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8" r:id="rId11"/>
    <p:sldId id="277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9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AC0"/>
    <a:srgbClr val="01C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8B727-8A6E-4807-8BDA-4E570A75A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/>
              <a:t>Generative Adversarial Network</a:t>
            </a:r>
            <a:endParaRPr 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D303AD-6360-4321-A156-70612FF99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893450"/>
          </a:xfrm>
        </p:spPr>
        <p:txBody>
          <a:bodyPr>
            <a:normAutofit/>
          </a:bodyPr>
          <a:lstStyle/>
          <a:p>
            <a:r>
              <a:rPr lang="en-US" dirty="0"/>
              <a:t>Chan Chak Tong</a:t>
            </a:r>
          </a:p>
          <a:p>
            <a:r>
              <a:rPr lang="en-US" dirty="0"/>
              <a:t>2019/07</a:t>
            </a:r>
          </a:p>
        </p:txBody>
      </p:sp>
    </p:spTree>
    <p:extLst>
      <p:ext uri="{BB962C8B-B14F-4D97-AF65-F5344CB8AC3E}">
        <p14:creationId xmlns:p14="http://schemas.microsoft.com/office/powerpoint/2010/main" val="2576567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94B90E-8836-45AE-9DCD-06A47AA6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讀取資料</a:t>
            </a:r>
            <a:endParaRPr 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3056D152-2597-47F9-BD28-915F2CF9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576850"/>
            <a:ext cx="10554574" cy="3636511"/>
          </a:xfr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	def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sampling_data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batch_size</a:t>
            </a:r>
            <a:r>
              <a:rPr lang="en-US" sz="2400" dirty="0">
                <a:latin typeface="Consolas" panose="020B0609020204030204" pitchFamily="49" charset="0"/>
              </a:rPr>
              <a:t>, shuffle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latin typeface="Consolas" panose="020B0609020204030204" pitchFamily="49" charset="0"/>
              </a:rPr>
              <a:t>img_path_list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path_list</a:t>
            </a:r>
            <a:endParaRPr lang="en-US" sz="24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shuffle: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latin typeface="Consolas" panose="020B0609020204030204" pitchFamily="49" charset="0"/>
              </a:rPr>
              <a:t>random.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shuffle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img_path_list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74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94B90E-8836-45AE-9DCD-06A47AA6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讀取資料</a:t>
            </a:r>
            <a:endParaRPr 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3056D152-2597-47F9-BD28-915F2CF9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576850"/>
            <a:ext cx="10554574" cy="3636511"/>
          </a:xfr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		...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batch_idx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range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img_path_list</a:t>
            </a:r>
            <a:r>
              <a:rPr lang="en-US" altLang="zh-TW" sz="2000" dirty="0">
                <a:latin typeface="Consolas" panose="020B0609020204030204" pitchFamily="49" charset="0"/>
              </a:rPr>
              <a:t>), </a:t>
            </a:r>
            <a:r>
              <a:rPr lang="en-US" altLang="zh-TW" sz="2000" dirty="0" err="1">
                <a:latin typeface="Consolas" panose="020B0609020204030204" pitchFamily="49" charset="0"/>
              </a:rPr>
              <a:t>batch_size</a:t>
            </a:r>
            <a:r>
              <a:rPr lang="en-US" altLang="zh-TW" sz="20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	</a:t>
            </a:r>
            <a:r>
              <a:rPr lang="en-US" sz="2000" dirty="0" err="1">
                <a:latin typeface="Consolas" panose="020B0609020204030204" pitchFamily="49" charset="0"/>
              </a:rPr>
              <a:t>path_set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img_path_list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</a:rPr>
              <a:t>batch_idx</a:t>
            </a:r>
            <a:r>
              <a:rPr lang="en-US" sz="2000" dirty="0">
                <a:latin typeface="Consolas" panose="020B0609020204030204" pitchFamily="49" charset="0"/>
              </a:rPr>
              <a:t> : </a:t>
            </a:r>
            <a:r>
              <a:rPr lang="en-US" sz="2000" dirty="0" err="1">
                <a:latin typeface="Consolas" panose="020B0609020204030204" pitchFamily="49" charset="0"/>
              </a:rPr>
              <a:t>batch_idx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batch_size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	</a:t>
            </a:r>
            <a:r>
              <a:rPr lang="en-US" sz="2000" dirty="0" err="1">
                <a:latin typeface="Consolas" panose="020B0609020204030204" pitchFamily="49" charset="0"/>
              </a:rPr>
              <a:t>img_set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np.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zeros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path_set</a:t>
            </a:r>
            <a:r>
              <a:rPr lang="en-US" sz="2000" dirty="0">
                <a:latin typeface="Consolas" panose="020B0609020204030204" pitchFamily="49" charset="0"/>
              </a:rPr>
              <a:t>),)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self.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img_size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	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img_idx</a:t>
            </a:r>
            <a:r>
              <a:rPr lang="en-US" sz="2000" dirty="0">
                <a:latin typeface="Consolas" panose="020B0609020204030204" pitchFamily="49" charset="0"/>
              </a:rPr>
              <a:t>, path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enumerate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path_set</a:t>
            </a:r>
            <a:r>
              <a:rPr lang="en-US" sz="20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		</a:t>
            </a:r>
            <a:r>
              <a:rPr lang="en-US" sz="2000" dirty="0" err="1">
                <a:latin typeface="Consolas" panose="020B0609020204030204" pitchFamily="49" charset="0"/>
              </a:rPr>
              <a:t>img_set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</a:rPr>
              <a:t>img_idx</a:t>
            </a:r>
            <a:r>
              <a:rPr lang="en-US" sz="2000" dirty="0">
                <a:latin typeface="Consolas" panose="020B0609020204030204" pitchFamily="49" charset="0"/>
              </a:rPr>
              <a:t>]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1900" i="1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__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imread</a:t>
            </a:r>
            <a:r>
              <a:rPr lang="en-US" sz="2000" dirty="0">
                <a:latin typeface="Consolas" panose="020B0609020204030204" pitchFamily="49" charset="0"/>
              </a:rPr>
              <a:t>(path)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	</a:t>
            </a:r>
            <a:r>
              <a:rPr lang="en-US" sz="2000" dirty="0" err="1">
                <a:latin typeface="Consolas" panose="020B0609020204030204" pitchFamily="49" charset="0"/>
              </a:rPr>
              <a:t>img_set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img_set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/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127.5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–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	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img_set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77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E424EA-8FC6-4C2D-9A0E-04D30602A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Class</a:t>
            </a:r>
            <a:endParaRPr 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6220BB40-CB67-44A1-B1FD-1FE36400F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576850"/>
            <a:ext cx="10554574" cy="3636511"/>
          </a:xfr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GAN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__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__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noise_dim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img_size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64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64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noise_dim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noise_dim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img_size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img_size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dataloader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DataLoader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'./cartoon/*.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png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img_size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noise_dim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zh-TW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雜訊維度</a:t>
            </a:r>
            <a:endParaRPr lang="en-US" altLang="zh-TW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img_size</a:t>
            </a:r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zh-TW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圖片大小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3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EA5E60-9148-4EE8-98E3-414C3EAF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Generator</a:t>
            </a:r>
            <a:endParaRPr 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61113806-CB20-4E42-96E1-11CF391DB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576850"/>
            <a:ext cx="10554574" cy="4001232"/>
          </a:xfr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...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build_generator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noise_input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Input(shape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00B0F0"/>
                </a:solidFill>
                <a:latin typeface="Consolas" panose="020B0609020204030204" pitchFamily="49" charset="0"/>
              </a:rPr>
              <a:t>noise_dim</a:t>
            </a:r>
            <a:r>
              <a:rPr lang="en-US" sz="2000" dirty="0">
                <a:latin typeface="Consolas" panose="020B0609020204030204" pitchFamily="49" charset="0"/>
              </a:rPr>
              <a:t>,))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# TODO: Build generator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Model(</a:t>
            </a:r>
            <a:r>
              <a:rPr lang="en-US" sz="2000" dirty="0" err="1">
                <a:latin typeface="Consolas" panose="020B0609020204030204" pitchFamily="49" charset="0"/>
              </a:rPr>
              <a:t>noise_input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img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5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EA5E60-9148-4EE8-98E3-414C3EAF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Discriminator</a:t>
            </a:r>
            <a:endParaRPr 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61113806-CB20-4E42-96E1-11CF391DB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576850"/>
            <a:ext cx="10554574" cy="4001232"/>
          </a:xfr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...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build_discriminator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img_input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Input(shape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img_size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# TODO: Build generator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Model(</a:t>
            </a:r>
            <a:r>
              <a:rPr lang="en-US" sz="2000" dirty="0" err="1">
                <a:latin typeface="Consolas" panose="020B0609020204030204" pitchFamily="49" charset="0"/>
              </a:rPr>
              <a:t>img_input</a:t>
            </a:r>
            <a:r>
              <a:rPr lang="en-US" sz="2000" dirty="0">
                <a:latin typeface="Consolas" panose="020B0609020204030204" pitchFamily="49" charset="0"/>
              </a:rPr>
              <a:t>, validity)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99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22072F-053A-45FA-B322-499B43CB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連接網路</a:t>
            </a:r>
            <a:endParaRPr 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366DCC80-8950-4F2A-95B2-65E8A3528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576850"/>
            <a:ext cx="10554574" cy="4001232"/>
          </a:xfr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...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connect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generator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build_generator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generator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count_params</a:t>
            </a:r>
            <a:r>
              <a:rPr lang="en-US" sz="20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discriminator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build_discriminator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discriminator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count_params</a:t>
            </a:r>
            <a:r>
              <a:rPr lang="en-US" sz="20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optimizer</a:t>
            </a:r>
            <a:r>
              <a:rPr lang="en-US" sz="2000" dirty="0">
                <a:latin typeface="Consolas" panose="020B0609020204030204" pitchFamily="49" charset="0"/>
              </a:rPr>
              <a:t> = Adam(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.0002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.5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# Optimizer</a:t>
            </a:r>
            <a:r>
              <a:rPr lang="zh-TW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用</a:t>
            </a:r>
            <a:r>
              <a:rPr lang="en-US" altLang="zh-TW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Adam, Learning rate=0.0001~0.0002, </a:t>
            </a:r>
            <a:r>
              <a:rPr lang="zh-TW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切勿調高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...</a:t>
            </a:r>
          </a:p>
        </p:txBody>
      </p:sp>
    </p:spTree>
    <p:extLst>
      <p:ext uri="{BB962C8B-B14F-4D97-AF65-F5344CB8AC3E}">
        <p14:creationId xmlns:p14="http://schemas.microsoft.com/office/powerpoint/2010/main" val="3680061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22072F-053A-45FA-B322-499B43CB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連接網路</a:t>
            </a:r>
            <a:endParaRPr 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366DCC80-8950-4F2A-95B2-65E8A3528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576850"/>
            <a:ext cx="10554574" cy="4001232"/>
          </a:xfr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discriminator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compile</a:t>
            </a:r>
            <a:r>
              <a:rPr lang="en-US" sz="2000" dirty="0">
                <a:latin typeface="Consolas" panose="020B0609020204030204" pitchFamily="49" charset="0"/>
              </a:rPr>
              <a:t>(optimizer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optimizer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								 loss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binary_crossentropy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								 metrics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'acc'</a:t>
            </a:r>
            <a:r>
              <a:rPr lang="en-US" sz="2000" dirty="0"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986037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22072F-053A-45FA-B322-499B43CB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連接網路</a:t>
            </a:r>
            <a:endParaRPr 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366DCC80-8950-4F2A-95B2-65E8A3528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576850"/>
            <a:ext cx="10554574" cy="4001232"/>
          </a:xfr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2000" i="1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i="1" dirty="0">
                <a:latin typeface="Consolas" panose="020B0609020204030204" pitchFamily="49" charset="0"/>
              </a:rPr>
              <a:t>		</a:t>
            </a:r>
            <a:r>
              <a:rPr lang="en-US" altLang="zh-TW" sz="20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20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連接</a:t>
            </a:r>
            <a:r>
              <a:rPr lang="en-US" altLang="zh-TW" sz="20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G</a:t>
            </a:r>
            <a:r>
              <a:rPr lang="zh-TW" altLang="en-US" sz="20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和</a:t>
            </a:r>
            <a:r>
              <a:rPr lang="en-US" altLang="zh-TW" sz="20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endParaRPr lang="en-US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>
                <a:latin typeface="Consolas" panose="020B0609020204030204" pitchFamily="49" charset="0"/>
              </a:rPr>
              <a:t>noise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Input(shape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i="1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noise_dim</a:t>
            </a:r>
            <a:r>
              <a:rPr lang="en-US" sz="2000" dirty="0">
                <a:latin typeface="Consolas" panose="020B0609020204030204" pitchFamily="49" charset="0"/>
              </a:rPr>
              <a:t>,))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img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generator</a:t>
            </a:r>
            <a:r>
              <a:rPr lang="en-US" sz="2000" dirty="0">
                <a:latin typeface="Consolas" panose="020B0609020204030204" pitchFamily="49" charset="0"/>
              </a:rPr>
              <a:t>(noise)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discriminator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trainable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False	</a:t>
            </a:r>
            <a:r>
              <a:rPr lang="en-US" altLang="zh-TW" sz="20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20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在訓練</a:t>
            </a:r>
            <a:r>
              <a:rPr lang="en-US" altLang="zh-TW" sz="20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G</a:t>
            </a:r>
            <a:r>
              <a:rPr lang="zh-TW" altLang="en-US" sz="20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時</a:t>
            </a:r>
            <a:r>
              <a:rPr lang="en-US" altLang="zh-TW" sz="20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zh-TW" altLang="en-US" sz="20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鎖定</a:t>
            </a:r>
            <a:r>
              <a:rPr lang="en-US" altLang="zh-TW" sz="20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D</a:t>
            </a:r>
            <a:endParaRPr lang="en-US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>
                <a:latin typeface="Consolas" panose="020B0609020204030204" pitchFamily="49" charset="0"/>
              </a:rPr>
              <a:t>validity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self.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discriminator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img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self.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combined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Model(noise, validity)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self.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combined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compile</a:t>
            </a:r>
            <a:r>
              <a:rPr lang="en-US" sz="2000" dirty="0">
                <a:latin typeface="Consolas" panose="020B0609020204030204" pitchFamily="49" charset="0"/>
              </a:rPr>
              <a:t>(optimizer=</a:t>
            </a:r>
            <a:r>
              <a:rPr lang="en-US" sz="2000" dirty="0" err="1">
                <a:latin typeface="Consolas" panose="020B0609020204030204" pitchFamily="49" charset="0"/>
              </a:rPr>
              <a:t>self.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optimizer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						  loss=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binary_crossentropy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4403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2E1E7-0501-4B31-882B-177167AD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訓練網路</a:t>
            </a:r>
            <a:endParaRPr 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8E9D0ECE-C86A-4531-B99A-14756C1BB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91" y="2371790"/>
            <a:ext cx="10553700" cy="3636963"/>
          </a:xfr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	def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train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>
                <a:latin typeface="Consolas" panose="020B0609020204030204" pitchFamily="49" charset="0"/>
              </a:rPr>
              <a:t>, epochs, </a:t>
            </a:r>
            <a:r>
              <a:rPr lang="en-US" sz="2000" dirty="0" err="1">
                <a:latin typeface="Consolas" panose="020B0609020204030204" pitchFamily="49" charset="0"/>
              </a:rPr>
              <a:t>batch_size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sample_interval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200</a:t>
            </a:r>
            <a:r>
              <a:rPr lang="en-US" sz="20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history</a:t>
            </a:r>
            <a:r>
              <a:rPr lang="en-US" sz="2000" dirty="0"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valid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np.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ones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 err="1">
                <a:latin typeface="Consolas" panose="020B0609020204030204" pitchFamily="49" charset="0"/>
              </a:rPr>
              <a:t>batch_size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</a:rPr>
              <a:t>))		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 = </a:t>
            </a:r>
            <a:r>
              <a:rPr lang="zh-TW" alt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真實圖片</a:t>
            </a:r>
            <a:endParaRPr lang="en-US" sz="20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fake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np.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zeros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 err="1">
                <a:latin typeface="Consolas" panose="020B0609020204030204" pitchFamily="49" charset="0"/>
              </a:rPr>
              <a:t>batch_size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</a:rPr>
              <a:t>))		</a:t>
            </a:r>
            <a:r>
              <a:rPr lang="en-US" altLang="zh-TW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0 = </a:t>
            </a:r>
            <a:r>
              <a:rPr lang="zh-TW" alt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生成圖片</a:t>
            </a:r>
            <a:endParaRPr lang="en-US" altLang="zh-TW" sz="20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60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2E1E7-0501-4B31-882B-177167AD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訓練網路</a:t>
            </a:r>
            <a:endParaRPr 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8E9D0ECE-C86A-4531-B99A-14756C1BB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371790"/>
            <a:ext cx="12192000" cy="4039022"/>
          </a:xfr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		</a:t>
            </a:r>
            <a:r>
              <a:rPr lang="en-US" sz="1600" b="1" dirty="0">
                <a:latin typeface="Consolas" panose="020B0609020204030204" pitchFamily="49" charset="0"/>
              </a:rPr>
              <a:t>...</a:t>
            </a:r>
            <a:endParaRPr lang="en-US" sz="1600" b="1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 e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range</a:t>
            </a:r>
            <a:r>
              <a:rPr lang="en-US" sz="1600" dirty="0">
                <a:latin typeface="Consolas" panose="020B0609020204030204" pitchFamily="49" charset="0"/>
              </a:rPr>
              <a:t>(epochs):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		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real_img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enumerate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dataloader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sampling_data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batch_size</a:t>
            </a:r>
            <a:r>
              <a:rPr lang="en-US" sz="1600" dirty="0"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			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# Train 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			noise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np.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random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standard_normal</a:t>
            </a:r>
            <a:r>
              <a:rPr lang="en-US" sz="1600" dirty="0">
                <a:latin typeface="Consolas" panose="020B0609020204030204" pitchFamily="49" charset="0"/>
              </a:rPr>
              <a:t>((</a:t>
            </a:r>
            <a:r>
              <a:rPr lang="en-US" sz="1600" dirty="0" err="1">
                <a:latin typeface="Consolas" panose="020B0609020204030204" pitchFamily="49" charset="0"/>
              </a:rPr>
              <a:t>batch_size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noise_dim</a:t>
            </a:r>
            <a:r>
              <a:rPr lang="en-US" sz="16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			</a:t>
            </a:r>
            <a:r>
              <a:rPr lang="en-US" sz="1600" dirty="0" err="1">
                <a:latin typeface="Consolas" panose="020B0609020204030204" pitchFamily="49" charset="0"/>
              </a:rPr>
              <a:t>fake_img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self.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generator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predict</a:t>
            </a:r>
            <a:r>
              <a:rPr lang="en-US" sz="1600" dirty="0">
                <a:latin typeface="Consolas" panose="020B0609020204030204" pitchFamily="49" charset="0"/>
              </a:rPr>
              <a:t>(noise)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			</a:t>
            </a:r>
            <a:r>
              <a:rPr lang="en-US" sz="1600" dirty="0" err="1">
                <a:latin typeface="Consolas" panose="020B0609020204030204" pitchFamily="49" charset="0"/>
              </a:rPr>
              <a:t>d_loss_real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real_acc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self.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discriminator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train_on_batch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real_img</a:t>
            </a:r>
            <a:r>
              <a:rPr lang="en-US" sz="1600" dirty="0">
                <a:latin typeface="Consolas" panose="020B0609020204030204" pitchFamily="49" charset="0"/>
              </a:rPr>
              <a:t>, valid[: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real_img</a:t>
            </a:r>
            <a:r>
              <a:rPr lang="en-US" sz="1600" dirty="0"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			</a:t>
            </a:r>
            <a:r>
              <a:rPr lang="en-US" sz="1600" dirty="0" err="1">
                <a:latin typeface="Consolas" panose="020B0609020204030204" pitchFamily="49" charset="0"/>
              </a:rPr>
              <a:t>d_loss_fake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fake_acc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self.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discriminator</a:t>
            </a:r>
            <a:r>
              <a:rPr lang="en-US" sz="1600" dirty="0" err="1"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train_on_batch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fake</a:t>
            </a:r>
            <a:r>
              <a:rPr lang="en-US" altLang="zh-TW" sz="1600" dirty="0" err="1">
                <a:latin typeface="Consolas" panose="020B0609020204030204" pitchFamily="49" charset="0"/>
              </a:rPr>
              <a:t>_img</a:t>
            </a:r>
            <a:r>
              <a:rPr lang="en-US" altLang="zh-TW" sz="1600" dirty="0">
                <a:latin typeface="Consolas" panose="020B0609020204030204" pitchFamily="49" charset="0"/>
              </a:rPr>
              <a:t>, fake)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			</a:t>
            </a:r>
            <a:r>
              <a:rPr lang="en-US" sz="1600" dirty="0" err="1">
                <a:latin typeface="Consolas" panose="020B0609020204030204" pitchFamily="49" charset="0"/>
              </a:rPr>
              <a:t>d_loss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.5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d_loss_real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d_loss_fake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			</a:t>
            </a:r>
            <a:r>
              <a:rPr lang="en-US" sz="1600" dirty="0" err="1">
                <a:latin typeface="Consolas" panose="020B0609020204030204" pitchFamily="49" charset="0"/>
              </a:rPr>
              <a:t>d_acc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.5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real_acc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fake_acc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085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4A409-5415-48F3-8187-DCD1BDAB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資料集</a:t>
            </a:r>
            <a:endParaRPr lang="en-US" dirty="0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BC2EF5BF-8009-4A56-A2D3-725E55661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703386" cy="3600311"/>
          </a:xfrm>
        </p:spPr>
        <p:txBody>
          <a:bodyPr>
            <a:normAutofit/>
          </a:bodyPr>
          <a:lstStyle/>
          <a:p>
            <a:r>
              <a:rPr lang="en-US" sz="2800" b="1" dirty="0"/>
              <a:t>CARTOON</a:t>
            </a:r>
          </a:p>
          <a:p>
            <a:r>
              <a:rPr lang="en-US" sz="1800" dirty="0"/>
              <a:t>   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1000</a:t>
            </a:r>
            <a:r>
              <a:rPr lang="en-US" altLang="zh-TW" sz="2000" dirty="0">
                <a:solidFill>
                  <a:schemeClr val="tx1">
                    <a:lumMod val="85000"/>
                  </a:schemeClr>
                </a:solidFill>
              </a:rPr>
              <a:t>0</a:t>
            </a:r>
            <a:r>
              <a:rPr lang="zh-TW" altLang="en-US" sz="2000" dirty="0">
                <a:solidFill>
                  <a:schemeClr val="tx1">
                    <a:lumMod val="85000"/>
                  </a:schemeClr>
                </a:solidFill>
              </a:rPr>
              <a:t>張</a:t>
            </a:r>
            <a:r>
              <a:rPr lang="en-US" altLang="zh-TW" sz="2000" b="1" dirty="0">
                <a:solidFill>
                  <a:schemeClr val="tx1">
                    <a:lumMod val="85000"/>
                  </a:schemeClr>
                </a:solidFill>
              </a:rPr>
              <a:t>500x500</a:t>
            </a:r>
            <a:r>
              <a:rPr lang="zh-TW" altLang="en-US" sz="2000" dirty="0">
                <a:solidFill>
                  <a:schemeClr val="tx1">
                    <a:lumMod val="85000"/>
                  </a:schemeClr>
                </a:solidFill>
              </a:rPr>
              <a:t>的</a:t>
            </a:r>
            <a:r>
              <a:rPr lang="en-US" altLang="zh-TW" sz="2000" dirty="0">
                <a:solidFill>
                  <a:schemeClr val="tx1">
                    <a:lumMod val="85000"/>
                  </a:schemeClr>
                </a:solidFill>
              </a:rPr>
              <a:t>RGB</a:t>
            </a:r>
            <a:r>
              <a:rPr lang="zh-TW" altLang="en-US" sz="2000" dirty="0">
                <a:solidFill>
                  <a:schemeClr val="tx1">
                    <a:lumMod val="85000"/>
                  </a:schemeClr>
                </a:solidFill>
              </a:rPr>
              <a:t>圖片</a:t>
            </a:r>
            <a:endParaRPr lang="en-US" sz="18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F49C36A-BDBF-46EB-A6F2-8FFD7B45D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6903" y="446088"/>
            <a:ext cx="5550094" cy="54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72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2E1E7-0501-4B31-882B-177167AD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訓練網路</a:t>
            </a:r>
            <a:endParaRPr 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8E9D0ECE-C86A-4531-B99A-14756C1BB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91" y="2371790"/>
            <a:ext cx="10553700" cy="4039022"/>
          </a:xfr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			</a:t>
            </a:r>
            <a:r>
              <a:rPr lang="en-US" sz="2000" b="1" dirty="0">
                <a:latin typeface="Consolas" panose="020B0609020204030204" pitchFamily="49" charset="0"/>
              </a:rPr>
              <a:t>...</a:t>
            </a:r>
            <a:endParaRPr lang="en-US" sz="2000" b="1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Train G</a:t>
            </a:r>
          </a:p>
          <a:p>
            <a:pPr marL="0" indent="0"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			noise </a:t>
            </a:r>
            <a:r>
              <a:rPr lang="en-US" altLang="zh-TW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np.</a:t>
            </a:r>
            <a:r>
              <a:rPr lang="en-US" altLang="zh-TW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random</a:t>
            </a:r>
            <a:r>
              <a:rPr lang="en-US" altLang="zh-TW" sz="2000" dirty="0" err="1"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standard_normal</a:t>
            </a:r>
            <a:r>
              <a:rPr lang="en-US" altLang="zh-TW" sz="2000" dirty="0">
                <a:latin typeface="Consolas" panose="020B0609020204030204" pitchFamily="49" charset="0"/>
              </a:rPr>
              <a:t>((</a:t>
            </a:r>
            <a:r>
              <a:rPr lang="en-US" altLang="zh-TW" sz="2000" dirty="0" err="1">
                <a:latin typeface="Consolas" panose="020B0609020204030204" pitchFamily="49" charset="0"/>
              </a:rPr>
              <a:t>batch_size</a:t>
            </a:r>
            <a:r>
              <a:rPr lang="en-US" altLang="zh-TW" sz="2000" dirty="0">
                <a:latin typeface="Consolas" panose="020B0609020204030204" pitchFamily="49" charset="0"/>
              </a:rPr>
              <a:t>, </a:t>
            </a:r>
            <a:r>
              <a:rPr lang="en-US" altLang="zh-TW" sz="20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altLang="zh-TW" sz="2000" dirty="0" err="1">
                <a:latin typeface="Consolas" panose="020B0609020204030204" pitchFamily="49" charset="0"/>
              </a:rPr>
              <a:t>.</a:t>
            </a:r>
            <a:r>
              <a:rPr lang="en-US" altLang="zh-TW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noise_dim</a:t>
            </a:r>
            <a:r>
              <a:rPr lang="en-US" altLang="zh-TW" sz="2000" dirty="0">
                <a:latin typeface="Consolas" panose="020B0609020204030204" pitchFamily="49" charset="0"/>
              </a:rPr>
              <a:t>))</a:t>
            </a:r>
            <a:endParaRPr lang="en-US" altLang="zh-TW" sz="20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		</a:t>
            </a:r>
            <a:r>
              <a:rPr lang="en-US" sz="2000" dirty="0" err="1">
                <a:latin typeface="Consolas" panose="020B0609020204030204" pitchFamily="49" charset="0"/>
              </a:rPr>
              <a:t>g_loss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self.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combined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train_on_batch</a:t>
            </a:r>
            <a:r>
              <a:rPr lang="en-US" sz="2000" dirty="0">
                <a:latin typeface="Consolas" panose="020B0609020204030204" pitchFamily="49" charset="0"/>
              </a:rPr>
              <a:t>(noise, valid)</a:t>
            </a:r>
          </a:p>
        </p:txBody>
      </p:sp>
    </p:spTree>
    <p:extLst>
      <p:ext uri="{BB962C8B-B14F-4D97-AF65-F5344CB8AC3E}">
        <p14:creationId xmlns:p14="http://schemas.microsoft.com/office/powerpoint/2010/main" val="1124925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2E1E7-0501-4B31-882B-177167AD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訓練網路</a:t>
            </a:r>
            <a:endParaRPr 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8E9D0ECE-C86A-4531-B99A-14756C1BB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91" y="2371789"/>
            <a:ext cx="10553700" cy="4372959"/>
          </a:xfr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			</a:t>
            </a:r>
            <a:r>
              <a:rPr lang="en-US" sz="2000" b="1" dirty="0">
                <a:latin typeface="Consolas" panose="020B0609020204030204" pitchFamily="49" charset="0"/>
              </a:rPr>
              <a:t>...</a:t>
            </a:r>
            <a:endParaRPr lang="en-US" sz="2000" b="1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		</a:t>
            </a:r>
            <a:r>
              <a:rPr lang="en-US" altLang="zh-TW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7030A0"/>
                </a:solidFill>
                <a:latin typeface="Consolas" panose="020B0609020204030204" pitchFamily="49" charset="0"/>
              </a:rPr>
              <a:t>%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sample_interval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7030A0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		info =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			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'epoch'</a:t>
            </a:r>
            <a:r>
              <a:rPr lang="en-US" sz="2000" dirty="0">
                <a:latin typeface="Consolas" panose="020B0609020204030204" pitchFamily="49" charset="0"/>
              </a:rPr>
              <a:t>: e,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			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			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d_loss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</a:rPr>
              <a:t>d</a:t>
            </a:r>
            <a:r>
              <a:rPr lang="en-US" altLang="zh-TW" sz="2000" dirty="0" err="1">
                <a:latin typeface="Consolas" panose="020B0609020204030204" pitchFamily="49" charset="0"/>
              </a:rPr>
              <a:t>_loss</a:t>
            </a:r>
            <a:r>
              <a:rPr lang="en-US" altLang="zh-TW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			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d_acc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</a:rPr>
              <a:t>d_acc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			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g_loss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</a:rPr>
              <a:t>g_loss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			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		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history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append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info.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values</a:t>
            </a:r>
            <a:r>
              <a:rPr lang="en-US" sz="2000" dirty="0">
                <a:latin typeface="Consolas" panose="020B0609020204030204" pitchFamily="49" charset="0"/>
              </a:rPr>
              <a:t>()))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		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'[Epoch %(epoch)d][Iteration %(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iter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)d]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				[D loss: %(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d_loss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).6f, acc: %(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d_acc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).2f%%]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				[G loss: %(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g_loss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).6f]'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%</a:t>
            </a:r>
            <a:r>
              <a:rPr lang="en-US" sz="2000" dirty="0">
                <a:latin typeface="Consolas" panose="020B0609020204030204" pitchFamily="49" charset="0"/>
              </a:rPr>
              <a:t> info)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i="1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.__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sample_image</a:t>
            </a:r>
            <a:r>
              <a:rPr lang="en-US" sz="2000" dirty="0">
                <a:latin typeface="Consolas" panose="020B0609020204030204" pitchFamily="49" charset="0"/>
              </a:rPr>
              <a:t>(e)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history</a:t>
            </a:r>
            <a:endParaRPr lang="en-US" sz="20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822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CE2A0C-A95F-47B5-AB38-83A3D251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抽樣圖片及評估模型</a:t>
            </a:r>
            <a:endParaRPr 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C3F899CD-827B-415A-A374-9F4328E2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91" y="2371790"/>
            <a:ext cx="10553700" cy="4039022"/>
          </a:xfr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	def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__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sample_image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>
                <a:latin typeface="Consolas" panose="020B0609020204030204" pitchFamily="49" charset="0"/>
              </a:rPr>
              <a:t>, epoch):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r, c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8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8</a:t>
            </a: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20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列</a:t>
            </a:r>
            <a:r>
              <a:rPr lang="en-US" altLang="zh-TW" sz="20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zh-TW" altLang="en-US" sz="20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欄</a:t>
            </a:r>
            <a:endParaRPr lang="en-US" altLang="zh-TW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noise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np.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random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standard_normal</a:t>
            </a:r>
            <a:r>
              <a:rPr lang="en-US" sz="2000" dirty="0">
                <a:latin typeface="Consolas" panose="020B0609020204030204" pitchFamily="49" charset="0"/>
              </a:rPr>
              <a:t>((r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c, 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noise_dim</a:t>
            </a:r>
            <a:r>
              <a:rPr lang="en-US" sz="20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img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generator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predict</a:t>
            </a:r>
            <a:r>
              <a:rPr lang="en-US" sz="2000" dirty="0">
                <a:latin typeface="Consolas" panose="020B0609020204030204" pitchFamily="49" charset="0"/>
              </a:rPr>
              <a:t>(noise).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reshape</a:t>
            </a:r>
            <a:r>
              <a:rPr lang="en-US" sz="2000" dirty="0">
                <a:latin typeface="Consolas" panose="020B0609020204030204" pitchFamily="49" charset="0"/>
              </a:rPr>
              <a:t>((r, c)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img_size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img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img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.5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.5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>
                <a:latin typeface="Consolas" panose="020B0609020204030204" pitchFamily="49" charset="0"/>
              </a:rPr>
              <a:t>fig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plt.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figure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figsize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20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20</a:t>
            </a:r>
            <a:r>
              <a:rPr lang="en-US" sz="20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axs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fig.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subplots</a:t>
            </a:r>
            <a:r>
              <a:rPr lang="en-US" sz="2000" dirty="0">
                <a:latin typeface="Consolas" panose="020B0609020204030204" pitchFamily="49" charset="0"/>
              </a:rPr>
              <a:t>(r, c)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range</a:t>
            </a:r>
            <a:r>
              <a:rPr lang="en-US" altLang="zh-TW" sz="2000" dirty="0">
                <a:latin typeface="Consolas" panose="020B0609020204030204" pitchFamily="49" charset="0"/>
              </a:rPr>
              <a:t>(r):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	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</a:rPr>
              <a:t> j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range</a:t>
            </a:r>
            <a:r>
              <a:rPr lang="en-US" sz="2000" dirty="0">
                <a:latin typeface="Consolas" panose="020B0609020204030204" pitchFamily="49" charset="0"/>
              </a:rPr>
              <a:t>(c):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		</a:t>
            </a:r>
            <a:r>
              <a:rPr lang="en-US" sz="2000" dirty="0" err="1">
                <a:latin typeface="Consolas" panose="020B0609020204030204" pitchFamily="49" charset="0"/>
              </a:rPr>
              <a:t>axs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, j].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imshow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img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, j])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		</a:t>
            </a:r>
            <a:r>
              <a:rPr lang="en-US" sz="2000" dirty="0" err="1">
                <a:latin typeface="Consolas" panose="020B0609020204030204" pitchFamily="49" charset="0"/>
              </a:rPr>
              <a:t>axs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, j].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axis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'off'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fig.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savefig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'../Image/%05d.png'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%</a:t>
            </a:r>
            <a:r>
              <a:rPr lang="en-US" sz="2000" dirty="0">
                <a:latin typeface="Consolas" panose="020B0609020204030204" pitchFamily="49" charset="0"/>
              </a:rPr>
              <a:t> epoch)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</a:rPr>
              <a:t>plt.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close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02992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E55AC6-9834-4F4E-B3DD-9236F0D2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GAN</a:t>
            </a:r>
            <a:endParaRPr 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EADC889B-F92B-4453-A895-3BC00EC1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2222500"/>
            <a:ext cx="10553700" cy="4188312"/>
          </a:xfr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gan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GAN(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128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img_size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64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64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3</a:t>
            </a:r>
            <a:r>
              <a:rPr lang="en-US" sz="20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gan.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connect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</a:rPr>
              <a:t>gan.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train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200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64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sample_interval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9566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標題 18">
            <a:extLst>
              <a:ext uri="{FF2B5EF4-FFF2-40B4-BE49-F238E27FC236}">
                <a16:creationId xmlns:a16="http://schemas.microsoft.com/office/drawing/2014/main" id="{D5BE989E-E23A-4CE0-AC9A-3BA2F692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800" dirty="0"/>
              <a:t>結果</a:t>
            </a:r>
            <a:endParaRPr lang="en-US" sz="2800" dirty="0"/>
          </a:p>
        </p:txBody>
      </p:sp>
      <p:sp>
        <p:nvSpPr>
          <p:cNvPr id="21" name="文字版面配置區 20">
            <a:extLst>
              <a:ext uri="{FF2B5EF4-FFF2-40B4-BE49-F238E27FC236}">
                <a16:creationId xmlns:a16="http://schemas.microsoft.com/office/drawing/2014/main" id="{03E9999E-BC63-436D-8BAA-2D02FF380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Epoch 100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294A0FCF-C0EB-4B7C-8232-CF876C565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8" t="12948" r="11107" b="11107"/>
          <a:stretch/>
        </p:blipFill>
        <p:spPr>
          <a:xfrm>
            <a:off x="4965513" y="84221"/>
            <a:ext cx="6689557" cy="668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6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6D1ECB7-BEB6-4423-AD0B-6B886203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模型結構</a:t>
            </a:r>
            <a:endParaRPr lang="en-US" dirty="0"/>
          </a:p>
        </p:txBody>
      </p:sp>
      <p:pic>
        <p:nvPicPr>
          <p:cNvPr id="2050" name="Picture 2" descr="https://raw.githubusercontent.com/stdcoutzyx/Blogs/master/blog2016-september-later/DCGAN/1.png">
            <a:extLst>
              <a:ext uri="{FF2B5EF4-FFF2-40B4-BE49-F238E27FC236}">
                <a16:creationId xmlns:a16="http://schemas.microsoft.com/office/drawing/2014/main" id="{9CCA597F-A345-4C81-B80C-7E02BEE4E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2487860"/>
            <a:ext cx="8848725" cy="35433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EC46F56-4971-4658-8A03-338FBF39A27B}"/>
              </a:ext>
            </a:extLst>
          </p:cNvPr>
          <p:cNvSpPr txBox="1"/>
          <p:nvPr/>
        </p:nvSpPr>
        <p:spPr>
          <a:xfrm>
            <a:off x="5224606" y="6179979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1C0B6"/>
                </a:solidFill>
              </a:rPr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123644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6D1ECB7-BEB6-4423-AD0B-6B886203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模型結構</a:t>
            </a:r>
            <a:endParaRPr 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0BF0783-1C30-4DB1-87FB-67094AC7A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793534"/>
            <a:ext cx="5185873" cy="2483141"/>
          </a:xfrm>
        </p:spPr>
        <p:txBody>
          <a:bodyPr anchor="ctr"/>
          <a:lstStyle/>
          <a:p>
            <a:r>
              <a:rPr lang="en-US" b="1" dirty="0"/>
              <a:t>Input</a:t>
            </a:r>
            <a:r>
              <a:rPr lang="en-US" dirty="0"/>
              <a:t> 			</a:t>
            </a:r>
            <a:r>
              <a:rPr lang="zh-TW" altLang="en-US" dirty="0"/>
              <a:t>雜訊</a:t>
            </a:r>
            <a:endParaRPr lang="en-US" altLang="zh-TW" dirty="0"/>
          </a:p>
          <a:p>
            <a:r>
              <a:rPr lang="en-US" altLang="zh-TW" b="1" dirty="0"/>
              <a:t>Output</a:t>
            </a:r>
            <a:r>
              <a:rPr lang="en-US" altLang="zh-TW" dirty="0"/>
              <a:t> 			</a:t>
            </a:r>
            <a:r>
              <a:rPr lang="zh-TW" altLang="en-US" dirty="0"/>
              <a:t>生成圖片</a:t>
            </a:r>
            <a:endParaRPr lang="en-US" altLang="zh-TW" dirty="0"/>
          </a:p>
          <a:p>
            <a:r>
              <a:rPr lang="en-US" altLang="zh-TW" b="1" dirty="0"/>
              <a:t>Hidden layer 		</a:t>
            </a:r>
            <a:r>
              <a:rPr lang="zh-TW" altLang="en-US" dirty="0"/>
              <a:t>用</a:t>
            </a:r>
            <a:r>
              <a:rPr lang="en-US" altLang="zh-TW" b="1" dirty="0">
                <a:solidFill>
                  <a:srgbClr val="24CAC0"/>
                </a:solidFill>
              </a:rPr>
              <a:t>CNN/DNN</a:t>
            </a:r>
            <a:r>
              <a:rPr lang="zh-TW" altLang="en-US" dirty="0"/>
              <a:t>組成</a:t>
            </a:r>
            <a:endParaRPr lang="en-US" altLang="zh-TW" dirty="0"/>
          </a:p>
          <a:p>
            <a:r>
              <a:rPr lang="en-US" altLang="zh-TW" b="1" dirty="0"/>
              <a:t>Activation</a:t>
            </a:r>
            <a:r>
              <a:rPr lang="en-US" altLang="zh-TW" dirty="0"/>
              <a:t>		</a:t>
            </a:r>
            <a:r>
              <a:rPr lang="en-US" altLang="zh-TW" dirty="0" err="1"/>
              <a:t>ReLU</a:t>
            </a:r>
            <a:r>
              <a:rPr lang="en-US" altLang="zh-TW" dirty="0"/>
              <a:t>/</a:t>
            </a:r>
            <a:r>
              <a:rPr lang="en-US" altLang="zh-TW" dirty="0" err="1"/>
              <a:t>SeLU</a:t>
            </a:r>
            <a:r>
              <a:rPr lang="en-US" altLang="zh-TW" dirty="0"/>
              <a:t>/</a:t>
            </a:r>
            <a:r>
              <a:rPr lang="en-US" altLang="zh-TW" b="1" dirty="0" err="1">
                <a:solidFill>
                  <a:srgbClr val="01C0B6"/>
                </a:solidFill>
              </a:rPr>
              <a:t>LeakyReLU</a:t>
            </a:r>
            <a:endParaRPr lang="en-US" altLang="zh-TW" b="1" dirty="0">
              <a:solidFill>
                <a:srgbClr val="01C0B6"/>
              </a:solidFill>
            </a:endParaRPr>
          </a:p>
          <a:p>
            <a:r>
              <a:rPr lang="en-US" altLang="zh-TW" b="1" dirty="0"/>
              <a:t>Batch Normalization</a:t>
            </a:r>
            <a:r>
              <a:rPr lang="zh-TW" altLang="en-US" dirty="0"/>
              <a:t>在層與層之間</a:t>
            </a:r>
            <a:endParaRPr lang="en-US" altLang="zh-TW" dirty="0"/>
          </a:p>
          <a:p>
            <a:r>
              <a:rPr lang="en-US" altLang="zh-TW" b="1" dirty="0"/>
              <a:t>Output Activation</a:t>
            </a:r>
            <a:r>
              <a:rPr lang="zh-TW" altLang="en-US" dirty="0"/>
              <a:t>設定為</a:t>
            </a:r>
            <a:r>
              <a:rPr lang="en-US" altLang="zh-TW" b="1" dirty="0">
                <a:solidFill>
                  <a:srgbClr val="24CAC0"/>
                </a:solidFill>
              </a:rPr>
              <a:t>Tanh</a:t>
            </a:r>
          </a:p>
        </p:txBody>
      </p:sp>
      <p:pic>
        <p:nvPicPr>
          <p:cNvPr id="2050" name="Picture 2" descr="https://raw.githubusercontent.com/stdcoutzyx/Blogs/master/blog2016-september-later/DCGAN/1.png">
            <a:extLst>
              <a:ext uri="{FF2B5EF4-FFF2-40B4-BE49-F238E27FC236}">
                <a16:creationId xmlns:a16="http://schemas.microsoft.com/office/drawing/2014/main" id="{9CCA597F-A345-4C81-B80C-7E02BEE4E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415" y="2884694"/>
            <a:ext cx="5778651" cy="23139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EC46F56-4971-4658-8A03-338FBF39A27B}"/>
              </a:ext>
            </a:extLst>
          </p:cNvPr>
          <p:cNvSpPr txBox="1"/>
          <p:nvPr/>
        </p:nvSpPr>
        <p:spPr>
          <a:xfrm>
            <a:off x="2204695" y="2423029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1C0B6"/>
                </a:solidFill>
              </a:rPr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164421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6D1ECB7-BEB6-4423-AD0B-6B886203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模型結構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CA597F-A345-4C81-B80C-7E02BEE4E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1638" y="2703016"/>
            <a:ext cx="8848725" cy="31129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EC46F56-4971-4658-8A03-338FBF39A27B}"/>
              </a:ext>
            </a:extLst>
          </p:cNvPr>
          <p:cNvSpPr txBox="1"/>
          <p:nvPr/>
        </p:nvSpPr>
        <p:spPr>
          <a:xfrm>
            <a:off x="5038658" y="6179979"/>
            <a:ext cx="2114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01C0B6"/>
                </a:solidFill>
              </a:rPr>
              <a:t>Discriminator</a:t>
            </a:r>
            <a:endParaRPr lang="en-US" sz="2400" b="1" dirty="0">
              <a:solidFill>
                <a:srgbClr val="01C0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6D1ECB7-BEB6-4423-AD0B-6B886203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模型結構</a:t>
            </a:r>
            <a:endParaRPr 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0BF0783-1C30-4DB1-87FB-67094AC7A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793534"/>
            <a:ext cx="5185873" cy="2483141"/>
          </a:xfrm>
        </p:spPr>
        <p:txBody>
          <a:bodyPr anchor="ctr"/>
          <a:lstStyle/>
          <a:p>
            <a:r>
              <a:rPr lang="en-US" b="1" dirty="0"/>
              <a:t>Input</a:t>
            </a:r>
            <a:r>
              <a:rPr lang="en-US" dirty="0"/>
              <a:t> 			</a:t>
            </a:r>
            <a:r>
              <a:rPr lang="zh-TW" altLang="en-US" dirty="0"/>
              <a:t>圖片</a:t>
            </a:r>
            <a:endParaRPr lang="en-US" altLang="zh-TW" dirty="0"/>
          </a:p>
          <a:p>
            <a:r>
              <a:rPr lang="en-US" altLang="zh-TW" b="1" dirty="0"/>
              <a:t>Output</a:t>
            </a:r>
            <a:r>
              <a:rPr lang="en-US" altLang="zh-TW" dirty="0"/>
              <a:t> 			</a:t>
            </a:r>
            <a:r>
              <a:rPr lang="zh-TW" altLang="en-US" dirty="0"/>
              <a:t>真實</a:t>
            </a:r>
            <a:r>
              <a:rPr lang="en-US" altLang="zh-TW" dirty="0"/>
              <a:t>/</a:t>
            </a:r>
            <a:r>
              <a:rPr lang="zh-TW" altLang="en-US" dirty="0"/>
              <a:t>生成</a:t>
            </a:r>
            <a:endParaRPr lang="en-US" altLang="zh-TW" dirty="0"/>
          </a:p>
          <a:p>
            <a:r>
              <a:rPr lang="en-US" altLang="zh-TW" b="1" dirty="0"/>
              <a:t>Hidden layer 		</a:t>
            </a:r>
            <a:r>
              <a:rPr lang="zh-TW" altLang="en-US" dirty="0"/>
              <a:t>用</a:t>
            </a:r>
            <a:r>
              <a:rPr lang="en-US" altLang="zh-TW" b="1" dirty="0">
                <a:solidFill>
                  <a:srgbClr val="24CAC0"/>
                </a:solidFill>
              </a:rPr>
              <a:t>CNN/DNN</a:t>
            </a:r>
            <a:r>
              <a:rPr lang="zh-TW" altLang="en-US" dirty="0"/>
              <a:t>組成</a:t>
            </a:r>
            <a:endParaRPr lang="en-US" altLang="zh-TW" dirty="0"/>
          </a:p>
          <a:p>
            <a:r>
              <a:rPr lang="en-US" altLang="zh-TW" b="1" dirty="0"/>
              <a:t>Activation</a:t>
            </a:r>
            <a:r>
              <a:rPr lang="en-US" altLang="zh-TW" dirty="0"/>
              <a:t>		</a:t>
            </a:r>
            <a:r>
              <a:rPr lang="en-US" altLang="zh-TW" dirty="0" err="1"/>
              <a:t>ReLU</a:t>
            </a:r>
            <a:r>
              <a:rPr lang="en-US" altLang="zh-TW" dirty="0"/>
              <a:t>/</a:t>
            </a:r>
            <a:r>
              <a:rPr lang="en-US" altLang="zh-TW" dirty="0" err="1"/>
              <a:t>SeLU</a:t>
            </a:r>
            <a:r>
              <a:rPr lang="en-US" altLang="zh-TW" dirty="0"/>
              <a:t>/</a:t>
            </a:r>
            <a:r>
              <a:rPr lang="en-US" altLang="zh-TW" b="1" dirty="0" err="1">
                <a:solidFill>
                  <a:srgbClr val="01C0B6"/>
                </a:solidFill>
              </a:rPr>
              <a:t>LeakyReLU</a:t>
            </a:r>
            <a:endParaRPr lang="en-US" altLang="zh-TW" b="1" dirty="0">
              <a:solidFill>
                <a:srgbClr val="01C0B6"/>
              </a:solidFill>
            </a:endParaRPr>
          </a:p>
          <a:p>
            <a:r>
              <a:rPr lang="en-US" altLang="zh-TW" b="1" dirty="0"/>
              <a:t>Output Activation</a:t>
            </a:r>
            <a:r>
              <a:rPr lang="zh-TW" altLang="en-US" dirty="0"/>
              <a:t>用</a:t>
            </a:r>
            <a:r>
              <a:rPr lang="en-US" altLang="zh-TW" b="1" dirty="0">
                <a:solidFill>
                  <a:srgbClr val="24CAC0"/>
                </a:solidFill>
              </a:rPr>
              <a:t>Sigmoid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CA597F-A345-4C81-B80C-7E02BEE4E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87415" y="3025201"/>
            <a:ext cx="5778651" cy="20329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59E18C1-B7DC-46BF-BEB8-4105EB3516BF}"/>
              </a:ext>
            </a:extLst>
          </p:cNvPr>
          <p:cNvSpPr txBox="1"/>
          <p:nvPr/>
        </p:nvSpPr>
        <p:spPr>
          <a:xfrm>
            <a:off x="2219957" y="2455267"/>
            <a:ext cx="2114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01C0B6"/>
                </a:solidFill>
              </a:rPr>
              <a:t>Discriminator</a:t>
            </a:r>
            <a:endParaRPr lang="en-US" sz="2400" b="1" dirty="0">
              <a:solidFill>
                <a:srgbClr val="01C0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31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1EF67-F4BF-40C2-ABA0-3984682C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建構網路</a:t>
            </a:r>
            <a:endParaRPr 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8FC47F7-9642-4B60-B513-D3967A5CAA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 err="1"/>
              <a:t>Keras</a:t>
            </a:r>
            <a:r>
              <a:rPr lang="zh-TW" altLang="en-US" dirty="0"/>
              <a:t>建立網路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7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4E6149A-D1E3-410D-B1F0-3E889933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匯入套件</a:t>
            </a:r>
            <a:endParaRPr 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197BB9B-3079-4095-9487-C515EE557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576850"/>
            <a:ext cx="10554574" cy="3636511"/>
          </a:xfr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numpy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latin typeface="Consolas" panose="020B0609020204030204" pitchFamily="49" charset="0"/>
              </a:rPr>
              <a:t> np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matplotlib.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pyplot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plt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latin typeface="Consolas" panose="020B0609020204030204" pitchFamily="49" charset="0"/>
              </a:rPr>
              <a:t> glob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latin typeface="Consolas" panose="020B0609020204030204" pitchFamily="49" charset="0"/>
              </a:rPr>
              <a:t> glob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latin typeface="Consolas" panose="020B0609020204030204" pitchFamily="49" charset="0"/>
              </a:rPr>
              <a:t> random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latin typeface="Consolas" panose="020B0609020204030204" pitchFamily="49" charset="0"/>
              </a:rPr>
              <a:t> PIL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latin typeface="Consolas" panose="020B0609020204030204" pitchFamily="49" charset="0"/>
              </a:rPr>
              <a:t> Image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keras.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models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latin typeface="Consolas" panose="020B0609020204030204" pitchFamily="49" charset="0"/>
              </a:rPr>
              <a:t> Model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keras.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optimizers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latin typeface="Consolas" panose="020B0609020204030204" pitchFamily="49" charset="0"/>
              </a:rPr>
              <a:t> Adam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keras.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layers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latin typeface="Consolas" panose="020B0609020204030204" pitchFamily="49" charset="0"/>
              </a:rPr>
              <a:t> Conv2D, UpSampling2D, Dense, Flatten, Input, </a:t>
            </a:r>
            <a:r>
              <a:rPr lang="en-US" sz="2000" dirty="0" err="1">
                <a:latin typeface="Consolas" panose="020B0609020204030204" pitchFamily="49" charset="0"/>
              </a:rPr>
              <a:t>BatchNormalization</a:t>
            </a:r>
            <a:r>
              <a:rPr lang="en-US" sz="2000" dirty="0">
                <a:latin typeface="Consolas" panose="020B0609020204030204" pitchFamily="49" charset="0"/>
              </a:rPr>
              <a:t>, Reshape, </a:t>
            </a:r>
            <a:r>
              <a:rPr lang="en-US" sz="2000" dirty="0" err="1">
                <a:latin typeface="Consolas" panose="020B0609020204030204" pitchFamily="49" charset="0"/>
              </a:rPr>
              <a:t>LeakyReLU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922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94B90E-8836-45AE-9DCD-06A47AA6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讀取資料</a:t>
            </a:r>
            <a:endParaRPr lang="en-US" dirty="0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3056D152-2597-47F9-BD28-915F2CF9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576850"/>
            <a:ext cx="10554574" cy="3636511"/>
          </a:xfr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DataLoader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__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__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folder_path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img_size</a:t>
            </a:r>
            <a:r>
              <a:rPr lang="en-US" sz="20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folder_path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folder_path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img_size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img_size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path_list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latin typeface="Consolas" panose="020B0609020204030204" pitchFamily="49" charset="0"/>
              </a:rPr>
              <a:t> glob(</a:t>
            </a:r>
            <a:r>
              <a:rPr lang="en-US" sz="2000" dirty="0" err="1">
                <a:latin typeface="Consolas" panose="020B0609020204030204" pitchFamily="49" charset="0"/>
              </a:rPr>
              <a:t>folder_path</a:t>
            </a:r>
            <a:r>
              <a:rPr lang="en-US" sz="2000" dirty="0">
                <a:latin typeface="Consolas" panose="020B0609020204030204" pitchFamily="49" charset="0"/>
              </a:rPr>
              <a:t>)		</a:t>
            </a:r>
            <a:r>
              <a:rPr lang="en-US" altLang="zh-TW" sz="20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zh-TW" altLang="en-US" sz="20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讀取資料夾全部圖片路徑</a:t>
            </a:r>
            <a:endParaRPr lang="en-US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__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imread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img_path</a:t>
            </a:r>
            <a:r>
              <a:rPr lang="en-US" sz="20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'''</a:t>
            </a:r>
            <a:r>
              <a:rPr lang="zh-TW" alt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讀取圖片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'''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np.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array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Image.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open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img_path</a:t>
            </a:r>
            <a:r>
              <a:rPr lang="en-US" sz="2000" dirty="0">
                <a:latin typeface="Consolas" panose="020B0609020204030204" pitchFamily="49" charset="0"/>
              </a:rPr>
              <a:t>).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convert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'RGB'</a:t>
            </a:r>
            <a:r>
              <a:rPr lang="en-US" sz="2000" dirty="0">
                <a:latin typeface="Consolas" panose="020B0609020204030204" pitchFamily="49" charset="0"/>
              </a:rPr>
              <a:t>).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resize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img_size</a:t>
            </a:r>
            <a:r>
              <a:rPr lang="en-US" sz="2000" dirty="0">
                <a:latin typeface="Consolas" panose="020B0609020204030204" pitchFamily="49" charset="0"/>
              </a:rPr>
              <a:t>[: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</a:rPr>
              <a:t>]))</a:t>
            </a:r>
          </a:p>
        </p:txBody>
      </p:sp>
    </p:spTree>
    <p:extLst>
      <p:ext uri="{BB962C8B-B14F-4D97-AF65-F5344CB8AC3E}">
        <p14:creationId xmlns:p14="http://schemas.microsoft.com/office/powerpoint/2010/main" val="2006607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TM03457503[[fn=至理名言]]</Template>
  <TotalTime>2340</TotalTime>
  <Words>219</Words>
  <Application>Microsoft Office PowerPoint</Application>
  <PresentationFormat>寬螢幕</PresentationFormat>
  <Paragraphs>168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新細明體</vt:lpstr>
      <vt:lpstr>Century Gothic</vt:lpstr>
      <vt:lpstr>Consolas</vt:lpstr>
      <vt:lpstr>Wingdings 2</vt:lpstr>
      <vt:lpstr>至理名言</vt:lpstr>
      <vt:lpstr>Generative Adversarial Network</vt:lpstr>
      <vt:lpstr>資料集</vt:lpstr>
      <vt:lpstr>模型結構</vt:lpstr>
      <vt:lpstr>模型結構</vt:lpstr>
      <vt:lpstr>模型結構</vt:lpstr>
      <vt:lpstr>模型結構</vt:lpstr>
      <vt:lpstr>建構網路</vt:lpstr>
      <vt:lpstr>匯入套件</vt:lpstr>
      <vt:lpstr>讀取資料</vt:lpstr>
      <vt:lpstr>讀取資料</vt:lpstr>
      <vt:lpstr>讀取資料</vt:lpstr>
      <vt:lpstr>建立Class</vt:lpstr>
      <vt:lpstr>建立Generator</vt:lpstr>
      <vt:lpstr>建立Discriminator</vt:lpstr>
      <vt:lpstr>連接網路</vt:lpstr>
      <vt:lpstr>連接網路</vt:lpstr>
      <vt:lpstr>連接網路</vt:lpstr>
      <vt:lpstr>訓練網路</vt:lpstr>
      <vt:lpstr>訓練網路</vt:lpstr>
      <vt:lpstr>訓練網路</vt:lpstr>
      <vt:lpstr>訓練網路</vt:lpstr>
      <vt:lpstr>抽樣圖片及評估模型</vt:lpstr>
      <vt:lpstr>GAN</vt:lpstr>
      <vt:lpstr>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Adversarial Network</dc:title>
  <dc:creator>Chak Tong Chan</dc:creator>
  <cp:lastModifiedBy>Chak Tong Chan</cp:lastModifiedBy>
  <cp:revision>36</cp:revision>
  <dcterms:created xsi:type="dcterms:W3CDTF">2019-06-19T12:19:35Z</dcterms:created>
  <dcterms:modified xsi:type="dcterms:W3CDTF">2019-07-09T11:08:59Z</dcterms:modified>
</cp:coreProperties>
</file>