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RITGNn5dZyKYtHGB0j4ETpdCK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RNN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Vanilla RNN parameter</a:t>
            </a:r>
            <a:endParaRPr/>
          </a:p>
        </p:txBody>
      </p:sp>
      <p:pic>
        <p:nvPicPr>
          <p:cNvPr id="155" name="Google Shape;15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4943" y="1547540"/>
            <a:ext cx="5597882" cy="43833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10"/>
          <p:cNvGrpSpPr/>
          <p:nvPr/>
        </p:nvGrpSpPr>
        <p:grpSpPr>
          <a:xfrm>
            <a:off x="952500" y="1933575"/>
            <a:ext cx="3349563" cy="3816369"/>
            <a:chOff x="838200" y="2057400"/>
            <a:chExt cx="3349563" cy="3816369"/>
          </a:xfrm>
        </p:grpSpPr>
        <p:pic>
          <p:nvPicPr>
            <p:cNvPr id="157" name="Google Shape;157;p10"/>
            <p:cNvPicPr preferRelativeResize="0"/>
            <p:nvPr/>
          </p:nvPicPr>
          <p:blipFill rotWithShape="1">
            <a:blip r:embed="rId4">
              <a:alphaModFix/>
            </a:blip>
            <a:srcRect b="0" l="0" r="53940" t="32522"/>
            <a:stretch/>
          </p:blipFill>
          <p:spPr>
            <a:xfrm>
              <a:off x="838201" y="2057400"/>
              <a:ext cx="3349562" cy="2031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0"/>
            <p:cNvPicPr preferRelativeResize="0"/>
            <p:nvPr/>
          </p:nvPicPr>
          <p:blipFill rotWithShape="1">
            <a:blip r:embed="rId4">
              <a:alphaModFix/>
            </a:blip>
            <a:srcRect b="0" l="49333" r="0" t="32522"/>
            <a:stretch/>
          </p:blipFill>
          <p:spPr>
            <a:xfrm>
              <a:off x="838200" y="4088520"/>
              <a:ext cx="3238500" cy="17852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9" name="Google Shape;159;p10"/>
          <p:cNvCxnSpPr/>
          <p:nvPr/>
        </p:nvCxnSpPr>
        <p:spPr>
          <a:xfrm>
            <a:off x="5086350" y="1690688"/>
            <a:ext cx="0" cy="4414837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LSTM parameter</a:t>
            </a:r>
            <a:endParaRPr/>
          </a:p>
        </p:txBody>
      </p:sp>
      <p:pic>
        <p:nvPicPr>
          <p:cNvPr descr="ãgated recurrent unit æå¼æ¯ãçåçæå°çµæ"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200" y="2231474"/>
            <a:ext cx="6950075" cy="405661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Prediction</a:t>
            </a:r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838200" y="2229851"/>
            <a:ext cx="6096000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model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X_test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figsize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-US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</a:t>
            </a:r>
            <a:r>
              <a:rPr lang="en-US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label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'predict'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y_test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</a:t>
            </a:r>
            <a:r>
              <a:rPr lang="en-US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label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'true label'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xlabel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't'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ylabel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'x(t)'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'sine wave prediction'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legend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1" lang="en-US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192320"/>
            <a:ext cx="5353040" cy="285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Load Map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Vanilla RNN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LSTM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Practice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Toy example (sin wave prediction)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Keras RNN parameter introduction</a:t>
            </a:r>
            <a:endParaRPr/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Vanilla RNN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https://www.youtube.com/watch?v=xCGidAeyS4M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(00:00-17:47)</a:t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LSTM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https://www.youtube.com/watch?v=xCGidAeyS4M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(17:48-48:59)</a:t>
            </a:r>
            <a:endParaRPr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Practice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Sin wave prediction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7975978" y="536517"/>
            <a:ext cx="354728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Generate data</a:t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56948" y="982177"/>
            <a:ext cx="10788556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random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matplotlib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pyplot </a:t>
            </a: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plt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seed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random_factor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steps_per_cycle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number_of_cycles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df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DataFrame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arange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steps_per_cycle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number_of_cycles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columns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"t"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"sin_t"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df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math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math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steps_per_cycle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random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random_factor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_load_data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n_prev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docX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docY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range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)-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n_prev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docX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iloc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n_prev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docY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iloc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n_prev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docX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docY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train_test_split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test_size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n_prev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split_point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round(len(df) * (1 - test_size))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X_train, y_train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_load_data(df.iloc[0:split_point], n_prev)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X_test, y_test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_load_data(df.iloc[split_point:], n_prev)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return (X_train, y_train), (X_test, y_test)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length_of_sequences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(X_train, y_train), (X_test, y_test)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train_test_split(df[["sin_t"]], n_prev = length_of_sequences)  </a:t>
            </a:r>
            <a:endParaRPr/>
          </a:p>
        </p:txBody>
      </p:sp>
      <p:sp>
        <p:nvSpPr>
          <p:cNvPr id="122" name="Google Shape;1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review</a:t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838200" y="3219238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plot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US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'sin_t'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]][: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1" lang="en-US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338" y="2290410"/>
            <a:ext cx="4903317" cy="315031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 Model</a:t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838200" y="1966499"/>
            <a:ext cx="806014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keras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models </a:t>
            </a: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Sequential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keras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layers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core </a:t>
            </a: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Dense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keras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layers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recurrent </a:t>
            </a: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SimpleRNN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LSTM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inputNode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outputNode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hiddenNode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warmUp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Sequential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LSTM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hiddenNode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input_shape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warmUp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inputNode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return_sequences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Dense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outputNode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activation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'linear'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compile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'mse'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optimizer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'adam'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summary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history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model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y_train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batch_size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epochs 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validation_split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b="1" lang="en-US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Keras : RNN parameter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Microsoft JhengHei"/>
                <a:ea typeface="Microsoft JhengHei"/>
                <a:cs typeface="Microsoft JhengHei"/>
                <a:sym typeface="Microsoft JhengHei"/>
              </a:rPr>
              <a:t>units : RNN要output幾個node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Microsoft JhengHei"/>
                <a:ea typeface="Microsoft JhengHei"/>
                <a:cs typeface="Microsoft JhengHei"/>
                <a:sym typeface="Microsoft JhengHei"/>
              </a:rPr>
              <a:t>return_sequences：True則返回整個序列，否則僅返回output sequence的最後一個輸出(default=False)，疊多個RNN時設為True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Microsoft JhengHei"/>
                <a:ea typeface="Microsoft JhengHei"/>
                <a:cs typeface="Microsoft JhengHei"/>
                <a:sym typeface="Microsoft JhengHei"/>
              </a:rPr>
              <a:t>stateful：每批sample的 state 將被重新用於下一批sample的初始狀態(default=False)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Microsoft JhengHei"/>
                <a:ea typeface="Microsoft JhengHei"/>
                <a:cs typeface="Microsoft JhengHei"/>
                <a:sym typeface="Microsoft JhengHei"/>
              </a:rPr>
              <a:t>Model.fit 時 shuffle 需要設為 False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Microsoft JhengHei"/>
                <a:ea typeface="Microsoft JhengHei"/>
                <a:cs typeface="Microsoft JhengHei"/>
                <a:sym typeface="Microsoft JhengHei"/>
              </a:rPr>
              <a:t>要設定 batch_size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Microsoft JhengHei"/>
                <a:ea typeface="Microsoft JhengHei"/>
                <a:cs typeface="Microsoft JhengHei"/>
                <a:sym typeface="Microsoft JhengHei"/>
              </a:rPr>
              <a:t>unroll：展開可加速RNN，但memory-intensive，適用於short sequence。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45" name="Google Shape;145;p9"/>
          <p:cNvGrpSpPr/>
          <p:nvPr/>
        </p:nvGrpSpPr>
        <p:grpSpPr>
          <a:xfrm>
            <a:off x="7024688" y="4386301"/>
            <a:ext cx="4329112" cy="1880355"/>
            <a:chOff x="7643813" y="2657474"/>
            <a:chExt cx="4329112" cy="1880355"/>
          </a:xfrm>
        </p:grpSpPr>
        <p:pic>
          <p:nvPicPr>
            <p:cNvPr id="146" name="Google Shape;14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43813" y="2657474"/>
              <a:ext cx="2219586" cy="1704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9"/>
            <p:cNvSpPr txBox="1"/>
            <p:nvPr/>
          </p:nvSpPr>
          <p:spPr>
            <a:xfrm>
              <a:off x="9863399" y="2657474"/>
              <a:ext cx="210952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</a:t>
              </a:r>
              <a:r>
                <a:rPr lang="en-US" sz="1200">
                  <a:solidFill>
                    <a:srgbClr val="84ACB6"/>
                  </a:solidFill>
                  <a:latin typeface="Calibri"/>
                  <a:ea typeface="Calibri"/>
                  <a:cs typeface="Calibri"/>
                  <a:sym typeface="Calibri"/>
                </a:rPr>
                <a:t>光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的狀態會傳遞到</a:t>
              </a:r>
              <a:r>
                <a:rPr lang="en-US" sz="1200">
                  <a:solidFill>
                    <a:srgbClr val="84ACB6"/>
                  </a:solidFill>
                  <a:latin typeface="Calibri"/>
                  <a:ea typeface="Calibri"/>
                  <a:cs typeface="Calibri"/>
                  <a:sym typeface="Calibri"/>
                </a:rPr>
                <a:t>疑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作為初始狀態，也就是用</a:t>
              </a:r>
              <a:r>
                <a:rPr lang="en-US" sz="1200">
                  <a:solidFill>
                    <a:srgbClr val="84ACB6"/>
                  </a:solidFill>
                  <a:latin typeface="Calibri"/>
                  <a:ea typeface="Calibri"/>
                  <a:cs typeface="Calibri"/>
                  <a:sym typeface="Calibri"/>
                </a:rPr>
                <a:t>光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輸出的(h, c)來初始化</a:t>
              </a:r>
              <a:r>
                <a:rPr lang="en-US" sz="1200">
                  <a:solidFill>
                    <a:srgbClr val="84ACB6"/>
                  </a:solidFill>
                  <a:latin typeface="Calibri"/>
                  <a:ea typeface="Calibri"/>
                  <a:cs typeface="Calibri"/>
                  <a:sym typeface="Calibri"/>
                </a:rPr>
                <a:t>疑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的(h, c)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shuffle = True會在每個epoch開始之前打亂訓練集數據順序，使用stateful LSTM肯定要設置shuffle = False，不然</a:t>
              </a:r>
              <a:r>
                <a:rPr lang="en-US" sz="1200">
                  <a:solidFill>
                    <a:srgbClr val="84ACB6"/>
                  </a:solidFill>
                  <a:latin typeface="Calibri"/>
                  <a:ea typeface="Calibri"/>
                  <a:cs typeface="Calibri"/>
                  <a:sym typeface="Calibri"/>
                </a:rPr>
                <a:t>光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可能傳給</a:t>
              </a:r>
              <a:r>
                <a:rPr lang="en-US" sz="1200">
                  <a:solidFill>
                    <a:srgbClr val="84ACB6"/>
                  </a:solidFill>
                  <a:latin typeface="Calibri"/>
                  <a:ea typeface="Calibri"/>
                  <a:cs typeface="Calibri"/>
                  <a:sym typeface="Calibri"/>
                </a:rPr>
                <a:t>汗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就糟糕了</a:t>
              </a:r>
              <a:endParaRPr/>
            </a:p>
          </p:txBody>
        </p:sp>
        <p:sp>
          <p:nvSpPr>
            <p:cNvPr id="148" name="Google Shape;148;p9"/>
            <p:cNvSpPr txBox="1"/>
            <p:nvPr/>
          </p:nvSpPr>
          <p:spPr>
            <a:xfrm>
              <a:off x="7643813" y="4322385"/>
              <a:ext cx="28072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https://www.zydarchen.top/20180925/21_stateful_LSTM/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藍綠色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2019-01-18T00:59:31Z</dcterms:created>
  <dc:creator>Andio Kuo</dc:creator>
</cp:coreProperties>
</file>