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/7IzxmuL8Y/9i9ZTITj2IppZM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ABBEF5-93A2-4FAE-9490-8A76D9A281F3}">
  <a:tblStyle styleId="{61ABBEF5-93A2-4FAE-9490-8A76D9A281F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6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6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5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5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3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140.113.87.172:8080/ShowProblem?problemid=a095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open?id=1cqDTosD15WV0YhCV6U85CCufaYKy5dJ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股票搓合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2020寒訓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35" name="Google Shape;135;p10"/>
          <p:cNvGraphicFramePr/>
          <p:nvPr/>
        </p:nvGraphicFramePr>
        <p:xfrm>
          <a:off x="311700" y="1437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417625"/>
                <a:gridCol w="13864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36" name="Google Shape;136;p10"/>
          <p:cNvGraphicFramePr/>
          <p:nvPr/>
        </p:nvGraphicFramePr>
        <p:xfrm>
          <a:off x="2458424" y="695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37" name="Google Shape;137;p10"/>
          <p:cNvGraphicFramePr/>
          <p:nvPr/>
        </p:nvGraphicFramePr>
        <p:xfrm>
          <a:off x="2457314" y="2663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8" name="Google Shape;138;p10"/>
          <p:cNvSpPr/>
          <p:nvPr/>
        </p:nvSpPr>
        <p:spPr>
          <a:xfrm>
            <a:off x="3744368" y="2089104"/>
            <a:ext cx="387118" cy="3913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10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0" name="Google Shape;140;p10"/>
          <p:cNvSpPr/>
          <p:nvPr/>
        </p:nvSpPr>
        <p:spPr>
          <a:xfrm>
            <a:off x="5921353" y="214664"/>
            <a:ext cx="2142499" cy="96112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006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買方：出價高的優先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46" name="Google Shape;146;p11"/>
          <p:cNvGraphicFramePr/>
          <p:nvPr/>
        </p:nvGraphicFramePr>
        <p:xfrm>
          <a:off x="311700" y="1437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417625"/>
                <a:gridCol w="13864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7" name="Google Shape;147;p11"/>
          <p:cNvGraphicFramePr/>
          <p:nvPr/>
        </p:nvGraphicFramePr>
        <p:xfrm>
          <a:off x="2458424" y="695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48" name="Google Shape;148;p11"/>
          <p:cNvGraphicFramePr/>
          <p:nvPr/>
        </p:nvGraphicFramePr>
        <p:xfrm>
          <a:off x="2457314" y="2663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9" name="Google Shape;149;p11"/>
          <p:cNvSpPr/>
          <p:nvPr/>
        </p:nvSpPr>
        <p:spPr>
          <a:xfrm>
            <a:off x="3744368" y="2089104"/>
            <a:ext cx="387118" cy="3913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11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1" name="Google Shape;151;p11"/>
          <p:cNvSpPr/>
          <p:nvPr/>
        </p:nvSpPr>
        <p:spPr>
          <a:xfrm>
            <a:off x="5921353" y="214664"/>
            <a:ext cx="2142499" cy="96112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006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買價比賣價高</a:t>
            </a:r>
            <a:endParaRPr b="0" i="0" sz="1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賣價為成交價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57" name="Google Shape;157;p12"/>
          <p:cNvGraphicFramePr/>
          <p:nvPr/>
        </p:nvGraphicFramePr>
        <p:xfrm>
          <a:off x="311700" y="1437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417625"/>
                <a:gridCol w="13864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58" name="Google Shape;158;p12"/>
          <p:cNvGraphicFramePr/>
          <p:nvPr/>
        </p:nvGraphicFramePr>
        <p:xfrm>
          <a:off x="2457314" y="9933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59" name="Google Shape;159;p12"/>
          <p:cNvGraphicFramePr/>
          <p:nvPr/>
        </p:nvGraphicFramePr>
        <p:xfrm>
          <a:off x="2457314" y="2663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0" name="Google Shape;160;p12"/>
          <p:cNvSpPr/>
          <p:nvPr/>
        </p:nvSpPr>
        <p:spPr>
          <a:xfrm>
            <a:off x="3744368" y="2089104"/>
            <a:ext cx="387118" cy="3913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12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99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120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2" name="Google Shape;162;p12"/>
          <p:cNvSpPr/>
          <p:nvPr/>
        </p:nvSpPr>
        <p:spPr>
          <a:xfrm>
            <a:off x="5921353" y="214664"/>
            <a:ext cx="2142499" cy="96112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006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買方：出價高的優先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68" name="Google Shape;168;p13"/>
          <p:cNvGraphicFramePr/>
          <p:nvPr/>
        </p:nvGraphicFramePr>
        <p:xfrm>
          <a:off x="3359388" y="119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539300"/>
                <a:gridCol w="1885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74" name="Google Shape;174;p14"/>
          <p:cNvGraphicFramePr/>
          <p:nvPr/>
        </p:nvGraphicFramePr>
        <p:xfrm>
          <a:off x="311700" y="1437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417625"/>
                <a:gridCol w="13864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p14"/>
          <p:cNvGraphicFramePr/>
          <p:nvPr/>
        </p:nvGraphicFramePr>
        <p:xfrm>
          <a:off x="2458424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76" name="Google Shape;176;p14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15"/>
          <p:cNvGraphicFramePr/>
          <p:nvPr/>
        </p:nvGraphicFramePr>
        <p:xfrm>
          <a:off x="5775627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Ask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Bid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Price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2" name="Google Shape;182;p15"/>
          <p:cNvGraphicFramePr/>
          <p:nvPr/>
        </p:nvGraphicFramePr>
        <p:xfrm>
          <a:off x="2458424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3" name="Google Shape;1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84" name="Google Shape;184;p15"/>
          <p:cNvGraphicFramePr/>
          <p:nvPr/>
        </p:nvGraphicFramePr>
        <p:xfrm>
          <a:off x="311700" y="1437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417625"/>
                <a:gridCol w="13864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5" name="Google Shape;185;p15"/>
          <p:cNvGraphicFramePr/>
          <p:nvPr/>
        </p:nvGraphicFramePr>
        <p:xfrm>
          <a:off x="2458424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86" name="Google Shape;186;p15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6"/>
          <p:cNvGraphicFramePr/>
          <p:nvPr/>
        </p:nvGraphicFramePr>
        <p:xfrm>
          <a:off x="5775627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Ask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Bid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Price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80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2" name="Google Shape;19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93" name="Google Shape;193;p16"/>
          <p:cNvGraphicFramePr/>
          <p:nvPr/>
        </p:nvGraphicFramePr>
        <p:xfrm>
          <a:off x="311700" y="1437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417625"/>
                <a:gridCol w="13864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4" name="Google Shape;194;p16"/>
          <p:cNvGraphicFramePr/>
          <p:nvPr/>
        </p:nvGraphicFramePr>
        <p:xfrm>
          <a:off x="2458424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95" name="Google Shape;195;p16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6" name="Google Shape;196;p16"/>
          <p:cNvGraphicFramePr/>
          <p:nvPr/>
        </p:nvGraphicFramePr>
        <p:xfrm>
          <a:off x="2458424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202" name="Google Shape;202;p17"/>
          <p:cNvGraphicFramePr/>
          <p:nvPr/>
        </p:nvGraphicFramePr>
        <p:xfrm>
          <a:off x="311700" y="1437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417625"/>
                <a:gridCol w="13864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" name="Google Shape;203;p17"/>
          <p:cNvGraphicFramePr/>
          <p:nvPr/>
        </p:nvGraphicFramePr>
        <p:xfrm>
          <a:off x="2458424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04" name="Google Shape;204;p17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5" name="Google Shape;205;p17"/>
          <p:cNvGraphicFramePr/>
          <p:nvPr/>
        </p:nvGraphicFramePr>
        <p:xfrm>
          <a:off x="2458424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06" name="Google Shape;206;p17"/>
          <p:cNvGraphicFramePr/>
          <p:nvPr/>
        </p:nvGraphicFramePr>
        <p:xfrm>
          <a:off x="2458424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07" name="Google Shape;207;p17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213" name="Google Shape;213;p18"/>
          <p:cNvGraphicFramePr/>
          <p:nvPr/>
        </p:nvGraphicFramePr>
        <p:xfrm>
          <a:off x="311700" y="1437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417625"/>
                <a:gridCol w="13864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4" name="Google Shape;214;p18"/>
          <p:cNvGraphicFramePr/>
          <p:nvPr/>
        </p:nvGraphicFramePr>
        <p:xfrm>
          <a:off x="2458424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5" name="Google Shape;215;p18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6" name="Google Shape;216;p18"/>
          <p:cNvGraphicFramePr/>
          <p:nvPr/>
        </p:nvGraphicFramePr>
        <p:xfrm>
          <a:off x="2458424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7" name="Google Shape;217;p18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223" name="Google Shape;223;p19"/>
          <p:cNvGraphicFramePr/>
          <p:nvPr/>
        </p:nvGraphicFramePr>
        <p:xfrm>
          <a:off x="311700" y="1437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417625"/>
                <a:gridCol w="13864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4" name="Google Shape;224;p19"/>
          <p:cNvGraphicFramePr/>
          <p:nvPr/>
        </p:nvGraphicFramePr>
        <p:xfrm>
          <a:off x="2458424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25" name="Google Shape;225;p19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T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Ask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Bid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Price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6" name="Google Shape;226;p19"/>
          <p:cNvGraphicFramePr/>
          <p:nvPr/>
        </p:nvGraphicFramePr>
        <p:xfrm>
          <a:off x="2458424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27" name="Google Shape;227;p19"/>
          <p:cNvGraphicFramePr/>
          <p:nvPr/>
        </p:nvGraphicFramePr>
        <p:xfrm>
          <a:off x="5775627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股票交易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委託：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限價委託：投資人自行決定買賣價格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市價委託：依當時市場交易的價格撮合交易</a:t>
            </a:r>
            <a:b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	一定要買到或賣到某股票時，採用市價委託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練習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311700" y="1266324"/>
            <a:ext cx="4106424" cy="3558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http://140.113.87.172:8080/ShowProblem?problemid=a095</a:t>
            </a:r>
            <a:b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T = int(input())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for t in range(T):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N = int(input())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buy = []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sell = []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stockprice = -1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for n in range(N):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sth. to write</a:t>
            </a:r>
            <a:b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4287596" y="468353"/>
            <a:ext cx="4544704" cy="4206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 處理列印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if not sell: # 如果空了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print('-', end=' ')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else: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print(sell[0][0], end=' ')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if not buy: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print('-', end=' ')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else: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print(buy[0][0], end=' ')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if stockprice == -1: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print('-')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else: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print(stockprice)</a:t>
            </a:r>
            <a:endParaRPr b="0" i="0" sz="1800" u="none" cap="none" strike="noStrike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35" name="Google Shape;235;p20"/>
          <p:cNvCxnSpPr/>
          <p:nvPr/>
        </p:nvCxnSpPr>
        <p:spPr>
          <a:xfrm>
            <a:off x="545910" y="2887289"/>
            <a:ext cx="0" cy="1937194"/>
          </a:xfrm>
          <a:prstGeom prst="straightConnector1">
            <a:avLst/>
          </a:prstGeom>
          <a:noFill/>
          <a:ln cap="flat" cmpd="sng" w="31750">
            <a:solidFill>
              <a:srgbClr val="7736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20"/>
          <p:cNvCxnSpPr/>
          <p:nvPr/>
        </p:nvCxnSpPr>
        <p:spPr>
          <a:xfrm>
            <a:off x="657366" y="4459405"/>
            <a:ext cx="0" cy="365078"/>
          </a:xfrm>
          <a:prstGeom prst="straightConnector1">
            <a:avLst/>
          </a:prstGeom>
          <a:noFill/>
          <a:ln cap="flat" cmpd="sng" w="31750">
            <a:solidFill>
              <a:srgbClr val="EE68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20"/>
          <p:cNvCxnSpPr/>
          <p:nvPr/>
        </p:nvCxnSpPr>
        <p:spPr>
          <a:xfrm flipH="1" rot="-5400000">
            <a:off x="2803595" y="2496138"/>
            <a:ext cx="3988500" cy="47100"/>
          </a:xfrm>
          <a:prstGeom prst="bentConnector3">
            <a:avLst>
              <a:gd fmla="val 99602" name="adj1"/>
            </a:avLst>
          </a:prstGeom>
          <a:noFill/>
          <a:ln cap="flat" cmpd="sng" w="31750">
            <a:solidFill>
              <a:srgbClr val="7736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0"/>
          <p:cNvCxnSpPr/>
          <p:nvPr/>
        </p:nvCxnSpPr>
        <p:spPr>
          <a:xfrm flipH="1" rot="-5400000">
            <a:off x="2904307" y="2496137"/>
            <a:ext cx="3988500" cy="47100"/>
          </a:xfrm>
          <a:prstGeom prst="bentConnector3">
            <a:avLst>
              <a:gd fmla="val 99602" name="adj1"/>
            </a:avLst>
          </a:prstGeom>
          <a:noFill/>
          <a:ln cap="flat" cmpd="sng" w="31750">
            <a:solidFill>
              <a:srgbClr val="EE68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/>
        </p:nvSpPr>
        <p:spPr>
          <a:xfrm>
            <a:off x="4278008" y="1266325"/>
            <a:ext cx="4866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if 委託單量 &gt; 0: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if 委託單價格 == 委買單裡的某價格: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該委買單量 +=委託單量</a:t>
            </a:r>
            <a:endParaRPr b="0" i="0" sz="1800" u="none" cap="none" strike="noStrike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else: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委買單.insert(位置, [委託單價,委託單量])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else: #委託單 == 'sell'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…</a:t>
            </a:r>
            <a:endParaRPr/>
          </a:p>
        </p:txBody>
      </p:sp>
      <p:cxnSp>
        <p:nvCxnSpPr>
          <p:cNvPr id="244" name="Google Shape;244;p21"/>
          <p:cNvCxnSpPr/>
          <p:nvPr/>
        </p:nvCxnSpPr>
        <p:spPr>
          <a:xfrm flipH="1" rot="-5400000">
            <a:off x="3082251" y="2784915"/>
            <a:ext cx="2846100" cy="23100"/>
          </a:xfrm>
          <a:prstGeom prst="bentConnector3">
            <a:avLst>
              <a:gd fmla="val 99485" name="adj1"/>
            </a:avLst>
          </a:prstGeom>
          <a:noFill/>
          <a:ln cap="flat" cmpd="sng" w="31750">
            <a:solidFill>
              <a:srgbClr val="773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Pseudo code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220702" y="1266325"/>
            <a:ext cx="45207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for 每筆委託單: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處理委託單字串: split, 委託單價, 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if 委託單 == '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buy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':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  while 委賣list有東西: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    可搓合 = 委賣list[0]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    if 可搓合價&gt;委託單價格: 不交易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    成交量 = min(可搓合量, 委託單量)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    成交價 =可搓合價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    可搓合量, 委託單量 -= 成交量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    if 可搓合量 == 0: del 委賣list[0]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    if 委託單量 == 0: 交易結束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47" name="Google Shape;247;p21"/>
          <p:cNvCxnSpPr/>
          <p:nvPr/>
        </p:nvCxnSpPr>
        <p:spPr>
          <a:xfrm>
            <a:off x="452617" y="1642965"/>
            <a:ext cx="0" cy="3135943"/>
          </a:xfrm>
          <a:prstGeom prst="straightConnector1">
            <a:avLst/>
          </a:prstGeom>
          <a:noFill/>
          <a:ln cap="flat" cmpd="sng" w="31750">
            <a:solidFill>
              <a:srgbClr val="7736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21"/>
          <p:cNvCxnSpPr/>
          <p:nvPr/>
        </p:nvCxnSpPr>
        <p:spPr>
          <a:xfrm>
            <a:off x="568324" y="2272404"/>
            <a:ext cx="0" cy="2510400"/>
          </a:xfrm>
          <a:prstGeom prst="straightConnector1">
            <a:avLst/>
          </a:prstGeom>
          <a:noFill/>
          <a:ln cap="flat" cmpd="sng" w="31750">
            <a:solidFill>
              <a:srgbClr val="B351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21"/>
          <p:cNvCxnSpPr/>
          <p:nvPr/>
        </p:nvCxnSpPr>
        <p:spPr>
          <a:xfrm flipH="1" rot="-5400000">
            <a:off x="4146945" y="2202015"/>
            <a:ext cx="1153500" cy="35400"/>
          </a:xfrm>
          <a:prstGeom prst="bentConnector3">
            <a:avLst>
              <a:gd fmla="val 98838" name="adj1"/>
            </a:avLst>
          </a:prstGeom>
          <a:noFill/>
          <a:ln cap="flat" cmpd="sng" w="31750">
            <a:solidFill>
              <a:srgbClr val="EE68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21"/>
          <p:cNvCxnSpPr/>
          <p:nvPr/>
        </p:nvCxnSpPr>
        <p:spPr>
          <a:xfrm flipH="1" rot="-5400000">
            <a:off x="3921486" y="2089720"/>
            <a:ext cx="1383600" cy="29700"/>
          </a:xfrm>
          <a:prstGeom prst="bentConnector3">
            <a:avLst>
              <a:gd fmla="val 98864" name="adj1"/>
            </a:avLst>
          </a:prstGeom>
          <a:noFill/>
          <a:ln cap="flat" cmpd="sng" w="31750">
            <a:solidFill>
              <a:srgbClr val="B351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21"/>
          <p:cNvCxnSpPr/>
          <p:nvPr/>
        </p:nvCxnSpPr>
        <p:spPr>
          <a:xfrm flipH="1" rot="-5400000">
            <a:off x="-359973" y="3602236"/>
            <a:ext cx="2124900" cy="36300"/>
          </a:xfrm>
          <a:prstGeom prst="bentConnector3">
            <a:avLst>
              <a:gd fmla="val 99357" name="adj1"/>
            </a:avLst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21"/>
          <p:cNvCxnSpPr/>
          <p:nvPr/>
        </p:nvCxnSpPr>
        <p:spPr>
          <a:xfrm flipH="1" rot="-5400000">
            <a:off x="4270407" y="3862705"/>
            <a:ext cx="691800" cy="21600"/>
          </a:xfrm>
          <a:prstGeom prst="bentConnector3">
            <a:avLst>
              <a:gd fmla="val 97126" name="adj1"/>
            </a:avLst>
          </a:prstGeom>
          <a:noFill/>
          <a:ln cap="flat" cmpd="sng" w="31750">
            <a:solidFill>
              <a:srgbClr val="B351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Part of the answer</a:t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>
            <a:off x="4838762" y="3589192"/>
            <a:ext cx="4075073" cy="38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只要互換buy和sell即可？</a:t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 b="33905" l="0" r="0" t="0"/>
          <a:stretch/>
        </p:blipFill>
        <p:spPr>
          <a:xfrm>
            <a:off x="429584" y="1152425"/>
            <a:ext cx="4142416" cy="339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66377"/>
          <a:stretch/>
        </p:blipFill>
        <p:spPr>
          <a:xfrm>
            <a:off x="4684652" y="1152425"/>
            <a:ext cx="4142416" cy="1729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Hints</a:t>
            </a:r>
            <a:endParaRPr/>
          </a:p>
        </p:txBody>
      </p:sp>
      <p:sp>
        <p:nvSpPr>
          <p:cNvPr id="266" name="Google Shape;26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如果委託單是賣，</a:t>
            </a:r>
            <a:br>
              <a:rPr lang="en-US"/>
            </a:br>
            <a:r>
              <a:rPr lang="en-US"/>
              <a:t>可搓合價    委託單價格：不做交易？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成交價是可搓合價or委託單價格？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結算剩餘時，隨著i增加，</a:t>
            </a:r>
            <a:br>
              <a:rPr lang="en-US"/>
            </a:br>
            <a:r>
              <a:rPr lang="en-US"/>
              <a:t>委賣價格會越大/小？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 txBox="1"/>
          <p:nvPr/>
        </p:nvSpPr>
        <p:spPr>
          <a:xfrm>
            <a:off x="1741554" y="1642066"/>
            <a:ext cx="288862" cy="40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The rest part of the answer</a:t>
            </a:r>
            <a:endParaRPr/>
          </a:p>
        </p:txBody>
      </p:sp>
      <p:pic>
        <p:nvPicPr>
          <p:cNvPr id="273" name="Google Shape;273;p24"/>
          <p:cNvPicPr preferRelativeResize="0"/>
          <p:nvPr/>
        </p:nvPicPr>
        <p:blipFill rotWithShape="1">
          <a:blip r:embed="rId3">
            <a:alphaModFix/>
          </a:blip>
          <a:srcRect b="39521" l="0" r="0" t="0"/>
          <a:stretch/>
        </p:blipFill>
        <p:spPr>
          <a:xfrm>
            <a:off x="431094" y="1562585"/>
            <a:ext cx="4140906" cy="2672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60477"/>
          <a:stretch/>
        </p:blipFill>
        <p:spPr>
          <a:xfrm>
            <a:off x="4691394" y="1562585"/>
            <a:ext cx="4140906" cy="174617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 txBox="1"/>
          <p:nvPr/>
        </p:nvSpPr>
        <p:spPr>
          <a:xfrm>
            <a:off x="4691394" y="3534257"/>
            <a:ext cx="2743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final code is </a:t>
            </a:r>
            <a:r>
              <a:rPr b="0" i="0" lang="en-US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here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搓合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價格優先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買方(bid)：出價高的優先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賣方(ask)：出價低的優先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時間優先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先下單的先成交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價格優先＞時間優先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股價決定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如果成交在買價賣價相同處，則該價格為成交價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如果成交在買價比賣價高的地方，則賣價為成交價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91" name="Google Shape;91;p5"/>
          <p:cNvGraphicFramePr/>
          <p:nvPr/>
        </p:nvGraphicFramePr>
        <p:xfrm>
          <a:off x="3324663" y="11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577500"/>
                <a:gridCol w="19171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97" name="Google Shape;97;p6"/>
          <p:cNvGraphicFramePr/>
          <p:nvPr/>
        </p:nvGraphicFramePr>
        <p:xfrm>
          <a:off x="311700" y="1437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417625"/>
                <a:gridCol w="13864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8" name="Google Shape;98;p6"/>
          <p:cNvGraphicFramePr/>
          <p:nvPr/>
        </p:nvGraphicFramePr>
        <p:xfrm>
          <a:off x="2458424" y="1433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99" name="Google Shape;99;p6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05" name="Google Shape;105;p7"/>
          <p:cNvGraphicFramePr/>
          <p:nvPr/>
        </p:nvGraphicFramePr>
        <p:xfrm>
          <a:off x="311700" y="1437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417625"/>
                <a:gridCol w="13864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06" name="Google Shape;106;p7"/>
          <p:cNvGraphicFramePr/>
          <p:nvPr/>
        </p:nvGraphicFramePr>
        <p:xfrm>
          <a:off x="2458423" y="1437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07" name="Google Shape;107;p7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13" name="Google Shape;113;p8"/>
          <p:cNvGraphicFramePr/>
          <p:nvPr/>
        </p:nvGraphicFramePr>
        <p:xfrm>
          <a:off x="311700" y="1437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417625"/>
                <a:gridCol w="13864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14" name="Google Shape;114;p8"/>
          <p:cNvGraphicFramePr/>
          <p:nvPr/>
        </p:nvGraphicFramePr>
        <p:xfrm>
          <a:off x="2458424" y="695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15" name="Google Shape;115;p8"/>
          <p:cNvGraphicFramePr/>
          <p:nvPr/>
        </p:nvGraphicFramePr>
        <p:xfrm>
          <a:off x="2457314" y="2663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16" name="Google Shape;116;p8"/>
          <p:cNvSpPr/>
          <p:nvPr/>
        </p:nvSpPr>
        <p:spPr>
          <a:xfrm>
            <a:off x="3744368" y="2089104"/>
            <a:ext cx="387118" cy="3913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8" name="Google Shape;118;p8"/>
          <p:cNvSpPr/>
          <p:nvPr/>
        </p:nvSpPr>
        <p:spPr>
          <a:xfrm>
            <a:off x="5921353" y="214664"/>
            <a:ext cx="2142499" cy="96112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006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賣方：出價低的優先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24" name="Google Shape;124;p9"/>
          <p:cNvGraphicFramePr/>
          <p:nvPr/>
        </p:nvGraphicFramePr>
        <p:xfrm>
          <a:off x="311700" y="1437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{61ABBEF5-93A2-4FAE-9490-8A76D9A281F3}</a:tableStyleId>
              </a:tblPr>
              <a:tblGrid>
                <a:gridCol w="417625"/>
                <a:gridCol w="13864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cap="none" strike="noStrik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25" name="Google Shape;125;p9"/>
          <p:cNvGraphicFramePr/>
          <p:nvPr/>
        </p:nvGraphicFramePr>
        <p:xfrm>
          <a:off x="2458424" y="695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26" name="Google Shape;126;p9"/>
          <p:cNvGraphicFramePr/>
          <p:nvPr/>
        </p:nvGraphicFramePr>
        <p:xfrm>
          <a:off x="2457314" y="2663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743650"/>
                <a:gridCol w="743650"/>
                <a:gridCol w="743650"/>
                <a:gridCol w="743650"/>
              </a:tblGrid>
              <a:tr h="304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委買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委賣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價格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股數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27" name="Google Shape;127;p9"/>
          <p:cNvSpPr/>
          <p:nvPr/>
        </p:nvSpPr>
        <p:spPr>
          <a:xfrm>
            <a:off x="3744368" y="2089104"/>
            <a:ext cx="387118" cy="3913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128;p9"/>
          <p:cNvGraphicFramePr/>
          <p:nvPr/>
        </p:nvGraphicFramePr>
        <p:xfrm>
          <a:off x="5775627" y="1439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{61ABBEF5-93A2-4FAE-9490-8A76D9A281F3}</a:tableStyleId>
              </a:tblPr>
              <a:tblGrid>
                <a:gridCol w="608500"/>
                <a:gridCol w="608500"/>
                <a:gridCol w="608500"/>
                <a:gridCol w="608500"/>
              </a:tblGrid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" name="Google Shape;129;p9"/>
          <p:cNvSpPr/>
          <p:nvPr/>
        </p:nvSpPr>
        <p:spPr>
          <a:xfrm>
            <a:off x="5921353" y="214664"/>
            <a:ext cx="2142499" cy="96112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006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買方：出價高的優先</a:t>
            </a:r>
            <a:endParaRPr/>
          </a:p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買價賣價相同</a:t>
            </a:r>
            <a:endParaRPr b="0" i="0" sz="1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該價格為成交價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