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71" r:id="rId10"/>
    <p:sldId id="270" r:id="rId11"/>
    <p:sldId id="273" r:id="rId12"/>
    <p:sldId id="274" r:id="rId13"/>
    <p:sldId id="262" r:id="rId14"/>
    <p:sldId id="275" r:id="rId15"/>
    <p:sldId id="276" r:id="rId16"/>
    <p:sldId id="277" r:id="rId17"/>
    <p:sldId id="278" r:id="rId18"/>
    <p:sldId id="279" r:id="rId19"/>
    <p:sldId id="280" r:id="rId20"/>
    <p:sldId id="263" r:id="rId21"/>
    <p:sldId id="281" r:id="rId22"/>
  </p:sldIdLst>
  <p:sldSz cx="9144000" cy="5143500" type="screen16x9"/>
  <p:notesSz cx="6858000" cy="9144000"/>
  <p:embeddedFontLst>
    <p:embeddedFont>
      <p:font typeface="Open Sans" panose="020B0706030804020204" pitchFamily="34" charset="0"/>
      <p:regular r:id="rId24"/>
      <p:bold r:id="rId25"/>
      <p:italic r:id="rId26"/>
      <p:boldItalic r:id="rId27"/>
    </p:embeddedFont>
    <p:embeddedFont>
      <p:font typeface="PT Sans Narrow" panose="020B050602020302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9E0380-3720-4649-92B6-D01C691EA7DB}">
  <a:tblStyle styleId="{DB9E0380-3720-4649-92B6-D01C691EA7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90d400d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90d400d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8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90d400d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90d400d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628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90d400d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90d400d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775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90d400d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90d400d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90d400d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90d400d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183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90d400d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90d400d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202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90d400d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90d400d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796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90d400d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90d400d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868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90d400d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90d400d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378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90d400d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90d400d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58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90d400d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90d400d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90d400d1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90d400d1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90d400d1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90d400d1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81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90d400d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90d400d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90d400d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90d400d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90d400d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90d400d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90d400d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90d400d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90d400d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90d400d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511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90d400d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90d400d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87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90d400d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90d400d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32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3.87.172:8080/ShowProblem?problemid=a09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open?id=1UgSopxIKW3exigdR_W-yL7Rpyt5Z0ZlJ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股票搓合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2020寒訓</a:t>
            </a:r>
            <a:endParaRPr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例子1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" name="Google Shape;91;p17">
            <a:extLst>
              <a:ext uri="{FF2B5EF4-FFF2-40B4-BE49-F238E27FC236}">
                <a16:creationId xmlns:a16="http://schemas.microsoft.com/office/drawing/2014/main" id="{20C825BB-7FBD-4197-A798-A6A7E6856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302982"/>
              </p:ext>
            </p:extLst>
          </p:nvPr>
        </p:nvGraphicFramePr>
        <p:xfrm>
          <a:off x="311700" y="1437801"/>
          <a:ext cx="1804101" cy="2267898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5691F8-8BAC-4C7C-8253-786970E2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65843"/>
              </p:ext>
            </p:extLst>
          </p:nvPr>
        </p:nvGraphicFramePr>
        <p:xfrm>
          <a:off x="2458424" y="695225"/>
          <a:ext cx="2974580" cy="12192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41472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4A4F91B-1E44-4CD6-A111-2AF46FAC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80798"/>
              </p:ext>
            </p:extLst>
          </p:nvPr>
        </p:nvGraphicFramePr>
        <p:xfrm>
          <a:off x="2457314" y="2663080"/>
          <a:ext cx="2974580" cy="12192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414720"/>
                  </a:ext>
                </a:extLst>
              </a:tr>
            </a:tbl>
          </a:graphicData>
        </a:graphic>
      </p:graphicFrame>
      <p:sp>
        <p:nvSpPr>
          <p:cNvPr id="3" name="箭號: 向下 2">
            <a:extLst>
              <a:ext uri="{FF2B5EF4-FFF2-40B4-BE49-F238E27FC236}">
                <a16:creationId xmlns:a16="http://schemas.microsoft.com/office/drawing/2014/main" id="{18FE7E98-CD8E-487F-9F0D-80A1C23DE77D}"/>
              </a:ext>
            </a:extLst>
          </p:cNvPr>
          <p:cNvSpPr/>
          <p:nvPr/>
        </p:nvSpPr>
        <p:spPr>
          <a:xfrm>
            <a:off x="3744368" y="2089104"/>
            <a:ext cx="387118" cy="391316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A3E3AB4-4836-42F6-BB8C-C69FEBA4D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99452"/>
              </p:ext>
            </p:extLst>
          </p:nvPr>
        </p:nvGraphicFramePr>
        <p:xfrm>
          <a:off x="5775627" y="1439507"/>
          <a:ext cx="2433952" cy="15240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608488">
                  <a:extLst>
                    <a:ext uri="{9D8B030D-6E8A-4147-A177-3AD203B41FA5}">
                      <a16:colId xmlns:a16="http://schemas.microsoft.com/office/drawing/2014/main" val="3324705656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293499845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4238219721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1184378659"/>
                    </a:ext>
                  </a:extLst>
                </a:gridCol>
              </a:tblGrid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09602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553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58677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82327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76689"/>
                  </a:ext>
                </a:extLst>
              </a:tr>
            </a:tbl>
          </a:graphicData>
        </a:graphic>
      </p:graphicFrame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6D71918-444D-4522-A343-6D20169B0222}"/>
              </a:ext>
            </a:extLst>
          </p:cNvPr>
          <p:cNvSpPr/>
          <p:nvPr/>
        </p:nvSpPr>
        <p:spPr>
          <a:xfrm>
            <a:off x="5921353" y="214664"/>
            <a:ext cx="2142499" cy="9611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買方：出價高的優先</a:t>
            </a:r>
          </a:p>
        </p:txBody>
      </p:sp>
    </p:spTree>
    <p:extLst>
      <p:ext uri="{BB962C8B-B14F-4D97-AF65-F5344CB8AC3E}">
        <p14:creationId xmlns:p14="http://schemas.microsoft.com/office/powerpoint/2010/main" val="29202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例子1</a:t>
            </a:r>
            <a:endParaRPr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" name="Google Shape;91;p17">
            <a:extLst>
              <a:ext uri="{FF2B5EF4-FFF2-40B4-BE49-F238E27FC236}">
                <a16:creationId xmlns:a16="http://schemas.microsoft.com/office/drawing/2014/main" id="{20C825BB-7FBD-4197-A798-A6A7E6856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882742"/>
              </p:ext>
            </p:extLst>
          </p:nvPr>
        </p:nvGraphicFramePr>
        <p:xfrm>
          <a:off x="311700" y="1437801"/>
          <a:ext cx="1804101" cy="2267898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5691F8-8BAC-4C7C-8253-786970E2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51309"/>
              </p:ext>
            </p:extLst>
          </p:nvPr>
        </p:nvGraphicFramePr>
        <p:xfrm>
          <a:off x="2458424" y="695225"/>
          <a:ext cx="2974580" cy="12192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41472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4A4F91B-1E44-4CD6-A111-2AF46FAC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01405"/>
              </p:ext>
            </p:extLst>
          </p:nvPr>
        </p:nvGraphicFramePr>
        <p:xfrm>
          <a:off x="2457314" y="2663080"/>
          <a:ext cx="2974580" cy="9144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414720"/>
                  </a:ext>
                </a:extLst>
              </a:tr>
            </a:tbl>
          </a:graphicData>
        </a:graphic>
      </p:graphicFrame>
      <p:sp>
        <p:nvSpPr>
          <p:cNvPr id="3" name="箭號: 向下 2">
            <a:extLst>
              <a:ext uri="{FF2B5EF4-FFF2-40B4-BE49-F238E27FC236}">
                <a16:creationId xmlns:a16="http://schemas.microsoft.com/office/drawing/2014/main" id="{18FE7E98-CD8E-487F-9F0D-80A1C23DE77D}"/>
              </a:ext>
            </a:extLst>
          </p:cNvPr>
          <p:cNvSpPr/>
          <p:nvPr/>
        </p:nvSpPr>
        <p:spPr>
          <a:xfrm>
            <a:off x="3744368" y="2089104"/>
            <a:ext cx="387118" cy="391316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A3E3AB4-4836-42F6-BB8C-C69FEBA4D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98944"/>
              </p:ext>
            </p:extLst>
          </p:nvPr>
        </p:nvGraphicFramePr>
        <p:xfrm>
          <a:off x="5775627" y="1439507"/>
          <a:ext cx="2433952" cy="18288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608488">
                  <a:extLst>
                    <a:ext uri="{9D8B030D-6E8A-4147-A177-3AD203B41FA5}">
                      <a16:colId xmlns:a16="http://schemas.microsoft.com/office/drawing/2014/main" val="3324705656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293499845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4238219721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1184378659"/>
                    </a:ext>
                  </a:extLst>
                </a:gridCol>
              </a:tblGrid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09602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553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58677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82327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76689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19159"/>
                  </a:ext>
                </a:extLst>
              </a:tr>
            </a:tbl>
          </a:graphicData>
        </a:graphic>
      </p:graphicFrame>
      <p:sp>
        <p:nvSpPr>
          <p:cNvPr id="8" name="矩形: 圓角 7">
            <a:extLst>
              <a:ext uri="{FF2B5EF4-FFF2-40B4-BE49-F238E27FC236}">
                <a16:creationId xmlns:a16="http://schemas.microsoft.com/office/drawing/2014/main" id="{51160133-1870-42EA-BA52-FB57721F7D77}"/>
              </a:ext>
            </a:extLst>
          </p:cNvPr>
          <p:cNvSpPr/>
          <p:nvPr/>
        </p:nvSpPr>
        <p:spPr>
          <a:xfrm>
            <a:off x="5921353" y="214664"/>
            <a:ext cx="2142499" cy="9611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 algn="ctr">
              <a:buSzPts val="1800"/>
            </a:pPr>
            <a:r>
              <a:rPr lang="zh-TW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買價比賣價高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lvl="0" algn="ctr">
              <a:buSzPts val="1800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賣價為成交價</a:t>
            </a:r>
          </a:p>
        </p:txBody>
      </p:sp>
    </p:spTree>
    <p:extLst>
      <p:ext uri="{BB962C8B-B14F-4D97-AF65-F5344CB8AC3E}">
        <p14:creationId xmlns:p14="http://schemas.microsoft.com/office/powerpoint/2010/main" val="6348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例子1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" name="Google Shape;91;p17">
            <a:extLst>
              <a:ext uri="{FF2B5EF4-FFF2-40B4-BE49-F238E27FC236}">
                <a16:creationId xmlns:a16="http://schemas.microsoft.com/office/drawing/2014/main" id="{20C825BB-7FBD-4197-A798-A6A7E6856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367148"/>
              </p:ext>
            </p:extLst>
          </p:nvPr>
        </p:nvGraphicFramePr>
        <p:xfrm>
          <a:off x="311700" y="1437801"/>
          <a:ext cx="1804101" cy="2267898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5691F8-8BAC-4C7C-8253-786970E2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66946"/>
              </p:ext>
            </p:extLst>
          </p:nvPr>
        </p:nvGraphicFramePr>
        <p:xfrm>
          <a:off x="2457314" y="993352"/>
          <a:ext cx="2974580" cy="9144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4A4F91B-1E44-4CD6-A111-2AF46FAC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7790"/>
              </p:ext>
            </p:extLst>
          </p:nvPr>
        </p:nvGraphicFramePr>
        <p:xfrm>
          <a:off x="2457314" y="2663080"/>
          <a:ext cx="2974580" cy="9144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414720"/>
                  </a:ext>
                </a:extLst>
              </a:tr>
            </a:tbl>
          </a:graphicData>
        </a:graphic>
      </p:graphicFrame>
      <p:sp>
        <p:nvSpPr>
          <p:cNvPr id="3" name="箭號: 向下 2">
            <a:extLst>
              <a:ext uri="{FF2B5EF4-FFF2-40B4-BE49-F238E27FC236}">
                <a16:creationId xmlns:a16="http://schemas.microsoft.com/office/drawing/2014/main" id="{18FE7E98-CD8E-487F-9F0D-80A1C23DE77D}"/>
              </a:ext>
            </a:extLst>
          </p:cNvPr>
          <p:cNvSpPr/>
          <p:nvPr/>
        </p:nvSpPr>
        <p:spPr>
          <a:xfrm>
            <a:off x="3744368" y="2089104"/>
            <a:ext cx="387118" cy="391316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A3E3AB4-4836-42F6-BB8C-C69FEBA4D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68861"/>
              </p:ext>
            </p:extLst>
          </p:nvPr>
        </p:nvGraphicFramePr>
        <p:xfrm>
          <a:off x="5775627" y="1439507"/>
          <a:ext cx="2433952" cy="21336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608488">
                  <a:extLst>
                    <a:ext uri="{9D8B030D-6E8A-4147-A177-3AD203B41FA5}">
                      <a16:colId xmlns:a16="http://schemas.microsoft.com/office/drawing/2014/main" val="3324705656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293499845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4238219721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1184378659"/>
                    </a:ext>
                  </a:extLst>
                </a:gridCol>
              </a:tblGrid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09602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553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58677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82327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76689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99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19159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120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52925"/>
                  </a:ext>
                </a:extLst>
              </a:tr>
            </a:tbl>
          </a:graphicData>
        </a:graphic>
      </p:graphicFrame>
      <p:sp>
        <p:nvSpPr>
          <p:cNvPr id="8" name="矩形: 圓角 7">
            <a:extLst>
              <a:ext uri="{FF2B5EF4-FFF2-40B4-BE49-F238E27FC236}">
                <a16:creationId xmlns:a16="http://schemas.microsoft.com/office/drawing/2014/main" id="{104BC553-B76C-49AC-B6CD-B92FB7030E79}"/>
              </a:ext>
            </a:extLst>
          </p:cNvPr>
          <p:cNvSpPr/>
          <p:nvPr/>
        </p:nvSpPr>
        <p:spPr>
          <a:xfrm>
            <a:off x="5921353" y="214664"/>
            <a:ext cx="2142499" cy="9611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買方：出價高的優先</a:t>
            </a:r>
          </a:p>
        </p:txBody>
      </p:sp>
    </p:spTree>
    <p:extLst>
      <p:ext uri="{BB962C8B-B14F-4D97-AF65-F5344CB8AC3E}">
        <p14:creationId xmlns:p14="http://schemas.microsoft.com/office/powerpoint/2010/main" val="336896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例子2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3359388" y="1198350"/>
          <a:ext cx="2425200" cy="2773470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53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例子2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" name="Google Shape;91;p17">
            <a:extLst>
              <a:ext uri="{FF2B5EF4-FFF2-40B4-BE49-F238E27FC236}">
                <a16:creationId xmlns:a16="http://schemas.microsoft.com/office/drawing/2014/main" id="{F1A5D171-594C-4A59-8CEE-36FEEDD5A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907557"/>
              </p:ext>
            </p:extLst>
          </p:nvPr>
        </p:nvGraphicFramePr>
        <p:xfrm>
          <a:off x="311700" y="1437801"/>
          <a:ext cx="1804101" cy="2267898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4DAB8B8-9F85-4B7C-8599-4D6ECBBA0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83815"/>
              </p:ext>
            </p:extLst>
          </p:nvPr>
        </p:nvGraphicFramePr>
        <p:xfrm>
          <a:off x="2458424" y="1433920"/>
          <a:ext cx="2974580" cy="15240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1168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19471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B84DB6-2FEA-4C42-BFA1-736639185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11404"/>
              </p:ext>
            </p:extLst>
          </p:nvPr>
        </p:nvGraphicFramePr>
        <p:xfrm>
          <a:off x="5775627" y="1439507"/>
          <a:ext cx="2433952" cy="21336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608488">
                  <a:extLst>
                    <a:ext uri="{9D8B030D-6E8A-4147-A177-3AD203B41FA5}">
                      <a16:colId xmlns:a16="http://schemas.microsoft.com/office/drawing/2014/main" val="3324705656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293499845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4238219721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1184378659"/>
                    </a:ext>
                  </a:extLst>
                </a:gridCol>
              </a:tblGrid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09602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553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21158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002966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60656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7125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57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81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B84DB6-2FEA-4C42-BFA1-736639185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81032"/>
              </p:ext>
            </p:extLst>
          </p:nvPr>
        </p:nvGraphicFramePr>
        <p:xfrm>
          <a:off x="5775627" y="1439507"/>
          <a:ext cx="2433952" cy="21336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608488">
                  <a:extLst>
                    <a:ext uri="{9D8B030D-6E8A-4147-A177-3AD203B41FA5}">
                      <a16:colId xmlns:a16="http://schemas.microsoft.com/office/drawing/2014/main" val="3324705656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293499845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4238219721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1184378659"/>
                    </a:ext>
                  </a:extLst>
                </a:gridCol>
              </a:tblGrid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09602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553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21158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002966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60656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7125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575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4DAB8B8-9F85-4B7C-8599-4D6ECBBA0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00418"/>
              </p:ext>
            </p:extLst>
          </p:nvPr>
        </p:nvGraphicFramePr>
        <p:xfrm>
          <a:off x="2458424" y="1433920"/>
          <a:ext cx="2974580" cy="15240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1168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194719"/>
                  </a:ext>
                </a:extLst>
              </a:tr>
            </a:tbl>
          </a:graphicData>
        </a:graphic>
      </p:graphicFrame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例子2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" name="Google Shape;91;p17">
            <a:extLst>
              <a:ext uri="{FF2B5EF4-FFF2-40B4-BE49-F238E27FC236}">
                <a16:creationId xmlns:a16="http://schemas.microsoft.com/office/drawing/2014/main" id="{F1A5D171-594C-4A59-8CEE-36FEEDD5A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000362"/>
              </p:ext>
            </p:extLst>
          </p:nvPr>
        </p:nvGraphicFramePr>
        <p:xfrm>
          <a:off x="311700" y="1437801"/>
          <a:ext cx="1804101" cy="2267898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44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5FED849-2AD7-4289-8C23-0B35BA011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91593"/>
              </p:ext>
            </p:extLst>
          </p:nvPr>
        </p:nvGraphicFramePr>
        <p:xfrm>
          <a:off x="2458424" y="1433920"/>
          <a:ext cx="2974580" cy="15240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1168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19471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B84DB6-2FEA-4C42-BFA1-736639185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09815"/>
              </p:ext>
            </p:extLst>
          </p:nvPr>
        </p:nvGraphicFramePr>
        <p:xfrm>
          <a:off x="5775627" y="1439507"/>
          <a:ext cx="2433952" cy="21336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608488">
                  <a:extLst>
                    <a:ext uri="{9D8B030D-6E8A-4147-A177-3AD203B41FA5}">
                      <a16:colId xmlns:a16="http://schemas.microsoft.com/office/drawing/2014/main" val="3324705656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293499845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4238219721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1184378659"/>
                    </a:ext>
                  </a:extLst>
                </a:gridCol>
              </a:tblGrid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09602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553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21158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002966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60656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7125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57510"/>
                  </a:ext>
                </a:extLst>
              </a:tr>
            </a:tbl>
          </a:graphicData>
        </a:graphic>
      </p:graphicFrame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例子2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" name="Google Shape;91;p17">
            <a:extLst>
              <a:ext uri="{FF2B5EF4-FFF2-40B4-BE49-F238E27FC236}">
                <a16:creationId xmlns:a16="http://schemas.microsoft.com/office/drawing/2014/main" id="{F1A5D171-594C-4A59-8CEE-36FEEDD5A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742130"/>
              </p:ext>
            </p:extLst>
          </p:nvPr>
        </p:nvGraphicFramePr>
        <p:xfrm>
          <a:off x="311700" y="1437801"/>
          <a:ext cx="1804101" cy="2267898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B84DB6-2FEA-4C42-BFA1-736639185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26412"/>
              </p:ext>
            </p:extLst>
          </p:nvPr>
        </p:nvGraphicFramePr>
        <p:xfrm>
          <a:off x="5775627" y="1439507"/>
          <a:ext cx="2433952" cy="21336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608488">
                  <a:extLst>
                    <a:ext uri="{9D8B030D-6E8A-4147-A177-3AD203B41FA5}">
                      <a16:colId xmlns:a16="http://schemas.microsoft.com/office/drawing/2014/main" val="3324705656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293499845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4238219721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1184378659"/>
                    </a:ext>
                  </a:extLst>
                </a:gridCol>
              </a:tblGrid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09602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553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21158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002966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60656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7125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575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9D80BE-118A-4606-96C1-9D69A8497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35969"/>
              </p:ext>
            </p:extLst>
          </p:nvPr>
        </p:nvGraphicFramePr>
        <p:xfrm>
          <a:off x="2458424" y="1433920"/>
          <a:ext cx="2974580" cy="15240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委賣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/>
                        <a:t>價格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1168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19471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8E8CFB-BA9B-4A80-81F4-8C593A781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5788"/>
              </p:ext>
            </p:extLst>
          </p:nvPr>
        </p:nvGraphicFramePr>
        <p:xfrm>
          <a:off x="2458424" y="1433920"/>
          <a:ext cx="2974580" cy="15240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委賣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/>
                        <a:t>價格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1168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194719"/>
                  </a:ext>
                </a:extLst>
              </a:tr>
            </a:tbl>
          </a:graphicData>
        </a:graphic>
      </p:graphicFrame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例子2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" name="Google Shape;91;p17">
            <a:extLst>
              <a:ext uri="{FF2B5EF4-FFF2-40B4-BE49-F238E27FC236}">
                <a16:creationId xmlns:a16="http://schemas.microsoft.com/office/drawing/2014/main" id="{F1A5D171-594C-4A59-8CEE-36FEEDD5A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677842"/>
              </p:ext>
            </p:extLst>
          </p:nvPr>
        </p:nvGraphicFramePr>
        <p:xfrm>
          <a:off x="311700" y="1437801"/>
          <a:ext cx="1804101" cy="2267898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74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B84DB6-2FEA-4C42-BFA1-736639185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41641"/>
              </p:ext>
            </p:extLst>
          </p:nvPr>
        </p:nvGraphicFramePr>
        <p:xfrm>
          <a:off x="5775627" y="1439507"/>
          <a:ext cx="2433952" cy="21336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608488">
                  <a:extLst>
                    <a:ext uri="{9D8B030D-6E8A-4147-A177-3AD203B41FA5}">
                      <a16:colId xmlns:a16="http://schemas.microsoft.com/office/drawing/2014/main" val="3324705656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293499845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4238219721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1184378659"/>
                    </a:ext>
                  </a:extLst>
                </a:gridCol>
              </a:tblGrid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09602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553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21158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002966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60656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7125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575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AC5465-8D3B-4AE7-B4D8-BFDFD219B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0606"/>
              </p:ext>
            </p:extLst>
          </p:nvPr>
        </p:nvGraphicFramePr>
        <p:xfrm>
          <a:off x="2458424" y="1433920"/>
          <a:ext cx="2974580" cy="15240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1168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194719"/>
                  </a:ext>
                </a:extLst>
              </a:tr>
            </a:tbl>
          </a:graphicData>
        </a:graphic>
      </p:graphicFrame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例子2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" name="Google Shape;91;p17">
            <a:extLst>
              <a:ext uri="{FF2B5EF4-FFF2-40B4-BE49-F238E27FC236}">
                <a16:creationId xmlns:a16="http://schemas.microsoft.com/office/drawing/2014/main" id="{F1A5D171-594C-4A59-8CEE-36FEEDD5A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286301"/>
              </p:ext>
            </p:extLst>
          </p:nvPr>
        </p:nvGraphicFramePr>
        <p:xfrm>
          <a:off x="311700" y="1437801"/>
          <a:ext cx="1804101" cy="2267898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B84DB6-2FEA-4C42-BFA1-736639185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66270"/>
              </p:ext>
            </p:extLst>
          </p:nvPr>
        </p:nvGraphicFramePr>
        <p:xfrm>
          <a:off x="5775627" y="1439507"/>
          <a:ext cx="2433952" cy="21336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608488">
                  <a:extLst>
                    <a:ext uri="{9D8B030D-6E8A-4147-A177-3AD203B41FA5}">
                      <a16:colId xmlns:a16="http://schemas.microsoft.com/office/drawing/2014/main" val="3324705656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293499845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4238219721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1184378659"/>
                    </a:ext>
                  </a:extLst>
                </a:gridCol>
              </a:tblGrid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Ask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Bid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Price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09602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553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21158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002966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60656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7125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575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EDA42B3-60A1-43E8-941D-934DD5CEC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93429"/>
              </p:ext>
            </p:extLst>
          </p:nvPr>
        </p:nvGraphicFramePr>
        <p:xfrm>
          <a:off x="2458424" y="1433920"/>
          <a:ext cx="2974580" cy="15240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116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194719"/>
                  </a:ext>
                </a:extLst>
              </a:tr>
            </a:tbl>
          </a:graphicData>
        </a:graphic>
      </p:graphicFrame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例子2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" name="Google Shape;91;p17">
            <a:extLst>
              <a:ext uri="{FF2B5EF4-FFF2-40B4-BE49-F238E27FC236}">
                <a16:creationId xmlns:a16="http://schemas.microsoft.com/office/drawing/2014/main" id="{F1A5D171-594C-4A59-8CEE-36FEEDD5A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896725"/>
              </p:ext>
            </p:extLst>
          </p:nvPr>
        </p:nvGraphicFramePr>
        <p:xfrm>
          <a:off x="311700" y="1437801"/>
          <a:ext cx="1804101" cy="2267898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股票交易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委託：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限價委託：投資人自行決定買賣價格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市價委託：依當時市場交易的價格撮合交易</a:t>
            </a:r>
            <a:b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	一定要買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到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或賣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到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某股票時，採用市價委託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練習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4"/>
            <a:ext cx="7177036" cy="355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http://140.113.87.172:8080/ShowProblem?problemid=a095</a:t>
            </a:r>
            <a:endParaRPr lang="en-US" altLang="zh-TW" dirty="0">
              <a:uFill>
                <a:noFill/>
              </a:u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Initial code is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here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. </a:t>
            </a:r>
          </a:p>
          <a:p>
            <a:endParaRPr lang="en-US" altLang="zh-TW" dirty="0">
              <a:uFill>
                <a:noFill/>
              </a:u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9;p20">
            <a:extLst>
              <a:ext uri="{FF2B5EF4-FFF2-40B4-BE49-F238E27FC236}">
                <a16:creationId xmlns:a16="http://schemas.microsoft.com/office/drawing/2014/main" id="{FD6685C1-1902-4C09-A9F0-DB512FD3C21E}"/>
              </a:ext>
            </a:extLst>
          </p:cNvPr>
          <p:cNvSpPr txBox="1">
            <a:spLocks/>
          </p:cNvSpPr>
          <p:nvPr/>
        </p:nvSpPr>
        <p:spPr>
          <a:xfrm>
            <a:off x="4243883" y="1266325"/>
            <a:ext cx="4866001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lvl="0" indent="0">
              <a:buNone/>
            </a:pP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if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委託單量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&gt;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0:</a:t>
            </a:r>
          </a:p>
          <a:p>
            <a:pPr marL="114300" lvl="0" indent="0">
              <a:buNone/>
            </a:pP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if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委託單價格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==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委買單裡的某價格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</a:p>
          <a:p>
            <a:pPr marL="114300" lvl="0" indent="0">
              <a:buNone/>
            </a:pP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   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該委買單量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+=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委託單量</a:t>
            </a:r>
            <a:endParaRPr lang="en-US" altLang="zh-TW" dirty="0">
              <a:uFill>
                <a:noFill/>
              </a:u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indent="0">
              <a:buFont typeface="Open Sans"/>
              <a:buNone/>
            </a:pP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else:</a:t>
            </a:r>
          </a:p>
          <a:p>
            <a:pPr marL="114300" indent="0">
              <a:buNone/>
            </a:pP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   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委買單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.insert(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位置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[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委託單價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委託單量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])</a:t>
            </a:r>
          </a:p>
          <a:p>
            <a:pPr marL="114300" indent="0">
              <a:buNone/>
            </a:pPr>
            <a:endParaRPr lang="en-US" altLang="zh-TW" dirty="0">
              <a:uFill>
                <a:noFill/>
              </a:u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indent="0">
              <a:buNone/>
            </a:pP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else: #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委託單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==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</a:rPr>
              <a:t>'</a:t>
            </a:r>
            <a:r>
              <a:rPr lang="en-US" altLang="zh-TW" dirty="0">
                <a:uFill>
                  <a:noFill/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sell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</a:rPr>
              <a:t>'</a:t>
            </a:r>
          </a:p>
          <a:p>
            <a:pPr marL="114300" indent="0">
              <a:buNone/>
            </a:pP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…</a:t>
            </a:r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8AA1F4EC-6C5C-40BA-A5BE-5BBA62B94D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2273" y="2784893"/>
            <a:ext cx="2846017" cy="23061"/>
          </a:xfrm>
          <a:prstGeom prst="bentConnector3">
            <a:avLst>
              <a:gd name="adj1" fmla="val 99488"/>
            </a:avLst>
          </a:prstGeom>
          <a:ln w="317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Pseudo code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220702" y="1266325"/>
            <a:ext cx="4520604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for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每筆委託單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</a:p>
          <a:p>
            <a:pPr marL="114300" lvl="0" indent="0">
              <a:buNone/>
            </a:pP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處理委託單字串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split,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委託單價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量</a:t>
            </a:r>
            <a:endParaRPr lang="en-US" altLang="zh-TW" dirty="0">
              <a:uFill>
                <a:noFill/>
              </a:u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lvl="0" indent="0">
              <a:buNone/>
            </a:pP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if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委託單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==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</a:rPr>
              <a:t>'</a:t>
            </a:r>
            <a:r>
              <a:rPr lang="en-US" altLang="zh-TW" dirty="0">
                <a:uFill>
                  <a:noFill/>
                </a:uFill>
                <a:latin typeface="+mj-lt"/>
                <a:ea typeface="Microsoft JhengHei"/>
                <a:cs typeface="Microsoft JhengHei"/>
                <a:sym typeface="Microsoft JhengHei"/>
              </a:rPr>
              <a:t>buy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</a:rPr>
              <a:t>'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</a:p>
          <a:p>
            <a:pPr marL="114300" lvl="0" indent="0">
              <a:buNone/>
            </a:pP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while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委賣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list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有東西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</a:p>
          <a:p>
            <a:pPr marL="114300" lvl="0" indent="0">
              <a:buNone/>
            </a:pP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可搓合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=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委賣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list[0]</a:t>
            </a:r>
          </a:p>
          <a:p>
            <a:pPr marL="114300" lvl="0" indent="0">
              <a:buNone/>
            </a:pP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if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可搓合價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&gt;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委託單價格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不交易</a:t>
            </a:r>
            <a:endParaRPr lang="en-US" altLang="zh-TW" dirty="0">
              <a:uFill>
                <a:noFill/>
              </a:u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lvl="0" indent="0">
              <a:buNone/>
            </a:pP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  成交量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= min(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可搓合量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委託單量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114300" lvl="0" indent="0">
              <a:buNone/>
            </a:pP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  成交價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=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可搓合價</a:t>
            </a:r>
            <a:endParaRPr lang="en-US" altLang="zh-TW" dirty="0">
              <a:uFill>
                <a:noFill/>
              </a:u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lvl="0" indent="0">
              <a:buNone/>
            </a:pP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  可搓合量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,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委託單量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-=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成交量</a:t>
            </a:r>
            <a:endParaRPr lang="en-US" altLang="zh-TW" dirty="0">
              <a:uFill>
                <a:noFill/>
              </a:u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indent="0">
              <a:buNone/>
            </a:pP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  if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可搓合量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== 0: del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委賣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list[0]</a:t>
            </a:r>
          </a:p>
          <a:p>
            <a:pPr marL="114300" lvl="0" indent="0">
              <a:buNone/>
            </a:pP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  if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委託單量 </a:t>
            </a:r>
            <a:r>
              <a:rPr lang="en-US" altLang="zh-TW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== 0: </a:t>
            </a: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交易結束</a:t>
            </a:r>
            <a:endParaRPr lang="en-US" altLang="zh-TW" dirty="0">
              <a:uFill>
                <a:noFill/>
              </a:u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lvl="0" indent="0">
              <a:buNone/>
            </a:pPr>
            <a:r>
              <a:rPr lang="zh-TW" altLang="en-US" dirty="0"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</a:rPr>
              <a:t>      </a:t>
            </a:r>
            <a:endParaRPr lang="en-US" altLang="zh-TW" dirty="0">
              <a:uFill>
                <a:noFill/>
              </a:u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606E5F3-A3E8-4308-BBE9-CE13B6868E5F}"/>
              </a:ext>
            </a:extLst>
          </p:cNvPr>
          <p:cNvCxnSpPr>
            <a:cxnSpLocks/>
          </p:cNvCxnSpPr>
          <p:nvPr/>
        </p:nvCxnSpPr>
        <p:spPr>
          <a:xfrm>
            <a:off x="452617" y="1642965"/>
            <a:ext cx="0" cy="3135943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0A8C8AF-9FAA-4F24-B113-A8116CC13F16}"/>
              </a:ext>
            </a:extLst>
          </p:cNvPr>
          <p:cNvCxnSpPr>
            <a:cxnSpLocks/>
          </p:cNvCxnSpPr>
          <p:nvPr/>
        </p:nvCxnSpPr>
        <p:spPr>
          <a:xfrm>
            <a:off x="568324" y="2272404"/>
            <a:ext cx="0" cy="251040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AB63C91B-7B15-4595-BB7F-05AAFDA496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46921" y="2202039"/>
            <a:ext cx="1153458" cy="35311"/>
          </a:xfrm>
          <a:prstGeom prst="bentConnector3">
            <a:avLst>
              <a:gd name="adj1" fmla="val 98842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C4E4F118-6B8D-43B6-9206-4F492485E0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21390" y="2089816"/>
            <a:ext cx="1383654" cy="29562"/>
          </a:xfrm>
          <a:prstGeom prst="bentConnector3">
            <a:avLst>
              <a:gd name="adj1" fmla="val 98860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E0F1BE16-3039-4994-9DC8-41B42A5192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60009" y="3602271"/>
            <a:ext cx="2124990" cy="36319"/>
          </a:xfrm>
          <a:prstGeom prst="bentConnector3">
            <a:avLst>
              <a:gd name="adj1" fmla="val 99353"/>
            </a:avLst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F4F73CB9-BB5C-428B-8C7D-95B9569933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70435" y="3862676"/>
            <a:ext cx="691827" cy="21684"/>
          </a:xfrm>
          <a:prstGeom prst="bentConnector3">
            <a:avLst>
              <a:gd name="adj1" fmla="val 97122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搓合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價格優先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買方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(bid)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：出價高的優先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賣方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(ask)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：出價低的優先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時間優先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先下單的先成交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價格優先＞時間優先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股價決定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如果成交在買價賣價相同處，則該價格為成交價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buFont typeface="Microsoft JhengHei"/>
              <a:buChar char="●"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如果成交在買價比賣價高的地方，則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賣價為成交價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例子1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91" name="Google Shape;91;p17"/>
          <p:cNvGraphicFramePr/>
          <p:nvPr>
            <p:extLst>
              <p:ext uri="{D42A27DB-BD31-4B8C-83A1-F6EECF244321}">
                <p14:modId xmlns:p14="http://schemas.microsoft.com/office/powerpoint/2010/main" val="252298635"/>
              </p:ext>
            </p:extLst>
          </p:nvPr>
        </p:nvGraphicFramePr>
        <p:xfrm>
          <a:off x="3324663" y="1196450"/>
          <a:ext cx="2494675" cy="2773470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5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例子1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" name="Google Shape;91;p17">
            <a:extLst>
              <a:ext uri="{FF2B5EF4-FFF2-40B4-BE49-F238E27FC236}">
                <a16:creationId xmlns:a16="http://schemas.microsoft.com/office/drawing/2014/main" id="{20C825BB-7FBD-4197-A798-A6A7E6856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809517"/>
              </p:ext>
            </p:extLst>
          </p:nvPr>
        </p:nvGraphicFramePr>
        <p:xfrm>
          <a:off x="311700" y="1437801"/>
          <a:ext cx="1804101" cy="2267898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E16A700-DB38-4E4A-9017-F21490172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98615"/>
              </p:ext>
            </p:extLst>
          </p:nvPr>
        </p:nvGraphicFramePr>
        <p:xfrm>
          <a:off x="2458424" y="1433920"/>
          <a:ext cx="2974580" cy="9144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C2CEFAA-7E8E-4771-821E-65071D174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94837"/>
              </p:ext>
            </p:extLst>
          </p:nvPr>
        </p:nvGraphicFramePr>
        <p:xfrm>
          <a:off x="5775627" y="1439507"/>
          <a:ext cx="2433952" cy="6096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608488">
                  <a:extLst>
                    <a:ext uri="{9D8B030D-6E8A-4147-A177-3AD203B41FA5}">
                      <a16:colId xmlns:a16="http://schemas.microsoft.com/office/drawing/2014/main" val="3324705656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293499845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4238219721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1184378659"/>
                    </a:ext>
                  </a:extLst>
                </a:gridCol>
              </a:tblGrid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09602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553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例子1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" name="Google Shape;91;p17">
            <a:extLst>
              <a:ext uri="{FF2B5EF4-FFF2-40B4-BE49-F238E27FC236}">
                <a16:creationId xmlns:a16="http://schemas.microsoft.com/office/drawing/2014/main" id="{20C825BB-7FBD-4197-A798-A6A7E6856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754960"/>
              </p:ext>
            </p:extLst>
          </p:nvPr>
        </p:nvGraphicFramePr>
        <p:xfrm>
          <a:off x="311700" y="1437801"/>
          <a:ext cx="1804101" cy="2267898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CD99C6C-0328-410B-BC8C-AFCC9D396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34706"/>
              </p:ext>
            </p:extLst>
          </p:nvPr>
        </p:nvGraphicFramePr>
        <p:xfrm>
          <a:off x="2458423" y="1437801"/>
          <a:ext cx="2974580" cy="9144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84189B-958B-4AA9-A81E-BF285B76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3868"/>
              </p:ext>
            </p:extLst>
          </p:nvPr>
        </p:nvGraphicFramePr>
        <p:xfrm>
          <a:off x="5775627" y="1439507"/>
          <a:ext cx="2433952" cy="9144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608488">
                  <a:extLst>
                    <a:ext uri="{9D8B030D-6E8A-4147-A177-3AD203B41FA5}">
                      <a16:colId xmlns:a16="http://schemas.microsoft.com/office/drawing/2014/main" val="3324705656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293499845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4238219721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1184378659"/>
                    </a:ext>
                  </a:extLst>
                </a:gridCol>
              </a:tblGrid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09602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553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5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32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例子1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" name="Google Shape;91;p17">
            <a:extLst>
              <a:ext uri="{FF2B5EF4-FFF2-40B4-BE49-F238E27FC236}">
                <a16:creationId xmlns:a16="http://schemas.microsoft.com/office/drawing/2014/main" id="{20C825BB-7FBD-4197-A798-A6A7E68561E2}"/>
              </a:ext>
            </a:extLst>
          </p:cNvPr>
          <p:cNvGraphicFramePr/>
          <p:nvPr/>
        </p:nvGraphicFramePr>
        <p:xfrm>
          <a:off x="311700" y="1437801"/>
          <a:ext cx="1804101" cy="2267898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5691F8-8BAC-4C7C-8253-786970E2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70392"/>
              </p:ext>
            </p:extLst>
          </p:nvPr>
        </p:nvGraphicFramePr>
        <p:xfrm>
          <a:off x="2458424" y="695225"/>
          <a:ext cx="2974580" cy="12192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41472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4A4F91B-1E44-4CD6-A111-2AF46FAC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46083"/>
              </p:ext>
            </p:extLst>
          </p:nvPr>
        </p:nvGraphicFramePr>
        <p:xfrm>
          <a:off x="2457314" y="2663080"/>
          <a:ext cx="2974580" cy="12192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414720"/>
                  </a:ext>
                </a:extLst>
              </a:tr>
            </a:tbl>
          </a:graphicData>
        </a:graphic>
      </p:graphicFrame>
      <p:sp>
        <p:nvSpPr>
          <p:cNvPr id="3" name="箭號: 向下 2">
            <a:extLst>
              <a:ext uri="{FF2B5EF4-FFF2-40B4-BE49-F238E27FC236}">
                <a16:creationId xmlns:a16="http://schemas.microsoft.com/office/drawing/2014/main" id="{18FE7E98-CD8E-487F-9F0D-80A1C23DE77D}"/>
              </a:ext>
            </a:extLst>
          </p:cNvPr>
          <p:cNvSpPr/>
          <p:nvPr/>
        </p:nvSpPr>
        <p:spPr>
          <a:xfrm>
            <a:off x="3744368" y="2089104"/>
            <a:ext cx="387118" cy="391316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A3E3AB4-4836-42F6-BB8C-C69FEBA4D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67920"/>
              </p:ext>
            </p:extLst>
          </p:nvPr>
        </p:nvGraphicFramePr>
        <p:xfrm>
          <a:off x="5775627" y="1439507"/>
          <a:ext cx="2433952" cy="12192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608488">
                  <a:extLst>
                    <a:ext uri="{9D8B030D-6E8A-4147-A177-3AD203B41FA5}">
                      <a16:colId xmlns:a16="http://schemas.microsoft.com/office/drawing/2014/main" val="3324705656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293499845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4238219721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1184378659"/>
                    </a:ext>
                  </a:extLst>
                </a:gridCol>
              </a:tblGrid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09602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553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58677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82327"/>
                  </a:ext>
                </a:extLst>
              </a:tr>
            </a:tbl>
          </a:graphicData>
        </a:graphic>
      </p:graphicFrame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6E52982-BECF-4A3B-87BD-59D1EF3E93A4}"/>
              </a:ext>
            </a:extLst>
          </p:cNvPr>
          <p:cNvSpPr/>
          <p:nvPr/>
        </p:nvSpPr>
        <p:spPr>
          <a:xfrm>
            <a:off x="5921353" y="214664"/>
            <a:ext cx="2142499" cy="9611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賣方：出價低的優先</a:t>
            </a:r>
          </a:p>
        </p:txBody>
      </p:sp>
    </p:spTree>
    <p:extLst>
      <p:ext uri="{BB962C8B-B14F-4D97-AF65-F5344CB8AC3E}">
        <p14:creationId xmlns:p14="http://schemas.microsoft.com/office/powerpoint/2010/main" val="231466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PT Sans Narrow" panose="02020500000000000000" charset="0"/>
                <a:ea typeface="Microsoft JhengHei"/>
                <a:cs typeface="Microsoft JhengHei"/>
                <a:sym typeface="Microsoft JhengHei"/>
              </a:rPr>
              <a:t>例子1</a:t>
            </a:r>
            <a:endParaRPr dirty="0">
              <a:latin typeface="PT Sans Narrow" panose="02020500000000000000" charset="0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4" name="Google Shape;91;p17">
            <a:extLst>
              <a:ext uri="{FF2B5EF4-FFF2-40B4-BE49-F238E27FC236}">
                <a16:creationId xmlns:a16="http://schemas.microsoft.com/office/drawing/2014/main" id="{20C825BB-7FBD-4197-A798-A6A7E68561E2}"/>
              </a:ext>
            </a:extLst>
          </p:cNvPr>
          <p:cNvGraphicFramePr/>
          <p:nvPr/>
        </p:nvGraphicFramePr>
        <p:xfrm>
          <a:off x="311700" y="1437801"/>
          <a:ext cx="1804101" cy="2267898"/>
        </p:xfrm>
        <a:graphic>
          <a:graphicData uri="http://schemas.openxmlformats.org/drawingml/2006/table">
            <a:tbl>
              <a:tblPr>
                <a:noFill/>
                <a:tableStyleId>{DB9E0380-3720-4649-92B6-D01C691EA7DB}</a:tableStyleId>
              </a:tblPr>
              <a:tblGrid>
                <a:gridCol w="4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dirty="0">
                        <a:solidFill>
                          <a:schemeClr val="bg1">
                            <a:lumMod val="75000"/>
                          </a:schemeClr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5691F8-8BAC-4C7C-8253-786970E2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66070"/>
              </p:ext>
            </p:extLst>
          </p:nvPr>
        </p:nvGraphicFramePr>
        <p:xfrm>
          <a:off x="2458424" y="695225"/>
          <a:ext cx="2974580" cy="12192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41472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4A4F91B-1E44-4CD6-A111-2AF46FAC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9386"/>
              </p:ext>
            </p:extLst>
          </p:nvPr>
        </p:nvGraphicFramePr>
        <p:xfrm>
          <a:off x="2457314" y="2663080"/>
          <a:ext cx="2974580" cy="12192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743645">
                  <a:extLst>
                    <a:ext uri="{9D8B030D-6E8A-4147-A177-3AD203B41FA5}">
                      <a16:colId xmlns:a16="http://schemas.microsoft.com/office/drawing/2014/main" val="3218576520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3617170993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1439381089"/>
                    </a:ext>
                  </a:extLst>
                </a:gridCol>
                <a:gridCol w="743645">
                  <a:extLst>
                    <a:ext uri="{9D8B030D-6E8A-4147-A177-3AD203B41FA5}">
                      <a16:colId xmlns:a16="http://schemas.microsoft.com/office/drawing/2014/main" val="25756263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委買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委賣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107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價格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441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5527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TW" dirty="0"/>
                        <a:t>110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414720"/>
                  </a:ext>
                </a:extLst>
              </a:tr>
            </a:tbl>
          </a:graphicData>
        </a:graphic>
      </p:graphicFrame>
      <p:sp>
        <p:nvSpPr>
          <p:cNvPr id="3" name="箭號: 向下 2">
            <a:extLst>
              <a:ext uri="{FF2B5EF4-FFF2-40B4-BE49-F238E27FC236}">
                <a16:creationId xmlns:a16="http://schemas.microsoft.com/office/drawing/2014/main" id="{18FE7E98-CD8E-487F-9F0D-80A1C23DE77D}"/>
              </a:ext>
            </a:extLst>
          </p:cNvPr>
          <p:cNvSpPr/>
          <p:nvPr/>
        </p:nvSpPr>
        <p:spPr>
          <a:xfrm>
            <a:off x="3744368" y="2089104"/>
            <a:ext cx="387118" cy="391316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CB223A-303D-468C-8973-7967E1A8C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72994"/>
              </p:ext>
            </p:extLst>
          </p:nvPr>
        </p:nvGraphicFramePr>
        <p:xfrm>
          <a:off x="5775627" y="1439507"/>
          <a:ext cx="2433952" cy="1524000"/>
        </p:xfrm>
        <a:graphic>
          <a:graphicData uri="http://schemas.openxmlformats.org/drawingml/2006/table">
            <a:tbl>
              <a:tblPr firstRow="1" bandRow="1">
                <a:tableStyleId>{DB9E0380-3720-4649-92B6-D01C691EA7DB}</a:tableStyleId>
              </a:tblPr>
              <a:tblGrid>
                <a:gridCol w="608488">
                  <a:extLst>
                    <a:ext uri="{9D8B030D-6E8A-4147-A177-3AD203B41FA5}">
                      <a16:colId xmlns:a16="http://schemas.microsoft.com/office/drawing/2014/main" val="3324705656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293499845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4238219721"/>
                    </a:ext>
                  </a:extLst>
                </a:gridCol>
                <a:gridCol w="608488">
                  <a:extLst>
                    <a:ext uri="{9D8B030D-6E8A-4147-A177-3AD203B41FA5}">
                      <a16:colId xmlns:a16="http://schemas.microsoft.com/office/drawing/2014/main" val="1184378659"/>
                    </a:ext>
                  </a:extLst>
                </a:gridCol>
              </a:tblGrid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09602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5533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58677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110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82327"/>
                  </a:ext>
                </a:extLst>
              </a:tr>
              <a:tr h="167949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76689"/>
                  </a:ext>
                </a:extLst>
              </a:tr>
            </a:tbl>
          </a:graphicData>
        </a:graphic>
      </p:graphicFrame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537A648-9830-4564-A9F9-A71964F0EC6C}"/>
              </a:ext>
            </a:extLst>
          </p:cNvPr>
          <p:cNvSpPr/>
          <p:nvPr/>
        </p:nvSpPr>
        <p:spPr>
          <a:xfrm>
            <a:off x="5921353" y="214664"/>
            <a:ext cx="2142499" cy="9611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algn="ctr">
              <a:buSzPts val="1800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買方：出價高的優先</a:t>
            </a:r>
          </a:p>
          <a:p>
            <a:pPr marL="114300" lvl="0" algn="ctr">
              <a:buSzPts val="1800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買價賣價相同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lvl="0" algn="ctr">
              <a:buSzPts val="1800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該價格為成交價</a:t>
            </a:r>
          </a:p>
        </p:txBody>
      </p:sp>
    </p:spTree>
    <p:extLst>
      <p:ext uri="{BB962C8B-B14F-4D97-AF65-F5344CB8AC3E}">
        <p14:creationId xmlns:p14="http://schemas.microsoft.com/office/powerpoint/2010/main" val="15092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1399</Words>
  <Application>Microsoft Macintosh PowerPoint</Application>
  <PresentationFormat>如螢幕大小 (16:9)</PresentationFormat>
  <Paragraphs>651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Microsoft JhengHei</vt:lpstr>
      <vt:lpstr>PT Sans Narrow</vt:lpstr>
      <vt:lpstr>Arial</vt:lpstr>
      <vt:lpstr>Open Sans</vt:lpstr>
      <vt:lpstr>Microsoft JhengHei</vt:lpstr>
      <vt:lpstr>新細明體</vt:lpstr>
      <vt:lpstr>Tropic</vt:lpstr>
      <vt:lpstr>股票搓合</vt:lpstr>
      <vt:lpstr>股票交易</vt:lpstr>
      <vt:lpstr>搓合</vt:lpstr>
      <vt:lpstr>股價決定</vt:lpstr>
      <vt:lpstr>例子1</vt:lpstr>
      <vt:lpstr>例子1</vt:lpstr>
      <vt:lpstr>例子1</vt:lpstr>
      <vt:lpstr>例子1</vt:lpstr>
      <vt:lpstr>例子1</vt:lpstr>
      <vt:lpstr>例子1</vt:lpstr>
      <vt:lpstr>例子1</vt:lpstr>
      <vt:lpstr>例子1</vt:lpstr>
      <vt:lpstr>例子2</vt:lpstr>
      <vt:lpstr>例子2</vt:lpstr>
      <vt:lpstr>例子2</vt:lpstr>
      <vt:lpstr>例子2</vt:lpstr>
      <vt:lpstr>例子2</vt:lpstr>
      <vt:lpstr>例子2</vt:lpstr>
      <vt:lpstr>例子2</vt:lpstr>
      <vt:lpstr>練習</vt:lpstr>
      <vt:lpstr>Pseudo code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股票搓合</dc:title>
  <cp:lastModifiedBy>Microsoft Office 使用者</cp:lastModifiedBy>
  <cp:revision>37</cp:revision>
  <dcterms:modified xsi:type="dcterms:W3CDTF">2020-02-06T15:27:26Z</dcterms:modified>
</cp:coreProperties>
</file>