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fc4973fc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fc4973fc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fc4973fc_5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fc4973fc_5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6fc4973fc_5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fc4973fc_5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fc4973fc_5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fc4973fc_5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fc4973fc_5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fc4973fc_5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fc4973fc_5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fc4973fc_5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fc6002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fc6002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fc60020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fc60020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fc60020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6fc60020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fc6002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fc6002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fc60020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fc60020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fc4973fc_5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fc4973fc_5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fc60020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6fc60020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fc60020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fc60020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6fc6002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6fc6002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6fc6002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6fc6002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fc60020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fc60020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6fc6002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6fc6002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6fc6002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6fc6002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6fc60020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6fc60020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6fc60020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6fc60020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6fc60020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6fc60020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fc4973f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fc4973f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6fc60020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6fc60020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6fc60020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6fc60020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fc60020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6fc60020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6fc60020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6fc60020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fc4973fc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fc4973fc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fc4973fc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fc4973fc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fc4973fc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fc4973fc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fc4973fc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fc4973fc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fc4973fc_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fc4973fc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fc4973fc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fc4973fc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ai.stanford.edu/~amaas/data/senti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imdb.com/title/tt2771200/reviews" TargetMode="External"/><Relationship Id="rId4" Type="http://schemas.openxmlformats.org/officeDocument/2006/relationships/image" Target="../media/image32.png"/><Relationship Id="rId5" Type="http://schemas.openxmlformats.org/officeDocument/2006/relationships/image" Target="../media/image35.png"/><Relationship Id="rId6" Type="http://schemas.openxmlformats.org/officeDocument/2006/relationships/image" Target="../media/image28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CNN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(卷</a:t>
            </a:r>
            <a:r>
              <a:rPr lang="zh-TW"/>
              <a:t>積神經網路)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畫出</a:t>
            </a:r>
            <a:r>
              <a:rPr lang="zh-TW"/>
              <a:t>accuracy執行結果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3999900" cy="3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畫出accuracy圖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import matplotlib.pyplot as plt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show_train_history('acc', </a:t>
            </a:r>
            <a:r>
              <a:rPr b="1" lang="zh-TW" sz="1100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val_acc</a:t>
            </a:r>
            <a:r>
              <a:rPr b="1" lang="zh-TW" sz="1100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def show_train_history(train, val):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plt.figure()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plt.plot(train_history.history[</a:t>
            </a: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train</a:t>
            </a: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])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plt.plot(train_history.history[</a:t>
            </a: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val</a:t>
            </a: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])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plt.title("Train History")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plt.xlabel("Epoch")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plt.ylabel("Accuracy")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plt.legend(["train", "validation"], loc="upper left")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plt.show()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98" y="1152475"/>
            <a:ext cx="4320000" cy="32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6664450" y="3172775"/>
            <a:ext cx="1507500" cy="33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準確度逐漸提升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畫出</a:t>
            </a:r>
            <a:r>
              <a:rPr lang="zh-TW"/>
              <a:t>loss誤差執行結果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畫出loss圖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show_train_history('loss', </a:t>
            </a:r>
            <a:r>
              <a:rPr b="1" lang="zh-TW" sz="1100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val_loss</a:t>
            </a:r>
            <a:r>
              <a:rPr b="1" lang="zh-TW" sz="1100">
                <a:solidFill>
                  <a:srgbClr val="0000FF"/>
                </a:solidFill>
                <a:highlight>
                  <a:schemeClr val="lt1"/>
                </a:highlight>
              </a:rPr>
              <a:t>'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)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def show_train_history(train, val):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plt.figure()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plt.plot(train_history.history[train])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plt.plot(train_history.history[val])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plt.title("Train History")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plt.xlabel("Epoch")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plt.ylabel("Loss")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plt.legend(["train", "validation"], loc="upper left")</a:t>
            </a:r>
            <a:endParaRPr sz="10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0000FF"/>
                </a:solidFill>
                <a:highlight>
                  <a:srgbClr val="FFFFFF"/>
                </a:highlight>
              </a:rPr>
              <a:t>    plt.show()</a:t>
            </a:r>
            <a:r>
              <a:rPr lang="zh-TW" sz="10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95" y="1017725"/>
            <a:ext cx="43200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6788900" y="2274050"/>
            <a:ext cx="1507500" cy="33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誤差</a:t>
            </a:r>
            <a:r>
              <a:rPr lang="zh-TW" sz="1000">
                <a:solidFill>
                  <a:srgbClr val="FF0000"/>
                </a:solidFill>
              </a:rPr>
              <a:t>逐漸</a:t>
            </a:r>
            <a:r>
              <a:rPr lang="zh-TW" sz="1000">
                <a:solidFill>
                  <a:srgbClr val="FF0000"/>
                </a:solidFill>
              </a:rPr>
              <a:t>下降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評估模型準確率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評估模型準確率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scores=model.evaluate(x_test_normalize, y_test_onehot)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#放入測試資料，進行評估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列印準確率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print("Accuracy=", scores)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25" y="2496725"/>
            <a:ext cx="1506225" cy="2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進行預測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執行預測指令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prediction=model.predict_classes(x_test_normalize)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#放入測試資料x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，進行預測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預測結果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print(prediction[:10])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#預測結果前10筆資料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print(y_test_label[:10])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#真實前10筆資料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077" y="2031975"/>
            <a:ext cx="3131850" cy="850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25"/>
          <p:cNvSpPr txBox="1"/>
          <p:nvPr/>
        </p:nvSpPr>
        <p:spPr>
          <a:xfrm>
            <a:off x="5444800" y="3062150"/>
            <a:ext cx="2516400" cy="32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0000"/>
                </a:solidFill>
              </a:rPr>
              <a:t>前 10 張測試集圖片預測完全正確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04" y="2509900"/>
            <a:ext cx="1963075" cy="2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100" y="3094550"/>
            <a:ext cx="523113" cy="167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顯示混淆矩陣(confusion matrix)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使用pandas crosstab建立混淆矩陣(confusion matrix)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import pandas as pd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#匯入pandas模組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pd.crosstab(y_test_label.reshape(-1), prediction, rownames=['label'],colnames=['predict']) 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#y_test_label 是 2 維陣列, 須用 reshape(-1) 轉成 1 維陣列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52" y="2316325"/>
            <a:ext cx="4715075" cy="20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利用</a:t>
            </a:r>
            <a:r>
              <a:rPr lang="zh-TW" sz="3600"/>
              <a:t>Keras </a:t>
            </a:r>
            <a:r>
              <a:rPr lang="zh-TW" sz="3600"/>
              <a:t>建立</a:t>
            </a:r>
            <a:r>
              <a:rPr lang="zh-TW" sz="3600">
                <a:solidFill>
                  <a:srgbClr val="0000FF"/>
                </a:solidFill>
              </a:rPr>
              <a:t>RNN模型</a:t>
            </a:r>
            <a:r>
              <a:rPr lang="zh-TW" sz="3600"/>
              <a:t>，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進行IMDb情緒分析</a:t>
            </a:r>
            <a:endParaRPr sz="3600"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RNN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zh-TW" sz="1400">
                <a:solidFill>
                  <a:srgbClr val="000000"/>
                </a:solidFill>
              </a:rPr>
              <a:t>RNN</a:t>
            </a:r>
            <a:r>
              <a:rPr lang="zh-TW" sz="1400">
                <a:solidFill>
                  <a:srgbClr val="000000"/>
                </a:solidFill>
              </a:rPr>
              <a:t>的原理是將神經元的輸出，再接回神經元的輸入，使神經網路具有「</a:t>
            </a:r>
            <a:r>
              <a:rPr b="1" lang="zh-TW" sz="1400">
                <a:solidFill>
                  <a:srgbClr val="0000FF"/>
                </a:solidFill>
              </a:rPr>
              <a:t>記憶</a:t>
            </a:r>
            <a:r>
              <a:rPr lang="zh-TW" sz="1400">
                <a:solidFill>
                  <a:srgbClr val="000000"/>
                </a:solidFill>
              </a:rPr>
              <a:t>」的功能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zh-TW" sz="1400">
                <a:solidFill>
                  <a:srgbClr val="000000"/>
                </a:solidFill>
              </a:rPr>
              <a:t>同一時間只能聽一個字，所以我們會</a:t>
            </a:r>
            <a:r>
              <a:rPr b="1" lang="zh-TW" sz="1400">
                <a:solidFill>
                  <a:srgbClr val="0000FF"/>
                </a:solidFill>
              </a:rPr>
              <a:t>根據之前的時間點</a:t>
            </a:r>
            <a:r>
              <a:rPr lang="zh-TW" sz="1400">
                <a:solidFill>
                  <a:srgbClr val="000000"/>
                </a:solidFill>
              </a:rPr>
              <a:t>所聽到的話，來理解目前這個時間點這句話的意義。例如：我住在台北市，我在市政府上班。因此我們可以推斷它的市政府指的是台北市政府。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25" y="2499599"/>
            <a:ext cx="4480825" cy="15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4925700" y="2779075"/>
            <a:ext cx="42183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Xt ：</a:t>
            </a:r>
            <a:r>
              <a:rPr lang="zh-TW"/>
              <a:t>t時間點神經網路的輸入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</a:t>
            </a:r>
            <a:r>
              <a:rPr lang="zh-TW">
                <a:solidFill>
                  <a:schemeClr val="dk1"/>
                </a:solidFill>
              </a:rPr>
              <a:t>：t時間點神經網路的輸出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U,V,W ：W是t-1時間的輸出，也作為t時間的輸入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St：隱藏狀態，代表神經網路的「記憶」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淺談激活函數ReLU及</a:t>
            </a:r>
            <a:r>
              <a:rPr lang="zh-TW"/>
              <a:t>Sigmoid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zh-TW" sz="1200">
                <a:solidFill>
                  <a:schemeClr val="dk1"/>
                </a:solidFill>
              </a:rPr>
              <a:t>為何要有激活函數？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讓輸出和輸入脫離全線性關係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617775" y="1944525"/>
            <a:ext cx="3429000" cy="21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zh-TW" sz="1200"/>
              <a:t>ReLU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/>
              <a:t>ReLU有分段線性的特質，可以有效處理</a:t>
            </a:r>
            <a:r>
              <a:rPr b="1" lang="zh-TW" sz="1200">
                <a:solidFill>
                  <a:srgbClr val="0000FF"/>
                </a:solidFill>
              </a:rPr>
              <a:t>梯度消失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/>
              <a:t>會使部分神經元的輸出為0，可以讓神經網路變得稀疏，</a:t>
            </a:r>
            <a:r>
              <a:rPr b="1" lang="zh-TW" sz="1200">
                <a:solidFill>
                  <a:srgbClr val="0000FF"/>
                </a:solidFill>
              </a:rPr>
              <a:t>緩解過度擬合</a:t>
            </a:r>
            <a:r>
              <a:rPr lang="zh-TW" sz="1200"/>
              <a:t>的問題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200" y="3292713"/>
            <a:ext cx="18764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4641600" y="1944525"/>
            <a:ext cx="4190700" cy="21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zh-TW" sz="1200">
                <a:highlight>
                  <a:srgbClr val="FFFFFF"/>
                </a:highlight>
              </a:rPr>
              <a:t>S</a:t>
            </a:r>
            <a:r>
              <a:rPr lang="zh-TW" sz="1200">
                <a:highlight>
                  <a:srgbClr val="FFFFFF"/>
                </a:highlight>
              </a:rPr>
              <a:t>igmoid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>
                <a:highlight>
                  <a:srgbClr val="FFFFFF"/>
                </a:highlight>
              </a:rPr>
              <a:t>Sigmoid通常被用於</a:t>
            </a:r>
            <a:r>
              <a:rPr b="1" lang="zh-TW" sz="1200">
                <a:solidFill>
                  <a:srgbClr val="0000FF"/>
                </a:solidFill>
                <a:highlight>
                  <a:srgbClr val="FFFFFF"/>
                </a:highlight>
              </a:rPr>
              <a:t>分類問題</a:t>
            </a:r>
            <a:r>
              <a:rPr lang="zh-TW" sz="1200">
                <a:highlight>
                  <a:srgbClr val="FFFFFF"/>
                </a:highlight>
              </a:rPr>
              <a:t>的網路模型中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>
                <a:highlight>
                  <a:srgbClr val="FFFFFF"/>
                </a:highlight>
              </a:rPr>
              <a:t>可以把數據映射到一個（0,1）的空間上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>
                <a:highlight>
                  <a:srgbClr val="FFFFFF"/>
                </a:highlight>
              </a:rPr>
              <a:t>Sigmoid function的微分是f'(x) = f(x)(1 - f(x))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238" y="1982488"/>
            <a:ext cx="102870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9550" y="3204825"/>
            <a:ext cx="3582205" cy="164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3150" y="1976363"/>
            <a:ext cx="73909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下載資料集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可至下列網址進行下載：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http://ai.stanford.edu/~amaas/data/sentiment/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Dataset：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訓練集資料共25000個(包含12500個</a:t>
            </a:r>
            <a:r>
              <a:rPr b="1" lang="zh-TW" sz="1200">
                <a:solidFill>
                  <a:schemeClr val="dk1"/>
                </a:solidFill>
              </a:rPr>
              <a:t>正面評價</a:t>
            </a:r>
            <a:r>
              <a:rPr lang="zh-TW" sz="1200">
                <a:solidFill>
                  <a:schemeClr val="dk1"/>
                </a:solidFill>
              </a:rPr>
              <a:t>影評檔案及</a:t>
            </a:r>
            <a:r>
              <a:rPr lang="zh-TW" sz="1200">
                <a:solidFill>
                  <a:schemeClr val="dk1"/>
                </a:solidFill>
              </a:rPr>
              <a:t>12500個</a:t>
            </a:r>
            <a:r>
              <a:rPr b="1" lang="zh-TW" sz="1200">
                <a:solidFill>
                  <a:schemeClr val="dk1"/>
                </a:solidFill>
              </a:rPr>
              <a:t>負面評價</a:t>
            </a:r>
            <a:r>
              <a:rPr lang="zh-TW" sz="1200">
                <a:solidFill>
                  <a:schemeClr val="dk1"/>
                </a:solidFill>
              </a:rPr>
              <a:t>影評檔案</a:t>
            </a:r>
            <a:r>
              <a:rPr lang="zh-TW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測試</a:t>
            </a:r>
            <a:r>
              <a:rPr lang="zh-TW" sz="1200">
                <a:solidFill>
                  <a:schemeClr val="dk1"/>
                </a:solidFill>
              </a:rPr>
              <a:t>集資料共25000個(包含12500個</a:t>
            </a:r>
            <a:r>
              <a:rPr b="1" lang="zh-TW" sz="1200">
                <a:solidFill>
                  <a:schemeClr val="dk1"/>
                </a:solidFill>
              </a:rPr>
              <a:t>正面評價</a:t>
            </a:r>
            <a:r>
              <a:rPr lang="zh-TW" sz="1200">
                <a:solidFill>
                  <a:schemeClr val="dk1"/>
                </a:solidFill>
              </a:rPr>
              <a:t>影評檔案及12500個</a:t>
            </a:r>
            <a:r>
              <a:rPr b="1" lang="zh-TW" sz="1200">
                <a:solidFill>
                  <a:schemeClr val="dk1"/>
                </a:solidFill>
              </a:rPr>
              <a:t>負面評價</a:t>
            </a:r>
            <a:r>
              <a:rPr lang="zh-TW" sz="1200">
                <a:solidFill>
                  <a:schemeClr val="dk1"/>
                </a:solidFill>
              </a:rPr>
              <a:t>影評檔案)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50" y="2702788"/>
            <a:ext cx="58102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675" y="3904263"/>
            <a:ext cx="58197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資料前處理-刪除HTML tag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import re 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#匯入Regular Expression模組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#為了移除HTML tag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0000FF"/>
                </a:solidFill>
              </a:rPr>
              <a:t>def rm_tags(text): </a:t>
            </a:r>
            <a:endParaRPr b="1" sz="12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re_tag = re.compile(r'&lt;[^&gt;]+&gt;') </a:t>
            </a:r>
            <a:endParaRPr b="1" sz="12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#建立re_tag正規表示式變數為'&lt;[^&gt;]+&gt;'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return re_tag.sub(' ',text) </a:t>
            </a:r>
            <a:endParaRPr b="1" sz="12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#使用re_tag將text文字中符合正規表示式的字替換成空字串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Keras CNN </a:t>
            </a:r>
            <a:r>
              <a:rPr lang="zh-TW"/>
              <a:t>辨識Cifar-10影像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Keras</a:t>
            </a:r>
            <a:r>
              <a:rPr lang="zh-TW"/>
              <a:t>建立CNN模型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訓練模型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評估準確度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使用模型辨識Cifar-10影像資料集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971" y="1219400"/>
            <a:ext cx="4445701" cy="345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資料前處理-處理IDMd資料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			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										</a:t>
            </a:r>
            <a:r>
              <a:rPr lang="zh-TW" sz="1200">
                <a:solidFill>
                  <a:srgbClr val="000000"/>
                </a:solidFill>
              </a:rPr>
              <a:t>#前12500</a:t>
            </a:r>
            <a:r>
              <a:rPr lang="zh-TW" sz="1200">
                <a:solidFill>
                  <a:srgbClr val="000000"/>
                </a:solidFill>
              </a:rPr>
              <a:t>是正面後12500是負面評論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											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50" y="1265225"/>
            <a:ext cx="474345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5357450" y="4028200"/>
            <a:ext cx="28620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#使用join連接所有檔案內容，並使用rm_tags方法移除HTML tag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4">
            <a:alphaModFix/>
          </a:blip>
          <a:srcRect b="0" l="0" r="55080" t="0"/>
          <a:stretch/>
        </p:blipFill>
        <p:spPr>
          <a:xfrm>
            <a:off x="5357450" y="2334300"/>
            <a:ext cx="26099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 rotWithShape="1">
          <a:blip r:embed="rId5">
            <a:alphaModFix/>
          </a:blip>
          <a:srcRect b="0" l="0" r="55152" t="0"/>
          <a:stretch/>
        </p:blipFill>
        <p:spPr>
          <a:xfrm>
            <a:off x="5357450" y="1265225"/>
            <a:ext cx="26099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5281250" y="3498200"/>
            <a:ext cx="28620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#產生前12500是1、後12500是0的list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資料前處理-讀取資料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0000FF"/>
                </a:solidFill>
              </a:rPr>
              <a:t>from keras.datasets import imdb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0000FF"/>
                </a:solidFill>
              </a:rPr>
              <a:t>from keras.preprocessing import sequence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from keras.preprocessing.text import Tokenizer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0000FF"/>
                </a:solidFill>
              </a:rPr>
              <a:t>y_train,train_text = read_files("train")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0000FF"/>
                </a:solidFill>
              </a:rPr>
              <a:t>y_test,test_text = read_files("test")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88" y="2776138"/>
            <a:ext cx="67532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資料前處理-建立Token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Token的目的是為了將「影評文字」轉換成「數字list」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建立Token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token = Tokenizer(num_words=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3800</a:t>
            </a:r>
            <a:r>
              <a:rPr b="1" lang="zh-TW" sz="1200">
                <a:solidFill>
                  <a:srgbClr val="0000FF"/>
                </a:solidFill>
              </a:rPr>
              <a:t>)</a:t>
            </a:r>
            <a:r>
              <a:rPr b="1" lang="zh-TW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#使用Tokenizer模組建立token，建立一個3800字的字典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token.fit_on_texts(train_text)  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#讀取所有訓練資料影評，依照每個英文字在訓練資料出現的次數進行排序，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#前3800名的英文單字會加進字典中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token.word_index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#可以看到它將英文字轉為數字的結果，例如:the轉換成1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x_train_seq = token.texts_to_sequences(train_text)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x_test_seq = token.texts_to_sequences(test_text)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#透過texts_to_sequences可以將訓練和測試集資料中的影評文字轉換為數字list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8" name="Google Shape;218;p34"/>
          <p:cNvPicPr preferRelativeResize="0"/>
          <p:nvPr/>
        </p:nvPicPr>
        <p:blipFill rotWithShape="1">
          <a:blip r:embed="rId3">
            <a:alphaModFix/>
          </a:blip>
          <a:srcRect b="1263" l="0" r="0" t="0"/>
          <a:stretch/>
        </p:blipFill>
        <p:spPr>
          <a:xfrm>
            <a:off x="6089975" y="1305363"/>
            <a:ext cx="2362200" cy="3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資料前處理-截長補短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每一篇影評文字字數不固定，但後續進行深度學習模型訓練時長度</a:t>
            </a:r>
            <a:r>
              <a:rPr lang="zh-TW" sz="1400">
                <a:solidFill>
                  <a:srgbClr val="0000FF"/>
                </a:solidFill>
              </a:rPr>
              <a:t>必須固定</a:t>
            </a:r>
            <a:endParaRPr sz="14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截長補短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x_train = sequence.pad_sequences(x_train_seq, maxlen=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380</a:t>
            </a:r>
            <a:r>
              <a:rPr b="1" lang="zh-TW" sz="1200">
                <a:solidFill>
                  <a:srgbClr val="0000FF"/>
                </a:solidFill>
              </a:rPr>
              <a:t>)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x_test = sequence.pad_sequences(x_test_seq, maxlen=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380</a:t>
            </a:r>
            <a:r>
              <a:rPr b="1" lang="zh-TW" sz="1200">
                <a:solidFill>
                  <a:srgbClr val="0000FF"/>
                </a:solidFill>
              </a:rPr>
              <a:t>)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#長度小於380的，前面的數字補0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#長度大於380的，截去前面的數字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#變成25000*380的矩陣 = 25000則評論，每則包含380個數字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4155575" y="2846675"/>
            <a:ext cx="2301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250" y="2195375"/>
            <a:ext cx="22479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250" y="1938200"/>
            <a:ext cx="22479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3025" y="2643050"/>
            <a:ext cx="2488300" cy="23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3163250" y="4203175"/>
            <a:ext cx="1503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前面數字補0的例子</a:t>
            </a:r>
            <a:endParaRPr sz="1200"/>
          </a:p>
        </p:txBody>
      </p:sp>
      <p:cxnSp>
        <p:nvCxnSpPr>
          <p:cNvPr id="230" name="Google Shape;230;p35"/>
          <p:cNvCxnSpPr>
            <a:stCxn id="229" idx="3"/>
            <a:endCxn id="228" idx="1"/>
          </p:cNvCxnSpPr>
          <p:nvPr/>
        </p:nvCxnSpPr>
        <p:spPr>
          <a:xfrm flipH="1" rot="10800000">
            <a:off x="4666550" y="3801025"/>
            <a:ext cx="716400" cy="58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建立RNN模型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匯入模組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from keras.models import Sequential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from keras.layers.core import Dense,Dropout,Activation,Flatten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from keras.layers.embeddings import Embedding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from keras.layers.recurrent import SimpleRNN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建立Keras的Sequential模型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modelRNN = Sequential()</a:t>
            </a:r>
            <a:r>
              <a:rPr lang="zh-TW" sz="1200">
                <a:solidFill>
                  <a:srgbClr val="0000FF"/>
                </a:solidFill>
              </a:rPr>
              <a:t>  </a:t>
            </a:r>
            <a:r>
              <a:rPr lang="zh-TW" sz="1200">
                <a:solidFill>
                  <a:schemeClr val="dk1"/>
                </a:solidFill>
              </a:rPr>
              <a:t>#建立模型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#Embedding層將「數字list」轉換成「向量list」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modelRNN.add(Embedding(output_dim=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32</a:t>
            </a:r>
            <a:r>
              <a:rPr b="1" lang="zh-TW" sz="1200">
                <a:solidFill>
                  <a:srgbClr val="0000FF"/>
                </a:solidFill>
              </a:rPr>
              <a:t>,   </a:t>
            </a:r>
            <a:r>
              <a:rPr lang="zh-TW" sz="1200">
                <a:solidFill>
                  <a:srgbClr val="000000"/>
                </a:solidFill>
              </a:rPr>
              <a:t>#輸出的維度是32，希望將數字list轉換為32維度的向量</a:t>
            </a:r>
            <a:endParaRPr sz="12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     </a:t>
            </a:r>
            <a:r>
              <a:rPr b="1" lang="zh-TW" sz="1200">
                <a:solidFill>
                  <a:srgbClr val="0000FF"/>
                </a:solidFill>
              </a:rPr>
              <a:t>i</a:t>
            </a:r>
            <a:r>
              <a:rPr b="1" lang="zh-TW" sz="1200">
                <a:solidFill>
                  <a:srgbClr val="0000FF"/>
                </a:solidFill>
              </a:rPr>
              <a:t>nput_dim=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3800</a:t>
            </a:r>
            <a:r>
              <a:rPr b="1" lang="zh-TW" sz="1200">
                <a:solidFill>
                  <a:srgbClr val="0000FF"/>
                </a:solidFill>
              </a:rPr>
              <a:t>,  </a:t>
            </a:r>
            <a:r>
              <a:rPr lang="zh-TW" sz="1200">
                <a:solidFill>
                  <a:srgbClr val="000000"/>
                </a:solidFill>
              </a:rPr>
              <a:t>#輸入的維度是3800，也就是我們之前建立的字典是3800</a:t>
            </a:r>
            <a:r>
              <a:rPr lang="zh-TW" sz="1200">
                <a:solidFill>
                  <a:srgbClr val="000000"/>
                </a:solidFill>
              </a:rPr>
              <a:t>字</a:t>
            </a:r>
            <a:endParaRPr sz="12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     </a:t>
            </a:r>
            <a:r>
              <a:rPr b="1" lang="zh-TW" sz="1200">
                <a:solidFill>
                  <a:srgbClr val="0000FF"/>
                </a:solidFill>
              </a:rPr>
              <a:t>input_length=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380</a:t>
            </a:r>
            <a:r>
              <a:rPr b="1" lang="zh-TW" sz="1200">
                <a:solidFill>
                  <a:srgbClr val="0000FF"/>
                </a:solidFill>
              </a:rPr>
              <a:t>)) </a:t>
            </a:r>
            <a:r>
              <a:rPr lang="zh-TW" sz="1200">
                <a:solidFill>
                  <a:srgbClr val="000000"/>
                </a:solidFill>
              </a:rPr>
              <a:t>#數字list截長補短後都是380個數字</a:t>
            </a:r>
            <a:endParaRPr sz="12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加入Dropout，避免overfitting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modelRNN.add(Dropout(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0.2</a:t>
            </a:r>
            <a:r>
              <a:rPr b="1" lang="zh-TW" sz="1200">
                <a:solidFill>
                  <a:srgbClr val="0000FF"/>
                </a:solidFill>
              </a:rPr>
              <a:t>))</a:t>
            </a:r>
            <a:r>
              <a:rPr b="1" lang="zh-TW" sz="1200">
                <a:solidFill>
                  <a:schemeClr val="dk1"/>
                </a:solidFill>
              </a:rPr>
              <a:t> </a:t>
            </a:r>
            <a:r>
              <a:rPr lang="zh-TW" sz="1200">
                <a:solidFill>
                  <a:schemeClr val="dk1"/>
                </a:solidFill>
              </a:rPr>
              <a:t>	#隨機在神經網路中放棄20%的神經元，避免overfitting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38354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建立神經網路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建立RNN層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modelRNN.add(SimpleRNN(units=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16</a:t>
            </a:r>
            <a:r>
              <a:rPr b="1" lang="zh-TW" sz="1200">
                <a:solidFill>
                  <a:srgbClr val="0000FF"/>
                </a:solidFill>
              </a:rPr>
              <a:t>))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 #建立</a:t>
            </a:r>
            <a:r>
              <a:rPr lang="zh-TW" sz="1200">
                <a:solidFill>
                  <a:schemeClr val="dk1"/>
                </a:solidFill>
              </a:rPr>
              <a:t>16</a:t>
            </a:r>
            <a:r>
              <a:rPr lang="zh-TW" sz="1200">
                <a:solidFill>
                  <a:schemeClr val="dk1"/>
                </a:solidFill>
              </a:rPr>
              <a:t>個神經元的RNN層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建立隱藏層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modelRNN.add(Dense(units=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256</a:t>
            </a:r>
            <a:r>
              <a:rPr b="1" lang="zh-TW" sz="1200">
                <a:solidFill>
                  <a:srgbClr val="0000FF"/>
                </a:solidFill>
              </a:rPr>
              <a:t>,activation='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relu</a:t>
            </a:r>
            <a:r>
              <a:rPr b="1" lang="zh-TW" sz="1200">
                <a:solidFill>
                  <a:srgbClr val="0000FF"/>
                </a:solidFill>
              </a:rPr>
              <a:t>')) 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#建立256個神經元的隱藏層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>
                <a:solidFill>
                  <a:schemeClr val="dk1"/>
                </a:solidFill>
                <a:highlight>
                  <a:schemeClr val="lt1"/>
                </a:highlight>
              </a:rPr>
              <a:t>#ReLU激活函數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modelRNN.add(Dropout(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0.35</a:t>
            </a:r>
            <a:r>
              <a:rPr b="1" lang="zh-TW" sz="1200">
                <a:solidFill>
                  <a:srgbClr val="0000FF"/>
                </a:solidFill>
              </a:rPr>
              <a:t>))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建立輸出層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modelRNN.add(Dense(units=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1</a:t>
            </a:r>
            <a:r>
              <a:rPr b="1" lang="zh-TW" sz="1200">
                <a:solidFill>
                  <a:srgbClr val="0000FF"/>
                </a:solidFill>
              </a:rPr>
              <a:t>,activation='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sigmoid</a:t>
            </a:r>
            <a:r>
              <a:rPr b="1" lang="zh-TW" sz="1200">
                <a:solidFill>
                  <a:srgbClr val="0000FF"/>
                </a:solidFill>
              </a:rPr>
              <a:t>'))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#建立一個神經元的輸出層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chemeClr val="lt1"/>
                </a:highlight>
              </a:rPr>
              <a:t>#</a:t>
            </a:r>
            <a:r>
              <a:rPr lang="zh-TW" sz="1200">
                <a:solidFill>
                  <a:srgbClr val="000000"/>
                </a:solidFill>
              </a:rPr>
              <a:t>Sigmoid</a:t>
            </a:r>
            <a:r>
              <a:rPr lang="zh-TW" sz="1100">
                <a:solidFill>
                  <a:schemeClr val="dk1"/>
                </a:solidFill>
                <a:highlight>
                  <a:schemeClr val="lt1"/>
                </a:highlight>
              </a:rPr>
              <a:t>激活函數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912" y="584175"/>
            <a:ext cx="3253539" cy="42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評估RNN模型準確率(1)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查看模型摘要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modelRNN.summary()</a:t>
            </a:r>
            <a:endParaRPr b="1"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定義訓練模型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modelRNN.compile(loss='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binary_crossentropy</a:t>
            </a:r>
            <a:r>
              <a:rPr b="1" lang="zh-TW" sz="1200">
                <a:solidFill>
                  <a:srgbClr val="0000FF"/>
                </a:solidFill>
              </a:rPr>
              <a:t>',</a:t>
            </a:r>
            <a:endParaRPr b="1" sz="12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     optimizer='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adam</a:t>
            </a:r>
            <a:r>
              <a:rPr b="1" lang="zh-TW" sz="1200">
                <a:solidFill>
                  <a:srgbClr val="0000FF"/>
                </a:solidFill>
              </a:rPr>
              <a:t>',</a:t>
            </a:r>
            <a:endParaRPr b="1" sz="12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     metrics=['accuracy']) </a:t>
            </a:r>
            <a:endParaRPr b="1" sz="1200">
              <a:solidFill>
                <a:srgbClr val="0000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#Loss function使用Cross entropy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#adam最優化方法可以更快收斂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075" y="1653850"/>
            <a:ext cx="44113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評估RNN模型準確率(2)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train_history = modelRNN.fit(x_train,y_train, </a:t>
            </a:r>
            <a:endParaRPr b="1" sz="1200">
              <a:solidFill>
                <a:srgbClr val="0000FF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         epochs=10, </a:t>
            </a:r>
            <a:endParaRPr b="1" sz="12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         batch_size=100,</a:t>
            </a:r>
            <a:endParaRPr b="1" sz="12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         verbose=2,</a:t>
            </a:r>
            <a:endParaRPr b="1" sz="12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         validation_split=0.2)</a:t>
            </a:r>
            <a:endParaRPr b="1" sz="12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</a:t>
            </a:r>
            <a:r>
              <a:rPr lang="zh-TW" sz="1200">
                <a:solidFill>
                  <a:srgbClr val="000000"/>
                </a:solidFill>
              </a:rPr>
              <a:t>validation_split =0.2 設定80%訓練資料、20%驗證資料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#執行10次訓練週期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#每一批次訓練100筆資料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#verbose 顯示訓練過程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scores = modelRNN.evaluate(x_test, y_test,verbose=1)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scores[1]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#使用test測試資料及評估準確率</a:t>
            </a:r>
            <a:endParaRPr sz="1200">
              <a:solidFill>
                <a:srgbClr val="000000"/>
              </a:solidFill>
            </a:endParaRPr>
          </a:p>
          <a:p>
            <a:pPr indent="939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750" y="1309100"/>
            <a:ext cx="4311300" cy="28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75" y="4492675"/>
            <a:ext cx="296807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9"/>
          <p:cNvSpPr txBox="1"/>
          <p:nvPr/>
        </p:nvSpPr>
        <p:spPr>
          <a:xfrm>
            <a:off x="5885600" y="849650"/>
            <a:ext cx="18396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80%訓練資料、20%驗證資料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60" name="Google Shape;260;p39"/>
          <p:cNvCxnSpPr>
            <a:stCxn id="259" idx="2"/>
            <a:endCxn id="257" idx="0"/>
          </p:cNvCxnSpPr>
          <p:nvPr/>
        </p:nvCxnSpPr>
        <p:spPr>
          <a:xfrm>
            <a:off x="6805400" y="1089350"/>
            <a:ext cx="0" cy="2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/>
              <a:t>利用</a:t>
            </a:r>
            <a:r>
              <a:rPr lang="zh-TW" sz="3600"/>
              <a:t>Keras 建立</a:t>
            </a:r>
            <a:r>
              <a:rPr lang="zh-TW" sz="3600">
                <a:solidFill>
                  <a:srgbClr val="0000FF"/>
                </a:solidFill>
              </a:rPr>
              <a:t>LSTM模型</a:t>
            </a:r>
            <a:r>
              <a:rPr lang="zh-TW" sz="3600"/>
              <a:t>，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進行IMDb情緒分析</a:t>
            </a:r>
            <a:endParaRPr/>
          </a:p>
        </p:txBody>
      </p:sp>
      <p:sp>
        <p:nvSpPr>
          <p:cNvPr id="266" name="Google Shape;266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LSTM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zh-TW" sz="1400">
                <a:solidFill>
                  <a:srgbClr val="000000"/>
                </a:solidFill>
              </a:rPr>
              <a:t>LSTM</a:t>
            </a:r>
            <a:r>
              <a:rPr lang="zh-TW" sz="1400">
                <a:solidFill>
                  <a:srgbClr val="000000"/>
                </a:solidFill>
              </a:rPr>
              <a:t>是用來解決RNN long-term dependencies的問題，因為RNN只能處理短期記憶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zh-TW" sz="1400">
                <a:solidFill>
                  <a:srgbClr val="000000"/>
                </a:solidFill>
              </a:rPr>
              <a:t>在每個時間的間隔不斷增大時，RNN會喪失學習到連接遠的訊息的能力。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zh-TW" sz="1400">
                <a:solidFill>
                  <a:srgbClr val="000000"/>
                </a:solidFill>
              </a:rPr>
              <a:t>例如：「我家住在台北市」，......講了很多話之後，「我在市政府上班」，這時有可能已經忘記他住在哪裡，而沒辦法判斷他在哪個市政府上班。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50" y="2355075"/>
            <a:ext cx="45720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1"/>
          <p:cNvSpPr txBox="1"/>
          <p:nvPr/>
        </p:nvSpPr>
        <p:spPr>
          <a:xfrm>
            <a:off x="5091000" y="2571750"/>
            <a:ext cx="38232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LSTM</a:t>
            </a:r>
            <a:r>
              <a:rPr lang="zh-TW"/>
              <a:t>多了</a:t>
            </a:r>
            <a:r>
              <a:rPr lang="zh-TW">
                <a:solidFill>
                  <a:srgbClr val="0000FF"/>
                </a:solidFill>
              </a:rPr>
              <a:t>閘門機制</a:t>
            </a:r>
            <a:r>
              <a:rPr lang="zh-TW"/>
              <a:t>，而每一個神經元相當於一個記憶細胞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Xt：輸入向量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Yt</a:t>
            </a:r>
            <a:r>
              <a:rPr lang="zh-TW">
                <a:solidFill>
                  <a:schemeClr val="dk1"/>
                </a:solidFill>
              </a:rPr>
              <a:t>：</a:t>
            </a:r>
            <a:r>
              <a:rPr lang="zh-TW"/>
              <a:t>輸出向量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Ct</a:t>
            </a:r>
            <a:r>
              <a:rPr lang="zh-TW">
                <a:solidFill>
                  <a:schemeClr val="dk1"/>
                </a:solidFill>
              </a:rPr>
              <a:t>：</a:t>
            </a:r>
            <a:r>
              <a:rPr lang="zh-TW"/>
              <a:t>記憶細胞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Gate-閘門</a:t>
            </a:r>
            <a:r>
              <a:rPr lang="zh-TW">
                <a:solidFill>
                  <a:schemeClr val="dk1"/>
                </a:solidFill>
              </a:rPr>
              <a:t>：</a:t>
            </a:r>
            <a:r>
              <a:rPr lang="zh-TW"/>
              <a:t>用來刪減或增加其中的訊息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It-輸入閘門</a:t>
            </a:r>
            <a:r>
              <a:rPr lang="zh-TW">
                <a:solidFill>
                  <a:schemeClr val="dk1"/>
                </a:solidFill>
              </a:rPr>
              <a:t>：</a:t>
            </a:r>
            <a:r>
              <a:rPr lang="zh-TW"/>
              <a:t>決定哪些訊息要增加到cell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/>
              <a:t>Ft-</a:t>
            </a:r>
            <a:r>
              <a:rPr lang="zh-TW">
                <a:solidFill>
                  <a:schemeClr val="dk1"/>
                </a:solidFill>
              </a:rPr>
              <a:t>忘記</a:t>
            </a:r>
            <a:r>
              <a:rPr lang="zh-TW">
                <a:solidFill>
                  <a:schemeClr val="dk1"/>
                </a:solidFill>
              </a:rPr>
              <a:t>閘門：決定哪些訊息要從cell刪除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TW">
                <a:solidFill>
                  <a:schemeClr val="dk1"/>
                </a:solidFill>
              </a:rPr>
              <a:t>Ot-輸出閘門：決定哪些訊息要從cell輸出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資料進行預先處理(preprocess)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匯入模組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from keras.datasets import cifar10 </a:t>
            </a:r>
            <a:r>
              <a:rPr lang="zh-TW" sz="1100">
                <a:solidFill>
                  <a:srgbClr val="000000"/>
                </a:solidFill>
                <a:highlight>
                  <a:srgbClr val="FFFFFF"/>
                </a:highlight>
              </a:rPr>
              <a:t>#匯入cifar10資料集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import numpy as np </a:t>
            </a:r>
            <a:r>
              <a:rPr lang="zh-TW" sz="1100">
                <a:solidFill>
                  <a:srgbClr val="000000"/>
                </a:solidFill>
                <a:highlight>
                  <a:srgbClr val="FFFFFF"/>
                </a:highlight>
              </a:rPr>
              <a:t>#匯入numpy模組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np.random.seed(10) </a:t>
            </a:r>
            <a:r>
              <a:rPr lang="zh-TW" sz="1100">
                <a:solidFill>
                  <a:srgbClr val="000000"/>
                </a:solidFill>
                <a:highlight>
                  <a:srgbClr val="FFFFFF"/>
                </a:highlight>
              </a:rPr>
              <a:t>#設定seed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讀取cifar10資料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(x_train_image, y_train_label), (x_test_image, y_test_label)=cifar10.load_data()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將features標準化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x_train_normalize=x_train_image.astype('float32')/255.0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x_test_normalize=x_test_image.astype('float32')/255.0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label以onehot encoding轉換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from keras.utils import np_utils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y_train_onehot=np_utils.to_categorical(y_train_label)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y_test_onehot=np_utils.to_categorical(y_test_label)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建立LSTM模型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前處理皆與RNN同，這裡跳過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匯入模組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0000FF"/>
                </a:solidFill>
              </a:rPr>
              <a:t>from keras.models import Sequential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0000FF"/>
                </a:solidFill>
              </a:rPr>
              <a:t>from keras.layers.core import Dense,Dropout,Activation,Flatten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0000FF"/>
                </a:solidFill>
              </a:rPr>
              <a:t>from keras.layers.embeddings import Embedding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0000FF"/>
                </a:solidFill>
              </a:rPr>
              <a:t>from keras.layers.recurrent import LSTM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0000FF"/>
                </a:solidFill>
              </a:rPr>
              <a:t>modelLSTM = Sequential() </a:t>
            </a:r>
            <a:r>
              <a:rPr lang="zh-TW" sz="1200">
                <a:solidFill>
                  <a:srgbClr val="000000"/>
                </a:solidFill>
              </a:rPr>
              <a:t>#建立模型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modelLSTM .add(Embedding(output_dim=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32</a:t>
            </a:r>
            <a:r>
              <a:rPr b="1" lang="zh-TW" sz="1200">
                <a:solidFill>
                  <a:srgbClr val="0000FF"/>
                </a:solidFill>
              </a:rPr>
              <a:t>,   </a:t>
            </a:r>
            <a:r>
              <a:rPr lang="zh-TW" sz="1200">
                <a:solidFill>
                  <a:srgbClr val="000000"/>
                </a:solidFill>
              </a:rPr>
              <a:t>#輸出的維度是32，希望將數字list轉換為32維度的向量</a:t>
            </a:r>
            <a:endParaRPr sz="12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0000FF"/>
                </a:solidFill>
              </a:rPr>
              <a:t>　　input_dim=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3800</a:t>
            </a:r>
            <a:r>
              <a:rPr b="1" lang="zh-TW" sz="1200">
                <a:solidFill>
                  <a:srgbClr val="0000FF"/>
                </a:solidFill>
              </a:rPr>
              <a:t>, 　</a:t>
            </a:r>
            <a:r>
              <a:rPr lang="zh-TW" sz="1200">
                <a:solidFill>
                  <a:schemeClr val="dk1"/>
                </a:solidFill>
              </a:rPr>
              <a:t>#輸入的維度是3800，也就是我們之前建立的字典是3800字</a:t>
            </a:r>
            <a:endParaRPr b="1" sz="1200">
              <a:solidFill>
                <a:srgbClr val="0000FF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　　input_length=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380</a:t>
            </a:r>
            <a:r>
              <a:rPr b="1" lang="zh-TW" sz="1200">
                <a:solidFill>
                  <a:srgbClr val="0000FF"/>
                </a:solidFill>
              </a:rPr>
              <a:t>)) </a:t>
            </a:r>
            <a:r>
              <a:rPr lang="zh-TW" sz="1200">
                <a:solidFill>
                  <a:schemeClr val="dk1"/>
                </a:solidFill>
              </a:rPr>
              <a:t>#數字list截長補短後都是380個數字</a:t>
            </a:r>
            <a:endParaRPr b="1" sz="1200">
              <a:solidFill>
                <a:srgbClr val="0000FF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0000FF"/>
                </a:solidFill>
              </a:rPr>
              <a:t>modelLSTM .add(Dropout(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0.2</a:t>
            </a:r>
            <a:r>
              <a:rPr b="1" lang="zh-TW" sz="1200">
                <a:solidFill>
                  <a:srgbClr val="0000FF"/>
                </a:solidFill>
              </a:rPr>
              <a:t>)) </a:t>
            </a:r>
            <a:r>
              <a:rPr lang="zh-TW" sz="1200">
                <a:solidFill>
                  <a:srgbClr val="000000"/>
                </a:solidFill>
              </a:rPr>
              <a:t>#隨機在神經網路中放棄20%的神經元，避免overfitting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建立神經網路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建立LSTM層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modelLSTM </a:t>
            </a:r>
            <a:r>
              <a:rPr b="1" lang="zh-TW" sz="1200">
                <a:solidFill>
                  <a:srgbClr val="0000FF"/>
                </a:solidFill>
              </a:rPr>
              <a:t>.add(LSTM(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32</a:t>
            </a:r>
            <a:r>
              <a:rPr b="1" lang="zh-TW" sz="1200">
                <a:solidFill>
                  <a:srgbClr val="0000FF"/>
                </a:solidFill>
              </a:rPr>
              <a:t>)) 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</a:rPr>
              <a:t>#建立32個神經元的LSTM層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建立隱藏層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modelLSTM </a:t>
            </a:r>
            <a:r>
              <a:rPr b="1" lang="zh-TW" sz="1200">
                <a:solidFill>
                  <a:srgbClr val="0000FF"/>
                </a:solidFill>
              </a:rPr>
              <a:t>.add(Dense(units=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256</a:t>
            </a:r>
            <a:r>
              <a:rPr b="1" lang="zh-TW" sz="1200">
                <a:solidFill>
                  <a:srgbClr val="0000FF"/>
                </a:solidFill>
              </a:rPr>
              <a:t>,activation='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relu</a:t>
            </a:r>
            <a:r>
              <a:rPr b="1" lang="zh-TW" sz="1200">
                <a:solidFill>
                  <a:srgbClr val="0000FF"/>
                </a:solidFill>
              </a:rPr>
              <a:t>')) 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</a:rPr>
              <a:t>#建立256個神經元的隱藏層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modelLSTM </a:t>
            </a:r>
            <a:r>
              <a:rPr b="1" lang="zh-TW" sz="1200">
                <a:solidFill>
                  <a:srgbClr val="0000FF"/>
                </a:solidFill>
              </a:rPr>
              <a:t>.add(Dropout(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0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.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2</a:t>
            </a:r>
            <a:r>
              <a:rPr b="1" lang="zh-TW" sz="1200">
                <a:solidFill>
                  <a:srgbClr val="0000FF"/>
                </a:solidFill>
              </a:rPr>
              <a:t>))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建立輸出層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modelLSTM </a:t>
            </a:r>
            <a:r>
              <a:rPr b="1" lang="zh-TW" sz="1200">
                <a:solidFill>
                  <a:srgbClr val="0000FF"/>
                </a:solidFill>
              </a:rPr>
              <a:t>.add(Dense(units=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1</a:t>
            </a:r>
            <a:r>
              <a:rPr b="1" lang="zh-TW" sz="1200">
                <a:solidFill>
                  <a:srgbClr val="0000FF"/>
                </a:solidFill>
              </a:rPr>
              <a:t>,activation='</a:t>
            </a:r>
            <a:r>
              <a:rPr b="1" lang="zh-TW" sz="1200">
                <a:solidFill>
                  <a:srgbClr val="0000FF"/>
                </a:solidFill>
                <a:highlight>
                  <a:srgbClr val="FFFF00"/>
                </a:highlight>
              </a:rPr>
              <a:t>sigmoid</a:t>
            </a:r>
            <a:r>
              <a:rPr b="1" lang="zh-TW" sz="1200">
                <a:solidFill>
                  <a:srgbClr val="0000FF"/>
                </a:solidFill>
              </a:rPr>
              <a:t>'))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0000FF"/>
                </a:solidFill>
              </a:rPr>
              <a:t> </a:t>
            </a:r>
            <a:r>
              <a:rPr lang="zh-TW" sz="1200">
                <a:solidFill>
                  <a:srgbClr val="000000"/>
                </a:solidFill>
              </a:rPr>
              <a:t>#建立一個神經元的輸出層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675" y="1443750"/>
            <a:ext cx="46863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評估LSTM模型準確率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查看模型摘要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modelLSTM </a:t>
            </a:r>
            <a:r>
              <a:rPr b="1" lang="zh-TW" sz="1200">
                <a:solidFill>
                  <a:srgbClr val="0000FF"/>
                </a:solidFill>
              </a:rPr>
              <a:t>.summary()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訓練模型參數同RNN，這裡略過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評估模型準確率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rgbClr val="0000FF"/>
                </a:solidFill>
              </a:rPr>
              <a:t>scores = </a:t>
            </a:r>
            <a:r>
              <a:rPr b="1" lang="zh-TW" sz="1200">
                <a:solidFill>
                  <a:srgbClr val="0000FF"/>
                </a:solidFill>
              </a:rPr>
              <a:t>modelLSTM </a:t>
            </a:r>
            <a:r>
              <a:rPr b="1" lang="zh-TW" sz="1200">
                <a:solidFill>
                  <a:srgbClr val="0000FF"/>
                </a:solidFill>
              </a:rPr>
              <a:t>.evaluate(x_test, y_test,verbose=1)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0000FF"/>
                </a:solidFill>
              </a:rPr>
              <a:t>scores[1]</a:t>
            </a:r>
            <a:endParaRPr b="1"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FF"/>
              </a:solidFill>
            </a:endParaRPr>
          </a:p>
          <a:p>
            <a:pPr indent="584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950" y="1152475"/>
            <a:ext cx="4447849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25" y="3409725"/>
            <a:ext cx="259884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311700" y="445025"/>
            <a:ext cx="909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利用訓練好的模型進行文字預測（可代入任何文字）</a:t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例如：美女與野獸影評  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https://www.imdb.com/title/tt2771200/reviews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/>
              <a:t>擷取任意一則評論</a:t>
            </a:r>
            <a:endParaRPr sz="1400"/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88" y="2011550"/>
            <a:ext cx="56673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500" y="3343738"/>
            <a:ext cx="443865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5"/>
          <p:cNvSpPr txBox="1"/>
          <p:nvPr/>
        </p:nvSpPr>
        <p:spPr>
          <a:xfrm>
            <a:off x="4900150" y="3268838"/>
            <a:ext cx="23355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#將</a:t>
            </a:r>
            <a:r>
              <a:rPr lang="zh-TW"/>
              <a:t>評論複製到input_text中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#將評論轉換成數字list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#截長補短</a:t>
            </a:r>
            <a:endParaRPr/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500" y="4332675"/>
            <a:ext cx="31051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5"/>
          <p:cNvSpPr txBox="1"/>
          <p:nvPr/>
        </p:nvSpPr>
        <p:spPr>
          <a:xfrm>
            <a:off x="3693600" y="4200375"/>
            <a:ext cx="23355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預測結果：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RNN是0(負面的)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LSTM是1(正面的)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而從評分來看，LSTM分類正確</a:t>
            </a:r>
            <a:endParaRPr sz="1200"/>
          </a:p>
        </p:txBody>
      </p:sp>
      <p:pic>
        <p:nvPicPr>
          <p:cNvPr id="307" name="Google Shape;307;p45"/>
          <p:cNvPicPr preferRelativeResize="0"/>
          <p:nvPr/>
        </p:nvPicPr>
        <p:blipFill rotWithShape="1">
          <a:blip r:embed="rId7">
            <a:alphaModFix/>
          </a:blip>
          <a:srcRect b="14449" l="0" r="0" t="0"/>
          <a:stretch/>
        </p:blipFill>
        <p:spPr>
          <a:xfrm>
            <a:off x="461500" y="3957875"/>
            <a:ext cx="4147450" cy="2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建立模型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匯入模組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from keras.models import Sequential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#匯入Sequential模組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from keras.layers import Dense,Dropout,Flatten,Conv2D,MaxPooling2D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#匯入layers模組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from keras.layers import ZeroPadding2D,Activation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#匯入layers模組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建立keras的sequential模型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model=Sequential()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建立卷積層1(Convolution1)與池化層1(Pooling1)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建立卷積層1(Convolution1)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model.add(Conv2D(filters=</a:t>
            </a:r>
            <a:r>
              <a:rPr b="1" lang="zh-TW" sz="1100">
                <a:solidFill>
                  <a:srgbClr val="0000FF"/>
                </a:solidFill>
                <a:highlight>
                  <a:srgbClr val="FFFF00"/>
                </a:highlight>
              </a:rPr>
              <a:t>32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,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#隨機產生32個filter weight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kernel_size=(</a:t>
            </a:r>
            <a:r>
              <a:rPr b="1" lang="zh-TW" sz="1100">
                <a:solidFill>
                  <a:srgbClr val="0000FF"/>
                </a:solidFill>
                <a:highlight>
                  <a:srgbClr val="FFFF00"/>
                </a:highlight>
              </a:rPr>
              <a:t>3,3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),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#濾鏡大小3X3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padding='same', 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#設定卷積運算，產生的卷積影像大小相同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input_shape=(32,32,3),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#輸入影像32X32，RGB3原色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activation='relu'))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, 2)))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#ReLU激活函數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加入Dropout，避免overfitting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model.add(Dropout(0.25))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#每次迭代，隨機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丟棄 25% 神經元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建立池化層1(Pooling1)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model.add(MaxPooling2D(pool_size=(2, 2)))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#將32X32影像，縮小成16X16的影像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51076" l="0" r="44561" t="0"/>
          <a:stretch/>
        </p:blipFill>
        <p:spPr>
          <a:xfrm>
            <a:off x="5013150" y="1410325"/>
            <a:ext cx="4019624" cy="20463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建立卷積層2(Convolution2)與池化層2(Pooling2)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建立卷積層2(Convolution2)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model.add(Conv2D(filters=</a:t>
            </a:r>
            <a:r>
              <a:rPr b="1" lang="zh-TW" sz="1100">
                <a:solidFill>
                  <a:srgbClr val="0000FF"/>
                </a:solidFill>
                <a:highlight>
                  <a:srgbClr val="FFFF00"/>
                </a:highlight>
              </a:rPr>
              <a:t>64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, 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#隨機產生64個filter weight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kernel_size=</a:t>
            </a:r>
            <a:r>
              <a:rPr b="1" lang="zh-TW" sz="1100">
                <a:solidFill>
                  <a:srgbClr val="0000FF"/>
                </a:solidFill>
                <a:highlight>
                  <a:srgbClr val="FFFF00"/>
                </a:highlight>
              </a:rPr>
              <a:t>(3,3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),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#濾鏡大小3X3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padding='same', 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#設定卷積運算，產生的卷積影像大小相同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               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activation='relu'))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#ReLU激活函數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model.add(Dropout(0.25))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#每次迭代，隨機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丟棄 25% 神經元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建立池化層2(Pooling2)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model.add(MaxPooling2D(pool_size=(2, 2)))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#將16X16影像，縮小成8X8的影像</a:t>
            </a:r>
            <a:endParaRPr sz="1400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51076" l="19074" r="0" t="0"/>
          <a:stretch/>
        </p:blipFill>
        <p:spPr>
          <a:xfrm>
            <a:off x="2018675" y="3444375"/>
            <a:ext cx="4574600" cy="15954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建立神經網路(平坦層、隱藏層、輸出層)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</a:t>
            </a:r>
            <a:r>
              <a:rPr lang="zh-TW" sz="1400"/>
              <a:t>平坦層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model.add(Flatten()) 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#池化層2的64個8X8影像轉為一維向量=&gt;64X8X8=4096(個神經元)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model.add(Dropout(0.25))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#隨機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丟棄 25% 神經元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建立隱藏層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model.add(Dense(1024,activation='relu'))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1024個神經元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model.add(Dropout(0.25))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#隨機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丟棄 25% 神經元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建立輸出層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model.add(Dense(10,activation='softmax'))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</a:t>
            </a: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10個神經元對應10種類別，softmax轉換成機率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8959" r="5055" t="50806"/>
          <a:stretch/>
        </p:blipFill>
        <p:spPr>
          <a:xfrm>
            <a:off x="1859700" y="3547725"/>
            <a:ext cx="4542076" cy="149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查看模型摘要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zh-TW" sz="1400"/>
              <a:t>查看模型摘要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print(model.summary())</a:t>
            </a:r>
            <a:endParaRPr sz="14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050" y="875125"/>
            <a:ext cx="443865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4">
            <a:alphaModFix/>
          </a:blip>
          <a:srcRect b="0" l="1185" r="0" t="0"/>
          <a:stretch/>
        </p:blipFill>
        <p:spPr>
          <a:xfrm>
            <a:off x="188950" y="2316700"/>
            <a:ext cx="3981524" cy="23241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進行訓練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9999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定義訓練方式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model.compile(loss='categorical_crossentropy',optimizer='adam',metrics=['accuracy']) 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#損失函數:cross entropy效果好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#最佳化:adam快收斂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#評估模型:accuracy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 sz="1400"/>
              <a:t>開始訓練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b="1" lang="zh-TW" sz="1100">
                <a:solidFill>
                  <a:srgbClr val="0000FF"/>
                </a:solidFill>
                <a:highlight>
                  <a:srgbClr val="FFFFFF"/>
                </a:highlight>
              </a:rPr>
              <a:t>train_history=model.fit(x=x_train_normalize, y=y_train_onehot, validation_split=0.2, epochs=10, batch_size=128,verbose=2)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#x:標準化後的features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#y:經過one-hot encoding後的label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#訓練集:驗證集(8:2)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#10次epochs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#每次batch128筆資料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dk1"/>
                </a:solidFill>
                <a:highlight>
                  <a:srgbClr val="FFFFFF"/>
                </a:highlight>
              </a:rPr>
              <a:t>#顯示訓練過程</a:t>
            </a:r>
            <a:endParaRPr b="1" sz="110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998050" y="855675"/>
            <a:ext cx="1970400" cy="3318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9900"/>
                </a:solidFill>
              </a:rPr>
              <a:t>80%</a:t>
            </a:r>
            <a:r>
              <a:rPr lang="zh-TW" sz="1000">
                <a:solidFill>
                  <a:srgbClr val="FF9900"/>
                </a:solidFill>
              </a:rPr>
              <a:t>訓練資料</a:t>
            </a:r>
            <a:r>
              <a:rPr lang="zh-TW" sz="1000">
                <a:solidFill>
                  <a:srgbClr val="FF9900"/>
                </a:solidFill>
              </a:rPr>
              <a:t>  20%驗證資料</a:t>
            </a:r>
            <a:endParaRPr sz="1000">
              <a:solidFill>
                <a:srgbClr val="FF9900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6857600" y="3995275"/>
            <a:ext cx="1507500" cy="3318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FF9900"/>
                </a:solidFill>
              </a:rPr>
              <a:t>準確度逐漸提升</a:t>
            </a:r>
            <a:endParaRPr sz="1000">
              <a:solidFill>
                <a:srgbClr val="FF9900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025" y="1237500"/>
            <a:ext cx="4257302" cy="26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