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9" r:id="rId6"/>
    <p:sldId id="263" r:id="rId7"/>
    <p:sldId id="264" r:id="rId8"/>
    <p:sldId id="257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CB6"/>
    <a:srgbClr val="E8F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>
        <p:scale>
          <a:sx n="100" d="100"/>
          <a:sy n="100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453E-67C4-475F-8724-27318D4BB605}" type="datetimeFigureOut">
              <a:rPr lang="zh-TW" altLang="en-US" smtClean="0"/>
              <a:t>2019/1/18/Friday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8104-30E6-4A7B-88E6-25A3D3746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0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453E-67C4-475F-8724-27318D4BB605}" type="datetimeFigureOut">
              <a:rPr lang="zh-TW" altLang="en-US" smtClean="0"/>
              <a:t>2019/1/18/Friday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8104-30E6-4A7B-88E6-25A3D3746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31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453E-67C4-475F-8724-27318D4BB605}" type="datetimeFigureOut">
              <a:rPr lang="zh-TW" altLang="en-US" smtClean="0"/>
              <a:t>2019/1/18/Friday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8104-30E6-4A7B-88E6-25A3D3746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5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453E-67C4-475F-8724-27318D4BB605}" type="datetimeFigureOut">
              <a:rPr lang="zh-TW" altLang="en-US" smtClean="0"/>
              <a:t>2019/1/18/Friday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8104-30E6-4A7B-88E6-25A3D3746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21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453E-67C4-475F-8724-27318D4BB605}" type="datetimeFigureOut">
              <a:rPr lang="zh-TW" altLang="en-US" smtClean="0"/>
              <a:t>2019/1/18/Friday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8104-30E6-4A7B-88E6-25A3D3746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12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453E-67C4-475F-8724-27318D4BB605}" type="datetimeFigureOut">
              <a:rPr lang="zh-TW" altLang="en-US" smtClean="0"/>
              <a:t>2019/1/18/Friday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8104-30E6-4A7B-88E6-25A3D3746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99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453E-67C4-475F-8724-27318D4BB605}" type="datetimeFigureOut">
              <a:rPr lang="zh-TW" altLang="en-US" smtClean="0"/>
              <a:t>2019/1/18/Friday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8104-30E6-4A7B-88E6-25A3D3746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99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453E-67C4-475F-8724-27318D4BB605}" type="datetimeFigureOut">
              <a:rPr lang="zh-TW" altLang="en-US" smtClean="0"/>
              <a:t>2019/1/18/Friday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8104-30E6-4A7B-88E6-25A3D3746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77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453E-67C4-475F-8724-27318D4BB605}" type="datetimeFigureOut">
              <a:rPr lang="zh-TW" altLang="en-US" smtClean="0"/>
              <a:t>2019/1/18/Friday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8104-30E6-4A7B-88E6-25A3D3746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16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453E-67C4-475F-8724-27318D4BB605}" type="datetimeFigureOut">
              <a:rPr lang="zh-TW" altLang="en-US" smtClean="0"/>
              <a:t>2019/1/18/Friday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8104-30E6-4A7B-88E6-25A3D3746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02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453E-67C4-475F-8724-27318D4BB605}" type="datetimeFigureOut">
              <a:rPr lang="zh-TW" altLang="en-US" smtClean="0"/>
              <a:t>2019/1/18/Friday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8104-30E6-4A7B-88E6-25A3D3746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94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A453E-67C4-475F-8724-27318D4BB605}" type="datetimeFigureOut">
              <a:rPr lang="zh-TW" altLang="en-US" smtClean="0"/>
              <a:t>2019/1/18/Friday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8104-30E6-4A7B-88E6-25A3D3746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28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RNN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45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Vanilla RNN parameter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4943" y="1547540"/>
            <a:ext cx="5597882" cy="4383379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952500" y="1933575"/>
            <a:ext cx="3349563" cy="3816369"/>
            <a:chOff x="838200" y="2057400"/>
            <a:chExt cx="3349563" cy="381636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t="32522" r="53940"/>
            <a:stretch/>
          </p:blipFill>
          <p:spPr>
            <a:xfrm>
              <a:off x="838201" y="2057400"/>
              <a:ext cx="3349562" cy="203112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l="49333" t="32522"/>
            <a:stretch/>
          </p:blipFill>
          <p:spPr>
            <a:xfrm>
              <a:off x="838200" y="4088520"/>
              <a:ext cx="3238500" cy="1785249"/>
            </a:xfrm>
            <a:prstGeom prst="rect">
              <a:avLst/>
            </a:prstGeom>
          </p:spPr>
        </p:pic>
      </p:grpSp>
      <p:cxnSp>
        <p:nvCxnSpPr>
          <p:cNvPr id="9" name="直線接點 8"/>
          <p:cNvCxnSpPr/>
          <p:nvPr/>
        </p:nvCxnSpPr>
        <p:spPr>
          <a:xfrm>
            <a:off x="5086350" y="1690688"/>
            <a:ext cx="0" cy="441483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2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parameter</a:t>
            </a:r>
            <a:endParaRPr lang="zh-TW" altLang="en-US" dirty="0"/>
          </a:p>
        </p:txBody>
      </p:sp>
      <p:pic>
        <p:nvPicPr>
          <p:cNvPr id="2052" name="Picture 4" descr="ãgated recurrent unit æå¼æ¯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2231474"/>
            <a:ext cx="6950075" cy="40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2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GRU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parameter</a:t>
            </a:r>
            <a:endParaRPr lang="zh-TW" altLang="en-US" dirty="0"/>
          </a:p>
        </p:txBody>
      </p:sp>
      <p:pic>
        <p:nvPicPr>
          <p:cNvPr id="4100" name="Picture 4" descr="ãgated recurrent unit æå¼æ¯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1690688"/>
            <a:ext cx="4561717" cy="444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3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Load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Vanilla RNN </a:t>
            </a:r>
          </a:p>
          <a:p>
            <a:r>
              <a:rPr lang="en-US" altLang="zh-TW" dirty="0" smtClean="0"/>
              <a:t>LSTM</a:t>
            </a:r>
          </a:p>
          <a:p>
            <a:r>
              <a:rPr lang="en-US" altLang="zh-TW" dirty="0" smtClean="0"/>
              <a:t>GRU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1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Vanilla RNN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TW" dirty="0"/>
              <a:t>https://</a:t>
            </a:r>
            <a:r>
              <a:rPr lang="en-US" altLang="zh-TW" dirty="0" smtClean="0"/>
              <a:t>www.youtube.com/watch?v=xCGidAeyS4M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1200" dirty="0" smtClean="0"/>
              <a:t>(00:00-17:47)</a:t>
            </a:r>
          </a:p>
        </p:txBody>
      </p:sp>
    </p:spTree>
    <p:extLst>
      <p:ext uri="{BB962C8B-B14F-4D97-AF65-F5344CB8AC3E}">
        <p14:creationId xmlns:p14="http://schemas.microsoft.com/office/powerpoint/2010/main" val="93222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TW" dirty="0"/>
              <a:t>https://</a:t>
            </a:r>
            <a:r>
              <a:rPr lang="en-US" altLang="zh-TW" dirty="0" smtClean="0"/>
              <a:t>www.youtube.com/watch?v=xCGidAeyS4M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1200" dirty="0" smtClean="0"/>
              <a:t>(17:48-48:59)</a:t>
            </a:r>
          </a:p>
        </p:txBody>
      </p:sp>
    </p:spTree>
    <p:extLst>
      <p:ext uri="{BB962C8B-B14F-4D97-AF65-F5344CB8AC3E}">
        <p14:creationId xmlns:p14="http://schemas.microsoft.com/office/powerpoint/2010/main" val="259049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Vanilla RNN</a:t>
            </a:r>
            <a:r>
              <a:rPr lang="en-US" altLang="zh-TW" dirty="0" smtClean="0"/>
              <a:t> </a:t>
            </a:r>
            <a:r>
              <a:rPr lang="zh-TW" altLang="en-US" dirty="0" smtClean="0"/>
              <a:t>→</a:t>
            </a:r>
            <a:r>
              <a:rPr lang="en-US" altLang="zh-TW" dirty="0" smtClean="0"/>
              <a:t> LSTM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dirty="0"/>
              <a:t>https://www.youtube.com/watch?v=rTqmWlnwz_0</a:t>
            </a:r>
          </a:p>
          <a:p>
            <a:pPr marL="0" indent="0" algn="ctr">
              <a:buNone/>
            </a:pPr>
            <a:r>
              <a:rPr lang="en-US" altLang="zh-TW" sz="1200" dirty="0" smtClean="0"/>
              <a:t>(00:00-24:34)</a:t>
            </a:r>
          </a:p>
          <a:p>
            <a:pPr marL="0" indent="0" algn="ctr">
              <a:buNone/>
            </a:pPr>
            <a:r>
              <a:rPr lang="en-US" altLang="zh-TW" sz="1200" dirty="0"/>
              <a:t>ref. https://zhuanlan.zhihu.com/p/28687529</a:t>
            </a:r>
          </a:p>
        </p:txBody>
      </p:sp>
    </p:spTree>
    <p:extLst>
      <p:ext uri="{BB962C8B-B14F-4D97-AF65-F5344CB8AC3E}">
        <p14:creationId xmlns:p14="http://schemas.microsoft.com/office/powerpoint/2010/main" val="59687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GRU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dirty="0"/>
              <a:t>https://www.youtube.com/watch?v=rTqmWlnwz_0</a:t>
            </a:r>
          </a:p>
          <a:p>
            <a:pPr marL="0" indent="0" algn="ctr">
              <a:buNone/>
            </a:pPr>
            <a:r>
              <a:rPr lang="en-US" altLang="zh-TW" sz="1200" dirty="0" smtClean="0"/>
              <a:t>(18:25-26:00)</a:t>
            </a:r>
          </a:p>
        </p:txBody>
      </p:sp>
    </p:spTree>
    <p:extLst>
      <p:ext uri="{BB962C8B-B14F-4D97-AF65-F5344CB8AC3E}">
        <p14:creationId xmlns:p14="http://schemas.microsoft.com/office/powerpoint/2010/main" val="901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 application</a:t>
            </a:r>
            <a:endParaRPr lang="zh-TW" altLang="en-US" dirty="0"/>
          </a:p>
        </p:txBody>
      </p:sp>
      <p:pic>
        <p:nvPicPr>
          <p:cNvPr id="1026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23"/>
          <a:stretch/>
        </p:blipFill>
        <p:spPr bwMode="auto">
          <a:xfrm>
            <a:off x="3057525" y="2105025"/>
            <a:ext cx="6076950" cy="323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2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Sine wave prediction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dirty="0"/>
              <a:t>https://</a:t>
            </a:r>
            <a:r>
              <a:rPr lang="en-US" altLang="zh-TW" dirty="0" smtClean="0"/>
              <a:t>drive.google.com/drive/folders/1_1mMYRGuL5jsxCtC7B-uEciCeJWfc4mA?usp=sharing</a:t>
            </a:r>
          </a:p>
          <a:p>
            <a:pPr marL="0" indent="0" algn="ctr">
              <a:buNone/>
            </a:pPr>
            <a:r>
              <a:rPr lang="en-US" altLang="zh-TW" sz="1200" dirty="0" smtClean="0"/>
              <a:t>1.Using </a:t>
            </a:r>
            <a:r>
              <a:rPr lang="en-US" altLang="zh-TW" sz="1200" dirty="0" err="1" smtClean="0"/>
              <a:t>Keras</a:t>
            </a:r>
            <a:r>
              <a:rPr lang="en-US" altLang="zh-TW" sz="1200" dirty="0" smtClean="0"/>
              <a:t> to build </a:t>
            </a:r>
            <a:r>
              <a:rPr lang="en-US" altLang="zh-TW" sz="1200" dirty="0" err="1" smtClean="0"/>
              <a:t>SimpleRNN</a:t>
            </a:r>
            <a:r>
              <a:rPr lang="en-US" altLang="zh-TW" sz="1200" dirty="0" smtClean="0"/>
              <a:t>, LSTM, GRU</a:t>
            </a:r>
          </a:p>
          <a:p>
            <a:pPr marL="0" indent="0" algn="ctr">
              <a:buNone/>
            </a:pPr>
            <a:r>
              <a:rPr lang="en-US" altLang="zh-TW" sz="1200" dirty="0" smtClean="0"/>
              <a:t>2.Parameter calculation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21190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] RNN parameter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</a:rPr>
              <a:t>units : RNN</a:t>
            </a:r>
            <a:r>
              <a:rPr lang="zh-TW" altLang="en-US" sz="1400" dirty="0" smtClean="0">
                <a:latin typeface="微軟正黑體" panose="020B0604030504040204" pitchFamily="34" charset="-120"/>
              </a:rPr>
              <a:t>要</a:t>
            </a:r>
            <a:r>
              <a:rPr lang="en-US" altLang="zh-TW" sz="1400" dirty="0" smtClean="0">
                <a:latin typeface="微軟正黑體" panose="020B0604030504040204" pitchFamily="34" charset="-120"/>
              </a:rPr>
              <a:t>output</a:t>
            </a:r>
            <a:r>
              <a:rPr lang="zh-TW" altLang="en-US" sz="1400" dirty="0" smtClean="0">
                <a:latin typeface="微軟正黑體" panose="020B0604030504040204" pitchFamily="34" charset="-120"/>
              </a:rPr>
              <a:t>幾個</a:t>
            </a:r>
            <a:r>
              <a:rPr lang="en-US" altLang="zh-TW" sz="1400" dirty="0" smtClean="0">
                <a:latin typeface="微軟正黑體" panose="020B0604030504040204" pitchFamily="34" charset="-120"/>
              </a:rPr>
              <a:t>node</a:t>
            </a:r>
          </a:p>
          <a:p>
            <a:r>
              <a:rPr lang="en-US" altLang="zh-TW" sz="1400" dirty="0" err="1" smtClean="0">
                <a:latin typeface="微軟正黑體" panose="020B0604030504040204" pitchFamily="34" charset="-120"/>
              </a:rPr>
              <a:t>return_sequences</a:t>
            </a:r>
            <a:r>
              <a:rPr lang="zh-TW" altLang="en-US" sz="1400" dirty="0" smtClean="0">
                <a:latin typeface="微軟正黑體" panose="020B0604030504040204" pitchFamily="34" charset="-120"/>
              </a:rPr>
              <a:t>：</a:t>
            </a:r>
            <a:r>
              <a:rPr lang="en-US" altLang="zh-TW" sz="1400" dirty="0" smtClean="0">
                <a:latin typeface="微軟正黑體" panose="020B0604030504040204" pitchFamily="34" charset="-120"/>
              </a:rPr>
              <a:t>True</a:t>
            </a:r>
            <a:r>
              <a:rPr lang="zh-TW" altLang="en-US" sz="1400" dirty="0">
                <a:latin typeface="微軟正黑體" panose="020B0604030504040204" pitchFamily="34" charset="-120"/>
              </a:rPr>
              <a:t>則返回整個序列，否則僅</a:t>
            </a:r>
            <a:r>
              <a:rPr lang="zh-TW" altLang="en-US" sz="1400" dirty="0" smtClean="0">
                <a:latin typeface="微軟正黑體" panose="020B0604030504040204" pitchFamily="34" charset="-120"/>
              </a:rPr>
              <a:t>返回</a:t>
            </a:r>
            <a:r>
              <a:rPr lang="en-US" altLang="zh-TW" sz="1400" dirty="0" smtClean="0">
                <a:latin typeface="微軟正黑體" panose="020B0604030504040204" pitchFamily="34" charset="-120"/>
              </a:rPr>
              <a:t>output sequence</a:t>
            </a:r>
            <a:r>
              <a:rPr lang="zh-TW" altLang="en-US" sz="1400" dirty="0" smtClean="0">
                <a:latin typeface="微軟正黑體" panose="020B0604030504040204" pitchFamily="34" charset="-120"/>
              </a:rPr>
              <a:t>的</a:t>
            </a:r>
            <a:r>
              <a:rPr lang="zh-TW" altLang="en-US" sz="1400" dirty="0">
                <a:latin typeface="微軟正黑體" panose="020B0604030504040204" pitchFamily="34" charset="-120"/>
              </a:rPr>
              <a:t>最後一個</a:t>
            </a:r>
            <a:r>
              <a:rPr lang="zh-TW" altLang="en-US" sz="1400" dirty="0" smtClean="0">
                <a:latin typeface="微軟正黑體" panose="020B0604030504040204" pitchFamily="34" charset="-120"/>
              </a:rPr>
              <a:t>輸出</a:t>
            </a:r>
            <a:r>
              <a:rPr lang="en-US" altLang="zh-TW" sz="1400" dirty="0" smtClean="0">
                <a:latin typeface="微軟正黑體" panose="020B0604030504040204" pitchFamily="34" charset="-120"/>
              </a:rPr>
              <a:t>(default=False)</a:t>
            </a:r>
            <a:r>
              <a:rPr lang="zh-TW" altLang="en-US" sz="1400" dirty="0" smtClean="0">
                <a:latin typeface="微軟正黑體" panose="020B0604030504040204" pitchFamily="34" charset="-120"/>
              </a:rPr>
              <a:t>，疊多個</a:t>
            </a:r>
            <a:r>
              <a:rPr lang="en-US" altLang="zh-TW" sz="1400" dirty="0" smtClean="0">
                <a:latin typeface="微軟正黑體" panose="020B0604030504040204" pitchFamily="34" charset="-120"/>
              </a:rPr>
              <a:t>RNN</a:t>
            </a:r>
            <a:r>
              <a:rPr lang="zh-TW" altLang="en-US" sz="1400" dirty="0" smtClean="0">
                <a:latin typeface="微軟正黑體" panose="020B0604030504040204" pitchFamily="34" charset="-120"/>
              </a:rPr>
              <a:t>時設為</a:t>
            </a:r>
            <a:r>
              <a:rPr lang="en-US" altLang="zh-TW" sz="1400" dirty="0" smtClean="0">
                <a:latin typeface="微軟正黑體" panose="020B0604030504040204" pitchFamily="34" charset="-120"/>
              </a:rPr>
              <a:t>True</a:t>
            </a:r>
          </a:p>
          <a:p>
            <a:r>
              <a:rPr lang="en-US" altLang="zh-TW" sz="1400" dirty="0">
                <a:latin typeface="微軟正黑體" panose="020B0604030504040204" pitchFamily="34" charset="-120"/>
              </a:rPr>
              <a:t>activation=</a:t>
            </a:r>
            <a:r>
              <a:rPr lang="en-US" altLang="zh-TW" sz="1400" dirty="0" smtClean="0">
                <a:latin typeface="微軟正黑體" panose="020B0604030504040204" pitchFamily="34" charset="-120"/>
              </a:rPr>
              <a:t>'</a:t>
            </a:r>
            <a:r>
              <a:rPr lang="en-US" altLang="zh-TW" sz="1400" dirty="0" err="1" smtClean="0">
                <a:latin typeface="微軟正黑體" panose="020B0604030504040204" pitchFamily="34" charset="-120"/>
              </a:rPr>
              <a:t>tanh</a:t>
            </a:r>
            <a:r>
              <a:rPr lang="en-US" altLang="zh-TW" sz="1400" dirty="0" smtClean="0">
                <a:latin typeface="微軟正黑體" panose="020B0604030504040204" pitchFamily="34" charset="-120"/>
              </a:rPr>
              <a:t>’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</a:rPr>
              <a:t>recurrent_activation</a:t>
            </a:r>
            <a:r>
              <a:rPr lang="en-US" altLang="zh-TW" sz="1400" dirty="0">
                <a:latin typeface="微軟正黑體" panose="020B0604030504040204" pitchFamily="34" charset="-120"/>
              </a:rPr>
              <a:t>=</a:t>
            </a:r>
            <a:r>
              <a:rPr lang="en-US" altLang="zh-TW" sz="1400" dirty="0" smtClean="0">
                <a:latin typeface="微軟正黑體" panose="020B0604030504040204" pitchFamily="34" charset="-120"/>
              </a:rPr>
              <a:t>'</a:t>
            </a:r>
            <a:r>
              <a:rPr lang="en-US" altLang="zh-TW" sz="1400" dirty="0" err="1" smtClean="0">
                <a:latin typeface="微軟正黑體" panose="020B0604030504040204" pitchFamily="34" charset="-120"/>
              </a:rPr>
              <a:t>hard_sigmoid</a:t>
            </a:r>
            <a:r>
              <a:rPr lang="en-US" altLang="zh-TW" sz="1400" dirty="0" smtClean="0">
                <a:latin typeface="微軟正黑體" panose="020B0604030504040204" pitchFamily="34" charset="-120"/>
              </a:rPr>
              <a:t>’</a:t>
            </a:r>
          </a:p>
          <a:p>
            <a:r>
              <a:rPr lang="en-US" altLang="zh-TW" sz="1400" dirty="0" err="1" smtClean="0">
                <a:latin typeface="微軟正黑體" panose="020B0604030504040204" pitchFamily="34" charset="-120"/>
              </a:rPr>
              <a:t>stateful</a:t>
            </a:r>
            <a:r>
              <a:rPr lang="zh-TW" altLang="en-US" sz="1400" dirty="0">
                <a:latin typeface="微軟正黑體" panose="020B0604030504040204" pitchFamily="34" charset="-120"/>
              </a:rPr>
              <a:t>：每</a:t>
            </a:r>
            <a:r>
              <a:rPr lang="zh-TW" altLang="en-US" sz="1400" dirty="0" smtClean="0">
                <a:latin typeface="微軟正黑體" panose="020B0604030504040204" pitchFamily="34" charset="-120"/>
              </a:rPr>
              <a:t>批</a:t>
            </a:r>
            <a:r>
              <a:rPr lang="en-US" altLang="zh-TW" sz="1400" dirty="0" smtClean="0">
                <a:latin typeface="微軟正黑體" panose="020B0604030504040204" pitchFamily="34" charset="-120"/>
              </a:rPr>
              <a:t>sample</a:t>
            </a:r>
            <a:r>
              <a:rPr lang="zh-TW" altLang="en-US" sz="1400" dirty="0" smtClean="0">
                <a:latin typeface="微軟正黑體" panose="020B0604030504040204" pitchFamily="34" charset="-120"/>
              </a:rPr>
              <a:t>的 </a:t>
            </a:r>
            <a:r>
              <a:rPr lang="en-US" altLang="zh-TW" sz="1400" dirty="0" smtClean="0">
                <a:latin typeface="微軟正黑體" panose="020B0604030504040204" pitchFamily="34" charset="-120"/>
              </a:rPr>
              <a:t>state </a:t>
            </a:r>
            <a:r>
              <a:rPr lang="zh-TW" altLang="en-US" sz="1400" dirty="0" smtClean="0">
                <a:latin typeface="微軟正黑體" panose="020B0604030504040204" pitchFamily="34" charset="-120"/>
              </a:rPr>
              <a:t>將</a:t>
            </a:r>
            <a:r>
              <a:rPr lang="zh-TW" altLang="en-US" sz="1400" dirty="0">
                <a:latin typeface="微軟正黑體" panose="020B0604030504040204" pitchFamily="34" charset="-120"/>
              </a:rPr>
              <a:t>被重新</a:t>
            </a:r>
            <a:r>
              <a:rPr lang="zh-TW" altLang="en-US" sz="1400" dirty="0" smtClean="0">
                <a:latin typeface="微軟正黑體" panose="020B0604030504040204" pitchFamily="34" charset="-120"/>
              </a:rPr>
              <a:t>用於下一批</a:t>
            </a:r>
            <a:r>
              <a:rPr lang="en-US" altLang="zh-TW" sz="1400" dirty="0" smtClean="0">
                <a:latin typeface="微軟正黑體" panose="020B0604030504040204" pitchFamily="34" charset="-120"/>
              </a:rPr>
              <a:t>sample</a:t>
            </a:r>
            <a:r>
              <a:rPr lang="zh-TW" altLang="en-US" sz="1400" dirty="0" smtClean="0">
                <a:latin typeface="微軟正黑體" panose="020B0604030504040204" pitchFamily="34" charset="-120"/>
              </a:rPr>
              <a:t>的</a:t>
            </a:r>
            <a:r>
              <a:rPr lang="zh-TW" altLang="en-US" sz="1400" dirty="0">
                <a:latin typeface="微軟正黑體" panose="020B0604030504040204" pitchFamily="34" charset="-120"/>
              </a:rPr>
              <a:t>初始</a:t>
            </a:r>
            <a:r>
              <a:rPr lang="zh-TW" altLang="en-US" sz="1400" dirty="0" smtClean="0">
                <a:latin typeface="微軟正黑體" panose="020B0604030504040204" pitchFamily="34" charset="-120"/>
              </a:rPr>
              <a:t>狀態</a:t>
            </a:r>
            <a:r>
              <a:rPr lang="en-US" altLang="zh-TW" sz="1400" dirty="0" smtClean="0">
                <a:latin typeface="微軟正黑體" panose="020B0604030504040204" pitchFamily="34" charset="-120"/>
              </a:rPr>
              <a:t>(default=False)</a:t>
            </a:r>
          </a:p>
          <a:p>
            <a:pPr lvl="1"/>
            <a:r>
              <a:rPr lang="en-US" altLang="zh-TW" sz="1050" dirty="0" err="1" smtClean="0">
                <a:latin typeface="微軟正黑體" panose="020B0604030504040204" pitchFamily="34" charset="-120"/>
              </a:rPr>
              <a:t>Model.fit</a:t>
            </a:r>
            <a:r>
              <a:rPr lang="zh-TW" altLang="en-US" sz="1050" dirty="0" smtClean="0">
                <a:latin typeface="微軟正黑體" panose="020B0604030504040204" pitchFamily="34" charset="-120"/>
              </a:rPr>
              <a:t> 時 </a:t>
            </a:r>
            <a:r>
              <a:rPr lang="en-US" altLang="zh-TW" sz="1050" dirty="0" smtClean="0">
                <a:latin typeface="微軟正黑體" panose="020B0604030504040204" pitchFamily="34" charset="-120"/>
              </a:rPr>
              <a:t>shuffle </a:t>
            </a:r>
            <a:r>
              <a:rPr lang="zh-TW" altLang="en-US" sz="1050" dirty="0" smtClean="0">
                <a:latin typeface="微軟正黑體" panose="020B0604030504040204" pitchFamily="34" charset="-120"/>
              </a:rPr>
              <a:t>需要設為 </a:t>
            </a:r>
            <a:r>
              <a:rPr lang="en-US" altLang="zh-TW" sz="1050" dirty="0" smtClean="0">
                <a:latin typeface="微軟正黑體" panose="020B0604030504040204" pitchFamily="34" charset="-120"/>
              </a:rPr>
              <a:t>False</a:t>
            </a:r>
          </a:p>
          <a:p>
            <a:pPr lvl="1"/>
            <a:r>
              <a:rPr lang="zh-TW" altLang="en-US" sz="1050" dirty="0" smtClean="0">
                <a:latin typeface="微軟正黑體" panose="020B0604030504040204" pitchFamily="34" charset="-120"/>
              </a:rPr>
              <a:t>要設定 </a:t>
            </a:r>
            <a:r>
              <a:rPr lang="en-US" altLang="zh-TW" sz="1050" dirty="0" err="1" smtClean="0">
                <a:latin typeface="微軟正黑體" panose="020B0604030504040204" pitchFamily="34" charset="-120"/>
              </a:rPr>
              <a:t>batch_size</a:t>
            </a:r>
            <a:endParaRPr lang="en-US" altLang="zh-TW" sz="1050" dirty="0" smtClean="0">
              <a:latin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微軟正黑體" panose="020B0604030504040204" pitchFamily="34" charset="-120"/>
              </a:rPr>
              <a:t>unroll</a:t>
            </a:r>
            <a:r>
              <a:rPr lang="zh-TW" altLang="en-US" sz="1400" dirty="0" smtClean="0">
                <a:latin typeface="微軟正黑體" panose="020B0604030504040204" pitchFamily="34" charset="-120"/>
              </a:rPr>
              <a:t>：展開可加速</a:t>
            </a:r>
            <a:r>
              <a:rPr lang="en-US" altLang="zh-TW" sz="1400" dirty="0" smtClean="0">
                <a:latin typeface="微軟正黑體" panose="020B0604030504040204" pitchFamily="34" charset="-120"/>
              </a:rPr>
              <a:t>RNN</a:t>
            </a:r>
            <a:r>
              <a:rPr lang="zh-TW" altLang="en-US" sz="1400" dirty="0" smtClean="0">
                <a:latin typeface="微軟正黑體" panose="020B0604030504040204" pitchFamily="34" charset="-120"/>
              </a:rPr>
              <a:t>，但</a:t>
            </a:r>
            <a:r>
              <a:rPr lang="en-US" altLang="zh-TW" sz="1400" dirty="0">
                <a:latin typeface="微軟正黑體" panose="020B0604030504040204" pitchFamily="34" charset="-120"/>
              </a:rPr>
              <a:t>memory-intensive</a:t>
            </a:r>
            <a:r>
              <a:rPr lang="zh-TW" altLang="en-US" sz="1400" dirty="0" smtClean="0">
                <a:latin typeface="微軟正黑體" panose="020B0604030504040204" pitchFamily="34" charset="-120"/>
              </a:rPr>
              <a:t>，適用於</a:t>
            </a:r>
            <a:r>
              <a:rPr lang="en-US" altLang="zh-TW" sz="1400" dirty="0" smtClean="0">
                <a:latin typeface="微軟正黑體" panose="020B0604030504040204" pitchFamily="34" charset="-120"/>
              </a:rPr>
              <a:t>short sequence</a:t>
            </a:r>
            <a:r>
              <a:rPr lang="zh-TW" altLang="en-US" sz="1400" dirty="0" smtClean="0">
                <a:latin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</a:endParaRPr>
          </a:p>
          <a:p>
            <a:endParaRPr lang="en-US" altLang="zh-TW" sz="1400" dirty="0" smtClean="0">
              <a:latin typeface="微軟正黑體" panose="020B0604030504040204" pitchFamily="34" charset="-120"/>
            </a:endParaRPr>
          </a:p>
          <a:p>
            <a:endParaRPr lang="en-US" altLang="zh-TW" sz="1400" dirty="0" smtClean="0">
              <a:latin typeface="微軟正黑體" panose="020B0604030504040204" pitchFamily="34" charset="-120"/>
            </a:endParaRPr>
          </a:p>
          <a:p>
            <a:endParaRPr lang="en-US" altLang="zh-TW" sz="1400" dirty="0" smtClean="0">
              <a:latin typeface="微軟正黑體" panose="020B0604030504040204" pitchFamily="34" charset="-120"/>
            </a:endParaRPr>
          </a:p>
          <a:p>
            <a:endParaRPr lang="zh-TW" altLang="en-US" sz="1400" dirty="0">
              <a:latin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7558088" y="4514849"/>
            <a:ext cx="4329112" cy="1880355"/>
            <a:chOff x="7643813" y="2657474"/>
            <a:chExt cx="4329112" cy="188035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43813" y="2657474"/>
              <a:ext cx="2219586" cy="1704975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9863399" y="2657474"/>
              <a:ext cx="210952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1.</a:t>
              </a:r>
              <a:r>
                <a:rPr lang="zh-TW" altLang="en-US" sz="1200" dirty="0">
                  <a:solidFill>
                    <a:srgbClr val="84ACB6"/>
                  </a:solidFill>
                </a:rPr>
                <a:t>光</a:t>
              </a:r>
              <a:r>
                <a:rPr lang="zh-TW" altLang="en-US" sz="1200" dirty="0"/>
                <a:t>的狀態會傳遞到</a:t>
              </a:r>
              <a:r>
                <a:rPr lang="zh-TW" altLang="en-US" sz="1200" dirty="0">
                  <a:solidFill>
                    <a:srgbClr val="84ACB6"/>
                  </a:solidFill>
                </a:rPr>
                <a:t>疑</a:t>
              </a:r>
              <a:r>
                <a:rPr lang="zh-TW" altLang="en-US" sz="1200" dirty="0"/>
                <a:t>作為初始狀態，也就是用</a:t>
              </a:r>
              <a:r>
                <a:rPr lang="zh-TW" altLang="en-US" sz="1200" dirty="0">
                  <a:solidFill>
                    <a:srgbClr val="84ACB6"/>
                  </a:solidFill>
                </a:rPr>
                <a:t>光</a:t>
              </a:r>
              <a:r>
                <a:rPr lang="zh-TW" altLang="en-US" sz="1200" dirty="0"/>
                <a:t>輸出的</a:t>
              </a:r>
              <a:r>
                <a:rPr lang="en-US" altLang="zh-TW" sz="1200" dirty="0"/>
                <a:t>(h, c)</a:t>
              </a:r>
              <a:r>
                <a:rPr lang="zh-TW" altLang="en-US" sz="1200" dirty="0"/>
                <a:t>來初始化</a:t>
              </a:r>
              <a:r>
                <a:rPr lang="zh-TW" altLang="en-US" sz="1200" dirty="0">
                  <a:solidFill>
                    <a:srgbClr val="84ACB6"/>
                  </a:solidFill>
                </a:rPr>
                <a:t>疑</a:t>
              </a:r>
              <a:r>
                <a:rPr lang="zh-TW" altLang="en-US" sz="1200" dirty="0"/>
                <a:t>的</a:t>
              </a:r>
              <a:r>
                <a:rPr lang="en-US" altLang="zh-TW" sz="1200" dirty="0"/>
                <a:t>(h, c</a:t>
              </a:r>
              <a:r>
                <a:rPr lang="en-US" altLang="zh-TW" sz="1200" dirty="0" smtClean="0"/>
                <a:t>)</a:t>
              </a:r>
            </a:p>
            <a:p>
              <a:r>
                <a:rPr lang="en-US" altLang="zh-TW" sz="1200" dirty="0" smtClean="0"/>
                <a:t>2.</a:t>
              </a:r>
              <a:r>
                <a:rPr lang="zh-TW" altLang="en-US" sz="1200" dirty="0"/>
                <a:t> </a:t>
              </a:r>
              <a:r>
                <a:rPr lang="en-US" altLang="zh-TW" sz="1200" dirty="0"/>
                <a:t>shuffle = True</a:t>
              </a:r>
              <a:r>
                <a:rPr lang="zh-TW" altLang="en-US" sz="1200" dirty="0"/>
                <a:t>會在每個</a:t>
              </a:r>
              <a:r>
                <a:rPr lang="en-US" altLang="zh-TW" sz="1200" dirty="0"/>
                <a:t>epoch</a:t>
              </a:r>
              <a:r>
                <a:rPr lang="zh-TW" altLang="en-US" sz="1200" dirty="0"/>
                <a:t>開始之前打亂訓練集數據順序，使用</a:t>
              </a:r>
              <a:r>
                <a:rPr lang="en-US" altLang="zh-TW" sz="1200" dirty="0" err="1"/>
                <a:t>stateful</a:t>
              </a:r>
              <a:r>
                <a:rPr lang="en-US" altLang="zh-TW" sz="1200" dirty="0"/>
                <a:t> LSTM</a:t>
              </a:r>
              <a:r>
                <a:rPr lang="zh-TW" altLang="en-US" sz="1200" dirty="0"/>
                <a:t>肯定要設置</a:t>
              </a:r>
              <a:r>
                <a:rPr lang="en-US" altLang="zh-TW" sz="1200" dirty="0"/>
                <a:t>shuffle = False</a:t>
              </a:r>
              <a:r>
                <a:rPr lang="zh-TW" altLang="en-US" sz="1200" dirty="0"/>
                <a:t>，不然</a:t>
              </a:r>
              <a:r>
                <a:rPr lang="zh-TW" altLang="en-US" sz="1200" dirty="0">
                  <a:solidFill>
                    <a:srgbClr val="84ACB6"/>
                  </a:solidFill>
                </a:rPr>
                <a:t>光</a:t>
              </a:r>
              <a:r>
                <a:rPr lang="zh-TW" altLang="en-US" sz="1200" dirty="0"/>
                <a:t>可能傳給</a:t>
              </a:r>
              <a:r>
                <a:rPr lang="zh-TW" altLang="en-US" sz="1200" dirty="0" smtClean="0">
                  <a:solidFill>
                    <a:srgbClr val="84ACB6"/>
                  </a:solidFill>
                </a:rPr>
                <a:t>汗</a:t>
              </a:r>
              <a:r>
                <a:rPr lang="zh-TW" altLang="en-US" sz="1200" dirty="0" smtClean="0"/>
                <a:t>就糟糕了</a:t>
              </a:r>
              <a:endParaRPr lang="zh-TW" altLang="en-US" sz="1200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7643813" y="4322385"/>
              <a:ext cx="28072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https://www.zydarchen.top/20180925/21_stateful_LSTM/</a:t>
              </a:r>
              <a:endParaRPr lang="zh-TW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57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239</Words>
  <Application>Microsoft Office PowerPoint</Application>
  <PresentationFormat>寬螢幕</PresentationFormat>
  <Paragraphs>40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Office 佈景主題</vt:lpstr>
      <vt:lpstr>RNN</vt:lpstr>
      <vt:lpstr>Load Map</vt:lpstr>
      <vt:lpstr>Vanilla RNN</vt:lpstr>
      <vt:lpstr>LSTM</vt:lpstr>
      <vt:lpstr>Vanilla RNN → LSTM</vt:lpstr>
      <vt:lpstr>GRU</vt:lpstr>
      <vt:lpstr>RNN application</vt:lpstr>
      <vt:lpstr>Sine wave prediction</vt:lpstr>
      <vt:lpstr>[Keras] RNN parameter</vt:lpstr>
      <vt:lpstr>Vanilla RNN parameter</vt:lpstr>
      <vt:lpstr>LSTM parameter</vt:lpstr>
      <vt:lpstr>GRU parameter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</dc:title>
  <dc:creator>Andio Kuo</dc:creator>
  <cp:lastModifiedBy>Andio Kuo</cp:lastModifiedBy>
  <cp:revision>162</cp:revision>
  <dcterms:created xsi:type="dcterms:W3CDTF">2019-01-18T00:59:31Z</dcterms:created>
  <dcterms:modified xsi:type="dcterms:W3CDTF">2019-01-20T01:01:59Z</dcterms:modified>
</cp:coreProperties>
</file>