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ckmd.io/gAXwczb_TASv7g4Wkey46A?view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36a0c50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36a0c50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61b1167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61b1167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61b1167b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61b1167b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61b1167b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61b1167b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61b1167b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61b1167b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61b1167b_7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d61b1167b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61b1167b_7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d61b1167b_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d36a0c50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d36a0c50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reference: </a:t>
            </a:r>
            <a:r>
              <a:rPr lang="zh-TW" sz="1000"/>
              <a:t>https://keras.io/layers/recurrent/</a:t>
            </a: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d36a0c50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d36a0c50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d61b1167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d61b1167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d61b1167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d61b1167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36a0c50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36a0c50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https://hackmd.io/gAXwczb_TASv7g4Wkey46A?view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d36a0c5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d36a0c5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d36a0c50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d36a0c50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d36a0c50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d36a0c50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2c339fd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2c339f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36a0c50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36a0c50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1b1167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61b1167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61b1167b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61b1167b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36a0c50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36a0c50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解釋 </a:t>
            </a:r>
            <a:r>
              <a:rPr lang="zh-TW"/>
              <a:t>return sequences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36a0c5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36a0c5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peech.ee.ntu.edu.tw/~tlkagk/courses/ML_2017/Lecture/RNN.pdf" TargetMode="External"/><Relationship Id="rId4" Type="http://schemas.openxmlformats.org/officeDocument/2006/relationships/hyperlink" Target="https://www.youtube.com/watch?v=xCGidAeyS4M" TargetMode="External"/><Relationship Id="rId5" Type="http://schemas.openxmlformats.org/officeDocument/2006/relationships/hyperlink" Target="https://www.youtube.com/watch?v=rTqmWlnwz_0" TargetMode="External"/><Relationship Id="rId6" Type="http://schemas.openxmlformats.org/officeDocument/2006/relationships/hyperlink" Target="https://www.youtube.com/watch?v=T8mGfIy9dW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inance.yahoo.com/quote/SPY/history?period1=728236800&amp;period2=1523462400&amp;interval=1d&amp;filter=history&amp;frequency=1d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xki61j7z-30" TargetMode="External"/><Relationship Id="rId4" Type="http://schemas.openxmlformats.org/officeDocument/2006/relationships/image" Target="../media/image19.png"/><Relationship Id="rId5" Type="http://schemas.openxmlformats.org/officeDocument/2006/relationships/hyperlink" Target="https://blog.csdn.net/silent56_th/article/details/7284591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Recurrent Neural Network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參數計算</a:t>
            </a:r>
            <a:endParaRPr/>
          </a:p>
        </p:txBody>
      </p:sp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199311"/>
            <a:ext cx="7688700" cy="2020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445650" y="4268175"/>
            <a:ext cx="4970700" cy="336900"/>
          </a:xfrm>
          <a:prstGeom prst="rightArrow">
            <a:avLst>
              <a:gd fmla="val 36583" name="adj1"/>
              <a:gd fmla="val 135462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00" y="577750"/>
            <a:ext cx="5640048" cy="14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893875" y="2394750"/>
            <a:ext cx="204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ht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xt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h(t-1)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22976"/>
          <a:stretch/>
        </p:blipFill>
        <p:spPr>
          <a:xfrm>
            <a:off x="5298300" y="2814150"/>
            <a:ext cx="3086100" cy="14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1745425" y="217557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020925" y="2175575"/>
            <a:ext cx="93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inputs</a:t>
            </a: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254850" y="2460150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00" y="577750"/>
            <a:ext cx="5640048" cy="14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893875" y="2394750"/>
            <a:ext cx="204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ht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xt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h(t-1)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0" t="22976"/>
          <a:stretch/>
        </p:blipFill>
        <p:spPr>
          <a:xfrm>
            <a:off x="5298300" y="2814150"/>
            <a:ext cx="3086100" cy="14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893875" y="3052525"/>
            <a:ext cx="25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ht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 sz="18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zh-TW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xt</a:t>
            </a:r>
            <a:r>
              <a:rPr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lang="zh-TW" sz="18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lang="zh-TW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h(t-1)</a:t>
            </a:r>
            <a:r>
              <a:rPr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zh-TW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745425" y="217557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020925" y="2175575"/>
            <a:ext cx="93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inputs*1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254850" y="2460150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336275" y="2791050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459375" y="2791050"/>
            <a:ext cx="93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inputs*1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254850" y="311477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3238500" y="1428450"/>
            <a:ext cx="381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2394775" y="969075"/>
            <a:ext cx="381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663" y="3710300"/>
            <a:ext cx="230136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100" y="577750"/>
            <a:ext cx="5640048" cy="14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893875" y="2394750"/>
            <a:ext cx="204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ht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xt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h(t-1)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5">
            <a:alphaModFix/>
          </a:blip>
          <a:srcRect b="0" l="0" r="0" t="22976"/>
          <a:stretch/>
        </p:blipFill>
        <p:spPr>
          <a:xfrm>
            <a:off x="5298300" y="2814150"/>
            <a:ext cx="3086100" cy="14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893875" y="3769400"/>
            <a:ext cx="666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ht =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893875" y="3052525"/>
            <a:ext cx="25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ht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 sz="18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zh-TW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xt</a:t>
            </a:r>
            <a:r>
              <a:rPr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lang="zh-TW" sz="18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lang="zh-TW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h(t-1)</a:t>
            </a:r>
            <a:r>
              <a:rPr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zh-TW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745425" y="217557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1020925" y="2175575"/>
            <a:ext cx="93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inputs*1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254850" y="2460150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3282250" y="305252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812900" y="3406513"/>
            <a:ext cx="123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units*units</a:t>
            </a:r>
            <a:endParaRPr>
              <a:solidFill>
                <a:schemeClr val="dk2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670375" y="3406525"/>
            <a:ext cx="119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units*inputs</a:t>
            </a:r>
            <a:endParaRPr>
              <a:solidFill>
                <a:schemeClr val="dk2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2336275" y="2791050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459375" y="2791050"/>
            <a:ext cx="93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inputs*1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254850" y="311477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893875" y="3776650"/>
            <a:ext cx="2789100" cy="41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663" y="3710300"/>
            <a:ext cx="230136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100" y="577750"/>
            <a:ext cx="5640048" cy="14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893875" y="2394750"/>
            <a:ext cx="204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ht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xt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h(t-1)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5">
            <a:alphaModFix/>
          </a:blip>
          <a:srcRect b="0" l="0" r="0" t="22976"/>
          <a:stretch/>
        </p:blipFill>
        <p:spPr>
          <a:xfrm>
            <a:off x="5298300" y="2814150"/>
            <a:ext cx="3086100" cy="14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893875" y="3769400"/>
            <a:ext cx="666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ht =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893875" y="3052525"/>
            <a:ext cx="25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ht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 sz="18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zh-TW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xt</a:t>
            </a:r>
            <a:r>
              <a:rPr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lang="zh-TW" sz="18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lang="zh-TW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TW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h(t-1)</a:t>
            </a:r>
            <a:r>
              <a:rPr lang="zh-TW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zh-TW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1745425" y="217557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020925" y="2175575"/>
            <a:ext cx="93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inputs*1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254850" y="2460150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3282250" y="305252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1812900" y="3406513"/>
            <a:ext cx="123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units*units</a:t>
            </a:r>
            <a:endParaRPr>
              <a:solidFill>
                <a:schemeClr val="dk2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670375" y="3406525"/>
            <a:ext cx="119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units*inputs</a:t>
            </a:r>
            <a:endParaRPr>
              <a:solidFill>
                <a:schemeClr val="dk2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336275" y="2791050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1459375" y="2791050"/>
            <a:ext cx="93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inputs*1</a:t>
            </a:r>
            <a:endParaRPr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254850" y="3114775"/>
            <a:ext cx="7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units*1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935100" y="4207275"/>
            <a:ext cx="48567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h = units數量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 = input features數量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參數量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簡化表示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h*i + h*h + h*1 = h*(h+i) + h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893875" y="3776650"/>
            <a:ext cx="2789100" cy="41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Parameter: RNN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4703500" y="2062675"/>
            <a:ext cx="37149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cell(unit), return_sequences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63" y="1914073"/>
            <a:ext cx="4212949" cy="17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13" y="3724150"/>
            <a:ext cx="230136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413" y="4301625"/>
            <a:ext cx="37052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9025" y="2472947"/>
            <a:ext cx="3810451" cy="25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Parameter: LSTM and GRU</a:t>
            </a:r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189" y="1573102"/>
            <a:ext cx="3382450" cy="3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00" y="2023975"/>
            <a:ext cx="511488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74" y="1909800"/>
            <a:ext cx="5203401" cy="3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5525" y="1947125"/>
            <a:ext cx="2468675" cy="3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Parameter: RNN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4577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Parameter: LSTM and GRU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7900"/>
            <a:ext cx="4419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063" y="2512188"/>
            <a:ext cx="44481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Hung-yi Lee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簡報連結：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click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~p.38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ML Lecture 21-1: </a:t>
            </a:r>
            <a:r>
              <a:rPr lang="zh-TW"/>
              <a:t>Recurrent Neural Network (Part I) </a:t>
            </a:r>
            <a:r>
              <a:rPr lang="zh-TW">
                <a:solidFill>
                  <a:schemeClr val="accent2"/>
                </a:solidFill>
              </a:rPr>
              <a:t>00:00-48:59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ML Lecture 21-2:</a:t>
            </a:r>
            <a:r>
              <a:rPr lang="zh-TW"/>
              <a:t> Recurrent Neural Network (Part II) </a:t>
            </a:r>
            <a:r>
              <a:rPr lang="zh-TW">
                <a:solidFill>
                  <a:schemeClr val="accent2"/>
                </a:solidFill>
              </a:rPr>
              <a:t>00:00-26:18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Other:</a:t>
            </a:r>
            <a:r>
              <a:rPr lang="zh-TW"/>
              <a:t> Gated RNN and Sequence Generation </a:t>
            </a:r>
            <a:r>
              <a:rPr lang="zh-TW">
                <a:solidFill>
                  <a:schemeClr val="accent2"/>
                </a:solidFill>
              </a:rPr>
              <a:t>25:55-33:40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Stock Prediction</a:t>
            </a:r>
            <a:endParaRPr/>
          </a:p>
        </p:txBody>
      </p:sp>
      <p:sp>
        <p:nvSpPr>
          <p:cNvPr id="287" name="Google Shape;287;p3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code: stock_prediction.py</a:t>
            </a:r>
            <a:br>
              <a:rPr lang="zh-TW"/>
            </a:br>
            <a:r>
              <a:rPr lang="zh-TW"/>
              <a:t>data: SPY.csv</a:t>
            </a:r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888" y="1479191"/>
            <a:ext cx="4315075" cy="277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Stock Prediction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SPY.csv</a:t>
            </a:r>
            <a:r>
              <a:rPr lang="zh-TW"/>
              <a:t> 總共6346筆、7個欄位的資料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留下要用的特徵: Open, High, Low, Close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split data: 切分成train和test，比例0.8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minmax 正規化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concat train&amp;test 全部資料一起做下一步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建立時間序列資料: </a:t>
            </a:r>
            <a:r>
              <a:rPr lang="zh-TW">
                <a:solidFill>
                  <a:schemeClr val="accent2"/>
                </a:solidFill>
              </a:rPr>
              <a:t>過去30天4個價格預測未來1天close價格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AutoNum type="arabicPeriod"/>
            </a:pPr>
            <a:r>
              <a:rPr lang="zh-TW"/>
              <a:t>split data: 切分成train和test，比例0.8</a:t>
            </a:r>
            <a:endParaRPr i="1"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建立模型: SimpleRNN, LSTM, or GRU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觀察模型訓練與預測結果</a:t>
            </a:r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825" y="2356702"/>
            <a:ext cx="3347775" cy="21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/>
          <p:nvPr/>
        </p:nvSpPr>
        <p:spPr>
          <a:xfrm>
            <a:off x="5151825" y="643650"/>
            <a:ext cx="1599900" cy="373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1~30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6825050" y="643650"/>
            <a:ext cx="425700" cy="373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31</a:t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5641825" y="1093650"/>
            <a:ext cx="1599900" cy="373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r>
              <a:rPr lang="zh-TW"/>
              <a:t>~31</a:t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7315050" y="1093650"/>
            <a:ext cx="425700" cy="373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Early Stopping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721225" y="2958275"/>
            <a:ext cx="3300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/>
              <a:t>monitor: </a:t>
            </a:r>
            <a:r>
              <a:rPr lang="zh-TW"/>
              <a:t>需要監視的量</a:t>
            </a:r>
            <a:br>
              <a:rPr lang="zh-TW"/>
            </a:br>
            <a:r>
              <a:rPr i="1" lang="zh-TW"/>
              <a:t>patience: </a:t>
            </a:r>
            <a:r>
              <a:rPr lang="zh-TW"/>
              <a:t>例如當loss相比上一個epoch訓練沒有下降，在經過n個epoch後停止訓練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Hung-yi Lee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video</a:t>
            </a:r>
            <a:endParaRPr/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50" y="997425"/>
            <a:ext cx="4859199" cy="36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730000" y="2020775"/>
            <a:ext cx="2679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繼續訓練Loss會上升可能的原因：</a:t>
            </a:r>
            <a:r>
              <a:rPr lang="zh-TW"/>
              <a:t>1.overfitting</a:t>
            </a:r>
            <a:br>
              <a:rPr lang="zh-TW"/>
            </a:br>
            <a:r>
              <a:rPr lang="zh-TW"/>
              <a:t>2.learning rate過大導致不收斂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8018100" y="4644450"/>
            <a:ext cx="963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reference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實作練習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Sine wave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7108733" y="2160481"/>
            <a:ext cx="1894800" cy="18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code: sine_wave.py</a:t>
            </a:r>
            <a:br>
              <a:rPr lang="zh-TW"/>
            </a:br>
            <a:r>
              <a:rPr lang="zh-TW"/>
              <a:t>data: X_train, X_test, y_train, y_test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897" y="1415500"/>
            <a:ext cx="4354500" cy="319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641025" y="3793175"/>
            <a:ext cx="353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-1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594775" y="1948375"/>
            <a:ext cx="4365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zh-TW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由前</a:t>
            </a:r>
            <a:r>
              <a:rPr b="1" lang="zh-TW">
                <a:solidFill>
                  <a:schemeClr val="accent5"/>
                </a:solidFill>
              </a:rPr>
              <a:t>100</a:t>
            </a:r>
            <a:r>
              <a:rPr lang="zh-TW"/>
              <a:t>個點預測第</a:t>
            </a:r>
            <a:r>
              <a:rPr b="1" lang="zh-TW">
                <a:solidFill>
                  <a:schemeClr val="accent3"/>
                </a:solidFill>
              </a:rPr>
              <a:t>101</a:t>
            </a:r>
            <a:r>
              <a:rPr lang="zh-TW"/>
              <a:t>個點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由已切割好的資料去接網路:</a:t>
            </a:r>
            <a:br>
              <a:rPr lang="zh-TW"/>
            </a:br>
            <a:r>
              <a:rPr lang="zh-TW"/>
              <a:t>X_train: (3501,</a:t>
            </a:r>
            <a:r>
              <a:rPr b="1" lang="zh-TW">
                <a:solidFill>
                  <a:schemeClr val="accent5"/>
                </a:solidFill>
              </a:rPr>
              <a:t>100,1)</a:t>
            </a:r>
            <a:r>
              <a:rPr lang="zh-TW"/>
              <a:t> </a:t>
            </a:r>
            <a:br>
              <a:rPr lang="zh-TW"/>
            </a:br>
            <a:r>
              <a:rPr lang="zh-TW"/>
              <a:t>X_test: (300,</a:t>
            </a:r>
            <a:r>
              <a:rPr b="1" lang="zh-TW">
                <a:solidFill>
                  <a:schemeClr val="accent5"/>
                </a:solidFill>
              </a:rPr>
              <a:t>100,1)</a:t>
            </a:r>
            <a:br>
              <a:rPr b="1" lang="zh-TW">
                <a:solidFill>
                  <a:schemeClr val="accent5"/>
                </a:solidFill>
              </a:rPr>
            </a:br>
            <a:r>
              <a:rPr lang="zh-TW"/>
              <a:t> y_train: (3501</a:t>
            </a:r>
            <a:r>
              <a:rPr b="1" lang="zh-TW">
                <a:solidFill>
                  <a:schemeClr val="accent3"/>
                </a:solidFill>
              </a:rPr>
              <a:t>,1)</a:t>
            </a:r>
            <a:br>
              <a:rPr lang="zh-TW"/>
            </a:br>
            <a:r>
              <a:rPr lang="zh-TW"/>
              <a:t> y_test: (300</a:t>
            </a:r>
            <a:r>
              <a:rPr b="1" lang="zh-TW">
                <a:solidFill>
                  <a:schemeClr val="accent3"/>
                </a:solidFill>
              </a:rPr>
              <a:t>,1)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Sine wave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897" y="1415500"/>
            <a:ext cx="4354500" cy="319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4949650" y="1939450"/>
            <a:ext cx="435900" cy="21690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385525" y="1939450"/>
            <a:ext cx="74100" cy="2169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931750" y="4051050"/>
            <a:ext cx="6696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t1~t100</a:t>
            </a:r>
            <a:endParaRPr b="1" sz="1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180475" y="1656350"/>
            <a:ext cx="6696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t101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Sine wave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897" y="1415500"/>
            <a:ext cx="4354500" cy="319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5077800" y="1939450"/>
            <a:ext cx="451800" cy="21690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由前</a:t>
            </a:r>
            <a:r>
              <a:rPr b="1" lang="zh-TW">
                <a:solidFill>
                  <a:schemeClr val="accent5"/>
                </a:solidFill>
              </a:rPr>
              <a:t>100</a:t>
            </a:r>
            <a:r>
              <a:rPr lang="zh-TW"/>
              <a:t>個點預測第</a:t>
            </a:r>
            <a:r>
              <a:rPr b="1" lang="zh-TW">
                <a:solidFill>
                  <a:schemeClr val="accent3"/>
                </a:solidFill>
              </a:rPr>
              <a:t>101</a:t>
            </a:r>
            <a:r>
              <a:rPr lang="zh-TW"/>
              <a:t>個點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由已切割好的資料去接網路:</a:t>
            </a:r>
            <a:br>
              <a:rPr lang="zh-TW"/>
            </a:br>
            <a:r>
              <a:rPr lang="zh-TW"/>
              <a:t>X_train: (3501,</a:t>
            </a:r>
            <a:r>
              <a:rPr b="1" lang="zh-TW">
                <a:solidFill>
                  <a:schemeClr val="accent5"/>
                </a:solidFill>
              </a:rPr>
              <a:t>100,1)</a:t>
            </a:r>
            <a:r>
              <a:rPr lang="zh-TW"/>
              <a:t> </a:t>
            </a:r>
            <a:br>
              <a:rPr lang="zh-TW"/>
            </a:br>
            <a:r>
              <a:rPr lang="zh-TW"/>
              <a:t>X_test: (300,</a:t>
            </a:r>
            <a:r>
              <a:rPr b="1" lang="zh-TW">
                <a:solidFill>
                  <a:schemeClr val="accent5"/>
                </a:solidFill>
              </a:rPr>
              <a:t>100,1)</a:t>
            </a:r>
            <a:br>
              <a:rPr b="1" lang="zh-TW">
                <a:solidFill>
                  <a:schemeClr val="accent5"/>
                </a:solidFill>
              </a:rPr>
            </a:br>
            <a:r>
              <a:rPr lang="zh-TW"/>
              <a:t> y_train: (3501</a:t>
            </a:r>
            <a:r>
              <a:rPr b="1" lang="zh-TW">
                <a:solidFill>
                  <a:schemeClr val="accent3"/>
                </a:solidFill>
              </a:rPr>
              <a:t>,1)</a:t>
            </a:r>
            <a:br>
              <a:rPr lang="zh-TW"/>
            </a:br>
            <a:r>
              <a:rPr lang="zh-TW"/>
              <a:t> y_test: (300</a:t>
            </a:r>
            <a:r>
              <a:rPr b="1" lang="zh-TW">
                <a:solidFill>
                  <a:schemeClr val="accent3"/>
                </a:solidFill>
              </a:rPr>
              <a:t>,1)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537925" y="1939450"/>
            <a:ext cx="74100" cy="2169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007950" y="4051050"/>
            <a:ext cx="6696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t2~t101</a:t>
            </a:r>
            <a:endParaRPr b="1" sz="1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332875" y="1656350"/>
            <a:ext cx="6696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t102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838150" y="4166075"/>
            <a:ext cx="2580000" cy="336900"/>
          </a:xfrm>
          <a:prstGeom prst="rightArrow">
            <a:avLst>
              <a:gd fmla="val 36583" name="adj1"/>
              <a:gd fmla="val 135462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Sine wave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897" y="1415500"/>
            <a:ext cx="4354500" cy="319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5230200" y="1939450"/>
            <a:ext cx="451800" cy="21690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5690325" y="1939450"/>
            <a:ext cx="74100" cy="21690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5160350" y="4051050"/>
            <a:ext cx="6696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t3~t102</a:t>
            </a:r>
            <a:endParaRPr b="1" sz="1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485275" y="1656350"/>
            <a:ext cx="6696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t103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5838150" y="4166075"/>
            <a:ext cx="2580000" cy="336900"/>
          </a:xfrm>
          <a:prstGeom prst="rightArrow">
            <a:avLst>
              <a:gd fmla="val 36583" name="adj1"/>
              <a:gd fmla="val 135462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由前</a:t>
            </a:r>
            <a:r>
              <a:rPr b="1" lang="zh-TW">
                <a:solidFill>
                  <a:schemeClr val="accent5"/>
                </a:solidFill>
              </a:rPr>
              <a:t>100</a:t>
            </a:r>
            <a:r>
              <a:rPr lang="zh-TW"/>
              <a:t>個點預測第</a:t>
            </a:r>
            <a:r>
              <a:rPr b="1" lang="zh-TW">
                <a:solidFill>
                  <a:schemeClr val="accent3"/>
                </a:solidFill>
              </a:rPr>
              <a:t>101</a:t>
            </a:r>
            <a:r>
              <a:rPr lang="zh-TW"/>
              <a:t>個點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由已切割好的資料去接網路:</a:t>
            </a:r>
            <a:br>
              <a:rPr lang="zh-TW"/>
            </a:br>
            <a:r>
              <a:rPr lang="zh-TW"/>
              <a:t>X_train: (3501,</a:t>
            </a:r>
            <a:r>
              <a:rPr b="1" lang="zh-TW">
                <a:solidFill>
                  <a:schemeClr val="accent5"/>
                </a:solidFill>
              </a:rPr>
              <a:t>100,1)</a:t>
            </a:r>
            <a:r>
              <a:rPr lang="zh-TW"/>
              <a:t> </a:t>
            </a:r>
            <a:br>
              <a:rPr lang="zh-TW"/>
            </a:br>
            <a:r>
              <a:rPr lang="zh-TW"/>
              <a:t>X_test: (300,</a:t>
            </a:r>
            <a:r>
              <a:rPr b="1" lang="zh-TW">
                <a:solidFill>
                  <a:schemeClr val="accent5"/>
                </a:solidFill>
              </a:rPr>
              <a:t>100,1)</a:t>
            </a:r>
            <a:br>
              <a:rPr b="1" lang="zh-TW">
                <a:solidFill>
                  <a:schemeClr val="accent5"/>
                </a:solidFill>
              </a:rPr>
            </a:br>
            <a:r>
              <a:rPr lang="zh-TW"/>
              <a:t> y_train: (3501</a:t>
            </a:r>
            <a:r>
              <a:rPr b="1" lang="zh-TW">
                <a:solidFill>
                  <a:schemeClr val="accent3"/>
                </a:solidFill>
              </a:rPr>
              <a:t>,1)</a:t>
            </a:r>
            <a:br>
              <a:rPr lang="zh-TW"/>
            </a:br>
            <a:r>
              <a:rPr lang="zh-TW"/>
              <a:t> y_test: (300</a:t>
            </a:r>
            <a:r>
              <a:rPr b="1" lang="zh-TW">
                <a:solidFill>
                  <a:schemeClr val="accent3"/>
                </a:solidFill>
              </a:rPr>
              <a:t>,1)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RNN application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6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Results: SimpleRNN, LSTM, GRU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844" y="2078876"/>
            <a:ext cx="3336731" cy="185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428" y="2078875"/>
            <a:ext cx="3336731" cy="185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6975" y="2078887"/>
            <a:ext cx="3336731" cy="185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