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7" r:id="rId4"/>
    <p:sldId id="259" r:id="rId5"/>
    <p:sldId id="260" r:id="rId6"/>
    <p:sldId id="261" r:id="rId7"/>
    <p:sldId id="268" r:id="rId8"/>
    <p:sldId id="266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83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A080B-211C-F346-8813-8154BD781F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5A41F-8B89-464C-ACA5-E33837BC5D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D847-B72F-1645-9236-9E6D0E58213E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98FF-4C95-DA4C-96D2-365DAAF0B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F0127-BF88-AB45-A40B-C37C688CA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C9E86-E40E-924B-B90F-8FF7631CE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6386D-B582-6E4C-BEC9-59DA0A0EA925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DA1E-3BFB-4A41-8125-5F23E85A9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8DA1E-3BFB-4A41-8125-5F23E85A9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47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708-748E-5842-89DD-765D7517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6235-9222-7242-8577-75F8855C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CF23-8C62-2541-98CC-1ED90A43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BDCF-66AF-3742-8901-377E70EA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3925-E6C9-E142-83A1-5865A81D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5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3F72-5742-3A4B-95F1-A383903E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09EC5-C917-2E40-93C8-18E643EC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8648-4915-F04A-BC6D-C5E3B64D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4D9D-6D14-9946-B6E4-78D5AE5F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E2BE-3075-4D41-A277-3BACF45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DA7B5-EAE1-CA40-80A2-E2DEC817C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FE1BC-0287-874D-B045-BDBF07A5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7264-AECF-0D44-962A-D3FE7900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CE1C-69B8-4243-8D9C-665C71C4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E39F-B8D4-E948-89AD-FC7BBF2A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1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B6E2-FF0E-C841-AFA0-D05AEAAB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B09B-5FED-BB41-9119-90417A06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56F-3FCC-AB4C-9AD7-45683241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1719-F92C-E349-8F56-45FC8684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6704-011F-734E-82C3-A49CCEC9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26B2-0CFE-1541-A349-D9095280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2ECF-30DC-A241-804C-2A56C90A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D38C-7066-1D42-B5E4-EA2E31FB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9401-18B5-6D4C-BE0D-B8D2A948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BB7CB-19DE-F74B-8621-785DAF31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A319-545E-0F46-B3FC-0FB98939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7FC1-7D54-8C47-8F45-E9C7CCC46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56F93-60C3-6E44-A32D-80469E986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CB93-525B-4943-B375-40ADB84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7898-69F0-BF44-BDBD-A1B62C48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9DA96-1BB6-9444-9683-0FEF61A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B3E0-D0D5-9B4D-BE80-78B07057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829C3-D93F-D142-94BC-D4D522D1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C7571-9B96-524F-A15F-6D017D3AA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1EED3-2A6D-9F4E-A3A1-025D0958D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E391E-4161-9E48-B92D-71D6A5B7A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CB283-E594-974C-A9F5-F23675B1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5D1C-EDC7-5B47-A89E-82F22519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AFAA8-FE67-D843-A934-C7573BAC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B560-2EC9-DE42-AD4F-A8B3AE11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3230D-CB53-FC4F-B840-812A7E18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544C-1436-A44C-ABDB-D24885DA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61761-0DA2-CC4C-858D-FB945A97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4299F-44C2-8846-B0D5-7BC3E95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FE322-2136-F840-B21B-5A49572C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15DA-0890-AC48-8446-1387F8B3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0D8-B242-6F43-B71A-596F7848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8F5E-EB5E-2046-AA85-22A4C00F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CC18-1E23-1D4B-B98E-BA7DAE02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F40AF-2337-EC45-ABA7-0C4DAC31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0DE1-F744-6647-99CE-73F2A045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2476-ECA1-8F4E-A9D6-3EE047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7D68-8CBD-D84C-8EB0-F0DC22E1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92102-1CF2-E140-8268-305F481EC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26E27-6FD1-F547-9737-6138AE96E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3C11-6C3F-EB48-9669-2A9BDFE3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46E0-1680-6F4A-B3F3-F2135BF5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F3DBC-2CD4-CE41-B03A-EABBC037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1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D3731-12CD-BD4A-B9F4-DD921A0C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10B2-B4C4-FF43-A30B-DEF8EDD5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DAEA-66FD-4F48-9763-AAD800FD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9961-EEE8-144C-9408-3DF3FBDF4FFD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0FD1-5937-4F46-9882-26D6C773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9E20-BB89-7B4B-85A1-FF6FC795B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F3480-C6D1-D94B-8622-D2D54E13390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9851" y="110437"/>
            <a:ext cx="2742154" cy="9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nquin" panose="020B0004020203020204" pitchFamily="34" charset="77"/>
          <a:ea typeface="+mj-ea"/>
          <a:cs typeface="Palanquin" panose="020B0004020203020204" pitchFamily="34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A251-B106-6B42-8237-F2E5B126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0080"/>
            <a:ext cx="9144000" cy="2387600"/>
          </a:xfrm>
        </p:spPr>
        <p:txBody>
          <a:bodyPr/>
          <a:lstStyle/>
          <a:p>
            <a:r>
              <a:rPr lang="en-US" dirty="0"/>
              <a:t>Documentation work repartition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51004-DD62-B74A-BE04-0352329DC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7680"/>
            <a:ext cx="9144000" cy="1655762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18462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903967" y="32353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b="1" dirty="0">
                <a:latin typeface="Palanquin"/>
                <a:ea typeface="Palanquin"/>
                <a:cs typeface="Palanquin"/>
                <a:sym typeface="Palanquin"/>
              </a:rPr>
              <a:t>When ? Planning</a:t>
            </a:r>
            <a:r>
              <a:rPr lang="en" sz="3600" dirty="0">
                <a:latin typeface="Palanquin Thin"/>
                <a:ea typeface="Palanquin Thin"/>
                <a:cs typeface="Palanquin Thin"/>
                <a:sym typeface="Palanquin Thin"/>
              </a:rPr>
              <a:t> plan June </a:t>
            </a:r>
            <a:r>
              <a:rPr lang="en" sz="3600">
                <a:latin typeface="Palanquin Thin"/>
                <a:ea typeface="Palanquin Thin"/>
                <a:cs typeface="Palanquin Thin"/>
                <a:sym typeface="Palanquin Thin"/>
              </a:rPr>
              <a:t>– July </a:t>
            </a:r>
            <a:r>
              <a:rPr lang="en" sz="3600" dirty="0">
                <a:latin typeface="Palanquin Thin"/>
                <a:ea typeface="Palanquin Thin"/>
                <a:cs typeface="Palanquin Thin"/>
                <a:sym typeface="Palanquin Thin"/>
              </a:rPr>
              <a:t>2018</a:t>
            </a:r>
            <a:endParaRPr sz="3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aphicFrame>
        <p:nvGraphicFramePr>
          <p:cNvPr id="114" name="Shape 114"/>
          <p:cNvGraphicFramePr/>
          <p:nvPr>
            <p:extLst>
              <p:ext uri="{D42A27DB-BD31-4B8C-83A1-F6EECF244321}">
                <p14:modId xmlns:p14="http://schemas.microsoft.com/office/powerpoint/2010/main" val="233970000"/>
              </p:ext>
            </p:extLst>
          </p:nvPr>
        </p:nvGraphicFramePr>
        <p:xfrm>
          <a:off x="3" y="1062576"/>
          <a:ext cx="12191997" cy="432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150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2018</a:t>
                      </a:r>
                      <a:endParaRPr sz="24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28 - 01.06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04 - 08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11 - 15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18 - 22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25 - 29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02.07 - 06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09 - 13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16 - 20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23 - 27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30 – 03.08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sz="1500" b="1" dirty="0" err="1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Integration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835416388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Writing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Reviewing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Production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Take </a:t>
                      </a:r>
                      <a:r>
                        <a:rPr lang="en" sz="1500" b="1" dirty="0" err="1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FeedBack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Maintenance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269956377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1393566" y="2374815"/>
            <a:ext cx="3119058" cy="27615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Writing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576779" y="3014533"/>
            <a:ext cx="2145098" cy="296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Review &amp; correction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849544" y="4195623"/>
            <a:ext cx="2144974" cy="296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Feedback from outside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787619" y="3562351"/>
            <a:ext cx="1054525" cy="342087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dirty="0">
                <a:latin typeface="Palanquin Thin"/>
                <a:ea typeface="Palanquin Thin"/>
                <a:cs typeface="Palanquin Thin"/>
                <a:sym typeface="Palanquin Thin"/>
              </a:rPr>
              <a:t>Production</a:t>
            </a:r>
            <a:endParaRPr sz="14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988089-1578-604C-9E71-445A771BA255}"/>
              </a:ext>
            </a:extLst>
          </p:cNvPr>
          <p:cNvGrpSpPr/>
          <p:nvPr/>
        </p:nvGrpSpPr>
        <p:grpSpPr>
          <a:xfrm>
            <a:off x="3626793" y="2436360"/>
            <a:ext cx="2078887" cy="4675482"/>
            <a:chOff x="3245526" y="2436360"/>
            <a:chExt cx="2078887" cy="4675482"/>
          </a:xfrm>
        </p:grpSpPr>
        <p:sp>
          <p:nvSpPr>
            <p:cNvPr id="119" name="Shape 119"/>
            <p:cNvSpPr/>
            <p:nvPr/>
          </p:nvSpPr>
          <p:spPr>
            <a:xfrm rot="10800000">
              <a:off x="4114047" y="5684527"/>
              <a:ext cx="146800" cy="123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0" name="Shape 120"/>
            <p:cNvCxnSpPr>
              <a:cxnSpLocks/>
            </p:cNvCxnSpPr>
            <p:nvPr/>
          </p:nvCxnSpPr>
          <p:spPr>
            <a:xfrm>
              <a:off x="4164308" y="2436360"/>
              <a:ext cx="11107" cy="323613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5" name="Shape 125"/>
            <p:cNvSpPr txBox="1"/>
            <p:nvPr/>
          </p:nvSpPr>
          <p:spPr>
            <a:xfrm>
              <a:off x="3245526" y="5762290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2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Finished writing, we have a first version to rely on.</a:t>
              </a:r>
              <a:b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</a:br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Not perfect but enough.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cxnSp>
        <p:nvCxnSpPr>
          <p:cNvPr id="129" name="Shape 129"/>
          <p:cNvCxnSpPr>
            <a:cxnSpLocks/>
          </p:cNvCxnSpPr>
          <p:nvPr/>
        </p:nvCxnSpPr>
        <p:spPr>
          <a:xfrm flipH="1">
            <a:off x="1461508" y="2343408"/>
            <a:ext cx="5365" cy="33670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hape 120">
            <a:extLst>
              <a:ext uri="{FF2B5EF4-FFF2-40B4-BE49-F238E27FC236}">
                <a16:creationId xmlns:a16="http://schemas.microsoft.com/office/drawing/2014/main" id="{43F073FE-4291-CA41-9FC5-A132FA270CF5}"/>
              </a:ext>
            </a:extLst>
          </p:cNvPr>
          <p:cNvCxnSpPr>
            <a:cxnSpLocks/>
          </p:cNvCxnSpPr>
          <p:nvPr/>
        </p:nvCxnSpPr>
        <p:spPr>
          <a:xfrm flipH="1">
            <a:off x="1383921" y="1907093"/>
            <a:ext cx="2049" cy="380020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119">
            <a:extLst>
              <a:ext uri="{FF2B5EF4-FFF2-40B4-BE49-F238E27FC236}">
                <a16:creationId xmlns:a16="http://schemas.microsoft.com/office/drawing/2014/main" id="{7A44F0E5-8B3F-5640-A365-AED9C05D7230}"/>
              </a:ext>
            </a:extLst>
          </p:cNvPr>
          <p:cNvSpPr/>
          <p:nvPr/>
        </p:nvSpPr>
        <p:spPr>
          <a:xfrm rot="10800000">
            <a:off x="1322553" y="5695267"/>
            <a:ext cx="146800" cy="123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" name="Shape 125">
            <a:extLst>
              <a:ext uri="{FF2B5EF4-FFF2-40B4-BE49-F238E27FC236}">
                <a16:creationId xmlns:a16="http://schemas.microsoft.com/office/drawing/2014/main" id="{632C6F89-44E9-D94E-AB70-05C8EB27C852}"/>
              </a:ext>
            </a:extLst>
          </p:cNvPr>
          <p:cNvSpPr txBox="1"/>
          <p:nvPr/>
        </p:nvSpPr>
        <p:spPr>
          <a:xfrm>
            <a:off x="391311" y="5778710"/>
            <a:ext cx="1848306" cy="101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 dirty="0">
                <a:latin typeface="Palanquin"/>
                <a:ea typeface="Palanquin"/>
                <a:cs typeface="Palanquin"/>
                <a:sym typeface="Palanquin"/>
              </a:rPr>
              <a:t>Milestone 1</a:t>
            </a:r>
            <a:endParaRPr sz="1600" b="1" dirty="0">
              <a:latin typeface="Palanquin"/>
              <a:ea typeface="Palanquin"/>
              <a:cs typeface="Palanquin"/>
              <a:sym typeface="Palanquin"/>
            </a:endParaRPr>
          </a:p>
          <a:p>
            <a:r>
              <a:rPr lang="en" sz="1200" dirty="0">
                <a:latin typeface="Palanquin Thin"/>
                <a:ea typeface="Palanquin Thin"/>
                <a:cs typeface="Palanquin Thin"/>
                <a:sym typeface="Palanquin Thin"/>
              </a:rPr>
              <a:t>Integration of theme and template for documentation rendering</a:t>
            </a:r>
            <a:endParaRPr sz="12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CA4F13AE-9E03-D441-A9D9-031ED27E8BAD}"/>
              </a:ext>
            </a:extLst>
          </p:cNvPr>
          <p:cNvSpPr/>
          <p:nvPr/>
        </p:nvSpPr>
        <p:spPr>
          <a:xfrm>
            <a:off x="7875307" y="4823791"/>
            <a:ext cx="3247916" cy="30045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Maintenance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DBEA9-9033-F647-8825-47111730A4CF}"/>
              </a:ext>
            </a:extLst>
          </p:cNvPr>
          <p:cNvGrpSpPr/>
          <p:nvPr/>
        </p:nvGrpSpPr>
        <p:grpSpPr>
          <a:xfrm>
            <a:off x="5824549" y="2922737"/>
            <a:ext cx="1445470" cy="3905099"/>
            <a:chOff x="4709518" y="2922737"/>
            <a:chExt cx="1445470" cy="3905099"/>
          </a:xfrm>
        </p:grpSpPr>
        <p:sp>
          <p:nvSpPr>
            <p:cNvPr id="121" name="Shape 121"/>
            <p:cNvSpPr/>
            <p:nvPr/>
          </p:nvSpPr>
          <p:spPr>
            <a:xfrm rot="10800000">
              <a:off x="5565643" y="5716382"/>
              <a:ext cx="146800" cy="123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2" name="Shape 122"/>
            <p:cNvCxnSpPr>
              <a:cxnSpLocks/>
              <a:endCxn id="121" idx="4"/>
            </p:cNvCxnSpPr>
            <p:nvPr/>
          </p:nvCxnSpPr>
          <p:spPr>
            <a:xfrm>
              <a:off x="5629639" y="2922737"/>
              <a:ext cx="9404" cy="27936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" name="Shape 125">
              <a:extLst>
                <a:ext uri="{FF2B5EF4-FFF2-40B4-BE49-F238E27FC236}">
                  <a16:creationId xmlns:a16="http://schemas.microsoft.com/office/drawing/2014/main" id="{7C36C7A7-3950-654B-9307-D1078E12B49A}"/>
                </a:ext>
              </a:extLst>
            </p:cNvPr>
            <p:cNvSpPr txBox="1"/>
            <p:nvPr/>
          </p:nvSpPr>
          <p:spPr>
            <a:xfrm>
              <a:off x="4709518" y="5788302"/>
              <a:ext cx="1445470" cy="1039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3</a:t>
              </a:r>
              <a:b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</a:br>
              <a:r>
                <a:rPr lang="en" sz="1200" dirty="0">
                  <a:latin typeface="Palanquin Light" panose="020B0004020203020204" pitchFamily="34" charset="77"/>
                  <a:ea typeface="Palanquin"/>
                  <a:cs typeface="Palanquin Light" panose="020B0004020203020204" pitchFamily="34" charset="77"/>
                  <a:sym typeface="Palanquin"/>
                </a:rPr>
                <a:t>Correction are ready to be  published on prod.</a:t>
              </a:r>
              <a:endParaRPr sz="1600" dirty="0">
                <a:latin typeface="Palanquin Light" panose="020B0004020203020204" pitchFamily="34" charset="77"/>
                <a:ea typeface="Palanquin"/>
                <a:cs typeface="Palanquin Light" panose="020B0004020203020204" pitchFamily="34" charset="77"/>
                <a:sym typeface="Palanquin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31D615-2721-2A45-91A1-CB0FF96BA3F5}"/>
              </a:ext>
            </a:extLst>
          </p:cNvPr>
          <p:cNvGrpSpPr/>
          <p:nvPr/>
        </p:nvGrpSpPr>
        <p:grpSpPr>
          <a:xfrm>
            <a:off x="7322549" y="3592734"/>
            <a:ext cx="2078887" cy="3533121"/>
            <a:chOff x="6207525" y="3581976"/>
            <a:chExt cx="2078887" cy="3533121"/>
          </a:xfrm>
        </p:grpSpPr>
        <p:sp>
          <p:nvSpPr>
            <p:cNvPr id="123" name="Shape 123"/>
            <p:cNvSpPr/>
            <p:nvPr/>
          </p:nvSpPr>
          <p:spPr>
            <a:xfrm rot="10800000">
              <a:off x="6641604" y="5732446"/>
              <a:ext cx="146800" cy="139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4" name="Shape 124"/>
            <p:cNvCxnSpPr>
              <a:cxnSpLocks/>
            </p:cNvCxnSpPr>
            <p:nvPr/>
          </p:nvCxnSpPr>
          <p:spPr>
            <a:xfrm flipH="1">
              <a:off x="6715004" y="3581976"/>
              <a:ext cx="20862" cy="223649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" name="Shape 125">
              <a:extLst>
                <a:ext uri="{FF2B5EF4-FFF2-40B4-BE49-F238E27FC236}">
                  <a16:creationId xmlns:a16="http://schemas.microsoft.com/office/drawing/2014/main" id="{80D527C6-4753-4440-8F7D-CB8A6075EDA0}"/>
                </a:ext>
              </a:extLst>
            </p:cNvPr>
            <p:cNvSpPr txBox="1"/>
            <p:nvPr/>
          </p:nvSpPr>
          <p:spPr>
            <a:xfrm>
              <a:off x="6207525" y="5765545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4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Documentation is ready.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05A614-BBB2-B241-9DE3-044E3B759854}"/>
              </a:ext>
            </a:extLst>
          </p:cNvPr>
          <p:cNvGrpSpPr/>
          <p:nvPr/>
        </p:nvGrpSpPr>
        <p:grpSpPr>
          <a:xfrm>
            <a:off x="9121759" y="4195623"/>
            <a:ext cx="2078887" cy="2949341"/>
            <a:chOff x="7995973" y="4195623"/>
            <a:chExt cx="2078887" cy="2949341"/>
          </a:xfrm>
        </p:grpSpPr>
        <p:cxnSp>
          <p:nvCxnSpPr>
            <p:cNvPr id="32" name="Shape 124">
              <a:extLst>
                <a:ext uri="{FF2B5EF4-FFF2-40B4-BE49-F238E27FC236}">
                  <a16:creationId xmlns:a16="http://schemas.microsoft.com/office/drawing/2014/main" id="{E6F931F8-3C2A-3A44-9E19-69CB99131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0244" y="4195623"/>
              <a:ext cx="20862" cy="15612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" name="Shape 123">
              <a:extLst>
                <a:ext uri="{FF2B5EF4-FFF2-40B4-BE49-F238E27FC236}">
                  <a16:creationId xmlns:a16="http://schemas.microsoft.com/office/drawing/2014/main" id="{512CBAD3-D70C-894D-9F78-91751ACE448D}"/>
                </a:ext>
              </a:extLst>
            </p:cNvPr>
            <p:cNvSpPr/>
            <p:nvPr/>
          </p:nvSpPr>
          <p:spPr>
            <a:xfrm rot="10800000">
              <a:off x="8815600" y="5723415"/>
              <a:ext cx="146800" cy="139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Shape 125">
              <a:extLst>
                <a:ext uri="{FF2B5EF4-FFF2-40B4-BE49-F238E27FC236}">
                  <a16:creationId xmlns:a16="http://schemas.microsoft.com/office/drawing/2014/main" id="{54123C72-B417-5E4F-9563-9CC16806A5FE}"/>
                </a:ext>
              </a:extLst>
            </p:cNvPr>
            <p:cNvSpPr txBox="1"/>
            <p:nvPr/>
          </p:nvSpPr>
          <p:spPr>
            <a:xfrm>
              <a:off x="7995973" y="5795412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5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We got a good idea of where we wants to head with our documentation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B78D7238-F554-4040-A6B0-F158A992B133}"/>
              </a:ext>
            </a:extLst>
          </p:cNvPr>
          <p:cNvSpPr/>
          <p:nvPr/>
        </p:nvSpPr>
        <p:spPr>
          <a:xfrm>
            <a:off x="1838780" y="2633022"/>
            <a:ext cx="204537" cy="469231"/>
          </a:xfrm>
          <a:prstGeom prst="lightningBol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44600-5C7B-0843-86D6-88119D58ABA4}"/>
              </a:ext>
            </a:extLst>
          </p:cNvPr>
          <p:cNvSpPr txBox="1"/>
          <p:nvPr/>
        </p:nvSpPr>
        <p:spPr>
          <a:xfrm>
            <a:off x="1506118" y="2266138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r>
              <a:rPr lang="en-US" sz="1100" baseline="30000" dirty="0">
                <a:solidFill>
                  <a:schemeClr val="accent6"/>
                </a:solidFill>
              </a:rPr>
              <a:t>st</a:t>
            </a:r>
            <a:r>
              <a:rPr lang="en-US" sz="1100" dirty="0">
                <a:solidFill>
                  <a:schemeClr val="accent6"/>
                </a:solidFill>
              </a:rPr>
              <a:t> June:</a:t>
            </a:r>
            <a:br>
              <a:rPr lang="en-US" sz="1100" dirty="0">
                <a:solidFill>
                  <a:schemeClr val="accent6"/>
                </a:solidFill>
              </a:rPr>
            </a:br>
            <a:r>
              <a:rPr lang="en-US" sz="1100" dirty="0">
                <a:solidFill>
                  <a:schemeClr val="accent6"/>
                </a:solidFill>
              </a:rPr>
              <a:t>Xamarin SDK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2A938A-BD7E-5349-8E20-5A9A4FA87E21}"/>
              </a:ext>
            </a:extLst>
          </p:cNvPr>
          <p:cNvCxnSpPr>
            <a:cxnSpLocks/>
          </p:cNvCxnSpPr>
          <p:nvPr/>
        </p:nvCxnSpPr>
        <p:spPr>
          <a:xfrm>
            <a:off x="1955667" y="2962050"/>
            <a:ext cx="0" cy="24675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D8F9CA-B8C4-384A-8A3A-59B47CAC9734}"/>
              </a:ext>
            </a:extLst>
          </p:cNvPr>
          <p:cNvSpPr txBox="1"/>
          <p:nvPr/>
        </p:nvSpPr>
        <p:spPr>
          <a:xfrm>
            <a:off x="1441036" y="5422989"/>
            <a:ext cx="11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POC MSO</a:t>
            </a:r>
          </a:p>
        </p:txBody>
      </p:sp>
      <p:sp>
        <p:nvSpPr>
          <p:cNvPr id="41" name="Shape 119">
            <a:extLst>
              <a:ext uri="{FF2B5EF4-FFF2-40B4-BE49-F238E27FC236}">
                <a16:creationId xmlns:a16="http://schemas.microsoft.com/office/drawing/2014/main" id="{FE4C882A-7FC2-CC44-9D1D-440670102745}"/>
              </a:ext>
            </a:extLst>
          </p:cNvPr>
          <p:cNvSpPr/>
          <p:nvPr/>
        </p:nvSpPr>
        <p:spPr>
          <a:xfrm rot="10800000">
            <a:off x="1884636" y="5397303"/>
            <a:ext cx="146800" cy="12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10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8610-6D09-5640-824D-EC4C50C9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Contribution !</a:t>
            </a:r>
          </a:p>
        </p:txBody>
      </p:sp>
    </p:spTree>
    <p:extLst>
      <p:ext uri="{BB962C8B-B14F-4D97-AF65-F5344CB8AC3E}">
        <p14:creationId xmlns:p14="http://schemas.microsoft.com/office/powerpoint/2010/main" val="3320758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8DBEA-926B-8544-AE22-C11EA89BC727}"/>
              </a:ext>
            </a:extLst>
          </p:cNvPr>
          <p:cNvSpPr txBox="1"/>
          <p:nvPr/>
        </p:nvSpPr>
        <p:spPr>
          <a:xfrm>
            <a:off x="902825" y="1307938"/>
            <a:ext cx="266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nquin" panose="020B0004020203020204" pitchFamily="34" charset="77"/>
                <a:cs typeface="Palanquin" panose="020B0004020203020204" pitchFamily="34" charset="77"/>
              </a:rPr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9C627-2C04-9843-BF1B-4B1FB6D53C34}"/>
              </a:ext>
            </a:extLst>
          </p:cNvPr>
          <p:cNvSpPr txBox="1"/>
          <p:nvPr/>
        </p:nvSpPr>
        <p:spPr>
          <a:xfrm>
            <a:off x="1250066" y="1831158"/>
            <a:ext cx="21242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General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240812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849DC-5114-4F49-87AD-DA46A20010AA}"/>
              </a:ext>
            </a:extLst>
          </p:cNvPr>
          <p:cNvSpPr txBox="1"/>
          <p:nvPr/>
        </p:nvSpPr>
        <p:spPr>
          <a:xfrm>
            <a:off x="912163" y="1951316"/>
            <a:ext cx="6414912" cy="2632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Palanquin" panose="020B0004020203020204" pitchFamily="34" charset="77"/>
                <a:cs typeface="Palanquin" panose="020B0004020203020204" pitchFamily="34" charset="77"/>
              </a:rPr>
              <a:t>Geomatching</a:t>
            </a:r>
            <a:endParaRPr lang="en-US" sz="3200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SDK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Portal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D4629-9CDD-5149-B4FC-41F1D0F18E7A}"/>
              </a:ext>
            </a:extLst>
          </p:cNvPr>
          <p:cNvSpPr txBox="1"/>
          <p:nvPr/>
        </p:nvSpPr>
        <p:spPr>
          <a:xfrm>
            <a:off x="414896" y="1366541"/>
            <a:ext cx="10379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General Plan of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6796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4C41CB-6961-354A-A7BF-0BCD1F69D264}"/>
              </a:ext>
            </a:extLst>
          </p:cNvPr>
          <p:cNvSpPr txBox="1"/>
          <p:nvPr/>
        </p:nvSpPr>
        <p:spPr>
          <a:xfrm>
            <a:off x="7631090" y="444019"/>
            <a:ext cx="3560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alanquin" panose="020B0004020203020204" pitchFamily="34" charset="77"/>
                <a:cs typeface="Palanquin" panose="020B0004020203020204" pitchFamily="34" charset="77"/>
              </a:rPr>
              <a:t>Why ? The developer path.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D86399-5648-B542-AF20-CD73399FBC0F}"/>
              </a:ext>
            </a:extLst>
          </p:cNvPr>
          <p:cNvSpPr txBox="1"/>
          <p:nvPr/>
        </p:nvSpPr>
        <p:spPr>
          <a:xfrm>
            <a:off x="259750" y="1521237"/>
            <a:ext cx="37571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overview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Before diving into our documentation, users should be able to grasp the idea; the potential of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Matchmore</a:t>
            </a:r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F4E668-6A3C-204A-BE97-653C183AC210}"/>
              </a:ext>
            </a:extLst>
          </p:cNvPr>
          <p:cNvSpPr txBox="1"/>
          <p:nvPr/>
        </p:nvSpPr>
        <p:spPr>
          <a:xfrm>
            <a:off x="1617539" y="2690788"/>
            <a:ext cx="5552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Geomatching</a:t>
            </a:r>
            <a:endParaRPr lang="en-US" sz="1400" b="1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When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Matchmore</a:t>
            </a: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 is understood, developers want some quick codes they can copy-paste to try.</a:t>
            </a:r>
            <a:b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</a:b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Finally, they want a full explanation of everything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CC630-7FBF-C44C-B8C9-9007CE7E3A02}"/>
              </a:ext>
            </a:extLst>
          </p:cNvPr>
          <p:cNvSpPr txBox="1"/>
          <p:nvPr/>
        </p:nvSpPr>
        <p:spPr>
          <a:xfrm>
            <a:off x="3896002" y="3802749"/>
            <a:ext cx="5006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SDK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Help the developers to install our SDKs and start using our tools. Developers need to be aware of what the SDKs do for them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7D573-C43D-5048-AE76-72E6F86A2385}"/>
              </a:ext>
            </a:extLst>
          </p:cNvPr>
          <p:cNvSpPr txBox="1"/>
          <p:nvPr/>
        </p:nvSpPr>
        <p:spPr>
          <a:xfrm>
            <a:off x="5681827" y="4776050"/>
            <a:ext cx="4996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API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Display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RESTFul</a:t>
            </a: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 API Doc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0409A9-78D7-684A-9BDE-0A2F66F089C7}"/>
              </a:ext>
            </a:extLst>
          </p:cNvPr>
          <p:cNvSpPr txBox="1"/>
          <p:nvPr/>
        </p:nvSpPr>
        <p:spPr>
          <a:xfrm>
            <a:off x="7380234" y="5607207"/>
            <a:ext cx="4062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Portal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Managing their account is sometimes hard, explain clearly what they have access.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8" name="Bent-Up Arrow 37">
            <a:extLst>
              <a:ext uri="{FF2B5EF4-FFF2-40B4-BE49-F238E27FC236}">
                <a16:creationId xmlns:a16="http://schemas.microsoft.com/office/drawing/2014/main" id="{2BEC6EC3-6BC7-B648-B449-6A6ED286EEA7}"/>
              </a:ext>
            </a:extLst>
          </p:cNvPr>
          <p:cNvSpPr/>
          <p:nvPr/>
        </p:nvSpPr>
        <p:spPr>
          <a:xfrm rot="5400000">
            <a:off x="1247084" y="2604744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nt-Up Arrow 38">
            <a:extLst>
              <a:ext uri="{FF2B5EF4-FFF2-40B4-BE49-F238E27FC236}">
                <a16:creationId xmlns:a16="http://schemas.microsoft.com/office/drawing/2014/main" id="{2344FADB-821F-4C4F-A967-A2882A4FBFF9}"/>
              </a:ext>
            </a:extLst>
          </p:cNvPr>
          <p:cNvSpPr/>
          <p:nvPr/>
        </p:nvSpPr>
        <p:spPr>
          <a:xfrm rot="5400000">
            <a:off x="3525547" y="3666073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-Up Arrow 39">
            <a:extLst>
              <a:ext uri="{FF2B5EF4-FFF2-40B4-BE49-F238E27FC236}">
                <a16:creationId xmlns:a16="http://schemas.microsoft.com/office/drawing/2014/main" id="{1F1EB33C-8569-8D49-9E5F-10DAE126C1F3}"/>
              </a:ext>
            </a:extLst>
          </p:cNvPr>
          <p:cNvSpPr/>
          <p:nvPr/>
        </p:nvSpPr>
        <p:spPr>
          <a:xfrm rot="5400000">
            <a:off x="5177040" y="4659435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ent-Up Arrow 40">
            <a:extLst>
              <a:ext uri="{FF2B5EF4-FFF2-40B4-BE49-F238E27FC236}">
                <a16:creationId xmlns:a16="http://schemas.microsoft.com/office/drawing/2014/main" id="{55D01A26-1E3B-014E-BD20-C69FE22324E4}"/>
              </a:ext>
            </a:extLst>
          </p:cNvPr>
          <p:cNvSpPr/>
          <p:nvPr/>
        </p:nvSpPr>
        <p:spPr>
          <a:xfrm rot="5400000">
            <a:off x="7009779" y="5664652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02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26614F-7325-8043-82C1-CC58B848613D}"/>
              </a:ext>
            </a:extLst>
          </p:cNvPr>
          <p:cNvSpPr txBox="1"/>
          <p:nvPr/>
        </p:nvSpPr>
        <p:spPr>
          <a:xfrm>
            <a:off x="2498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10EC4-6F68-AF42-9D77-A7E0535679E2}"/>
              </a:ext>
            </a:extLst>
          </p:cNvPr>
          <p:cNvSpPr txBox="1"/>
          <p:nvPr/>
        </p:nvSpPr>
        <p:spPr>
          <a:xfrm>
            <a:off x="2485870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Palanquin" panose="020B0004020203020204" pitchFamily="34" charset="77"/>
                <a:cs typeface="Palanquin" panose="020B0004020203020204" pitchFamily="34" charset="77"/>
              </a:rPr>
              <a:t>Geomatching</a:t>
            </a:r>
            <a:endParaRPr lang="en-US" b="1" dirty="0">
              <a:latin typeface="Palanquin" panose="020B0004020203020204" pitchFamily="34" charset="77"/>
              <a:cs typeface="Palanquin" panose="020B0004020203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263BB-0FE1-5D48-823F-2083B596106E}"/>
              </a:ext>
            </a:extLst>
          </p:cNvPr>
          <p:cNvSpPr txBox="1"/>
          <p:nvPr/>
        </p:nvSpPr>
        <p:spPr>
          <a:xfrm>
            <a:off x="494675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SDK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783B9-6F7A-4E40-9F4F-B6392280C223}"/>
              </a:ext>
            </a:extLst>
          </p:cNvPr>
          <p:cNvSpPr txBox="1"/>
          <p:nvPr/>
        </p:nvSpPr>
        <p:spPr>
          <a:xfrm>
            <a:off x="9103832" y="1507695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806F5-7537-1E4C-8518-C09EEC7E8CBC}"/>
              </a:ext>
            </a:extLst>
          </p:cNvPr>
          <p:cNvSpPr txBox="1"/>
          <p:nvPr/>
        </p:nvSpPr>
        <p:spPr>
          <a:xfrm>
            <a:off x="24985" y="1913319"/>
            <a:ext cx="232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Matchmore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Example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Developer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EBA04-DD01-C44A-AA5A-F7CC53C43144}"/>
              </a:ext>
            </a:extLst>
          </p:cNvPr>
          <p:cNvSpPr txBox="1"/>
          <p:nvPr/>
        </p:nvSpPr>
        <p:spPr>
          <a:xfrm>
            <a:off x="2485870" y="1913319"/>
            <a:ext cx="232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Quickstart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How it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0F6CF-61D5-7A44-8A1A-5CB9EA038067}"/>
              </a:ext>
            </a:extLst>
          </p:cNvPr>
          <p:cNvSpPr txBox="1"/>
          <p:nvPr/>
        </p:nvSpPr>
        <p:spPr>
          <a:xfrm>
            <a:off x="4946755" y="1913319"/>
            <a:ext cx="232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Unity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React native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Xamarin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DF7D7-3712-7F44-AFF0-B4AF20D633AE}"/>
              </a:ext>
            </a:extLst>
          </p:cNvPr>
          <p:cNvSpPr txBox="1"/>
          <p:nvPr/>
        </p:nvSpPr>
        <p:spPr>
          <a:xfrm>
            <a:off x="8529403" y="1913319"/>
            <a:ext cx="232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Beacons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Phomo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67DD1-E8ED-0A46-A117-23E5BA79DD8F}"/>
              </a:ext>
            </a:extLst>
          </p:cNvPr>
          <p:cNvSpPr txBox="1"/>
          <p:nvPr/>
        </p:nvSpPr>
        <p:spPr>
          <a:xfrm>
            <a:off x="10128159" y="1913319"/>
            <a:ext cx="232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What is my account for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Pricing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DAA23-AA32-414C-A9E0-FB6FE0D7D130}"/>
              </a:ext>
            </a:extLst>
          </p:cNvPr>
          <p:cNvSpPr txBox="1"/>
          <p:nvPr/>
        </p:nvSpPr>
        <p:spPr>
          <a:xfrm>
            <a:off x="2138597" y="389825"/>
            <a:ext cx="878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What ? The content in the section.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0EE7956-ED52-4C4F-93B3-25297EC9C5A1}"/>
              </a:ext>
            </a:extLst>
          </p:cNvPr>
          <p:cNvSpPr/>
          <p:nvPr/>
        </p:nvSpPr>
        <p:spPr>
          <a:xfrm>
            <a:off x="1439056" y="4691921"/>
            <a:ext cx="699541" cy="53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8B190-26D1-F047-B719-94B4F820DE90}"/>
              </a:ext>
            </a:extLst>
          </p:cNvPr>
          <p:cNvSpPr txBox="1"/>
          <p:nvPr/>
        </p:nvSpPr>
        <p:spPr>
          <a:xfrm>
            <a:off x="2348460" y="4691921"/>
            <a:ext cx="7779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NEXT: SDK’s section content</a:t>
            </a:r>
            <a:b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</a:br>
            <a:r>
              <a:rPr lang="en-US" sz="3200" dirty="0">
                <a:solidFill>
                  <a:srgbClr val="FF0000"/>
                </a:solidFill>
                <a:latin typeface="Palanquin" panose="020B0004020203020204" pitchFamily="34" charset="77"/>
                <a:cs typeface="Palanquin" panose="020B0004020203020204" pitchFamily="34" charset="77"/>
              </a:rPr>
              <a:t>TO DO : Check difference in SDKs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DA917-FD75-BD49-B91A-AD4D608B11F5}"/>
              </a:ext>
            </a:extLst>
          </p:cNvPr>
          <p:cNvSpPr txBox="1"/>
          <p:nvPr/>
        </p:nvSpPr>
        <p:spPr>
          <a:xfrm>
            <a:off x="653071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89589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A502B-CDAF-7648-BB56-3D7E3FFBB408}"/>
              </a:ext>
            </a:extLst>
          </p:cNvPr>
          <p:cNvSpPr txBox="1"/>
          <p:nvPr/>
        </p:nvSpPr>
        <p:spPr>
          <a:xfrm>
            <a:off x="179882" y="984059"/>
            <a:ext cx="118322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Getting started (Installations, alternatives installations, example for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ios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: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cocoapods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framework,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carthage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Configure project (Request permission)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Add SDK to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Matchmore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location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For iOS/Android/React/Xamarin : Configure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LocationManager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Foreground update locations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Background update locations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Manual update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Tutorials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Mobile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Pin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Beacon Device (Except for SDKs that don’t support beacons yet)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Monitoring for device, APNS/FCM, WebSocket and Polling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Publish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Subscribe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GetMatches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Local States request (Create, Find,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FindAll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Delete and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DeleteAll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Changelog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Supported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38203-A3B8-5646-8474-38E2CC2A36C5}"/>
              </a:ext>
            </a:extLst>
          </p:cNvPr>
          <p:cNvSpPr txBox="1"/>
          <p:nvPr/>
        </p:nvSpPr>
        <p:spPr>
          <a:xfrm>
            <a:off x="2977456" y="251547"/>
            <a:ext cx="7545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What should contain a SDK section ?</a:t>
            </a:r>
          </a:p>
          <a:p>
            <a:endParaRPr lang="en-US" sz="36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103F8FA-DB86-0646-8107-A8FA0A2C6C0E}"/>
              </a:ext>
            </a:extLst>
          </p:cNvPr>
          <p:cNvSpPr/>
          <p:nvPr/>
        </p:nvSpPr>
        <p:spPr>
          <a:xfrm>
            <a:off x="8312727" y="3788229"/>
            <a:ext cx="403761" cy="25413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70AE5-C9BD-7D4D-84A6-32860A677BB7}"/>
              </a:ext>
            </a:extLst>
          </p:cNvPr>
          <p:cNvSpPr txBox="1"/>
          <p:nvPr/>
        </p:nvSpPr>
        <p:spPr>
          <a:xfrm>
            <a:off x="8762197" y="4874222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examples Only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F41BA58A-CC7D-8442-A172-723FE061A98B}"/>
              </a:ext>
            </a:extLst>
          </p:cNvPr>
          <p:cNvSpPr/>
          <p:nvPr/>
        </p:nvSpPr>
        <p:spPr>
          <a:xfrm>
            <a:off x="179882" y="984059"/>
            <a:ext cx="289282" cy="249381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CEEAB89-F14D-F446-8383-AE2565D9FC8E}"/>
              </a:ext>
            </a:extLst>
          </p:cNvPr>
          <p:cNvSpPr/>
          <p:nvPr/>
        </p:nvSpPr>
        <p:spPr>
          <a:xfrm>
            <a:off x="179882" y="1233440"/>
            <a:ext cx="289282" cy="249381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195F0A92-BD55-AB4A-987A-36F5F5B28055}"/>
              </a:ext>
            </a:extLst>
          </p:cNvPr>
          <p:cNvSpPr/>
          <p:nvPr/>
        </p:nvSpPr>
        <p:spPr>
          <a:xfrm>
            <a:off x="179882" y="3766861"/>
            <a:ext cx="289282" cy="249381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1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80CCB-7DC8-F946-AE8D-987B3E52A497}"/>
              </a:ext>
            </a:extLst>
          </p:cNvPr>
          <p:cNvSpPr/>
          <p:nvPr/>
        </p:nvSpPr>
        <p:spPr>
          <a:xfrm>
            <a:off x="419595" y="1168372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We use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american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english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. That is for example analyze and not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analyse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.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Date: May 23-24, 2018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Numbers: 1, 100, 10 000, 100 000. Not: 1’000 or 100000.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Startup not start-up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Events is broad; conference and exhibitions are smaller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33C09-10B6-454B-BCEB-0BBFE1316C7F}"/>
              </a:ext>
            </a:extLst>
          </p:cNvPr>
          <p:cNvSpPr/>
          <p:nvPr/>
        </p:nvSpPr>
        <p:spPr>
          <a:xfrm>
            <a:off x="419596" y="2477952"/>
            <a:ext cx="11594214" cy="267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The name on the company is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. The company name is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and is spelled Capitalized </a:t>
            </a:r>
          </a:p>
          <a:p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When mentioned in the documentation and legal documents but is spelled lowercase in our logo.  Some additional information such as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SA may be added when necessary.</a:t>
            </a:r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  <a:p>
            <a:b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</a:b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The currently only product of our company is also called: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in communication with our customers.  Therefore, when relating to our product we should mention it as:</a:t>
            </a:r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  <a:p>
            <a:pPr fontAlgn="base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cloud service</a:t>
            </a:r>
          </a:p>
          <a:p>
            <a:pPr fontAlgn="base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Or more precisely: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MBaaS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cloud service, i.e. a Mobile Backend as a service cloud service.</a:t>
            </a:r>
          </a:p>
          <a:p>
            <a:b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</a:b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Talking about components of our cloud service, we could mention a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API,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SDK, etc.</a:t>
            </a:r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  <a:p>
            <a:b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</a:br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F1C21-3198-E342-A692-D8C330E2D5A5}"/>
              </a:ext>
            </a:extLst>
          </p:cNvPr>
          <p:cNvSpPr txBox="1"/>
          <p:nvPr/>
        </p:nvSpPr>
        <p:spPr>
          <a:xfrm>
            <a:off x="3241964" y="320457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Rimouski SemiBold" panose="020F0606020000020004" pitchFamily="34" charset="77"/>
              </a:rPr>
              <a:t>The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B8CB3-EEFD-DE4F-AAAD-F2FC31AFC414}"/>
              </a:ext>
            </a:extLst>
          </p:cNvPr>
          <p:cNvSpPr txBox="1"/>
          <p:nvPr/>
        </p:nvSpPr>
        <p:spPr>
          <a:xfrm>
            <a:off x="419595" y="4734342"/>
            <a:ext cx="759053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Vocabulary</a:t>
            </a:r>
          </a:p>
          <a:p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“</a:t>
            </a:r>
            <a:r>
              <a:rPr lang="en-US" sz="1400" dirty="0" err="1">
                <a:latin typeface="Palanquin Thin" panose="020B0004020203020204" pitchFamily="34" charset="77"/>
                <a:cs typeface="Palanquin Thin" panose="020B0004020203020204" pitchFamily="34" charset="77"/>
              </a:rPr>
              <a:t>Geomatching</a:t>
            </a:r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” is our main component. You can also use “proximity detection” to describe </a:t>
            </a:r>
            <a:r>
              <a:rPr lang="en-US" sz="1400" dirty="0" err="1">
                <a:latin typeface="Palanquin Thin" panose="020B0004020203020204" pitchFamily="34" charset="77"/>
                <a:cs typeface="Palanquin Thin" panose="020B0004020203020204" pitchFamily="34" charset="77"/>
              </a:rPr>
              <a:t>geomatching</a:t>
            </a:r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  <a:p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Use “Highly dynamic” when talking about two moving devices.</a:t>
            </a:r>
          </a:p>
          <a:p>
            <a:r>
              <a:rPr lang="en-US" sz="1400" dirty="0" err="1"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 is our product (Not ALPS).</a:t>
            </a:r>
          </a:p>
          <a:p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  <a:p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Use object name as they are in the SDK or code. </a:t>
            </a:r>
            <a:b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</a:br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For example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Palanquin Thin" panose="020B0004020203020204" pitchFamily="34" charset="77"/>
                <a:cs typeface="Palanquin Thin" panose="020B0004020203020204" pitchFamily="34" charset="77"/>
              </a:rPr>
              <a:t>ViewController</a:t>
            </a:r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. Not view 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Palanquin Thin" panose="020B0004020203020204" pitchFamily="34" charset="77"/>
                <a:cs typeface="Palanquin Thin" panose="020B0004020203020204" pitchFamily="34" charset="77"/>
              </a:rPr>
              <a:t>MatchDelegate</a:t>
            </a:r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, not match delegate.</a:t>
            </a:r>
          </a:p>
        </p:txBody>
      </p:sp>
    </p:spTree>
    <p:extLst>
      <p:ext uri="{BB962C8B-B14F-4D97-AF65-F5344CB8AC3E}">
        <p14:creationId xmlns:p14="http://schemas.microsoft.com/office/powerpoint/2010/main" val="410118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F0FE6B-7407-D142-AEFE-0611E66F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0464"/>
              </p:ext>
            </p:extLst>
          </p:nvPr>
        </p:nvGraphicFramePr>
        <p:xfrm>
          <a:off x="775376" y="1059782"/>
          <a:ext cx="10932755" cy="5699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55">
                  <a:extLst>
                    <a:ext uri="{9D8B030D-6E8A-4147-A177-3AD203B41FA5}">
                      <a16:colId xmlns:a16="http://schemas.microsoft.com/office/drawing/2014/main" val="1616472569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952255568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296926192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996819569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1407542022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2092331958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502286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SDK features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Unity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Xamarin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826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IOT Supported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79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Mobile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7405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Pin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7911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Beacon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2644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Custom Location Mode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6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Foreground Mode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416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Background mode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8772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Terminated mode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0784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Getting Matches via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16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Push notification (APNS, FCM)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9558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WebSocket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715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Polling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971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Caching of Data, locally store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6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Device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6095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Pub/Sub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6716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Match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9555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Local states request 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Device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895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Pub/sub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982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Match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8604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err="1"/>
                        <a:t>Matchmore</a:t>
                      </a:r>
                      <a:r>
                        <a:rPr lang="en-US" sz="1100" dirty="0"/>
                        <a:t> REST API 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5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E97521-F0AB-F548-8DF0-6F32A7A4554F}"/>
              </a:ext>
            </a:extLst>
          </p:cNvPr>
          <p:cNvSpPr txBox="1"/>
          <p:nvPr/>
        </p:nvSpPr>
        <p:spPr>
          <a:xfrm>
            <a:off x="3507178" y="285007"/>
            <a:ext cx="783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Matrix supported </a:t>
            </a:r>
            <a:r>
              <a:rPr lang="en-US" sz="3200">
                <a:latin typeface="Palanquin Medium" panose="020B0004020203020204" pitchFamily="34" charset="77"/>
                <a:cs typeface="Palanquin Medium" panose="020B0004020203020204" pitchFamily="34" charset="77"/>
              </a:rPr>
              <a:t>features SDKs</a:t>
            </a:r>
            <a:endParaRPr lang="en-US" sz="32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1318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7FCD26-2574-8244-933E-9A135345A66D}"/>
              </a:ext>
            </a:extLst>
          </p:cNvPr>
          <p:cNvSpPr txBox="1"/>
          <p:nvPr/>
        </p:nvSpPr>
        <p:spPr>
          <a:xfrm>
            <a:off x="3162925" y="0"/>
            <a:ext cx="881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How ? </a:t>
            </a:r>
            <a:r>
              <a:rPr lang="en-US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Every Administrator is responsible to maintain their sections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. Helps will come from their Deputy.</a:t>
            </a:r>
            <a:b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</a:b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More information available in : https://</a:t>
            </a:r>
            <a:r>
              <a:rPr lang="en-US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drive.google.com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/</a:t>
            </a:r>
            <a:r>
              <a:rPr lang="en-US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open?id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=1FhdFw8yWA4TGiAImq06J4mZ8nqFSY96jTnlqOs9PYpM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0C727-7432-2A4C-B254-120B0A98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79" y="1754326"/>
            <a:ext cx="9617242" cy="49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722</Words>
  <Application>Microsoft Macintosh PowerPoint</Application>
  <PresentationFormat>Widescreen</PresentationFormat>
  <Paragraphs>258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Palanquin</vt:lpstr>
      <vt:lpstr>Palanquin Light</vt:lpstr>
      <vt:lpstr>Palanquin Medium</vt:lpstr>
      <vt:lpstr>Palanquin Thin</vt:lpstr>
      <vt:lpstr>Rimouski SemiBold</vt:lpstr>
      <vt:lpstr>Office Theme</vt:lpstr>
      <vt:lpstr>Documentation work repartition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? Planning plan June – July 2018</vt:lpstr>
      <vt:lpstr>Thank you for your Contribution !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Analysis</dc:title>
  <dc:creator>Jean-Marc Du</dc:creator>
  <cp:lastModifiedBy>Jean-Marc Du</cp:lastModifiedBy>
  <cp:revision>109</cp:revision>
  <dcterms:created xsi:type="dcterms:W3CDTF">2018-05-08T11:31:20Z</dcterms:created>
  <dcterms:modified xsi:type="dcterms:W3CDTF">2018-07-03T06:31:56Z</dcterms:modified>
</cp:coreProperties>
</file>