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7" r:id="rId4"/>
    <p:sldId id="259" r:id="rId5"/>
    <p:sldId id="260" r:id="rId6"/>
    <p:sldId id="261" r:id="rId7"/>
    <p:sldId id="266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83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A080B-211C-F346-8813-8154BD781F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5A41F-8B89-464C-ACA5-E33837BC5D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DD847-B72F-1645-9236-9E6D0E58213E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B98FF-4C95-DA4C-96D2-365DAAF0B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F0127-BF88-AB45-A40B-C37C688CA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C9E86-E40E-924B-B90F-8FF7631CE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3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6386D-B582-6E4C-BEC9-59DA0A0EA92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8DA1E-3BFB-4A41-8125-5F23E85A9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8DA1E-3BFB-4A41-8125-5F23E85A9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47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708-748E-5842-89DD-765D7517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B6235-9222-7242-8577-75F8855CC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CF23-8C62-2541-98CC-1ED90A43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BDCF-66AF-3742-8901-377E70EA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F3925-E6C9-E142-83A1-5865A81D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5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3F72-5742-3A4B-95F1-A383903E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09EC5-C917-2E40-93C8-18E643EC8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A8648-4915-F04A-BC6D-C5E3B64D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4D9D-6D14-9946-B6E4-78D5AE5F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CE2BE-3075-4D41-A277-3BACF452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0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DA7B5-EAE1-CA40-80A2-E2DEC817C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FE1BC-0287-874D-B045-BDBF07A5A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67264-AECF-0D44-962A-D3FE7900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CE1C-69B8-4243-8D9C-665C71C4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DE39F-B8D4-E948-89AD-FC7BBF2A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29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15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B6E2-FF0E-C841-AFA0-D05AEAAB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B09B-5FED-BB41-9119-90417A067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456F-3FCC-AB4C-9AD7-45683241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71719-F92C-E349-8F56-45FC8684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C6704-011F-734E-82C3-A49CCEC9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6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26B2-0CFE-1541-A349-D9095280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32ECF-30DC-A241-804C-2A56C90A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D38C-7066-1D42-B5E4-EA2E31FB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9401-18B5-6D4C-BE0D-B8D2A948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BB7CB-19DE-F74B-8621-785DAF31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0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A319-545E-0F46-B3FC-0FB98939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7FC1-7D54-8C47-8F45-E9C7CCC46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56F93-60C3-6E44-A32D-80469E986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0CB93-525B-4943-B375-40ADB84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87898-69F0-BF44-BDBD-A1B62C48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9DA96-1BB6-9444-9683-0FEF61AB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1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B3E0-D0D5-9B4D-BE80-78B07057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829C3-D93F-D142-94BC-D4D522D10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C7571-9B96-524F-A15F-6D017D3AA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1EED3-2A6D-9F4E-A3A1-025D0958D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E391E-4161-9E48-B92D-71D6A5B7A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CB283-E594-974C-A9F5-F23675B1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A5D1C-EDC7-5B47-A89E-82F22519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AFAA8-FE67-D843-A934-C7573BAC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6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B560-2EC9-DE42-AD4F-A8B3AE11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3230D-CB53-FC4F-B840-812A7E18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B544C-1436-A44C-ABDB-D24885DA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61761-0DA2-CC4C-858D-FB945A97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3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4299F-44C2-8846-B0D5-7BC3E95C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FE322-2136-F840-B21B-5A49572C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415DA-0890-AC48-8446-1387F8B3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9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A0D8-B242-6F43-B71A-596F7848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8F5E-EB5E-2046-AA85-22A4C00F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5CC18-1E23-1D4B-B98E-BA7DAE023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F40AF-2337-EC45-ABA7-0C4DAC31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A0DE1-F744-6647-99CE-73F2A045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2476-ECA1-8F4E-A9D6-3EE04740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2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7D68-8CBD-D84C-8EB0-F0DC22E1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92102-1CF2-E140-8268-305F481EC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26E27-6FD1-F547-9737-6138AE96E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B3C11-6C3F-EB48-9669-2A9BDFE3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146E0-1680-6F4A-B3F3-F2135BF5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F3DBC-2CD4-CE41-B03A-EABBC037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1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D3731-12CD-BD4A-B9F4-DD921A0C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510B2-B4C4-FF43-A30B-DEF8EDD5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CDAEA-66FD-4F48-9763-AAD800FDE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89961-EEE8-144C-9408-3DF3FBDF4FFD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80FD1-5937-4F46-9882-26D6C773B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9E20-BB89-7B4B-85A1-FF6FC795B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0F3480-C6D1-D94B-8622-D2D54E13390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39851" y="110437"/>
            <a:ext cx="2742154" cy="9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alanquin" panose="020B0004020203020204" pitchFamily="34" charset="77"/>
          <a:ea typeface="+mj-ea"/>
          <a:cs typeface="Palanquin" panose="020B0004020203020204" pitchFamily="34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Palanquin Light" panose="020B0004020203020204" pitchFamily="34" charset="77"/>
          <a:ea typeface="+mn-ea"/>
          <a:cs typeface="Palanquin Light" panose="020B0004020203020204" pitchFamily="34" charset="7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Palanquin Light" panose="020B0004020203020204" pitchFamily="34" charset="77"/>
          <a:ea typeface="+mn-ea"/>
          <a:cs typeface="Palanquin Light" panose="020B0004020203020204" pitchFamily="34" charset="77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Palanquin Light" panose="020B0004020203020204" pitchFamily="34" charset="77"/>
          <a:ea typeface="+mn-ea"/>
          <a:cs typeface="Palanquin Light" panose="020B0004020203020204" pitchFamily="34" charset="77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alanquin Light" panose="020B0004020203020204" pitchFamily="34" charset="77"/>
          <a:ea typeface="+mn-ea"/>
          <a:cs typeface="Palanquin Light" panose="020B0004020203020204" pitchFamily="34" charset="77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alanquin Light" panose="020B0004020203020204" pitchFamily="34" charset="77"/>
          <a:ea typeface="+mn-ea"/>
          <a:cs typeface="Palanquin Light" panose="020B0004020203020204" pitchFamily="34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A251-B106-6B42-8237-F2E5B1262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0080"/>
            <a:ext cx="9144000" cy="2387600"/>
          </a:xfrm>
        </p:spPr>
        <p:txBody>
          <a:bodyPr/>
          <a:lstStyle/>
          <a:p>
            <a:r>
              <a:rPr lang="en-US" dirty="0"/>
              <a:t>Documentation work repartition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51004-DD62-B74A-BE04-0352329DC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7680"/>
            <a:ext cx="9144000" cy="1655762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184621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8610-6D09-5640-824D-EC4C50C9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Contribution !</a:t>
            </a:r>
          </a:p>
        </p:txBody>
      </p:sp>
    </p:spTree>
    <p:extLst>
      <p:ext uri="{BB962C8B-B14F-4D97-AF65-F5344CB8AC3E}">
        <p14:creationId xmlns:p14="http://schemas.microsoft.com/office/powerpoint/2010/main" val="3320758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38DBEA-926B-8544-AE22-C11EA89BC727}"/>
              </a:ext>
            </a:extLst>
          </p:cNvPr>
          <p:cNvSpPr txBox="1"/>
          <p:nvPr/>
        </p:nvSpPr>
        <p:spPr>
          <a:xfrm>
            <a:off x="902825" y="1307938"/>
            <a:ext cx="2662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alanquin" panose="020B0004020203020204" pitchFamily="34" charset="77"/>
                <a:cs typeface="Palanquin" panose="020B0004020203020204" pitchFamily="34" charset="77"/>
              </a:rPr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9C627-2C04-9843-BF1B-4B1FB6D53C34}"/>
              </a:ext>
            </a:extLst>
          </p:cNvPr>
          <p:cNvSpPr txBox="1"/>
          <p:nvPr/>
        </p:nvSpPr>
        <p:spPr>
          <a:xfrm>
            <a:off x="1250066" y="1831158"/>
            <a:ext cx="21242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nquin Light" panose="020B0004020203020204" pitchFamily="34" charset="77"/>
                <a:cs typeface="Palanquin Light" panose="020B0004020203020204" pitchFamily="34" charset="77"/>
              </a:rPr>
              <a:t>General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nquin Light" panose="020B0004020203020204" pitchFamily="34" charset="77"/>
                <a:cs typeface="Palanquin Light" panose="020B0004020203020204" pitchFamily="34" charset="77"/>
              </a:rPr>
              <a:t>Why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nquin Light" panose="020B0004020203020204" pitchFamily="34" charset="77"/>
                <a:cs typeface="Palanquin Light" panose="020B0004020203020204" pitchFamily="34" charset="77"/>
              </a:rPr>
              <a:t>What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nquin Light" panose="020B0004020203020204" pitchFamily="34" charset="77"/>
                <a:cs typeface="Palanquin Light" panose="020B0004020203020204" pitchFamily="34" charset="77"/>
              </a:rPr>
              <a:t>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nquin Light" panose="020B0004020203020204" pitchFamily="34" charset="77"/>
                <a:cs typeface="Palanquin Light" panose="020B0004020203020204" pitchFamily="34" charset="77"/>
              </a:rPr>
              <a:t>When</a:t>
            </a:r>
          </a:p>
        </p:txBody>
      </p:sp>
    </p:spTree>
    <p:extLst>
      <p:ext uri="{BB962C8B-B14F-4D97-AF65-F5344CB8AC3E}">
        <p14:creationId xmlns:p14="http://schemas.microsoft.com/office/powerpoint/2010/main" val="240812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E849DC-5114-4F49-87AD-DA46A20010AA}"/>
              </a:ext>
            </a:extLst>
          </p:cNvPr>
          <p:cNvSpPr txBox="1"/>
          <p:nvPr/>
        </p:nvSpPr>
        <p:spPr>
          <a:xfrm>
            <a:off x="912163" y="1951316"/>
            <a:ext cx="4405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Geomatching</a:t>
            </a:r>
            <a:endParaRPr lang="en-US" dirty="0">
              <a:latin typeface="Palanquin" panose="020B0004020203020204" pitchFamily="34" charset="77"/>
              <a:cs typeface="Palanquin" panose="020B0004020203020204" pitchFamily="34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SDK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API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Portal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D4629-9CDD-5149-B4FC-41F1D0F18E7A}"/>
              </a:ext>
            </a:extLst>
          </p:cNvPr>
          <p:cNvSpPr txBox="1"/>
          <p:nvPr/>
        </p:nvSpPr>
        <p:spPr>
          <a:xfrm>
            <a:off x="414897" y="1366541"/>
            <a:ext cx="2802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General Plan</a:t>
            </a:r>
          </a:p>
        </p:txBody>
      </p:sp>
    </p:spTree>
    <p:extLst>
      <p:ext uri="{BB962C8B-B14F-4D97-AF65-F5344CB8AC3E}">
        <p14:creationId xmlns:p14="http://schemas.microsoft.com/office/powerpoint/2010/main" val="226796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4C41CB-6961-354A-A7BF-0BCD1F69D264}"/>
              </a:ext>
            </a:extLst>
          </p:cNvPr>
          <p:cNvSpPr txBox="1"/>
          <p:nvPr/>
        </p:nvSpPr>
        <p:spPr>
          <a:xfrm>
            <a:off x="7631090" y="444019"/>
            <a:ext cx="3560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Palanquin" panose="020B0004020203020204" pitchFamily="34" charset="77"/>
                <a:cs typeface="Palanquin" panose="020B0004020203020204" pitchFamily="34" charset="77"/>
              </a:rPr>
              <a:t>Why ? The developer path.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D86399-5648-B542-AF20-CD73399FBC0F}"/>
              </a:ext>
            </a:extLst>
          </p:cNvPr>
          <p:cNvSpPr txBox="1"/>
          <p:nvPr/>
        </p:nvSpPr>
        <p:spPr>
          <a:xfrm>
            <a:off x="259750" y="1521237"/>
            <a:ext cx="37571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overview</a:t>
            </a:r>
          </a:p>
          <a:p>
            <a:pPr lvl="1"/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Before diving into our documentation, users should be able to grasp the idea; the potential of </a:t>
            </a:r>
            <a:r>
              <a:rPr lang="en-US" sz="1400" dirty="0" err="1">
                <a:latin typeface="Palanquin Medium" panose="020B0004020203020204" pitchFamily="34" charset="77"/>
                <a:cs typeface="Palanquin Medium" panose="020B0004020203020204" pitchFamily="34" charset="77"/>
              </a:rPr>
              <a:t>Matchmore</a:t>
            </a:r>
            <a:endParaRPr lang="en-US" sz="14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  <a:p>
            <a:endParaRPr lang="en-US" sz="14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F4E668-6A3C-204A-BE97-653C183AC210}"/>
              </a:ext>
            </a:extLst>
          </p:cNvPr>
          <p:cNvSpPr txBox="1"/>
          <p:nvPr/>
        </p:nvSpPr>
        <p:spPr>
          <a:xfrm>
            <a:off x="1617539" y="2690788"/>
            <a:ext cx="55526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 err="1">
                <a:latin typeface="Palanquin Medium" panose="020B0004020203020204" pitchFamily="34" charset="77"/>
                <a:cs typeface="Palanquin Medium" panose="020B0004020203020204" pitchFamily="34" charset="77"/>
              </a:rPr>
              <a:t>Geomatching</a:t>
            </a:r>
            <a:endParaRPr lang="en-US" sz="1400" b="1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  <a:p>
            <a:pPr lvl="1"/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When </a:t>
            </a:r>
            <a:r>
              <a:rPr lang="en-US" sz="1400" dirty="0" err="1">
                <a:latin typeface="Palanquin Medium" panose="020B0004020203020204" pitchFamily="34" charset="77"/>
                <a:cs typeface="Palanquin Medium" panose="020B0004020203020204" pitchFamily="34" charset="77"/>
              </a:rPr>
              <a:t>Matchmore</a:t>
            </a:r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 is understood, developers want some quick codes they can copy-paste to try.</a:t>
            </a:r>
            <a:b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</a:br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Finally, they want a full explanation of everything</a:t>
            </a:r>
          </a:p>
          <a:p>
            <a:endParaRPr lang="en-US" sz="14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1CC630-7FBF-C44C-B8C9-9007CE7E3A02}"/>
              </a:ext>
            </a:extLst>
          </p:cNvPr>
          <p:cNvSpPr txBox="1"/>
          <p:nvPr/>
        </p:nvSpPr>
        <p:spPr>
          <a:xfrm>
            <a:off x="3896002" y="3802749"/>
            <a:ext cx="50064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SDK</a:t>
            </a:r>
          </a:p>
          <a:p>
            <a:pPr lvl="1"/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Help the developers to install our SDKs and start using our tools. Developers need to be aware of what the SDKs do for them</a:t>
            </a:r>
          </a:p>
          <a:p>
            <a:endParaRPr lang="en-US" sz="14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17D573-C43D-5048-AE76-72E6F86A2385}"/>
              </a:ext>
            </a:extLst>
          </p:cNvPr>
          <p:cNvSpPr txBox="1"/>
          <p:nvPr/>
        </p:nvSpPr>
        <p:spPr>
          <a:xfrm>
            <a:off x="5681827" y="4776050"/>
            <a:ext cx="49960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API</a:t>
            </a:r>
          </a:p>
          <a:p>
            <a:pPr lvl="1"/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Display </a:t>
            </a:r>
            <a:r>
              <a:rPr lang="en-US" sz="1400" dirty="0" err="1">
                <a:latin typeface="Palanquin Medium" panose="020B0004020203020204" pitchFamily="34" charset="77"/>
                <a:cs typeface="Palanquin Medium" panose="020B0004020203020204" pitchFamily="34" charset="77"/>
              </a:rPr>
              <a:t>RESTFul</a:t>
            </a:r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 API Doc</a:t>
            </a:r>
          </a:p>
          <a:p>
            <a:endParaRPr lang="en-US" sz="14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0409A9-78D7-684A-9BDE-0A2F66F089C7}"/>
              </a:ext>
            </a:extLst>
          </p:cNvPr>
          <p:cNvSpPr txBox="1"/>
          <p:nvPr/>
        </p:nvSpPr>
        <p:spPr>
          <a:xfrm>
            <a:off x="7380234" y="5607207"/>
            <a:ext cx="4062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Portal</a:t>
            </a:r>
          </a:p>
          <a:p>
            <a:pPr lvl="1"/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Managing their account is sometimes hard, explain clearly what they have access.</a:t>
            </a:r>
          </a:p>
          <a:p>
            <a:endParaRPr lang="en-US" sz="14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  <p:sp>
        <p:nvSpPr>
          <p:cNvPr id="38" name="Bent-Up Arrow 37">
            <a:extLst>
              <a:ext uri="{FF2B5EF4-FFF2-40B4-BE49-F238E27FC236}">
                <a16:creationId xmlns:a16="http://schemas.microsoft.com/office/drawing/2014/main" id="{2BEC6EC3-6BC7-B648-B449-6A6ED286EEA7}"/>
              </a:ext>
            </a:extLst>
          </p:cNvPr>
          <p:cNvSpPr/>
          <p:nvPr/>
        </p:nvSpPr>
        <p:spPr>
          <a:xfrm rot="5400000">
            <a:off x="1247084" y="2604744"/>
            <a:ext cx="320842" cy="420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ent-Up Arrow 38">
            <a:extLst>
              <a:ext uri="{FF2B5EF4-FFF2-40B4-BE49-F238E27FC236}">
                <a16:creationId xmlns:a16="http://schemas.microsoft.com/office/drawing/2014/main" id="{2344FADB-821F-4C4F-A967-A2882A4FBFF9}"/>
              </a:ext>
            </a:extLst>
          </p:cNvPr>
          <p:cNvSpPr/>
          <p:nvPr/>
        </p:nvSpPr>
        <p:spPr>
          <a:xfrm rot="5400000">
            <a:off x="3525547" y="3666073"/>
            <a:ext cx="320842" cy="420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ent-Up Arrow 39">
            <a:extLst>
              <a:ext uri="{FF2B5EF4-FFF2-40B4-BE49-F238E27FC236}">
                <a16:creationId xmlns:a16="http://schemas.microsoft.com/office/drawing/2014/main" id="{1F1EB33C-8569-8D49-9E5F-10DAE126C1F3}"/>
              </a:ext>
            </a:extLst>
          </p:cNvPr>
          <p:cNvSpPr/>
          <p:nvPr/>
        </p:nvSpPr>
        <p:spPr>
          <a:xfrm rot="5400000">
            <a:off x="5177040" y="4659435"/>
            <a:ext cx="320842" cy="420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Bent-Up Arrow 40">
            <a:extLst>
              <a:ext uri="{FF2B5EF4-FFF2-40B4-BE49-F238E27FC236}">
                <a16:creationId xmlns:a16="http://schemas.microsoft.com/office/drawing/2014/main" id="{55D01A26-1E3B-014E-BD20-C69FE22324E4}"/>
              </a:ext>
            </a:extLst>
          </p:cNvPr>
          <p:cNvSpPr/>
          <p:nvPr/>
        </p:nvSpPr>
        <p:spPr>
          <a:xfrm rot="5400000">
            <a:off x="7009779" y="5664652"/>
            <a:ext cx="320842" cy="420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02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26614F-7325-8043-82C1-CC58B848613D}"/>
              </a:ext>
            </a:extLst>
          </p:cNvPr>
          <p:cNvSpPr txBox="1"/>
          <p:nvPr/>
        </p:nvSpPr>
        <p:spPr>
          <a:xfrm>
            <a:off x="24985" y="1543987"/>
            <a:ext cx="232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nquin" panose="020B0004020203020204" pitchFamily="34" charset="77"/>
                <a:cs typeface="Palanquin" panose="020B0004020203020204" pitchFamily="34" charset="77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10EC4-6F68-AF42-9D77-A7E0535679E2}"/>
              </a:ext>
            </a:extLst>
          </p:cNvPr>
          <p:cNvSpPr txBox="1"/>
          <p:nvPr/>
        </p:nvSpPr>
        <p:spPr>
          <a:xfrm>
            <a:off x="2485870" y="1543987"/>
            <a:ext cx="232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Palanquin" panose="020B0004020203020204" pitchFamily="34" charset="77"/>
                <a:cs typeface="Palanquin" panose="020B0004020203020204" pitchFamily="34" charset="77"/>
              </a:rPr>
              <a:t>Geomatching</a:t>
            </a:r>
            <a:endParaRPr lang="en-US" b="1" dirty="0">
              <a:latin typeface="Palanquin" panose="020B0004020203020204" pitchFamily="34" charset="77"/>
              <a:cs typeface="Palanquin" panose="020B0004020203020204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263BB-0FE1-5D48-823F-2083B596106E}"/>
              </a:ext>
            </a:extLst>
          </p:cNvPr>
          <p:cNvSpPr txBox="1"/>
          <p:nvPr/>
        </p:nvSpPr>
        <p:spPr>
          <a:xfrm>
            <a:off x="4946755" y="1543987"/>
            <a:ext cx="232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nquin" panose="020B0004020203020204" pitchFamily="34" charset="77"/>
                <a:cs typeface="Palanquin" panose="020B0004020203020204" pitchFamily="34" charset="77"/>
              </a:rPr>
              <a:t>SDK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783B9-6F7A-4E40-9F4F-B6392280C223}"/>
              </a:ext>
            </a:extLst>
          </p:cNvPr>
          <p:cNvSpPr txBox="1"/>
          <p:nvPr/>
        </p:nvSpPr>
        <p:spPr>
          <a:xfrm>
            <a:off x="9103832" y="1507695"/>
            <a:ext cx="232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nquin" panose="020B0004020203020204" pitchFamily="34" charset="77"/>
                <a:cs typeface="Palanquin" panose="020B0004020203020204" pitchFamily="34" charset="77"/>
              </a:rPr>
              <a:t>Portal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806F5-7537-1E4C-8518-C09EEC7E8CBC}"/>
              </a:ext>
            </a:extLst>
          </p:cNvPr>
          <p:cNvSpPr txBox="1"/>
          <p:nvPr/>
        </p:nvSpPr>
        <p:spPr>
          <a:xfrm>
            <a:off x="24985" y="1913319"/>
            <a:ext cx="232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Matchmore</a:t>
            </a:r>
            <a:endParaRPr lang="en-US" dirty="0">
              <a:latin typeface="Palanquin" panose="020B0004020203020204" pitchFamily="34" charset="77"/>
              <a:cs typeface="Palanquin" panose="020B0004020203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Example 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Developer 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4EBA04-DD01-C44A-AA5A-F7CC53C43144}"/>
              </a:ext>
            </a:extLst>
          </p:cNvPr>
          <p:cNvSpPr txBox="1"/>
          <p:nvPr/>
        </p:nvSpPr>
        <p:spPr>
          <a:xfrm>
            <a:off x="2485870" y="1913319"/>
            <a:ext cx="232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Quickstart</a:t>
            </a:r>
            <a:endParaRPr lang="en-US" dirty="0">
              <a:latin typeface="Palanquin" panose="020B0004020203020204" pitchFamily="34" charset="77"/>
              <a:cs typeface="Palanquin" panose="020B0004020203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How it 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50F6CF-61D5-7A44-8A1A-5CB9EA038067}"/>
              </a:ext>
            </a:extLst>
          </p:cNvPr>
          <p:cNvSpPr txBox="1"/>
          <p:nvPr/>
        </p:nvSpPr>
        <p:spPr>
          <a:xfrm>
            <a:off x="4946755" y="1913319"/>
            <a:ext cx="2323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Unity 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React native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Xamarin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DF7D7-3712-7F44-AFF0-B4AF20D633AE}"/>
              </a:ext>
            </a:extLst>
          </p:cNvPr>
          <p:cNvSpPr txBox="1"/>
          <p:nvPr/>
        </p:nvSpPr>
        <p:spPr>
          <a:xfrm>
            <a:off x="8529403" y="1913319"/>
            <a:ext cx="2323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Beacons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Docs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Phomo</a:t>
            </a: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67DD1-E8ED-0A46-A117-23E5BA79DD8F}"/>
              </a:ext>
            </a:extLst>
          </p:cNvPr>
          <p:cNvSpPr txBox="1"/>
          <p:nvPr/>
        </p:nvSpPr>
        <p:spPr>
          <a:xfrm>
            <a:off x="10128159" y="1913319"/>
            <a:ext cx="2323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What is my account for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Billing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Pricing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FDAA23-AA32-414C-A9E0-FB6FE0D7D130}"/>
              </a:ext>
            </a:extLst>
          </p:cNvPr>
          <p:cNvSpPr txBox="1"/>
          <p:nvPr/>
        </p:nvSpPr>
        <p:spPr>
          <a:xfrm>
            <a:off x="2138597" y="389825"/>
            <a:ext cx="8784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What ? The content in the section.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0EE7956-ED52-4C4F-93B3-25297EC9C5A1}"/>
              </a:ext>
            </a:extLst>
          </p:cNvPr>
          <p:cNvSpPr/>
          <p:nvPr/>
        </p:nvSpPr>
        <p:spPr>
          <a:xfrm>
            <a:off x="1439056" y="4691921"/>
            <a:ext cx="699541" cy="539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C8B190-26D1-F047-B719-94B4F820DE90}"/>
              </a:ext>
            </a:extLst>
          </p:cNvPr>
          <p:cNvSpPr txBox="1"/>
          <p:nvPr/>
        </p:nvSpPr>
        <p:spPr>
          <a:xfrm>
            <a:off x="2348460" y="4691921"/>
            <a:ext cx="7779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alanquin" panose="020B0004020203020204" pitchFamily="34" charset="77"/>
                <a:cs typeface="Palanquin" panose="020B0004020203020204" pitchFamily="34" charset="77"/>
              </a:rPr>
              <a:t>NEXT: SDK’s section content</a:t>
            </a:r>
            <a:br>
              <a:rPr lang="en-US" sz="3200" dirty="0">
                <a:latin typeface="Palanquin" panose="020B0004020203020204" pitchFamily="34" charset="77"/>
                <a:cs typeface="Palanquin" panose="020B0004020203020204" pitchFamily="34" charset="77"/>
              </a:rPr>
            </a:br>
            <a:r>
              <a:rPr lang="en-US" sz="3200" dirty="0">
                <a:solidFill>
                  <a:srgbClr val="FF0000"/>
                </a:solidFill>
                <a:latin typeface="Palanquin" panose="020B0004020203020204" pitchFamily="34" charset="77"/>
                <a:cs typeface="Palanquin" panose="020B0004020203020204" pitchFamily="34" charset="77"/>
              </a:rPr>
              <a:t>TO DO : Check difference and parity SDKs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EDA917-FD75-BD49-B91A-AD4D608B11F5}"/>
              </a:ext>
            </a:extLst>
          </p:cNvPr>
          <p:cNvSpPr txBox="1"/>
          <p:nvPr/>
        </p:nvSpPr>
        <p:spPr>
          <a:xfrm>
            <a:off x="6530715" y="1543987"/>
            <a:ext cx="232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nquin" panose="020B0004020203020204" pitchFamily="34" charset="77"/>
                <a:cs typeface="Palanquin" panose="020B0004020203020204" pitchFamily="34" charset="77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895899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8A502B-CDAF-7648-BB56-3D7E3FFBB408}"/>
              </a:ext>
            </a:extLst>
          </p:cNvPr>
          <p:cNvSpPr txBox="1"/>
          <p:nvPr/>
        </p:nvSpPr>
        <p:spPr>
          <a:xfrm>
            <a:off x="179882" y="984059"/>
            <a:ext cx="1183223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Getting started (Installations, alternatives installations, example for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ios</a:t>
            </a: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: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cocoapods</a:t>
            </a: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, framework,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carthage</a:t>
            </a: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, 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Configure project (Request permission)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Add SDK to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Start/stop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Matchmore</a:t>
            </a:r>
            <a:endParaRPr lang="en-US" dirty="0">
              <a:latin typeface="Palanquin" panose="020B0004020203020204" pitchFamily="34" charset="77"/>
              <a:cs typeface="Palanquin" panose="020B0004020203020204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Start/Stop updating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For iOS/Android : Configure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LocationManager</a:t>
            </a:r>
            <a:endParaRPr lang="en-US" dirty="0">
              <a:latin typeface="Palanquin" panose="020B0004020203020204" pitchFamily="34" charset="77"/>
              <a:cs typeface="Palanquin" panose="020B0004020203020204" pitchFamily="34" charset="7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Foreground update locations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Background update locations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Manual update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Tutorials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Create a Mobile 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Create a Pin 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Create a Beacon Device (Except for SDKs that don’t support beacons yet)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Start/Stop Monitoring for device, APNS/FCM, WebSocket and Polling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Publish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Subscribe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GetMatches</a:t>
            </a:r>
            <a:endParaRPr lang="en-US" dirty="0">
              <a:latin typeface="Palanquin" panose="020B0004020203020204" pitchFamily="34" charset="77"/>
              <a:cs typeface="Palanquin" panose="020B0004020203020204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Local CRUD request (Create, Find,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FindAll</a:t>
            </a: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, Delete and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DeleteAll</a:t>
            </a: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Changelog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Supported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alanquin" panose="020B0004020203020204" pitchFamily="34" charset="77"/>
              <a:cs typeface="Palanquin" panose="020B0004020203020204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38203-A3B8-5646-8474-38E2CC2A36C5}"/>
              </a:ext>
            </a:extLst>
          </p:cNvPr>
          <p:cNvSpPr txBox="1"/>
          <p:nvPr/>
        </p:nvSpPr>
        <p:spPr>
          <a:xfrm>
            <a:off x="2977456" y="251547"/>
            <a:ext cx="7545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What should contain a SDK section ?</a:t>
            </a:r>
          </a:p>
          <a:p>
            <a:endParaRPr lang="en-US" sz="36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5901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F0FE6B-7407-D142-AEFE-0611E66F0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11772"/>
              </p:ext>
            </p:extLst>
          </p:nvPr>
        </p:nvGraphicFramePr>
        <p:xfrm>
          <a:off x="1" y="1092530"/>
          <a:ext cx="12191998" cy="5608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9248">
                  <a:extLst>
                    <a:ext uri="{9D8B030D-6E8A-4147-A177-3AD203B41FA5}">
                      <a16:colId xmlns:a16="http://schemas.microsoft.com/office/drawing/2014/main" val="1616472569"/>
                    </a:ext>
                  </a:extLst>
                </a:gridCol>
                <a:gridCol w="1503250">
                  <a:extLst>
                    <a:ext uri="{9D8B030D-6E8A-4147-A177-3AD203B41FA5}">
                      <a16:colId xmlns:a16="http://schemas.microsoft.com/office/drawing/2014/main" val="1101055628"/>
                    </a:ext>
                  </a:extLst>
                </a:gridCol>
                <a:gridCol w="1503250">
                  <a:extLst>
                    <a:ext uri="{9D8B030D-6E8A-4147-A177-3AD203B41FA5}">
                      <a16:colId xmlns:a16="http://schemas.microsoft.com/office/drawing/2014/main" val="3952255568"/>
                    </a:ext>
                  </a:extLst>
                </a:gridCol>
                <a:gridCol w="1503250">
                  <a:extLst>
                    <a:ext uri="{9D8B030D-6E8A-4147-A177-3AD203B41FA5}">
                      <a16:colId xmlns:a16="http://schemas.microsoft.com/office/drawing/2014/main" val="3296926192"/>
                    </a:ext>
                  </a:extLst>
                </a:gridCol>
                <a:gridCol w="1503250">
                  <a:extLst>
                    <a:ext uri="{9D8B030D-6E8A-4147-A177-3AD203B41FA5}">
                      <a16:colId xmlns:a16="http://schemas.microsoft.com/office/drawing/2014/main" val="996819569"/>
                    </a:ext>
                  </a:extLst>
                </a:gridCol>
                <a:gridCol w="1503250">
                  <a:extLst>
                    <a:ext uri="{9D8B030D-6E8A-4147-A177-3AD203B41FA5}">
                      <a16:colId xmlns:a16="http://schemas.microsoft.com/office/drawing/2014/main" val="1407542022"/>
                    </a:ext>
                  </a:extLst>
                </a:gridCol>
                <a:gridCol w="1503250">
                  <a:extLst>
                    <a:ext uri="{9D8B030D-6E8A-4147-A177-3AD203B41FA5}">
                      <a16:colId xmlns:a16="http://schemas.microsoft.com/office/drawing/2014/main" val="2092331958"/>
                    </a:ext>
                  </a:extLst>
                </a:gridCol>
                <a:gridCol w="1503250">
                  <a:extLst>
                    <a:ext uri="{9D8B030D-6E8A-4147-A177-3AD203B41FA5}">
                      <a16:colId xmlns:a16="http://schemas.microsoft.com/office/drawing/2014/main" val="3502286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SDK features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RESTFul</a:t>
                      </a:r>
                      <a:r>
                        <a:rPr lang="en-US" sz="1100" dirty="0"/>
                        <a:t>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Android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JavaScript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Unity 3D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Xamarin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78269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IOT Supported :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079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Mobile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7405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Pin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97911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Beacon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42644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Persistency: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68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Device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18407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Pub/Sub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3217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Match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7033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Custom Location Mode :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168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Foreground Mode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54163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Background mode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8772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Terminated mode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40784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Getting Matches via :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916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Push notification (APNS, FCM)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9558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WebSocket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7158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Polling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9717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Local states request 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Device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8953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Pub/sub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89824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Match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86040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3E97521-F0AB-F548-8DF0-6F32A7A4554F}"/>
              </a:ext>
            </a:extLst>
          </p:cNvPr>
          <p:cNvSpPr txBox="1"/>
          <p:nvPr/>
        </p:nvSpPr>
        <p:spPr>
          <a:xfrm>
            <a:off x="3507178" y="285007"/>
            <a:ext cx="7833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Matrix supported </a:t>
            </a:r>
            <a:r>
              <a:rPr lang="en-US" sz="3200">
                <a:latin typeface="Palanquin Medium" panose="020B0004020203020204" pitchFamily="34" charset="77"/>
                <a:cs typeface="Palanquin Medium" panose="020B0004020203020204" pitchFamily="34" charset="77"/>
              </a:rPr>
              <a:t>features SDKs</a:t>
            </a:r>
            <a:endParaRPr lang="en-US" sz="32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13180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7FCD26-2574-8244-933E-9A135345A66D}"/>
              </a:ext>
            </a:extLst>
          </p:cNvPr>
          <p:cNvSpPr txBox="1"/>
          <p:nvPr/>
        </p:nvSpPr>
        <p:spPr>
          <a:xfrm>
            <a:off x="3162925" y="0"/>
            <a:ext cx="8814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How ? </a:t>
            </a:r>
            <a:r>
              <a:rPr lang="en-US" b="1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Every Administrator is responsible to maintain their sections</a:t>
            </a:r>
            <a:r>
              <a:rPr lang="en-US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. Helps will come from their Deputy.</a:t>
            </a:r>
            <a:br>
              <a:rPr lang="en-US" dirty="0">
                <a:latin typeface="Palanquin Medium" panose="020B0004020203020204" pitchFamily="34" charset="77"/>
                <a:cs typeface="Palanquin Medium" panose="020B0004020203020204" pitchFamily="34" charset="77"/>
              </a:rPr>
            </a:br>
            <a:r>
              <a:rPr lang="en-US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More information available in : https://</a:t>
            </a:r>
            <a:r>
              <a:rPr lang="en-US" dirty="0" err="1">
                <a:latin typeface="Palanquin Medium" panose="020B0004020203020204" pitchFamily="34" charset="77"/>
                <a:cs typeface="Palanquin Medium" panose="020B0004020203020204" pitchFamily="34" charset="77"/>
              </a:rPr>
              <a:t>drive.google.com</a:t>
            </a:r>
            <a:r>
              <a:rPr lang="en-US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/</a:t>
            </a:r>
            <a:r>
              <a:rPr lang="en-US" dirty="0" err="1">
                <a:latin typeface="Palanquin Medium" panose="020B0004020203020204" pitchFamily="34" charset="77"/>
                <a:cs typeface="Palanquin Medium" panose="020B0004020203020204" pitchFamily="34" charset="77"/>
              </a:rPr>
              <a:t>open?id</a:t>
            </a:r>
            <a:r>
              <a:rPr lang="en-US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=1FhdFw8yWA4TGiAImq06J4mZ8nqFSY96jTnlqOs9PYpM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10C727-7432-2A4C-B254-120B0A983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79" y="1754326"/>
            <a:ext cx="9617242" cy="496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66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903967" y="32353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b="1" dirty="0">
                <a:latin typeface="Palanquin"/>
                <a:ea typeface="Palanquin"/>
                <a:cs typeface="Palanquin"/>
                <a:sym typeface="Palanquin"/>
              </a:rPr>
              <a:t>When ? Planning</a:t>
            </a:r>
            <a:r>
              <a:rPr lang="en" sz="3600" dirty="0">
                <a:latin typeface="Palanquin Thin"/>
                <a:ea typeface="Palanquin Thin"/>
                <a:cs typeface="Palanquin Thin"/>
                <a:sym typeface="Palanquin Thin"/>
              </a:rPr>
              <a:t> plan May – June 2018</a:t>
            </a:r>
            <a:endParaRPr sz="36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graphicFrame>
        <p:nvGraphicFramePr>
          <p:cNvPr id="114" name="Shape 114"/>
          <p:cNvGraphicFramePr/>
          <p:nvPr>
            <p:extLst>
              <p:ext uri="{D42A27DB-BD31-4B8C-83A1-F6EECF244321}">
                <p14:modId xmlns:p14="http://schemas.microsoft.com/office/powerpoint/2010/main" val="2064786134"/>
              </p:ext>
            </p:extLst>
          </p:nvPr>
        </p:nvGraphicFramePr>
        <p:xfrm>
          <a:off x="3" y="1062576"/>
          <a:ext cx="12191997" cy="4322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7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150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2018</a:t>
                      </a:r>
                      <a:endParaRPr sz="24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07.05 - 11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14 - 18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21 - 25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28 - 01.06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04 - 08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11 - 15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18 - 22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25 - 29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02.07 - 06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09 - 13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1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sz="1500" b="1" dirty="0" err="1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Integration</a:t>
                      </a:r>
                      <a:endParaRPr sz="15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835416388"/>
                  </a:ext>
                </a:extLst>
              </a:tr>
              <a:tr h="57331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Writing</a:t>
                      </a:r>
                      <a:endParaRPr sz="15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31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Reviewing</a:t>
                      </a:r>
                      <a:endParaRPr sz="15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31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Production</a:t>
                      </a:r>
                      <a:endParaRPr sz="15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30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Take </a:t>
                      </a:r>
                      <a:r>
                        <a:rPr lang="en" sz="1500" b="1" dirty="0" err="1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FeedBack</a:t>
                      </a:r>
                      <a:endParaRPr sz="15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30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sz="1500" b="1" dirty="0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Maintenance</a:t>
                      </a:r>
                      <a:endParaRPr sz="15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2269956377"/>
                  </a:ext>
                </a:extLst>
              </a:tr>
            </a:tbl>
          </a:graphicData>
        </a:graphic>
      </p:graphicFrame>
      <p:sp>
        <p:nvSpPr>
          <p:cNvPr id="115" name="Shape 115"/>
          <p:cNvSpPr/>
          <p:nvPr/>
        </p:nvSpPr>
        <p:spPr>
          <a:xfrm>
            <a:off x="1393565" y="2379033"/>
            <a:ext cx="4224041" cy="27194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latin typeface="Palanquin Thin"/>
                <a:ea typeface="Palanquin Thin"/>
                <a:cs typeface="Palanquin Thin"/>
                <a:sym typeface="Palanquin Thin"/>
              </a:rPr>
              <a:t>Writing</a:t>
            </a:r>
            <a:endParaRPr sz="16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5645556" y="3014533"/>
            <a:ext cx="2145098" cy="2960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latin typeface="Palanquin Thin"/>
                <a:ea typeface="Palanquin Thin"/>
                <a:cs typeface="Palanquin Thin"/>
                <a:sym typeface="Palanquin Thin"/>
              </a:rPr>
              <a:t>Review &amp; correction</a:t>
            </a:r>
            <a:endParaRPr sz="16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8918321" y="4195623"/>
            <a:ext cx="2144974" cy="2960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latin typeface="Palanquin Thin"/>
                <a:ea typeface="Palanquin Thin"/>
                <a:cs typeface="Palanquin Thin"/>
                <a:sym typeface="Palanquin Thin"/>
              </a:rPr>
              <a:t>Feedback from outside</a:t>
            </a:r>
            <a:endParaRPr sz="16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7856396" y="3562351"/>
            <a:ext cx="1054525" cy="342087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00" dirty="0">
                <a:latin typeface="Palanquin Thin"/>
                <a:ea typeface="Palanquin Thin"/>
                <a:cs typeface="Palanquin Thin"/>
                <a:sym typeface="Palanquin Thin"/>
              </a:rPr>
              <a:t>Production</a:t>
            </a:r>
            <a:endParaRPr sz="14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988089-1578-604C-9E71-445A771BA255}"/>
              </a:ext>
            </a:extLst>
          </p:cNvPr>
          <p:cNvGrpSpPr/>
          <p:nvPr/>
        </p:nvGrpSpPr>
        <p:grpSpPr>
          <a:xfrm>
            <a:off x="4719320" y="2436360"/>
            <a:ext cx="2078887" cy="4675482"/>
            <a:chOff x="3245526" y="2436360"/>
            <a:chExt cx="2078887" cy="4675482"/>
          </a:xfrm>
        </p:grpSpPr>
        <p:sp>
          <p:nvSpPr>
            <p:cNvPr id="119" name="Shape 119"/>
            <p:cNvSpPr/>
            <p:nvPr/>
          </p:nvSpPr>
          <p:spPr>
            <a:xfrm rot="10800000">
              <a:off x="4114047" y="5684527"/>
              <a:ext cx="146800" cy="123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120" name="Shape 120"/>
            <p:cNvCxnSpPr>
              <a:cxnSpLocks/>
            </p:cNvCxnSpPr>
            <p:nvPr/>
          </p:nvCxnSpPr>
          <p:spPr>
            <a:xfrm>
              <a:off x="4164308" y="2436360"/>
              <a:ext cx="11107" cy="323613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5" name="Shape 125"/>
            <p:cNvSpPr txBox="1"/>
            <p:nvPr/>
          </p:nvSpPr>
          <p:spPr>
            <a:xfrm>
              <a:off x="3245526" y="5762290"/>
              <a:ext cx="2078887" cy="134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 b="1" dirty="0">
                  <a:latin typeface="Palanquin"/>
                  <a:ea typeface="Palanquin"/>
                  <a:cs typeface="Palanquin"/>
                  <a:sym typeface="Palanquin"/>
                </a:rPr>
                <a:t>Milestone 2</a:t>
              </a:r>
              <a:endParaRPr sz="1600" b="1" dirty="0">
                <a:latin typeface="Palanquin"/>
                <a:ea typeface="Palanquin"/>
                <a:cs typeface="Palanquin"/>
                <a:sym typeface="Palanquin"/>
              </a:endParaRPr>
            </a:p>
            <a:p>
              <a:r>
                <a:rPr lang="en" sz="1200" dirty="0">
                  <a:latin typeface="Palanquin Thin"/>
                  <a:ea typeface="Palanquin Thin"/>
                  <a:cs typeface="Palanquin Thin"/>
                  <a:sym typeface="Palanquin Thin"/>
                </a:rPr>
                <a:t>Finished writing, we have a first version to rely on.</a:t>
              </a:r>
              <a:br>
                <a:rPr lang="en" sz="1200" dirty="0">
                  <a:latin typeface="Palanquin Thin"/>
                  <a:ea typeface="Palanquin Thin"/>
                  <a:cs typeface="Palanquin Thin"/>
                  <a:sym typeface="Palanquin Thin"/>
                </a:rPr>
              </a:br>
              <a:r>
                <a:rPr lang="en" sz="1200" dirty="0">
                  <a:latin typeface="Palanquin Thin"/>
                  <a:ea typeface="Palanquin Thin"/>
                  <a:cs typeface="Palanquin Thin"/>
                  <a:sym typeface="Palanquin Thin"/>
                </a:rPr>
                <a:t>Not perfect but enough.</a:t>
              </a:r>
              <a:endParaRPr sz="1200" dirty="0">
                <a:latin typeface="Palanquin Thin"/>
                <a:ea typeface="Palanquin Thin"/>
                <a:cs typeface="Palanquin Thin"/>
                <a:sym typeface="Palanquin Thin"/>
              </a:endParaRPr>
            </a:p>
          </p:txBody>
        </p:sp>
      </p:grpSp>
      <p:cxnSp>
        <p:nvCxnSpPr>
          <p:cNvPr id="129" name="Shape 129"/>
          <p:cNvCxnSpPr>
            <a:cxnSpLocks/>
          </p:cNvCxnSpPr>
          <p:nvPr/>
        </p:nvCxnSpPr>
        <p:spPr>
          <a:xfrm flipH="1">
            <a:off x="1960271" y="2379033"/>
            <a:ext cx="5365" cy="33670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hape 120">
            <a:extLst>
              <a:ext uri="{FF2B5EF4-FFF2-40B4-BE49-F238E27FC236}">
                <a16:creationId xmlns:a16="http://schemas.microsoft.com/office/drawing/2014/main" id="{43F073FE-4291-CA41-9FC5-A132FA270CF5}"/>
              </a:ext>
            </a:extLst>
          </p:cNvPr>
          <p:cNvCxnSpPr>
            <a:cxnSpLocks/>
          </p:cNvCxnSpPr>
          <p:nvPr/>
        </p:nvCxnSpPr>
        <p:spPr>
          <a:xfrm flipH="1">
            <a:off x="1383921" y="1907093"/>
            <a:ext cx="2049" cy="380020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119">
            <a:extLst>
              <a:ext uri="{FF2B5EF4-FFF2-40B4-BE49-F238E27FC236}">
                <a16:creationId xmlns:a16="http://schemas.microsoft.com/office/drawing/2014/main" id="{7A44F0E5-8B3F-5640-A365-AED9C05D7230}"/>
              </a:ext>
            </a:extLst>
          </p:cNvPr>
          <p:cNvSpPr/>
          <p:nvPr/>
        </p:nvSpPr>
        <p:spPr>
          <a:xfrm rot="10800000">
            <a:off x="1322553" y="5695267"/>
            <a:ext cx="146800" cy="123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" name="Shape 125">
            <a:extLst>
              <a:ext uri="{FF2B5EF4-FFF2-40B4-BE49-F238E27FC236}">
                <a16:creationId xmlns:a16="http://schemas.microsoft.com/office/drawing/2014/main" id="{632C6F89-44E9-D94E-AB70-05C8EB27C852}"/>
              </a:ext>
            </a:extLst>
          </p:cNvPr>
          <p:cNvSpPr txBox="1"/>
          <p:nvPr/>
        </p:nvSpPr>
        <p:spPr>
          <a:xfrm>
            <a:off x="391311" y="5778710"/>
            <a:ext cx="1848306" cy="101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 dirty="0">
                <a:latin typeface="Palanquin"/>
                <a:ea typeface="Palanquin"/>
                <a:cs typeface="Palanquin"/>
                <a:sym typeface="Palanquin"/>
              </a:rPr>
              <a:t>Milestone 1</a:t>
            </a:r>
            <a:endParaRPr sz="1600" b="1" dirty="0">
              <a:latin typeface="Palanquin"/>
              <a:ea typeface="Palanquin"/>
              <a:cs typeface="Palanquin"/>
              <a:sym typeface="Palanquin"/>
            </a:endParaRPr>
          </a:p>
          <a:p>
            <a:r>
              <a:rPr lang="en" sz="1200" dirty="0">
                <a:latin typeface="Palanquin Thin"/>
                <a:ea typeface="Palanquin Thin"/>
                <a:cs typeface="Palanquin Thin"/>
                <a:sym typeface="Palanquin Thin"/>
              </a:rPr>
              <a:t>Integration of theme and template for documentation rendering</a:t>
            </a:r>
            <a:endParaRPr sz="12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sp>
        <p:nvSpPr>
          <p:cNvPr id="36" name="Shape 117">
            <a:extLst>
              <a:ext uri="{FF2B5EF4-FFF2-40B4-BE49-F238E27FC236}">
                <a16:creationId xmlns:a16="http://schemas.microsoft.com/office/drawing/2014/main" id="{CA4F13AE-9E03-D441-A9D9-031ED27E8BAD}"/>
              </a:ext>
            </a:extLst>
          </p:cNvPr>
          <p:cNvSpPr/>
          <p:nvPr/>
        </p:nvSpPr>
        <p:spPr>
          <a:xfrm>
            <a:off x="8944084" y="4823791"/>
            <a:ext cx="3247916" cy="300454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latin typeface="Palanquin Thin"/>
                <a:ea typeface="Palanquin Thin"/>
                <a:cs typeface="Palanquin Thin"/>
                <a:sym typeface="Palanquin Thin"/>
              </a:rPr>
              <a:t>Maintenance</a:t>
            </a:r>
            <a:endParaRPr sz="16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EDBEA9-9033-F647-8825-47111730A4CF}"/>
              </a:ext>
            </a:extLst>
          </p:cNvPr>
          <p:cNvGrpSpPr/>
          <p:nvPr/>
        </p:nvGrpSpPr>
        <p:grpSpPr>
          <a:xfrm>
            <a:off x="6893326" y="2922737"/>
            <a:ext cx="1445470" cy="3905099"/>
            <a:chOff x="4709518" y="2922737"/>
            <a:chExt cx="1445470" cy="3905099"/>
          </a:xfrm>
        </p:grpSpPr>
        <p:sp>
          <p:nvSpPr>
            <p:cNvPr id="121" name="Shape 121"/>
            <p:cNvSpPr/>
            <p:nvPr/>
          </p:nvSpPr>
          <p:spPr>
            <a:xfrm rot="10800000">
              <a:off x="5565643" y="5716382"/>
              <a:ext cx="146800" cy="123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122" name="Shape 122"/>
            <p:cNvCxnSpPr>
              <a:cxnSpLocks/>
              <a:endCxn id="121" idx="4"/>
            </p:cNvCxnSpPr>
            <p:nvPr/>
          </p:nvCxnSpPr>
          <p:spPr>
            <a:xfrm>
              <a:off x="5629639" y="2922737"/>
              <a:ext cx="9404" cy="279364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" name="Shape 125">
              <a:extLst>
                <a:ext uri="{FF2B5EF4-FFF2-40B4-BE49-F238E27FC236}">
                  <a16:creationId xmlns:a16="http://schemas.microsoft.com/office/drawing/2014/main" id="{7C36C7A7-3950-654B-9307-D1078E12B49A}"/>
                </a:ext>
              </a:extLst>
            </p:cNvPr>
            <p:cNvSpPr txBox="1"/>
            <p:nvPr/>
          </p:nvSpPr>
          <p:spPr>
            <a:xfrm>
              <a:off x="4709518" y="5788302"/>
              <a:ext cx="1445470" cy="1039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 b="1" dirty="0">
                  <a:latin typeface="Palanquin"/>
                  <a:ea typeface="Palanquin"/>
                  <a:cs typeface="Palanquin"/>
                  <a:sym typeface="Palanquin"/>
                </a:rPr>
                <a:t>Milestone 3</a:t>
              </a:r>
              <a:br>
                <a:rPr lang="en" sz="1600" b="1" dirty="0">
                  <a:latin typeface="Palanquin"/>
                  <a:ea typeface="Palanquin"/>
                  <a:cs typeface="Palanquin"/>
                  <a:sym typeface="Palanquin"/>
                </a:rPr>
              </a:br>
              <a:r>
                <a:rPr lang="en" sz="1200" dirty="0">
                  <a:latin typeface="Palanquin Light" panose="020B0004020203020204" pitchFamily="34" charset="77"/>
                  <a:ea typeface="Palanquin"/>
                  <a:cs typeface="Palanquin Light" panose="020B0004020203020204" pitchFamily="34" charset="77"/>
                  <a:sym typeface="Palanquin"/>
                </a:rPr>
                <a:t>Correction are ready to be  published on prod.</a:t>
              </a:r>
              <a:endParaRPr sz="1600" dirty="0">
                <a:latin typeface="Palanquin Light" panose="020B0004020203020204" pitchFamily="34" charset="77"/>
                <a:ea typeface="Palanquin"/>
                <a:cs typeface="Palanquin Light" panose="020B0004020203020204" pitchFamily="34" charset="77"/>
                <a:sym typeface="Palanquin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F31D615-2721-2A45-91A1-CB0FF96BA3F5}"/>
              </a:ext>
            </a:extLst>
          </p:cNvPr>
          <p:cNvGrpSpPr/>
          <p:nvPr/>
        </p:nvGrpSpPr>
        <p:grpSpPr>
          <a:xfrm>
            <a:off x="8391326" y="3592734"/>
            <a:ext cx="2078887" cy="3533121"/>
            <a:chOff x="6207525" y="3581976"/>
            <a:chExt cx="2078887" cy="3533121"/>
          </a:xfrm>
        </p:grpSpPr>
        <p:sp>
          <p:nvSpPr>
            <p:cNvPr id="123" name="Shape 123"/>
            <p:cNvSpPr/>
            <p:nvPr/>
          </p:nvSpPr>
          <p:spPr>
            <a:xfrm rot="10800000">
              <a:off x="6641604" y="5732446"/>
              <a:ext cx="146800" cy="139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124" name="Shape 124"/>
            <p:cNvCxnSpPr>
              <a:cxnSpLocks/>
            </p:cNvCxnSpPr>
            <p:nvPr/>
          </p:nvCxnSpPr>
          <p:spPr>
            <a:xfrm flipH="1">
              <a:off x="6715004" y="3581976"/>
              <a:ext cx="20862" cy="223649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" name="Shape 125">
              <a:extLst>
                <a:ext uri="{FF2B5EF4-FFF2-40B4-BE49-F238E27FC236}">
                  <a16:creationId xmlns:a16="http://schemas.microsoft.com/office/drawing/2014/main" id="{80D527C6-4753-4440-8F7D-CB8A6075EDA0}"/>
                </a:ext>
              </a:extLst>
            </p:cNvPr>
            <p:cNvSpPr txBox="1"/>
            <p:nvPr/>
          </p:nvSpPr>
          <p:spPr>
            <a:xfrm>
              <a:off x="6207525" y="5765545"/>
              <a:ext cx="2078887" cy="134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 b="1" dirty="0">
                  <a:latin typeface="Palanquin"/>
                  <a:ea typeface="Palanquin"/>
                  <a:cs typeface="Palanquin"/>
                  <a:sym typeface="Palanquin"/>
                </a:rPr>
                <a:t>Milestone 4</a:t>
              </a:r>
              <a:endParaRPr sz="1600" b="1" dirty="0">
                <a:latin typeface="Palanquin"/>
                <a:ea typeface="Palanquin"/>
                <a:cs typeface="Palanquin"/>
                <a:sym typeface="Palanquin"/>
              </a:endParaRPr>
            </a:p>
            <a:p>
              <a:r>
                <a:rPr lang="en" sz="1200" dirty="0">
                  <a:latin typeface="Palanquin Thin"/>
                  <a:ea typeface="Palanquin Thin"/>
                  <a:cs typeface="Palanquin Thin"/>
                  <a:sym typeface="Palanquin Thin"/>
                </a:rPr>
                <a:t>Documentation is ready.</a:t>
              </a:r>
              <a:endParaRPr sz="1200" dirty="0">
                <a:latin typeface="Palanquin Thin"/>
                <a:ea typeface="Palanquin Thin"/>
                <a:cs typeface="Palanquin Thin"/>
                <a:sym typeface="Palanquin Thin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05A614-BBB2-B241-9DE3-044E3B759854}"/>
              </a:ext>
            </a:extLst>
          </p:cNvPr>
          <p:cNvGrpSpPr/>
          <p:nvPr/>
        </p:nvGrpSpPr>
        <p:grpSpPr>
          <a:xfrm>
            <a:off x="10190536" y="4195623"/>
            <a:ext cx="2078887" cy="2949341"/>
            <a:chOff x="7995973" y="4195623"/>
            <a:chExt cx="2078887" cy="2949341"/>
          </a:xfrm>
        </p:grpSpPr>
        <p:cxnSp>
          <p:nvCxnSpPr>
            <p:cNvPr id="32" name="Shape 124">
              <a:extLst>
                <a:ext uri="{FF2B5EF4-FFF2-40B4-BE49-F238E27FC236}">
                  <a16:creationId xmlns:a16="http://schemas.microsoft.com/office/drawing/2014/main" id="{E6F931F8-3C2A-3A44-9E19-69CB99131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90244" y="4195623"/>
              <a:ext cx="20862" cy="156124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" name="Shape 123">
              <a:extLst>
                <a:ext uri="{FF2B5EF4-FFF2-40B4-BE49-F238E27FC236}">
                  <a16:creationId xmlns:a16="http://schemas.microsoft.com/office/drawing/2014/main" id="{512CBAD3-D70C-894D-9F78-91751ACE448D}"/>
                </a:ext>
              </a:extLst>
            </p:cNvPr>
            <p:cNvSpPr/>
            <p:nvPr/>
          </p:nvSpPr>
          <p:spPr>
            <a:xfrm rot="10800000">
              <a:off x="8815600" y="5723415"/>
              <a:ext cx="146800" cy="139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Shape 125">
              <a:extLst>
                <a:ext uri="{FF2B5EF4-FFF2-40B4-BE49-F238E27FC236}">
                  <a16:creationId xmlns:a16="http://schemas.microsoft.com/office/drawing/2014/main" id="{54123C72-B417-5E4F-9563-9CC16806A5FE}"/>
                </a:ext>
              </a:extLst>
            </p:cNvPr>
            <p:cNvSpPr txBox="1"/>
            <p:nvPr/>
          </p:nvSpPr>
          <p:spPr>
            <a:xfrm>
              <a:off x="7995973" y="5795412"/>
              <a:ext cx="2078887" cy="134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 b="1" dirty="0">
                  <a:latin typeface="Palanquin"/>
                  <a:ea typeface="Palanquin"/>
                  <a:cs typeface="Palanquin"/>
                  <a:sym typeface="Palanquin"/>
                </a:rPr>
                <a:t>Milestone 5</a:t>
              </a:r>
              <a:endParaRPr sz="1600" b="1" dirty="0">
                <a:latin typeface="Palanquin"/>
                <a:ea typeface="Palanquin"/>
                <a:cs typeface="Palanquin"/>
                <a:sym typeface="Palanquin"/>
              </a:endParaRPr>
            </a:p>
            <a:p>
              <a:r>
                <a:rPr lang="en" sz="1200" dirty="0">
                  <a:latin typeface="Palanquin Thin"/>
                  <a:ea typeface="Palanquin Thin"/>
                  <a:cs typeface="Palanquin Thin"/>
                  <a:sym typeface="Palanquin Thin"/>
                </a:rPr>
                <a:t>We got a good idea of where we wants to head with our documentation</a:t>
              </a:r>
              <a:endParaRPr sz="1200" dirty="0">
                <a:latin typeface="Palanquin Thin"/>
                <a:ea typeface="Palanquin Thin"/>
                <a:cs typeface="Palanquin Thin"/>
                <a:sym typeface="Palanquin Thin"/>
              </a:endParaRPr>
            </a:p>
          </p:txBody>
        </p:sp>
      </p:grpSp>
      <p:sp>
        <p:nvSpPr>
          <p:cNvPr id="2" name="Lightning Bolt 1">
            <a:extLst>
              <a:ext uri="{FF2B5EF4-FFF2-40B4-BE49-F238E27FC236}">
                <a16:creationId xmlns:a16="http://schemas.microsoft.com/office/drawing/2014/main" id="{364DC4FB-74E3-5345-A3B1-84DE01CE34CC}"/>
              </a:ext>
            </a:extLst>
          </p:cNvPr>
          <p:cNvSpPr/>
          <p:nvPr/>
        </p:nvSpPr>
        <p:spPr>
          <a:xfrm>
            <a:off x="2831180" y="2080002"/>
            <a:ext cx="204537" cy="469231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ABD54-9C49-D24B-A3B8-EDA5A755B96D}"/>
              </a:ext>
            </a:extLst>
          </p:cNvPr>
          <p:cNvSpPr txBox="1"/>
          <p:nvPr/>
        </p:nvSpPr>
        <p:spPr>
          <a:xfrm>
            <a:off x="2366627" y="1665075"/>
            <a:ext cx="11336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17</a:t>
            </a:r>
            <a:r>
              <a:rPr lang="en-US" sz="1100" baseline="30000" dirty="0">
                <a:solidFill>
                  <a:srgbClr val="FFC000"/>
                </a:solidFill>
              </a:rPr>
              <a:t>th</a:t>
            </a:r>
            <a:r>
              <a:rPr lang="en-US" sz="1100" dirty="0">
                <a:solidFill>
                  <a:srgbClr val="FFC000"/>
                </a:solidFill>
              </a:rPr>
              <a:t> May:</a:t>
            </a:r>
            <a:br>
              <a:rPr lang="en-US" sz="1100" dirty="0">
                <a:solidFill>
                  <a:srgbClr val="FFC000"/>
                </a:solidFill>
              </a:rPr>
            </a:br>
            <a:r>
              <a:rPr lang="en-US" sz="1100" dirty="0" err="1">
                <a:solidFill>
                  <a:srgbClr val="FFC000"/>
                </a:solidFill>
              </a:rPr>
              <a:t>ReactNative</a:t>
            </a:r>
            <a:r>
              <a:rPr lang="en-US" sz="1100" dirty="0">
                <a:solidFill>
                  <a:srgbClr val="FFC000"/>
                </a:solidFill>
              </a:rPr>
              <a:t> SDK</a:t>
            </a:r>
          </a:p>
        </p:txBody>
      </p:sp>
      <p:sp>
        <p:nvSpPr>
          <p:cNvPr id="28" name="Lightning Bolt 27">
            <a:extLst>
              <a:ext uri="{FF2B5EF4-FFF2-40B4-BE49-F238E27FC236}">
                <a16:creationId xmlns:a16="http://schemas.microsoft.com/office/drawing/2014/main" id="{B78D7238-F554-4040-A6B0-F158A992B133}"/>
              </a:ext>
            </a:extLst>
          </p:cNvPr>
          <p:cNvSpPr/>
          <p:nvPr/>
        </p:nvSpPr>
        <p:spPr>
          <a:xfrm>
            <a:off x="4926358" y="2633022"/>
            <a:ext cx="204537" cy="469231"/>
          </a:xfrm>
          <a:prstGeom prst="lightningBol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044600-5C7B-0843-86D6-88119D58ABA4}"/>
              </a:ext>
            </a:extLst>
          </p:cNvPr>
          <p:cNvSpPr txBox="1"/>
          <p:nvPr/>
        </p:nvSpPr>
        <p:spPr>
          <a:xfrm>
            <a:off x="4593696" y="2266138"/>
            <a:ext cx="9172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/>
                </a:solidFill>
              </a:rPr>
              <a:t>1</a:t>
            </a:r>
            <a:r>
              <a:rPr lang="en-US" sz="1100" baseline="30000" dirty="0">
                <a:solidFill>
                  <a:schemeClr val="accent6"/>
                </a:solidFill>
              </a:rPr>
              <a:t>st</a:t>
            </a:r>
            <a:r>
              <a:rPr lang="en-US" sz="1100" dirty="0">
                <a:solidFill>
                  <a:schemeClr val="accent6"/>
                </a:solidFill>
              </a:rPr>
              <a:t> June:</a:t>
            </a:r>
            <a:br>
              <a:rPr lang="en-US" sz="1100" dirty="0">
                <a:solidFill>
                  <a:schemeClr val="accent6"/>
                </a:solidFill>
              </a:rPr>
            </a:br>
            <a:r>
              <a:rPr lang="en-US" sz="1100" dirty="0">
                <a:solidFill>
                  <a:schemeClr val="accent6"/>
                </a:solidFill>
              </a:rPr>
              <a:t>Xamarin SDK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8CF8E4-1F5B-3D4F-89D3-52A5211F6426}"/>
              </a:ext>
            </a:extLst>
          </p:cNvPr>
          <p:cNvCxnSpPr>
            <a:cxnSpLocks/>
          </p:cNvCxnSpPr>
          <p:nvPr/>
        </p:nvCxnSpPr>
        <p:spPr>
          <a:xfrm flipH="1">
            <a:off x="2949941" y="2400998"/>
            <a:ext cx="2116" cy="306226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2A938A-BD7E-5349-8E20-5A9A4FA87E21}"/>
              </a:ext>
            </a:extLst>
          </p:cNvPr>
          <p:cNvCxnSpPr>
            <a:cxnSpLocks/>
          </p:cNvCxnSpPr>
          <p:nvPr/>
        </p:nvCxnSpPr>
        <p:spPr>
          <a:xfrm>
            <a:off x="5043245" y="2962050"/>
            <a:ext cx="0" cy="246755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555CD3-490A-E54D-AB7B-E665FCAA5EBD}"/>
              </a:ext>
            </a:extLst>
          </p:cNvPr>
          <p:cNvSpPr txBox="1"/>
          <p:nvPr/>
        </p:nvSpPr>
        <p:spPr>
          <a:xfrm>
            <a:off x="2419229" y="5439689"/>
            <a:ext cx="112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POC MJF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D8F9CA-B8C4-384A-8A3A-59B47CAC9734}"/>
              </a:ext>
            </a:extLst>
          </p:cNvPr>
          <p:cNvSpPr txBox="1"/>
          <p:nvPr/>
        </p:nvSpPr>
        <p:spPr>
          <a:xfrm>
            <a:off x="4528614" y="5422989"/>
            <a:ext cx="118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POC MSO</a:t>
            </a:r>
          </a:p>
        </p:txBody>
      </p:sp>
      <p:sp>
        <p:nvSpPr>
          <p:cNvPr id="40" name="Shape 119">
            <a:extLst>
              <a:ext uri="{FF2B5EF4-FFF2-40B4-BE49-F238E27FC236}">
                <a16:creationId xmlns:a16="http://schemas.microsoft.com/office/drawing/2014/main" id="{D44567EA-9BFB-F245-A71B-773499D8BB29}"/>
              </a:ext>
            </a:extLst>
          </p:cNvPr>
          <p:cNvSpPr/>
          <p:nvPr/>
        </p:nvSpPr>
        <p:spPr>
          <a:xfrm rot="10800000">
            <a:off x="2882041" y="5416179"/>
            <a:ext cx="146800" cy="123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Shape 119">
            <a:extLst>
              <a:ext uri="{FF2B5EF4-FFF2-40B4-BE49-F238E27FC236}">
                <a16:creationId xmlns:a16="http://schemas.microsoft.com/office/drawing/2014/main" id="{FE4C882A-7FC2-CC44-9D1D-440670102745}"/>
              </a:ext>
            </a:extLst>
          </p:cNvPr>
          <p:cNvSpPr/>
          <p:nvPr/>
        </p:nvSpPr>
        <p:spPr>
          <a:xfrm rot="10800000">
            <a:off x="4984095" y="5397303"/>
            <a:ext cx="146800" cy="12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6109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582</Words>
  <Application>Microsoft Macintosh PowerPoint</Application>
  <PresentationFormat>Widescreen</PresentationFormat>
  <Paragraphs>247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Palanquin</vt:lpstr>
      <vt:lpstr>Palanquin Light</vt:lpstr>
      <vt:lpstr>Palanquin Medium</vt:lpstr>
      <vt:lpstr>Palanquin Thin</vt:lpstr>
      <vt:lpstr>Office Theme</vt:lpstr>
      <vt:lpstr>Documentation work repartition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? Planning plan May – June 2018</vt:lpstr>
      <vt:lpstr>Thank you for your Contribution !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 Analysis</dc:title>
  <dc:creator>Jean-Marc Du</dc:creator>
  <cp:lastModifiedBy>Jean-Marc Du</cp:lastModifiedBy>
  <cp:revision>88</cp:revision>
  <dcterms:created xsi:type="dcterms:W3CDTF">2018-05-08T11:31:20Z</dcterms:created>
  <dcterms:modified xsi:type="dcterms:W3CDTF">2018-05-23T12:10:19Z</dcterms:modified>
</cp:coreProperties>
</file>