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38" r:id="rId2"/>
    <p:sldId id="436" r:id="rId3"/>
    <p:sldId id="437" r:id="rId4"/>
    <p:sldId id="422" r:id="rId5"/>
    <p:sldId id="426" r:id="rId6"/>
    <p:sldId id="439" r:id="rId7"/>
    <p:sldId id="440" r:id="rId8"/>
    <p:sldId id="441" r:id="rId9"/>
    <p:sldId id="442" r:id="rId10"/>
    <p:sldId id="443" r:id="rId11"/>
    <p:sldId id="435" r:id="rId12"/>
    <p:sldId id="431" r:id="rId13"/>
    <p:sldId id="432" r:id="rId14"/>
    <p:sldId id="433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A8D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1" autoAdjust="0"/>
    <p:restoredTop sz="99543" autoAdjust="0"/>
  </p:normalViewPr>
  <p:slideViewPr>
    <p:cSldViewPr>
      <p:cViewPr varScale="1">
        <p:scale>
          <a:sx n="87" d="100"/>
          <a:sy n="87" d="100"/>
        </p:scale>
        <p:origin x="111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8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8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53BDBD1B-DD0D-48EF-87D7-2C9BDDE30E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399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1</a:t>
            </a:fld>
            <a:endParaRPr lang="en-US" altLang="ko-KR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10</a:t>
            </a:fld>
            <a:endParaRPr lang="en-US" altLang="ko-KR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885736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12</a:t>
            </a:fld>
            <a:endParaRPr lang="en-US" altLang="ko-KR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2</a:t>
            </a:fld>
            <a:endParaRPr lang="en-US" altLang="ko-KR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3</a:t>
            </a:fld>
            <a:endParaRPr lang="en-US" altLang="ko-KR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4</a:t>
            </a:fld>
            <a:endParaRPr lang="en-US" altLang="ko-KR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5</a:t>
            </a:fld>
            <a:endParaRPr lang="en-US" altLang="ko-KR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6</a:t>
            </a:fld>
            <a:endParaRPr lang="en-US" altLang="ko-KR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346411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7</a:t>
            </a:fld>
            <a:endParaRPr lang="en-US" altLang="ko-KR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08737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8</a:t>
            </a:fld>
            <a:endParaRPr lang="en-US" altLang="ko-KR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667220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9</a:t>
            </a:fld>
            <a:endParaRPr lang="en-US" altLang="ko-KR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0909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870CF-537E-4205-9CBE-2BCB27DC38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09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4E586-AA5E-44BC-8642-95FDBB3431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35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F39D5-8CAD-4B6C-AD1F-2BF68C4F7E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901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BCEFA-3C4F-46C5-AA69-A796952BE8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498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4B9E9-0055-49D3-8AC3-EC8A5266F3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822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D2D51-2DB8-4991-BE24-40384247E9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00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905DF-8D9C-4F2C-91E3-43AFEAC0B4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551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CBF3A-9C2A-4C3C-B105-2E0792D25AC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200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6F359-AB84-4ADD-839C-4C597CE188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940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62B96-257A-4A97-B70B-21DF69A25B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253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FAE5C-8978-4F07-96F5-151B446473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078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116D189-C0C2-4BE9-9CC9-CA3D63DB52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baek@snu.ac.kr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Zero-Based </a:t>
            </a:r>
            <a:r>
              <a:rPr lang="en-US" altLang="ko-KR" sz="2500" i="1" dirty="0" smtClean="0">
                <a:latin typeface="Arial" charset="0"/>
                <a:ea typeface="ヒラギノ角ゴ Pro W3" pitchFamily="1" charset="-128"/>
              </a:rPr>
              <a:t>vs.</a:t>
            </a:r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 One-Based Coordinates </a:t>
            </a:r>
            <a:endParaRPr lang="en-US" altLang="ko-KR" sz="2500" dirty="0"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799294"/>
            <a:ext cx="2173628" cy="41044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04864"/>
            <a:ext cx="785583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wn Arrow 4"/>
          <p:cNvSpPr/>
          <p:nvPr/>
        </p:nvSpPr>
        <p:spPr>
          <a:xfrm rot="2494077">
            <a:off x="2961769" y="2536106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52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3248"/>
            <a:ext cx="7776864" cy="607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BLAT</a:t>
            </a:r>
            <a:endParaRPr lang="en-US" altLang="ko-KR" sz="2500" dirty="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83264" y="3437164"/>
            <a:ext cx="7305464" cy="35187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6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91428" y="2659936"/>
            <a:ext cx="7297300" cy="67256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6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1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586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Mission </a:t>
            </a:r>
            <a:r>
              <a:rPr lang="en-US" altLang="ko-KR" sz="2500" b="1" dirty="0">
                <a:latin typeface="Arial" charset="0"/>
                <a:ea typeface="ヒラギノ角ゴ Pro W3" pitchFamily="1" charset="-128"/>
              </a:rPr>
              <a:t>2</a:t>
            </a:r>
            <a:endParaRPr lang="en-US" altLang="ko-KR" sz="2500" b="1" dirty="0" smtClean="0">
              <a:latin typeface="Arial" charset="0"/>
              <a:ea typeface="ヒラギノ角ゴ Pro W3" pitchFamily="1" charset="-128"/>
            </a:endParaRPr>
          </a:p>
          <a:p>
            <a:endParaRPr lang="en-US" altLang="ko-KR" sz="25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Due </a:t>
            </a:r>
            <a:r>
              <a:rPr lang="en-US" altLang="ko-KR" sz="25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April 21</a:t>
            </a:r>
            <a:r>
              <a:rPr lang="en-US" altLang="ko-KR" sz="2500" b="1" baseline="30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st</a:t>
            </a:r>
            <a:r>
              <a:rPr lang="en-US" altLang="ko-KR" sz="25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 Sunday </a:t>
            </a:r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11:59pm</a:t>
            </a: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1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. Use </a:t>
            </a:r>
            <a:r>
              <a:rPr lang="en-US" altLang="ko-KR" sz="2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the provided mission 2 template.</a:t>
            </a:r>
          </a:p>
          <a:p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3. Submit </a:t>
            </a:r>
            <a:r>
              <a:rPr lang="en-US" altLang="ko-KR" sz="2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a single source code file.</a:t>
            </a: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4. Observe </a:t>
            </a:r>
            <a:r>
              <a:rPr lang="en-US" altLang="ko-KR" sz="2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the Programming Suggestions.</a:t>
            </a: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Submit your files via email to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  <a:hlinkClick r:id="rId2"/>
              </a:rPr>
              <a:t>baek@snu.ac.kr</a:t>
            </a:r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Please make sure to use the following header.</a:t>
            </a: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[</a:t>
            </a:r>
            <a:r>
              <a:rPr lang="ko-KR" altLang="en-US" sz="2000">
                <a:latin typeface="Arial" charset="0"/>
                <a:ea typeface="ヒラギノ角ゴ Pro W3" pitchFamily="1" charset="-128"/>
              </a:rPr>
              <a:t>생물정보학</a:t>
            </a:r>
            <a:r>
              <a:rPr lang="en-US" altLang="ko-KR" sz="2000" smtClean="0">
                <a:latin typeface="Arial" charset="0"/>
                <a:ea typeface="ヒラギノ角ゴ Pro W3" pitchFamily="1" charset="-128"/>
              </a:rPr>
              <a:t>] </a:t>
            </a:r>
            <a:r>
              <a:rPr lang="ko-KR" altLang="en-US" sz="2000" dirty="0" smtClean="0"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Mission2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Please make sure to include your name in the file names that you submit.</a:t>
            </a: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Mission2_DBaek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_</a:t>
            </a:r>
            <a:r>
              <a:rPr lang="ko-KR" altLang="en-US" sz="2000" dirty="0">
                <a:latin typeface="Arial" charset="0"/>
                <a:ea typeface="ヒラギノ角ゴ Pro W3" pitchFamily="1" charset="-128"/>
              </a:rPr>
              <a:t>백대현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.</a:t>
            </a:r>
            <a:r>
              <a:rPr lang="en-US" altLang="ko-KR" sz="2000" dirty="0" err="1">
                <a:latin typeface="Arial" charset="0"/>
                <a:ea typeface="ヒラギノ角ゴ Pro W3" pitchFamily="1" charset="-128"/>
              </a:rPr>
              <a:t>xlsx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Mission2_DBaek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_</a:t>
            </a:r>
            <a:r>
              <a:rPr lang="ko-KR" altLang="en-US" sz="2000" dirty="0">
                <a:latin typeface="Arial" charset="0"/>
                <a:ea typeface="ヒラギノ角ゴ Pro W3" pitchFamily="1" charset="-128"/>
              </a:rPr>
              <a:t>백대현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.</a:t>
            </a:r>
            <a:r>
              <a:rPr lang="en-US" altLang="ko-KR" sz="2000" dirty="0" err="1">
                <a:latin typeface="Arial" charset="0"/>
                <a:ea typeface="ヒラギノ角ゴ Pro W3" pitchFamily="1" charset="-128"/>
              </a:rPr>
              <a:t>py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9586384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Mission 2</a:t>
            </a:r>
          </a:p>
          <a:p>
            <a:endParaRPr lang="en-US" altLang="ko-KR" sz="2500" b="1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AutoNum type="arabicPeriod"/>
            </a:pPr>
            <a:r>
              <a:rPr lang="en-US" altLang="ko-KR" sz="2500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Read </a:t>
            </a:r>
            <a:r>
              <a:rPr lang="en-US" altLang="ko-KR" sz="2500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the </a:t>
            </a:r>
            <a:r>
              <a:rPr lang="en-US" altLang="ko-KR" sz="2500" dirty="0" err="1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RefFlat</a:t>
            </a:r>
            <a:r>
              <a:rPr lang="en-US" altLang="ko-KR" sz="2500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 file, and parse the information, and store them into </a:t>
            </a:r>
            <a:r>
              <a:rPr lang="en-US" altLang="ko-KR" sz="2500" dirty="0">
                <a:solidFill>
                  <a:srgbClr val="FF0000"/>
                </a:solidFill>
                <a:latin typeface="Arial" pitchFamily="34" charset="0"/>
                <a:ea typeface="ヒラギノ角ゴ Pro W3" pitchFamily="1" charset="-128"/>
                <a:cs typeface="Arial" pitchFamily="34" charset="0"/>
              </a:rPr>
              <a:t>a list of </a:t>
            </a:r>
            <a:r>
              <a:rPr lang="en-US" altLang="ko-KR" sz="2500" dirty="0" smtClean="0">
                <a:solidFill>
                  <a:srgbClr val="FF0000"/>
                </a:solidFill>
                <a:latin typeface="Arial" pitchFamily="34" charset="0"/>
                <a:ea typeface="ヒラギノ角ゴ Pro W3" pitchFamily="1" charset="-128"/>
                <a:cs typeface="Arial" pitchFamily="34" charset="0"/>
              </a:rPr>
              <a:t>class objects</a:t>
            </a:r>
            <a:r>
              <a:rPr lang="en-US" altLang="ko-KR" sz="2500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 </a:t>
            </a:r>
            <a:r>
              <a:rPr lang="en-US" altLang="ko-KR" sz="2500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with your own design of instance variables and </a:t>
            </a:r>
            <a:r>
              <a:rPr lang="en-US" altLang="ko-KR" sz="2500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methods.</a:t>
            </a:r>
          </a:p>
          <a:p>
            <a:pPr marL="457200" indent="-457200">
              <a:buAutoNum type="arabicPeriod"/>
            </a:pPr>
            <a:endParaRPr lang="en-US" altLang="ko-KR" sz="2500" dirty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500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Your class should include instance variables that correspond to the following data structure.</a:t>
            </a:r>
          </a:p>
          <a:p>
            <a:endParaRPr lang="en-US" altLang="ko-KR" sz="2500" b="1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[Data Structure]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smtClean="0">
                <a:latin typeface="Arial" charset="0"/>
                <a:ea typeface="ヒラギノ角ゴ Pro W3" pitchFamily="1" charset="-128"/>
              </a:rPr>
              <a:t>RefSeq ID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smtClean="0">
                <a:latin typeface="Arial" charset="0"/>
                <a:ea typeface="ヒラギノ角ゴ Pro W3" pitchFamily="1" charset="-128"/>
              </a:rPr>
              <a:t>Gene Symbol</a:t>
            </a:r>
          </a:p>
          <a:p>
            <a:r>
              <a:rPr lang="en-US" altLang="ko-KR" sz="1800" dirty="0" smtClean="0">
                <a:latin typeface="Arial" charset="0"/>
                <a:ea typeface="ヒラギノ角ゴ Pro W3" pitchFamily="1" charset="-128"/>
              </a:rPr>
              <a:t>	Chromosome ID	(e.g., 1,2,…,22,23 for X, and 24 for Y)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smtClean="0">
                <a:latin typeface="Arial" charset="0"/>
                <a:ea typeface="ヒラギノ角ゴ Pro W3" pitchFamily="1" charset="-128"/>
              </a:rPr>
              <a:t>Strand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err="1" smtClean="0">
                <a:latin typeface="Arial" charset="0"/>
                <a:ea typeface="ヒラギノ角ゴ Pro W3" pitchFamily="1" charset="-128"/>
              </a:rPr>
              <a:t>Num</a:t>
            </a:r>
            <a:r>
              <a:rPr lang="en-US" altLang="ko-KR" sz="1800" dirty="0" smtClean="0">
                <a:latin typeface="Arial" charset="0"/>
                <a:ea typeface="ヒラギノ角ゴ Pro W3" pitchFamily="1" charset="-128"/>
              </a:rPr>
              <a:t> of Exons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smtClean="0">
                <a:latin typeface="Arial" charset="0"/>
                <a:ea typeface="ヒラギノ角ゴ Pro W3" pitchFamily="1" charset="-128"/>
              </a:rPr>
              <a:t>*Exon Start Positions,		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smtClean="0">
                <a:latin typeface="Arial" charset="0"/>
                <a:ea typeface="ヒラギノ角ゴ Pro W3" pitchFamily="1" charset="-128"/>
              </a:rPr>
              <a:t>*</a:t>
            </a:r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Exon </a:t>
            </a:r>
            <a:r>
              <a:rPr lang="en-US" altLang="ko-KR" sz="1800" dirty="0" smtClean="0">
                <a:latin typeface="Arial" charset="0"/>
                <a:ea typeface="ヒラギノ角ゴ Pro W3" pitchFamily="1" charset="-128"/>
              </a:rPr>
              <a:t>End Positions</a:t>
            </a:r>
          </a:p>
        </p:txBody>
      </p:sp>
    </p:spTree>
    <p:extLst>
      <p:ext uri="{BB962C8B-B14F-4D97-AF65-F5344CB8AC3E}">
        <p14:creationId xmlns:p14="http://schemas.microsoft.com/office/powerpoint/2010/main" val="18322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More Details on Mission 2</a:t>
            </a:r>
            <a:endParaRPr lang="en-US" altLang="ko-KR" sz="2500" b="1" dirty="0">
              <a:latin typeface="Arial" charset="0"/>
              <a:ea typeface="ヒラギノ角ゴ Pro W3" pitchFamily="1" charset="-128"/>
            </a:endParaRPr>
          </a:p>
          <a:p>
            <a:endParaRPr lang="en-US" altLang="ko-KR" sz="2500" b="1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AutoNum type="arabicPeriod"/>
            </a:pP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Use the </a:t>
            </a:r>
            <a:r>
              <a:rPr lang="en-US" altLang="ko-KR" sz="2200" dirty="0" err="1" smtClean="0">
                <a:latin typeface="Arial" charset="0"/>
                <a:ea typeface="ヒラギノ角ゴ Pro W3" pitchFamily="1" charset="-128"/>
              </a:rPr>
              <a:t>RefFlat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 file provided on 11/25/18. Count the number of entries in the </a:t>
            </a:r>
            <a:r>
              <a:rPr lang="en-US" altLang="ko-KR" sz="2200" dirty="0" err="1" smtClean="0">
                <a:latin typeface="Arial" charset="0"/>
                <a:ea typeface="ヒラギノ角ゴ Pro W3" pitchFamily="1" charset="-128"/>
              </a:rPr>
              <a:t>RefFlat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 file. </a:t>
            </a:r>
            <a:r>
              <a:rPr lang="en-US" altLang="ko-KR" sz="22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  <a:sym typeface="Wingdings" pitchFamily="2" charset="2"/>
              </a:rPr>
              <a:t> Answer 1 </a:t>
            </a:r>
            <a:endParaRPr lang="en-US" altLang="ko-KR" sz="2200" b="1" dirty="0" smtClean="0">
              <a:solidFill>
                <a:srgbClr val="FF0000"/>
              </a:solidFill>
              <a:latin typeface="Arial" charset="0"/>
              <a:ea typeface="ヒラギノ角ゴ Pro W3" pitchFamily="1" charset="-128"/>
            </a:endParaRPr>
          </a:p>
          <a:p>
            <a:pPr lvl="1" indent="0"/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AutoNum type="arabicPeriod"/>
            </a:pP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Remove non-NM 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sequences and keep the ones aligned only on </a:t>
            </a:r>
            <a:r>
              <a:rPr lang="en-US" altLang="ko-KR" sz="2200" dirty="0" err="1" smtClean="0">
                <a:latin typeface="Arial" charset="0"/>
                <a:ea typeface="ヒラギノ角ゴ Pro W3" pitchFamily="1" charset="-128"/>
              </a:rPr>
              <a:t>chr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 1-22, X, or Y. 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Count the number of 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entries left. </a:t>
            </a:r>
            <a:r>
              <a:rPr lang="en-US" altLang="ko-KR" sz="22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  <a:sym typeface="Wingdings" pitchFamily="2" charset="2"/>
              </a:rPr>
              <a:t> Answer 2</a:t>
            </a:r>
            <a:endParaRPr lang="en-US" altLang="ko-KR" sz="2200" b="1" dirty="0">
              <a:solidFill>
                <a:srgbClr val="FF0000"/>
              </a:solidFill>
              <a:latin typeface="Arial" charset="0"/>
              <a:ea typeface="ヒラギノ角ゴ Pro W3" pitchFamily="1" charset="-128"/>
            </a:endParaRPr>
          </a:p>
          <a:p>
            <a:pPr lvl="1" indent="0"/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Remove NM sequences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that have multiple entries in the </a:t>
            </a:r>
            <a:r>
              <a:rPr lang="en-US" altLang="ko-KR" sz="2200" dirty="0" err="1" smtClean="0">
                <a:latin typeface="Arial" charset="0"/>
                <a:ea typeface="ヒラギノ角ゴ Pro W3" pitchFamily="1" charset="-128"/>
              </a:rPr>
              <a:t>RefFlat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 file.</a:t>
            </a:r>
            <a:r>
              <a:rPr lang="en-US" altLang="ko-KR" sz="2200" b="1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Count the number of entries left. </a:t>
            </a:r>
            <a:r>
              <a:rPr lang="en-US" altLang="ko-KR" sz="22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  <a:sym typeface="Wingdings" pitchFamily="2" charset="2"/>
              </a:rPr>
              <a:t> Answer 3</a:t>
            </a:r>
            <a:endParaRPr lang="en-US" altLang="ko-KR" sz="2200" dirty="0" smtClean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AutoNum type="arabicPeriod"/>
            </a:pPr>
            <a:endParaRPr lang="en-US" altLang="ko-KR" sz="2200" dirty="0" smtClean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AutoNum type="arabicPeriod"/>
            </a:pP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Sort the list of the </a:t>
            </a:r>
            <a:r>
              <a:rPr lang="en-US" altLang="ko-KR" sz="2200" dirty="0" err="1" smtClean="0">
                <a:latin typeface="Arial" charset="0"/>
                <a:ea typeface="ヒラギノ角ゴ Pro W3" pitchFamily="1" charset="-128"/>
              </a:rPr>
              <a:t>RefSeq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 class objects by the ascending order of the RefSeq ID (not a string but an integer), and store the </a:t>
            </a:r>
            <a:r>
              <a:rPr lang="en-US" altLang="ko-KR" sz="2200" dirty="0" err="1" smtClean="0">
                <a:latin typeface="Arial" charset="0"/>
                <a:ea typeface="ヒラギノ角ゴ Pro W3" pitchFamily="1" charset="-128"/>
              </a:rPr>
              <a:t>RefSeq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 ID and the Gene Symbol in the provided template file.</a:t>
            </a:r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AutoNum type="arabicPeriod"/>
            </a:pPr>
            <a:endParaRPr lang="en-US" altLang="ko-KR" sz="2200" dirty="0"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6352635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638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Useful Tips</a:t>
            </a:r>
          </a:p>
          <a:p>
            <a:r>
              <a:rPr lang="en-US" altLang="ko-KR" sz="12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Estimated run 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time: </a:t>
            </a:r>
            <a:r>
              <a:rPr lang="en-US" altLang="ko-KR" sz="12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&lt;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1 min</a:t>
            </a:r>
            <a:endParaRPr lang="en-US" altLang="ko-KR" sz="1200" dirty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endParaRPr lang="en-US" altLang="ko-KR" sz="1200" dirty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class </a:t>
            </a:r>
            <a:r>
              <a:rPr lang="en-US" altLang="ko-KR" sz="12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cRefSeq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:</a:t>
            </a:r>
          </a:p>
          <a:p>
            <a:r>
              <a:rPr lang="en-US" altLang="ko-KR" sz="12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2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def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__</a:t>
            </a:r>
            <a:r>
              <a:rPr lang="en-US" altLang="ko-KR" sz="12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init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__(self):</a:t>
            </a:r>
          </a:p>
          <a:p>
            <a:r>
              <a:rPr lang="en-US" altLang="ko-KR" sz="12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2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self.sGeneSym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=	‘NULL’</a:t>
            </a:r>
          </a:p>
          <a:p>
            <a:r>
              <a:rPr lang="en-US" altLang="ko-KR" sz="12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2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self.sNMID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= 	‘NULL’</a:t>
            </a:r>
          </a:p>
          <a:p>
            <a:r>
              <a:rPr lang="en-US" altLang="ko-KR" sz="12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2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self.nChrID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=	0</a:t>
            </a:r>
          </a:p>
          <a:p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	……</a:t>
            </a:r>
          </a:p>
          <a:p>
            <a:endParaRPr lang="en-US" altLang="ko-KR" sz="1200" dirty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200" dirty="0" err="1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def</a:t>
            </a:r>
            <a:r>
              <a:rPr lang="en-US" altLang="ko-KR" sz="12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parse_refflat_line</a:t>
            </a:r>
            <a:r>
              <a:rPr lang="en-US" altLang="ko-KR" sz="12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(self, </a:t>
            </a:r>
            <a:r>
              <a:rPr lang="en-US" altLang="ko-KR" sz="1200" dirty="0" err="1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sReadLine</a:t>
            </a:r>
            <a:r>
              <a:rPr lang="en-US" altLang="ko-KR" sz="12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):</a:t>
            </a:r>
          </a:p>
          <a:p>
            <a:r>
              <a:rPr lang="en-US" altLang="ko-KR" sz="12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	……</a:t>
            </a:r>
          </a:p>
          <a:p>
            <a:endParaRPr lang="en-US" altLang="ko-KR" sz="1200" dirty="0" smtClean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200" dirty="0" err="1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def</a:t>
            </a:r>
            <a:r>
              <a:rPr lang="en-US" altLang="ko-KR" sz="12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get_NMID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(self):</a:t>
            </a:r>
            <a:endParaRPr lang="en-US" altLang="ko-KR" sz="1200" dirty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return </a:t>
            </a:r>
            <a:r>
              <a:rPr lang="en-US" altLang="ko-KR" sz="12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self.sNMID</a:t>
            </a:r>
            <a:endParaRPr lang="en-US" altLang="ko-KR" sz="1200" dirty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……</a:t>
            </a:r>
            <a:endParaRPr lang="en-US" altLang="ko-KR" sz="1200" dirty="0" smtClean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endParaRPr lang="en-US" altLang="ko-KR" sz="1200" dirty="0" smtClean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r>
              <a:rPr lang="en-US" altLang="ko-KR" sz="12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cRefSeqList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= []</a:t>
            </a:r>
          </a:p>
          <a:p>
            <a:endParaRPr lang="en-US" altLang="ko-KR" sz="1200" dirty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for </a:t>
            </a:r>
            <a:r>
              <a:rPr lang="en-US" altLang="ko-KR" sz="1200" dirty="0" err="1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sReadLine</a:t>
            </a:r>
            <a:r>
              <a:rPr lang="en-US" altLang="ko-KR" sz="12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in </a:t>
            </a:r>
            <a:r>
              <a:rPr lang="en-US" altLang="ko-KR" sz="12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InFile.readlines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():</a:t>
            </a:r>
          </a:p>
          <a:p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2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cReadRefSeq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= </a:t>
            </a:r>
            <a:r>
              <a:rPr lang="en-US" altLang="ko-KR" sz="12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cRefSeq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()</a:t>
            </a:r>
          </a:p>
          <a:p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2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cReadRefSeq.parse_refflat_line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(</a:t>
            </a:r>
            <a:r>
              <a:rPr lang="en-US" altLang="ko-KR" sz="12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sReadLine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)</a:t>
            </a:r>
          </a:p>
          <a:p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2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cRefSeqList.append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(</a:t>
            </a:r>
            <a:r>
              <a:rPr lang="en-US" altLang="ko-KR" sz="12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cReadRefSeq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……</a:t>
            </a:r>
          </a:p>
          <a:p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……</a:t>
            </a:r>
          </a:p>
          <a:p>
            <a:r>
              <a:rPr lang="en-US" altLang="ko-KR" sz="12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cRefSeqList.sort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(key = </a:t>
            </a:r>
            <a:r>
              <a:rPr lang="en-US" altLang="ko-KR" sz="12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cRefSeq.get_NMID</a:t>
            </a:r>
            <a:r>
              <a:rPr lang="en-US" altLang="ko-KR" sz="12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)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/>
            </a:r>
            <a:b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</a:b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……</a:t>
            </a:r>
          </a:p>
          <a:p>
            <a:endParaRPr lang="en-US" altLang="ko-KR" sz="1200" dirty="0" smtClean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r>
              <a:rPr lang="en-US" altLang="ko-KR" sz="12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OutFile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= open(</a:t>
            </a:r>
            <a:r>
              <a:rPr lang="en-US" altLang="ko-KR" sz="12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sOutFileName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, ‘w’)</a:t>
            </a:r>
          </a:p>
          <a:p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for </a:t>
            </a:r>
            <a:r>
              <a:rPr lang="en-US" altLang="ko-KR" sz="12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cRefSeq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in </a:t>
            </a:r>
            <a:r>
              <a:rPr lang="en-US" altLang="ko-KR" sz="12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cRefSeqList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:</a:t>
            </a:r>
          </a:p>
          <a:p>
            <a:r>
              <a:rPr lang="en-US" altLang="ko-KR" sz="12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print(	</a:t>
            </a:r>
            <a:r>
              <a:rPr lang="en-US" altLang="ko-KR" sz="12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cRefSeq.sNMID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, </a:t>
            </a:r>
            <a:r>
              <a:rPr lang="en-US" altLang="ko-KR" sz="12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cRefSeq.sGeneSym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, </a:t>
            </a:r>
          </a:p>
          <a:p>
            <a:r>
              <a:rPr lang="en-US" altLang="ko-KR" sz="12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2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sep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=‘\t’, end=‘\n’, file=</a:t>
            </a:r>
            <a:r>
              <a:rPr lang="en-US" altLang="ko-KR" sz="12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OutFile</a:t>
            </a:r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)</a:t>
            </a:r>
          </a:p>
          <a:p>
            <a:r>
              <a:rPr lang="en-US" altLang="ko-KR" sz="12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11684971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1" y="886624"/>
            <a:ext cx="9007983" cy="535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dirty="0">
                <a:latin typeface="Arial" charset="0"/>
                <a:ea typeface="ヒラギノ角ゴ Pro W3" pitchFamily="1" charset="-128"/>
              </a:rPr>
              <a:t>Annotation Files</a:t>
            </a:r>
          </a:p>
        </p:txBody>
      </p:sp>
      <p:sp>
        <p:nvSpPr>
          <p:cNvPr id="4" name="Down Arrow 3"/>
          <p:cNvSpPr/>
          <p:nvPr/>
        </p:nvSpPr>
        <p:spPr>
          <a:xfrm rot="2494077">
            <a:off x="657513" y="2631450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Down Arrow 4"/>
          <p:cNvSpPr/>
          <p:nvPr/>
        </p:nvSpPr>
        <p:spPr>
          <a:xfrm rot="2494077">
            <a:off x="8290361" y="1594934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8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52861"/>
            <a:ext cx="5904656" cy="58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dirty="0">
                <a:latin typeface="Arial" charset="0"/>
                <a:ea typeface="ヒラギノ角ゴ Pro W3" pitchFamily="1" charset="-128"/>
              </a:rPr>
              <a:t>Annotation Files</a:t>
            </a:r>
          </a:p>
        </p:txBody>
      </p:sp>
      <p:sp>
        <p:nvSpPr>
          <p:cNvPr id="4" name="Down Arrow 3"/>
          <p:cNvSpPr/>
          <p:nvPr/>
        </p:nvSpPr>
        <p:spPr>
          <a:xfrm rot="2494077">
            <a:off x="2125439" y="1129878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Down Arrow 4"/>
          <p:cNvSpPr/>
          <p:nvPr/>
        </p:nvSpPr>
        <p:spPr>
          <a:xfrm rot="2494077">
            <a:off x="1648691" y="711168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2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RefSeq</a:t>
            </a:r>
            <a:endParaRPr lang="en-US" altLang="ko-KR" sz="2500" b="1" dirty="0"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7534194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8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err="1" smtClean="0">
                <a:latin typeface="Arial" charset="0"/>
                <a:ea typeface="ヒラギノ角ゴ Pro W3" pitchFamily="1" charset="-128"/>
              </a:rPr>
              <a:t>RefFlat</a:t>
            </a:r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: RefSeq Alignment by BLAT</a:t>
            </a:r>
            <a:endParaRPr lang="en-US" altLang="ko-KR" sz="2500" b="1" dirty="0"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" y="980729"/>
            <a:ext cx="8989443" cy="296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47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0" y="744284"/>
            <a:ext cx="9045854" cy="542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BLAT Alignment</a:t>
            </a:r>
            <a:endParaRPr lang="en-US" altLang="ko-KR" sz="2500" dirty="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" name="Down Arrow 6"/>
          <p:cNvSpPr/>
          <p:nvPr/>
        </p:nvSpPr>
        <p:spPr>
          <a:xfrm rot="2494077">
            <a:off x="2601729" y="658830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54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BLAT Alignment</a:t>
            </a:r>
            <a:endParaRPr lang="en-US" altLang="ko-KR" sz="2500" dirty="0"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812254"/>
            <a:ext cx="646430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own Arrow 6"/>
          <p:cNvSpPr/>
          <p:nvPr/>
        </p:nvSpPr>
        <p:spPr>
          <a:xfrm rot="2494077">
            <a:off x="3393816" y="3323125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23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655" y="1412776"/>
            <a:ext cx="64897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BLAT Alignment</a:t>
            </a:r>
            <a:endParaRPr lang="en-US" altLang="ko-KR" sz="2500" dirty="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" name="Down Arrow 3"/>
          <p:cNvSpPr/>
          <p:nvPr/>
        </p:nvSpPr>
        <p:spPr>
          <a:xfrm rot="2494077">
            <a:off x="1881648" y="2058769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31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BLAT Alignment</a:t>
            </a:r>
            <a:endParaRPr lang="en-US" altLang="ko-KR" sz="2500" dirty="0"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9" y="847845"/>
            <a:ext cx="9062085" cy="4885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own Arrow 6"/>
          <p:cNvSpPr/>
          <p:nvPr/>
        </p:nvSpPr>
        <p:spPr>
          <a:xfrm rot="2494077">
            <a:off x="787890" y="1494522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43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6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289</Words>
  <Application>Microsoft Office PowerPoint</Application>
  <PresentationFormat>화면 슬라이드 쇼(4:3)</PresentationFormat>
  <Paragraphs>94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ヒラギノ角ゴ Pro W3</vt:lpstr>
      <vt:lpstr>굴림</vt:lpstr>
      <vt:lpstr>맑은 고딕</vt:lpstr>
      <vt:lpstr>Arial</vt:lpstr>
      <vt:lpstr>Courier New</vt:lpstr>
      <vt:lpstr>Times</vt:lpstr>
      <vt:lpstr>Wingdings</vt:lpstr>
      <vt:lpstr>Blank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Sumanas, Inc.</Manager>
  <Company>Garland Science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Genomes 3/e</dc:title>
  <dc:creator>Terry Brown</dc:creator>
  <cp:lastModifiedBy>Daehyun</cp:lastModifiedBy>
  <cp:revision>172</cp:revision>
  <dcterms:created xsi:type="dcterms:W3CDTF">2002-12-24T01:08:46Z</dcterms:created>
  <dcterms:modified xsi:type="dcterms:W3CDTF">2019-04-12T06:07:41Z</dcterms:modified>
</cp:coreProperties>
</file>