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33" r:id="rId2"/>
    <p:sldId id="431" r:id="rId3"/>
    <p:sldId id="437" r:id="rId4"/>
    <p:sldId id="434" r:id="rId5"/>
    <p:sldId id="435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A8D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1" autoAdjust="0"/>
    <p:restoredTop sz="99543" autoAdjust="0"/>
  </p:normalViewPr>
  <p:slideViewPr>
    <p:cSldViewPr>
      <p:cViewPr varScale="1">
        <p:scale>
          <a:sx n="109" d="100"/>
          <a:sy n="109" d="100"/>
        </p:scale>
        <p:origin x="101" y="4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8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8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53BDBD1B-DD0D-48EF-87D7-2C9BDDE30E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399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1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2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870CF-537E-4205-9CBE-2BCB27DC38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09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4E586-AA5E-44BC-8642-95FDBB3431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35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F39D5-8CAD-4B6C-AD1F-2BF68C4F7E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01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BCEFA-3C4F-46C5-AA69-A796952BE8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498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4B9E9-0055-49D3-8AC3-EC8A5266F3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822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D2D51-2DB8-4991-BE24-40384247E9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00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905DF-8D9C-4F2C-91E3-43AFEAC0B4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551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CBF3A-9C2A-4C3C-B105-2E0792D25A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200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6F359-AB84-4ADD-839C-4C597CE188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940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62B96-257A-4A97-B70B-21DF69A25B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253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FAE5C-8978-4F07-96F5-151B446473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078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116D189-C0C2-4BE9-9CC9-CA3D63DB52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baek@snu.ac.kr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324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Mission 3</a:t>
            </a:r>
          </a:p>
          <a:p>
            <a:endParaRPr lang="en-US" altLang="ko-KR" sz="2000" b="1" dirty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For 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each of 22 autosomes and 2 sex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chromosomes in human, read </a:t>
            </a:r>
            <a:r>
              <a:rPr lang="en-US" altLang="ko-KR" sz="2000" smtClean="0">
                <a:latin typeface="Arial" charset="0"/>
                <a:ea typeface="ヒラギノ角ゴ Pro W3" pitchFamily="1" charset="-128"/>
              </a:rPr>
              <a:t>an hg38 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unmasked sequence and store it into a single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string.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pPr lvl="1" indent="0"/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Read the </a:t>
            </a:r>
            <a:r>
              <a:rPr lang="en-US" altLang="ko-KR" sz="2000" dirty="0" err="1">
                <a:latin typeface="Arial" charset="0"/>
                <a:ea typeface="ヒラギノ角ゴ Pro W3" pitchFamily="1" charset="-128"/>
              </a:rPr>
              <a:t>RefFlat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 file, and parse the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information, which you have done in Mission 2 already.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For each RefSeq sequence, read the genomic sequence of each exon, partition them into 5’UTR, CDS, and 3’UTR by combining 1 and 2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.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78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Mission 3</a:t>
            </a:r>
          </a:p>
          <a:p>
            <a:endParaRPr lang="en-US" altLang="ko-KR" sz="2500" b="1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[Data Structure]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smtClean="0">
                <a:latin typeface="Arial" charset="0"/>
                <a:ea typeface="ヒラギノ角ゴ Pro W3" pitchFamily="1" charset="-128"/>
              </a:rPr>
              <a:t>RefSeq ID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smtClean="0">
                <a:latin typeface="Arial" charset="0"/>
                <a:ea typeface="ヒラギノ角ゴ Pro W3" pitchFamily="1" charset="-128"/>
              </a:rPr>
              <a:t>Gene Symbol</a:t>
            </a:r>
          </a:p>
          <a:p>
            <a:r>
              <a:rPr lang="en-US" altLang="ko-KR" sz="1800" dirty="0" smtClean="0">
                <a:latin typeface="Arial" charset="0"/>
                <a:ea typeface="ヒラギノ角ゴ Pro W3" pitchFamily="1" charset="-128"/>
              </a:rPr>
              <a:t>	Chromosome ID	(e.g., 1,2,…,22,23 for X, and 24 for Y)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smtClean="0">
                <a:latin typeface="Arial" charset="0"/>
                <a:ea typeface="ヒラギノ角ゴ Pro W3" pitchFamily="1" charset="-128"/>
              </a:rPr>
              <a:t>Strand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err="1" smtClean="0">
                <a:latin typeface="Arial" charset="0"/>
                <a:ea typeface="ヒラギノ角ゴ Pro W3" pitchFamily="1" charset="-128"/>
              </a:rPr>
              <a:t>Num</a:t>
            </a:r>
            <a:r>
              <a:rPr lang="en-US" altLang="ko-KR" sz="1800" dirty="0" smtClean="0">
                <a:latin typeface="Arial" charset="0"/>
                <a:ea typeface="ヒラギノ角ゴ Pro W3" pitchFamily="1" charset="-128"/>
              </a:rPr>
              <a:t> of Exons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smtClean="0">
                <a:latin typeface="Arial" charset="0"/>
                <a:ea typeface="ヒラギノ角ゴ Pro W3" pitchFamily="1" charset="-128"/>
              </a:rPr>
              <a:t>*Exon Start Positions,		*</a:t>
            </a:r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Exon </a:t>
            </a:r>
            <a:r>
              <a:rPr lang="en-US" altLang="ko-KR" sz="1800" dirty="0" smtClean="0">
                <a:latin typeface="Arial" charset="0"/>
                <a:ea typeface="ヒラギノ角ゴ Pro W3" pitchFamily="1" charset="-128"/>
              </a:rPr>
              <a:t>End Positions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Exon </a:t>
            </a:r>
            <a:r>
              <a:rPr lang="en-US" altLang="ko-KR" sz="1800" dirty="0" err="1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Seq</a:t>
            </a:r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Size	</a:t>
            </a:r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err="1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Exonic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Genome 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Sequence 	</a:t>
            </a:r>
          </a:p>
          <a:p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	5’UTR </a:t>
            </a:r>
            <a:r>
              <a:rPr lang="en-US" altLang="ko-KR" sz="1800" dirty="0" err="1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Seq</a:t>
            </a:r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Size</a:t>
            </a:r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		5’UTR </a:t>
            </a:r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Genome 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Sequence </a:t>
            </a:r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	</a:t>
            </a:r>
          </a:p>
          <a:p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ORF </a:t>
            </a:r>
            <a:r>
              <a:rPr lang="en-US" altLang="ko-KR" sz="1800" dirty="0" err="1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Seq</a:t>
            </a:r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Size</a:t>
            </a:r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		ORF </a:t>
            </a:r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Genome 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Sequence</a:t>
            </a:r>
            <a:endParaRPr lang="en-US" altLang="ko-KR" sz="1800" dirty="0">
              <a:solidFill>
                <a:srgbClr val="FF0000"/>
              </a:solidFill>
              <a:latin typeface="Arial" charset="0"/>
              <a:ea typeface="ヒラギノ角ゴ Pro W3" pitchFamily="1" charset="-128"/>
            </a:endParaRPr>
          </a:p>
          <a:p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3’UTR </a:t>
            </a:r>
            <a:r>
              <a:rPr lang="en-US" altLang="ko-KR" sz="1800" dirty="0" err="1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Seq</a:t>
            </a:r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Size</a:t>
            </a:r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		3’UTR </a:t>
            </a:r>
            <a:r>
              <a:rPr lang="en-US" altLang="ko-KR" sz="18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Genome 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Sequence</a:t>
            </a:r>
            <a:endParaRPr lang="en-US" altLang="ko-KR" sz="1800" dirty="0">
              <a:solidFill>
                <a:srgbClr val="FF0000"/>
              </a:solidFill>
              <a:latin typeface="Arial" charset="0"/>
              <a:ea typeface="ヒラギノ角ゴ Pro W3" pitchFamily="1" charset="-128"/>
            </a:endParaRPr>
          </a:p>
          <a:p>
            <a:endParaRPr lang="en-US" altLang="ko-KR" sz="1800" dirty="0" smtClean="0"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22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586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Mission </a:t>
            </a:r>
            <a:r>
              <a:rPr lang="en-US" altLang="ko-KR" sz="2500" b="1" dirty="0">
                <a:latin typeface="Arial" charset="0"/>
                <a:ea typeface="ヒラギノ角ゴ Pro W3" pitchFamily="1" charset="-128"/>
              </a:rPr>
              <a:t>3</a:t>
            </a:r>
            <a:endParaRPr lang="en-US" altLang="ko-KR" sz="2500" b="1" dirty="0" smtClean="0">
              <a:latin typeface="Arial" charset="0"/>
              <a:ea typeface="ヒラギノ角ゴ Pro W3" pitchFamily="1" charset="-128"/>
            </a:endParaRPr>
          </a:p>
          <a:p>
            <a:endParaRPr lang="en-US" altLang="ko-KR" sz="25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Due </a:t>
            </a:r>
            <a:r>
              <a:rPr lang="en-US" altLang="ko-KR" sz="25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May </a:t>
            </a:r>
            <a:r>
              <a:rPr lang="en-US" altLang="ko-KR" sz="2500" b="1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5</a:t>
            </a:r>
            <a:r>
              <a:rPr lang="en-US" altLang="ko-KR" sz="2500" b="1" baseline="30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th</a:t>
            </a:r>
            <a:r>
              <a:rPr lang="en-US" altLang="ko-KR" sz="25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 Sunday </a:t>
            </a:r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11:59pm</a:t>
            </a: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1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. Use </a:t>
            </a:r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the provided mission 3 template.</a:t>
            </a:r>
          </a:p>
          <a:p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3. Submit </a:t>
            </a:r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a single source code file.</a:t>
            </a: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4. Observe </a:t>
            </a:r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the Programming Suggestions.</a:t>
            </a: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Submit your files via email to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  <a:hlinkClick r:id="rId2"/>
              </a:rPr>
              <a:t>baek@snu.ac.kr</a:t>
            </a:r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Please make sure to use the following header.</a:t>
            </a: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[</a:t>
            </a:r>
            <a:r>
              <a:rPr lang="ko-KR" altLang="en-US" sz="2000">
                <a:latin typeface="Arial" charset="0"/>
                <a:ea typeface="ヒラギノ角ゴ Pro W3" pitchFamily="1" charset="-128"/>
              </a:rPr>
              <a:t>생물정보학</a:t>
            </a:r>
            <a:r>
              <a:rPr lang="en-US" altLang="ko-KR" sz="2000" smtClean="0">
                <a:latin typeface="Arial" charset="0"/>
                <a:ea typeface="ヒラギノ角ゴ Pro W3" pitchFamily="1" charset="-128"/>
              </a:rPr>
              <a:t>] </a:t>
            </a:r>
            <a:r>
              <a:rPr lang="ko-KR" altLang="en-US" sz="2000" dirty="0" smtClean="0"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Mission3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Please make sure to include your name in the file names that you submit.</a:t>
            </a: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Mission3_DBaek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_</a:t>
            </a:r>
            <a:r>
              <a:rPr lang="ko-KR" altLang="en-US" sz="2000" dirty="0">
                <a:latin typeface="Arial" charset="0"/>
                <a:ea typeface="ヒラギノ角ゴ Pro W3" pitchFamily="1" charset="-128"/>
              </a:rPr>
              <a:t>백대현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.</a:t>
            </a:r>
            <a:r>
              <a:rPr lang="en-US" altLang="ko-KR" sz="2000" dirty="0" err="1">
                <a:latin typeface="Arial" charset="0"/>
                <a:ea typeface="ヒラギノ角ゴ Pro W3" pitchFamily="1" charset="-128"/>
              </a:rPr>
              <a:t>xlsx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Mission3_DBaek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_</a:t>
            </a:r>
            <a:r>
              <a:rPr lang="ko-KR" altLang="en-US" sz="2000" dirty="0">
                <a:latin typeface="Arial" charset="0"/>
                <a:ea typeface="ヒラギノ角ゴ Pro W3" pitchFamily="1" charset="-128"/>
              </a:rPr>
              <a:t>백대현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.</a:t>
            </a:r>
            <a:r>
              <a:rPr lang="en-US" altLang="ko-KR" sz="2000" dirty="0" err="1">
                <a:latin typeface="Arial" charset="0"/>
                <a:ea typeface="ヒラギノ角ゴ Pro W3" pitchFamily="1" charset="-128"/>
              </a:rPr>
              <a:t>py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4768074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More Details on Mission 3</a:t>
            </a:r>
            <a:endParaRPr lang="en-US" altLang="ko-KR" sz="2500" b="1" dirty="0">
              <a:latin typeface="Arial" charset="0"/>
              <a:ea typeface="ヒラギノ角ゴ Pro W3" pitchFamily="1" charset="-128"/>
            </a:endParaRPr>
          </a:p>
          <a:p>
            <a:endParaRPr lang="en-US" altLang="ko-KR" sz="2500" b="1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AutoNum type="arabicPeriod"/>
            </a:pP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Use the </a:t>
            </a:r>
            <a:r>
              <a:rPr lang="en-US" altLang="ko-KR" sz="2200" dirty="0" err="1">
                <a:latin typeface="Arial" charset="0"/>
                <a:ea typeface="ヒラギノ角ゴ Pro W3" pitchFamily="1" charset="-128"/>
              </a:rPr>
              <a:t>RefFlat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 file provided on 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08/05/18. 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Count the number of entries in the </a:t>
            </a:r>
            <a:r>
              <a:rPr lang="en-US" altLang="ko-KR" sz="2200" dirty="0" err="1">
                <a:latin typeface="Arial" charset="0"/>
                <a:ea typeface="ヒラギノ角ゴ Pro W3" pitchFamily="1" charset="-128"/>
              </a:rPr>
              <a:t>RefFlat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 file. </a:t>
            </a:r>
            <a:r>
              <a:rPr lang="en-US" altLang="ko-KR" sz="2200" b="1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  <a:sym typeface="Wingdings" pitchFamily="2" charset="2"/>
              </a:rPr>
              <a:t> Answer 1 </a:t>
            </a:r>
            <a:endParaRPr lang="en-US" altLang="ko-KR" sz="2200" b="1" dirty="0">
              <a:solidFill>
                <a:srgbClr val="FF0000"/>
              </a:solidFill>
              <a:latin typeface="Arial" charset="0"/>
              <a:ea typeface="ヒラギノ角ゴ Pro W3" pitchFamily="1" charset="-128"/>
            </a:endParaRPr>
          </a:p>
          <a:p>
            <a:pPr lvl="1" indent="0"/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AutoNum type="arabicPeriod"/>
            </a:pP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Remove non-NM sequences and keep the ones aligned only on </a:t>
            </a:r>
            <a:r>
              <a:rPr lang="en-US" altLang="ko-KR" sz="2200" dirty="0" err="1">
                <a:latin typeface="Arial" charset="0"/>
                <a:ea typeface="ヒラギノ角ゴ Pro W3" pitchFamily="1" charset="-128"/>
              </a:rPr>
              <a:t>chr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 1-22, X, or Y. Count the number of entries left. </a:t>
            </a:r>
            <a:r>
              <a:rPr lang="en-US" altLang="ko-KR" sz="2200" b="1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  <a:sym typeface="Wingdings" pitchFamily="2" charset="2"/>
              </a:rPr>
              <a:t> Answer 2</a:t>
            </a:r>
            <a:endParaRPr lang="en-US" altLang="ko-KR" sz="2200" b="1" dirty="0">
              <a:solidFill>
                <a:srgbClr val="FF0000"/>
              </a:solidFill>
              <a:latin typeface="Arial" charset="0"/>
              <a:ea typeface="ヒラギノ角ゴ Pro W3" pitchFamily="1" charset="-128"/>
            </a:endParaRPr>
          </a:p>
          <a:p>
            <a:pPr lvl="1" indent="0"/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Remove NM sequences that have multiple entries in the </a:t>
            </a:r>
            <a:r>
              <a:rPr lang="en-US" altLang="ko-KR" sz="2200" dirty="0" err="1">
                <a:latin typeface="Arial" charset="0"/>
                <a:ea typeface="ヒラギノ角ゴ Pro W3" pitchFamily="1" charset="-128"/>
              </a:rPr>
              <a:t>RefFlat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 file.</a:t>
            </a:r>
            <a:r>
              <a:rPr lang="en-US" altLang="ko-KR" sz="2200" b="1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Count the number of entries left. </a:t>
            </a:r>
            <a:r>
              <a:rPr lang="en-US" altLang="ko-KR" sz="2200" b="1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  <a:sym typeface="Wingdings" pitchFamily="2" charset="2"/>
              </a:rPr>
              <a:t> Answer 3</a:t>
            </a:r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FontTx/>
              <a:buAutoNum type="arabicPeriod"/>
            </a:pPr>
            <a:endParaRPr lang="en-US" altLang="ko-KR" sz="2200" b="1" dirty="0">
              <a:solidFill>
                <a:srgbClr val="FF0000"/>
              </a:solidFill>
              <a:latin typeface="Arial" charset="0"/>
              <a:ea typeface="ヒラギノ角ゴ Pro W3" pitchFamily="1" charset="-128"/>
              <a:sym typeface="Wingdings" pitchFamily="2" charset="2"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Remove 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NM sequences that have wrong ORFs: no start codon, no stop codon, ORF size of 3N+1 or 3N+2, or internal stop codons. Count the number of entries left. </a:t>
            </a:r>
            <a:r>
              <a:rPr lang="en-US" altLang="ko-KR" sz="22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  <a:sym typeface="Wingdings" pitchFamily="2" charset="2"/>
              </a:rPr>
              <a:t> </a:t>
            </a:r>
            <a:r>
              <a:rPr lang="en-US" altLang="ko-KR" sz="2200" b="1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  <a:sym typeface="Wingdings" pitchFamily="2" charset="2"/>
              </a:rPr>
              <a:t>Answer 4</a:t>
            </a:r>
            <a:endParaRPr lang="en-US" altLang="ko-KR" sz="2200" b="1" dirty="0" smtClean="0">
              <a:solidFill>
                <a:srgbClr val="FF0000"/>
              </a:solidFill>
              <a:latin typeface="Arial" charset="0"/>
              <a:ea typeface="ヒラギノ角ゴ Pro W3" pitchFamily="1" charset="-128"/>
              <a:sym typeface="Wingdings" pitchFamily="2" charset="2"/>
            </a:endParaRPr>
          </a:p>
          <a:p>
            <a:pPr marL="457200" indent="-457200">
              <a:buFontTx/>
              <a:buAutoNum type="arabicPeriod"/>
            </a:pPr>
            <a:endParaRPr lang="en-US" altLang="ko-KR" sz="2200" b="1" dirty="0">
              <a:solidFill>
                <a:srgbClr val="FF0000"/>
              </a:solidFill>
              <a:latin typeface="Arial" charset="0"/>
              <a:ea typeface="ヒラギノ角ゴ Pro W3" pitchFamily="1" charset="-128"/>
              <a:sym typeface="Wingdings" pitchFamily="2" charset="2"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For 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each gene 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that 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has 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multiple isoforms, select a representative 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isoform by 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picking up a RefSeq 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sequence that 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has the lowest NM 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ID(an integer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). Count the number of entries left. </a:t>
            </a:r>
            <a:r>
              <a:rPr lang="en-US" altLang="ko-KR" sz="22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  <a:sym typeface="Wingdings" pitchFamily="2" charset="2"/>
              </a:rPr>
              <a:t> </a:t>
            </a:r>
            <a:r>
              <a:rPr lang="en-US" altLang="ko-KR" sz="2200" b="1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  <a:sym typeface="Wingdings" pitchFamily="2" charset="2"/>
              </a:rPr>
              <a:t>Answer 5</a:t>
            </a:r>
            <a:endParaRPr lang="en-US" altLang="ko-KR" sz="2200" b="1" dirty="0" smtClean="0">
              <a:solidFill>
                <a:srgbClr val="FF0000"/>
              </a:solidFill>
              <a:latin typeface="Arial" charset="0"/>
              <a:ea typeface="ヒラギノ角ゴ Pro W3" pitchFamily="1" charset="-128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85331782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More Details on Mission 3</a:t>
            </a:r>
            <a:endParaRPr lang="en-US" altLang="ko-KR" sz="2500" b="1" dirty="0">
              <a:latin typeface="Arial" charset="0"/>
              <a:ea typeface="ヒラギノ角ゴ Pro W3" pitchFamily="1" charset="-128"/>
            </a:endParaRPr>
          </a:p>
          <a:p>
            <a:endParaRPr lang="en-US" altLang="ko-KR" sz="2500" b="1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6. Sort the list of the </a:t>
            </a:r>
            <a:r>
              <a:rPr lang="en-US" altLang="ko-KR" sz="2200" dirty="0" err="1" smtClean="0">
                <a:latin typeface="Arial" charset="0"/>
                <a:ea typeface="ヒラギノ角ゴ Pro W3" pitchFamily="1" charset="-128"/>
              </a:rPr>
              <a:t>RefSeq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 class objects by the ascending order of the RefSeq ID (integer), and store the RefSeq ID, the gene symbol, 5’UTR 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s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ize, ORF size, and 3’UTR size in the provided template file. When computing ORF size, include the terminal stop codon (3nt).</a:t>
            </a:r>
          </a:p>
          <a:p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7. When storing ORF sequences, include both start and stop codons.</a:t>
            </a:r>
          </a:p>
          <a:p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Estimated run time: </a:t>
            </a:r>
            <a:r>
              <a:rPr lang="en-US" altLang="ko-KR" sz="20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&lt;3 min</a:t>
            </a:r>
            <a:r>
              <a:rPr lang="en-US" altLang="ko-KR" sz="20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</a:t>
            </a:r>
            <a:endParaRPr lang="en-US" altLang="ko-KR" sz="2200" dirty="0"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1637880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6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394</Words>
  <Application>Microsoft Office PowerPoint</Application>
  <PresentationFormat>화면 슬라이드 쇼(4:3)</PresentationFormat>
  <Paragraphs>58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ヒラギノ角ゴ Pro W3</vt:lpstr>
      <vt:lpstr>굴림</vt:lpstr>
      <vt:lpstr>맑은 고딕</vt:lpstr>
      <vt:lpstr>Arial</vt:lpstr>
      <vt:lpstr>Courier New</vt:lpstr>
      <vt:lpstr>Times</vt:lpstr>
      <vt:lpstr>Wingdings</vt:lpstr>
      <vt:lpstr>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Sumanas, Inc.</Manager>
  <Company>Garland Science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Genomes 3/e</dc:title>
  <dc:creator>Terry Brown</dc:creator>
  <cp:lastModifiedBy>Daehyun</cp:lastModifiedBy>
  <cp:revision>169</cp:revision>
  <dcterms:created xsi:type="dcterms:W3CDTF">2002-12-24T01:08:46Z</dcterms:created>
  <dcterms:modified xsi:type="dcterms:W3CDTF">2019-03-19T05:41:41Z</dcterms:modified>
</cp:coreProperties>
</file>