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92" r:id="rId2"/>
    <p:sldId id="438" r:id="rId3"/>
    <p:sldId id="495" r:id="rId4"/>
    <p:sldId id="494" r:id="rId5"/>
    <p:sldId id="496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A8D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01" autoAdjust="0"/>
    <p:restoredTop sz="90929"/>
  </p:normalViewPr>
  <p:slideViewPr>
    <p:cSldViewPr>
      <p:cViewPr varScale="1">
        <p:scale>
          <a:sx n="109" d="100"/>
          <a:sy n="109" d="100"/>
        </p:scale>
        <p:origin x="101" y="4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8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8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53BDBD1B-DD0D-48EF-87D7-2C9BDDE30E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399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5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870CF-537E-4205-9CBE-2BCB27DC38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09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4E586-AA5E-44BC-8642-95FDBB3431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35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F39D5-8CAD-4B6C-AD1F-2BF68C4F7E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01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BCEFA-3C4F-46C5-AA69-A796952BE8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498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4B9E9-0055-49D3-8AC3-EC8A5266F3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822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D2D51-2DB8-4991-BE24-40384247E9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00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905DF-8D9C-4F2C-91E3-43AFEAC0B4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551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CBF3A-9C2A-4C3C-B105-2E0792D25A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200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6F359-AB84-4ADD-839C-4C597CE188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940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62B96-257A-4A97-B70B-21DF69A25B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253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FAE5C-8978-4F07-96F5-151B446473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078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116D189-C0C2-4BE9-9CC9-CA3D63DB52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baek@snu.ac.kr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200" b="1" dirty="0" smtClean="0">
                <a:latin typeface="Arial" charset="0"/>
                <a:ea typeface="ヒラギノ角ゴ Pro W3" pitchFamily="1" charset="-128"/>
              </a:rPr>
              <a:t>Mission </a:t>
            </a:r>
            <a:r>
              <a:rPr lang="en-US" altLang="ko-KR" sz="2200" b="1" dirty="0">
                <a:latin typeface="Arial" charset="0"/>
                <a:ea typeface="ヒラギノ角ゴ Pro W3" pitchFamily="1" charset="-128"/>
              </a:rPr>
              <a:t>1</a:t>
            </a:r>
            <a:endParaRPr lang="en-US" altLang="ko-KR" sz="2200" b="1" dirty="0" smtClean="0">
              <a:latin typeface="Arial" charset="0"/>
              <a:ea typeface="ヒラギノ角ゴ Pro W3" pitchFamily="1" charset="-128"/>
            </a:endParaRPr>
          </a:p>
          <a:p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1. Perform the following analyses.</a:t>
            </a:r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Compute the number of mono-nucleotides 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and their relative frequencies in the human genome (22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autosomes only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. Use unmasked sequences.)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Compute the number of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di-nucleotides, 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their relative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frequencies, and their expected frequencies inferred from the mono-nucleotide frequencies. Indicate substantially over- or under-represented di-nucleotides if there exist.</a:t>
            </a:r>
            <a:endParaRPr lang="en-US" altLang="ko-KR" sz="2000" dirty="0" smtClean="0">
              <a:solidFill>
                <a:srgbClr val="FF0000"/>
              </a:solidFill>
              <a:latin typeface="Arial" charset="0"/>
              <a:ea typeface="ヒラギノ角ゴ Pro W3" pitchFamily="1" charset="-128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000" dirty="0">
              <a:solidFill>
                <a:srgbClr val="FF0000"/>
              </a:solidFill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2. 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Repeat the analyses 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for 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the following 4 organisms.		</a:t>
            </a:r>
            <a:endParaRPr lang="en-US" altLang="ko-KR" sz="22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	Organisms		Chromosomes 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to analyze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Human(hg38):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		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22: 1~22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Chicken(galGal3):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		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29: 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1~28,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and 32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D.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melanogaster(dm3):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5: 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2R, 2L, 3R, 3L,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and 4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C. elegans(ce10):		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5: 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I, II, III, IV,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and V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3. </a:t>
            </a:r>
            <a:r>
              <a:rPr lang="en-US" altLang="ko-KR" sz="22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Briefly discuss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about the biological </a:t>
            </a:r>
            <a:r>
              <a:rPr lang="en-US" altLang="ko-KR" sz="22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reasons for the results that you observed.</a:t>
            </a:r>
            <a:endParaRPr lang="en-US" altLang="ko-KR" sz="2000" dirty="0">
              <a:solidFill>
                <a:srgbClr val="FF0000"/>
              </a:solidFill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5532598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586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Mission </a:t>
            </a:r>
            <a:r>
              <a:rPr lang="en-US" altLang="ko-KR" sz="2500" b="1" dirty="0">
                <a:latin typeface="Arial" charset="0"/>
                <a:ea typeface="ヒラギノ角ゴ Pro W3" pitchFamily="1" charset="-128"/>
              </a:rPr>
              <a:t>1</a:t>
            </a:r>
            <a:endParaRPr lang="en-US" altLang="ko-KR" sz="2500" b="1" dirty="0" smtClean="0">
              <a:latin typeface="Arial" charset="0"/>
              <a:ea typeface="ヒラギノ角ゴ Pro W3" pitchFamily="1" charset="-128"/>
            </a:endParaRPr>
          </a:p>
          <a:p>
            <a:endParaRPr lang="en-US" altLang="ko-KR" sz="25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Due</a:t>
            </a:r>
            <a:r>
              <a:rPr lang="en-US" altLang="ko-KR" sz="25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 April 14</a:t>
            </a:r>
            <a:r>
              <a:rPr lang="en-US" altLang="ko-KR" sz="2500" b="1" baseline="30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th</a:t>
            </a:r>
            <a:r>
              <a:rPr lang="en-US" altLang="ko-KR" sz="25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 Sunday </a:t>
            </a:r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11:59pm</a:t>
            </a: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1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. Use </a:t>
            </a:r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the provided mission 1 template.</a:t>
            </a:r>
          </a:p>
          <a:p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3. Submit </a:t>
            </a:r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a single source code file.</a:t>
            </a: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4. Observe </a:t>
            </a:r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the Programming Suggestions.</a:t>
            </a: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Submit your files via email to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  <a:hlinkClick r:id="rId2"/>
              </a:rPr>
              <a:t>baek@snu.ac.kr</a:t>
            </a:r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Please make sure to use the following header.</a:t>
            </a: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[</a:t>
            </a:r>
            <a:r>
              <a:rPr lang="ko-KR" altLang="en-US" sz="2000" dirty="0" err="1" smtClean="0">
                <a:latin typeface="Arial" charset="0"/>
                <a:ea typeface="ヒラギノ角ゴ Pro W3" pitchFamily="1" charset="-128"/>
              </a:rPr>
              <a:t>생물정보학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] </a:t>
            </a:r>
            <a:r>
              <a:rPr lang="ko-KR" altLang="en-US" sz="2000" dirty="0" smtClean="0"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Mission1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Please make sure to include your name in the file names that you submit.</a:t>
            </a: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Mission1_DBaek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_</a:t>
            </a:r>
            <a:r>
              <a:rPr lang="ko-KR" altLang="en-US" sz="2000" dirty="0">
                <a:latin typeface="Arial" charset="0"/>
                <a:ea typeface="ヒラギノ角ゴ Pro W3" pitchFamily="1" charset="-128"/>
              </a:rPr>
              <a:t>백대현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.</a:t>
            </a:r>
            <a:r>
              <a:rPr lang="en-US" altLang="ko-KR" sz="2000" dirty="0" err="1">
                <a:latin typeface="Arial" charset="0"/>
                <a:ea typeface="ヒラギノ角ゴ Pro W3" pitchFamily="1" charset="-128"/>
              </a:rPr>
              <a:t>xlsx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Mission1_DBaek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_</a:t>
            </a:r>
            <a:r>
              <a:rPr lang="ko-KR" altLang="en-US" sz="2000" dirty="0">
                <a:latin typeface="Arial" charset="0"/>
                <a:ea typeface="ヒラギノ角ゴ Pro W3" pitchFamily="1" charset="-128"/>
              </a:rPr>
              <a:t>백대현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.</a:t>
            </a:r>
            <a:r>
              <a:rPr lang="en-US" altLang="ko-KR" sz="2000" dirty="0" err="1">
                <a:latin typeface="Arial" charset="0"/>
                <a:ea typeface="ヒラギノ角ゴ Pro W3" pitchFamily="1" charset="-128"/>
              </a:rPr>
              <a:t>py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6717527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75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Useful Tips  - Python Dictionary</a:t>
            </a:r>
          </a:p>
          <a:p>
            <a:endParaRPr lang="en-US" altLang="ko-KR" sz="1800" dirty="0" smtClean="0"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766763"/>
            <a:ext cx="3716841" cy="5902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633558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6786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Useful Tips</a:t>
            </a:r>
          </a:p>
          <a:p>
            <a:r>
              <a:rPr lang="en-US" altLang="ko-KR" sz="25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Estimated run </a:t>
            </a:r>
            <a:r>
              <a:rPr lang="en-US" altLang="ko-KR" sz="25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time for human: </a:t>
            </a:r>
            <a:r>
              <a:rPr lang="en-US" altLang="ko-KR" sz="25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&lt;</a:t>
            </a:r>
            <a:r>
              <a:rPr lang="en-US" altLang="ko-KR" sz="25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100 </a:t>
            </a:r>
            <a:r>
              <a:rPr lang="en-US" altLang="ko-KR" sz="25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mins</a:t>
            </a:r>
          </a:p>
          <a:p>
            <a:endParaRPr lang="en-US" altLang="ko-KR" sz="2500" dirty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import sys, time</a:t>
            </a:r>
          </a:p>
          <a:p>
            <a:r>
              <a:rPr lang="en-US" altLang="ko-KR" sz="18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sys.exit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(</a:t>
            </a:r>
            <a:r>
              <a:rPr lang="en-US" altLang="ko-KR" sz="18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sErrorMessage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)</a:t>
            </a:r>
          </a:p>
          <a:p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print( </a:t>
            </a:r>
            <a:r>
              <a:rPr lang="en-US" altLang="ko-KR" sz="18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time.ctime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() )</a:t>
            </a:r>
            <a:endParaRPr lang="en-US" altLang="ko-KR" sz="1800" dirty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endParaRPr lang="en-US" altLang="ko-KR" sz="1800" dirty="0" smtClean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endParaRPr lang="en-US" altLang="ko-KR" sz="1800" dirty="0" smtClean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r>
              <a:rPr lang="en-US" altLang="ko-KR" sz="18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file.readline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() vs.</a:t>
            </a:r>
            <a:endParaRPr lang="en-US" altLang="ko-KR" sz="1800" dirty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r>
              <a:rPr lang="en-US" altLang="ko-KR" sz="18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file.read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()	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  <a:sym typeface="Wingdings" pitchFamily="2" charset="2"/>
              </a:rPr>
              <a:t> 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much faster for larger files</a:t>
            </a:r>
          </a:p>
          <a:p>
            <a:endParaRPr lang="en-US" altLang="ko-KR" sz="1800" dirty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endParaRPr lang="en-US" altLang="ko-KR" sz="1800" dirty="0" smtClean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r>
              <a:rPr lang="en-US" altLang="ko-KR" sz="18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sSeq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= ‘AAACCCGGGTTT’</a:t>
            </a:r>
          </a:p>
          <a:p>
            <a:r>
              <a:rPr lang="en-US" altLang="ko-KR" sz="18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nDic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= {}</a:t>
            </a:r>
            <a:endParaRPr lang="en-US" altLang="ko-KR" sz="1800" dirty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r>
              <a:rPr lang="en-US" altLang="ko-KR" sz="18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for </a:t>
            </a:r>
            <a:r>
              <a:rPr lang="en-US" altLang="ko-KR" sz="1800" dirty="0" err="1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sNuc</a:t>
            </a:r>
            <a:r>
              <a:rPr lang="en-US" altLang="ko-KR" sz="18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in </a:t>
            </a:r>
            <a:r>
              <a:rPr lang="en-US" altLang="ko-KR" sz="1800" dirty="0" err="1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sSeq</a:t>
            </a:r>
            <a:r>
              <a:rPr lang="en-US" altLang="ko-KR" sz="18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:</a:t>
            </a:r>
          </a:p>
          <a:p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try:	</a:t>
            </a:r>
            <a:r>
              <a:rPr lang="en-US" altLang="ko-KR" sz="18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nDic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[</a:t>
            </a:r>
            <a:r>
              <a:rPr lang="en-US" altLang="ko-KR" sz="18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sNuc</a:t>
            </a:r>
            <a:r>
              <a:rPr lang="en-US" altLang="ko-KR" sz="18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] += 1</a:t>
            </a:r>
          </a:p>
          <a:p>
            <a:r>
              <a:rPr lang="en-US" altLang="ko-KR" sz="18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except </a:t>
            </a:r>
            <a:r>
              <a:rPr lang="en-US" altLang="ko-KR" sz="18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KeyError</a:t>
            </a:r>
            <a:r>
              <a:rPr lang="en-US" altLang="ko-KR" sz="18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:</a:t>
            </a:r>
          </a:p>
          <a:p>
            <a:r>
              <a:rPr lang="en-US" altLang="ko-KR" sz="18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	</a:t>
            </a:r>
            <a:r>
              <a:rPr lang="en-US" altLang="ko-KR" sz="1800" dirty="0" err="1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nDic</a:t>
            </a:r>
            <a:r>
              <a:rPr lang="en-US" altLang="ko-KR" sz="18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[</a:t>
            </a:r>
            <a:r>
              <a:rPr lang="en-US" altLang="ko-KR" sz="1800" dirty="0" err="1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sNuc</a:t>
            </a:r>
            <a:r>
              <a:rPr lang="en-US" altLang="ko-KR" sz="18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] = 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1</a:t>
            </a:r>
          </a:p>
          <a:p>
            <a:r>
              <a:rPr lang="en-US" altLang="ko-KR" sz="1800" dirty="0" err="1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sKeyList</a:t>
            </a:r>
            <a:r>
              <a:rPr lang="en-US" altLang="ko-KR" sz="18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= 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sorted(</a:t>
            </a:r>
            <a:r>
              <a:rPr lang="en-US" altLang="ko-KR" sz="18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nDic.keys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())</a:t>
            </a:r>
          </a:p>
          <a:p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print(</a:t>
            </a:r>
            <a:r>
              <a:rPr lang="en-US" altLang="ko-KR" sz="18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sKeyList</a:t>
            </a:r>
            <a:r>
              <a:rPr lang="en-US" altLang="ko-KR" sz="18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)</a:t>
            </a:r>
          </a:p>
          <a:p>
            <a:r>
              <a:rPr lang="en-US" altLang="ko-KR" sz="18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for </a:t>
            </a:r>
            <a:r>
              <a:rPr lang="en-US" altLang="ko-KR" sz="1800" dirty="0" err="1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sKey</a:t>
            </a:r>
            <a:r>
              <a:rPr lang="en-US" altLang="ko-KR" sz="18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in </a:t>
            </a:r>
            <a:r>
              <a:rPr lang="en-US" altLang="ko-KR" sz="1800" dirty="0" err="1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sKeyList</a:t>
            </a:r>
            <a:r>
              <a:rPr lang="en-US" altLang="ko-KR" sz="18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:</a:t>
            </a:r>
          </a:p>
          <a:p>
            <a:r>
              <a:rPr lang="en-US" altLang="ko-KR" sz="18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print( </a:t>
            </a:r>
            <a:r>
              <a:rPr lang="en-US" altLang="ko-KR" sz="1800" dirty="0" err="1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sKey</a:t>
            </a:r>
            <a:r>
              <a:rPr lang="en-US" altLang="ko-KR" sz="18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, </a:t>
            </a:r>
            <a:r>
              <a:rPr lang="en-US" altLang="ko-KR" sz="1800" dirty="0" err="1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nDic</a:t>
            </a:r>
            <a:r>
              <a:rPr lang="en-US" altLang="ko-KR" sz="18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[</a:t>
            </a:r>
            <a:r>
              <a:rPr lang="en-US" altLang="ko-KR" sz="1800" dirty="0" err="1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sKey</a:t>
            </a:r>
            <a:r>
              <a:rPr lang="en-US" altLang="ko-KR" sz="18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] )</a:t>
            </a:r>
          </a:p>
          <a:p>
            <a:endParaRPr lang="en-US" altLang="ko-KR" sz="1800" dirty="0" smtClean="0"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3547386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6522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200" b="1" dirty="0" smtClean="0">
                <a:latin typeface="Arial" charset="0"/>
                <a:ea typeface="ヒラギノ角ゴ Pro W3" pitchFamily="1" charset="-128"/>
              </a:rPr>
              <a:t>Programming Suggestions</a:t>
            </a:r>
          </a:p>
          <a:p>
            <a:pPr>
              <a:lnSpc>
                <a:spcPts val="2500"/>
              </a:lnSpc>
            </a:pPr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lnSpc>
                <a:spcPts val="2500"/>
              </a:lnSpc>
              <a:buAutoNum type="arabicPeriod"/>
            </a:pP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Think carefully first! Write down your plans and pseudo-codes.</a:t>
            </a:r>
          </a:p>
          <a:p>
            <a:pPr lvl="1" indent="0">
              <a:lnSpc>
                <a:spcPts val="2500"/>
              </a:lnSpc>
            </a:pP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Data structure</a:t>
            </a:r>
          </a:p>
          <a:p>
            <a:pPr lvl="1" indent="0">
              <a:lnSpc>
                <a:spcPts val="2500"/>
              </a:lnSpc>
            </a:pP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Algorithms</a:t>
            </a:r>
          </a:p>
          <a:p>
            <a:pPr lvl="1" indent="0">
              <a:lnSpc>
                <a:spcPts val="2500"/>
              </a:lnSpc>
            </a:pP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Available tools and existing modules</a:t>
            </a:r>
          </a:p>
          <a:p>
            <a:pPr lvl="1" indent="0">
              <a:lnSpc>
                <a:spcPts val="2500"/>
              </a:lnSpc>
            </a:pP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Resources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: CPU, RAM, and HDD space</a:t>
            </a:r>
          </a:p>
          <a:p>
            <a:pPr marL="457200" indent="-457200">
              <a:lnSpc>
                <a:spcPts val="2500"/>
              </a:lnSpc>
              <a:buAutoNum type="arabicPeriod"/>
            </a:pPr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lnSpc>
                <a:spcPts val="2500"/>
              </a:lnSpc>
              <a:buAutoNum type="arabicPeriod"/>
            </a:pP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Sanity and validity checks</a:t>
            </a:r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lnSpc>
                <a:spcPts val="2500"/>
              </a:lnSpc>
              <a:buAutoNum type="arabicPeriod"/>
            </a:pPr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lnSpc>
                <a:spcPts val="2500"/>
              </a:lnSpc>
              <a:buAutoNum type="arabicPeriod"/>
            </a:pP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Modular programming</a:t>
            </a:r>
          </a:p>
          <a:p>
            <a:pPr marL="457200" indent="-457200">
              <a:lnSpc>
                <a:spcPts val="2500"/>
              </a:lnSpc>
              <a:buAutoNum type="arabicPeriod"/>
            </a:pPr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lnSpc>
                <a:spcPts val="2500"/>
              </a:lnSpc>
              <a:buAutoNum type="arabicPeriod"/>
            </a:pP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Variable names: e.g., </a:t>
            </a:r>
            <a:r>
              <a:rPr lang="en-US" altLang="ko-KR" sz="2200" dirty="0" err="1" smtClean="0">
                <a:latin typeface="Arial" charset="0"/>
                <a:ea typeface="ヒラギノ角ゴ Pro W3" pitchFamily="1" charset="-128"/>
              </a:rPr>
              <a:t>nChrID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, </a:t>
            </a:r>
            <a:r>
              <a:rPr lang="en-US" altLang="ko-KR" sz="2200" dirty="0" err="1" smtClean="0">
                <a:latin typeface="Arial" charset="0"/>
                <a:ea typeface="ヒラギノ角ゴ Pro W3" pitchFamily="1" charset="-128"/>
              </a:rPr>
              <a:t>fConScore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, </a:t>
            </a:r>
            <a:r>
              <a:rPr lang="en-US" altLang="ko-KR" sz="2200" dirty="0" err="1" smtClean="0">
                <a:latin typeface="Arial" charset="0"/>
                <a:ea typeface="ヒラギノ角ゴ Pro W3" pitchFamily="1" charset="-128"/>
              </a:rPr>
              <a:t>bFoundFlag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, </a:t>
            </a:r>
            <a:r>
              <a:rPr lang="en-US" altLang="ko-KR" sz="2200" dirty="0" err="1" smtClean="0">
                <a:latin typeface="Arial" charset="0"/>
                <a:ea typeface="ヒラギノ角ゴ Pro W3" pitchFamily="1" charset="-128"/>
              </a:rPr>
              <a:t>cResidue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, </a:t>
            </a:r>
            <a:r>
              <a:rPr lang="en-US" altLang="ko-KR" sz="2200" dirty="0" err="1">
                <a:latin typeface="Arial" charset="0"/>
                <a:ea typeface="ヒラギノ角ゴ Pro W3" pitchFamily="1" charset="-128"/>
              </a:rPr>
              <a:t>sGeneSym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, …</a:t>
            </a:r>
          </a:p>
          <a:p>
            <a:pPr marL="457200" indent="-457200">
              <a:lnSpc>
                <a:spcPts val="2500"/>
              </a:lnSpc>
              <a:buAutoNum type="arabicPeriod"/>
            </a:pPr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lnSpc>
                <a:spcPts val="2500"/>
              </a:lnSpc>
              <a:buFontTx/>
              <a:buAutoNum type="arabicPeriod"/>
            </a:pP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Comments and explicit 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ends 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of 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loops</a:t>
            </a:r>
          </a:p>
          <a:p>
            <a:pPr marL="457200" indent="-457200">
              <a:lnSpc>
                <a:spcPts val="2500"/>
              </a:lnSpc>
              <a:buAutoNum type="arabicPeriod"/>
            </a:pPr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lnSpc>
                <a:spcPts val="2500"/>
              </a:lnSpc>
              <a:buAutoNum type="arabicPeriod"/>
            </a:pP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Consistent indentation and spacing</a:t>
            </a:r>
          </a:p>
          <a:p>
            <a:pPr marL="457200" indent="-457200">
              <a:lnSpc>
                <a:spcPts val="2500"/>
              </a:lnSpc>
              <a:buAutoNum type="arabicPeriod"/>
            </a:pPr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lnSpc>
                <a:spcPts val="2500"/>
              </a:lnSpc>
              <a:buAutoNum type="arabicPeriod"/>
            </a:pP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Toy examples </a:t>
            </a:r>
          </a:p>
        </p:txBody>
      </p:sp>
    </p:spTree>
    <p:extLst>
      <p:ext uri="{BB962C8B-B14F-4D97-AF65-F5344CB8AC3E}">
        <p14:creationId xmlns:p14="http://schemas.microsoft.com/office/powerpoint/2010/main" val="35291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6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3738</TotalTime>
  <Words>247</Words>
  <Application>Microsoft Office PowerPoint</Application>
  <PresentationFormat>화면 슬라이드 쇼(4:3)</PresentationFormat>
  <Paragraphs>75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ヒラギノ角ゴ Pro W3</vt:lpstr>
      <vt:lpstr>굴림</vt:lpstr>
      <vt:lpstr>맑은 고딕</vt:lpstr>
      <vt:lpstr>Arial</vt:lpstr>
      <vt:lpstr>Courier New</vt:lpstr>
      <vt:lpstr>Times</vt:lpstr>
      <vt:lpstr>Wingdings</vt:lpstr>
      <vt:lpstr>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Sumanas, Inc.</Manager>
  <Company>Garland Science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Genomes 3/e</dc:title>
  <dc:creator>Terry Brown</dc:creator>
  <cp:lastModifiedBy>Daehyun</cp:lastModifiedBy>
  <cp:revision>212</cp:revision>
  <dcterms:created xsi:type="dcterms:W3CDTF">2002-12-24T01:08:46Z</dcterms:created>
  <dcterms:modified xsi:type="dcterms:W3CDTF">2019-03-19T05:41:05Z</dcterms:modified>
</cp:coreProperties>
</file>