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3" r:id="rId2"/>
    <p:sldId id="296" r:id="rId3"/>
    <p:sldId id="297" r:id="rId4"/>
    <p:sldId id="298" r:id="rId5"/>
    <p:sldId id="299" r:id="rId6"/>
    <p:sldId id="300" r:id="rId7"/>
    <p:sldId id="301" r:id="rId8"/>
    <p:sldId id="307" r:id="rId9"/>
    <p:sldId id="302" r:id="rId10"/>
    <p:sldId id="303" r:id="rId11"/>
    <p:sldId id="308" r:id="rId12"/>
    <p:sldId id="304" r:id="rId13"/>
    <p:sldId id="309" r:id="rId14"/>
    <p:sldId id="310" r:id="rId15"/>
    <p:sldId id="311" r:id="rId16"/>
    <p:sldId id="312" r:id="rId17"/>
    <p:sldId id="313" r:id="rId18"/>
    <p:sldId id="314" r:id="rId19"/>
    <p:sldId id="315" r:id="rId20"/>
    <p:sldId id="305" r:id="rId21"/>
    <p:sldId id="316" r:id="rId22"/>
    <p:sldId id="306"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3399FF"/>
    <a:srgbClr val="3366FF"/>
    <a:srgbClr val="C00000"/>
    <a:srgbClr val="0070C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77987" autoAdjust="0"/>
  </p:normalViewPr>
  <p:slideViewPr>
    <p:cSldViewPr snapToGrid="0">
      <p:cViewPr varScale="1">
        <p:scale>
          <a:sx n="83" d="100"/>
          <a:sy n="83" d="100"/>
        </p:scale>
        <p:origin x="10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Barbara_Liskov"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citeseerx.ist.psu.edu/viewdoc/summary?doi=10.1.1.39.1223" TargetMode="External"/><Relationship Id="rId4" Type="http://schemas.openxmlformats.org/officeDocument/2006/relationships/hyperlink" Target="https://es.wikipedia.org/w/index.php?title=Jeannette_Wing&amp;action=edit&amp;redlink=1"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s.wikipedia.org/wiki/Barbara_Liskov"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citeseerx.ist.psu.edu/viewdoc/summary?doi=10.1.1.39.1223" TargetMode="External"/><Relationship Id="rId4" Type="http://schemas.openxmlformats.org/officeDocument/2006/relationships/hyperlink" Target="https://es.wikipedia.org/w/index.php?title=Jeannette_Wing&amp;action=edit&amp;redlink=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El </a:t>
            </a:r>
            <a:r>
              <a:rPr lang="en-US" sz="1800" b="0" kern="1200" dirty="0" err="1" smtClean="0">
                <a:solidFill>
                  <a:schemeClr val="tx1"/>
                </a:solidFill>
                <a:latin typeface="Consolas" panose="020B0609020204030204" pitchFamily="49" charset="0"/>
                <a:ea typeface="+mn-ea"/>
                <a:cs typeface="+mn-cs"/>
              </a:rPr>
              <a:t>artículo</a:t>
            </a:r>
            <a:r>
              <a:rPr lang="en-US" sz="1800" b="0" kern="1200" dirty="0" smtClean="0">
                <a:solidFill>
                  <a:schemeClr val="tx1"/>
                </a:solidFill>
                <a:latin typeface="Consolas" panose="020B0609020204030204" pitchFamily="49" charset="0"/>
                <a:ea typeface="+mn-ea"/>
                <a:cs typeface="+mn-cs"/>
              </a:rPr>
              <a:t>, es un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clásico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Ciencia</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Computación</a:t>
            </a:r>
            <a:r>
              <a:rPr lang="en-US" sz="1800" b="0" kern="1200" dirty="0" smtClean="0">
                <a:solidFill>
                  <a:schemeClr val="tx1"/>
                </a:solidFill>
                <a:latin typeface="Consolas" panose="020B0609020204030204" pitchFamily="49" charset="0"/>
                <a:ea typeface="+mn-ea"/>
                <a:cs typeface="+mn-cs"/>
              </a:rPr>
              <a:t> </a:t>
            </a:r>
          </a:p>
          <a:p>
            <a:endParaRPr lang="en-US" sz="1800" b="0" kern="1200" dirty="0" smtClean="0">
              <a:solidFill>
                <a:schemeClr val="tx1"/>
              </a:solidFill>
              <a:latin typeface="Consolas" panose="020B0609020204030204" pitchFamily="49"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hlinkClick r:id="rId3" tooltip="Barbara Liskov"/>
              </a:rPr>
              <a:t>Barbara </a:t>
            </a:r>
            <a:r>
              <a:rPr lang="en-US" sz="1200" u="none" strike="noStrike" kern="1200" dirty="0" err="1" smtClean="0">
                <a:solidFill>
                  <a:schemeClr val="tx1"/>
                </a:solidFill>
                <a:effectLst/>
                <a:latin typeface="+mn-lt"/>
                <a:ea typeface="+mn-ea"/>
                <a:cs typeface="+mn-cs"/>
                <a:hlinkClick r:id="rId3" tooltip="Barbara Liskov"/>
              </a:rPr>
              <a:t>Liskov</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tooltip="Jeannette Wing (aún no redactado)"/>
              </a:rPr>
              <a:t>Jeannette Wing</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a:rPr>
              <a:t>A behavioral notion of subtyping</a:t>
            </a:r>
            <a:r>
              <a:rPr lang="en-US" sz="1200" kern="1200" dirty="0" smtClean="0">
                <a:solidFill>
                  <a:schemeClr val="tx1"/>
                </a:solidFill>
                <a:effectLst/>
                <a:latin typeface="+mn-lt"/>
                <a:ea typeface="+mn-ea"/>
                <a:cs typeface="+mn-cs"/>
              </a:rPr>
              <a:t>, ACM Transactions on Programming Languages and Systems (TOPLAS), Volume 16, Issue 6 (November 1994), pp. 1811 – 1841</a:t>
            </a:r>
          </a:p>
          <a:p>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10</a:t>
            </a:fld>
            <a:endParaRPr lang="en-US"/>
          </a:p>
        </p:txBody>
      </p:sp>
    </p:spTree>
    <p:extLst>
      <p:ext uri="{BB962C8B-B14F-4D97-AF65-F5344CB8AC3E}">
        <p14:creationId xmlns:p14="http://schemas.microsoft.com/office/powerpoint/2010/main" val="406636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El </a:t>
            </a:r>
            <a:r>
              <a:rPr lang="en-US" sz="1800" b="0" kern="1200" dirty="0" err="1" smtClean="0">
                <a:solidFill>
                  <a:schemeClr val="tx1"/>
                </a:solidFill>
                <a:latin typeface="Consolas" panose="020B0609020204030204" pitchFamily="49" charset="0"/>
                <a:ea typeface="+mn-ea"/>
                <a:cs typeface="+mn-cs"/>
              </a:rPr>
              <a:t>artículo</a:t>
            </a:r>
            <a:r>
              <a:rPr lang="en-US" sz="1800" b="0" kern="1200" dirty="0" smtClean="0">
                <a:solidFill>
                  <a:schemeClr val="tx1"/>
                </a:solidFill>
                <a:latin typeface="Consolas" panose="020B0609020204030204" pitchFamily="49" charset="0"/>
                <a:ea typeface="+mn-ea"/>
                <a:cs typeface="+mn-cs"/>
              </a:rPr>
              <a:t>, es un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clásico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Ciencia</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Computación</a:t>
            </a:r>
            <a:r>
              <a:rPr lang="en-US" sz="1800" b="0" kern="1200" dirty="0" smtClean="0">
                <a:solidFill>
                  <a:schemeClr val="tx1"/>
                </a:solidFill>
                <a:latin typeface="Consolas" panose="020B0609020204030204" pitchFamily="49" charset="0"/>
                <a:ea typeface="+mn-ea"/>
                <a:cs typeface="+mn-cs"/>
              </a:rPr>
              <a:t> </a:t>
            </a:r>
          </a:p>
          <a:p>
            <a:endParaRPr lang="en-US" sz="1800" b="0" kern="1200" dirty="0" smtClean="0">
              <a:solidFill>
                <a:schemeClr val="tx1"/>
              </a:solidFill>
              <a:latin typeface="Consolas" panose="020B0609020204030204" pitchFamily="49"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hlinkClick r:id="rId3" tooltip="Barbara Liskov"/>
              </a:rPr>
              <a:t>Barbara </a:t>
            </a:r>
            <a:r>
              <a:rPr lang="en-US" sz="1200" u="none" strike="noStrike" kern="1200" dirty="0" err="1" smtClean="0">
                <a:solidFill>
                  <a:schemeClr val="tx1"/>
                </a:solidFill>
                <a:effectLst/>
                <a:latin typeface="+mn-lt"/>
                <a:ea typeface="+mn-ea"/>
                <a:cs typeface="+mn-cs"/>
                <a:hlinkClick r:id="rId3" tooltip="Barbara Liskov"/>
              </a:rPr>
              <a:t>Liskov</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tooltip="Jeannette Wing (aún no redactado)"/>
              </a:rPr>
              <a:t>Jeannette Wing</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a:rPr>
              <a:t>A behavioral notion of subtyping</a:t>
            </a:r>
            <a:r>
              <a:rPr lang="en-US" sz="1200" kern="1200" dirty="0" smtClean="0">
                <a:solidFill>
                  <a:schemeClr val="tx1"/>
                </a:solidFill>
                <a:effectLst/>
                <a:latin typeface="+mn-lt"/>
                <a:ea typeface="+mn-ea"/>
                <a:cs typeface="+mn-cs"/>
              </a:rPr>
              <a:t>, ACM Transactions on Programming Languages and Systems (TOPLAS), Volume 16, Issue 6 (November 1994), pp. 1811 – 1841</a:t>
            </a:r>
          </a:p>
          <a:p>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321469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tenemos</a:t>
            </a:r>
            <a:r>
              <a:rPr lang="en-US" sz="1800" b="0" kern="1200" baseline="0" dirty="0" smtClean="0">
                <a:solidFill>
                  <a:schemeClr val="tx1"/>
                </a:solidFill>
                <a:latin typeface="Consolas" panose="020B0609020204030204" pitchFamily="49" charset="0"/>
                <a:ea typeface="+mn-ea"/>
                <a:cs typeface="+mn-cs"/>
              </a:rPr>
              <a:t> un </a:t>
            </a:r>
            <a:r>
              <a:rPr lang="en-US" sz="1800" b="0" kern="1200" baseline="0" dirty="0" err="1" smtClean="0">
                <a:solidFill>
                  <a:schemeClr val="tx1"/>
                </a:solidFill>
                <a:latin typeface="Consolas" panose="020B0609020204030204" pitchFamily="49" charset="0"/>
                <a:ea typeface="+mn-ea"/>
                <a:cs typeface="+mn-cs"/>
              </a:rPr>
              <a:t>método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T F(</a:t>
            </a:r>
            <a:r>
              <a:rPr lang="en-US" sz="1800" b="1" kern="1200" baseline="0" dirty="0" err="1" smtClean="0">
                <a:solidFill>
                  <a:schemeClr val="tx1"/>
                </a:solidFill>
                <a:latin typeface="Consolas" panose="020B0609020204030204" pitchFamily="49" charset="0"/>
                <a:ea typeface="+mn-ea"/>
                <a:cs typeface="+mn-cs"/>
              </a:rPr>
              <a:t>Poligono</a:t>
            </a:r>
            <a:r>
              <a:rPr lang="en-US" sz="1800" b="1" kern="1200" baseline="0" dirty="0" smtClean="0">
                <a:solidFill>
                  <a:schemeClr val="tx1"/>
                </a:solidFill>
                <a:latin typeface="Consolas" panose="020B0609020204030204" pitchFamily="49" charset="0"/>
                <a:ea typeface="+mn-ea"/>
                <a:cs typeface="+mn-cs"/>
              </a:rPr>
              <a:t> p){ … } </a:t>
            </a:r>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podemos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llamar</a:t>
            </a:r>
            <a:r>
              <a:rPr lang="en-US" sz="1800" b="0" kern="1200" baseline="0" dirty="0" smtClean="0">
                <a:solidFill>
                  <a:schemeClr val="tx1"/>
                </a:solidFill>
                <a:latin typeface="Consolas" panose="020B0609020204030204" pitchFamily="49" charset="0"/>
                <a:ea typeface="+mn-ea"/>
                <a:cs typeface="+mn-cs"/>
              </a:rPr>
              <a:t> con </a:t>
            </a:r>
            <a:r>
              <a:rPr lang="en-US" sz="1800" b="1" kern="1200" baseline="0" dirty="0" smtClean="0">
                <a:solidFill>
                  <a:schemeClr val="tx1"/>
                </a:solidFill>
                <a:latin typeface="Consolas" panose="020B0609020204030204" pitchFamily="49" charset="0"/>
                <a:ea typeface="+mn-ea"/>
                <a:cs typeface="+mn-cs"/>
              </a:rPr>
              <a:t>F(r) </a:t>
            </a:r>
            <a:r>
              <a:rPr lang="en-US" sz="1800" b="0" kern="1200" baseline="0" dirty="0" err="1" smtClean="0">
                <a:solidFill>
                  <a:schemeClr val="tx1"/>
                </a:solidFill>
                <a:latin typeface="Consolas" panose="020B0609020204030204" pitchFamily="49" charset="0"/>
                <a:ea typeface="+mn-ea"/>
                <a:cs typeface="+mn-cs"/>
              </a:rPr>
              <a:t>si</a:t>
            </a:r>
            <a:r>
              <a:rPr lang="en-US" sz="1800" b="1" kern="1200" baseline="0" dirty="0" smtClean="0">
                <a:solidFill>
                  <a:schemeClr val="tx1"/>
                </a:solidFill>
                <a:latin typeface="Consolas" panose="020B0609020204030204" pitchFamily="49" charset="0"/>
                <a:ea typeface="+mn-ea"/>
                <a:cs typeface="+mn-cs"/>
              </a:rPr>
              <a:t> r </a:t>
            </a:r>
            <a:r>
              <a:rPr lang="en-US" sz="1800" b="0" kern="1200" baseline="0" dirty="0" smtClean="0">
                <a:solidFill>
                  <a:schemeClr val="tx1"/>
                </a:solidFill>
                <a:latin typeface="Consolas" panose="020B0609020204030204" pitchFamily="49" charset="0"/>
                <a:ea typeface="+mn-ea"/>
                <a:cs typeface="+mn-cs"/>
              </a:rPr>
              <a:t>es de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Rectangulo</a:t>
            </a:r>
            <a:endParaRPr lang="en-US" sz="1800" b="1"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debería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ocurrir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ese </a:t>
            </a:r>
            <a:r>
              <a:rPr lang="en-US" sz="1800" b="0" kern="1200" baseline="0" dirty="0" err="1" smtClean="0">
                <a:solidFill>
                  <a:schemeClr val="tx1"/>
                </a:solidFill>
                <a:latin typeface="Consolas" panose="020B0609020204030204" pitchFamily="49" charset="0"/>
                <a:ea typeface="+mn-ea"/>
                <a:cs typeface="+mn-cs"/>
              </a:rPr>
              <a:t>caso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dentro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ejecución</a:t>
            </a:r>
            <a:r>
              <a:rPr lang="en-US" sz="1800" b="0" kern="1200" baseline="0" dirty="0" smtClean="0">
                <a:solidFill>
                  <a:schemeClr val="tx1"/>
                </a:solidFill>
                <a:latin typeface="Consolas" panose="020B0609020204030204" pitchFamily="49" charset="0"/>
                <a:ea typeface="+mn-ea"/>
                <a:cs typeface="+mn-cs"/>
              </a:rPr>
              <a:t> de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pretende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hacer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algo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p.AdicionaVertice</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ya</a:t>
            </a:r>
            <a:r>
              <a:rPr lang="en-US" sz="1800" b="0" kern="1200" baseline="0" dirty="0" smtClean="0">
                <a:solidFill>
                  <a:schemeClr val="tx1"/>
                </a:solidFill>
                <a:latin typeface="Consolas" panose="020B0609020204030204" pitchFamily="49" charset="0"/>
                <a:ea typeface="+mn-ea"/>
                <a:cs typeface="+mn-cs"/>
              </a:rPr>
              <a:t> que para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p</a:t>
            </a:r>
            <a:r>
              <a:rPr lang="en-US" sz="1800" b="0" kern="1200" baseline="0" dirty="0" smtClean="0">
                <a:solidFill>
                  <a:schemeClr val="tx1"/>
                </a:solidFill>
                <a:latin typeface="Consolas" panose="020B0609020204030204" pitchFamily="49" charset="0"/>
                <a:ea typeface="+mn-ea"/>
                <a:cs typeface="+mn-cs"/>
              </a:rPr>
              <a:t> es un </a:t>
            </a:r>
            <a:r>
              <a:rPr lang="en-US" sz="1800" b="0" kern="1200" baseline="0" dirty="0" err="1" smtClean="0">
                <a:solidFill>
                  <a:schemeClr val="tx1"/>
                </a:solidFill>
                <a:latin typeface="Consolas" panose="020B0609020204030204" pitchFamily="49" charset="0"/>
                <a:ea typeface="+mn-ea"/>
                <a:cs typeface="+mn-cs"/>
              </a:rPr>
              <a:t>polígono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Python y </a:t>
            </a:r>
            <a:r>
              <a:rPr lang="en-US" sz="1800" b="0" kern="1200" baseline="0" dirty="0" err="1" smtClean="0">
                <a:solidFill>
                  <a:schemeClr val="tx1"/>
                </a:solidFill>
                <a:latin typeface="Consolas" panose="020B0609020204030204" pitchFamily="49" charset="0"/>
                <a:ea typeface="+mn-ea"/>
                <a:cs typeface="+mn-cs"/>
              </a:rPr>
              <a:t>otros</a:t>
            </a:r>
            <a:r>
              <a:rPr lang="en-US" sz="1800" b="0" kern="1200" baseline="0" dirty="0" smtClean="0">
                <a:solidFill>
                  <a:schemeClr val="tx1"/>
                </a:solidFill>
                <a:latin typeface="Consolas" panose="020B0609020204030204" pitchFamily="49" charset="0"/>
                <a:ea typeface="+mn-ea"/>
                <a:cs typeface="+mn-cs"/>
              </a:rPr>
              <a:t> LPs sin </a:t>
            </a:r>
            <a:r>
              <a:rPr lang="en-US" sz="1800" b="0" kern="1200" baseline="0" dirty="0" err="1" smtClean="0">
                <a:solidFill>
                  <a:schemeClr val="tx1"/>
                </a:solidFill>
                <a:latin typeface="Consolas" panose="020B0609020204030204" pitchFamily="49" charset="0"/>
                <a:ea typeface="+mn-ea"/>
                <a:cs typeface="+mn-cs"/>
              </a:rPr>
              <a:t>jerarquía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estática</a:t>
            </a:r>
            <a:r>
              <a:rPr lang="en-US" sz="1800" b="0" kern="1200" baseline="0" dirty="0" smtClean="0">
                <a:solidFill>
                  <a:schemeClr val="tx1"/>
                </a:solidFill>
                <a:latin typeface="Consolas" panose="020B0609020204030204" pitchFamily="49" charset="0"/>
                <a:ea typeface="+mn-ea"/>
                <a:cs typeface="+mn-cs"/>
              </a:rPr>
              <a:t> de </a:t>
            </a:r>
            <a:r>
              <a:rPr lang="en-US" sz="1800" b="0" kern="1200" baseline="0" dirty="0" err="1" smtClean="0">
                <a:solidFill>
                  <a:schemeClr val="tx1"/>
                </a:solidFill>
                <a:latin typeface="Consolas" panose="020B0609020204030204" pitchFamily="49" charset="0"/>
                <a:ea typeface="+mn-ea"/>
                <a:cs typeface="+mn-cs"/>
              </a:rPr>
              <a:t>tipos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podría</a:t>
            </a:r>
            <a:r>
              <a:rPr lang="en-US" sz="1800" b="0" kern="1200" baseline="0" dirty="0" smtClean="0">
                <a:solidFill>
                  <a:schemeClr val="tx1"/>
                </a:solidFill>
                <a:latin typeface="Consolas" panose="020B0609020204030204" pitchFamily="49" charset="0"/>
                <a:ea typeface="+mn-ea"/>
                <a:cs typeface="+mn-cs"/>
              </a:rPr>
              <a:t> dares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situación</a:t>
            </a:r>
            <a:r>
              <a:rPr lang="en-US" sz="1800" b="0" kern="1200" baseline="0" dirty="0" smtClean="0">
                <a:solidFill>
                  <a:schemeClr val="tx1"/>
                </a:solidFill>
                <a:latin typeface="Consolas" panose="020B0609020204030204" pitchFamily="49" charset="0"/>
                <a:ea typeface="+mn-ea"/>
                <a:cs typeface="+mn-cs"/>
              </a:rPr>
              <a:t> similar. El principio de </a:t>
            </a:r>
            <a:r>
              <a:rPr lang="en-US" sz="1800" b="0" kern="1200" baseline="0" dirty="0" err="1" smtClean="0">
                <a:solidFill>
                  <a:schemeClr val="tx1"/>
                </a:solidFill>
                <a:latin typeface="Consolas" panose="020B0609020204030204" pitchFamily="49" charset="0"/>
                <a:ea typeface="+mn-ea"/>
                <a:cs typeface="+mn-cs"/>
              </a:rPr>
              <a:t>sustitución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tiene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lectura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semántica</a:t>
            </a:r>
            <a:r>
              <a:rPr lang="en-US" sz="1800" b="0" kern="1200" baseline="0" dirty="0" smtClean="0">
                <a:solidFill>
                  <a:schemeClr val="tx1"/>
                </a:solidFill>
                <a:latin typeface="Consolas" panose="020B0609020204030204" pitchFamily="49" charset="0"/>
                <a:ea typeface="+mn-ea"/>
                <a:cs typeface="+mn-cs"/>
              </a:rPr>
              <a:t>. A fin de </a:t>
            </a:r>
            <a:r>
              <a:rPr lang="en-US" sz="1800" b="0" kern="1200" baseline="0" dirty="0" err="1" smtClean="0">
                <a:solidFill>
                  <a:schemeClr val="tx1"/>
                </a:solidFill>
                <a:latin typeface="Consolas" panose="020B0609020204030204" pitchFamily="49" charset="0"/>
                <a:ea typeface="+mn-ea"/>
                <a:cs typeface="+mn-cs"/>
              </a:rPr>
              <a:t>cuentas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quiere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decir</a:t>
            </a:r>
            <a:r>
              <a:rPr lang="en-US" sz="1800" b="0" kern="1200" baseline="0" dirty="0" smtClean="0">
                <a:solidFill>
                  <a:schemeClr val="tx1"/>
                </a:solidFill>
                <a:latin typeface="Consolas" panose="020B0609020204030204" pitchFamily="49" charset="0"/>
                <a:ea typeface="+mn-ea"/>
                <a:cs typeface="+mn-cs"/>
              </a:rPr>
              <a:t> que un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se “</a:t>
            </a:r>
            <a:r>
              <a:rPr lang="en-US" sz="1800" b="0" kern="1200" baseline="0" dirty="0" err="1" smtClean="0">
                <a:solidFill>
                  <a:schemeClr val="tx1"/>
                </a:solidFill>
                <a:latin typeface="Consolas" panose="020B0609020204030204" pitchFamily="49" charset="0"/>
                <a:ea typeface="+mn-ea"/>
                <a:cs typeface="+mn-cs"/>
              </a:rPr>
              <a:t>comporte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La </a:t>
            </a:r>
            <a:r>
              <a:rPr lang="en-US" sz="1800" b="1" kern="1200" baseline="0" dirty="0" err="1" smtClean="0">
                <a:solidFill>
                  <a:schemeClr val="tx1"/>
                </a:solidFill>
                <a:latin typeface="Consolas" panose="020B0609020204030204" pitchFamily="49" charset="0"/>
                <a:ea typeface="+mn-ea"/>
                <a:cs typeface="+mn-cs"/>
              </a:rPr>
              <a:t>Programación</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por</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Contratos</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ver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libro</a:t>
            </a:r>
            <a:r>
              <a:rPr lang="en-US" sz="1800" b="0" kern="1200" baseline="0" dirty="0" smtClean="0">
                <a:solidFill>
                  <a:schemeClr val="tx1"/>
                </a:solidFill>
                <a:latin typeface="Consolas" panose="020B0609020204030204" pitchFamily="49" charset="0"/>
                <a:ea typeface="+mn-ea"/>
                <a:cs typeface="+mn-cs"/>
              </a:rPr>
              <a:t> Object Oriented Software Construction es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enfoque</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abordar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problema</a:t>
            </a:r>
            <a:r>
              <a:rPr lang="en-US" sz="1800" b="0" kern="1200" baseline="0" dirty="0" smtClean="0">
                <a:solidFill>
                  <a:schemeClr val="tx1"/>
                </a:solidFill>
                <a:latin typeface="Consolas" panose="020B0609020204030204" pitchFamily="49" charset="0"/>
                <a:ea typeface="+mn-ea"/>
                <a:cs typeface="+mn-cs"/>
              </a:rPr>
              <a:t>. </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importante</a:t>
            </a:r>
            <a:r>
              <a:rPr lang="en-US" sz="1800" b="0" kern="1200" baseline="0" dirty="0" smtClean="0">
                <a:solidFill>
                  <a:schemeClr val="tx1"/>
                </a:solidFill>
                <a:latin typeface="Consolas" panose="020B0609020204030204" pitchFamily="49" charset="0"/>
                <a:ea typeface="+mn-ea"/>
                <a:cs typeface="+mn-cs"/>
              </a:rPr>
              <a:t> es que el </a:t>
            </a:r>
            <a:r>
              <a:rPr lang="en-US" sz="1800" b="0" kern="1200" baseline="0" dirty="0" err="1" smtClean="0">
                <a:solidFill>
                  <a:schemeClr val="tx1"/>
                </a:solidFill>
                <a:latin typeface="Consolas" panose="020B0609020204030204" pitchFamily="49" charset="0"/>
                <a:ea typeface="+mn-ea"/>
                <a:cs typeface="+mn-cs"/>
              </a:rPr>
              <a:t>desarrollador</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tenga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cuenta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cuando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diseñe</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programe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su</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aplicación</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trate</a:t>
            </a:r>
            <a:r>
              <a:rPr lang="en-US" sz="1800" b="0" kern="1200" baseline="0" dirty="0" smtClean="0">
                <a:solidFill>
                  <a:schemeClr val="tx1"/>
                </a:solidFill>
                <a:latin typeface="Consolas" panose="020B0609020204030204" pitchFamily="49" charset="0"/>
                <a:ea typeface="+mn-ea"/>
                <a:cs typeface="+mn-cs"/>
              </a:rPr>
              <a:t> de que </a:t>
            </a:r>
            <a:r>
              <a:rPr lang="en-US" sz="1800" b="0" kern="1200" baseline="0" dirty="0" err="1" smtClean="0">
                <a:solidFill>
                  <a:schemeClr val="tx1"/>
                </a:solidFill>
                <a:latin typeface="Consolas" panose="020B0609020204030204" pitchFamily="49" charset="0"/>
                <a:ea typeface="+mn-ea"/>
                <a:cs typeface="+mn-cs"/>
              </a:rPr>
              <a:t>esta</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cumpla</a:t>
            </a:r>
            <a:endParaRPr lang="en-US"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164381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tenemos</a:t>
            </a:r>
            <a:r>
              <a:rPr lang="en-US" sz="1800" b="0" kern="1200" baseline="0" dirty="0" smtClean="0">
                <a:solidFill>
                  <a:schemeClr val="tx1"/>
                </a:solidFill>
                <a:latin typeface="Consolas" panose="020B0609020204030204" pitchFamily="49" charset="0"/>
                <a:ea typeface="+mn-ea"/>
                <a:cs typeface="+mn-cs"/>
              </a:rPr>
              <a:t> un </a:t>
            </a:r>
            <a:r>
              <a:rPr lang="en-US" sz="1800" b="0" kern="1200" baseline="0" dirty="0" err="1" smtClean="0">
                <a:solidFill>
                  <a:schemeClr val="tx1"/>
                </a:solidFill>
                <a:latin typeface="Consolas" panose="020B0609020204030204" pitchFamily="49" charset="0"/>
                <a:ea typeface="+mn-ea"/>
                <a:cs typeface="+mn-cs"/>
              </a:rPr>
              <a:t>método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T F(</a:t>
            </a:r>
            <a:r>
              <a:rPr lang="en-US" sz="1800" b="1" kern="1200" baseline="0" dirty="0" err="1" smtClean="0">
                <a:solidFill>
                  <a:schemeClr val="tx1"/>
                </a:solidFill>
                <a:latin typeface="Consolas" panose="020B0609020204030204" pitchFamily="49" charset="0"/>
                <a:ea typeface="+mn-ea"/>
                <a:cs typeface="+mn-cs"/>
              </a:rPr>
              <a:t>Poligono</a:t>
            </a:r>
            <a:r>
              <a:rPr lang="en-US" sz="1800" b="1" kern="1200" baseline="0" dirty="0" smtClean="0">
                <a:solidFill>
                  <a:schemeClr val="tx1"/>
                </a:solidFill>
                <a:latin typeface="Consolas" panose="020B0609020204030204" pitchFamily="49" charset="0"/>
                <a:ea typeface="+mn-ea"/>
                <a:cs typeface="+mn-cs"/>
              </a:rPr>
              <a:t> p){ … } </a:t>
            </a:r>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podemos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llamar</a:t>
            </a:r>
            <a:r>
              <a:rPr lang="en-US" sz="1800" b="0" kern="1200" baseline="0" dirty="0" smtClean="0">
                <a:solidFill>
                  <a:schemeClr val="tx1"/>
                </a:solidFill>
                <a:latin typeface="Consolas" panose="020B0609020204030204" pitchFamily="49" charset="0"/>
                <a:ea typeface="+mn-ea"/>
                <a:cs typeface="+mn-cs"/>
              </a:rPr>
              <a:t> con </a:t>
            </a:r>
            <a:r>
              <a:rPr lang="en-US" sz="1800" b="1" kern="1200" baseline="0" dirty="0" smtClean="0">
                <a:solidFill>
                  <a:schemeClr val="tx1"/>
                </a:solidFill>
                <a:latin typeface="Consolas" panose="020B0609020204030204" pitchFamily="49" charset="0"/>
                <a:ea typeface="+mn-ea"/>
                <a:cs typeface="+mn-cs"/>
              </a:rPr>
              <a:t>F(r) </a:t>
            </a:r>
            <a:r>
              <a:rPr lang="en-US" sz="1800" b="0" kern="1200" baseline="0" dirty="0" err="1" smtClean="0">
                <a:solidFill>
                  <a:schemeClr val="tx1"/>
                </a:solidFill>
                <a:latin typeface="Consolas" panose="020B0609020204030204" pitchFamily="49" charset="0"/>
                <a:ea typeface="+mn-ea"/>
                <a:cs typeface="+mn-cs"/>
              </a:rPr>
              <a:t>si</a:t>
            </a:r>
            <a:r>
              <a:rPr lang="en-US" sz="1800" b="1" kern="1200" baseline="0" dirty="0" smtClean="0">
                <a:solidFill>
                  <a:schemeClr val="tx1"/>
                </a:solidFill>
                <a:latin typeface="Consolas" panose="020B0609020204030204" pitchFamily="49" charset="0"/>
                <a:ea typeface="+mn-ea"/>
                <a:cs typeface="+mn-cs"/>
              </a:rPr>
              <a:t> r </a:t>
            </a:r>
            <a:r>
              <a:rPr lang="en-US" sz="1800" b="0" kern="1200" baseline="0" dirty="0" smtClean="0">
                <a:solidFill>
                  <a:schemeClr val="tx1"/>
                </a:solidFill>
                <a:latin typeface="Consolas" panose="020B0609020204030204" pitchFamily="49" charset="0"/>
                <a:ea typeface="+mn-ea"/>
                <a:cs typeface="+mn-cs"/>
              </a:rPr>
              <a:t>es de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Rectangulo</a:t>
            </a:r>
            <a:endParaRPr lang="en-US" sz="1800" b="1"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debería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ocurrir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ese </a:t>
            </a:r>
            <a:r>
              <a:rPr lang="en-US" sz="1800" b="0" kern="1200" baseline="0" dirty="0" err="1" smtClean="0">
                <a:solidFill>
                  <a:schemeClr val="tx1"/>
                </a:solidFill>
                <a:latin typeface="Consolas" panose="020B0609020204030204" pitchFamily="49" charset="0"/>
                <a:ea typeface="+mn-ea"/>
                <a:cs typeface="+mn-cs"/>
              </a:rPr>
              <a:t>caso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dentro</a:t>
            </a:r>
            <a:r>
              <a:rPr lang="en-US" sz="1800" b="0" kern="1200" baseline="0" dirty="0" smtClean="0">
                <a:solidFill>
                  <a:schemeClr val="tx1"/>
                </a:solidFill>
                <a:latin typeface="Consolas" panose="020B0609020204030204" pitchFamily="49" charset="0"/>
                <a:ea typeface="+mn-ea"/>
                <a:cs typeface="+mn-cs"/>
              </a:rPr>
              <a:t> de la </a:t>
            </a:r>
            <a:r>
              <a:rPr lang="en-US" sz="1800" b="0" kern="1200" baseline="0" dirty="0" err="1" smtClean="0">
                <a:solidFill>
                  <a:schemeClr val="tx1"/>
                </a:solidFill>
                <a:latin typeface="Consolas" panose="020B0609020204030204" pitchFamily="49" charset="0"/>
                <a:ea typeface="+mn-ea"/>
                <a:cs typeface="+mn-cs"/>
              </a:rPr>
              <a:t>ejecución</a:t>
            </a:r>
            <a:r>
              <a:rPr lang="en-US" sz="1800" b="0" kern="1200" baseline="0" dirty="0" smtClean="0">
                <a:solidFill>
                  <a:schemeClr val="tx1"/>
                </a:solidFill>
                <a:latin typeface="Consolas" panose="020B0609020204030204" pitchFamily="49" charset="0"/>
                <a:ea typeface="+mn-ea"/>
                <a:cs typeface="+mn-cs"/>
              </a:rPr>
              <a:t> de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pretende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hacer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algo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p.AdicionaVertice</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ya</a:t>
            </a:r>
            <a:r>
              <a:rPr lang="en-US" sz="1800" b="0" kern="1200" baseline="0" dirty="0" smtClean="0">
                <a:solidFill>
                  <a:schemeClr val="tx1"/>
                </a:solidFill>
                <a:latin typeface="Consolas" panose="020B0609020204030204" pitchFamily="49" charset="0"/>
                <a:ea typeface="+mn-ea"/>
                <a:cs typeface="+mn-cs"/>
              </a:rPr>
              <a:t> que para </a:t>
            </a:r>
            <a:r>
              <a:rPr lang="en-US" sz="1800" b="1" kern="1200" baseline="0" dirty="0" smtClean="0">
                <a:solidFill>
                  <a:schemeClr val="tx1"/>
                </a:solidFill>
                <a:latin typeface="Consolas" panose="020B0609020204030204" pitchFamily="49" charset="0"/>
                <a:ea typeface="+mn-ea"/>
                <a:cs typeface="+mn-cs"/>
              </a:rPr>
              <a:t>F</a:t>
            </a:r>
            <a:r>
              <a:rPr lang="en-US" sz="1800" b="0" kern="1200" baseline="0" dirty="0" smtClean="0">
                <a:solidFill>
                  <a:schemeClr val="tx1"/>
                </a:solidFill>
                <a:latin typeface="Consolas" panose="020B0609020204030204" pitchFamily="49" charset="0"/>
                <a:ea typeface="+mn-ea"/>
                <a:cs typeface="+mn-cs"/>
              </a:rPr>
              <a:t> </a:t>
            </a:r>
            <a:r>
              <a:rPr lang="en-US" sz="1800" b="1" kern="1200" baseline="0" dirty="0" smtClean="0">
                <a:solidFill>
                  <a:schemeClr val="tx1"/>
                </a:solidFill>
                <a:latin typeface="Consolas" panose="020B0609020204030204" pitchFamily="49" charset="0"/>
                <a:ea typeface="+mn-ea"/>
                <a:cs typeface="+mn-cs"/>
              </a:rPr>
              <a:t>p</a:t>
            </a:r>
            <a:r>
              <a:rPr lang="en-US" sz="1800" b="0" kern="1200" baseline="0" dirty="0" smtClean="0">
                <a:solidFill>
                  <a:schemeClr val="tx1"/>
                </a:solidFill>
                <a:latin typeface="Consolas" panose="020B0609020204030204" pitchFamily="49" charset="0"/>
                <a:ea typeface="+mn-ea"/>
                <a:cs typeface="+mn-cs"/>
              </a:rPr>
              <a:t> es un </a:t>
            </a:r>
            <a:r>
              <a:rPr lang="en-US" sz="1800" b="0" kern="1200" baseline="0" dirty="0" err="1" smtClean="0">
                <a:solidFill>
                  <a:schemeClr val="tx1"/>
                </a:solidFill>
                <a:latin typeface="Consolas" panose="020B0609020204030204" pitchFamily="49" charset="0"/>
                <a:ea typeface="+mn-ea"/>
                <a:cs typeface="+mn-cs"/>
              </a:rPr>
              <a:t>polígono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Python y </a:t>
            </a:r>
            <a:r>
              <a:rPr lang="en-US" sz="1800" b="0" kern="1200" baseline="0" dirty="0" err="1" smtClean="0">
                <a:solidFill>
                  <a:schemeClr val="tx1"/>
                </a:solidFill>
                <a:latin typeface="Consolas" panose="020B0609020204030204" pitchFamily="49" charset="0"/>
                <a:ea typeface="+mn-ea"/>
                <a:cs typeface="+mn-cs"/>
              </a:rPr>
              <a:t>otros</a:t>
            </a:r>
            <a:r>
              <a:rPr lang="en-US" sz="1800" b="0" kern="1200" baseline="0" dirty="0" smtClean="0">
                <a:solidFill>
                  <a:schemeClr val="tx1"/>
                </a:solidFill>
                <a:latin typeface="Consolas" panose="020B0609020204030204" pitchFamily="49" charset="0"/>
                <a:ea typeface="+mn-ea"/>
                <a:cs typeface="+mn-cs"/>
              </a:rPr>
              <a:t> LPs sin </a:t>
            </a:r>
            <a:r>
              <a:rPr lang="en-US" sz="1800" b="0" kern="1200" baseline="0" dirty="0" err="1" smtClean="0">
                <a:solidFill>
                  <a:schemeClr val="tx1"/>
                </a:solidFill>
                <a:latin typeface="Consolas" panose="020B0609020204030204" pitchFamily="49" charset="0"/>
                <a:ea typeface="+mn-ea"/>
                <a:cs typeface="+mn-cs"/>
              </a:rPr>
              <a:t>jerarquía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estática</a:t>
            </a:r>
            <a:r>
              <a:rPr lang="en-US" sz="1800" b="0" kern="1200" baseline="0" dirty="0" smtClean="0">
                <a:solidFill>
                  <a:schemeClr val="tx1"/>
                </a:solidFill>
                <a:latin typeface="Consolas" panose="020B0609020204030204" pitchFamily="49" charset="0"/>
                <a:ea typeface="+mn-ea"/>
                <a:cs typeface="+mn-cs"/>
              </a:rPr>
              <a:t> de </a:t>
            </a:r>
            <a:r>
              <a:rPr lang="en-US" sz="1800" b="0" kern="1200" baseline="0" dirty="0" err="1" smtClean="0">
                <a:solidFill>
                  <a:schemeClr val="tx1"/>
                </a:solidFill>
                <a:latin typeface="Consolas" panose="020B0609020204030204" pitchFamily="49" charset="0"/>
                <a:ea typeface="+mn-ea"/>
                <a:cs typeface="+mn-cs"/>
              </a:rPr>
              <a:t>tipos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podría</a:t>
            </a:r>
            <a:r>
              <a:rPr lang="en-US" sz="1800" b="0" kern="1200" baseline="0" dirty="0" smtClean="0">
                <a:solidFill>
                  <a:schemeClr val="tx1"/>
                </a:solidFill>
                <a:latin typeface="Consolas" panose="020B0609020204030204" pitchFamily="49" charset="0"/>
                <a:ea typeface="+mn-ea"/>
                <a:cs typeface="+mn-cs"/>
              </a:rPr>
              <a:t> dares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situación</a:t>
            </a:r>
            <a:r>
              <a:rPr lang="en-US" sz="1800" b="0" kern="1200" baseline="0" dirty="0" smtClean="0">
                <a:solidFill>
                  <a:schemeClr val="tx1"/>
                </a:solidFill>
                <a:latin typeface="Consolas" panose="020B0609020204030204" pitchFamily="49" charset="0"/>
                <a:ea typeface="+mn-ea"/>
                <a:cs typeface="+mn-cs"/>
              </a:rPr>
              <a:t> similar. El principio de </a:t>
            </a:r>
            <a:r>
              <a:rPr lang="en-US" sz="1800" b="0" kern="1200" baseline="0" dirty="0" err="1" smtClean="0">
                <a:solidFill>
                  <a:schemeClr val="tx1"/>
                </a:solidFill>
                <a:latin typeface="Consolas" panose="020B0609020204030204" pitchFamily="49" charset="0"/>
                <a:ea typeface="+mn-ea"/>
                <a:cs typeface="+mn-cs"/>
              </a:rPr>
              <a:t>sustitución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tiene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una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lectura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semántica</a:t>
            </a:r>
            <a:r>
              <a:rPr lang="en-US" sz="1800" b="0" kern="1200" baseline="0" dirty="0" smtClean="0">
                <a:solidFill>
                  <a:schemeClr val="tx1"/>
                </a:solidFill>
                <a:latin typeface="Consolas" panose="020B0609020204030204" pitchFamily="49" charset="0"/>
                <a:ea typeface="+mn-ea"/>
                <a:cs typeface="+mn-cs"/>
              </a:rPr>
              <a:t>. A fin de </a:t>
            </a:r>
            <a:r>
              <a:rPr lang="en-US" sz="1800" b="0" kern="1200" baseline="0" dirty="0" err="1" smtClean="0">
                <a:solidFill>
                  <a:schemeClr val="tx1"/>
                </a:solidFill>
                <a:latin typeface="Consolas" panose="020B0609020204030204" pitchFamily="49" charset="0"/>
                <a:ea typeface="+mn-ea"/>
                <a:cs typeface="+mn-cs"/>
              </a:rPr>
              <a:t>cuentas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quiere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decir</a:t>
            </a:r>
            <a:r>
              <a:rPr lang="en-US" sz="1800" b="0" kern="1200" baseline="0" dirty="0" smtClean="0">
                <a:solidFill>
                  <a:schemeClr val="tx1"/>
                </a:solidFill>
                <a:latin typeface="Consolas" panose="020B0609020204030204" pitchFamily="49" charset="0"/>
                <a:ea typeface="+mn-ea"/>
                <a:cs typeface="+mn-cs"/>
              </a:rPr>
              <a:t> que un </a:t>
            </a:r>
            <a:r>
              <a:rPr lang="en-US" sz="1800" b="0" kern="1200" baseline="0" dirty="0" err="1" smtClean="0">
                <a:solidFill>
                  <a:schemeClr val="tx1"/>
                </a:solidFill>
                <a:latin typeface="Consolas" panose="020B0609020204030204" pitchFamily="49" charset="0"/>
                <a:ea typeface="+mn-ea"/>
                <a:cs typeface="+mn-cs"/>
              </a:rPr>
              <a:t>tipo</a:t>
            </a:r>
            <a:r>
              <a:rPr lang="en-US" sz="1800" b="0" kern="1200" baseline="0" dirty="0" smtClean="0">
                <a:solidFill>
                  <a:schemeClr val="tx1"/>
                </a:solidFill>
                <a:latin typeface="Consolas" panose="020B0609020204030204" pitchFamily="49" charset="0"/>
                <a:ea typeface="+mn-ea"/>
                <a:cs typeface="+mn-cs"/>
              </a:rPr>
              <a:t> se “</a:t>
            </a:r>
            <a:r>
              <a:rPr lang="en-US" sz="1800" b="0" kern="1200" baseline="0" dirty="0" err="1" smtClean="0">
                <a:solidFill>
                  <a:schemeClr val="tx1"/>
                </a:solidFill>
                <a:latin typeface="Consolas" panose="020B0609020204030204" pitchFamily="49" charset="0"/>
                <a:ea typeface="+mn-ea"/>
                <a:cs typeface="+mn-cs"/>
              </a:rPr>
              <a:t>comporte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como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La </a:t>
            </a:r>
            <a:r>
              <a:rPr lang="en-US" sz="1800" b="1" kern="1200" baseline="0" dirty="0" err="1" smtClean="0">
                <a:solidFill>
                  <a:schemeClr val="tx1"/>
                </a:solidFill>
                <a:latin typeface="Consolas" panose="020B0609020204030204" pitchFamily="49" charset="0"/>
                <a:ea typeface="+mn-ea"/>
                <a:cs typeface="+mn-cs"/>
              </a:rPr>
              <a:t>Programación</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por</a:t>
            </a:r>
            <a:r>
              <a:rPr lang="en-US" sz="1800" b="1" kern="1200" baseline="0" dirty="0" smtClean="0">
                <a:solidFill>
                  <a:schemeClr val="tx1"/>
                </a:solidFill>
                <a:latin typeface="Consolas" panose="020B0609020204030204" pitchFamily="49" charset="0"/>
                <a:ea typeface="+mn-ea"/>
                <a:cs typeface="+mn-cs"/>
              </a:rPr>
              <a:t> </a:t>
            </a:r>
            <a:r>
              <a:rPr lang="en-US" sz="1800" b="1" kern="1200" baseline="0" dirty="0" err="1" smtClean="0">
                <a:solidFill>
                  <a:schemeClr val="tx1"/>
                </a:solidFill>
                <a:latin typeface="Consolas" panose="020B0609020204030204" pitchFamily="49" charset="0"/>
                <a:ea typeface="+mn-ea"/>
                <a:cs typeface="+mn-cs"/>
              </a:rPr>
              <a:t>Contratos</a:t>
            </a:r>
            <a:r>
              <a:rPr lang="en-US" sz="1800" b="1"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ver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libro</a:t>
            </a:r>
            <a:r>
              <a:rPr lang="en-US" sz="1800" b="0" kern="1200" baseline="0" dirty="0" smtClean="0">
                <a:solidFill>
                  <a:schemeClr val="tx1"/>
                </a:solidFill>
                <a:latin typeface="Consolas" panose="020B0609020204030204" pitchFamily="49" charset="0"/>
                <a:ea typeface="+mn-ea"/>
                <a:cs typeface="+mn-cs"/>
              </a:rPr>
              <a:t> Object Oriented Software Construction es </a:t>
            </a:r>
            <a:r>
              <a:rPr lang="en-US" sz="1800" b="0" kern="1200" baseline="0" dirty="0" err="1" smtClean="0">
                <a:solidFill>
                  <a:schemeClr val="tx1"/>
                </a:solidFill>
                <a:latin typeface="Consolas" panose="020B0609020204030204" pitchFamily="49" charset="0"/>
                <a:ea typeface="+mn-ea"/>
                <a:cs typeface="+mn-cs"/>
              </a:rPr>
              <a:t>también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otro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enfoque</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abordar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problema</a:t>
            </a:r>
            <a:r>
              <a:rPr lang="en-US" sz="1800" b="0" kern="1200" baseline="0" dirty="0" smtClean="0">
                <a:solidFill>
                  <a:schemeClr val="tx1"/>
                </a:solidFill>
                <a:latin typeface="Consolas" panose="020B0609020204030204" pitchFamily="49" charset="0"/>
                <a:ea typeface="+mn-ea"/>
                <a:cs typeface="+mn-cs"/>
              </a:rPr>
              <a:t>. </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Lo </a:t>
            </a:r>
            <a:r>
              <a:rPr lang="en-US" sz="1800" b="0" kern="1200" baseline="0" dirty="0" err="1" smtClean="0">
                <a:solidFill>
                  <a:schemeClr val="tx1"/>
                </a:solidFill>
                <a:latin typeface="Consolas" panose="020B0609020204030204" pitchFamily="49" charset="0"/>
                <a:ea typeface="+mn-ea"/>
                <a:cs typeface="+mn-cs"/>
              </a:rPr>
              <a:t>importante</a:t>
            </a:r>
            <a:r>
              <a:rPr lang="en-US" sz="1800" b="0" kern="1200" baseline="0" dirty="0" smtClean="0">
                <a:solidFill>
                  <a:schemeClr val="tx1"/>
                </a:solidFill>
                <a:latin typeface="Consolas" panose="020B0609020204030204" pitchFamily="49" charset="0"/>
                <a:ea typeface="+mn-ea"/>
                <a:cs typeface="+mn-cs"/>
              </a:rPr>
              <a:t> es que el </a:t>
            </a:r>
            <a:r>
              <a:rPr lang="en-US" sz="1800" b="0" kern="1200" baseline="0" dirty="0" err="1" smtClean="0">
                <a:solidFill>
                  <a:schemeClr val="tx1"/>
                </a:solidFill>
                <a:latin typeface="Consolas" panose="020B0609020204030204" pitchFamily="49" charset="0"/>
                <a:ea typeface="+mn-ea"/>
                <a:cs typeface="+mn-cs"/>
              </a:rPr>
              <a:t>desarrollador</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tenga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cuenta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cuando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diseñe</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programe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su</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aplicación</a:t>
            </a:r>
            <a:r>
              <a:rPr lang="en-US" sz="1800" b="0" kern="1200" baseline="0" dirty="0" smtClean="0">
                <a:solidFill>
                  <a:schemeClr val="tx1"/>
                </a:solidFill>
                <a:latin typeface="Consolas" panose="020B0609020204030204" pitchFamily="49" charset="0"/>
                <a:ea typeface="+mn-ea"/>
                <a:cs typeface="+mn-cs"/>
              </a:rPr>
              <a:t> y </a:t>
            </a:r>
            <a:r>
              <a:rPr lang="en-US" sz="1800" b="0" kern="1200" baseline="0" dirty="0" err="1" smtClean="0">
                <a:solidFill>
                  <a:schemeClr val="tx1"/>
                </a:solidFill>
                <a:latin typeface="Consolas" panose="020B0609020204030204" pitchFamily="49" charset="0"/>
                <a:ea typeface="+mn-ea"/>
                <a:cs typeface="+mn-cs"/>
              </a:rPr>
              <a:t>trate</a:t>
            </a:r>
            <a:r>
              <a:rPr lang="en-US" sz="1800" b="0" kern="1200" baseline="0" dirty="0" smtClean="0">
                <a:solidFill>
                  <a:schemeClr val="tx1"/>
                </a:solidFill>
                <a:latin typeface="Consolas" panose="020B0609020204030204" pitchFamily="49" charset="0"/>
                <a:ea typeface="+mn-ea"/>
                <a:cs typeface="+mn-cs"/>
              </a:rPr>
              <a:t> de que </a:t>
            </a:r>
            <a:r>
              <a:rPr lang="en-US" sz="1800" b="0" kern="1200" baseline="0" dirty="0" err="1" smtClean="0">
                <a:solidFill>
                  <a:schemeClr val="tx1"/>
                </a:solidFill>
                <a:latin typeface="Consolas" panose="020B0609020204030204" pitchFamily="49" charset="0"/>
                <a:ea typeface="+mn-ea"/>
                <a:cs typeface="+mn-cs"/>
              </a:rPr>
              <a:t>esta</a:t>
            </a:r>
            <a:r>
              <a:rPr lang="en-US" sz="1800" b="0" kern="1200" baseline="0" dirty="0" smtClean="0">
                <a:solidFill>
                  <a:schemeClr val="tx1"/>
                </a:solidFill>
                <a:latin typeface="Consolas" panose="020B0609020204030204" pitchFamily="49" charset="0"/>
                <a:ea typeface="+mn-ea"/>
                <a:cs typeface="+mn-cs"/>
              </a:rPr>
              <a:t> lo </a:t>
            </a:r>
            <a:r>
              <a:rPr lang="en-US" sz="1800" b="0" kern="1200" baseline="0" dirty="0" err="1" smtClean="0">
                <a:solidFill>
                  <a:schemeClr val="tx1"/>
                </a:solidFill>
                <a:latin typeface="Consolas" panose="020B0609020204030204" pitchFamily="49" charset="0"/>
                <a:ea typeface="+mn-ea"/>
                <a:cs typeface="+mn-cs"/>
              </a:rPr>
              <a:t>cumpla</a:t>
            </a:r>
            <a:endParaRPr lang="en-US"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881200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dirty="0" smtClean="0">
                <a:solidFill>
                  <a:schemeClr val="tx1"/>
                </a:solidFill>
                <a:latin typeface="Consolas" panose="020B0609020204030204" pitchFamily="49" charset="0"/>
                <a:ea typeface="+mn-ea"/>
                <a:cs typeface="+mn-cs"/>
              </a:rPr>
              <a:t>¿</a:t>
            </a:r>
            <a:r>
              <a:rPr lang="en-US" sz="2400" b="0" kern="1200" dirty="0" err="1" smtClean="0">
                <a:solidFill>
                  <a:schemeClr val="tx1"/>
                </a:solidFill>
                <a:latin typeface="Consolas" panose="020B0609020204030204" pitchFamily="49" charset="0"/>
                <a:ea typeface="+mn-ea"/>
                <a:cs typeface="+mn-cs"/>
              </a:rPr>
              <a:t>Qué</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relación</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tendría</a:t>
            </a:r>
            <a:r>
              <a:rPr lang="en-US" sz="2400" b="0" kern="1200" dirty="0" smtClean="0">
                <a:solidFill>
                  <a:schemeClr val="tx1"/>
                </a:solidFill>
                <a:latin typeface="Consolas" panose="020B0609020204030204" pitchFamily="49" charset="0"/>
                <a:ea typeface="+mn-ea"/>
                <a:cs typeface="+mn-cs"/>
              </a:rPr>
              <a:t> que </a:t>
            </a:r>
            <a:r>
              <a:rPr lang="en-US" sz="2400" b="0" kern="1200" dirty="0" err="1" smtClean="0">
                <a:solidFill>
                  <a:schemeClr val="tx1"/>
                </a:solidFill>
                <a:latin typeface="Consolas" panose="020B0609020204030204" pitchFamily="49" charset="0"/>
                <a:ea typeface="+mn-ea"/>
                <a:cs typeface="+mn-cs"/>
              </a:rPr>
              <a:t>haber</a:t>
            </a:r>
            <a:r>
              <a:rPr lang="en-US" sz="2400" b="0" kern="1200" dirty="0" smtClean="0">
                <a:solidFill>
                  <a:schemeClr val="tx1"/>
                </a:solidFill>
                <a:latin typeface="Consolas" panose="020B0609020204030204" pitchFamily="49" charset="0"/>
                <a:ea typeface="+mn-ea"/>
                <a:cs typeface="+mn-cs"/>
              </a:rPr>
              <a:t> entre</a:t>
            </a:r>
            <a:r>
              <a:rPr lang="en-US" sz="2400" b="0" kern="1200" baseline="0" dirty="0" smtClean="0">
                <a:solidFill>
                  <a:schemeClr val="tx1"/>
                </a:solidFill>
                <a:latin typeface="Consolas" panose="020B0609020204030204" pitchFamily="49" charset="0"/>
                <a:ea typeface="+mn-ea"/>
                <a:cs typeface="+mn-cs"/>
              </a:rPr>
              <a:t> el </a:t>
            </a:r>
            <a:r>
              <a:rPr lang="en-US" sz="2400" b="1" kern="1200" baseline="0" dirty="0" smtClean="0">
                <a:solidFill>
                  <a:schemeClr val="tx1"/>
                </a:solidFill>
                <a:latin typeface="Consolas" panose="020B0609020204030204" pitchFamily="49" charset="0"/>
                <a:ea typeface="+mn-ea"/>
                <a:cs typeface="+mn-cs"/>
              </a:rPr>
              <a:t>invariant</a:t>
            </a:r>
            <a:r>
              <a:rPr lang="en-US" sz="2400" b="0" kern="1200" baseline="0" dirty="0" smtClean="0">
                <a:solidFill>
                  <a:schemeClr val="tx1"/>
                </a:solidFill>
                <a:latin typeface="Consolas" panose="020B0609020204030204" pitchFamily="49" charset="0"/>
                <a:ea typeface="+mn-ea"/>
                <a:cs typeface="+mn-cs"/>
              </a:rPr>
              <a:t> de la </a:t>
            </a:r>
            <a:r>
              <a:rPr lang="en-US" sz="2400" b="0" kern="1200" baseline="0" dirty="0" err="1" smtClean="0">
                <a:solidFill>
                  <a:schemeClr val="tx1"/>
                </a:solidFill>
                <a:latin typeface="Consolas" panose="020B0609020204030204" pitchFamily="49" charset="0"/>
                <a:ea typeface="+mn-ea"/>
                <a:cs typeface="+mn-cs"/>
              </a:rPr>
              <a:t>superclase</a:t>
            </a:r>
            <a:r>
              <a:rPr lang="en-US" sz="2400" b="0" kern="1200" baseline="0" dirty="0" smtClean="0">
                <a:solidFill>
                  <a:schemeClr val="tx1"/>
                </a:solidFill>
                <a:latin typeface="Consolas" panose="020B0609020204030204" pitchFamily="49" charset="0"/>
                <a:ea typeface="+mn-ea"/>
                <a:cs typeface="+mn-cs"/>
              </a:rPr>
              <a:t> y el de la </a:t>
            </a:r>
            <a:r>
              <a:rPr lang="en-US" sz="2400" b="0" kern="1200" baseline="0" dirty="0" err="1" smtClean="0">
                <a:solidFill>
                  <a:schemeClr val="tx1"/>
                </a:solidFill>
                <a:latin typeface="Consolas" panose="020B0609020204030204" pitchFamily="49" charset="0"/>
                <a:ea typeface="+mn-ea"/>
                <a:cs typeface="+mn-cs"/>
              </a:rPr>
              <a:t>subclase</a:t>
            </a:r>
            <a:r>
              <a:rPr lang="en-US" sz="2400" b="0" kern="1200" baseline="0" dirty="0" smtClean="0">
                <a:solidFill>
                  <a:schemeClr val="tx1"/>
                </a:solidFill>
                <a:latin typeface="Consolas" panose="020B0609020204030204" pitchFamily="49" charset="0"/>
                <a:ea typeface="+mn-ea"/>
                <a:cs typeface="+mn-cs"/>
              </a:rPr>
              <a:t>?</a:t>
            </a:r>
          </a:p>
          <a:p>
            <a:r>
              <a:rPr lang="en-US" sz="2400" b="0" kern="1200" baseline="0" dirty="0" smtClean="0">
                <a:solidFill>
                  <a:schemeClr val="tx1"/>
                </a:solidFill>
                <a:latin typeface="Consolas" panose="020B0609020204030204" pitchFamily="49" charset="0"/>
                <a:ea typeface="+mn-ea"/>
                <a:cs typeface="+mn-cs"/>
              </a:rPr>
              <a:t>¿</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podría</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hacerse</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estáticamente</a:t>
            </a:r>
            <a:r>
              <a:rPr lang="en-US" sz="2400" b="0" kern="1200" baseline="0" dirty="0" smtClean="0">
                <a:solidFill>
                  <a:schemeClr val="tx1"/>
                </a:solidFill>
                <a:latin typeface="Consolas" panose="020B0609020204030204" pitchFamily="49" charset="0"/>
                <a:ea typeface="+mn-ea"/>
                <a:cs typeface="+mn-cs"/>
              </a:rPr>
              <a:t> y </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dinámicamente</a:t>
            </a:r>
            <a:r>
              <a:rPr lang="en-US" sz="2400" b="0" kern="1200" baseline="0" dirty="0" smtClean="0">
                <a:solidFill>
                  <a:schemeClr val="tx1"/>
                </a:solidFill>
                <a:latin typeface="Consolas" panose="020B0609020204030204" pitchFamily="49" charset="0"/>
                <a:ea typeface="+mn-ea"/>
                <a:cs typeface="+mn-cs"/>
              </a:rPr>
              <a:t>?</a:t>
            </a:r>
            <a:endParaRPr lang="en-US" sz="1600"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14</a:t>
            </a:fld>
            <a:endParaRPr lang="en-US"/>
          </a:p>
        </p:txBody>
      </p:sp>
    </p:spTree>
    <p:extLst>
      <p:ext uri="{BB962C8B-B14F-4D97-AF65-F5344CB8AC3E}">
        <p14:creationId xmlns:p14="http://schemas.microsoft.com/office/powerpoint/2010/main" val="303814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dirty="0" smtClean="0">
                <a:solidFill>
                  <a:schemeClr val="tx1"/>
                </a:solidFill>
                <a:latin typeface="Consolas" panose="020B0609020204030204" pitchFamily="49" charset="0"/>
                <a:ea typeface="+mn-ea"/>
                <a:cs typeface="+mn-cs"/>
              </a:rPr>
              <a:t>¿</a:t>
            </a:r>
            <a:r>
              <a:rPr lang="en-US" sz="2400" b="0" kern="1200" dirty="0" err="1" smtClean="0">
                <a:solidFill>
                  <a:schemeClr val="tx1"/>
                </a:solidFill>
                <a:latin typeface="Consolas" panose="020B0609020204030204" pitchFamily="49" charset="0"/>
                <a:ea typeface="+mn-ea"/>
                <a:cs typeface="+mn-cs"/>
              </a:rPr>
              <a:t>Qué</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relación</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tendría</a:t>
            </a:r>
            <a:r>
              <a:rPr lang="en-US" sz="2400" b="0" kern="1200" dirty="0" smtClean="0">
                <a:solidFill>
                  <a:schemeClr val="tx1"/>
                </a:solidFill>
                <a:latin typeface="Consolas" panose="020B0609020204030204" pitchFamily="49" charset="0"/>
                <a:ea typeface="+mn-ea"/>
                <a:cs typeface="+mn-cs"/>
              </a:rPr>
              <a:t> que </a:t>
            </a:r>
            <a:r>
              <a:rPr lang="en-US" sz="2400" b="0" kern="1200" dirty="0" err="1" smtClean="0">
                <a:solidFill>
                  <a:schemeClr val="tx1"/>
                </a:solidFill>
                <a:latin typeface="Consolas" panose="020B0609020204030204" pitchFamily="49" charset="0"/>
                <a:ea typeface="+mn-ea"/>
                <a:cs typeface="+mn-cs"/>
              </a:rPr>
              <a:t>haber</a:t>
            </a:r>
            <a:r>
              <a:rPr lang="en-US" sz="2400" b="0" kern="1200" dirty="0" smtClean="0">
                <a:solidFill>
                  <a:schemeClr val="tx1"/>
                </a:solidFill>
                <a:latin typeface="Consolas" panose="020B0609020204030204" pitchFamily="49" charset="0"/>
                <a:ea typeface="+mn-ea"/>
                <a:cs typeface="+mn-cs"/>
              </a:rPr>
              <a:t> entre</a:t>
            </a:r>
            <a:r>
              <a:rPr lang="en-US" sz="2400" b="0" kern="1200" baseline="0" dirty="0" smtClean="0">
                <a:solidFill>
                  <a:schemeClr val="tx1"/>
                </a:solidFill>
                <a:latin typeface="Consolas" panose="020B0609020204030204" pitchFamily="49" charset="0"/>
                <a:ea typeface="+mn-ea"/>
                <a:cs typeface="+mn-cs"/>
              </a:rPr>
              <a:t> el </a:t>
            </a:r>
            <a:r>
              <a:rPr lang="en-US" sz="2400" b="1" kern="1200" baseline="0" dirty="0" smtClean="0">
                <a:solidFill>
                  <a:schemeClr val="tx1"/>
                </a:solidFill>
                <a:latin typeface="Consolas" panose="020B0609020204030204" pitchFamily="49" charset="0"/>
                <a:ea typeface="+mn-ea"/>
                <a:cs typeface="+mn-cs"/>
              </a:rPr>
              <a:t>invariant</a:t>
            </a:r>
            <a:r>
              <a:rPr lang="en-US" sz="2400" b="0" kern="1200" baseline="0" dirty="0" smtClean="0">
                <a:solidFill>
                  <a:schemeClr val="tx1"/>
                </a:solidFill>
                <a:latin typeface="Consolas" panose="020B0609020204030204" pitchFamily="49" charset="0"/>
                <a:ea typeface="+mn-ea"/>
                <a:cs typeface="+mn-cs"/>
              </a:rPr>
              <a:t> de la </a:t>
            </a:r>
            <a:r>
              <a:rPr lang="en-US" sz="2400" b="0" kern="1200" baseline="0" dirty="0" err="1" smtClean="0">
                <a:solidFill>
                  <a:schemeClr val="tx1"/>
                </a:solidFill>
                <a:latin typeface="Consolas" panose="020B0609020204030204" pitchFamily="49" charset="0"/>
                <a:ea typeface="+mn-ea"/>
                <a:cs typeface="+mn-cs"/>
              </a:rPr>
              <a:t>superclase</a:t>
            </a:r>
            <a:r>
              <a:rPr lang="en-US" sz="2400" b="0" kern="1200" baseline="0" dirty="0" smtClean="0">
                <a:solidFill>
                  <a:schemeClr val="tx1"/>
                </a:solidFill>
                <a:latin typeface="Consolas" panose="020B0609020204030204" pitchFamily="49" charset="0"/>
                <a:ea typeface="+mn-ea"/>
                <a:cs typeface="+mn-cs"/>
              </a:rPr>
              <a:t> y el de la </a:t>
            </a:r>
            <a:r>
              <a:rPr lang="en-US" sz="2400" b="0" kern="1200" baseline="0" dirty="0" err="1" smtClean="0">
                <a:solidFill>
                  <a:schemeClr val="tx1"/>
                </a:solidFill>
                <a:latin typeface="Consolas" panose="020B0609020204030204" pitchFamily="49" charset="0"/>
                <a:ea typeface="+mn-ea"/>
                <a:cs typeface="+mn-cs"/>
              </a:rPr>
              <a:t>subclase</a:t>
            </a:r>
            <a:r>
              <a:rPr lang="en-US" sz="2400" b="0" kern="1200" baseline="0" dirty="0" smtClean="0">
                <a:solidFill>
                  <a:schemeClr val="tx1"/>
                </a:solidFill>
                <a:latin typeface="Consolas" panose="020B0609020204030204" pitchFamily="49" charset="0"/>
                <a:ea typeface="+mn-ea"/>
                <a:cs typeface="+mn-cs"/>
              </a:rPr>
              <a:t>?</a:t>
            </a:r>
          </a:p>
          <a:p>
            <a:r>
              <a:rPr lang="en-US" sz="2400" b="0" kern="1200" baseline="0" dirty="0" smtClean="0">
                <a:solidFill>
                  <a:schemeClr val="tx1"/>
                </a:solidFill>
                <a:latin typeface="Consolas" panose="020B0609020204030204" pitchFamily="49" charset="0"/>
                <a:ea typeface="+mn-ea"/>
                <a:cs typeface="+mn-cs"/>
              </a:rPr>
              <a:t>¿</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podría</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hacerse</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estáticamente</a:t>
            </a:r>
            <a:r>
              <a:rPr lang="en-US" sz="2400" b="0" kern="1200" baseline="0" dirty="0" smtClean="0">
                <a:solidFill>
                  <a:schemeClr val="tx1"/>
                </a:solidFill>
                <a:latin typeface="Consolas" panose="020B0609020204030204" pitchFamily="49" charset="0"/>
                <a:ea typeface="+mn-ea"/>
                <a:cs typeface="+mn-cs"/>
              </a:rPr>
              <a:t> y </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dinámicamente</a:t>
            </a:r>
            <a:r>
              <a:rPr lang="en-US" sz="2400" b="0" kern="1200" baseline="0" dirty="0" smtClean="0">
                <a:solidFill>
                  <a:schemeClr val="tx1"/>
                </a:solidFill>
                <a:latin typeface="Consolas" panose="020B0609020204030204" pitchFamily="49" charset="0"/>
                <a:ea typeface="+mn-ea"/>
                <a:cs typeface="+mn-cs"/>
              </a:rPr>
              <a:t>?</a:t>
            </a:r>
            <a:endParaRPr lang="en-US" sz="1600"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15</a:t>
            </a:fld>
            <a:endParaRPr lang="en-US"/>
          </a:p>
        </p:txBody>
      </p:sp>
    </p:spTree>
    <p:extLst>
      <p:ext uri="{BB962C8B-B14F-4D97-AF65-F5344CB8AC3E}">
        <p14:creationId xmlns:p14="http://schemas.microsoft.com/office/powerpoint/2010/main" val="1110368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dirty="0" smtClean="0">
                <a:solidFill>
                  <a:schemeClr val="tx1"/>
                </a:solidFill>
                <a:latin typeface="Consolas" panose="020B0609020204030204" pitchFamily="49" charset="0"/>
                <a:ea typeface="+mn-ea"/>
                <a:cs typeface="+mn-cs"/>
              </a:rPr>
              <a:t>Las </a:t>
            </a:r>
            <a:r>
              <a:rPr lang="en-US" sz="2400" b="1" kern="1200" dirty="0" err="1" smtClean="0">
                <a:solidFill>
                  <a:schemeClr val="tx1"/>
                </a:solidFill>
                <a:latin typeface="Consolas" panose="020B0609020204030204" pitchFamily="49" charset="0"/>
                <a:ea typeface="+mn-ea"/>
                <a:cs typeface="+mn-cs"/>
              </a:rPr>
              <a:t>postcondiciones</a:t>
            </a:r>
            <a:r>
              <a:rPr lang="en-US" sz="2400" b="0" kern="1200" dirty="0" smtClean="0">
                <a:solidFill>
                  <a:schemeClr val="tx1"/>
                </a:solidFill>
                <a:latin typeface="Consolas" panose="020B0609020204030204" pitchFamily="49" charset="0"/>
                <a:ea typeface="+mn-ea"/>
                <a:cs typeface="+mn-cs"/>
              </a:rPr>
              <a:t> son </a:t>
            </a:r>
            <a:r>
              <a:rPr lang="en-US" sz="2400" b="0" kern="1200" dirty="0" err="1" smtClean="0">
                <a:solidFill>
                  <a:schemeClr val="tx1"/>
                </a:solidFill>
                <a:latin typeface="Consolas" panose="020B0609020204030204" pitchFamily="49" charset="0"/>
                <a:ea typeface="+mn-ea"/>
                <a:cs typeface="+mn-cs"/>
              </a:rPr>
              <a:t>expresiones</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lógicas</a:t>
            </a:r>
            <a:r>
              <a:rPr lang="en-US" sz="2400" b="0" kern="1200" dirty="0" smtClean="0">
                <a:solidFill>
                  <a:schemeClr val="tx1"/>
                </a:solidFill>
                <a:latin typeface="Consolas" panose="020B0609020204030204" pitchFamily="49" charset="0"/>
                <a:ea typeface="+mn-ea"/>
                <a:cs typeface="+mn-cs"/>
              </a:rPr>
              <a:t> que </a:t>
            </a:r>
            <a:r>
              <a:rPr lang="en-US" sz="2400" b="0" kern="1200" dirty="0" err="1" smtClean="0">
                <a:solidFill>
                  <a:schemeClr val="tx1"/>
                </a:solidFill>
                <a:latin typeface="Consolas" panose="020B0609020204030204" pitchFamily="49" charset="0"/>
                <a:ea typeface="+mn-ea"/>
                <a:cs typeface="+mn-cs"/>
              </a:rPr>
              <a:t>deben</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evaluar</a:t>
            </a:r>
            <a:r>
              <a:rPr lang="en-US" sz="2400" b="0" kern="1200" dirty="0" smtClean="0">
                <a:solidFill>
                  <a:schemeClr val="tx1"/>
                </a:solidFill>
                <a:latin typeface="Consolas" panose="020B0609020204030204" pitchFamily="49" charset="0"/>
                <a:ea typeface="+mn-ea"/>
                <a:cs typeface="+mn-cs"/>
              </a:rPr>
              <a:t> true </a:t>
            </a:r>
            <a:r>
              <a:rPr lang="en-US" sz="2400" b="0" kern="1200" dirty="0" err="1" smtClean="0">
                <a:solidFill>
                  <a:schemeClr val="tx1"/>
                </a:solidFill>
                <a:latin typeface="Consolas" panose="020B0609020204030204" pitchFamily="49" charset="0"/>
                <a:ea typeface="+mn-ea"/>
                <a:cs typeface="+mn-cs"/>
              </a:rPr>
              <a:t>después</a:t>
            </a:r>
            <a:r>
              <a:rPr lang="en-US" sz="2400" b="0" kern="1200" dirty="0" smtClean="0">
                <a:solidFill>
                  <a:schemeClr val="tx1"/>
                </a:solidFill>
                <a:latin typeface="Consolas" panose="020B0609020204030204" pitchFamily="49" charset="0"/>
                <a:ea typeface="+mn-ea"/>
                <a:cs typeface="+mn-cs"/>
              </a:rPr>
              <a:t> de </a:t>
            </a:r>
            <a:r>
              <a:rPr lang="en-US" sz="2400" b="0" kern="1200" dirty="0" err="1" smtClean="0">
                <a:solidFill>
                  <a:schemeClr val="tx1"/>
                </a:solidFill>
                <a:latin typeface="Consolas" panose="020B0609020204030204" pitchFamily="49" charset="0"/>
                <a:ea typeface="+mn-ea"/>
                <a:cs typeface="+mn-cs"/>
              </a:rPr>
              <a:t>ejecutar</a:t>
            </a:r>
            <a:r>
              <a:rPr lang="en-US" sz="2400" b="0" kern="1200" dirty="0" smtClean="0">
                <a:solidFill>
                  <a:schemeClr val="tx1"/>
                </a:solidFill>
                <a:latin typeface="Consolas" panose="020B0609020204030204" pitchFamily="49" charset="0"/>
                <a:ea typeface="+mn-ea"/>
                <a:cs typeface="+mn-cs"/>
              </a:rPr>
              <a:t> el </a:t>
            </a:r>
            <a:r>
              <a:rPr lang="en-US" sz="2400" b="0" kern="1200" dirty="0" err="1" smtClean="0">
                <a:solidFill>
                  <a:schemeClr val="tx1"/>
                </a:solidFill>
                <a:latin typeface="Consolas" panose="020B0609020204030204" pitchFamily="49" charset="0"/>
                <a:ea typeface="+mn-ea"/>
                <a:cs typeface="+mn-cs"/>
              </a:rPr>
              <a:t>método</a:t>
            </a:r>
            <a:endParaRPr lang="en-US" sz="2400" b="0" kern="1200" dirty="0" smtClean="0">
              <a:solidFill>
                <a:schemeClr val="tx1"/>
              </a:solidFill>
              <a:latin typeface="Consolas" panose="020B0609020204030204" pitchFamily="49" charset="0"/>
              <a:ea typeface="+mn-ea"/>
              <a:cs typeface="+mn-cs"/>
            </a:endParaRPr>
          </a:p>
          <a:p>
            <a:r>
              <a:rPr lang="en-US" sz="2400" b="0" kern="1200" dirty="0" err="1" smtClean="0">
                <a:solidFill>
                  <a:schemeClr val="tx1"/>
                </a:solidFill>
                <a:latin typeface="Consolas" panose="020B0609020204030204" pitchFamily="49" charset="0"/>
                <a:ea typeface="+mn-ea"/>
                <a:cs typeface="+mn-cs"/>
              </a:rPr>
              <a:t>Intente</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expresar</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postcondiciones</a:t>
            </a:r>
            <a:r>
              <a:rPr lang="en-US" sz="2400" b="0" kern="1200" baseline="0" dirty="0" smtClean="0">
                <a:solidFill>
                  <a:schemeClr val="tx1"/>
                </a:solidFill>
                <a:latin typeface="Consolas" panose="020B0609020204030204" pitchFamily="49" charset="0"/>
                <a:ea typeface="+mn-ea"/>
                <a:cs typeface="+mn-cs"/>
              </a:rPr>
              <a:t> para </a:t>
            </a:r>
            <a:r>
              <a:rPr lang="en-US" sz="2400" b="0" kern="1200" baseline="0" dirty="0" err="1" smtClean="0">
                <a:solidFill>
                  <a:schemeClr val="tx1"/>
                </a:solidFill>
                <a:latin typeface="Consolas" panose="020B0609020204030204" pitchFamily="49" charset="0"/>
                <a:ea typeface="+mn-ea"/>
                <a:cs typeface="+mn-cs"/>
              </a:rPr>
              <a:t>todos</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los</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métodos</a:t>
            </a:r>
            <a:r>
              <a:rPr lang="en-US" sz="2400" b="0" kern="1200" baseline="0" dirty="0" smtClean="0">
                <a:solidFill>
                  <a:schemeClr val="tx1"/>
                </a:solidFill>
                <a:latin typeface="Consolas" panose="020B0609020204030204" pitchFamily="49" charset="0"/>
                <a:ea typeface="+mn-ea"/>
                <a:cs typeface="+mn-cs"/>
              </a:rPr>
              <a:t> que </a:t>
            </a:r>
            <a:r>
              <a:rPr lang="en-US" sz="2400" b="0" kern="1200" baseline="0" dirty="0" err="1" smtClean="0">
                <a:solidFill>
                  <a:schemeClr val="tx1"/>
                </a:solidFill>
                <a:latin typeface="Consolas" panose="020B0609020204030204" pitchFamily="49" charset="0"/>
                <a:ea typeface="+mn-ea"/>
                <a:cs typeface="+mn-cs"/>
              </a:rPr>
              <a:t>pueda</a:t>
            </a:r>
            <a:endParaRPr lang="en-US" sz="2400" b="0" kern="1200" baseline="0" dirty="0" smtClean="0">
              <a:solidFill>
                <a:schemeClr val="tx1"/>
              </a:solidFill>
              <a:latin typeface="Consolas" panose="020B0609020204030204" pitchFamily="49" charset="0"/>
              <a:ea typeface="+mn-ea"/>
              <a:cs typeface="+mn-cs"/>
            </a:endParaRPr>
          </a:p>
          <a:p>
            <a:r>
              <a:rPr lang="en-US" sz="2400" b="0" kern="1200" baseline="0" dirty="0" err="1" smtClean="0">
                <a:solidFill>
                  <a:schemeClr val="tx1"/>
                </a:solidFill>
                <a:latin typeface="Consolas" panose="020B0609020204030204" pitchFamily="49" charset="0"/>
                <a:ea typeface="+mn-ea"/>
                <a:cs typeface="+mn-cs"/>
              </a:rPr>
              <a:t>Analice</a:t>
            </a:r>
            <a:r>
              <a:rPr lang="en-US" sz="2400" b="0" kern="1200" baseline="0" dirty="0" smtClean="0">
                <a:solidFill>
                  <a:schemeClr val="tx1"/>
                </a:solidFill>
                <a:latin typeface="Consolas" panose="020B0609020204030204" pitchFamily="49" charset="0"/>
                <a:ea typeface="+mn-ea"/>
                <a:cs typeface="+mn-cs"/>
              </a:rPr>
              <a:t> y </a:t>
            </a:r>
            <a:r>
              <a:rPr lang="en-US" sz="2400" b="0" kern="1200" baseline="0" dirty="0" err="1" smtClean="0">
                <a:solidFill>
                  <a:schemeClr val="tx1"/>
                </a:solidFill>
                <a:latin typeface="Consolas" panose="020B0609020204030204" pitchFamily="49" charset="0"/>
                <a:ea typeface="+mn-ea"/>
                <a:cs typeface="+mn-cs"/>
              </a:rPr>
              <a:t>pruebe</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los</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métodos</a:t>
            </a:r>
            <a:r>
              <a:rPr lang="en-US" sz="2400" b="0" kern="1200" baseline="0" dirty="0" smtClean="0">
                <a:solidFill>
                  <a:schemeClr val="tx1"/>
                </a:solidFill>
                <a:latin typeface="Consolas" panose="020B0609020204030204" pitchFamily="49" charset="0"/>
                <a:ea typeface="+mn-ea"/>
                <a:cs typeface="+mn-cs"/>
              </a:rPr>
              <a:t> </a:t>
            </a:r>
            <a:r>
              <a:rPr lang="en-US" sz="2400" b="1" kern="1200" baseline="0" dirty="0" err="1" smtClean="0">
                <a:solidFill>
                  <a:schemeClr val="tx1"/>
                </a:solidFill>
                <a:latin typeface="Consolas" panose="020B0609020204030204" pitchFamily="49" charset="0"/>
                <a:ea typeface="+mn-ea"/>
                <a:cs typeface="+mn-cs"/>
              </a:rPr>
              <a:t>TryPeek</a:t>
            </a:r>
            <a:r>
              <a:rPr lang="en-US" sz="2400" b="0" kern="1200" baseline="0" dirty="0" smtClean="0">
                <a:solidFill>
                  <a:schemeClr val="tx1"/>
                </a:solidFill>
                <a:latin typeface="Consolas" panose="020B0609020204030204" pitchFamily="49" charset="0"/>
                <a:ea typeface="+mn-ea"/>
                <a:cs typeface="+mn-cs"/>
              </a:rPr>
              <a:t> y </a:t>
            </a:r>
            <a:r>
              <a:rPr lang="en-US" sz="2400" b="1" kern="1200" baseline="0" dirty="0" err="1" smtClean="0">
                <a:solidFill>
                  <a:schemeClr val="tx1"/>
                </a:solidFill>
                <a:latin typeface="Consolas" panose="020B0609020204030204" pitchFamily="49" charset="0"/>
                <a:ea typeface="+mn-ea"/>
                <a:cs typeface="+mn-cs"/>
              </a:rPr>
              <a:t>TryPop</a:t>
            </a:r>
            <a:endParaRPr lang="en-US" sz="1600"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16</a:t>
            </a:fld>
            <a:endParaRPr lang="en-US"/>
          </a:p>
        </p:txBody>
      </p:sp>
    </p:spTree>
    <p:extLst>
      <p:ext uri="{BB962C8B-B14F-4D97-AF65-F5344CB8AC3E}">
        <p14:creationId xmlns:p14="http://schemas.microsoft.com/office/powerpoint/2010/main" val="2272113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dirty="0" smtClean="0">
                <a:solidFill>
                  <a:schemeClr val="tx1"/>
                </a:solidFill>
                <a:latin typeface="Consolas" panose="020B0609020204030204" pitchFamily="49" charset="0"/>
                <a:ea typeface="+mn-ea"/>
                <a:cs typeface="+mn-cs"/>
              </a:rPr>
              <a:t>¿</a:t>
            </a:r>
            <a:r>
              <a:rPr lang="en-US" sz="2400" b="0" kern="1200" dirty="0" err="1" smtClean="0">
                <a:solidFill>
                  <a:schemeClr val="tx1"/>
                </a:solidFill>
                <a:latin typeface="Consolas" panose="020B0609020204030204" pitchFamily="49" charset="0"/>
                <a:ea typeface="+mn-ea"/>
                <a:cs typeface="+mn-cs"/>
              </a:rPr>
              <a:t>Qué</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relación</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tendría</a:t>
            </a:r>
            <a:r>
              <a:rPr lang="en-US" sz="2400" b="0" kern="1200" dirty="0" smtClean="0">
                <a:solidFill>
                  <a:schemeClr val="tx1"/>
                </a:solidFill>
                <a:latin typeface="Consolas" panose="020B0609020204030204" pitchFamily="49" charset="0"/>
                <a:ea typeface="+mn-ea"/>
                <a:cs typeface="+mn-cs"/>
              </a:rPr>
              <a:t> que </a:t>
            </a:r>
            <a:r>
              <a:rPr lang="en-US" sz="2400" b="0" kern="1200" dirty="0" err="1" smtClean="0">
                <a:solidFill>
                  <a:schemeClr val="tx1"/>
                </a:solidFill>
                <a:latin typeface="Consolas" panose="020B0609020204030204" pitchFamily="49" charset="0"/>
                <a:ea typeface="+mn-ea"/>
                <a:cs typeface="+mn-cs"/>
              </a:rPr>
              <a:t>haber</a:t>
            </a:r>
            <a:r>
              <a:rPr lang="en-US" sz="2400" b="0" kern="1200" dirty="0" smtClean="0">
                <a:solidFill>
                  <a:schemeClr val="tx1"/>
                </a:solidFill>
                <a:latin typeface="Consolas" panose="020B0609020204030204" pitchFamily="49" charset="0"/>
                <a:ea typeface="+mn-ea"/>
                <a:cs typeface="+mn-cs"/>
              </a:rPr>
              <a:t> entre</a:t>
            </a:r>
            <a:r>
              <a:rPr lang="en-US" sz="2400" b="0" kern="1200" baseline="0" dirty="0" smtClean="0">
                <a:solidFill>
                  <a:schemeClr val="tx1"/>
                </a:solidFill>
                <a:latin typeface="Consolas" panose="020B0609020204030204" pitchFamily="49" charset="0"/>
                <a:ea typeface="+mn-ea"/>
                <a:cs typeface="+mn-cs"/>
              </a:rPr>
              <a:t> el </a:t>
            </a:r>
            <a:r>
              <a:rPr lang="en-US" sz="2400" b="1" kern="1200" baseline="0" dirty="0" smtClean="0">
                <a:solidFill>
                  <a:schemeClr val="tx1"/>
                </a:solidFill>
                <a:latin typeface="Consolas" panose="020B0609020204030204" pitchFamily="49" charset="0"/>
                <a:ea typeface="+mn-ea"/>
                <a:cs typeface="+mn-cs"/>
              </a:rPr>
              <a:t>invariant</a:t>
            </a:r>
            <a:r>
              <a:rPr lang="en-US" sz="2400" b="0" kern="1200" baseline="0" dirty="0" smtClean="0">
                <a:solidFill>
                  <a:schemeClr val="tx1"/>
                </a:solidFill>
                <a:latin typeface="Consolas" panose="020B0609020204030204" pitchFamily="49" charset="0"/>
                <a:ea typeface="+mn-ea"/>
                <a:cs typeface="+mn-cs"/>
              </a:rPr>
              <a:t> de la </a:t>
            </a:r>
            <a:r>
              <a:rPr lang="en-US" sz="2400" b="0" kern="1200" baseline="0" dirty="0" err="1" smtClean="0">
                <a:solidFill>
                  <a:schemeClr val="tx1"/>
                </a:solidFill>
                <a:latin typeface="Consolas" panose="020B0609020204030204" pitchFamily="49" charset="0"/>
                <a:ea typeface="+mn-ea"/>
                <a:cs typeface="+mn-cs"/>
              </a:rPr>
              <a:t>superclase</a:t>
            </a:r>
            <a:r>
              <a:rPr lang="en-US" sz="2400" b="0" kern="1200" baseline="0" dirty="0" smtClean="0">
                <a:solidFill>
                  <a:schemeClr val="tx1"/>
                </a:solidFill>
                <a:latin typeface="Consolas" panose="020B0609020204030204" pitchFamily="49" charset="0"/>
                <a:ea typeface="+mn-ea"/>
                <a:cs typeface="+mn-cs"/>
              </a:rPr>
              <a:t> y el de la </a:t>
            </a:r>
            <a:r>
              <a:rPr lang="en-US" sz="2400" b="0" kern="1200" baseline="0" dirty="0" err="1" smtClean="0">
                <a:solidFill>
                  <a:schemeClr val="tx1"/>
                </a:solidFill>
                <a:latin typeface="Consolas" panose="020B0609020204030204" pitchFamily="49" charset="0"/>
                <a:ea typeface="+mn-ea"/>
                <a:cs typeface="+mn-cs"/>
              </a:rPr>
              <a:t>subclase</a:t>
            </a:r>
            <a:r>
              <a:rPr lang="en-US" sz="2400" b="0" kern="1200" baseline="0" dirty="0" smtClean="0">
                <a:solidFill>
                  <a:schemeClr val="tx1"/>
                </a:solidFill>
                <a:latin typeface="Consolas" panose="020B0609020204030204" pitchFamily="49" charset="0"/>
                <a:ea typeface="+mn-ea"/>
                <a:cs typeface="+mn-cs"/>
              </a:rPr>
              <a:t>?</a:t>
            </a:r>
          </a:p>
          <a:p>
            <a:r>
              <a:rPr lang="en-US" sz="2400" b="0" kern="1200" baseline="0" dirty="0" smtClean="0">
                <a:solidFill>
                  <a:schemeClr val="tx1"/>
                </a:solidFill>
                <a:latin typeface="Consolas" panose="020B0609020204030204" pitchFamily="49" charset="0"/>
                <a:ea typeface="+mn-ea"/>
                <a:cs typeface="+mn-cs"/>
              </a:rPr>
              <a:t>¿</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podría</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hacerse</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estáticamente</a:t>
            </a:r>
            <a:r>
              <a:rPr lang="en-US" sz="2400" b="0" kern="1200" baseline="0" dirty="0" smtClean="0">
                <a:solidFill>
                  <a:schemeClr val="tx1"/>
                </a:solidFill>
                <a:latin typeface="Consolas" panose="020B0609020204030204" pitchFamily="49" charset="0"/>
                <a:ea typeface="+mn-ea"/>
                <a:cs typeface="+mn-cs"/>
              </a:rPr>
              <a:t> y </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dinámicamente</a:t>
            </a:r>
            <a:r>
              <a:rPr lang="en-US" sz="2400" b="0" kern="1200" baseline="0" dirty="0" smtClean="0">
                <a:solidFill>
                  <a:schemeClr val="tx1"/>
                </a:solidFill>
                <a:latin typeface="Consolas" panose="020B0609020204030204" pitchFamily="49" charset="0"/>
                <a:ea typeface="+mn-ea"/>
                <a:cs typeface="+mn-cs"/>
              </a:rPr>
              <a:t>?</a:t>
            </a:r>
            <a:endParaRPr lang="en-US" sz="1600" b="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17</a:t>
            </a:fld>
            <a:endParaRPr lang="en-US"/>
          </a:p>
        </p:txBody>
      </p:sp>
    </p:spTree>
    <p:extLst>
      <p:ext uri="{BB962C8B-B14F-4D97-AF65-F5344CB8AC3E}">
        <p14:creationId xmlns:p14="http://schemas.microsoft.com/office/powerpoint/2010/main" val="3284571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kern="1200" dirty="0" err="1" smtClean="0">
                <a:solidFill>
                  <a:schemeClr val="tx1"/>
                </a:solidFill>
                <a:latin typeface="Consolas" panose="020B0609020204030204" pitchFamily="49" charset="0"/>
                <a:ea typeface="+mn-ea"/>
                <a:cs typeface="+mn-cs"/>
              </a:rPr>
              <a:t>Analice</a:t>
            </a:r>
            <a:r>
              <a:rPr lang="en-US" sz="2400" b="0" kern="1200" dirty="0" smtClean="0">
                <a:solidFill>
                  <a:schemeClr val="tx1"/>
                </a:solidFill>
                <a:latin typeface="Consolas" panose="020B0609020204030204" pitchFamily="49" charset="0"/>
                <a:ea typeface="+mn-ea"/>
                <a:cs typeface="+mn-cs"/>
              </a:rPr>
              <a:t> que </a:t>
            </a:r>
            <a:r>
              <a:rPr lang="en-US" sz="2400" b="0" kern="1200" dirty="0" err="1" smtClean="0">
                <a:solidFill>
                  <a:schemeClr val="tx1"/>
                </a:solidFill>
                <a:latin typeface="Consolas" panose="020B0609020204030204" pitchFamily="49" charset="0"/>
                <a:ea typeface="+mn-ea"/>
                <a:cs typeface="+mn-cs"/>
              </a:rPr>
              <a:t>podría</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significar</a:t>
            </a:r>
            <a:r>
              <a:rPr lang="en-US" sz="2400" b="0" kern="1200" dirty="0" smtClean="0">
                <a:solidFill>
                  <a:schemeClr val="tx1"/>
                </a:solidFill>
                <a:latin typeface="Consolas" panose="020B0609020204030204" pitchFamily="49" charset="0"/>
                <a:ea typeface="+mn-ea"/>
                <a:cs typeface="+mn-cs"/>
              </a:rPr>
              <a:t> </a:t>
            </a:r>
            <a:r>
              <a:rPr lang="en-US" sz="2400" b="0" kern="1200" dirty="0" err="1" smtClean="0">
                <a:solidFill>
                  <a:schemeClr val="tx1"/>
                </a:solidFill>
                <a:latin typeface="Consolas" panose="020B0609020204030204" pitchFamily="49" charset="0"/>
                <a:ea typeface="+mn-ea"/>
                <a:cs typeface="+mn-cs"/>
              </a:rPr>
              <a:t>este</a:t>
            </a:r>
            <a:r>
              <a:rPr lang="en-US" sz="2400" b="0" kern="1200" dirty="0" smtClean="0">
                <a:solidFill>
                  <a:schemeClr val="tx1"/>
                </a:solidFill>
                <a:latin typeface="Consolas" panose="020B0609020204030204" pitchFamily="49" charset="0"/>
                <a:ea typeface="+mn-ea"/>
                <a:cs typeface="+mn-cs"/>
              </a:rPr>
              <a:t> </a:t>
            </a:r>
            <a:r>
              <a:rPr lang="en-US" sz="2400" b="1" kern="1200" dirty="0" smtClean="0">
                <a:solidFill>
                  <a:schemeClr val="tx1"/>
                </a:solidFill>
                <a:latin typeface="Consolas" panose="020B0609020204030204" pitchFamily="49" charset="0"/>
                <a:ea typeface="+mn-ea"/>
                <a:cs typeface="+mn-cs"/>
              </a:rPr>
              <a:t>old this</a:t>
            </a:r>
            <a:r>
              <a:rPr lang="en-US" sz="2400" b="0" kern="1200" dirty="0" smtClean="0">
                <a:solidFill>
                  <a:schemeClr val="tx1"/>
                </a:solidFill>
                <a:latin typeface="Consolas" panose="020B0609020204030204" pitchFamily="49" charset="0"/>
                <a:ea typeface="+mn-ea"/>
                <a:cs typeface="+mn-cs"/>
              </a:rPr>
              <a:t>,</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qué</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interpetaciones</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podría</a:t>
            </a:r>
            <a:r>
              <a:rPr lang="en-US" sz="2400" b="0" kern="1200" baseline="0" dirty="0" smtClean="0">
                <a:solidFill>
                  <a:schemeClr val="tx1"/>
                </a:solidFill>
                <a:latin typeface="Consolas" panose="020B0609020204030204" pitchFamily="49" charset="0"/>
                <a:ea typeface="+mn-ea"/>
                <a:cs typeface="+mn-cs"/>
              </a:rPr>
              <a:t> </a:t>
            </a:r>
            <a:r>
              <a:rPr lang="en-US" sz="2400" b="0" kern="1200" baseline="0" dirty="0" err="1" smtClean="0">
                <a:solidFill>
                  <a:schemeClr val="tx1"/>
                </a:solidFill>
                <a:latin typeface="Consolas" panose="020B0609020204030204" pitchFamily="49" charset="0"/>
                <a:ea typeface="+mn-ea"/>
                <a:cs typeface="+mn-cs"/>
              </a:rPr>
              <a:t>dársele</a:t>
            </a: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18</a:t>
            </a:fld>
            <a:endParaRPr lang="en-US"/>
          </a:p>
        </p:txBody>
      </p:sp>
    </p:spTree>
    <p:extLst>
      <p:ext uri="{BB962C8B-B14F-4D97-AF65-F5344CB8AC3E}">
        <p14:creationId xmlns:p14="http://schemas.microsoft.com/office/powerpoint/2010/main" val="1196034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336140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a:t>
            </a:r>
            <a:r>
              <a:rPr lang="en-US" baseline="0" dirty="0" smtClean="0"/>
              <a:t> </a:t>
            </a:r>
            <a:r>
              <a:rPr lang="en-US" baseline="0" dirty="0" err="1" smtClean="0"/>
              <a:t>estas</a:t>
            </a:r>
            <a:r>
              <a:rPr lang="en-US" baseline="0" dirty="0" smtClean="0"/>
              <a:t> </a:t>
            </a:r>
            <a:r>
              <a:rPr lang="en-US" baseline="0" dirty="0" err="1" smtClean="0"/>
              <a:t>diapositivas</a:t>
            </a:r>
            <a:r>
              <a:rPr lang="en-US" baseline="0" dirty="0" smtClean="0"/>
              <a:t> se </a:t>
            </a:r>
            <a:r>
              <a:rPr lang="en-US" baseline="0" dirty="0" err="1" smtClean="0"/>
              <a:t>adjunta</a:t>
            </a:r>
            <a:r>
              <a:rPr lang="en-US" baseline="0" dirty="0" smtClean="0"/>
              <a:t> </a:t>
            </a:r>
            <a:r>
              <a:rPr lang="en-US" baseline="0" dirty="0" err="1" smtClean="0"/>
              <a:t>tambien</a:t>
            </a:r>
            <a:r>
              <a:rPr lang="en-US" baseline="0" dirty="0" smtClean="0"/>
              <a:t> el </a:t>
            </a:r>
            <a:r>
              <a:rPr lang="en-US" baseline="0" dirty="0" err="1" smtClean="0"/>
              <a:t>capítulo</a:t>
            </a:r>
            <a:r>
              <a:rPr lang="en-US" baseline="0" dirty="0" smtClean="0"/>
              <a:t> </a:t>
            </a:r>
            <a:r>
              <a:rPr lang="en-US" b="1" baseline="0" dirty="0" err="1" smtClean="0"/>
              <a:t>Principios</a:t>
            </a:r>
            <a:r>
              <a:rPr lang="en-US" b="1" baseline="0" dirty="0" smtClean="0"/>
              <a:t> SOLID </a:t>
            </a:r>
            <a:r>
              <a:rPr lang="en-US" baseline="0" dirty="0" smtClean="0"/>
              <a:t>del </a:t>
            </a:r>
            <a:r>
              <a:rPr lang="en-US" baseline="0" dirty="0" err="1" smtClean="0"/>
              <a:t>libro</a:t>
            </a:r>
            <a:r>
              <a:rPr lang="en-US" baseline="0" dirty="0" smtClean="0"/>
              <a:t> </a:t>
            </a:r>
            <a:r>
              <a:rPr lang="en-US" i="1" baseline="0" dirty="0" err="1" smtClean="0"/>
              <a:t>Empiece</a:t>
            </a:r>
            <a:r>
              <a:rPr lang="en-US" i="1" baseline="0" dirty="0" smtClean="0"/>
              <a:t> a </a:t>
            </a:r>
            <a:r>
              <a:rPr lang="en-US" i="1" baseline="0" dirty="0" err="1" smtClean="0"/>
              <a:t>Programar</a:t>
            </a:r>
            <a:r>
              <a:rPr lang="en-US" i="1" baseline="0" dirty="0" smtClean="0"/>
              <a:t>. Un </a:t>
            </a:r>
            <a:r>
              <a:rPr lang="en-US" i="1" baseline="0" dirty="0" err="1" smtClean="0"/>
              <a:t>enfoque</a:t>
            </a:r>
            <a:r>
              <a:rPr lang="en-US" i="1" baseline="0" dirty="0" smtClean="0"/>
              <a:t> </a:t>
            </a:r>
            <a:r>
              <a:rPr lang="en-US" i="1" baseline="0" dirty="0" err="1" smtClean="0"/>
              <a:t>multiparadigma</a:t>
            </a:r>
            <a:r>
              <a:rPr lang="en-US" i="1" baseline="0" dirty="0" smtClean="0"/>
              <a:t> con C#. </a:t>
            </a:r>
            <a:r>
              <a:rPr lang="en-US" i="0" baseline="0" dirty="0" err="1" smtClean="0"/>
              <a:t>Recomendamos</a:t>
            </a:r>
            <a:r>
              <a:rPr lang="en-US" i="0" baseline="0" dirty="0" smtClean="0"/>
              <a:t> </a:t>
            </a:r>
            <a:r>
              <a:rPr lang="en-US" i="0" baseline="0" dirty="0" err="1" smtClean="0"/>
              <a:t>una</a:t>
            </a:r>
            <a:r>
              <a:rPr lang="en-US" i="0" baseline="0" dirty="0" smtClean="0"/>
              <a:t> </a:t>
            </a:r>
            <a:r>
              <a:rPr lang="en-US" i="0" baseline="0" dirty="0" err="1" smtClean="0"/>
              <a:t>lectura</a:t>
            </a:r>
            <a:r>
              <a:rPr lang="en-US" i="0" baseline="0" dirty="0" smtClean="0"/>
              <a:t> </a:t>
            </a:r>
            <a:r>
              <a:rPr lang="en-US" i="0" baseline="0" dirty="0" err="1" smtClean="0"/>
              <a:t>en</a:t>
            </a:r>
            <a:r>
              <a:rPr lang="en-US" i="0" baseline="0" dirty="0" smtClean="0"/>
              <a:t> </a:t>
            </a:r>
            <a:r>
              <a:rPr lang="en-US" i="0" baseline="0" dirty="0" err="1" smtClean="0"/>
              <a:t>más</a:t>
            </a:r>
            <a:r>
              <a:rPr lang="en-US" i="0" baseline="0" dirty="0" smtClean="0"/>
              <a:t> </a:t>
            </a:r>
            <a:r>
              <a:rPr lang="en-US" i="0" baseline="0" dirty="0" err="1" smtClean="0"/>
              <a:t>detalle</a:t>
            </a:r>
            <a:r>
              <a:rPr lang="en-US" i="0" baseline="0" dirty="0" smtClean="0"/>
              <a:t> de </a:t>
            </a:r>
            <a:r>
              <a:rPr lang="en-US" i="0" baseline="0" dirty="0" err="1" smtClean="0"/>
              <a:t>estos</a:t>
            </a:r>
            <a:r>
              <a:rPr lang="en-US" i="0" baseline="0" dirty="0" smtClean="0"/>
              <a:t> </a:t>
            </a:r>
            <a:r>
              <a:rPr lang="en-US" i="0" baseline="0" dirty="0" err="1" smtClean="0"/>
              <a:t>principios</a:t>
            </a:r>
            <a:endParaRPr lang="en-US" i="1"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2900947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Revise</a:t>
            </a:r>
            <a:r>
              <a:rPr lang="en-US" b="0" baseline="0" dirty="0" smtClean="0"/>
              <a:t> las interfaces que </a:t>
            </a:r>
            <a:r>
              <a:rPr lang="en-US" b="0" baseline="0" dirty="0" err="1" smtClean="0"/>
              <a:t>tiene</a:t>
            </a:r>
            <a:r>
              <a:rPr lang="en-US" b="0" baseline="0" dirty="0" smtClean="0"/>
              <a:t> .NET para </a:t>
            </a:r>
            <a:r>
              <a:rPr lang="en-US" b="0" baseline="0" dirty="0" err="1" smtClean="0"/>
              <a:t>contenedores</a:t>
            </a:r>
            <a:r>
              <a:rPr lang="en-US" b="0" baseline="0" dirty="0" smtClean="0"/>
              <a:t> y </a:t>
            </a:r>
            <a:r>
              <a:rPr lang="en-US" b="0" baseline="0" dirty="0" err="1" smtClean="0"/>
              <a:t>colecciones</a:t>
            </a:r>
            <a:r>
              <a:rPr lang="en-US" b="0" baseline="0" dirty="0" smtClean="0"/>
              <a:t>, </a:t>
            </a:r>
            <a:r>
              <a:rPr lang="en-US" b="0" baseline="0" dirty="0" err="1" smtClean="0"/>
              <a:t>cloneable</a:t>
            </a:r>
            <a:r>
              <a:rPr lang="en-US" b="0" baseline="0" dirty="0" smtClean="0"/>
              <a:t>, </a:t>
            </a:r>
            <a:r>
              <a:rPr lang="en-US" b="0" baseline="0" dirty="0" err="1" smtClean="0"/>
              <a:t>comparables</a:t>
            </a:r>
            <a:r>
              <a:rPr lang="en-US" b="0" baseline="0" dirty="0" smtClean="0"/>
              <a:t> para que </a:t>
            </a:r>
            <a:r>
              <a:rPr lang="en-US" b="0" baseline="0" dirty="0" err="1" smtClean="0"/>
              <a:t>vea</a:t>
            </a:r>
            <a:r>
              <a:rPr lang="en-US" b="0" baseline="0" dirty="0" smtClean="0"/>
              <a:t> un </a:t>
            </a:r>
            <a:r>
              <a:rPr lang="en-US" b="0" baseline="0" dirty="0" err="1" smtClean="0"/>
              <a:t>buen</a:t>
            </a:r>
            <a:r>
              <a:rPr lang="en-US" b="0" baseline="0" dirty="0" smtClean="0"/>
              <a:t> </a:t>
            </a:r>
            <a:r>
              <a:rPr lang="en-US" b="0" baseline="0" dirty="0" err="1" smtClean="0"/>
              <a:t>ejemplo</a:t>
            </a:r>
            <a:r>
              <a:rPr lang="en-US" b="0" baseline="0" dirty="0" smtClean="0"/>
              <a:t> del </a:t>
            </a:r>
            <a:r>
              <a:rPr lang="en-US" b="0" baseline="0" dirty="0" err="1" smtClean="0"/>
              <a:t>cumplimiento</a:t>
            </a:r>
            <a:r>
              <a:rPr lang="en-US" b="0" baseline="0" dirty="0" smtClean="0"/>
              <a:t> de </a:t>
            </a:r>
            <a:r>
              <a:rPr lang="en-US" b="0" baseline="0" dirty="0" err="1" smtClean="0"/>
              <a:t>este</a:t>
            </a:r>
            <a:r>
              <a:rPr lang="en-US" b="0" baseline="0" dirty="0" smtClean="0"/>
              <a:t> principio</a:t>
            </a:r>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20</a:t>
            </a:fld>
            <a:endParaRPr lang="en-US"/>
          </a:p>
        </p:txBody>
      </p:sp>
    </p:spTree>
    <p:extLst>
      <p:ext uri="{BB962C8B-B14F-4D97-AF65-F5344CB8AC3E}">
        <p14:creationId xmlns:p14="http://schemas.microsoft.com/office/powerpoint/2010/main" val="283092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Revise</a:t>
            </a:r>
            <a:r>
              <a:rPr lang="en-US" b="0" baseline="0" dirty="0" smtClean="0"/>
              <a:t> las interfaces que </a:t>
            </a:r>
            <a:r>
              <a:rPr lang="en-US" b="0" baseline="0" dirty="0" err="1" smtClean="0"/>
              <a:t>tiene</a:t>
            </a:r>
            <a:r>
              <a:rPr lang="en-US" b="0" baseline="0" dirty="0" smtClean="0"/>
              <a:t> .NET para </a:t>
            </a:r>
            <a:r>
              <a:rPr lang="en-US" b="0" baseline="0" dirty="0" err="1" smtClean="0"/>
              <a:t>contenedores</a:t>
            </a:r>
            <a:r>
              <a:rPr lang="en-US" b="0" baseline="0" dirty="0" smtClean="0"/>
              <a:t> y </a:t>
            </a:r>
            <a:r>
              <a:rPr lang="en-US" b="0" baseline="0" dirty="0" err="1" smtClean="0"/>
              <a:t>colecciones</a:t>
            </a:r>
            <a:r>
              <a:rPr lang="en-US" b="0" baseline="0" dirty="0" smtClean="0"/>
              <a:t>, </a:t>
            </a:r>
            <a:r>
              <a:rPr lang="en-US" b="0" baseline="0" dirty="0" err="1" smtClean="0"/>
              <a:t>cloneable</a:t>
            </a:r>
            <a:r>
              <a:rPr lang="en-US" b="0" baseline="0" dirty="0" smtClean="0"/>
              <a:t>, </a:t>
            </a:r>
            <a:r>
              <a:rPr lang="en-US" b="0" baseline="0" dirty="0" err="1" smtClean="0"/>
              <a:t>comparables</a:t>
            </a:r>
            <a:r>
              <a:rPr lang="en-US" b="0" baseline="0" dirty="0" smtClean="0"/>
              <a:t> para que </a:t>
            </a:r>
            <a:r>
              <a:rPr lang="en-US" b="0" baseline="0" dirty="0" err="1" smtClean="0"/>
              <a:t>vea</a:t>
            </a:r>
            <a:r>
              <a:rPr lang="en-US" b="0" baseline="0" dirty="0" smtClean="0"/>
              <a:t> un </a:t>
            </a:r>
            <a:r>
              <a:rPr lang="en-US" b="0" baseline="0" dirty="0" err="1" smtClean="0"/>
              <a:t>buen</a:t>
            </a:r>
            <a:r>
              <a:rPr lang="en-US" b="0" baseline="0" dirty="0" smtClean="0"/>
              <a:t> </a:t>
            </a:r>
            <a:r>
              <a:rPr lang="en-US" b="0" baseline="0" dirty="0" err="1" smtClean="0"/>
              <a:t>ejemplo</a:t>
            </a:r>
            <a:r>
              <a:rPr lang="en-US" b="0" baseline="0" dirty="0" smtClean="0"/>
              <a:t> del </a:t>
            </a:r>
            <a:r>
              <a:rPr lang="en-US" b="0" baseline="0" dirty="0" err="1" smtClean="0"/>
              <a:t>cumplimiento</a:t>
            </a:r>
            <a:r>
              <a:rPr lang="en-US" b="0" baseline="0" dirty="0" smtClean="0"/>
              <a:t> de </a:t>
            </a:r>
            <a:r>
              <a:rPr lang="en-US" b="0" baseline="0" dirty="0" err="1" smtClean="0"/>
              <a:t>este</a:t>
            </a:r>
            <a:r>
              <a:rPr lang="en-US" b="0" baseline="0" dirty="0" smtClean="0"/>
              <a:t> principio</a:t>
            </a:r>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21</a:t>
            </a:fld>
            <a:endParaRPr lang="en-US"/>
          </a:p>
        </p:txBody>
      </p:sp>
    </p:spTree>
    <p:extLst>
      <p:ext uri="{BB962C8B-B14F-4D97-AF65-F5344CB8AC3E}">
        <p14:creationId xmlns:p14="http://schemas.microsoft.com/office/powerpoint/2010/main" val="39744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Piense</a:t>
            </a:r>
            <a:r>
              <a:rPr lang="en-US" b="0" baseline="0" dirty="0" smtClean="0"/>
              <a:t> </a:t>
            </a:r>
            <a:r>
              <a:rPr lang="en-US" b="0" baseline="0" dirty="0" err="1" smtClean="0"/>
              <a:t>cómo</a:t>
            </a:r>
            <a:r>
              <a:rPr lang="en-US" b="0" baseline="0" dirty="0" smtClean="0"/>
              <a:t> </a:t>
            </a:r>
            <a:r>
              <a:rPr lang="en-US" b="0" baseline="0" dirty="0" err="1" smtClean="0"/>
              <a:t>podría</a:t>
            </a:r>
            <a:r>
              <a:rPr lang="en-US" b="0" baseline="0" dirty="0" smtClean="0"/>
              <a:t> </a:t>
            </a:r>
            <a:r>
              <a:rPr lang="en-US" b="0" baseline="0" dirty="0" err="1" smtClean="0"/>
              <a:t>ser</a:t>
            </a:r>
            <a:r>
              <a:rPr lang="en-US" b="0" baseline="0" dirty="0" smtClean="0"/>
              <a:t> </a:t>
            </a:r>
            <a:r>
              <a:rPr lang="en-US" b="0" baseline="0" dirty="0" err="1" smtClean="0"/>
              <a:t>una</a:t>
            </a:r>
            <a:r>
              <a:rPr lang="en-US" b="0" baseline="0" dirty="0" smtClean="0"/>
              <a:t> interface con </a:t>
            </a:r>
            <a:r>
              <a:rPr lang="en-US" b="0" baseline="0" dirty="0" err="1" smtClean="0"/>
              <a:t>contratos</a:t>
            </a:r>
            <a:r>
              <a:rPr lang="en-US" b="0" baseline="0" dirty="0" smtClean="0"/>
              <a:t> para que un valor de </a:t>
            </a:r>
            <a:r>
              <a:rPr lang="en-US" b="0" baseline="0" dirty="0" err="1" smtClean="0"/>
              <a:t>tipo</a:t>
            </a:r>
            <a:r>
              <a:rPr lang="en-US" b="0" baseline="0" dirty="0" smtClean="0"/>
              <a:t> </a:t>
            </a:r>
            <a:r>
              <a:rPr lang="en-US" b="1" baseline="0" dirty="0" err="1" smtClean="0"/>
              <a:t>IOrderedList</a:t>
            </a:r>
            <a:r>
              <a:rPr lang="en-US" b="0" baseline="0" dirty="0" smtClean="0"/>
              <a:t> </a:t>
            </a:r>
            <a:r>
              <a:rPr lang="en-US" b="0" baseline="0" dirty="0" err="1" smtClean="0"/>
              <a:t>garantice</a:t>
            </a:r>
            <a:r>
              <a:rPr lang="en-US" b="0" baseline="0" dirty="0" smtClean="0"/>
              <a:t> que la </a:t>
            </a:r>
            <a:r>
              <a:rPr lang="en-US" b="0" baseline="0" dirty="0" err="1" smtClean="0"/>
              <a:t>lista</a:t>
            </a:r>
            <a:r>
              <a:rPr lang="en-US" b="0" baseline="0" dirty="0" smtClean="0"/>
              <a:t> </a:t>
            </a:r>
            <a:r>
              <a:rPr lang="en-US" b="0" baseline="0" dirty="0" err="1" smtClean="0"/>
              <a:t>siempre</a:t>
            </a:r>
            <a:r>
              <a:rPr lang="en-US" b="0" baseline="0" dirty="0" smtClean="0"/>
              <a:t> </a:t>
            </a:r>
            <a:r>
              <a:rPr lang="en-US" b="0" baseline="0" dirty="0" err="1" smtClean="0"/>
              <a:t>está</a:t>
            </a:r>
            <a:r>
              <a:rPr lang="en-US" b="0" baseline="0" dirty="0" smtClean="0"/>
              <a:t> </a:t>
            </a:r>
            <a:r>
              <a:rPr lang="en-US" b="0" baseline="0" dirty="0" err="1" smtClean="0"/>
              <a:t>ordenada</a:t>
            </a:r>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22</a:t>
            </a:fld>
            <a:endParaRPr lang="en-US"/>
          </a:p>
        </p:txBody>
      </p:sp>
    </p:spTree>
    <p:extLst>
      <p:ext uri="{BB962C8B-B14F-4D97-AF65-F5344CB8AC3E}">
        <p14:creationId xmlns:p14="http://schemas.microsoft.com/office/powerpoint/2010/main" val="4133018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23</a:t>
            </a:fld>
            <a:endParaRPr lang="en-US"/>
          </a:p>
        </p:txBody>
      </p:sp>
    </p:spTree>
    <p:extLst>
      <p:ext uri="{BB962C8B-B14F-4D97-AF65-F5344CB8AC3E}">
        <p14:creationId xmlns:p14="http://schemas.microsoft.com/office/powerpoint/2010/main" val="208930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principio de </a:t>
            </a:r>
            <a:r>
              <a:rPr lang="en-US" b="1" dirty="0" err="1" smtClean="0"/>
              <a:t>Inversión</a:t>
            </a:r>
            <a:r>
              <a:rPr lang="en-US" b="1" dirty="0" smtClean="0"/>
              <a:t> de </a:t>
            </a:r>
            <a:r>
              <a:rPr lang="en-US" b="1" dirty="0" err="1" smtClean="0"/>
              <a:t>Dependencias</a:t>
            </a:r>
            <a:r>
              <a:rPr lang="en-US" b="1" dirty="0" smtClean="0"/>
              <a:t> </a:t>
            </a:r>
            <a:r>
              <a:rPr lang="en-US" dirty="0" smtClean="0"/>
              <a:t>se </a:t>
            </a:r>
            <a:r>
              <a:rPr lang="en-US" dirty="0" err="1" smtClean="0"/>
              <a:t>verá</a:t>
            </a:r>
            <a:r>
              <a:rPr lang="en-US" dirty="0" smtClean="0"/>
              <a:t> </a:t>
            </a:r>
            <a:r>
              <a:rPr lang="en-US" dirty="0" err="1" smtClean="0"/>
              <a:t>más</a:t>
            </a:r>
            <a:r>
              <a:rPr lang="en-US" dirty="0" smtClean="0"/>
              <a:t> </a:t>
            </a:r>
            <a:r>
              <a:rPr lang="en-US" dirty="0" err="1" smtClean="0"/>
              <a:t>adelante</a:t>
            </a:r>
            <a:endParaRPr lang="en-US" dirty="0" smtClean="0"/>
          </a:p>
          <a:p>
            <a:r>
              <a:rPr lang="en-US" dirty="0" smtClean="0"/>
              <a:t>Si</a:t>
            </a:r>
            <a:r>
              <a:rPr lang="en-US" baseline="0" dirty="0" smtClean="0"/>
              <a:t> </a:t>
            </a:r>
            <a:r>
              <a:rPr lang="en-US" baseline="0" dirty="0" err="1" smtClean="0"/>
              <a:t>Ud</a:t>
            </a:r>
            <a:r>
              <a:rPr lang="en-US" baseline="0" dirty="0" smtClean="0"/>
              <a:t> </a:t>
            </a:r>
            <a:r>
              <a:rPr lang="en-US" baseline="0" dirty="0" err="1" smtClean="0"/>
              <a:t>reconoce</a:t>
            </a:r>
            <a:r>
              <a:rPr lang="en-US" baseline="0" dirty="0" smtClean="0"/>
              <a:t> que </a:t>
            </a:r>
            <a:r>
              <a:rPr lang="en-US" baseline="0" dirty="0" err="1" smtClean="0"/>
              <a:t>ya</a:t>
            </a:r>
            <a:r>
              <a:rPr lang="en-US" baseline="0" dirty="0" smtClean="0"/>
              <a:t> </a:t>
            </a:r>
            <a:r>
              <a:rPr lang="en-US" baseline="0" dirty="0" err="1" smtClean="0"/>
              <a:t>viene</a:t>
            </a:r>
            <a:r>
              <a:rPr lang="en-US" baseline="0" dirty="0" smtClean="0"/>
              <a:t> </a:t>
            </a:r>
            <a:r>
              <a:rPr lang="en-US" baseline="0" dirty="0" err="1" smtClean="0"/>
              <a:t>aplicando</a:t>
            </a:r>
            <a:r>
              <a:rPr lang="en-US" baseline="0" dirty="0" smtClean="0"/>
              <a:t>  </a:t>
            </a:r>
            <a:r>
              <a:rPr lang="en-US" baseline="0" dirty="0" err="1" smtClean="0"/>
              <a:t>estos</a:t>
            </a:r>
            <a:r>
              <a:rPr lang="en-US" baseline="0" dirty="0" smtClean="0"/>
              <a:t> </a:t>
            </a:r>
            <a:r>
              <a:rPr lang="en-US" baseline="0" dirty="0" err="1" smtClean="0"/>
              <a:t>principios</a:t>
            </a:r>
            <a:r>
              <a:rPr lang="en-US" baseline="0" dirty="0" smtClean="0"/>
              <a:t> </a:t>
            </a:r>
            <a:r>
              <a:rPr lang="en-US" baseline="0" dirty="0" err="1" smtClean="0"/>
              <a:t>pues</a:t>
            </a:r>
            <a:r>
              <a:rPr lang="en-US" baseline="0" dirty="0" smtClean="0"/>
              <a:t> </a:t>
            </a:r>
            <a:r>
              <a:rPr lang="en-US" baseline="0" dirty="0" err="1" smtClean="0"/>
              <a:t>mejor</a:t>
            </a:r>
            <a:r>
              <a:rPr lang="en-US" baseline="0" dirty="0" smtClean="0"/>
              <a:t>: FELICITACIONES, YA VIENE PROGRAMANDO BIEN</a:t>
            </a: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114895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304229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274547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Cambiar</a:t>
            </a:r>
            <a:r>
              <a:rPr lang="en-US" dirty="0" smtClean="0"/>
              <a:t> la </a:t>
            </a:r>
            <a:r>
              <a:rPr lang="en-US" dirty="0" err="1" smtClean="0"/>
              <a:t>implementación</a:t>
            </a:r>
            <a:r>
              <a:rPr lang="en-US" dirty="0" smtClean="0"/>
              <a:t> de </a:t>
            </a:r>
            <a:r>
              <a:rPr lang="en-US" dirty="0" err="1" smtClean="0"/>
              <a:t>Modulador</a:t>
            </a:r>
            <a:r>
              <a:rPr lang="en-US" dirty="0" smtClean="0"/>
              <a:t> </a:t>
            </a:r>
            <a:r>
              <a:rPr lang="en-US" dirty="0" err="1" smtClean="0"/>
              <a:t>por</a:t>
            </a:r>
            <a:r>
              <a:rPr lang="en-US" dirty="0" smtClean="0"/>
              <a:t> un </a:t>
            </a:r>
            <a:r>
              <a:rPr lang="en-US" dirty="0" err="1" smtClean="0"/>
              <a:t>mejor</a:t>
            </a:r>
            <a:r>
              <a:rPr lang="en-US" baseline="0" dirty="0" smtClean="0"/>
              <a:t> </a:t>
            </a:r>
            <a:r>
              <a:rPr lang="en-US" baseline="0" dirty="0" err="1" smtClean="0"/>
              <a:t>algoritmo</a:t>
            </a:r>
            <a:r>
              <a:rPr lang="en-US" baseline="0" dirty="0" smtClean="0"/>
              <a:t> para </a:t>
            </a:r>
            <a:r>
              <a:rPr lang="en-US" baseline="0" dirty="0" err="1" smtClean="0"/>
              <a:t>convertir</a:t>
            </a:r>
            <a:r>
              <a:rPr lang="en-US" baseline="0" dirty="0" smtClean="0"/>
              <a:t> audio a </a:t>
            </a:r>
            <a:r>
              <a:rPr lang="en-US" baseline="0" dirty="0" err="1" smtClean="0"/>
              <a:t>texto</a:t>
            </a:r>
            <a:r>
              <a:rPr lang="en-US" baseline="0" dirty="0" smtClean="0"/>
              <a:t> no </a:t>
            </a:r>
            <a:r>
              <a:rPr lang="en-US" baseline="0" dirty="0" err="1" smtClean="0"/>
              <a:t>implica</a:t>
            </a:r>
            <a:r>
              <a:rPr lang="en-US" baseline="0" dirty="0" smtClean="0"/>
              <a:t> </a:t>
            </a:r>
            <a:r>
              <a:rPr lang="en-US" baseline="0" dirty="0" err="1" smtClean="0"/>
              <a:t>cambiar</a:t>
            </a:r>
            <a:r>
              <a:rPr lang="en-US" baseline="0" dirty="0" smtClean="0"/>
              <a:t> nada </a:t>
            </a:r>
            <a:r>
              <a:rPr lang="en-US" baseline="0" dirty="0" err="1" smtClean="0"/>
              <a:t>dentro</a:t>
            </a:r>
            <a:r>
              <a:rPr lang="en-US" baseline="0" dirty="0" smtClean="0"/>
              <a:t> de la </a:t>
            </a:r>
            <a:r>
              <a:rPr lang="en-US" baseline="0" dirty="0" err="1" smtClean="0"/>
              <a:t>clase</a:t>
            </a:r>
            <a:r>
              <a:rPr lang="en-US" baseline="0" dirty="0" smtClean="0"/>
              <a:t> Agenda </a:t>
            </a:r>
            <a:r>
              <a:rPr lang="en-US" baseline="0" dirty="0" err="1" smtClean="0"/>
              <a:t>cuya</a:t>
            </a:r>
            <a:r>
              <a:rPr lang="en-US" baseline="0" dirty="0" smtClean="0"/>
              <a:t> </a:t>
            </a:r>
            <a:r>
              <a:rPr lang="en-US" baseline="0" dirty="0" err="1" smtClean="0"/>
              <a:t>resposabilidad</a:t>
            </a:r>
            <a:r>
              <a:rPr lang="en-US" baseline="0" dirty="0" smtClean="0"/>
              <a:t> </a:t>
            </a:r>
            <a:r>
              <a:rPr lang="en-US" baseline="0" dirty="0" err="1" smtClean="0"/>
              <a:t>única</a:t>
            </a:r>
            <a:r>
              <a:rPr lang="en-US" baseline="0" dirty="0" smtClean="0"/>
              <a:t> es </a:t>
            </a:r>
            <a:r>
              <a:rPr lang="en-US" baseline="0" dirty="0" err="1" smtClean="0"/>
              <a:t>buscar</a:t>
            </a:r>
            <a:r>
              <a:rPr lang="en-US" baseline="0" dirty="0" smtClean="0"/>
              <a:t> y </a:t>
            </a:r>
            <a:r>
              <a:rPr lang="en-US" baseline="0" dirty="0" err="1" smtClean="0"/>
              <a:t>agregar</a:t>
            </a:r>
            <a:r>
              <a:rPr lang="en-US" baseline="0" dirty="0" smtClean="0"/>
              <a:t> </a:t>
            </a:r>
            <a:r>
              <a:rPr lang="en-US" baseline="0" dirty="0" err="1" smtClean="0"/>
              <a:t>contactos</a:t>
            </a:r>
            <a:r>
              <a:rPr lang="en-US" baseline="0" dirty="0" smtClean="0"/>
              <a:t>.</a:t>
            </a:r>
          </a:p>
          <a:p>
            <a:endParaRPr lang="en-US" baseline="0" dirty="0" smtClean="0"/>
          </a:p>
          <a:p>
            <a:r>
              <a:rPr lang="es-ES" sz="1200" kern="1200" dirty="0" smtClean="0">
                <a:solidFill>
                  <a:schemeClr val="tx1"/>
                </a:solidFill>
                <a:effectLst/>
                <a:latin typeface="+mn-lt"/>
                <a:ea typeface="+mn-ea"/>
                <a:cs typeface="+mn-cs"/>
              </a:rPr>
              <a:t>No es tan obvio identificar la única responsabilidad que debe tener una clase, y muchas veces no se llega a esa decisión desde un inicio en la fase de diseño. Cuando se tienen clases con muchas, o muy complejas, funcionalidades debería considerarse rediseñar la solución creando clases más simples que colaboren entre sí para obtener el resultado deseado, pero que sean a la vez independientes en sus responsabilidades, de modo que puedan evolucionar sin tener que afectar a las demás. Evite siempre tener clases multipropósito</a:t>
            </a:r>
            <a:endParaRPr lang="en-US"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377863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Las</a:t>
            </a:r>
            <a:r>
              <a:rPr lang="en-US" sz="1800" b="0" kern="1200" baseline="0" dirty="0" smtClean="0">
                <a:solidFill>
                  <a:schemeClr val="tx1"/>
                </a:solidFill>
                <a:latin typeface="Consolas" panose="020B0609020204030204" pitchFamily="49" charset="0"/>
                <a:ea typeface="+mn-ea"/>
                <a:cs typeface="+mn-cs"/>
              </a:rPr>
              <a:t> interfaces y las </a:t>
            </a:r>
            <a:r>
              <a:rPr lang="en-US" sz="1800" b="0" kern="1200" baseline="0" dirty="0" err="1" smtClean="0">
                <a:solidFill>
                  <a:schemeClr val="tx1"/>
                </a:solidFill>
                <a:latin typeface="Consolas" panose="020B0609020204030204" pitchFamily="49" charset="0"/>
                <a:ea typeface="+mn-ea"/>
                <a:cs typeface="+mn-cs"/>
              </a:rPr>
              <a:t>clases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abstractas</a:t>
            </a:r>
            <a:r>
              <a:rPr lang="en-US" sz="1800" b="0" kern="1200" baseline="0" dirty="0" smtClean="0">
                <a:solidFill>
                  <a:schemeClr val="tx1"/>
                </a:solidFill>
                <a:latin typeface="Consolas" panose="020B0609020204030204" pitchFamily="49" charset="0"/>
                <a:ea typeface="+mn-ea"/>
                <a:cs typeface="+mn-cs"/>
              </a:rPr>
              <a:t> son un </a:t>
            </a:r>
            <a:r>
              <a:rPr lang="en-US" sz="1800" b="0" kern="1200" baseline="0" dirty="0" err="1" smtClean="0">
                <a:solidFill>
                  <a:schemeClr val="tx1"/>
                </a:solidFill>
                <a:latin typeface="Consolas" panose="020B0609020204030204" pitchFamily="49" charset="0"/>
                <a:ea typeface="+mn-ea"/>
                <a:cs typeface="+mn-cs"/>
              </a:rPr>
              <a:t>recurso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útil</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aplicar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principio</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aún</a:t>
            </a:r>
            <a:r>
              <a:rPr lang="en-US" sz="1800" b="0" kern="1200" baseline="0" dirty="0" smtClean="0">
                <a:solidFill>
                  <a:schemeClr val="tx1"/>
                </a:solidFill>
                <a:latin typeface="Consolas" panose="020B0609020204030204" pitchFamily="49" charset="0"/>
                <a:ea typeface="+mn-ea"/>
                <a:cs typeface="+mn-cs"/>
              </a:rPr>
              <a:t> no es </a:t>
            </a:r>
            <a:r>
              <a:rPr lang="en-US" sz="1800" b="0" kern="1200" baseline="0" dirty="0" err="1" smtClean="0">
                <a:solidFill>
                  <a:schemeClr val="tx1"/>
                </a:solidFill>
                <a:latin typeface="Consolas" panose="020B0609020204030204" pitchFamily="49" charset="0"/>
                <a:ea typeface="+mn-ea"/>
                <a:cs typeface="+mn-cs"/>
              </a:rPr>
              <a:t>suficientemente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cerrada</a:t>
            </a:r>
            <a:r>
              <a:rPr lang="en-US" sz="1800" b="0" kern="1200" baseline="0" dirty="0" smtClean="0">
                <a:solidFill>
                  <a:schemeClr val="tx1"/>
                </a:solidFill>
                <a:latin typeface="Consolas" panose="020B0609020204030204" pitchFamily="49" charset="0"/>
                <a:ea typeface="+mn-ea"/>
                <a:cs typeface="+mn-cs"/>
              </a:rPr>
              <a:t> la </a:t>
            </a:r>
            <a:r>
              <a:rPr lang="en-US" sz="1800" b="0" kern="1200" baseline="0" dirty="0" err="1" smtClean="0">
                <a:solidFill>
                  <a:schemeClr val="tx1"/>
                </a:solidFill>
                <a:latin typeface="Consolas" panose="020B0609020204030204" pitchFamily="49" charset="0"/>
                <a:ea typeface="+mn-ea"/>
                <a:cs typeface="+mn-cs"/>
              </a:rPr>
              <a:t>clase</a:t>
            </a:r>
            <a:r>
              <a:rPr lang="en-US" sz="1800" b="0" kern="1200" baseline="0" dirty="0" smtClean="0">
                <a:solidFill>
                  <a:schemeClr val="tx1"/>
                </a:solidFill>
                <a:latin typeface="Consolas" panose="020B0609020204030204" pitchFamily="49" charset="0"/>
                <a:ea typeface="+mn-ea"/>
                <a:cs typeface="+mn-cs"/>
              </a:rPr>
              <a:t> anterior? </a:t>
            </a:r>
            <a:r>
              <a:rPr lang="en-US" sz="1800" b="0" kern="1200" baseline="0" dirty="0" err="1" smtClean="0">
                <a:solidFill>
                  <a:schemeClr val="tx1"/>
                </a:solidFill>
                <a:latin typeface="Consolas" panose="020B0609020204030204" pitchFamily="49" charset="0"/>
                <a:ea typeface="+mn-ea"/>
                <a:cs typeface="+mn-cs"/>
              </a:rPr>
              <a:t>Piense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cómo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mejorarla</a:t>
            </a:r>
            <a:r>
              <a:rPr lang="en-US" sz="1800" b="0" kern="1200" baseline="0" dirty="0" smtClean="0">
                <a:solidFill>
                  <a:schemeClr val="tx1"/>
                </a:solidFill>
                <a:latin typeface="Consolas" panose="020B0609020204030204" pitchFamily="49" charset="0"/>
                <a:ea typeface="+mn-ea"/>
                <a:cs typeface="+mn-cs"/>
              </a:rPr>
              <a:t> antes de </a:t>
            </a:r>
            <a:r>
              <a:rPr lang="en-US" sz="1800" b="0" kern="1200" baseline="0" dirty="0" err="1" smtClean="0">
                <a:solidFill>
                  <a:schemeClr val="tx1"/>
                </a:solidFill>
                <a:latin typeface="Consolas" panose="020B0609020204030204" pitchFamily="49" charset="0"/>
                <a:ea typeface="+mn-ea"/>
                <a:cs typeface="+mn-cs"/>
              </a:rPr>
              <a:t>pasar</a:t>
            </a:r>
            <a:r>
              <a:rPr lang="en-US" sz="1800" b="0" kern="1200" baseline="0" dirty="0" smtClean="0">
                <a:solidFill>
                  <a:schemeClr val="tx1"/>
                </a:solidFill>
                <a:latin typeface="Consolas" panose="020B0609020204030204" pitchFamily="49" charset="0"/>
                <a:ea typeface="+mn-ea"/>
                <a:cs typeface="+mn-cs"/>
              </a:rPr>
              <a:t> a la </a:t>
            </a:r>
            <a:r>
              <a:rPr lang="en-US" sz="1800" b="0" kern="1200" baseline="0" dirty="0" err="1" smtClean="0">
                <a:solidFill>
                  <a:schemeClr val="tx1"/>
                </a:solidFill>
                <a:latin typeface="Consolas" panose="020B0609020204030204" pitchFamily="49" charset="0"/>
                <a:ea typeface="+mn-ea"/>
                <a:cs typeface="+mn-cs"/>
              </a:rPr>
              <a:t>diapositiva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siguiente</a:t>
            </a:r>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428607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smtClean="0">
                <a:solidFill>
                  <a:schemeClr val="tx1"/>
                </a:solidFill>
                <a:latin typeface="Consolas" panose="020B0609020204030204" pitchFamily="49" charset="0"/>
                <a:ea typeface="+mn-ea"/>
                <a:cs typeface="+mn-cs"/>
              </a:rPr>
              <a:t>Las</a:t>
            </a:r>
            <a:r>
              <a:rPr lang="en-US" sz="1800" b="0" kern="1200" baseline="0" dirty="0" smtClean="0">
                <a:solidFill>
                  <a:schemeClr val="tx1"/>
                </a:solidFill>
                <a:latin typeface="Consolas" panose="020B0609020204030204" pitchFamily="49" charset="0"/>
                <a:ea typeface="+mn-ea"/>
                <a:cs typeface="+mn-cs"/>
              </a:rPr>
              <a:t> interfaces y las </a:t>
            </a:r>
            <a:r>
              <a:rPr lang="en-US" sz="1800" b="0" kern="1200" baseline="0" dirty="0" err="1" smtClean="0">
                <a:solidFill>
                  <a:schemeClr val="tx1"/>
                </a:solidFill>
                <a:latin typeface="Consolas" panose="020B0609020204030204" pitchFamily="49" charset="0"/>
                <a:ea typeface="+mn-ea"/>
                <a:cs typeface="+mn-cs"/>
              </a:rPr>
              <a:t>clases</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abstractas</a:t>
            </a:r>
            <a:r>
              <a:rPr lang="en-US" sz="1800" b="0" kern="1200" baseline="0" dirty="0" smtClean="0">
                <a:solidFill>
                  <a:schemeClr val="tx1"/>
                </a:solidFill>
                <a:latin typeface="Consolas" panose="020B0609020204030204" pitchFamily="49" charset="0"/>
                <a:ea typeface="+mn-ea"/>
                <a:cs typeface="+mn-cs"/>
              </a:rPr>
              <a:t> son un </a:t>
            </a:r>
            <a:r>
              <a:rPr lang="en-US" sz="1800" b="0" kern="1200" baseline="0" dirty="0" err="1" smtClean="0">
                <a:solidFill>
                  <a:schemeClr val="tx1"/>
                </a:solidFill>
                <a:latin typeface="Consolas" panose="020B0609020204030204" pitchFamily="49" charset="0"/>
                <a:ea typeface="+mn-ea"/>
                <a:cs typeface="+mn-cs"/>
              </a:rPr>
              <a:t>recurso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útil</a:t>
            </a:r>
            <a:r>
              <a:rPr lang="en-US" sz="1800" b="0" kern="1200" baseline="0" dirty="0" smtClean="0">
                <a:solidFill>
                  <a:schemeClr val="tx1"/>
                </a:solidFill>
                <a:latin typeface="Consolas" panose="020B0609020204030204" pitchFamily="49" charset="0"/>
                <a:ea typeface="+mn-ea"/>
                <a:cs typeface="+mn-cs"/>
              </a:rPr>
              <a:t> para </a:t>
            </a:r>
            <a:r>
              <a:rPr lang="en-US" sz="1800" b="0" kern="1200" baseline="0" dirty="0" err="1" smtClean="0">
                <a:solidFill>
                  <a:schemeClr val="tx1"/>
                </a:solidFill>
                <a:latin typeface="Consolas" panose="020B0609020204030204" pitchFamily="49" charset="0"/>
                <a:ea typeface="+mn-ea"/>
                <a:cs typeface="+mn-cs"/>
              </a:rPr>
              <a:t>aplicar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principio</a:t>
            </a:r>
          </a:p>
          <a:p>
            <a:endParaRPr lang="en-US" sz="1800" b="0" kern="1200" baseline="0" dirty="0" smtClean="0">
              <a:solidFill>
                <a:schemeClr val="tx1"/>
              </a:solidFill>
              <a:latin typeface="Consolas" panose="020B0609020204030204" pitchFamily="49" charset="0"/>
              <a:ea typeface="+mn-ea"/>
              <a:cs typeface="+mn-cs"/>
            </a:endParaRPr>
          </a:p>
          <a:p>
            <a:r>
              <a:rPr lang="en-US" sz="1800" b="0" kern="1200" baseline="0" dirty="0" smtClean="0">
                <a:solidFill>
                  <a:schemeClr val="tx1"/>
                </a:solidFill>
                <a:latin typeface="Consolas" panose="020B0609020204030204" pitchFamily="49" charset="0"/>
                <a:ea typeface="+mn-ea"/>
                <a:cs typeface="+mn-cs"/>
              </a:rPr>
              <a:t>¿</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qué</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aún</a:t>
            </a:r>
            <a:r>
              <a:rPr lang="en-US" sz="1800" b="0" kern="1200" baseline="0" dirty="0" smtClean="0">
                <a:solidFill>
                  <a:schemeClr val="tx1"/>
                </a:solidFill>
                <a:latin typeface="Consolas" panose="020B0609020204030204" pitchFamily="49" charset="0"/>
                <a:ea typeface="+mn-ea"/>
                <a:cs typeface="+mn-cs"/>
              </a:rPr>
              <a:t> no es </a:t>
            </a:r>
            <a:r>
              <a:rPr lang="en-US" sz="1800" b="0" kern="1200" baseline="0" dirty="0" err="1" smtClean="0">
                <a:solidFill>
                  <a:schemeClr val="tx1"/>
                </a:solidFill>
                <a:latin typeface="Consolas" panose="020B0609020204030204" pitchFamily="49" charset="0"/>
                <a:ea typeface="+mn-ea"/>
                <a:cs typeface="+mn-cs"/>
              </a:rPr>
              <a:t>suficientemente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cerrada</a:t>
            </a:r>
            <a:r>
              <a:rPr lang="en-US" sz="1800" b="0" kern="1200" baseline="0" dirty="0" smtClean="0">
                <a:solidFill>
                  <a:schemeClr val="tx1"/>
                </a:solidFill>
                <a:latin typeface="Consolas" panose="020B0609020204030204" pitchFamily="49" charset="0"/>
                <a:ea typeface="+mn-ea"/>
                <a:cs typeface="+mn-cs"/>
              </a:rPr>
              <a:t> la </a:t>
            </a:r>
            <a:r>
              <a:rPr lang="en-US" sz="1800" b="0" kern="1200" baseline="0" dirty="0" err="1" smtClean="0">
                <a:solidFill>
                  <a:schemeClr val="tx1"/>
                </a:solidFill>
                <a:latin typeface="Consolas" panose="020B0609020204030204" pitchFamily="49" charset="0"/>
                <a:ea typeface="+mn-ea"/>
                <a:cs typeface="+mn-cs"/>
              </a:rPr>
              <a:t>clase</a:t>
            </a:r>
            <a:r>
              <a:rPr lang="en-US" sz="1800" b="0" kern="1200" baseline="0" dirty="0" smtClean="0">
                <a:solidFill>
                  <a:schemeClr val="tx1"/>
                </a:solidFill>
                <a:latin typeface="Consolas" panose="020B0609020204030204" pitchFamily="49" charset="0"/>
                <a:ea typeface="+mn-ea"/>
                <a:cs typeface="+mn-cs"/>
              </a:rPr>
              <a:t> anterior? </a:t>
            </a:r>
            <a:r>
              <a:rPr lang="en-US" sz="1800" b="0" kern="1200" baseline="0" dirty="0" err="1" smtClean="0">
                <a:solidFill>
                  <a:schemeClr val="tx1"/>
                </a:solidFill>
                <a:latin typeface="Consolas" panose="020B0609020204030204" pitchFamily="49" charset="0"/>
                <a:ea typeface="+mn-ea"/>
                <a:cs typeface="+mn-cs"/>
              </a:rPr>
              <a:t>Piense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cómo</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mejorarla</a:t>
            </a:r>
            <a:r>
              <a:rPr lang="en-US" sz="1800" b="0" kern="1200" baseline="0" dirty="0" smtClean="0">
                <a:solidFill>
                  <a:schemeClr val="tx1"/>
                </a:solidFill>
                <a:latin typeface="Consolas" panose="020B0609020204030204" pitchFamily="49" charset="0"/>
                <a:ea typeface="+mn-ea"/>
                <a:cs typeface="+mn-cs"/>
              </a:rPr>
              <a:t> antes de </a:t>
            </a:r>
            <a:r>
              <a:rPr lang="en-US" sz="1800" b="0" kern="1200" baseline="0" dirty="0" err="1" smtClean="0">
                <a:solidFill>
                  <a:schemeClr val="tx1"/>
                </a:solidFill>
                <a:latin typeface="Consolas" panose="020B0609020204030204" pitchFamily="49" charset="0"/>
                <a:ea typeface="+mn-ea"/>
                <a:cs typeface="+mn-cs"/>
              </a:rPr>
              <a:t>pasar</a:t>
            </a:r>
            <a:r>
              <a:rPr lang="en-US" sz="1800" b="0" kern="1200" baseline="0" dirty="0" smtClean="0">
                <a:solidFill>
                  <a:schemeClr val="tx1"/>
                </a:solidFill>
                <a:latin typeface="Consolas" panose="020B0609020204030204" pitchFamily="49" charset="0"/>
                <a:ea typeface="+mn-ea"/>
                <a:cs typeface="+mn-cs"/>
              </a:rPr>
              <a:t> a la </a:t>
            </a:r>
            <a:r>
              <a:rPr lang="en-US" sz="1800" b="0" kern="1200" baseline="0" dirty="0" err="1" smtClean="0">
                <a:solidFill>
                  <a:schemeClr val="tx1"/>
                </a:solidFill>
                <a:latin typeface="Consolas" panose="020B0609020204030204" pitchFamily="49" charset="0"/>
                <a:ea typeface="+mn-ea"/>
                <a:cs typeface="+mn-cs"/>
              </a:rPr>
              <a:t>diapositiva</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siguiente</a:t>
            </a:r>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213491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kern="1200" dirty="0" err="1" smtClean="0">
                <a:solidFill>
                  <a:schemeClr val="tx1"/>
                </a:solidFill>
                <a:latin typeface="Consolas" panose="020B0609020204030204" pitchFamily="49" charset="0"/>
                <a:ea typeface="+mn-ea"/>
                <a:cs typeface="+mn-cs"/>
              </a:rPr>
              <a:t>Puede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ampliar</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sobre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este</a:t>
            </a:r>
            <a:r>
              <a:rPr lang="en-US" sz="1800" b="0" kern="1200" baseline="0" dirty="0" smtClean="0">
                <a:solidFill>
                  <a:schemeClr val="tx1"/>
                </a:solidFill>
                <a:latin typeface="Consolas" panose="020B0609020204030204" pitchFamily="49" charset="0"/>
                <a:ea typeface="+mn-ea"/>
                <a:cs typeface="+mn-cs"/>
              </a:rPr>
              <a:t> </a:t>
            </a:r>
            <a:r>
              <a:rPr lang="en-US" sz="1800" b="0" kern="1200" baseline="0" dirty="0" err="1" smtClean="0">
                <a:solidFill>
                  <a:schemeClr val="tx1"/>
                </a:solidFill>
                <a:latin typeface="Consolas" panose="020B0609020204030204" pitchFamily="49" charset="0"/>
                <a:ea typeface="+mn-ea"/>
                <a:cs typeface="+mn-cs"/>
              </a:rPr>
              <a:t>importante</a:t>
            </a:r>
            <a:r>
              <a:rPr lang="en-US" sz="1800" b="0" kern="1200" baseline="0" dirty="0" smtClean="0">
                <a:solidFill>
                  <a:schemeClr val="tx1"/>
                </a:solidFill>
                <a:latin typeface="Consolas" panose="020B0609020204030204" pitchFamily="49" charset="0"/>
                <a:ea typeface="+mn-ea"/>
                <a:cs typeface="+mn-cs"/>
              </a:rPr>
              <a:t> principio </a:t>
            </a:r>
            <a:r>
              <a:rPr lang="en-US" sz="1800" b="0" kern="1200" baseline="0" dirty="0" err="1" smtClean="0">
                <a:solidFill>
                  <a:schemeClr val="tx1"/>
                </a:solidFill>
                <a:latin typeface="Consolas" panose="020B0609020204030204" pitchFamily="49" charset="0"/>
                <a:ea typeface="+mn-ea"/>
                <a:cs typeface="+mn-cs"/>
              </a:rPr>
              <a:t>en</a:t>
            </a:r>
            <a:r>
              <a:rPr lang="en-US" sz="1800" b="0" kern="1200" baseline="0" dirty="0" smtClean="0">
                <a:solidFill>
                  <a:schemeClr val="tx1"/>
                </a:solidFill>
                <a:latin typeface="Consolas" panose="020B0609020204030204" pitchFamily="49" charset="0"/>
                <a:ea typeface="+mn-ea"/>
                <a:cs typeface="+mn-cs"/>
              </a:rPr>
              <a:t> el </a:t>
            </a:r>
            <a:r>
              <a:rPr lang="en-US" sz="1800" b="0" kern="1200" baseline="0" dirty="0" err="1" smtClean="0">
                <a:solidFill>
                  <a:schemeClr val="tx1"/>
                </a:solidFill>
                <a:latin typeface="Consolas" panose="020B0609020204030204" pitchFamily="49" charset="0"/>
                <a:ea typeface="+mn-ea"/>
                <a:cs typeface="+mn-cs"/>
              </a:rPr>
              <a:t>libro</a:t>
            </a:r>
            <a:r>
              <a:rPr lang="en-US" sz="1800" b="0" kern="1200" baseline="0" dirty="0" smtClean="0">
                <a:solidFill>
                  <a:schemeClr val="tx1"/>
                </a:solidFill>
                <a:latin typeface="Consolas" panose="020B0609020204030204" pitchFamily="49" charset="0"/>
                <a:ea typeface="+mn-ea"/>
                <a:cs typeface="+mn-cs"/>
              </a:rPr>
              <a:t> </a:t>
            </a:r>
            <a:r>
              <a:rPr lang="en-US" sz="1800" b="0" i="1" kern="1200" baseline="0" dirty="0" smtClean="0">
                <a:solidFill>
                  <a:schemeClr val="tx1"/>
                </a:solidFill>
                <a:latin typeface="Consolas" panose="020B0609020204030204" pitchFamily="49" charset="0"/>
                <a:ea typeface="+mn-ea"/>
                <a:cs typeface="+mn-cs"/>
              </a:rPr>
              <a:t>Object Oriented Software Construction</a:t>
            </a:r>
            <a:r>
              <a:rPr lang="en-US" sz="1800" b="0" i="0" kern="1200" baseline="0" dirty="0" smtClean="0">
                <a:solidFill>
                  <a:schemeClr val="tx1"/>
                </a:solidFill>
                <a:latin typeface="Consolas" panose="020B0609020204030204" pitchFamily="49" charset="0"/>
                <a:ea typeface="+mn-ea"/>
                <a:cs typeface="+mn-cs"/>
              </a:rPr>
              <a:t>, de Bertrand Meyer que </a:t>
            </a:r>
            <a:r>
              <a:rPr lang="en-US" sz="1800" b="0" i="0" kern="1200" baseline="0" dirty="0" err="1" smtClean="0">
                <a:solidFill>
                  <a:schemeClr val="tx1"/>
                </a:solidFill>
                <a:latin typeface="Consolas" panose="020B0609020204030204" pitchFamily="49" charset="0"/>
                <a:ea typeface="+mn-ea"/>
                <a:cs typeface="+mn-cs"/>
              </a:rPr>
              <a:t>está</a:t>
            </a:r>
            <a:r>
              <a:rPr lang="en-US" sz="1800" b="0" i="0" kern="1200" baseline="0" dirty="0" smtClean="0">
                <a:solidFill>
                  <a:schemeClr val="tx1"/>
                </a:solidFill>
                <a:latin typeface="Consolas" panose="020B0609020204030204" pitchFamily="49" charset="0"/>
                <a:ea typeface="+mn-ea"/>
                <a:cs typeface="+mn-cs"/>
              </a:rPr>
              <a:t> a </a:t>
            </a:r>
            <a:r>
              <a:rPr lang="en-US" sz="1800" b="0" i="0" kern="1200" baseline="0" dirty="0" err="1" smtClean="0">
                <a:solidFill>
                  <a:schemeClr val="tx1"/>
                </a:solidFill>
                <a:latin typeface="Consolas" panose="020B0609020204030204" pitchFamily="49" charset="0"/>
                <a:ea typeface="+mn-ea"/>
                <a:cs typeface="+mn-cs"/>
              </a:rPr>
              <a:t>vuestra</a:t>
            </a:r>
            <a:r>
              <a:rPr lang="en-US" sz="1800" b="0" i="0" kern="1200" baseline="0" dirty="0" smtClean="0">
                <a:solidFill>
                  <a:schemeClr val="tx1"/>
                </a:solidFill>
                <a:latin typeface="Consolas" panose="020B0609020204030204" pitchFamily="49" charset="0"/>
                <a:ea typeface="+mn-ea"/>
                <a:cs typeface="+mn-cs"/>
              </a:rPr>
              <a:t> </a:t>
            </a:r>
            <a:r>
              <a:rPr lang="en-US" sz="1800" b="0" i="0" kern="1200" baseline="0" dirty="0" err="1" smtClean="0">
                <a:solidFill>
                  <a:schemeClr val="tx1"/>
                </a:solidFill>
                <a:latin typeface="Consolas" panose="020B0609020204030204" pitchFamily="49" charset="0"/>
                <a:ea typeface="+mn-ea"/>
                <a:cs typeface="+mn-cs"/>
              </a:rPr>
              <a:t>disposición</a:t>
            </a:r>
            <a:r>
              <a:rPr lang="en-US" sz="1800" b="0" i="0" kern="1200" baseline="0" dirty="0" smtClean="0">
                <a:solidFill>
                  <a:schemeClr val="tx1"/>
                </a:solidFill>
                <a:latin typeface="Consolas" panose="020B0609020204030204" pitchFamily="49" charset="0"/>
                <a:ea typeface="+mn-ea"/>
                <a:cs typeface="+mn-cs"/>
              </a:rPr>
              <a:t>.</a:t>
            </a:r>
          </a:p>
          <a:p>
            <a:endParaRPr lang="en-US" sz="1800" b="0" i="0" kern="1200" baseline="0" dirty="0" smtClean="0">
              <a:solidFill>
                <a:schemeClr val="tx1"/>
              </a:solidFill>
              <a:latin typeface="Consolas" panose="020B0609020204030204" pitchFamily="49" charset="0"/>
              <a:ea typeface="+mn-ea"/>
              <a:cs typeface="+mn-cs"/>
            </a:endParaRPr>
          </a:p>
          <a:p>
            <a:r>
              <a:rPr lang="en-US" sz="1800" b="1" i="0" kern="1200" baseline="0" dirty="0" smtClean="0">
                <a:solidFill>
                  <a:schemeClr val="tx1"/>
                </a:solidFill>
                <a:latin typeface="Consolas" panose="020B0609020204030204" pitchFamily="49" charset="0"/>
                <a:ea typeface="+mn-ea"/>
                <a:cs typeface="+mn-cs"/>
              </a:rPr>
              <a:t>¿HAY CONTRADICCIÓN CON EL PRINCIPIO ABIERTO CERRADO Y LA FILOSOFÍA OPEN SOURCE?</a:t>
            </a:r>
          </a:p>
          <a:p>
            <a:endParaRPr lang="en-US" sz="1800" b="0" i="0" kern="1200" baseline="0" dirty="0" smtClean="0">
              <a:solidFill>
                <a:schemeClr val="tx1"/>
              </a:solidFill>
              <a:latin typeface="Consolas" panose="020B0609020204030204" pitchFamily="49" charset="0"/>
              <a:ea typeface="+mn-ea"/>
              <a:cs typeface="+mn-cs"/>
            </a:endParaRPr>
          </a:p>
          <a:p>
            <a:r>
              <a:rPr lang="es-MX" sz="1200" kern="1200" dirty="0" smtClean="0">
                <a:solidFill>
                  <a:schemeClr val="tx1"/>
                </a:solidFill>
                <a:effectLst/>
                <a:latin typeface="+mn-lt"/>
                <a:ea typeface="+mn-ea"/>
                <a:cs typeface="+mn-cs"/>
              </a:rPr>
              <a:t>¿Quién no ha caído en la tentación de cambiar una línea de código en una solución de código abierto para adaptarla mejor al escenario donde quiere</a:t>
            </a:r>
            <a:r>
              <a:rPr lang="es-MX" sz="1200" kern="1200" baseline="0" dirty="0" smtClean="0">
                <a:solidFill>
                  <a:schemeClr val="tx1"/>
                </a:solidFill>
                <a:effectLst/>
                <a:latin typeface="+mn-lt"/>
                <a:ea typeface="+mn-ea"/>
                <a:cs typeface="+mn-cs"/>
              </a:rPr>
              <a:t> aplicarlo? Bien sea por buena voluntad o por simple vanidad </a:t>
            </a:r>
            <a:r>
              <a:rPr lang="es-MX" sz="1200" kern="1200" dirty="0" smtClean="0">
                <a:solidFill>
                  <a:schemeClr val="tx1"/>
                </a:solidFill>
                <a:effectLst/>
                <a:latin typeface="+mn-lt"/>
                <a:ea typeface="+mn-ea"/>
                <a:cs typeface="+mn-cs"/>
              </a:rPr>
              <a:t>creyendo que lo puede hacer mejor? </a:t>
            </a:r>
          </a:p>
          <a:p>
            <a:endParaRPr lang="es-MX"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Modificar el código de lo que ya funciona puede resultar fatal para la solución global, porque se pueden generar errores no previstos y provocar una propagación de cambios. </a:t>
            </a:r>
            <a:endParaRPr lang="en-US" sz="1200" kern="1200" dirty="0" smtClean="0">
              <a:solidFill>
                <a:schemeClr val="tx1"/>
              </a:solidFill>
              <a:effectLst/>
              <a:latin typeface="+mn-lt"/>
              <a:ea typeface="+mn-ea"/>
              <a:cs typeface="+mn-cs"/>
            </a:endParaRPr>
          </a:p>
          <a:p>
            <a:endParaRPr lang="es-MX"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Sin embargo, contar con el código fuente de una solución puede resultar útil para conocer cómo se resolvieron determinados problemas y aplicar ese conocimiento en otras soluciones. ¿Quién no ha copiado y pegado código alguna vez de una solución a otra? </a:t>
            </a:r>
          </a:p>
          <a:p>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Aplicar el Principio Abierto-Cerrado no quiere necesariamente decir trabajar en la oscuridad. Aun cuando usted tenga acceso al código fuente de una funcionalidad que pretende ampliar, extender intente lograr la modificación esto tratando de cumplir con este principio. Imagine que usted puede ver el código que quiere reusar como a través de un cristal que no tiene necesidad de romper para meter las manos (¿o las garras?) para lograr el efecto de una modificación. </a:t>
            </a:r>
          </a:p>
          <a:p>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Lo cierto es que los buenos lenguajes y las buenas herramientas lo deben ayudar a cumplir con el principio y no forzarlos a violarlo. El hecho de no ofrecer el código fuente no es un requisito para garantizar el cumplimiento de lo cerrado, así como contar con el mismo no es una justificación para violarlo.</a:t>
            </a:r>
            <a:endParaRPr lang="en-US" sz="1200" kern="1200" dirty="0" smtClean="0">
              <a:solidFill>
                <a:schemeClr val="tx1"/>
              </a:solidFill>
              <a:effectLst/>
              <a:latin typeface="+mn-lt"/>
              <a:ea typeface="+mn-ea"/>
              <a:cs typeface="+mn-cs"/>
            </a:endParaRPr>
          </a:p>
          <a:p>
            <a:endParaRPr lang="en-US" sz="1800" b="0" kern="1200" dirty="0" smtClean="0">
              <a:solidFill>
                <a:schemeClr val="tx1"/>
              </a:solidFill>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361375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10/16/2022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1297773" y="1084628"/>
            <a:ext cx="9127732" cy="5271721"/>
          </a:xfrm>
        </p:spPr>
        <p:txBody>
          <a:bodyPr>
            <a:noAutofit/>
          </a:bodyPr>
          <a:lstStyle/>
          <a:p>
            <a:pPr marL="514350" indent="-514350">
              <a:buFont typeface="+mj-lt"/>
              <a:buAutoNum type="arabicPeriod"/>
            </a:pPr>
            <a:r>
              <a:rPr lang="en-US" sz="2400" dirty="0" err="1" smtClean="0">
                <a:solidFill>
                  <a:schemeClr val="bg1">
                    <a:lumMod val="65000"/>
                  </a:schemeClr>
                </a:solidFill>
              </a:rPr>
              <a:t>Introducción</a:t>
            </a:r>
            <a:r>
              <a:rPr lang="en-US" sz="2400" dirty="0" smtClean="0">
                <a:solidFill>
                  <a:schemeClr val="bg1">
                    <a:lumMod val="65000"/>
                  </a:schemeClr>
                </a:solidFill>
              </a:rPr>
              <a:t> </a:t>
            </a:r>
            <a:r>
              <a:rPr lang="en-US" sz="2400" dirty="0" err="1" smtClean="0">
                <a:solidFill>
                  <a:schemeClr val="bg1">
                    <a:lumMod val="65000"/>
                  </a:schemeClr>
                </a:solidFill>
              </a:rPr>
              <a:t>una</a:t>
            </a:r>
            <a:r>
              <a:rPr lang="en-US" sz="2400" dirty="0" smtClean="0">
                <a:solidFill>
                  <a:schemeClr val="bg1">
                    <a:lumMod val="65000"/>
                  </a:schemeClr>
                </a:solidFill>
              </a:rPr>
              <a:t> </a:t>
            </a:r>
            <a:r>
              <a:rPr lang="en-US" sz="2400" dirty="0" err="1" smtClean="0">
                <a:solidFill>
                  <a:schemeClr val="bg1">
                    <a:lumMod val="65000"/>
                  </a:schemeClr>
                </a:solidFill>
              </a:rPr>
              <a:t>panorámica</a:t>
            </a:r>
            <a:r>
              <a:rPr lang="en-US" sz="2400" dirty="0" smtClean="0">
                <a:solidFill>
                  <a:schemeClr val="bg1">
                    <a:lumMod val="65000"/>
                  </a:schemeClr>
                </a:solidFill>
              </a:rPr>
              <a:t> de </a:t>
            </a:r>
            <a:r>
              <a:rPr lang="en-US" sz="2400" dirty="0" err="1" smtClean="0">
                <a:solidFill>
                  <a:schemeClr val="bg1">
                    <a:lumMod val="65000"/>
                  </a:schemeClr>
                </a:solidFill>
              </a:rPr>
              <a:t>los</a:t>
            </a:r>
            <a:r>
              <a:rPr lang="en-US" sz="2400" dirty="0" smtClean="0">
                <a:solidFill>
                  <a:schemeClr val="bg1">
                    <a:lumMod val="65000"/>
                  </a:schemeClr>
                </a:solidFill>
              </a:rPr>
              <a:t> </a:t>
            </a:r>
            <a:r>
              <a:rPr lang="en-US" sz="2400" dirty="0" err="1" smtClean="0">
                <a:solidFill>
                  <a:schemeClr val="bg1">
                    <a:lumMod val="65000"/>
                  </a:schemeClr>
                </a:solidFill>
              </a:rPr>
              <a:t>lenguajes</a:t>
            </a:r>
            <a:endParaRPr lang="en-US" sz="2400" dirty="0" smtClean="0">
              <a:solidFill>
                <a:schemeClr val="bg1">
                  <a:lumMod val="65000"/>
                </a:schemeClr>
              </a:solidFill>
            </a:endParaRPr>
          </a:p>
          <a:p>
            <a:pPr marL="514350" indent="-514350">
              <a:buFont typeface="+mj-lt"/>
              <a:buAutoNum type="arabicPeriod"/>
            </a:pPr>
            <a:r>
              <a:rPr lang="en-US" sz="2400" dirty="0" err="1" smtClean="0">
                <a:solidFill>
                  <a:schemeClr val="bg1">
                    <a:lumMod val="65000"/>
                  </a:schemeClr>
                </a:solidFill>
              </a:rPr>
              <a:t>Formas</a:t>
            </a:r>
            <a:r>
              <a:rPr lang="en-US" sz="2400" dirty="0" smtClean="0">
                <a:solidFill>
                  <a:schemeClr val="bg1">
                    <a:lumMod val="65000"/>
                  </a:schemeClr>
                </a:solidFill>
              </a:rPr>
              <a:t> de </a:t>
            </a:r>
            <a:r>
              <a:rPr lang="en-US" sz="2400" dirty="0" err="1" smtClean="0">
                <a:solidFill>
                  <a:schemeClr val="bg1">
                    <a:lumMod val="65000"/>
                  </a:schemeClr>
                </a:solidFill>
              </a:rPr>
              <a:t>procesamiento</a:t>
            </a:r>
            <a:r>
              <a:rPr lang="en-US" sz="2400" dirty="0" smtClean="0">
                <a:solidFill>
                  <a:schemeClr val="bg1">
                    <a:lumMod val="65000"/>
                  </a:schemeClr>
                </a:solidFill>
              </a:rPr>
              <a:t>. </a:t>
            </a:r>
            <a:r>
              <a:rPr lang="en-US" sz="2400" dirty="0" err="1" smtClean="0">
                <a:solidFill>
                  <a:schemeClr val="bg1">
                    <a:lumMod val="65000"/>
                  </a:schemeClr>
                </a:solidFill>
              </a:rPr>
              <a:t>Organización</a:t>
            </a:r>
            <a:r>
              <a:rPr lang="en-US" sz="2400" dirty="0" smtClean="0">
                <a:solidFill>
                  <a:schemeClr val="bg1">
                    <a:lumMod val="65000"/>
                  </a:schemeClr>
                </a:solidFill>
              </a:rPr>
              <a:t> de la </a:t>
            </a:r>
            <a:r>
              <a:rPr lang="en-US" sz="2400" dirty="0" err="1" smtClean="0">
                <a:solidFill>
                  <a:schemeClr val="bg1">
                    <a:lumMod val="65000"/>
                  </a:schemeClr>
                </a:solidFill>
              </a:rPr>
              <a:t>memoria</a:t>
            </a:r>
            <a:endParaRPr lang="en-US" sz="2400" dirty="0" smtClean="0">
              <a:solidFill>
                <a:schemeClr val="bg1">
                  <a:lumMod val="65000"/>
                </a:schemeClr>
              </a:solidFill>
            </a:endParaRPr>
          </a:p>
          <a:p>
            <a:pPr marL="514350" indent="-514350">
              <a:buFont typeface="+mj-lt"/>
              <a:buAutoNum type="arabicPeriod"/>
            </a:pPr>
            <a:r>
              <a:rPr lang="en-US" sz="2400" dirty="0" err="1">
                <a:solidFill>
                  <a:schemeClr val="bg1">
                    <a:lumMod val="65000"/>
                  </a:schemeClr>
                </a:solidFill>
              </a:rPr>
              <a:t>Tipado</a:t>
            </a:r>
            <a:endParaRPr lang="en-US" sz="2400" dirty="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Formas</a:t>
            </a:r>
            <a:r>
              <a:rPr lang="en-US" dirty="0" smtClean="0">
                <a:solidFill>
                  <a:schemeClr val="bg1">
                    <a:lumMod val="65000"/>
                  </a:schemeClr>
                </a:solidFill>
              </a:rPr>
              <a:t> de </a:t>
            </a:r>
            <a:r>
              <a:rPr lang="en-US" dirty="0" err="1" smtClean="0">
                <a:solidFill>
                  <a:schemeClr val="bg1">
                    <a:lumMod val="65000"/>
                  </a:schemeClr>
                </a:solidFill>
              </a:rPr>
              <a:t>tipado</a:t>
            </a:r>
            <a:r>
              <a:rPr lang="en-US" dirty="0" smtClean="0">
                <a:solidFill>
                  <a:schemeClr val="bg1">
                    <a:lumMod val="65000"/>
                  </a:schemeClr>
                </a:solidFill>
              </a:rPr>
              <a:t>. </a:t>
            </a:r>
            <a:r>
              <a:rPr lang="en-US" dirty="0" err="1" smtClean="0">
                <a:solidFill>
                  <a:schemeClr val="bg1">
                    <a:lumMod val="65000"/>
                  </a:schemeClr>
                </a:solidFill>
              </a:rPr>
              <a:t>Valores</a:t>
            </a:r>
            <a:r>
              <a:rPr lang="en-US" dirty="0" smtClean="0">
                <a:solidFill>
                  <a:schemeClr val="bg1">
                    <a:lumMod val="65000"/>
                  </a:schemeClr>
                </a:solidFill>
              </a:rPr>
              <a:t> y </a:t>
            </a:r>
            <a:r>
              <a:rPr lang="en-US" dirty="0" err="1" smtClean="0">
                <a:solidFill>
                  <a:schemeClr val="bg1">
                    <a:lumMod val="65000"/>
                  </a:schemeClr>
                </a:solidFill>
              </a:rPr>
              <a:t>referencias</a:t>
            </a:r>
            <a:r>
              <a:rPr lang="en-US" dirty="0" smtClean="0">
                <a:solidFill>
                  <a:schemeClr val="bg1">
                    <a:lumMod val="65000"/>
                  </a:schemeClr>
                </a:solidFill>
              </a:rPr>
              <a:t>. Heap. </a:t>
            </a:r>
            <a:r>
              <a:rPr lang="en-US" dirty="0" err="1" smtClean="0">
                <a:solidFill>
                  <a:schemeClr val="bg1">
                    <a:lumMod val="65000"/>
                  </a:schemeClr>
                </a:solidFill>
              </a:rPr>
              <a:t>Definición</a:t>
            </a:r>
            <a:r>
              <a:rPr lang="en-US" dirty="0" smtClean="0">
                <a:solidFill>
                  <a:schemeClr val="bg1">
                    <a:lumMod val="65000"/>
                  </a:schemeClr>
                </a:solidFill>
              </a:rPr>
              <a:t> </a:t>
            </a:r>
            <a:r>
              <a:rPr lang="en-US" dirty="0" err="1" smtClean="0">
                <a:solidFill>
                  <a:schemeClr val="bg1">
                    <a:lumMod val="65000"/>
                  </a:schemeClr>
                </a:solidFill>
              </a:rPr>
              <a:t>por</a:t>
            </a:r>
            <a:r>
              <a:rPr lang="en-US" dirty="0" smtClean="0">
                <a:solidFill>
                  <a:schemeClr val="bg1">
                    <a:lumMod val="65000"/>
                  </a:schemeClr>
                </a:solidFill>
              </a:rPr>
              <a:t> </a:t>
            </a:r>
            <a:r>
              <a:rPr lang="en-US" dirty="0" err="1" smtClean="0">
                <a:solidFill>
                  <a:schemeClr val="bg1">
                    <a:lumMod val="65000"/>
                  </a:schemeClr>
                </a:solidFill>
              </a:rPr>
              <a:t>composición</a:t>
            </a:r>
            <a:r>
              <a:rPr lang="en-US" dirty="0" smtClean="0">
                <a:solidFill>
                  <a:schemeClr val="bg1">
                    <a:lumMod val="65000"/>
                  </a:schemeClr>
                </a:solidFill>
              </a:rPr>
              <a:t>. Arrays</a:t>
            </a:r>
          </a:p>
          <a:p>
            <a:pPr marL="914400" lvl="1" indent="-457200">
              <a:buFont typeface="+mj-lt"/>
              <a:buAutoNum type="arabicPeriod"/>
            </a:pPr>
            <a:r>
              <a:rPr lang="en-US" dirty="0" err="1" smtClean="0">
                <a:solidFill>
                  <a:schemeClr val="bg1">
                    <a:lumMod val="65000"/>
                  </a:schemeClr>
                </a:solidFill>
              </a:rPr>
              <a:t>Declaraciones</a:t>
            </a:r>
            <a:r>
              <a:rPr lang="en-US" dirty="0" smtClean="0">
                <a:solidFill>
                  <a:schemeClr val="bg1">
                    <a:lumMod val="65000"/>
                  </a:schemeClr>
                </a:solidFill>
              </a:rPr>
              <a:t>, variables. </a:t>
            </a:r>
            <a:r>
              <a:rPr lang="en-US" dirty="0" err="1" smtClean="0">
                <a:solidFill>
                  <a:schemeClr val="bg1">
                    <a:lumMod val="65000"/>
                  </a:schemeClr>
                </a:solidFill>
              </a:rPr>
              <a:t>Ambito</a:t>
            </a:r>
            <a:r>
              <a:rPr lang="en-US" dirty="0" smtClean="0">
                <a:solidFill>
                  <a:schemeClr val="bg1">
                    <a:lumMod val="65000"/>
                  </a:schemeClr>
                </a:solidFill>
              </a:rPr>
              <a:t> y </a:t>
            </a:r>
            <a:r>
              <a:rPr lang="en-US" dirty="0" err="1" smtClean="0">
                <a:solidFill>
                  <a:schemeClr val="bg1">
                    <a:lumMod val="65000"/>
                  </a:schemeClr>
                </a:solidFill>
              </a:rPr>
              <a:t>tiempo</a:t>
            </a:r>
            <a:r>
              <a:rPr lang="en-US" dirty="0" smtClean="0">
                <a:solidFill>
                  <a:schemeClr val="bg1">
                    <a:lumMod val="65000"/>
                  </a:schemeClr>
                </a:solidFill>
              </a:rPr>
              <a:t> de </a:t>
            </a:r>
            <a:r>
              <a:rPr lang="en-US" dirty="0" err="1" smtClean="0">
                <a:solidFill>
                  <a:schemeClr val="bg1">
                    <a:lumMod val="65000"/>
                  </a:schemeClr>
                </a:solidFill>
              </a:rPr>
              <a:t>vida</a:t>
            </a:r>
            <a:r>
              <a:rPr lang="en-US" dirty="0" smtClean="0">
                <a:solidFill>
                  <a:schemeClr val="bg1">
                    <a:lumMod val="65000"/>
                  </a:schemeClr>
                </a:solidFill>
              </a:rPr>
              <a:t>. </a:t>
            </a:r>
            <a:r>
              <a:rPr lang="en-US" dirty="0" err="1" smtClean="0">
                <a:solidFill>
                  <a:schemeClr val="bg1">
                    <a:lumMod val="65000"/>
                  </a:schemeClr>
                </a:solidFill>
              </a:rPr>
              <a:t>Traspaso</a:t>
            </a:r>
            <a:r>
              <a:rPr lang="en-US" dirty="0" smtClean="0">
                <a:solidFill>
                  <a:schemeClr val="bg1">
                    <a:lumMod val="65000"/>
                  </a:schemeClr>
                </a:solidFill>
              </a:rPr>
              <a:t> de </a:t>
            </a:r>
            <a:r>
              <a:rPr lang="en-US" dirty="0" err="1" smtClean="0">
                <a:solidFill>
                  <a:schemeClr val="bg1">
                    <a:lumMod val="65000"/>
                  </a:schemeClr>
                </a:solidFill>
              </a:rPr>
              <a:t>parámetros</a:t>
            </a:r>
            <a:r>
              <a:rPr lang="en-US" dirty="0" smtClean="0">
                <a:solidFill>
                  <a:schemeClr val="bg1">
                    <a:lumMod val="65000"/>
                  </a:schemeClr>
                </a:solidFill>
              </a:rPr>
              <a:t>. Boxing Unboxing. </a:t>
            </a:r>
            <a:r>
              <a:rPr lang="en-US" dirty="0" err="1" smtClean="0">
                <a:solidFill>
                  <a:schemeClr val="bg1">
                    <a:lumMod val="65000"/>
                  </a:schemeClr>
                </a:solidFill>
              </a:rPr>
              <a:t>Copia</a:t>
            </a:r>
            <a:r>
              <a:rPr lang="en-US" dirty="0" smtClean="0">
                <a:solidFill>
                  <a:schemeClr val="bg1">
                    <a:lumMod val="65000"/>
                  </a:schemeClr>
                </a:solidFill>
              </a:rPr>
              <a:t>. </a:t>
            </a:r>
            <a:r>
              <a:rPr lang="en-US" dirty="0" err="1" smtClean="0">
                <a:solidFill>
                  <a:schemeClr val="bg1">
                    <a:lumMod val="65000"/>
                  </a:schemeClr>
                </a:solidFill>
              </a:rPr>
              <a:t>Clonación</a:t>
            </a:r>
            <a:r>
              <a:rPr lang="en-US" dirty="0" smtClean="0">
                <a:solidFill>
                  <a:schemeClr val="bg1">
                    <a:lumMod val="65000"/>
                  </a:schemeClr>
                </a:solidFill>
              </a:rPr>
              <a:t> e </a:t>
            </a:r>
            <a:r>
              <a:rPr lang="en-US" dirty="0" err="1" smtClean="0">
                <a:solidFill>
                  <a:schemeClr val="bg1">
                    <a:lumMod val="65000"/>
                  </a:schemeClr>
                </a:solidFill>
              </a:rPr>
              <a:t>igualdad</a:t>
            </a:r>
            <a:endParaRPr lang="en-US" dirty="0" smtClean="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Clases</a:t>
            </a:r>
            <a:r>
              <a:rPr lang="en-US" dirty="0" smtClean="0">
                <a:solidFill>
                  <a:schemeClr val="bg1">
                    <a:lumMod val="65000"/>
                  </a:schemeClr>
                </a:solidFill>
              </a:rPr>
              <a:t> </a:t>
            </a:r>
            <a:r>
              <a:rPr lang="en-US" dirty="0" err="1" smtClean="0">
                <a:solidFill>
                  <a:schemeClr val="bg1">
                    <a:lumMod val="65000"/>
                  </a:schemeClr>
                </a:solidFill>
              </a:rPr>
              <a:t>abstractas</a:t>
            </a:r>
            <a:r>
              <a:rPr lang="en-US" dirty="0" smtClean="0">
                <a:solidFill>
                  <a:schemeClr val="bg1">
                    <a:lumMod val="65000"/>
                  </a:schemeClr>
                </a:solidFill>
              </a:rPr>
              <a:t> e interfaces. </a:t>
            </a:r>
            <a:r>
              <a:rPr lang="en-US" dirty="0" err="1" smtClean="0">
                <a:solidFill>
                  <a:schemeClr val="bg1">
                    <a:lumMod val="65000"/>
                  </a:schemeClr>
                </a:solidFill>
              </a:rPr>
              <a:t>Jerarquías</a:t>
            </a:r>
            <a:r>
              <a:rPr lang="en-US" dirty="0" smtClean="0">
                <a:solidFill>
                  <a:schemeClr val="bg1">
                    <a:lumMod val="65000"/>
                  </a:schemeClr>
                </a:solidFill>
              </a:rPr>
              <a:t> de </a:t>
            </a:r>
            <a:r>
              <a:rPr lang="en-US" dirty="0" err="1" smtClean="0">
                <a:solidFill>
                  <a:schemeClr val="bg1">
                    <a:lumMod val="65000"/>
                  </a:schemeClr>
                </a:solidFill>
              </a:rPr>
              <a:t>tipo</a:t>
            </a:r>
            <a:r>
              <a:rPr lang="en-US" dirty="0" smtClean="0">
                <a:solidFill>
                  <a:schemeClr val="bg1">
                    <a:lumMod val="65000"/>
                  </a:schemeClr>
                </a:solidFill>
              </a:rPr>
              <a:t>. </a:t>
            </a:r>
            <a:r>
              <a:rPr lang="en-US" dirty="0" err="1" smtClean="0">
                <a:solidFill>
                  <a:schemeClr val="bg1">
                    <a:lumMod val="65000"/>
                  </a:schemeClr>
                </a:solidFill>
              </a:rPr>
              <a:t>Genericidad</a:t>
            </a:r>
            <a:endParaRPr lang="en-US" dirty="0" smtClean="0">
              <a:solidFill>
                <a:schemeClr val="bg1">
                  <a:lumMod val="65000"/>
                </a:schemeClr>
              </a:solidFill>
            </a:endParaRPr>
          </a:p>
          <a:p>
            <a:pPr marL="914400" lvl="1" indent="-457200">
              <a:buFont typeface="+mj-lt"/>
              <a:buAutoNum type="arabicPeriod"/>
            </a:pPr>
            <a:r>
              <a:rPr lang="en-US" dirty="0" err="1" smtClean="0">
                <a:solidFill>
                  <a:schemeClr val="bg1">
                    <a:lumMod val="65000"/>
                  </a:schemeClr>
                </a:solidFill>
              </a:rPr>
              <a:t>Covarianza</a:t>
            </a:r>
            <a:endParaRPr lang="en-US" dirty="0" smtClean="0">
              <a:solidFill>
                <a:schemeClr val="bg1">
                  <a:lumMod val="65000"/>
                </a:schemeClr>
              </a:solidFill>
            </a:endParaRPr>
          </a:p>
          <a:p>
            <a:pPr marL="514350" indent="-514350">
              <a:buFont typeface="+mj-lt"/>
              <a:buAutoNum type="arabicPeriod"/>
            </a:pPr>
            <a:r>
              <a:rPr lang="en-US" sz="3200" dirty="0" err="1" smtClean="0">
                <a:solidFill>
                  <a:srgbClr val="0070C0"/>
                </a:solidFill>
              </a:rPr>
              <a:t>Principios</a:t>
            </a:r>
            <a:r>
              <a:rPr lang="en-US" sz="3200" dirty="0" smtClean="0">
                <a:solidFill>
                  <a:srgbClr val="0070C0"/>
                </a:solidFill>
              </a:rPr>
              <a:t> SOLID</a:t>
            </a:r>
            <a:endParaRPr lang="en-US" sz="3200" dirty="0">
              <a:solidFill>
                <a:srgbClr val="0070C0"/>
              </a:solidFill>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10</a:t>
            </a:fld>
            <a:endParaRPr lang="en-US" dirty="0"/>
          </a:p>
        </p:txBody>
      </p:sp>
      <p:sp>
        <p:nvSpPr>
          <p:cNvPr id="8" name="TextBox 7"/>
          <p:cNvSpPr txBox="1"/>
          <p:nvPr/>
        </p:nvSpPr>
        <p:spPr>
          <a:xfrm>
            <a:off x="231978" y="831523"/>
            <a:ext cx="11723370" cy="954107"/>
          </a:xfrm>
          <a:prstGeom prst="rect">
            <a:avLst/>
          </a:prstGeom>
          <a:solidFill>
            <a:srgbClr val="00B0F0">
              <a:alpha val="20000"/>
            </a:srgbClr>
          </a:solidFill>
        </p:spPr>
        <p:txBody>
          <a:bodyPr wrap="square" rtlCol="0">
            <a:spAutoFit/>
          </a:bodyPr>
          <a:lstStyle>
            <a:defPPr>
              <a:defRPr lang="en-US"/>
            </a:defPPr>
            <a:lvl1pPr>
              <a:defRPr sz="2400"/>
            </a:lvl1pPr>
          </a:lstStyle>
          <a:p>
            <a:r>
              <a:rPr lang="es-ES" sz="2800" dirty="0">
                <a:latin typeface="Arial Narrow" panose="020B0606020202030204" pitchFamily="34" charset="0"/>
              </a:rPr>
              <a:t>C</a:t>
            </a:r>
            <a:r>
              <a:rPr lang="es-ES" sz="2800" dirty="0" smtClean="0">
                <a:latin typeface="Arial Narrow" panose="020B0606020202030204" pitchFamily="34" charset="0"/>
              </a:rPr>
              <a:t>ualquier </a:t>
            </a:r>
            <a:r>
              <a:rPr lang="es-ES" sz="2800" dirty="0">
                <a:latin typeface="Arial Narrow" panose="020B0606020202030204" pitchFamily="34" charset="0"/>
              </a:rPr>
              <a:t>instancia de una </a:t>
            </a:r>
            <a:r>
              <a:rPr lang="es-ES" sz="2800" b="1" dirty="0">
                <a:latin typeface="Arial Narrow" panose="020B0606020202030204" pitchFamily="34" charset="0"/>
              </a:rPr>
              <a:t>subclase</a:t>
            </a:r>
            <a:r>
              <a:rPr lang="es-ES" sz="2800" dirty="0">
                <a:latin typeface="Arial Narrow" panose="020B0606020202030204" pitchFamily="34" charset="0"/>
              </a:rPr>
              <a:t> </a:t>
            </a:r>
            <a:r>
              <a:rPr lang="es-ES" sz="2800" dirty="0" smtClean="0">
                <a:latin typeface="Arial Narrow" panose="020B0606020202030204" pitchFamily="34" charset="0"/>
              </a:rPr>
              <a:t>(</a:t>
            </a:r>
            <a:r>
              <a:rPr lang="es-ES" sz="2800" b="1" dirty="0" smtClean="0">
                <a:latin typeface="Arial Narrow" panose="020B0606020202030204" pitchFamily="34" charset="0"/>
              </a:rPr>
              <a:t>subtipo</a:t>
            </a:r>
            <a:r>
              <a:rPr lang="es-ES" sz="2800" dirty="0" smtClean="0">
                <a:latin typeface="Arial Narrow" panose="020B0606020202030204" pitchFamily="34" charset="0"/>
              </a:rPr>
              <a:t>) debe </a:t>
            </a:r>
            <a:r>
              <a:rPr lang="es-ES" sz="2800" dirty="0">
                <a:latin typeface="Arial Narrow" panose="020B0606020202030204" pitchFamily="34" charset="0"/>
              </a:rPr>
              <a:t>poder sustituir a una instancia de una </a:t>
            </a:r>
            <a:r>
              <a:rPr lang="es-ES" sz="2800" b="1" dirty="0" smtClean="0">
                <a:latin typeface="Arial Narrow" panose="020B0606020202030204" pitchFamily="34" charset="0"/>
              </a:rPr>
              <a:t>superclase</a:t>
            </a:r>
            <a:r>
              <a:rPr lang="es-ES" sz="2800" dirty="0" smtClean="0">
                <a:latin typeface="Arial Narrow" panose="020B0606020202030204" pitchFamily="34" charset="0"/>
              </a:rPr>
              <a:t> (</a:t>
            </a:r>
            <a:r>
              <a:rPr lang="es-ES" sz="2800" b="1" dirty="0" err="1">
                <a:latin typeface="Arial Narrow" panose="020B0606020202030204" pitchFamily="34" charset="0"/>
              </a:rPr>
              <a:t>supertipo</a:t>
            </a:r>
            <a:r>
              <a:rPr lang="es-ES" sz="2800" dirty="0" smtClean="0">
                <a:latin typeface="Arial Narrow" panose="020B0606020202030204" pitchFamily="34" charset="0"/>
              </a:rPr>
              <a:t>)</a:t>
            </a:r>
            <a:endParaRPr lang="en-US" sz="2000" dirty="0">
              <a:latin typeface="Arial Narrow" panose="020B0606020202030204" pitchFamily="34" charset="0"/>
            </a:endParaRPr>
          </a:p>
        </p:txBody>
      </p:sp>
      <p:sp>
        <p:nvSpPr>
          <p:cNvPr id="11" name="TextBox 10"/>
          <p:cNvSpPr txBox="1"/>
          <p:nvPr/>
        </p:nvSpPr>
        <p:spPr>
          <a:xfrm>
            <a:off x="217170" y="2118659"/>
            <a:ext cx="5963711"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a:latin typeface="Arial Narrow" panose="020B0606020202030204" pitchFamily="34" charset="0"/>
              </a:rPr>
              <a:t>¿Garantizan </a:t>
            </a:r>
            <a:r>
              <a:rPr lang="es-ES" sz="2800" dirty="0" err="1">
                <a:latin typeface="Arial Narrow" panose="020B0606020202030204" pitchFamily="34" charset="0"/>
              </a:rPr>
              <a:t>LPs</a:t>
            </a:r>
            <a:r>
              <a:rPr lang="es-ES" sz="2800" dirty="0">
                <a:latin typeface="Arial Narrow" panose="020B0606020202030204" pitchFamily="34" charset="0"/>
              </a:rPr>
              <a:t> como C++, Java, C# esto? </a:t>
            </a:r>
            <a:endParaRPr lang="en-US" sz="2800" dirty="0">
              <a:latin typeface="Arial Narrow" panose="020B0606020202030204" pitchFamily="34" charset="0"/>
            </a:endParaRPr>
          </a:p>
        </p:txBody>
      </p:sp>
      <p:sp>
        <p:nvSpPr>
          <p:cNvPr id="13" name="TextBox 12"/>
          <p:cNvSpPr txBox="1"/>
          <p:nvPr/>
        </p:nvSpPr>
        <p:spPr>
          <a:xfrm>
            <a:off x="217169" y="5721678"/>
            <a:ext cx="11669910"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latin typeface="Arial Narrow" panose="020B0606020202030204" pitchFamily="34" charset="0"/>
              </a:rPr>
              <a:t>¿Cómo se le podría aportar más semántica a esto?</a:t>
            </a:r>
            <a:endParaRPr lang="en-US" sz="2800" dirty="0">
              <a:latin typeface="Arial Narrow" panose="020B0606020202030204" pitchFamily="34" charset="0"/>
            </a:endParaRPr>
          </a:p>
        </p:txBody>
      </p:sp>
      <p:sp>
        <p:nvSpPr>
          <p:cNvPr id="14" name="TextBox 13"/>
          <p:cNvSpPr txBox="1"/>
          <p:nvPr/>
        </p:nvSpPr>
        <p:spPr>
          <a:xfrm>
            <a:off x="217169" y="2964094"/>
            <a:ext cx="11684719" cy="954107"/>
          </a:xfrm>
          <a:prstGeom prst="rect">
            <a:avLst/>
          </a:prstGeom>
          <a:solidFill>
            <a:srgbClr val="00B050">
              <a:alpha val="20000"/>
            </a:srgbClr>
          </a:solidFill>
        </p:spPr>
        <p:txBody>
          <a:bodyPr wrap="square" rtlCol="0">
            <a:spAutoFit/>
          </a:bodyPr>
          <a:lstStyle>
            <a:defPPr>
              <a:defRPr lang="en-US"/>
            </a:defPPr>
            <a:lvl1pPr>
              <a:defRPr sz="2400"/>
            </a:lvl1pPr>
          </a:lstStyle>
          <a:p>
            <a:r>
              <a:rPr lang="es-ES" sz="2800" dirty="0">
                <a:latin typeface="Arial Narrow" panose="020B0606020202030204" pitchFamily="34" charset="0"/>
              </a:rPr>
              <a:t>En buena medida los compiladores de los </a:t>
            </a:r>
            <a:r>
              <a:rPr lang="es-ES" sz="2800" dirty="0" err="1">
                <a:latin typeface="Arial Narrow" panose="020B0606020202030204" pitchFamily="34" charset="0"/>
              </a:rPr>
              <a:t>LPs</a:t>
            </a:r>
            <a:r>
              <a:rPr lang="es-ES" sz="2800" dirty="0">
                <a:latin typeface="Arial Narrow" panose="020B0606020202030204" pitchFamily="34" charset="0"/>
              </a:rPr>
              <a:t> con </a:t>
            </a:r>
            <a:r>
              <a:rPr lang="es-ES" sz="2800" dirty="0" err="1">
                <a:latin typeface="Arial Narrow" panose="020B0606020202030204" pitchFamily="34" charset="0"/>
              </a:rPr>
              <a:t>tipado</a:t>
            </a:r>
            <a:r>
              <a:rPr lang="es-ES" sz="2800" dirty="0">
                <a:latin typeface="Arial Narrow" panose="020B0606020202030204" pitchFamily="34" charset="0"/>
              </a:rPr>
              <a:t> estático y jerarquías de tipo tratan de garantizar sintácticamente el cumplimiento de este </a:t>
            </a:r>
            <a:r>
              <a:rPr lang="es-ES" sz="2800" dirty="0" smtClean="0">
                <a:latin typeface="Arial Narrow" panose="020B0606020202030204" pitchFamily="34" charset="0"/>
              </a:rPr>
              <a:t>principio (late </a:t>
            </a:r>
            <a:r>
              <a:rPr lang="es-ES" sz="2800" dirty="0" err="1" smtClean="0">
                <a:latin typeface="Arial Narrow" panose="020B0606020202030204" pitchFamily="34" charset="0"/>
              </a:rPr>
              <a:t>binding</a:t>
            </a:r>
            <a:r>
              <a:rPr lang="es-ES" sz="2800" dirty="0" smtClean="0">
                <a:latin typeface="Arial Narrow" panose="020B0606020202030204" pitchFamily="34" charset="0"/>
              </a:rPr>
              <a:t>).</a:t>
            </a:r>
            <a:endParaRPr lang="en-US" sz="2800" dirty="0">
              <a:latin typeface="Arial Narrow" panose="020B0606020202030204" pitchFamily="34" charset="0"/>
            </a:endParaRPr>
          </a:p>
        </p:txBody>
      </p:sp>
      <p:sp>
        <p:nvSpPr>
          <p:cNvPr id="15" name="TextBox 14"/>
          <p:cNvSpPr txBox="1"/>
          <p:nvPr/>
        </p:nvSpPr>
        <p:spPr>
          <a:xfrm>
            <a:off x="231978" y="4240416"/>
            <a:ext cx="11669910"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latin typeface="Arial Narrow" panose="020B0606020202030204" pitchFamily="34" charset="0"/>
              </a:rPr>
              <a:t>¿La redefinición de un método por la subclase (a lo </a:t>
            </a:r>
            <a:r>
              <a:rPr lang="es-ES" sz="2800" b="1" dirty="0" smtClean="0">
                <a:latin typeface="Arial Narrow" panose="020B0606020202030204" pitchFamily="34" charset="0"/>
              </a:rPr>
              <a:t>virtual</a:t>
            </a:r>
            <a:r>
              <a:rPr lang="es-ES" sz="2800" dirty="0" smtClean="0">
                <a:latin typeface="Arial Narrow" panose="020B0606020202030204" pitchFamily="34" charset="0"/>
              </a:rPr>
              <a:t> </a:t>
            </a:r>
            <a:r>
              <a:rPr lang="es-ES" sz="2800" b="1" dirty="0" err="1" smtClean="0">
                <a:latin typeface="Arial Narrow" panose="020B0606020202030204" pitchFamily="34" charset="0"/>
              </a:rPr>
              <a:t>override</a:t>
            </a:r>
            <a:r>
              <a:rPr lang="es-ES" sz="2800" dirty="0" smtClean="0">
                <a:latin typeface="Arial Narrow" panose="020B0606020202030204" pitchFamily="34" charset="0"/>
              </a:rPr>
              <a:t>) es suficiente?</a:t>
            </a:r>
            <a:endParaRPr lang="en-US" sz="2800" dirty="0">
              <a:latin typeface="Arial Narrow" panose="020B0606020202030204" pitchFamily="34" charset="0"/>
            </a:endParaRPr>
          </a:p>
        </p:txBody>
      </p:sp>
      <p:sp>
        <p:nvSpPr>
          <p:cNvPr id="12" name="TextBox 11"/>
          <p:cNvSpPr txBox="1"/>
          <p:nvPr/>
        </p:nvSpPr>
        <p:spPr>
          <a:xfrm>
            <a:off x="217169" y="5011613"/>
            <a:ext cx="11669910"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latin typeface="Arial Narrow" panose="020B0606020202030204" pitchFamily="34" charset="0"/>
              </a:rPr>
              <a:t>¿Basta con que el método redefinido tenga la misma </a:t>
            </a:r>
            <a:r>
              <a:rPr lang="es-ES" sz="2800" b="1" dirty="0" smtClean="0">
                <a:latin typeface="Arial Narrow" panose="020B0606020202030204" pitchFamily="34" charset="0"/>
              </a:rPr>
              <a:t>signatura</a:t>
            </a:r>
            <a:r>
              <a:rPr lang="es-ES" sz="2800" dirty="0" smtClean="0">
                <a:latin typeface="Arial Narrow" panose="020B0606020202030204" pitchFamily="34" charset="0"/>
              </a:rPr>
              <a:t>?</a:t>
            </a:r>
            <a:endParaRPr lang="en-US" sz="2800" dirty="0">
              <a:latin typeface="Arial Narrow" panose="020B0606020202030204" pitchFamily="34" charset="0"/>
            </a:endParaRPr>
          </a:p>
        </p:txBody>
      </p:sp>
      <p:sp>
        <p:nvSpPr>
          <p:cNvPr id="3" name="Title 2"/>
          <p:cNvSpPr>
            <a:spLocks noGrp="1"/>
          </p:cNvSpPr>
          <p:nvPr>
            <p:ph type="title"/>
          </p:nvPr>
        </p:nvSpPr>
        <p:spPr/>
        <p:txBody>
          <a:bodyPr/>
          <a:lstStyle/>
          <a:p>
            <a:endParaRPr lang="en-US"/>
          </a:p>
        </p:txBody>
      </p:sp>
      <p:sp>
        <p:nvSpPr>
          <p:cNvPr id="16" name="Title 1"/>
          <p:cNvSpPr txBox="1">
            <a:spLocks/>
          </p:cNvSpPr>
          <p:nvPr/>
        </p:nvSpPr>
        <p:spPr>
          <a:xfrm>
            <a:off x="137160" y="46355"/>
            <a:ext cx="5580734" cy="548005"/>
          </a:xfrm>
          <a:prstGeom prst="rect">
            <a:avLst/>
          </a:prstGeom>
          <a:solidFill>
            <a:schemeClr val="accent1">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small" smtClean="0">
                <a:solidFill>
                  <a:schemeClr val="bg1"/>
                </a:solidFill>
                <a:latin typeface="Arial Narrow" panose="020B0606020202030204" pitchFamily="34" charset="0"/>
              </a:rPr>
              <a:t>So</a:t>
            </a:r>
            <a:r>
              <a:rPr lang="en-US" sz="49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id:</a:t>
            </a:r>
            <a:r>
              <a:rPr lang="en-US" sz="4000" cap="small" smtClean="0">
                <a:solidFill>
                  <a:schemeClr val="bg1"/>
                </a:solidFill>
                <a:latin typeface="Arial Narrow" panose="020B0606020202030204" pitchFamily="34" charset="0"/>
              </a:rPr>
              <a:t>  </a:t>
            </a:r>
            <a:r>
              <a:rPr lang="en-US" sz="40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iskov substitution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621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11</a:t>
            </a:fld>
            <a:endParaRPr lang="en-US" dirty="0"/>
          </a:p>
        </p:txBody>
      </p:sp>
      <p:pic>
        <p:nvPicPr>
          <p:cNvPr id="5" name="Picture 4"/>
          <p:cNvPicPr>
            <a:picLocks noChangeAspect="1"/>
          </p:cNvPicPr>
          <p:nvPr/>
        </p:nvPicPr>
        <p:blipFill>
          <a:blip r:embed="rId3"/>
          <a:stretch>
            <a:fillRect/>
          </a:stretch>
        </p:blipFill>
        <p:spPr>
          <a:xfrm>
            <a:off x="343195" y="682907"/>
            <a:ext cx="4656858" cy="5891514"/>
          </a:xfrm>
          <a:prstGeom prst="rect">
            <a:avLst/>
          </a:prstGeom>
        </p:spPr>
      </p:pic>
      <p:pic>
        <p:nvPicPr>
          <p:cNvPr id="6" name="Picture 5"/>
          <p:cNvPicPr>
            <a:picLocks noChangeAspect="1"/>
          </p:cNvPicPr>
          <p:nvPr/>
        </p:nvPicPr>
        <p:blipFill>
          <a:blip r:embed="rId4"/>
          <a:stretch>
            <a:fillRect/>
          </a:stretch>
        </p:blipFill>
        <p:spPr>
          <a:xfrm>
            <a:off x="5474909" y="682906"/>
            <a:ext cx="4525617" cy="4942389"/>
          </a:xfrm>
          <a:prstGeom prst="rect">
            <a:avLst/>
          </a:prstGeom>
        </p:spPr>
      </p:pic>
      <p:sp>
        <p:nvSpPr>
          <p:cNvPr id="16" name="TextBox 15"/>
          <p:cNvSpPr txBox="1"/>
          <p:nvPr/>
        </p:nvSpPr>
        <p:spPr>
          <a:xfrm>
            <a:off x="6464461" y="4714335"/>
            <a:ext cx="4566212" cy="1077218"/>
          </a:xfrm>
          <a:prstGeom prst="rect">
            <a:avLst/>
          </a:prstGeom>
          <a:solidFill>
            <a:srgbClr val="FF0000">
              <a:alpha val="20000"/>
            </a:srgbClr>
          </a:solidFill>
        </p:spPr>
        <p:txBody>
          <a:bodyPr wrap="square" rtlCol="0">
            <a:spAutoFit/>
          </a:bodyPr>
          <a:lstStyle>
            <a:defPPr>
              <a:defRPr lang="en-US"/>
            </a:defPPr>
            <a:lvl1pPr>
              <a:defRPr sz="2400"/>
            </a:lvl1pPr>
          </a:lstStyle>
          <a:p>
            <a:r>
              <a:rPr lang="es-ES" sz="3200" dirty="0" smtClean="0"/>
              <a:t>¿Debe ser </a:t>
            </a:r>
            <a:r>
              <a:rPr lang="es-ES" sz="3200" b="1" dirty="0"/>
              <a:t>R</a:t>
            </a:r>
            <a:r>
              <a:rPr lang="es-ES" sz="3200" b="1" dirty="0" smtClean="0"/>
              <a:t>ectángulo</a:t>
            </a:r>
            <a:r>
              <a:rPr lang="es-ES" sz="3200" dirty="0" smtClean="0"/>
              <a:t> un subtipo de </a:t>
            </a:r>
            <a:r>
              <a:rPr lang="es-ES" sz="3200" b="1" dirty="0"/>
              <a:t>P</a:t>
            </a:r>
            <a:r>
              <a:rPr lang="es-ES" sz="3200" b="1" dirty="0" smtClean="0"/>
              <a:t>olígono</a:t>
            </a:r>
            <a:r>
              <a:rPr lang="es-ES" sz="3200" dirty="0" smtClean="0"/>
              <a:t>? </a:t>
            </a:r>
            <a:endParaRPr lang="en-US" dirty="0"/>
          </a:p>
        </p:txBody>
      </p:sp>
      <p:sp>
        <p:nvSpPr>
          <p:cNvPr id="8" name="Title 1"/>
          <p:cNvSpPr txBox="1">
            <a:spLocks/>
          </p:cNvSpPr>
          <p:nvPr/>
        </p:nvSpPr>
        <p:spPr>
          <a:xfrm>
            <a:off x="137160" y="46355"/>
            <a:ext cx="5580734" cy="548005"/>
          </a:xfrm>
          <a:prstGeom prst="rect">
            <a:avLst/>
          </a:prstGeom>
          <a:solidFill>
            <a:schemeClr val="accent1">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small" smtClean="0">
                <a:solidFill>
                  <a:schemeClr val="bg1"/>
                </a:solidFill>
                <a:latin typeface="Arial Narrow" panose="020B0606020202030204" pitchFamily="34" charset="0"/>
              </a:rPr>
              <a:t>So</a:t>
            </a:r>
            <a:r>
              <a:rPr lang="en-US" sz="49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id:</a:t>
            </a:r>
            <a:r>
              <a:rPr lang="en-US" sz="4000" cap="small" smtClean="0">
                <a:solidFill>
                  <a:schemeClr val="bg1"/>
                </a:solidFill>
                <a:latin typeface="Arial Narrow" panose="020B0606020202030204" pitchFamily="34" charset="0"/>
              </a:rPr>
              <a:t>  </a:t>
            </a:r>
            <a:r>
              <a:rPr lang="en-US" sz="40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iskov substitution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8527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6559" y="647907"/>
            <a:ext cx="4864750" cy="5844967"/>
          </a:xfrm>
          <a:prstGeom prst="rect">
            <a:avLst/>
          </a:prstGeom>
        </p:spPr>
      </p:pic>
      <p:pic>
        <p:nvPicPr>
          <p:cNvPr id="7" name="Picture 6"/>
          <p:cNvPicPr>
            <a:picLocks noChangeAspect="1"/>
          </p:cNvPicPr>
          <p:nvPr/>
        </p:nvPicPr>
        <p:blipFill>
          <a:blip r:embed="rId4"/>
          <a:stretch>
            <a:fillRect/>
          </a:stretch>
        </p:blipFill>
        <p:spPr>
          <a:xfrm>
            <a:off x="5930985" y="169628"/>
            <a:ext cx="4845045" cy="6429083"/>
          </a:xfrm>
          <a:prstGeom prst="rect">
            <a:avLst/>
          </a:prstGeom>
        </p:spPr>
      </p:pic>
      <p:sp>
        <p:nvSpPr>
          <p:cNvPr id="12" name="TextBox 11"/>
          <p:cNvSpPr txBox="1"/>
          <p:nvPr/>
        </p:nvSpPr>
        <p:spPr>
          <a:xfrm>
            <a:off x="9626382" y="566639"/>
            <a:ext cx="2373072" cy="2677656"/>
          </a:xfrm>
          <a:prstGeom prst="rect">
            <a:avLst/>
          </a:prstGeom>
          <a:solidFill>
            <a:srgbClr val="0070C0">
              <a:alpha val="20000"/>
            </a:srgbClr>
          </a:solidFill>
        </p:spPr>
        <p:txBody>
          <a:bodyPr wrap="square" rtlCol="0">
            <a:spAutoFit/>
          </a:bodyPr>
          <a:lstStyle>
            <a:defPPr>
              <a:defRPr lang="en-US"/>
            </a:defPPr>
            <a:lvl1pPr>
              <a:defRPr sz="2400"/>
            </a:lvl1pPr>
          </a:lstStyle>
          <a:p>
            <a:r>
              <a:rPr lang="es-ES" sz="2800" b="1" dirty="0" err="1">
                <a:latin typeface="Consolas" panose="020B0609020204030204" pitchFamily="49" charset="0"/>
              </a:rPr>
              <a:t>Rectangulo</a:t>
            </a:r>
            <a:r>
              <a:rPr lang="es-ES" dirty="0" smtClean="0">
                <a:latin typeface="Arial Narrow" panose="020B0606020202030204" pitchFamily="34" charset="0"/>
              </a:rPr>
              <a:t> </a:t>
            </a:r>
            <a:r>
              <a:rPr lang="es-ES" sz="2800" dirty="0" smtClean="0">
                <a:latin typeface="Arial Narrow" panose="020B0606020202030204" pitchFamily="34" charset="0"/>
              </a:rPr>
              <a:t>Mejora las definiciones de </a:t>
            </a:r>
            <a:r>
              <a:rPr lang="es-ES" sz="2800" b="1" dirty="0" err="1">
                <a:latin typeface="Consolas" panose="020B0609020204030204" pitchFamily="49" charset="0"/>
              </a:rPr>
              <a:t>Area</a:t>
            </a:r>
            <a:r>
              <a:rPr lang="es-ES" dirty="0" smtClean="0">
                <a:latin typeface="Arial Narrow" panose="020B0606020202030204" pitchFamily="34" charset="0"/>
              </a:rPr>
              <a:t>, </a:t>
            </a:r>
            <a:r>
              <a:rPr lang="es-ES" sz="2800" b="1" dirty="0">
                <a:latin typeface="Consolas" panose="020B0609020204030204" pitchFamily="49" charset="0"/>
              </a:rPr>
              <a:t>Perímetro</a:t>
            </a:r>
            <a:r>
              <a:rPr lang="es-ES" dirty="0" smtClean="0">
                <a:latin typeface="Arial Narrow" panose="020B0606020202030204" pitchFamily="34" charset="0"/>
              </a:rPr>
              <a:t> y </a:t>
            </a:r>
            <a:r>
              <a:rPr lang="es-ES" sz="2800" b="1" dirty="0">
                <a:latin typeface="Consolas" panose="020B0609020204030204" pitchFamily="49" charset="0"/>
              </a:rPr>
              <a:t>Contiene</a:t>
            </a:r>
            <a:endParaRPr lang="en-US" sz="2800" b="1" dirty="0">
              <a:latin typeface="Consolas" panose="020B0609020204030204" pitchFamily="49" charset="0"/>
            </a:endParaRPr>
          </a:p>
        </p:txBody>
      </p:sp>
      <p:sp>
        <p:nvSpPr>
          <p:cNvPr id="9" name="Rounded Rectangle 8"/>
          <p:cNvSpPr/>
          <p:nvPr/>
        </p:nvSpPr>
        <p:spPr>
          <a:xfrm>
            <a:off x="6582240" y="169628"/>
            <a:ext cx="2743200"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582240" y="1737650"/>
            <a:ext cx="2743200"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582240" y="3337335"/>
            <a:ext cx="3044142"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137160" y="46355"/>
            <a:ext cx="5580734"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So</a:t>
            </a:r>
            <a:r>
              <a:rPr lang="en-US" sz="4900" b="1" cap="small" dirty="0" smtClean="0">
                <a:solidFill>
                  <a:srgbClr val="FFFF00"/>
                </a:solidFill>
                <a:latin typeface="Arial Narrow" panose="020B0606020202030204" pitchFamily="34" charset="0"/>
              </a:rPr>
              <a:t>l</a:t>
            </a:r>
            <a:r>
              <a:rPr lang="en-US" sz="3200" cap="small" dirty="0" smtClean="0">
                <a:solidFill>
                  <a:schemeClr val="bg1"/>
                </a:solidFill>
                <a:latin typeface="Arial Narrow" panose="020B0606020202030204" pitchFamily="34" charset="0"/>
              </a:rPr>
              <a:t>id:</a:t>
            </a:r>
            <a:r>
              <a:rPr lang="en-US" sz="4000" cap="small" dirty="0" smtClean="0">
                <a:solidFill>
                  <a:schemeClr val="bg1"/>
                </a:solidFill>
                <a:latin typeface="Arial Narrow" panose="020B0606020202030204" pitchFamily="34" charset="0"/>
              </a:rPr>
              <a:t>  </a:t>
            </a:r>
            <a:r>
              <a:rPr lang="en-US" sz="4000" b="1" cap="small" dirty="0" err="1" smtClean="0">
                <a:solidFill>
                  <a:srgbClr val="FFFF00"/>
                </a:solidFill>
                <a:latin typeface="Arial Narrow" panose="020B0606020202030204" pitchFamily="34" charset="0"/>
              </a:rPr>
              <a:t>L</a:t>
            </a:r>
            <a:r>
              <a:rPr lang="en-US" sz="3200" cap="small" dirty="0" err="1" smtClean="0">
                <a:solidFill>
                  <a:schemeClr val="bg1"/>
                </a:solidFill>
                <a:latin typeface="Arial Narrow" panose="020B0606020202030204" pitchFamily="34" charset="0"/>
              </a:rPr>
              <a:t>iskov</a:t>
            </a:r>
            <a:r>
              <a:rPr lang="en-US" sz="3200" cap="small" dirty="0" smtClean="0">
                <a:solidFill>
                  <a:schemeClr val="bg1"/>
                </a:solidFill>
                <a:latin typeface="Arial Narrow" panose="020B0606020202030204" pitchFamily="34" charset="0"/>
              </a:rPr>
              <a:t> substitution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89783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13</a:t>
            </a:fld>
            <a:endParaRPr lang="en-US" dirty="0"/>
          </a:p>
        </p:txBody>
      </p:sp>
      <p:sp>
        <p:nvSpPr>
          <p:cNvPr id="10" name="TextBox 9"/>
          <p:cNvSpPr txBox="1"/>
          <p:nvPr/>
        </p:nvSpPr>
        <p:spPr>
          <a:xfrm>
            <a:off x="300582" y="3255602"/>
            <a:ext cx="11639957" cy="1077218"/>
          </a:xfrm>
          <a:prstGeom prst="rect">
            <a:avLst/>
          </a:prstGeom>
          <a:solidFill>
            <a:srgbClr val="FF0000">
              <a:alpha val="20000"/>
            </a:srgbClr>
          </a:solidFill>
        </p:spPr>
        <p:txBody>
          <a:bodyPr wrap="square" rtlCol="0">
            <a:spAutoFit/>
          </a:bodyPr>
          <a:lstStyle>
            <a:defPPr>
              <a:defRPr lang="en-US"/>
            </a:defPPr>
            <a:lvl1pPr>
              <a:defRPr sz="2400"/>
            </a:lvl1pPr>
          </a:lstStyle>
          <a:p>
            <a:r>
              <a:rPr lang="es-ES" sz="3200" dirty="0" smtClean="0"/>
              <a:t>¿Dónde quiera que se utilice algo de tipo </a:t>
            </a:r>
            <a:r>
              <a:rPr lang="es-ES" sz="2800" b="1" dirty="0" err="1">
                <a:latin typeface="Consolas" panose="020B0609020204030204" pitchFamily="49" charset="0"/>
              </a:rPr>
              <a:t>Poligono</a:t>
            </a:r>
            <a:r>
              <a:rPr lang="es-ES" sz="3200" dirty="0" smtClean="0"/>
              <a:t> puede ser sustituido por un algo de tipo </a:t>
            </a:r>
            <a:r>
              <a:rPr lang="es-ES" sz="2800" b="1" dirty="0" err="1" smtClean="0">
                <a:latin typeface="Consolas" panose="020B0609020204030204" pitchFamily="49" charset="0"/>
              </a:rPr>
              <a:t>Rectangulo</a:t>
            </a:r>
            <a:r>
              <a:rPr lang="es-ES" sz="2800" b="1" dirty="0" smtClean="0">
                <a:latin typeface="Consolas" panose="020B0609020204030204" pitchFamily="49" charset="0"/>
              </a:rPr>
              <a:t>?</a:t>
            </a:r>
            <a:endParaRPr lang="en-US" sz="2800" b="1" dirty="0">
              <a:latin typeface="Consolas" panose="020B0609020204030204" pitchFamily="49" charset="0"/>
            </a:endParaRPr>
          </a:p>
        </p:txBody>
      </p:sp>
      <p:sp>
        <p:nvSpPr>
          <p:cNvPr id="11" name="TextBox 10"/>
          <p:cNvSpPr txBox="1"/>
          <p:nvPr/>
        </p:nvSpPr>
        <p:spPr>
          <a:xfrm>
            <a:off x="300583" y="5412848"/>
            <a:ext cx="3820004" cy="584775"/>
          </a:xfrm>
          <a:prstGeom prst="rect">
            <a:avLst/>
          </a:prstGeom>
          <a:solidFill>
            <a:srgbClr val="FF0000">
              <a:alpha val="20000"/>
            </a:srgbClr>
          </a:solidFill>
        </p:spPr>
        <p:txBody>
          <a:bodyPr wrap="square" rtlCol="0">
            <a:spAutoFit/>
          </a:bodyPr>
          <a:lstStyle>
            <a:defPPr>
              <a:defRPr lang="en-US"/>
            </a:defPPr>
            <a:lvl1pPr>
              <a:defRPr sz="2400"/>
            </a:lvl1pPr>
          </a:lstStyle>
          <a:p>
            <a:r>
              <a:rPr lang="es-ES" sz="3200" dirty="0" smtClean="0"/>
              <a:t>¿Y si ahora se hace</a:t>
            </a:r>
            <a:r>
              <a:rPr lang="es-ES" sz="2800" b="1" dirty="0" smtClean="0">
                <a:latin typeface="Consolas" panose="020B0609020204030204" pitchFamily="49" charset="0"/>
              </a:rPr>
              <a:t>?</a:t>
            </a:r>
            <a:endParaRPr lang="en-US" sz="2800" b="1" dirty="0">
              <a:latin typeface="Consolas" panose="020B0609020204030204" pitchFamily="49" charset="0"/>
            </a:endParaRPr>
          </a:p>
        </p:txBody>
      </p:sp>
      <p:sp>
        <p:nvSpPr>
          <p:cNvPr id="9" name="TextBox 8"/>
          <p:cNvSpPr txBox="1"/>
          <p:nvPr/>
        </p:nvSpPr>
        <p:spPr>
          <a:xfrm>
            <a:off x="300583" y="1048806"/>
            <a:ext cx="5915022" cy="954107"/>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err="1" smtClean="0">
                <a:latin typeface="Consolas" panose="020B0609020204030204" pitchFamily="49" charset="0"/>
              </a:rPr>
              <a:t>Poligono</a:t>
            </a:r>
            <a:r>
              <a:rPr lang="es-ES" sz="2800" dirty="0" smtClean="0">
                <a:latin typeface="Consolas" panose="020B0609020204030204" pitchFamily="49" charset="0"/>
              </a:rPr>
              <a:t> p = new </a:t>
            </a:r>
            <a:r>
              <a:rPr lang="es-ES" sz="2800" dirty="0" err="1" smtClean="0">
                <a:latin typeface="Consolas" panose="020B0609020204030204" pitchFamily="49" charset="0"/>
              </a:rPr>
              <a:t>Poligono</a:t>
            </a:r>
            <a:r>
              <a:rPr lang="es-ES" sz="2800" dirty="0" smtClean="0">
                <a:latin typeface="Consolas" panose="020B0609020204030204" pitchFamily="49" charset="0"/>
              </a:rPr>
              <a:t>(…);</a:t>
            </a:r>
          </a:p>
          <a:p>
            <a:r>
              <a:rPr lang="es-ES" sz="2800" dirty="0" smtClean="0">
                <a:latin typeface="Consolas" panose="020B0609020204030204" pitchFamily="49" charset="0"/>
              </a:rPr>
              <a:t>…</a:t>
            </a:r>
            <a:endParaRPr lang="en-US" sz="2800" dirty="0">
              <a:latin typeface="Consolas" panose="020B0609020204030204" pitchFamily="49" charset="0"/>
            </a:endParaRPr>
          </a:p>
        </p:txBody>
      </p:sp>
      <p:sp>
        <p:nvSpPr>
          <p:cNvPr id="13" name="TextBox 12"/>
          <p:cNvSpPr txBox="1"/>
          <p:nvPr/>
        </p:nvSpPr>
        <p:spPr>
          <a:xfrm>
            <a:off x="300583" y="4628017"/>
            <a:ext cx="1690263" cy="523220"/>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smtClean="0">
                <a:latin typeface="Consolas" panose="020B0609020204030204" pitchFamily="49" charset="0"/>
              </a:rPr>
              <a:t>p = r;</a:t>
            </a:r>
            <a:endParaRPr lang="en-US" sz="2800" dirty="0">
              <a:latin typeface="Consolas" panose="020B0609020204030204" pitchFamily="49" charset="0"/>
            </a:endParaRPr>
          </a:p>
        </p:txBody>
      </p:sp>
      <p:sp>
        <p:nvSpPr>
          <p:cNvPr id="14" name="TextBox 13"/>
          <p:cNvSpPr txBox="1"/>
          <p:nvPr/>
        </p:nvSpPr>
        <p:spPr>
          <a:xfrm>
            <a:off x="300583" y="2300090"/>
            <a:ext cx="6898870" cy="523220"/>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err="1" smtClean="0">
                <a:latin typeface="Consolas" panose="020B0609020204030204" pitchFamily="49" charset="0"/>
              </a:rPr>
              <a:t>Rectangulo</a:t>
            </a:r>
            <a:r>
              <a:rPr lang="es-ES" sz="2800" dirty="0" smtClean="0">
                <a:latin typeface="Consolas" panose="020B0609020204030204" pitchFamily="49" charset="0"/>
              </a:rPr>
              <a:t> r = new </a:t>
            </a:r>
            <a:r>
              <a:rPr lang="es-ES" sz="2800" dirty="0" err="1" smtClean="0">
                <a:latin typeface="Consolas" panose="020B0609020204030204" pitchFamily="49" charset="0"/>
              </a:rPr>
              <a:t>Rectangulo</a:t>
            </a:r>
            <a:r>
              <a:rPr lang="es-ES" sz="2800" dirty="0" smtClean="0">
                <a:latin typeface="Consolas" panose="020B0609020204030204" pitchFamily="49" charset="0"/>
              </a:rPr>
              <a:t>(…);</a:t>
            </a:r>
            <a:endParaRPr lang="en-US" sz="2800" dirty="0">
              <a:latin typeface="Consolas" panose="020B0609020204030204" pitchFamily="49" charset="0"/>
            </a:endParaRPr>
          </a:p>
        </p:txBody>
      </p:sp>
      <p:sp>
        <p:nvSpPr>
          <p:cNvPr id="15" name="TextBox 14"/>
          <p:cNvSpPr txBox="1"/>
          <p:nvPr/>
        </p:nvSpPr>
        <p:spPr>
          <a:xfrm>
            <a:off x="300582" y="4628017"/>
            <a:ext cx="1690263" cy="523220"/>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smtClean="0">
                <a:latin typeface="Consolas" panose="020B0609020204030204" pitchFamily="49" charset="0"/>
              </a:rPr>
              <a:t>p = r;</a:t>
            </a:r>
            <a:endParaRPr lang="en-US" sz="2800" dirty="0">
              <a:latin typeface="Consolas" panose="020B0609020204030204" pitchFamily="49" charset="0"/>
            </a:endParaRPr>
          </a:p>
        </p:txBody>
      </p:sp>
      <p:sp>
        <p:nvSpPr>
          <p:cNvPr id="16" name="TextBox 15"/>
          <p:cNvSpPr txBox="1"/>
          <p:nvPr/>
        </p:nvSpPr>
        <p:spPr>
          <a:xfrm>
            <a:off x="300582" y="2300090"/>
            <a:ext cx="6898870" cy="523220"/>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err="1" smtClean="0">
                <a:latin typeface="Consolas" panose="020B0609020204030204" pitchFamily="49" charset="0"/>
              </a:rPr>
              <a:t>Rectangulo</a:t>
            </a:r>
            <a:r>
              <a:rPr lang="es-ES" sz="2800" dirty="0" smtClean="0">
                <a:latin typeface="Consolas" panose="020B0609020204030204" pitchFamily="49" charset="0"/>
              </a:rPr>
              <a:t> r = new </a:t>
            </a:r>
            <a:r>
              <a:rPr lang="es-ES" sz="2800" dirty="0" err="1" smtClean="0">
                <a:latin typeface="Consolas" panose="020B0609020204030204" pitchFamily="49" charset="0"/>
              </a:rPr>
              <a:t>Rectangulo</a:t>
            </a:r>
            <a:r>
              <a:rPr lang="es-ES" sz="2800" dirty="0" smtClean="0">
                <a:latin typeface="Consolas" panose="020B0609020204030204" pitchFamily="49" charset="0"/>
              </a:rPr>
              <a:t>(…);</a:t>
            </a:r>
            <a:endParaRPr lang="en-US" sz="2800" dirty="0">
              <a:latin typeface="Consolas" panose="020B0609020204030204" pitchFamily="49" charset="0"/>
            </a:endParaRPr>
          </a:p>
        </p:txBody>
      </p:sp>
      <p:sp>
        <p:nvSpPr>
          <p:cNvPr id="17" name="TextBox 16"/>
          <p:cNvSpPr txBox="1"/>
          <p:nvPr/>
        </p:nvSpPr>
        <p:spPr>
          <a:xfrm>
            <a:off x="5080926" y="5443625"/>
            <a:ext cx="4873302" cy="523220"/>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err="1" smtClean="0">
                <a:latin typeface="Consolas" panose="020B0609020204030204" pitchFamily="49" charset="0"/>
              </a:rPr>
              <a:t>p.AdicionaVertice</a:t>
            </a:r>
            <a:r>
              <a:rPr lang="es-ES" sz="2800" dirty="0" smtClean="0">
                <a:latin typeface="Consolas" panose="020B0609020204030204" pitchFamily="49" charset="0"/>
              </a:rPr>
              <a:t>(…);</a:t>
            </a:r>
            <a:endParaRPr lang="en-US" sz="2800" dirty="0">
              <a:latin typeface="Consolas" panose="020B0609020204030204" pitchFamily="49" charset="0"/>
            </a:endParaRPr>
          </a:p>
        </p:txBody>
      </p:sp>
      <p:sp>
        <p:nvSpPr>
          <p:cNvPr id="18" name="Title 1"/>
          <p:cNvSpPr txBox="1">
            <a:spLocks/>
          </p:cNvSpPr>
          <p:nvPr/>
        </p:nvSpPr>
        <p:spPr>
          <a:xfrm>
            <a:off x="137160" y="46355"/>
            <a:ext cx="10199032" cy="548005"/>
          </a:xfrm>
          <a:prstGeom prst="rect">
            <a:avLst/>
          </a:prstGeom>
          <a:solidFill>
            <a:schemeClr val="accent1">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small" smtClean="0">
                <a:solidFill>
                  <a:schemeClr val="bg1"/>
                </a:solidFill>
                <a:latin typeface="Arial Narrow" panose="020B0606020202030204" pitchFamily="34" charset="0"/>
              </a:rPr>
              <a:t>So</a:t>
            </a:r>
            <a:r>
              <a:rPr lang="en-US" sz="49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id:</a:t>
            </a:r>
            <a:r>
              <a:rPr lang="en-US" sz="4000" cap="small" smtClean="0">
                <a:solidFill>
                  <a:schemeClr val="bg1"/>
                </a:solidFill>
                <a:latin typeface="Arial Narrow" panose="020B0606020202030204" pitchFamily="34" charset="0"/>
              </a:rPr>
              <a:t>  </a:t>
            </a:r>
            <a:r>
              <a:rPr lang="en-US" sz="4000" b="1" cap="small" smtClean="0">
                <a:solidFill>
                  <a:srgbClr val="FFFF00"/>
                </a:solidFill>
                <a:latin typeface="Arial Narrow" panose="020B0606020202030204" pitchFamily="34" charset="0"/>
              </a:rPr>
              <a:t>L</a:t>
            </a:r>
            <a:r>
              <a:rPr lang="en-US" sz="3200" cap="small" smtClean="0">
                <a:solidFill>
                  <a:schemeClr val="bg1"/>
                </a:solidFill>
                <a:latin typeface="Arial Narrow" panose="020B0606020202030204" pitchFamily="34" charset="0"/>
              </a:rPr>
              <a:t>iskov substitution principle y Programación por Contratos</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53773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9" grpId="0" animBg="1"/>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10199032"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So</a:t>
            </a:r>
            <a:r>
              <a:rPr lang="en-US" sz="4900" b="1" cap="small" dirty="0" smtClean="0">
                <a:solidFill>
                  <a:srgbClr val="FFFF00"/>
                </a:solidFill>
                <a:latin typeface="Arial Narrow" panose="020B0606020202030204" pitchFamily="34" charset="0"/>
              </a:rPr>
              <a:t>l</a:t>
            </a:r>
            <a:r>
              <a:rPr lang="en-US" sz="3200" cap="small" dirty="0" smtClean="0">
                <a:solidFill>
                  <a:schemeClr val="bg1"/>
                </a:solidFill>
                <a:latin typeface="Arial Narrow" panose="020B0606020202030204" pitchFamily="34" charset="0"/>
              </a:rPr>
              <a:t>id:</a:t>
            </a:r>
            <a:r>
              <a:rPr lang="en-US" sz="4000" cap="small" dirty="0" smtClean="0">
                <a:solidFill>
                  <a:schemeClr val="bg1"/>
                </a:solidFill>
                <a:latin typeface="Arial Narrow" panose="020B0606020202030204" pitchFamily="34" charset="0"/>
              </a:rPr>
              <a:t>  </a:t>
            </a:r>
            <a:r>
              <a:rPr lang="en-US" sz="4000" b="1" cap="small" dirty="0" err="1" smtClean="0">
                <a:solidFill>
                  <a:srgbClr val="FFFF00"/>
                </a:solidFill>
                <a:latin typeface="Arial Narrow" panose="020B0606020202030204" pitchFamily="34" charset="0"/>
              </a:rPr>
              <a:t>L</a:t>
            </a:r>
            <a:r>
              <a:rPr lang="en-US" sz="3200" cap="small" dirty="0" err="1" smtClean="0">
                <a:solidFill>
                  <a:schemeClr val="bg1"/>
                </a:solidFill>
                <a:latin typeface="Arial Narrow" panose="020B0606020202030204" pitchFamily="34" charset="0"/>
              </a:rPr>
              <a:t>iskov</a:t>
            </a:r>
            <a:r>
              <a:rPr lang="en-US" sz="3200" cap="small" dirty="0" smtClean="0">
                <a:solidFill>
                  <a:schemeClr val="bg1"/>
                </a:solidFill>
                <a:latin typeface="Arial Narrow" panose="020B0606020202030204" pitchFamily="34" charset="0"/>
              </a:rPr>
              <a:t> substitution principle y </a:t>
            </a:r>
            <a:r>
              <a:rPr lang="en-US" sz="3200" cap="small" dirty="0" err="1" smtClean="0">
                <a:solidFill>
                  <a:schemeClr val="bg1"/>
                </a:solidFill>
                <a:latin typeface="Arial Narrow" panose="020B0606020202030204" pitchFamily="34" charset="0"/>
              </a:rPr>
              <a:t>Programación</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Contratos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14</a:t>
            </a:fld>
            <a:endParaRPr lang="en-US" dirty="0"/>
          </a:p>
        </p:txBody>
      </p:sp>
      <p:sp>
        <p:nvSpPr>
          <p:cNvPr id="10" name="TextBox 9"/>
          <p:cNvSpPr txBox="1"/>
          <p:nvPr/>
        </p:nvSpPr>
        <p:spPr>
          <a:xfrm>
            <a:off x="137160" y="724977"/>
            <a:ext cx="11803379"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t>¿Puede pensar en un propuesta que prevenga esto estáticamente?</a:t>
            </a:r>
            <a:endParaRPr lang="en-US" b="1" dirty="0">
              <a:latin typeface="Consolas" panose="020B0609020204030204" pitchFamily="49" charset="0"/>
            </a:endParaRPr>
          </a:p>
        </p:txBody>
      </p:sp>
      <p:sp>
        <p:nvSpPr>
          <p:cNvPr id="12" name="TextBox 11"/>
          <p:cNvSpPr txBox="1"/>
          <p:nvPr/>
        </p:nvSpPr>
        <p:spPr>
          <a:xfrm>
            <a:off x="137160" y="1378814"/>
            <a:ext cx="11803380" cy="523220"/>
          </a:xfrm>
          <a:prstGeom prst="rect">
            <a:avLst/>
          </a:prstGeom>
          <a:solidFill>
            <a:srgbClr val="FF0000">
              <a:alpha val="20000"/>
            </a:srgbClr>
          </a:solidFill>
        </p:spPr>
        <p:txBody>
          <a:bodyPr wrap="square" rtlCol="0">
            <a:spAutoFit/>
          </a:bodyPr>
          <a:lstStyle>
            <a:defPPr>
              <a:defRPr lang="en-US"/>
            </a:defPPr>
            <a:lvl1pPr>
              <a:defRPr sz="2400"/>
            </a:lvl1pPr>
          </a:lstStyle>
          <a:p>
            <a:r>
              <a:rPr lang="es-ES" sz="2800" dirty="0" smtClean="0"/>
              <a:t>¿Se le ocurre una mejor jerarquía para trabajar con polígonos y rectángulos?</a:t>
            </a:r>
            <a:endParaRPr lang="en-US" b="1" dirty="0">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137160" y="2032651"/>
            <a:ext cx="3162741" cy="4715389"/>
          </a:xfrm>
          <a:prstGeom prst="rect">
            <a:avLst/>
          </a:prstGeom>
        </p:spPr>
      </p:pic>
      <p:pic>
        <p:nvPicPr>
          <p:cNvPr id="5" name="Picture 4"/>
          <p:cNvPicPr>
            <a:picLocks noChangeAspect="1"/>
          </p:cNvPicPr>
          <p:nvPr/>
        </p:nvPicPr>
        <p:blipFill>
          <a:blip r:embed="rId4"/>
          <a:stretch>
            <a:fillRect/>
          </a:stretch>
        </p:blipFill>
        <p:spPr>
          <a:xfrm>
            <a:off x="4543215" y="2051462"/>
            <a:ext cx="2991267" cy="2995099"/>
          </a:xfrm>
          <a:prstGeom prst="rect">
            <a:avLst/>
          </a:prstGeom>
        </p:spPr>
      </p:pic>
      <p:sp>
        <p:nvSpPr>
          <p:cNvPr id="18" name="Rounded Rectangle 17"/>
          <p:cNvSpPr/>
          <p:nvPr/>
        </p:nvSpPr>
        <p:spPr>
          <a:xfrm>
            <a:off x="346930" y="4757772"/>
            <a:ext cx="2743200" cy="131922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699365" y="5230712"/>
            <a:ext cx="5497975" cy="1328023"/>
          </a:xfrm>
          <a:prstGeom prst="wedgeRoundRectCallout">
            <a:avLst>
              <a:gd name="adj1" fmla="val -77982"/>
              <a:gd name="adj2" fmla="val -69457"/>
              <a:gd name="adj3" fmla="val 16667"/>
            </a:avLst>
          </a:prstGeom>
          <a:solidFill>
            <a:srgbClr val="00B0F0">
              <a:alpha val="20000"/>
            </a:srgbClr>
          </a:solidFill>
        </p:spPr>
        <p:txBody>
          <a:bodyPr wrap="square" rtlCol="0">
            <a:spAutoFit/>
          </a:bodyPr>
          <a:lstStyle/>
          <a:p>
            <a:r>
              <a:rPr lang="en-US" sz="2400" dirty="0" err="1" smtClean="0">
                <a:latin typeface="Arial Narrow" panose="020B0606020202030204" pitchFamily="34" charset="0"/>
              </a:rPr>
              <a:t>Expresión</a:t>
            </a:r>
            <a:r>
              <a:rPr lang="en-US" sz="2400" dirty="0" smtClean="0">
                <a:latin typeface="Arial Narrow" panose="020B0606020202030204" pitchFamily="34" charset="0"/>
              </a:rPr>
              <a:t> bool que </a:t>
            </a:r>
            <a:r>
              <a:rPr lang="en-US" sz="2400" dirty="0" err="1" smtClean="0">
                <a:latin typeface="Arial Narrow" panose="020B0606020202030204" pitchFamily="34" charset="0"/>
              </a:rPr>
              <a:t>debe</a:t>
            </a:r>
            <a:r>
              <a:rPr lang="en-US" sz="2400" dirty="0" smtClean="0">
                <a:latin typeface="Arial Narrow" panose="020B0606020202030204" pitchFamily="34" charset="0"/>
              </a:rPr>
              <a:t> </a:t>
            </a:r>
            <a:r>
              <a:rPr lang="en-US" sz="2400" dirty="0" err="1" smtClean="0">
                <a:latin typeface="Arial Narrow" panose="020B0606020202030204" pitchFamily="34" charset="0"/>
              </a:rPr>
              <a:t>evaluar</a:t>
            </a:r>
            <a:r>
              <a:rPr lang="en-US" sz="2400" dirty="0" smtClean="0">
                <a:latin typeface="Arial Narrow" panose="020B0606020202030204" pitchFamily="34" charset="0"/>
              </a:rPr>
              <a:t> true </a:t>
            </a:r>
            <a:r>
              <a:rPr lang="en-US" sz="2400" dirty="0" err="1" smtClean="0">
                <a:latin typeface="Arial Narrow" panose="020B0606020202030204" pitchFamily="34" charset="0"/>
              </a:rPr>
              <a:t>después</a:t>
            </a:r>
            <a:r>
              <a:rPr lang="en-US" sz="2400" dirty="0" smtClean="0">
                <a:latin typeface="Arial Narrow" panose="020B0606020202030204" pitchFamily="34" charset="0"/>
              </a:rPr>
              <a:t> de </a:t>
            </a:r>
            <a:r>
              <a:rPr lang="en-US" sz="2400" dirty="0" err="1" smtClean="0">
                <a:latin typeface="Arial Narrow" panose="020B0606020202030204" pitchFamily="34" charset="0"/>
              </a:rPr>
              <a:t>crearse</a:t>
            </a:r>
            <a:r>
              <a:rPr lang="en-US" sz="2400" dirty="0" smtClean="0">
                <a:latin typeface="Arial Narrow" panose="020B0606020202030204" pitchFamily="34" charset="0"/>
              </a:rPr>
              <a:t> un </a:t>
            </a:r>
            <a:r>
              <a:rPr lang="en-US" sz="2400" dirty="0" err="1" smtClean="0">
                <a:latin typeface="Arial Narrow" panose="020B0606020202030204" pitchFamily="34" charset="0"/>
              </a:rPr>
              <a:t>objeto</a:t>
            </a:r>
            <a:r>
              <a:rPr lang="en-US" sz="2400" dirty="0" smtClean="0">
                <a:latin typeface="Arial Narrow" panose="020B0606020202030204" pitchFamily="34" charset="0"/>
              </a:rPr>
              <a:t> y </a:t>
            </a:r>
            <a:r>
              <a:rPr lang="en-US" sz="2400" dirty="0" err="1" smtClean="0">
                <a:latin typeface="Arial Narrow" panose="020B0606020202030204" pitchFamily="34" charset="0"/>
              </a:rPr>
              <a:t>luego</a:t>
            </a:r>
            <a:r>
              <a:rPr lang="en-US" sz="2400" dirty="0" smtClean="0">
                <a:latin typeface="Arial Narrow" panose="020B0606020202030204" pitchFamily="34" charset="0"/>
              </a:rPr>
              <a:t> de </a:t>
            </a:r>
            <a:r>
              <a:rPr lang="en-US" sz="2400" dirty="0" err="1" smtClean="0">
                <a:latin typeface="Arial Narrow" panose="020B0606020202030204" pitchFamily="34" charset="0"/>
              </a:rPr>
              <a:t>aplicar</a:t>
            </a:r>
            <a:r>
              <a:rPr lang="en-US" sz="2400" dirty="0" smtClean="0">
                <a:latin typeface="Arial Narrow" panose="020B0606020202030204" pitchFamily="34" charset="0"/>
              </a:rPr>
              <a:t> </a:t>
            </a:r>
            <a:r>
              <a:rPr lang="en-US" sz="2400" dirty="0" err="1" smtClean="0">
                <a:latin typeface="Arial Narrow" panose="020B0606020202030204" pitchFamily="34" charset="0"/>
              </a:rPr>
              <a:t>cada</a:t>
            </a:r>
            <a:r>
              <a:rPr lang="en-US" sz="2400" dirty="0" smtClean="0">
                <a:latin typeface="Arial Narrow" panose="020B0606020202030204" pitchFamily="34" charset="0"/>
              </a:rPr>
              <a:t> </a:t>
            </a:r>
            <a:r>
              <a:rPr lang="en-US" sz="2400" dirty="0" err="1" smtClean="0">
                <a:latin typeface="Arial Narrow" panose="020B0606020202030204" pitchFamily="34" charset="0"/>
              </a:rPr>
              <a:t>método</a:t>
            </a:r>
            <a:r>
              <a:rPr lang="en-US" sz="2400" dirty="0" smtClean="0">
                <a:latin typeface="Arial Narrow" panose="020B0606020202030204" pitchFamily="34" charset="0"/>
              </a:rPr>
              <a:t> de la </a:t>
            </a:r>
            <a:r>
              <a:rPr lang="en-US" sz="2400" dirty="0" err="1" smtClean="0">
                <a:latin typeface="Arial Narrow" panose="020B0606020202030204" pitchFamily="34" charset="0"/>
              </a:rPr>
              <a:t>clase</a:t>
            </a:r>
            <a:endParaRPr lang="en-US" sz="2400" dirty="0">
              <a:latin typeface="Arial Narrow" panose="020B0606020202030204" pitchFamily="34" charset="0"/>
            </a:endParaRPr>
          </a:p>
        </p:txBody>
      </p:sp>
      <p:sp>
        <p:nvSpPr>
          <p:cNvPr id="20" name="Rounded Rectangle 19"/>
          <p:cNvSpPr/>
          <p:nvPr/>
        </p:nvSpPr>
        <p:spPr>
          <a:xfrm>
            <a:off x="4667248" y="3257649"/>
            <a:ext cx="2743200" cy="131922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ular Callout 20"/>
          <p:cNvSpPr/>
          <p:nvPr/>
        </p:nvSpPr>
        <p:spPr>
          <a:xfrm>
            <a:off x="7670090" y="3164197"/>
            <a:ext cx="4070740" cy="1736646"/>
          </a:xfrm>
          <a:prstGeom prst="wedgeRoundRectCallout">
            <a:avLst>
              <a:gd name="adj1" fmla="val -80541"/>
              <a:gd name="adj2" fmla="val -36132"/>
              <a:gd name="adj3" fmla="val 16667"/>
            </a:avLst>
          </a:prstGeom>
          <a:solidFill>
            <a:srgbClr val="00B0F0">
              <a:alpha val="20000"/>
            </a:srgbClr>
          </a:solidFill>
        </p:spPr>
        <p:txBody>
          <a:bodyPr wrap="square" rtlCol="0">
            <a:spAutoFit/>
          </a:bodyPr>
          <a:lstStyle/>
          <a:p>
            <a:r>
              <a:rPr lang="en-US" sz="2400" dirty="0" err="1" smtClean="0">
                <a:latin typeface="Arial Narrow" panose="020B0606020202030204" pitchFamily="34" charset="0"/>
              </a:rPr>
              <a:t>Cualquier</a:t>
            </a:r>
            <a:r>
              <a:rPr lang="en-US" sz="2400" dirty="0" smtClean="0">
                <a:latin typeface="Arial Narrow" panose="020B0606020202030204" pitchFamily="34" charset="0"/>
              </a:rPr>
              <a:t> </a:t>
            </a:r>
            <a:r>
              <a:rPr lang="en-US" sz="2400" dirty="0" err="1" smtClean="0">
                <a:latin typeface="Arial Narrow" panose="020B0606020202030204" pitchFamily="34" charset="0"/>
              </a:rPr>
              <a:t>operación</a:t>
            </a:r>
            <a:r>
              <a:rPr lang="en-US" sz="2400" dirty="0" smtClean="0">
                <a:latin typeface="Arial Narrow" panose="020B0606020202030204" pitchFamily="34" charset="0"/>
              </a:rPr>
              <a:t> que se </a:t>
            </a:r>
            <a:r>
              <a:rPr lang="en-US" sz="2400" dirty="0" err="1" smtClean="0">
                <a:latin typeface="Arial Narrow" panose="020B0606020202030204" pitchFamily="34" charset="0"/>
              </a:rPr>
              <a:t>haga</a:t>
            </a:r>
            <a:r>
              <a:rPr lang="en-US" sz="2400" dirty="0" smtClean="0">
                <a:latin typeface="Arial Narrow" panose="020B0606020202030204" pitchFamily="34" charset="0"/>
              </a:rPr>
              <a:t> con un </a:t>
            </a:r>
            <a:r>
              <a:rPr lang="en-US" sz="2400" b="1" dirty="0" err="1" smtClean="0">
                <a:latin typeface="Consolas" panose="020B0609020204030204" pitchFamily="49" charset="0"/>
              </a:rPr>
              <a:t>Rectangulo</a:t>
            </a:r>
            <a:r>
              <a:rPr lang="en-US" sz="2400" dirty="0" smtClean="0">
                <a:latin typeface="Arial Narrow" panose="020B0606020202030204" pitchFamily="34" charset="0"/>
              </a:rPr>
              <a:t> </a:t>
            </a:r>
            <a:r>
              <a:rPr lang="en-US" sz="2400" dirty="0" err="1" smtClean="0">
                <a:latin typeface="Arial Narrow" panose="020B0606020202030204" pitchFamily="34" charset="0"/>
              </a:rPr>
              <a:t>debe</a:t>
            </a:r>
            <a:r>
              <a:rPr lang="en-US" sz="2400" dirty="0" smtClean="0">
                <a:latin typeface="Arial Narrow" panose="020B0606020202030204" pitchFamily="34" charset="0"/>
              </a:rPr>
              <a:t> </a:t>
            </a:r>
            <a:r>
              <a:rPr lang="en-US" sz="2400" dirty="0" err="1" smtClean="0">
                <a:latin typeface="Arial Narrow" panose="020B0606020202030204" pitchFamily="34" charset="0"/>
              </a:rPr>
              <a:t>garantizar</a:t>
            </a:r>
            <a:r>
              <a:rPr lang="en-US" sz="2400" dirty="0" smtClean="0">
                <a:latin typeface="Arial Narrow" panose="020B0606020202030204" pitchFamily="34" charset="0"/>
              </a:rPr>
              <a:t> que la </a:t>
            </a:r>
            <a:r>
              <a:rPr lang="en-US" sz="2400" dirty="0" err="1" smtClean="0">
                <a:latin typeface="Arial Narrow" panose="020B0606020202030204" pitchFamily="34" charset="0"/>
              </a:rPr>
              <a:t>cantidad</a:t>
            </a:r>
            <a:r>
              <a:rPr lang="en-US" sz="2400" dirty="0" smtClean="0">
                <a:latin typeface="Arial Narrow" panose="020B0606020202030204" pitchFamily="34" charset="0"/>
              </a:rPr>
              <a:t> de vertices </a:t>
            </a:r>
            <a:r>
              <a:rPr lang="en-US" sz="2400" dirty="0" err="1" smtClean="0">
                <a:latin typeface="Arial Narrow" panose="020B0606020202030204" pitchFamily="34" charset="0"/>
              </a:rPr>
              <a:t>siga</a:t>
            </a:r>
            <a:r>
              <a:rPr lang="en-US" sz="2400" dirty="0" smtClean="0">
                <a:latin typeface="Arial Narrow" panose="020B0606020202030204" pitchFamily="34" charset="0"/>
              </a:rPr>
              <a:t> </a:t>
            </a:r>
            <a:r>
              <a:rPr lang="en-US" sz="2400" dirty="0" err="1" smtClean="0">
                <a:latin typeface="Arial Narrow" panose="020B0606020202030204" pitchFamily="34" charset="0"/>
              </a:rPr>
              <a:t>siendo</a:t>
            </a:r>
            <a:r>
              <a:rPr lang="en-US" sz="2400" dirty="0" smtClean="0">
                <a:latin typeface="Arial Narrow" panose="020B0606020202030204" pitchFamily="34" charset="0"/>
              </a:rPr>
              <a:t> 4</a:t>
            </a:r>
            <a:endParaRPr lang="en-US" sz="2400" dirty="0">
              <a:latin typeface="Arial Narrow" panose="020B0606020202030204" pitchFamily="34" charset="0"/>
            </a:endParaRPr>
          </a:p>
        </p:txBody>
      </p:sp>
    </p:spTree>
    <p:extLst>
      <p:ext uri="{BB962C8B-B14F-4D97-AF65-F5344CB8AC3E}">
        <p14:creationId xmlns:p14="http://schemas.microsoft.com/office/powerpoint/2010/main" val="364997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426122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Contratos</a:t>
            </a:r>
            <a:r>
              <a:rPr lang="en-US" sz="3200" cap="small" dirty="0" smtClean="0">
                <a:solidFill>
                  <a:schemeClr val="bg1"/>
                </a:solidFill>
                <a:latin typeface="Arial Narrow" panose="020B0606020202030204" pitchFamily="34" charset="0"/>
              </a:rPr>
              <a:t> para </a:t>
            </a:r>
            <a:r>
              <a:rPr lang="en-US" sz="3200" cap="small" dirty="0" err="1" smtClean="0">
                <a:solidFill>
                  <a:schemeClr val="bg1"/>
                </a:solidFill>
                <a:latin typeface="Arial Narrow" panose="020B0606020202030204" pitchFamily="34" charset="0"/>
              </a:rPr>
              <a:t>métodos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15</a:t>
            </a:fld>
            <a:endParaRPr lang="en-US" dirty="0"/>
          </a:p>
        </p:txBody>
      </p:sp>
      <p:pic>
        <p:nvPicPr>
          <p:cNvPr id="7" name="Picture 6"/>
          <p:cNvPicPr>
            <a:picLocks noChangeAspect="1"/>
          </p:cNvPicPr>
          <p:nvPr/>
        </p:nvPicPr>
        <p:blipFill>
          <a:blip r:embed="rId3"/>
          <a:stretch>
            <a:fillRect/>
          </a:stretch>
        </p:blipFill>
        <p:spPr>
          <a:xfrm>
            <a:off x="4643372" y="46355"/>
            <a:ext cx="6977610" cy="6690111"/>
          </a:xfrm>
          <a:prstGeom prst="rect">
            <a:avLst/>
          </a:prstGeom>
        </p:spPr>
      </p:pic>
      <p:sp>
        <p:nvSpPr>
          <p:cNvPr id="14" name="TextBox 13"/>
          <p:cNvSpPr txBox="1"/>
          <p:nvPr/>
        </p:nvSpPr>
        <p:spPr>
          <a:xfrm>
            <a:off x="247119" y="1936411"/>
            <a:ext cx="4041301" cy="3600986"/>
          </a:xfrm>
          <a:prstGeom prst="rect">
            <a:avLst/>
          </a:prstGeom>
          <a:solidFill>
            <a:srgbClr val="FF0000">
              <a:alpha val="20000"/>
            </a:srgbClr>
          </a:solidFill>
        </p:spPr>
        <p:txBody>
          <a:bodyPr wrap="square" rtlCol="0">
            <a:spAutoFit/>
          </a:bodyPr>
          <a:lstStyle>
            <a:defPPr>
              <a:defRPr lang="en-US"/>
            </a:defPPr>
            <a:lvl1pPr>
              <a:defRPr sz="2400"/>
            </a:lvl1pPr>
          </a:lstStyle>
          <a:p>
            <a:r>
              <a:rPr lang="es-ES" sz="3200" dirty="0" smtClean="0">
                <a:latin typeface="Arial Narrow" panose="020B0606020202030204" pitchFamily="34" charset="0"/>
              </a:rPr>
              <a:t>Clase </a:t>
            </a:r>
            <a:r>
              <a:rPr lang="es-ES" sz="3600" b="1" dirty="0" err="1" smtClean="0">
                <a:latin typeface="Consolas" panose="020B0609020204030204" pitchFamily="49" charset="0"/>
              </a:rPr>
              <a:t>Stack</a:t>
            </a:r>
            <a:r>
              <a:rPr lang="es-ES" sz="3600" b="1" dirty="0" smtClean="0">
                <a:latin typeface="Consolas" panose="020B0609020204030204" pitchFamily="49" charset="0"/>
              </a:rPr>
              <a:t>&lt;T&gt;</a:t>
            </a:r>
          </a:p>
          <a:p>
            <a:r>
              <a:rPr lang="es-ES" sz="3200" dirty="0" smtClean="0">
                <a:latin typeface="Arial Narrow" panose="020B0606020202030204" pitchFamily="34" charset="0"/>
              </a:rPr>
              <a:t>Piense en ¿qué propiedades deberían cumplir  algunos métodos de la clase con independencia de la implementación? </a:t>
            </a:r>
            <a:endParaRPr lang="en-US" dirty="0">
              <a:latin typeface="Arial Narrow" panose="020B0606020202030204" pitchFamily="34" charset="0"/>
            </a:endParaRPr>
          </a:p>
        </p:txBody>
      </p:sp>
    </p:spTree>
    <p:extLst>
      <p:ext uri="{BB962C8B-B14F-4D97-AF65-F5344CB8AC3E}">
        <p14:creationId xmlns:p14="http://schemas.microsoft.com/office/powerpoint/2010/main" val="175009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7481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Contratos</a:t>
            </a:r>
            <a:r>
              <a:rPr lang="en-US" sz="3200" cap="small" dirty="0" smtClean="0">
                <a:solidFill>
                  <a:schemeClr val="bg1"/>
                </a:solidFill>
                <a:latin typeface="Arial Narrow" panose="020B0606020202030204" pitchFamily="34" charset="0"/>
              </a:rPr>
              <a:t> para </a:t>
            </a:r>
            <a:r>
              <a:rPr lang="en-US" sz="3200" cap="small" dirty="0" err="1" smtClean="0">
                <a:solidFill>
                  <a:schemeClr val="bg1"/>
                </a:solidFill>
                <a:latin typeface="Arial Narrow" panose="020B0606020202030204" pitchFamily="34" charset="0"/>
              </a:rPr>
              <a:t>métodos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Postcondiciones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16</a:t>
            </a:fld>
            <a:endParaRPr lang="en-US" dirty="0"/>
          </a:p>
        </p:txBody>
      </p:sp>
      <p:grpSp>
        <p:nvGrpSpPr>
          <p:cNvPr id="12" name="Group 11"/>
          <p:cNvGrpSpPr/>
          <p:nvPr/>
        </p:nvGrpSpPr>
        <p:grpSpPr>
          <a:xfrm>
            <a:off x="137160" y="682906"/>
            <a:ext cx="7212764" cy="6030409"/>
            <a:chOff x="137160" y="682907"/>
            <a:chExt cx="7212764" cy="3576578"/>
          </a:xfrm>
        </p:grpSpPr>
        <p:pic>
          <p:nvPicPr>
            <p:cNvPr id="5" name="Picture 4"/>
            <p:cNvPicPr>
              <a:picLocks noChangeAspect="1"/>
            </p:cNvPicPr>
            <p:nvPr/>
          </p:nvPicPr>
          <p:blipFill>
            <a:blip r:embed="rId3"/>
            <a:stretch>
              <a:fillRect/>
            </a:stretch>
          </p:blipFill>
          <p:spPr>
            <a:xfrm>
              <a:off x="137160" y="682907"/>
              <a:ext cx="7212764" cy="3576578"/>
            </a:xfrm>
            <a:prstGeom prst="rect">
              <a:avLst/>
            </a:prstGeom>
          </p:spPr>
        </p:pic>
        <p:pic>
          <p:nvPicPr>
            <p:cNvPr id="3" name="Picture 2"/>
            <p:cNvPicPr>
              <a:picLocks noChangeAspect="1"/>
            </p:cNvPicPr>
            <p:nvPr/>
          </p:nvPicPr>
          <p:blipFill>
            <a:blip r:embed="rId4"/>
            <a:stretch>
              <a:fillRect/>
            </a:stretch>
          </p:blipFill>
          <p:spPr>
            <a:xfrm>
              <a:off x="424563" y="849802"/>
              <a:ext cx="6020640" cy="590632"/>
            </a:xfrm>
            <a:prstGeom prst="rect">
              <a:avLst/>
            </a:prstGeom>
          </p:spPr>
        </p:pic>
        <p:pic>
          <p:nvPicPr>
            <p:cNvPr id="6" name="Picture 5"/>
            <p:cNvPicPr>
              <a:picLocks noChangeAspect="1"/>
            </p:cNvPicPr>
            <p:nvPr/>
          </p:nvPicPr>
          <p:blipFill>
            <a:blip r:embed="rId5"/>
            <a:stretch>
              <a:fillRect/>
            </a:stretch>
          </p:blipFill>
          <p:spPr>
            <a:xfrm>
              <a:off x="648294" y="1378698"/>
              <a:ext cx="3238952" cy="457264"/>
            </a:xfrm>
            <a:prstGeom prst="rect">
              <a:avLst/>
            </a:prstGeom>
          </p:spPr>
        </p:pic>
        <p:pic>
          <p:nvPicPr>
            <p:cNvPr id="8" name="Picture 7"/>
            <p:cNvPicPr>
              <a:picLocks noChangeAspect="1"/>
            </p:cNvPicPr>
            <p:nvPr/>
          </p:nvPicPr>
          <p:blipFill>
            <a:blip r:embed="rId6"/>
            <a:stretch>
              <a:fillRect/>
            </a:stretch>
          </p:blipFill>
          <p:spPr>
            <a:xfrm>
              <a:off x="694594" y="1835962"/>
              <a:ext cx="3562847" cy="314369"/>
            </a:xfrm>
            <a:prstGeom prst="rect">
              <a:avLst/>
            </a:prstGeom>
          </p:spPr>
        </p:pic>
        <p:pic>
          <p:nvPicPr>
            <p:cNvPr id="9" name="Picture 8"/>
            <p:cNvPicPr>
              <a:picLocks noChangeAspect="1"/>
            </p:cNvPicPr>
            <p:nvPr/>
          </p:nvPicPr>
          <p:blipFill>
            <a:blip r:embed="rId7"/>
            <a:stretch>
              <a:fillRect/>
            </a:stretch>
          </p:blipFill>
          <p:spPr>
            <a:xfrm>
              <a:off x="705452" y="2238877"/>
              <a:ext cx="3181794" cy="800212"/>
            </a:xfrm>
            <a:prstGeom prst="rect">
              <a:avLst/>
            </a:prstGeom>
          </p:spPr>
        </p:pic>
        <p:pic>
          <p:nvPicPr>
            <p:cNvPr id="10" name="Picture 9"/>
            <p:cNvPicPr>
              <a:picLocks noChangeAspect="1"/>
            </p:cNvPicPr>
            <p:nvPr/>
          </p:nvPicPr>
          <p:blipFill>
            <a:blip r:embed="rId8"/>
            <a:stretch>
              <a:fillRect/>
            </a:stretch>
          </p:blipFill>
          <p:spPr>
            <a:xfrm>
              <a:off x="648294" y="3179950"/>
              <a:ext cx="6554115" cy="523948"/>
            </a:xfrm>
            <a:prstGeom prst="rect">
              <a:avLst/>
            </a:prstGeom>
          </p:spPr>
        </p:pic>
        <p:pic>
          <p:nvPicPr>
            <p:cNvPr id="11" name="Picture 10"/>
            <p:cNvPicPr>
              <a:picLocks noChangeAspect="1"/>
            </p:cNvPicPr>
            <p:nvPr/>
          </p:nvPicPr>
          <p:blipFill>
            <a:blip r:embed="rId9"/>
            <a:stretch>
              <a:fillRect/>
            </a:stretch>
          </p:blipFill>
          <p:spPr>
            <a:xfrm>
              <a:off x="538741" y="3830550"/>
              <a:ext cx="219106" cy="238158"/>
            </a:xfrm>
            <a:prstGeom prst="rect">
              <a:avLst/>
            </a:prstGeom>
          </p:spPr>
        </p:pic>
      </p:grpSp>
      <p:sp>
        <p:nvSpPr>
          <p:cNvPr id="16" name="Rounded Rectangular Callout 15"/>
          <p:cNvSpPr/>
          <p:nvPr/>
        </p:nvSpPr>
        <p:spPr>
          <a:xfrm>
            <a:off x="4920211" y="3937663"/>
            <a:ext cx="7140609" cy="578882"/>
          </a:xfrm>
          <a:prstGeom prst="wedgeRoundRectCallout">
            <a:avLst>
              <a:gd name="adj1" fmla="val -66443"/>
              <a:gd name="adj2" fmla="val -1505"/>
              <a:gd name="adj3" fmla="val 16667"/>
            </a:avLst>
          </a:prstGeom>
          <a:solidFill>
            <a:srgbClr val="FF0000">
              <a:alpha val="10196"/>
            </a:srgbClr>
          </a:solidFill>
        </p:spPr>
        <p:txBody>
          <a:bodyPr wrap="square" rtlCol="0">
            <a:spAutoFit/>
          </a:bodyPr>
          <a:lstStyle/>
          <a:p>
            <a:r>
              <a:rPr lang="en-US" sz="2800" dirty="0" smtClean="0">
                <a:latin typeface="Arial Narrow" panose="020B0606020202030204" pitchFamily="34" charset="0"/>
              </a:rPr>
              <a:t>¿</a:t>
            </a:r>
            <a:r>
              <a:rPr lang="en-US" sz="2800" dirty="0" err="1" smtClean="0">
                <a:latin typeface="Arial Narrow" panose="020B0606020202030204" pitchFamily="34" charset="0"/>
              </a:rPr>
              <a:t>Qué</a:t>
            </a:r>
            <a:r>
              <a:rPr lang="en-US" sz="2800" dirty="0" smtClean="0">
                <a:latin typeface="Arial Narrow" panose="020B0606020202030204" pitchFamily="34" charset="0"/>
              </a:rPr>
              <a:t> </a:t>
            </a:r>
            <a:r>
              <a:rPr lang="en-US" sz="2800" dirty="0" err="1" smtClean="0">
                <a:latin typeface="Arial Narrow" panose="020B0606020202030204" pitchFamily="34" charset="0"/>
              </a:rPr>
              <a:t>debería</a:t>
            </a:r>
            <a:r>
              <a:rPr lang="en-US" sz="2800" dirty="0" smtClean="0">
                <a:latin typeface="Arial Narrow" panose="020B0606020202030204" pitchFamily="34" charset="0"/>
              </a:rPr>
              <a:t> </a:t>
            </a:r>
            <a:r>
              <a:rPr lang="en-US" sz="2800" dirty="0" err="1" smtClean="0">
                <a:latin typeface="Arial Narrow" panose="020B0606020202030204" pitchFamily="34" charset="0"/>
              </a:rPr>
              <a:t>garantizarse</a:t>
            </a:r>
            <a:r>
              <a:rPr lang="en-US" sz="2800" dirty="0" smtClean="0">
                <a:latin typeface="Arial Narrow" panose="020B0606020202030204" pitchFamily="34" charset="0"/>
              </a:rPr>
              <a:t> </a:t>
            </a:r>
            <a:r>
              <a:rPr lang="en-US" sz="2800" b="1" dirty="0" err="1">
                <a:solidFill>
                  <a:srgbClr val="C00000"/>
                </a:solidFill>
                <a:latin typeface="Arial Narrow" panose="020B0606020202030204" pitchFamily="34" charset="0"/>
              </a:rPr>
              <a:t>después</a:t>
            </a:r>
            <a:r>
              <a:rPr lang="en-US" sz="2800" dirty="0" smtClean="0">
                <a:latin typeface="Arial Narrow" panose="020B0606020202030204" pitchFamily="34" charset="0"/>
              </a:rPr>
              <a:t> de </a:t>
            </a:r>
            <a:r>
              <a:rPr lang="en-US" sz="2800" dirty="0" err="1" smtClean="0">
                <a:latin typeface="Arial Narrow" panose="020B0606020202030204" pitchFamily="34" charset="0"/>
              </a:rPr>
              <a:t>hacer</a:t>
            </a:r>
            <a:r>
              <a:rPr lang="en-US" sz="2800" dirty="0" smtClean="0">
                <a:latin typeface="Arial Narrow" panose="020B0606020202030204" pitchFamily="34" charset="0"/>
              </a:rPr>
              <a:t> </a:t>
            </a:r>
            <a:r>
              <a:rPr lang="en-US" sz="2400" b="1" dirty="0">
                <a:latin typeface="Consolas" panose="020B0609020204030204" pitchFamily="49" charset="0"/>
              </a:rPr>
              <a:t>Push</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17" name="Rounded Rectangle 16"/>
          <p:cNvSpPr/>
          <p:nvPr/>
        </p:nvSpPr>
        <p:spPr>
          <a:xfrm>
            <a:off x="1789249" y="4098331"/>
            <a:ext cx="2421759" cy="6205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4920211" y="1845005"/>
            <a:ext cx="7020329" cy="578882"/>
          </a:xfrm>
          <a:prstGeom prst="wedgeRoundRectCallout">
            <a:avLst>
              <a:gd name="adj1" fmla="val -65764"/>
              <a:gd name="adj2" fmla="val 296419"/>
              <a:gd name="adj3" fmla="val 16667"/>
            </a:avLst>
          </a:prstGeom>
          <a:solidFill>
            <a:srgbClr val="FF0000">
              <a:alpha val="10196"/>
            </a:srgbClr>
          </a:solidFill>
        </p:spPr>
        <p:txBody>
          <a:bodyPr wrap="square" rtlCol="0">
            <a:spAutoFit/>
          </a:bodyPr>
          <a:lstStyle/>
          <a:p>
            <a:r>
              <a:rPr lang="en-US" sz="2800" dirty="0" smtClean="0">
                <a:latin typeface="Arial Narrow" panose="020B0606020202030204" pitchFamily="34" charset="0"/>
              </a:rPr>
              <a:t>¿</a:t>
            </a:r>
            <a:r>
              <a:rPr lang="en-US" sz="2800" dirty="0" err="1" smtClean="0">
                <a:latin typeface="Arial Narrow" panose="020B0606020202030204" pitchFamily="34" charset="0"/>
              </a:rPr>
              <a:t>Qué</a:t>
            </a:r>
            <a:r>
              <a:rPr lang="en-US" sz="2800" dirty="0" smtClean="0">
                <a:latin typeface="Arial Narrow" panose="020B0606020202030204" pitchFamily="34" charset="0"/>
              </a:rPr>
              <a:t> </a:t>
            </a:r>
            <a:r>
              <a:rPr lang="en-US" sz="2800" dirty="0" err="1" smtClean="0">
                <a:latin typeface="Arial Narrow" panose="020B0606020202030204" pitchFamily="34" charset="0"/>
              </a:rPr>
              <a:t>debería</a:t>
            </a:r>
            <a:r>
              <a:rPr lang="en-US" sz="2800" dirty="0" smtClean="0">
                <a:latin typeface="Arial Narrow" panose="020B0606020202030204" pitchFamily="34" charset="0"/>
              </a:rPr>
              <a:t> </a:t>
            </a:r>
            <a:r>
              <a:rPr lang="en-US" sz="2800" dirty="0" err="1" smtClean="0">
                <a:latin typeface="Arial Narrow" panose="020B0606020202030204" pitchFamily="34" charset="0"/>
              </a:rPr>
              <a:t>garantizarse</a:t>
            </a:r>
            <a:r>
              <a:rPr lang="en-US" sz="2800" dirty="0" smtClean="0">
                <a:latin typeface="Arial Narrow" panose="020B0606020202030204" pitchFamily="34" charset="0"/>
              </a:rPr>
              <a:t> </a:t>
            </a:r>
            <a:r>
              <a:rPr lang="en-US" sz="2800" b="1" dirty="0" err="1" smtClean="0">
                <a:solidFill>
                  <a:srgbClr val="C00000"/>
                </a:solidFill>
                <a:latin typeface="Arial Narrow" panose="020B0606020202030204" pitchFamily="34" charset="0"/>
              </a:rPr>
              <a:t>después</a:t>
            </a:r>
            <a:r>
              <a:rPr lang="en-US" sz="2800" dirty="0" smtClean="0">
                <a:latin typeface="Arial Narrow" panose="020B0606020202030204" pitchFamily="34" charset="0"/>
              </a:rPr>
              <a:t> de </a:t>
            </a:r>
            <a:r>
              <a:rPr lang="en-US" sz="2800" dirty="0" err="1" smtClean="0">
                <a:latin typeface="Arial Narrow" panose="020B0606020202030204" pitchFamily="34" charset="0"/>
              </a:rPr>
              <a:t>hacer</a:t>
            </a:r>
            <a:r>
              <a:rPr lang="en-US" sz="2800" dirty="0" smtClean="0">
                <a:latin typeface="Arial Narrow" panose="020B0606020202030204" pitchFamily="34" charset="0"/>
              </a:rPr>
              <a:t> </a:t>
            </a:r>
            <a:r>
              <a:rPr lang="en-US" sz="2400" b="1" dirty="0" smtClean="0">
                <a:latin typeface="Consolas" panose="020B0609020204030204" pitchFamily="49" charset="0"/>
              </a:rPr>
              <a:t>Pop</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28" name="Rounded Rectangle 27"/>
          <p:cNvSpPr/>
          <p:nvPr/>
        </p:nvSpPr>
        <p:spPr>
          <a:xfrm>
            <a:off x="1789248" y="3696184"/>
            <a:ext cx="2421759" cy="35787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10"/>
          <a:stretch>
            <a:fillRect/>
          </a:stretch>
        </p:blipFill>
        <p:spPr>
          <a:xfrm>
            <a:off x="7620946" y="2484646"/>
            <a:ext cx="2981741" cy="1344918"/>
          </a:xfrm>
          <a:prstGeom prst="rect">
            <a:avLst/>
          </a:prstGeom>
        </p:spPr>
      </p:pic>
      <p:pic>
        <p:nvPicPr>
          <p:cNvPr id="30" name="Picture 29"/>
          <p:cNvPicPr>
            <a:picLocks noChangeAspect="1"/>
          </p:cNvPicPr>
          <p:nvPr/>
        </p:nvPicPr>
        <p:blipFill>
          <a:blip r:embed="rId11"/>
          <a:stretch>
            <a:fillRect/>
          </a:stretch>
        </p:blipFill>
        <p:spPr>
          <a:xfrm>
            <a:off x="7606655" y="4655625"/>
            <a:ext cx="3273547" cy="2057690"/>
          </a:xfrm>
          <a:prstGeom prst="rect">
            <a:avLst/>
          </a:prstGeom>
        </p:spPr>
      </p:pic>
    </p:spTree>
    <p:extLst>
      <p:ext uri="{BB962C8B-B14F-4D97-AF65-F5344CB8AC3E}">
        <p14:creationId xmlns:p14="http://schemas.microsoft.com/office/powerpoint/2010/main" val="10102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46355"/>
            <a:ext cx="6308043"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Contratos</a:t>
            </a:r>
            <a:r>
              <a:rPr lang="en-US" sz="3200" cap="small" dirty="0" smtClean="0">
                <a:solidFill>
                  <a:schemeClr val="bg1"/>
                </a:solidFill>
                <a:latin typeface="Arial Narrow" panose="020B0606020202030204" pitchFamily="34" charset="0"/>
              </a:rPr>
              <a:t> para </a:t>
            </a:r>
            <a:r>
              <a:rPr lang="en-US" sz="3200" cap="small" dirty="0" err="1" smtClean="0">
                <a:solidFill>
                  <a:schemeClr val="bg1"/>
                </a:solidFill>
                <a:latin typeface="Arial Narrow" panose="020B0606020202030204" pitchFamily="34" charset="0"/>
              </a:rPr>
              <a:t>métodos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Precondiciones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17</a:t>
            </a:fld>
            <a:endParaRPr lang="en-US" dirty="0"/>
          </a:p>
        </p:txBody>
      </p:sp>
      <p:grpSp>
        <p:nvGrpSpPr>
          <p:cNvPr id="12" name="Group 11"/>
          <p:cNvGrpSpPr/>
          <p:nvPr/>
        </p:nvGrpSpPr>
        <p:grpSpPr>
          <a:xfrm>
            <a:off x="137160" y="682906"/>
            <a:ext cx="7212764" cy="6030409"/>
            <a:chOff x="137160" y="682907"/>
            <a:chExt cx="7212764" cy="3576578"/>
          </a:xfrm>
        </p:grpSpPr>
        <p:pic>
          <p:nvPicPr>
            <p:cNvPr id="5" name="Picture 4"/>
            <p:cNvPicPr>
              <a:picLocks noChangeAspect="1"/>
            </p:cNvPicPr>
            <p:nvPr/>
          </p:nvPicPr>
          <p:blipFill>
            <a:blip r:embed="rId3"/>
            <a:stretch>
              <a:fillRect/>
            </a:stretch>
          </p:blipFill>
          <p:spPr>
            <a:xfrm>
              <a:off x="137160" y="682907"/>
              <a:ext cx="7212764" cy="3576578"/>
            </a:xfrm>
            <a:prstGeom prst="rect">
              <a:avLst/>
            </a:prstGeom>
          </p:spPr>
        </p:pic>
        <p:pic>
          <p:nvPicPr>
            <p:cNvPr id="3" name="Picture 2"/>
            <p:cNvPicPr>
              <a:picLocks noChangeAspect="1"/>
            </p:cNvPicPr>
            <p:nvPr/>
          </p:nvPicPr>
          <p:blipFill>
            <a:blip r:embed="rId4"/>
            <a:stretch>
              <a:fillRect/>
            </a:stretch>
          </p:blipFill>
          <p:spPr>
            <a:xfrm>
              <a:off x="424563" y="849802"/>
              <a:ext cx="6020640" cy="590632"/>
            </a:xfrm>
            <a:prstGeom prst="rect">
              <a:avLst/>
            </a:prstGeom>
          </p:spPr>
        </p:pic>
        <p:pic>
          <p:nvPicPr>
            <p:cNvPr id="6" name="Picture 5"/>
            <p:cNvPicPr>
              <a:picLocks noChangeAspect="1"/>
            </p:cNvPicPr>
            <p:nvPr/>
          </p:nvPicPr>
          <p:blipFill>
            <a:blip r:embed="rId5"/>
            <a:stretch>
              <a:fillRect/>
            </a:stretch>
          </p:blipFill>
          <p:spPr>
            <a:xfrm>
              <a:off x="648294" y="1378698"/>
              <a:ext cx="3238952" cy="457264"/>
            </a:xfrm>
            <a:prstGeom prst="rect">
              <a:avLst/>
            </a:prstGeom>
          </p:spPr>
        </p:pic>
        <p:pic>
          <p:nvPicPr>
            <p:cNvPr id="8" name="Picture 7"/>
            <p:cNvPicPr>
              <a:picLocks noChangeAspect="1"/>
            </p:cNvPicPr>
            <p:nvPr/>
          </p:nvPicPr>
          <p:blipFill>
            <a:blip r:embed="rId6"/>
            <a:stretch>
              <a:fillRect/>
            </a:stretch>
          </p:blipFill>
          <p:spPr>
            <a:xfrm>
              <a:off x="694594" y="1835962"/>
              <a:ext cx="3562847" cy="314369"/>
            </a:xfrm>
            <a:prstGeom prst="rect">
              <a:avLst/>
            </a:prstGeom>
          </p:spPr>
        </p:pic>
        <p:pic>
          <p:nvPicPr>
            <p:cNvPr id="9" name="Picture 8"/>
            <p:cNvPicPr>
              <a:picLocks noChangeAspect="1"/>
            </p:cNvPicPr>
            <p:nvPr/>
          </p:nvPicPr>
          <p:blipFill>
            <a:blip r:embed="rId7"/>
            <a:stretch>
              <a:fillRect/>
            </a:stretch>
          </p:blipFill>
          <p:spPr>
            <a:xfrm>
              <a:off x="705452" y="2238877"/>
              <a:ext cx="3181794" cy="800212"/>
            </a:xfrm>
            <a:prstGeom prst="rect">
              <a:avLst/>
            </a:prstGeom>
          </p:spPr>
        </p:pic>
        <p:pic>
          <p:nvPicPr>
            <p:cNvPr id="10" name="Picture 9"/>
            <p:cNvPicPr>
              <a:picLocks noChangeAspect="1"/>
            </p:cNvPicPr>
            <p:nvPr/>
          </p:nvPicPr>
          <p:blipFill>
            <a:blip r:embed="rId8"/>
            <a:stretch>
              <a:fillRect/>
            </a:stretch>
          </p:blipFill>
          <p:spPr>
            <a:xfrm>
              <a:off x="648294" y="3179950"/>
              <a:ext cx="6554115" cy="523948"/>
            </a:xfrm>
            <a:prstGeom prst="rect">
              <a:avLst/>
            </a:prstGeom>
          </p:spPr>
        </p:pic>
        <p:pic>
          <p:nvPicPr>
            <p:cNvPr id="11" name="Picture 10"/>
            <p:cNvPicPr>
              <a:picLocks noChangeAspect="1"/>
            </p:cNvPicPr>
            <p:nvPr/>
          </p:nvPicPr>
          <p:blipFill>
            <a:blip r:embed="rId9"/>
            <a:stretch>
              <a:fillRect/>
            </a:stretch>
          </p:blipFill>
          <p:spPr>
            <a:xfrm>
              <a:off x="538741" y="3830550"/>
              <a:ext cx="219106" cy="238158"/>
            </a:xfrm>
            <a:prstGeom prst="rect">
              <a:avLst/>
            </a:prstGeom>
          </p:spPr>
        </p:pic>
      </p:grpSp>
      <p:sp>
        <p:nvSpPr>
          <p:cNvPr id="18" name="Rounded Rectangular Callout 17"/>
          <p:cNvSpPr/>
          <p:nvPr/>
        </p:nvSpPr>
        <p:spPr>
          <a:xfrm>
            <a:off x="4920211" y="1845005"/>
            <a:ext cx="7020329" cy="578882"/>
          </a:xfrm>
          <a:prstGeom prst="wedgeRoundRectCallout">
            <a:avLst>
              <a:gd name="adj1" fmla="val -85714"/>
              <a:gd name="adj2" fmla="val 338408"/>
              <a:gd name="adj3" fmla="val 16667"/>
            </a:avLst>
          </a:prstGeom>
          <a:solidFill>
            <a:srgbClr val="FF0000">
              <a:alpha val="10196"/>
            </a:srgbClr>
          </a:solidFill>
        </p:spPr>
        <p:txBody>
          <a:bodyPr wrap="square" rtlCol="0">
            <a:spAutoFit/>
          </a:bodyPr>
          <a:lstStyle/>
          <a:p>
            <a:r>
              <a:rPr lang="en-US" sz="2800" dirty="0" smtClean="0">
                <a:latin typeface="Arial Narrow" panose="020B0606020202030204" pitchFamily="34" charset="0"/>
              </a:rPr>
              <a:t>¿</a:t>
            </a:r>
            <a:r>
              <a:rPr lang="en-US" sz="2800" dirty="0" err="1" smtClean="0">
                <a:latin typeface="Arial Narrow" panose="020B0606020202030204" pitchFamily="34" charset="0"/>
              </a:rPr>
              <a:t>Qué</a:t>
            </a:r>
            <a:r>
              <a:rPr lang="en-US" sz="2800" dirty="0" smtClean="0">
                <a:latin typeface="Arial Narrow" panose="020B0606020202030204" pitchFamily="34" charset="0"/>
              </a:rPr>
              <a:t> </a:t>
            </a:r>
            <a:r>
              <a:rPr lang="en-US" sz="2800" dirty="0" err="1" smtClean="0">
                <a:latin typeface="Arial Narrow" panose="020B0606020202030204" pitchFamily="34" charset="0"/>
              </a:rPr>
              <a:t>debería</a:t>
            </a:r>
            <a:r>
              <a:rPr lang="en-US" sz="2800" dirty="0" smtClean="0">
                <a:latin typeface="Arial Narrow" panose="020B0606020202030204" pitchFamily="34" charset="0"/>
              </a:rPr>
              <a:t> </a:t>
            </a:r>
            <a:r>
              <a:rPr lang="en-US" sz="2800" dirty="0" err="1" smtClean="0">
                <a:latin typeface="Arial Narrow" panose="020B0606020202030204" pitchFamily="34" charset="0"/>
              </a:rPr>
              <a:t>garantizarse</a:t>
            </a:r>
            <a:r>
              <a:rPr lang="en-US" sz="2800" dirty="0" smtClean="0">
                <a:latin typeface="Arial Narrow" panose="020B0606020202030204" pitchFamily="34" charset="0"/>
              </a:rPr>
              <a:t> </a:t>
            </a:r>
            <a:r>
              <a:rPr lang="en-US" sz="2800" b="1" dirty="0" smtClean="0">
                <a:solidFill>
                  <a:srgbClr val="C00000"/>
                </a:solidFill>
                <a:latin typeface="Arial Narrow" panose="020B0606020202030204" pitchFamily="34" charset="0"/>
              </a:rPr>
              <a:t>antes</a:t>
            </a:r>
            <a:r>
              <a:rPr lang="en-US" sz="2800" dirty="0" smtClean="0">
                <a:latin typeface="Arial Narrow" panose="020B0606020202030204" pitchFamily="34" charset="0"/>
              </a:rPr>
              <a:t> de </a:t>
            </a:r>
            <a:r>
              <a:rPr lang="en-US" sz="2800" dirty="0" err="1" smtClean="0">
                <a:latin typeface="Arial Narrow" panose="020B0606020202030204" pitchFamily="34" charset="0"/>
              </a:rPr>
              <a:t>hacer</a:t>
            </a:r>
            <a:r>
              <a:rPr lang="en-US" sz="2800" dirty="0" smtClean="0">
                <a:latin typeface="Arial Narrow" panose="020B0606020202030204" pitchFamily="34" charset="0"/>
              </a:rPr>
              <a:t> </a:t>
            </a:r>
            <a:r>
              <a:rPr lang="en-US" sz="2400" b="1" dirty="0" smtClean="0">
                <a:latin typeface="Consolas" panose="020B0609020204030204" pitchFamily="49" charset="0"/>
              </a:rPr>
              <a:t>Pop</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28" name="Rounded Rectangle 27"/>
          <p:cNvSpPr/>
          <p:nvPr/>
        </p:nvSpPr>
        <p:spPr>
          <a:xfrm>
            <a:off x="1789248" y="3696184"/>
            <a:ext cx="2421759" cy="5300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0"/>
          <a:stretch>
            <a:fillRect/>
          </a:stretch>
        </p:blipFill>
        <p:spPr>
          <a:xfrm>
            <a:off x="7797123" y="2625602"/>
            <a:ext cx="2238127" cy="1428455"/>
          </a:xfrm>
          <a:prstGeom prst="rect">
            <a:avLst/>
          </a:prstGeom>
        </p:spPr>
      </p:pic>
    </p:spTree>
    <p:extLst>
      <p:ext uri="{BB962C8B-B14F-4D97-AF65-F5344CB8AC3E}">
        <p14:creationId xmlns:p14="http://schemas.microsoft.com/office/powerpoint/2010/main" val="345253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7481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Contratos</a:t>
            </a:r>
            <a:r>
              <a:rPr lang="en-US" sz="3200" cap="small" dirty="0" smtClean="0">
                <a:solidFill>
                  <a:schemeClr val="bg1"/>
                </a:solidFill>
                <a:latin typeface="Arial Narrow" panose="020B0606020202030204" pitchFamily="34" charset="0"/>
              </a:rPr>
              <a:t> para </a:t>
            </a:r>
            <a:r>
              <a:rPr lang="en-US" sz="3200" cap="small" dirty="0" err="1" smtClean="0">
                <a:solidFill>
                  <a:schemeClr val="bg1"/>
                </a:solidFill>
                <a:latin typeface="Arial Narrow" panose="020B0606020202030204" pitchFamily="34" charset="0"/>
              </a:rPr>
              <a:t>métodos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Postcondiciones</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18</a:t>
            </a:fld>
            <a:endParaRPr lang="en-US" dirty="0"/>
          </a:p>
        </p:txBody>
      </p:sp>
      <p:grpSp>
        <p:nvGrpSpPr>
          <p:cNvPr id="12" name="Group 11"/>
          <p:cNvGrpSpPr/>
          <p:nvPr/>
        </p:nvGrpSpPr>
        <p:grpSpPr>
          <a:xfrm>
            <a:off x="137160" y="682906"/>
            <a:ext cx="7212764" cy="6030409"/>
            <a:chOff x="137160" y="682907"/>
            <a:chExt cx="7212764" cy="3576578"/>
          </a:xfrm>
        </p:grpSpPr>
        <p:pic>
          <p:nvPicPr>
            <p:cNvPr id="5" name="Picture 4"/>
            <p:cNvPicPr>
              <a:picLocks noChangeAspect="1"/>
            </p:cNvPicPr>
            <p:nvPr/>
          </p:nvPicPr>
          <p:blipFill>
            <a:blip r:embed="rId3"/>
            <a:stretch>
              <a:fillRect/>
            </a:stretch>
          </p:blipFill>
          <p:spPr>
            <a:xfrm>
              <a:off x="137160" y="682907"/>
              <a:ext cx="7212764" cy="3576578"/>
            </a:xfrm>
            <a:prstGeom prst="rect">
              <a:avLst/>
            </a:prstGeom>
          </p:spPr>
        </p:pic>
        <p:pic>
          <p:nvPicPr>
            <p:cNvPr id="3" name="Picture 2"/>
            <p:cNvPicPr>
              <a:picLocks noChangeAspect="1"/>
            </p:cNvPicPr>
            <p:nvPr/>
          </p:nvPicPr>
          <p:blipFill>
            <a:blip r:embed="rId4"/>
            <a:stretch>
              <a:fillRect/>
            </a:stretch>
          </p:blipFill>
          <p:spPr>
            <a:xfrm>
              <a:off x="424563" y="849802"/>
              <a:ext cx="6020640" cy="590632"/>
            </a:xfrm>
            <a:prstGeom prst="rect">
              <a:avLst/>
            </a:prstGeom>
          </p:spPr>
        </p:pic>
        <p:pic>
          <p:nvPicPr>
            <p:cNvPr id="6" name="Picture 5"/>
            <p:cNvPicPr>
              <a:picLocks noChangeAspect="1"/>
            </p:cNvPicPr>
            <p:nvPr/>
          </p:nvPicPr>
          <p:blipFill>
            <a:blip r:embed="rId5"/>
            <a:stretch>
              <a:fillRect/>
            </a:stretch>
          </p:blipFill>
          <p:spPr>
            <a:xfrm>
              <a:off x="648294" y="1378698"/>
              <a:ext cx="3238952" cy="457264"/>
            </a:xfrm>
            <a:prstGeom prst="rect">
              <a:avLst/>
            </a:prstGeom>
          </p:spPr>
        </p:pic>
        <p:pic>
          <p:nvPicPr>
            <p:cNvPr id="8" name="Picture 7"/>
            <p:cNvPicPr>
              <a:picLocks noChangeAspect="1"/>
            </p:cNvPicPr>
            <p:nvPr/>
          </p:nvPicPr>
          <p:blipFill>
            <a:blip r:embed="rId6"/>
            <a:stretch>
              <a:fillRect/>
            </a:stretch>
          </p:blipFill>
          <p:spPr>
            <a:xfrm>
              <a:off x="694594" y="1835962"/>
              <a:ext cx="3562847" cy="314369"/>
            </a:xfrm>
            <a:prstGeom prst="rect">
              <a:avLst/>
            </a:prstGeom>
          </p:spPr>
        </p:pic>
        <p:pic>
          <p:nvPicPr>
            <p:cNvPr id="9" name="Picture 8"/>
            <p:cNvPicPr>
              <a:picLocks noChangeAspect="1"/>
            </p:cNvPicPr>
            <p:nvPr/>
          </p:nvPicPr>
          <p:blipFill>
            <a:blip r:embed="rId7"/>
            <a:stretch>
              <a:fillRect/>
            </a:stretch>
          </p:blipFill>
          <p:spPr>
            <a:xfrm>
              <a:off x="705452" y="2238877"/>
              <a:ext cx="3181794" cy="800212"/>
            </a:xfrm>
            <a:prstGeom prst="rect">
              <a:avLst/>
            </a:prstGeom>
          </p:spPr>
        </p:pic>
        <p:pic>
          <p:nvPicPr>
            <p:cNvPr id="10" name="Picture 9"/>
            <p:cNvPicPr>
              <a:picLocks noChangeAspect="1"/>
            </p:cNvPicPr>
            <p:nvPr/>
          </p:nvPicPr>
          <p:blipFill>
            <a:blip r:embed="rId8"/>
            <a:stretch>
              <a:fillRect/>
            </a:stretch>
          </p:blipFill>
          <p:spPr>
            <a:xfrm>
              <a:off x="648294" y="3179950"/>
              <a:ext cx="6554115" cy="523948"/>
            </a:xfrm>
            <a:prstGeom prst="rect">
              <a:avLst/>
            </a:prstGeom>
          </p:spPr>
        </p:pic>
        <p:pic>
          <p:nvPicPr>
            <p:cNvPr id="11" name="Picture 10"/>
            <p:cNvPicPr>
              <a:picLocks noChangeAspect="1"/>
            </p:cNvPicPr>
            <p:nvPr/>
          </p:nvPicPr>
          <p:blipFill>
            <a:blip r:embed="rId9"/>
            <a:stretch>
              <a:fillRect/>
            </a:stretch>
          </p:blipFill>
          <p:spPr>
            <a:xfrm>
              <a:off x="538741" y="3830550"/>
              <a:ext cx="219106" cy="238158"/>
            </a:xfrm>
            <a:prstGeom prst="rect">
              <a:avLst/>
            </a:prstGeom>
          </p:spPr>
        </p:pic>
      </p:grpSp>
      <p:sp>
        <p:nvSpPr>
          <p:cNvPr id="18" name="Rounded Rectangular Callout 17"/>
          <p:cNvSpPr/>
          <p:nvPr/>
        </p:nvSpPr>
        <p:spPr>
          <a:xfrm>
            <a:off x="4024857" y="1763947"/>
            <a:ext cx="7020329" cy="578882"/>
          </a:xfrm>
          <a:prstGeom prst="wedgeRoundRectCallout">
            <a:avLst>
              <a:gd name="adj1" fmla="val -65599"/>
              <a:gd name="adj2" fmla="val 338408"/>
              <a:gd name="adj3" fmla="val 16667"/>
            </a:avLst>
          </a:prstGeom>
          <a:solidFill>
            <a:srgbClr val="FF0000">
              <a:alpha val="10196"/>
            </a:srgbClr>
          </a:solidFill>
        </p:spPr>
        <p:txBody>
          <a:bodyPr wrap="square" rtlCol="0">
            <a:spAutoFit/>
          </a:bodyPr>
          <a:lstStyle/>
          <a:p>
            <a:r>
              <a:rPr lang="en-US" sz="2800" dirty="0" smtClean="0">
                <a:latin typeface="Arial Narrow" panose="020B0606020202030204" pitchFamily="34" charset="0"/>
              </a:rPr>
              <a:t>¿</a:t>
            </a:r>
            <a:r>
              <a:rPr lang="en-US" sz="2800" dirty="0" err="1" smtClean="0">
                <a:latin typeface="Arial Narrow" panose="020B0606020202030204" pitchFamily="34" charset="0"/>
              </a:rPr>
              <a:t>Qué</a:t>
            </a:r>
            <a:r>
              <a:rPr lang="en-US" sz="2800" dirty="0" smtClean="0">
                <a:latin typeface="Arial Narrow" panose="020B0606020202030204" pitchFamily="34" charset="0"/>
              </a:rPr>
              <a:t> </a:t>
            </a:r>
            <a:r>
              <a:rPr lang="en-US" sz="2800" dirty="0" err="1" smtClean="0">
                <a:latin typeface="Arial Narrow" panose="020B0606020202030204" pitchFamily="34" charset="0"/>
              </a:rPr>
              <a:t>otra</a:t>
            </a:r>
            <a:r>
              <a:rPr lang="en-US" sz="2800" dirty="0" smtClean="0">
                <a:latin typeface="Arial Narrow" panose="020B0606020202030204" pitchFamily="34" charset="0"/>
              </a:rPr>
              <a:t> </a:t>
            </a:r>
            <a:r>
              <a:rPr lang="en-US" sz="2800" dirty="0" err="1" smtClean="0">
                <a:latin typeface="Arial Narrow" panose="020B0606020202030204" pitchFamily="34" charset="0"/>
              </a:rPr>
              <a:t>postcondicion</a:t>
            </a:r>
            <a:r>
              <a:rPr lang="en-US" sz="2800" dirty="0" smtClean="0">
                <a:latin typeface="Arial Narrow" panose="020B0606020202030204" pitchFamily="34" charset="0"/>
              </a:rPr>
              <a:t> se le </a:t>
            </a:r>
            <a:r>
              <a:rPr lang="en-US" sz="2800" dirty="0" err="1" smtClean="0">
                <a:latin typeface="Arial Narrow" panose="020B0606020202030204" pitchFamily="34" charset="0"/>
              </a:rPr>
              <a:t>podría</a:t>
            </a:r>
            <a:r>
              <a:rPr lang="en-US" sz="2800" dirty="0" smtClean="0">
                <a:latin typeface="Arial Narrow" panose="020B0606020202030204" pitchFamily="34" charset="0"/>
              </a:rPr>
              <a:t> </a:t>
            </a:r>
            <a:r>
              <a:rPr lang="en-US" sz="2800" dirty="0" err="1" smtClean="0">
                <a:latin typeface="Arial Narrow" panose="020B0606020202030204" pitchFamily="34" charset="0"/>
              </a:rPr>
              <a:t>añadir</a:t>
            </a:r>
            <a:r>
              <a:rPr lang="en-US" sz="2800" dirty="0" smtClean="0">
                <a:latin typeface="Arial Narrow" panose="020B0606020202030204" pitchFamily="34" charset="0"/>
              </a:rPr>
              <a:t> a </a:t>
            </a:r>
            <a:r>
              <a:rPr lang="en-US" sz="2400" b="1" dirty="0" smtClean="0">
                <a:latin typeface="Consolas" panose="020B0609020204030204" pitchFamily="49" charset="0"/>
              </a:rPr>
              <a:t>Pop</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28" name="Rounded Rectangle 27"/>
          <p:cNvSpPr/>
          <p:nvPr/>
        </p:nvSpPr>
        <p:spPr>
          <a:xfrm>
            <a:off x="1789248" y="3696184"/>
            <a:ext cx="2421759" cy="5300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10"/>
          <a:stretch>
            <a:fillRect/>
          </a:stretch>
        </p:blipFill>
        <p:spPr>
          <a:xfrm>
            <a:off x="4971042" y="2519496"/>
            <a:ext cx="2981741" cy="1344918"/>
          </a:xfrm>
          <a:prstGeom prst="rect">
            <a:avLst/>
          </a:prstGeom>
          <a:ln>
            <a:solidFill>
              <a:schemeClr val="tx1"/>
            </a:solidFill>
          </a:ln>
        </p:spPr>
      </p:pic>
      <p:pic>
        <p:nvPicPr>
          <p:cNvPr id="7" name="Picture 6"/>
          <p:cNvPicPr>
            <a:picLocks noChangeAspect="1"/>
          </p:cNvPicPr>
          <p:nvPr/>
        </p:nvPicPr>
        <p:blipFill>
          <a:blip r:embed="rId11"/>
          <a:stretch>
            <a:fillRect/>
          </a:stretch>
        </p:blipFill>
        <p:spPr>
          <a:xfrm>
            <a:off x="8109958" y="2551985"/>
            <a:ext cx="3813997" cy="2575600"/>
          </a:xfrm>
          <a:prstGeom prst="rect">
            <a:avLst/>
          </a:prstGeom>
        </p:spPr>
      </p:pic>
    </p:spTree>
    <p:extLst>
      <p:ext uri="{BB962C8B-B14F-4D97-AF65-F5344CB8AC3E}">
        <p14:creationId xmlns:p14="http://schemas.microsoft.com/office/powerpoint/2010/main" val="353870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19</a:t>
            </a:fld>
            <a:endParaRPr lang="en-US"/>
          </a:p>
        </p:txBody>
      </p:sp>
      <p:pic>
        <p:nvPicPr>
          <p:cNvPr id="5" name="Picture 4"/>
          <p:cNvPicPr>
            <a:picLocks noChangeAspect="1"/>
          </p:cNvPicPr>
          <p:nvPr/>
        </p:nvPicPr>
        <p:blipFill>
          <a:blip r:embed="rId3"/>
          <a:stretch>
            <a:fillRect/>
          </a:stretch>
        </p:blipFill>
        <p:spPr>
          <a:xfrm>
            <a:off x="533339" y="146745"/>
            <a:ext cx="11241069" cy="6392167"/>
          </a:xfrm>
          <a:prstGeom prst="rect">
            <a:avLst/>
          </a:prstGeom>
        </p:spPr>
      </p:pic>
    </p:spTree>
    <p:extLst>
      <p:ext uri="{BB962C8B-B14F-4D97-AF65-F5344CB8AC3E}">
        <p14:creationId xmlns:p14="http://schemas.microsoft.com/office/powerpoint/2010/main" val="425175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051810"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Principios</a:t>
            </a:r>
            <a:r>
              <a:rPr lang="en-US" sz="3200" cap="small" dirty="0" smtClean="0">
                <a:solidFill>
                  <a:schemeClr val="bg1"/>
                </a:solidFill>
                <a:latin typeface="Arial Narrow" panose="020B0606020202030204" pitchFamily="34" charset="0"/>
              </a:rPr>
              <a:t> </a:t>
            </a:r>
            <a:r>
              <a:rPr lang="en-US" sz="4000" b="1" cap="small" dirty="0" smtClean="0">
                <a:solidFill>
                  <a:srgbClr val="FFFF00"/>
                </a:solidFill>
                <a:latin typeface="Arial Narrow" panose="020B0606020202030204" pitchFamily="34" charset="0"/>
              </a:rPr>
              <a:t>SOLID</a:t>
            </a:r>
            <a:endParaRPr lang="en-US" sz="4000" b="1" cap="small" dirty="0">
              <a:solidFill>
                <a:srgbClr val="FFFF00"/>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a:t>
            </a:fld>
            <a:endParaRPr lang="en-US" dirty="0"/>
          </a:p>
        </p:txBody>
      </p:sp>
      <p:sp>
        <p:nvSpPr>
          <p:cNvPr id="3" name="TextBox 2"/>
          <p:cNvSpPr txBox="1"/>
          <p:nvPr/>
        </p:nvSpPr>
        <p:spPr>
          <a:xfrm>
            <a:off x="445770" y="734912"/>
            <a:ext cx="11098530" cy="830997"/>
          </a:xfrm>
          <a:prstGeom prst="rect">
            <a:avLst/>
          </a:prstGeom>
          <a:solidFill>
            <a:srgbClr val="FFFFFF">
              <a:alpha val="30196"/>
            </a:srgbClr>
          </a:solidFill>
        </p:spPr>
        <p:txBody>
          <a:bodyPr wrap="square" rtlCol="0">
            <a:spAutoFit/>
          </a:bodyPr>
          <a:lstStyle/>
          <a:p>
            <a:r>
              <a:rPr lang="es-ES" sz="2400" dirty="0"/>
              <a:t>Este mundo actual cada vez más dinámico demanda que el software pueda evolucionar y adaptarse a nuevos requerimientos y situaciones. </a:t>
            </a:r>
            <a:endParaRPr lang="en-US" sz="2400" dirty="0"/>
          </a:p>
        </p:txBody>
      </p:sp>
      <p:sp>
        <p:nvSpPr>
          <p:cNvPr id="11" name="TextBox 10"/>
          <p:cNvSpPr txBox="1"/>
          <p:nvPr/>
        </p:nvSpPr>
        <p:spPr>
          <a:xfrm>
            <a:off x="445770" y="1743946"/>
            <a:ext cx="11098530" cy="830997"/>
          </a:xfrm>
          <a:prstGeom prst="rect">
            <a:avLst/>
          </a:prstGeom>
          <a:solidFill>
            <a:srgbClr val="C00000">
              <a:alpha val="30196"/>
            </a:srgbClr>
          </a:solidFill>
        </p:spPr>
        <p:txBody>
          <a:bodyPr wrap="square" rtlCol="0">
            <a:spAutoFit/>
          </a:bodyPr>
          <a:lstStyle/>
          <a:p>
            <a:r>
              <a:rPr lang="es-ES" sz="2400" dirty="0"/>
              <a:t>¿Cómo lograr de la mejor manera que el software sea reusable y seguro pero a la vez extensible y modificable?</a:t>
            </a:r>
            <a:endParaRPr lang="en-US" sz="2400" dirty="0"/>
          </a:p>
        </p:txBody>
      </p:sp>
      <p:sp>
        <p:nvSpPr>
          <p:cNvPr id="13" name="TextBox 12"/>
          <p:cNvSpPr txBox="1"/>
          <p:nvPr/>
        </p:nvSpPr>
        <p:spPr>
          <a:xfrm>
            <a:off x="445770" y="2832586"/>
            <a:ext cx="11098530" cy="461665"/>
          </a:xfrm>
          <a:prstGeom prst="rect">
            <a:avLst/>
          </a:prstGeom>
          <a:solidFill>
            <a:srgbClr val="C00000">
              <a:alpha val="30196"/>
            </a:srgbClr>
          </a:solidFill>
        </p:spPr>
        <p:txBody>
          <a:bodyPr wrap="square" rtlCol="0">
            <a:spAutoFit/>
          </a:bodyPr>
          <a:lstStyle/>
          <a:p>
            <a:r>
              <a:rPr lang="es-ES" sz="2400" dirty="0" smtClean="0"/>
              <a:t>Es frustrante que un pequeño cambio implique modificar varias partes de una solución</a:t>
            </a:r>
            <a:endParaRPr lang="en-US" sz="2400" dirty="0"/>
          </a:p>
        </p:txBody>
      </p:sp>
      <p:sp>
        <p:nvSpPr>
          <p:cNvPr id="14" name="TextBox 13"/>
          <p:cNvSpPr txBox="1"/>
          <p:nvPr/>
        </p:nvSpPr>
        <p:spPr>
          <a:xfrm>
            <a:off x="445770" y="3481757"/>
            <a:ext cx="8229600" cy="461665"/>
          </a:xfrm>
          <a:prstGeom prst="rect">
            <a:avLst/>
          </a:prstGeom>
          <a:solidFill>
            <a:srgbClr val="C00000">
              <a:alpha val="30196"/>
            </a:srgbClr>
          </a:solidFill>
        </p:spPr>
        <p:txBody>
          <a:bodyPr wrap="square" rtlCol="0">
            <a:spAutoFit/>
          </a:bodyPr>
          <a:lstStyle/>
          <a:p>
            <a:r>
              <a:rPr lang="es-ES" sz="2400" cap="small" dirty="0"/>
              <a:t>C</a:t>
            </a:r>
            <a:r>
              <a:rPr lang="es-ES" sz="2400" cap="small" dirty="0" smtClean="0"/>
              <a:t>aracterísticas de un software Mal </a:t>
            </a:r>
            <a:r>
              <a:rPr lang="es-ES" sz="2400" cap="small" dirty="0"/>
              <a:t>D</a:t>
            </a:r>
            <a:r>
              <a:rPr lang="es-ES" sz="2400" cap="small" dirty="0" smtClean="0"/>
              <a:t>iseñado y Mal Implementado</a:t>
            </a:r>
            <a:endParaRPr lang="en-US" sz="2400" cap="small" dirty="0"/>
          </a:p>
        </p:txBody>
      </p:sp>
      <p:sp>
        <p:nvSpPr>
          <p:cNvPr id="15" name="TextBox 14"/>
          <p:cNvSpPr txBox="1"/>
          <p:nvPr/>
        </p:nvSpPr>
        <p:spPr>
          <a:xfrm>
            <a:off x="445770" y="4279673"/>
            <a:ext cx="11098530" cy="1938992"/>
          </a:xfrm>
          <a:prstGeom prst="rect">
            <a:avLst/>
          </a:prstGeom>
          <a:solidFill>
            <a:srgbClr val="FFFFFF">
              <a:alpha val="30196"/>
            </a:srgbClr>
          </a:solidFill>
        </p:spPr>
        <p:txBody>
          <a:bodyPr wrap="square" rtlCol="0">
            <a:spAutoFit/>
          </a:bodyPr>
          <a:lstStyle/>
          <a:p>
            <a:pPr marL="342900" lvl="0" indent="-342900">
              <a:buFont typeface="Arial" panose="020B0604020202020204" pitchFamily="34" charset="0"/>
              <a:buChar char="•"/>
            </a:pPr>
            <a:r>
              <a:rPr lang="es-ES" sz="2400" b="1" dirty="0">
                <a:solidFill>
                  <a:srgbClr val="C00000"/>
                </a:solidFill>
              </a:rPr>
              <a:t>Rigidez</a:t>
            </a:r>
            <a:r>
              <a:rPr lang="es-ES" sz="2400" dirty="0"/>
              <a:t>. </a:t>
            </a:r>
            <a:r>
              <a:rPr lang="es-ES" sz="2400" dirty="0" smtClean="0"/>
              <a:t>Difícil hacer cambios si un cambio afecta demasiadas </a:t>
            </a:r>
            <a:r>
              <a:rPr lang="es-ES" sz="2400" dirty="0"/>
              <a:t>partes de la solución.</a:t>
            </a:r>
            <a:endParaRPr lang="en-US" sz="2400" dirty="0"/>
          </a:p>
          <a:p>
            <a:pPr marL="342900" lvl="0" indent="-342900">
              <a:buFont typeface="Arial" panose="020B0604020202020204" pitchFamily="34" charset="0"/>
              <a:buChar char="•"/>
            </a:pPr>
            <a:r>
              <a:rPr lang="es-ES" sz="2400" b="1" dirty="0">
                <a:solidFill>
                  <a:srgbClr val="C00000"/>
                </a:solidFill>
              </a:rPr>
              <a:t>Fragilidad</a:t>
            </a:r>
            <a:r>
              <a:rPr lang="es-ES" sz="2400" dirty="0"/>
              <a:t>. </a:t>
            </a:r>
            <a:r>
              <a:rPr lang="es-ES" sz="2400" dirty="0" smtClean="0"/>
              <a:t>Un cambio pueden producir </a:t>
            </a:r>
            <a:r>
              <a:rPr lang="es-ES" sz="2400" dirty="0"/>
              <a:t>afectaciones no deseadas en otras partes de la solución.</a:t>
            </a:r>
            <a:endParaRPr lang="en-US" sz="2400" dirty="0"/>
          </a:p>
          <a:p>
            <a:pPr marL="342900" lvl="0" indent="-342900">
              <a:buFont typeface="Arial" panose="020B0604020202020204" pitchFamily="34" charset="0"/>
              <a:buChar char="•"/>
            </a:pPr>
            <a:r>
              <a:rPr lang="es-ES" sz="2400" b="1" dirty="0">
                <a:solidFill>
                  <a:srgbClr val="C00000"/>
                </a:solidFill>
              </a:rPr>
              <a:t>Inmovilidad</a:t>
            </a:r>
            <a:r>
              <a:rPr lang="es-ES" sz="2400" dirty="0"/>
              <a:t>. Resulta complicado reusar partes de una solución en la solución de otro problema </a:t>
            </a:r>
            <a:r>
              <a:rPr lang="es-ES" sz="2400" dirty="0" smtClean="0"/>
              <a:t>si las partes </a:t>
            </a:r>
            <a:r>
              <a:rPr lang="es-ES" sz="2400" dirty="0"/>
              <a:t>son demasiado dependientes entre sí</a:t>
            </a:r>
            <a:r>
              <a:rPr lang="es-ES" sz="2400" dirty="0" smtClean="0"/>
              <a:t>.</a:t>
            </a:r>
            <a:endParaRPr lang="en-US" sz="2400" dirty="0"/>
          </a:p>
        </p:txBody>
      </p:sp>
    </p:spTree>
    <p:extLst>
      <p:ext uri="{BB962C8B-B14F-4D97-AF65-F5344CB8AC3E}">
        <p14:creationId xmlns:p14="http://schemas.microsoft.com/office/powerpoint/2010/main" val="2864796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20</a:t>
            </a:fld>
            <a:endParaRPr lang="en-US" dirty="0"/>
          </a:p>
        </p:txBody>
      </p:sp>
      <p:sp>
        <p:nvSpPr>
          <p:cNvPr id="8" name="TextBox 7"/>
          <p:cNvSpPr txBox="1"/>
          <p:nvPr/>
        </p:nvSpPr>
        <p:spPr>
          <a:xfrm>
            <a:off x="137160" y="739998"/>
            <a:ext cx="11830050" cy="954107"/>
          </a:xfrm>
          <a:prstGeom prst="rect">
            <a:avLst/>
          </a:prstGeom>
          <a:solidFill>
            <a:srgbClr val="00B0F0">
              <a:alpha val="20000"/>
            </a:srgbClr>
          </a:solidFill>
        </p:spPr>
        <p:txBody>
          <a:bodyPr wrap="square" rtlCol="0">
            <a:spAutoFit/>
          </a:bodyPr>
          <a:lstStyle>
            <a:defPPr>
              <a:defRPr lang="en-US"/>
            </a:defPPr>
            <a:lvl1pPr>
              <a:defRPr sz="2400"/>
            </a:lvl1pPr>
          </a:lstStyle>
          <a:p>
            <a:r>
              <a:rPr lang="es-ES" sz="2800" dirty="0" smtClean="0"/>
              <a:t>Las interfaces se deben </a:t>
            </a:r>
            <a:r>
              <a:rPr lang="es-ES" sz="2800" b="1" dirty="0" smtClean="0"/>
              <a:t>segregar</a:t>
            </a:r>
            <a:r>
              <a:rPr lang="es-ES" sz="2800" dirty="0" smtClean="0"/>
              <a:t> (separar en diferentes interfaces) todo lo que sea necesario para cumplir también con el principio de </a:t>
            </a:r>
            <a:r>
              <a:rPr lang="es-ES" sz="2800" b="1" dirty="0" smtClean="0"/>
              <a:t>responsabilidad única</a:t>
            </a:r>
            <a:endParaRPr lang="en-US" b="1" dirty="0"/>
          </a:p>
        </p:txBody>
      </p:sp>
      <p:pic>
        <p:nvPicPr>
          <p:cNvPr id="6" name="Picture 5"/>
          <p:cNvPicPr>
            <a:picLocks noChangeAspect="1"/>
          </p:cNvPicPr>
          <p:nvPr/>
        </p:nvPicPr>
        <p:blipFill>
          <a:blip r:embed="rId3"/>
          <a:stretch>
            <a:fillRect/>
          </a:stretch>
        </p:blipFill>
        <p:spPr>
          <a:xfrm>
            <a:off x="137160" y="1805203"/>
            <a:ext cx="7305362" cy="1311425"/>
          </a:xfrm>
          <a:prstGeom prst="rect">
            <a:avLst/>
          </a:prstGeom>
        </p:spPr>
      </p:pic>
      <p:sp>
        <p:nvSpPr>
          <p:cNvPr id="10" name="TextBox 9"/>
          <p:cNvSpPr txBox="1"/>
          <p:nvPr/>
        </p:nvSpPr>
        <p:spPr>
          <a:xfrm>
            <a:off x="4091126" y="3506497"/>
            <a:ext cx="4689525" cy="1754326"/>
          </a:xfrm>
          <a:prstGeom prst="rect">
            <a:avLst/>
          </a:prstGeom>
          <a:solidFill>
            <a:srgbClr val="00B0F0">
              <a:alpha val="20000"/>
            </a:srgbClr>
          </a:solidFill>
        </p:spPr>
        <p:txBody>
          <a:bodyPr wrap="square" rtlCol="0">
            <a:spAutoFit/>
          </a:bodyPr>
          <a:lstStyle>
            <a:defPPr>
              <a:defRPr lang="en-US"/>
            </a:defPPr>
            <a:lvl1pPr>
              <a:defRPr sz="2400"/>
            </a:lvl1pPr>
          </a:lstStyle>
          <a:p>
            <a:r>
              <a:rPr lang="es-ES" sz="2800" dirty="0" smtClean="0"/>
              <a:t>El método </a:t>
            </a:r>
            <a:r>
              <a:rPr lang="es-ES" b="1" dirty="0">
                <a:latin typeface="Consolas" panose="020B0609020204030204" pitchFamily="49" charset="0"/>
              </a:rPr>
              <a:t>Ordenar</a:t>
            </a:r>
            <a:r>
              <a:rPr lang="es-ES" sz="2800" dirty="0" smtClean="0"/>
              <a:t> se basa en que</a:t>
            </a:r>
            <a:r>
              <a:rPr lang="es-ES" b="1" dirty="0">
                <a:latin typeface="Consolas" panose="020B0609020204030204" pitchFamily="49" charset="0"/>
              </a:rPr>
              <a:t> T </a:t>
            </a:r>
            <a:r>
              <a:rPr lang="es-ES" sz="2800" dirty="0" smtClean="0"/>
              <a:t>sea </a:t>
            </a:r>
            <a:r>
              <a:rPr lang="es-ES" b="1" dirty="0" err="1" smtClean="0">
                <a:latin typeface="Consolas" panose="020B0609020204030204" pitchFamily="49" charset="0"/>
              </a:rPr>
              <a:t>IComparable</a:t>
            </a:r>
            <a:r>
              <a:rPr lang="es-ES" b="1" dirty="0" smtClean="0">
                <a:latin typeface="Consolas" panose="020B0609020204030204" pitchFamily="49" charset="0"/>
              </a:rPr>
              <a:t> </a:t>
            </a:r>
            <a:r>
              <a:rPr lang="es-ES" sz="2800" dirty="0"/>
              <a:t>para ordenar sobre la propia</a:t>
            </a:r>
            <a:r>
              <a:rPr lang="es-ES" b="1" dirty="0" smtClean="0">
                <a:latin typeface="Consolas" panose="020B0609020204030204" pitchFamily="49" charset="0"/>
              </a:rPr>
              <a:t> </a:t>
            </a:r>
            <a:r>
              <a:rPr lang="es-ES" b="1" dirty="0" err="1" smtClean="0">
                <a:latin typeface="Consolas" panose="020B0609020204030204" pitchFamily="49" charset="0"/>
              </a:rPr>
              <a:t>IList</a:t>
            </a:r>
            <a:r>
              <a:rPr lang="es-ES" b="1" dirty="0" smtClean="0">
                <a:latin typeface="Consolas" panose="020B0609020204030204" pitchFamily="49" charset="0"/>
              </a:rPr>
              <a:t> </a:t>
            </a:r>
            <a:r>
              <a:rPr lang="es-ES" b="1" dirty="0" err="1" smtClean="0">
                <a:latin typeface="Consolas" panose="020B0609020204030204" pitchFamily="49" charset="0"/>
              </a:rPr>
              <a:t>items</a:t>
            </a:r>
            <a:endParaRPr lang="en-US" b="1" dirty="0">
              <a:latin typeface="Consolas" panose="020B0609020204030204" pitchFamily="49" charset="0"/>
            </a:endParaRPr>
          </a:p>
        </p:txBody>
      </p:sp>
      <p:pic>
        <p:nvPicPr>
          <p:cNvPr id="12" name="Picture 11"/>
          <p:cNvPicPr>
            <a:picLocks noChangeAspect="1"/>
          </p:cNvPicPr>
          <p:nvPr/>
        </p:nvPicPr>
        <p:blipFill>
          <a:blip r:embed="rId4"/>
          <a:stretch>
            <a:fillRect/>
          </a:stretch>
        </p:blipFill>
        <p:spPr>
          <a:xfrm>
            <a:off x="137159" y="3376214"/>
            <a:ext cx="3231073" cy="2885690"/>
          </a:xfrm>
          <a:prstGeom prst="rect">
            <a:avLst/>
          </a:prstGeom>
        </p:spPr>
      </p:pic>
      <p:sp>
        <p:nvSpPr>
          <p:cNvPr id="19" name="Title 1"/>
          <p:cNvSpPr txBox="1">
            <a:spLocks/>
          </p:cNvSpPr>
          <p:nvPr/>
        </p:nvSpPr>
        <p:spPr>
          <a:xfrm>
            <a:off x="137159" y="46355"/>
            <a:ext cx="6726627" cy="548005"/>
          </a:xfrm>
          <a:prstGeom prst="rect">
            <a:avLst/>
          </a:prstGeom>
          <a:solidFill>
            <a:schemeClr val="accent1">
              <a:lumMod val="75000"/>
            </a:schemeClr>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small" smtClean="0">
                <a:solidFill>
                  <a:schemeClr val="bg1"/>
                </a:solidFill>
                <a:latin typeface="Arial Narrow" panose="020B0606020202030204" pitchFamily="34" charset="0"/>
              </a:rPr>
              <a:t>sol</a:t>
            </a:r>
            <a:r>
              <a:rPr lang="en-US" sz="4900" b="1" cap="small" smtClean="0">
                <a:solidFill>
                  <a:srgbClr val="FFFF00"/>
                </a:solidFill>
                <a:latin typeface="Arial Narrow" panose="020B0606020202030204" pitchFamily="34" charset="0"/>
              </a:rPr>
              <a:t>i</a:t>
            </a:r>
            <a:r>
              <a:rPr lang="en-US" sz="3200" cap="small" smtClean="0">
                <a:solidFill>
                  <a:schemeClr val="bg1"/>
                </a:solidFill>
                <a:latin typeface="Arial Narrow" panose="020B0606020202030204" pitchFamily="34" charset="0"/>
              </a:rPr>
              <a:t>d</a:t>
            </a:r>
            <a:r>
              <a:rPr lang="en-US" sz="4000" b="1" cap="small" smtClean="0">
                <a:solidFill>
                  <a:schemeClr val="bg1"/>
                </a:solidFill>
                <a:latin typeface="Arial Narrow" panose="020B0606020202030204" pitchFamily="34" charset="0"/>
              </a:rPr>
              <a:t> </a:t>
            </a:r>
            <a:r>
              <a:rPr lang="en-US" sz="4000" b="1" cap="small" smtClean="0">
                <a:solidFill>
                  <a:srgbClr val="FFFF00"/>
                </a:solidFill>
                <a:latin typeface="Arial Narrow" panose="020B0606020202030204" pitchFamily="34" charset="0"/>
              </a:rPr>
              <a:t>I</a:t>
            </a:r>
            <a:r>
              <a:rPr lang="en-US" sz="3200" cap="small" smtClean="0">
                <a:solidFill>
                  <a:schemeClr val="bg1"/>
                </a:solidFill>
                <a:latin typeface="Arial Narrow" panose="020B0606020202030204" pitchFamily="34" charset="0"/>
              </a:rPr>
              <a:t>nterface segregation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635047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46355"/>
            <a:ext cx="6726627"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sol</a:t>
            </a:r>
            <a:r>
              <a:rPr lang="en-US" sz="4900" b="1" cap="small" dirty="0" smtClean="0">
                <a:solidFill>
                  <a:srgbClr val="FFFF00"/>
                </a:solidFill>
                <a:latin typeface="Arial Narrow" panose="020B0606020202030204" pitchFamily="34" charset="0"/>
              </a:rPr>
              <a:t>i</a:t>
            </a:r>
            <a:r>
              <a:rPr lang="en-US" sz="3200" cap="small" dirty="0" smtClean="0">
                <a:solidFill>
                  <a:schemeClr val="bg1"/>
                </a:solidFill>
                <a:latin typeface="Arial Narrow" panose="020B0606020202030204" pitchFamily="34" charset="0"/>
              </a:rPr>
              <a:t>d</a:t>
            </a:r>
            <a:r>
              <a:rPr lang="en-US" sz="4000" b="1" cap="small" dirty="0" smtClean="0">
                <a:solidFill>
                  <a:schemeClr val="bg1"/>
                </a:solidFill>
                <a:latin typeface="Arial Narrow" panose="020B0606020202030204" pitchFamily="34" charset="0"/>
              </a:rPr>
              <a:t> </a:t>
            </a:r>
            <a:r>
              <a:rPr lang="en-US" sz="4000" b="1" cap="small" dirty="0" smtClean="0">
                <a:solidFill>
                  <a:srgbClr val="FFFF00"/>
                </a:solidFill>
                <a:latin typeface="Arial Narrow" panose="020B0606020202030204" pitchFamily="34" charset="0"/>
              </a:rPr>
              <a:t>I</a:t>
            </a:r>
            <a:r>
              <a:rPr lang="en-US" sz="3200" cap="small" dirty="0" smtClean="0">
                <a:solidFill>
                  <a:schemeClr val="bg1"/>
                </a:solidFill>
                <a:latin typeface="Arial Narrow" panose="020B0606020202030204" pitchFamily="34" charset="0"/>
              </a:rPr>
              <a:t>nterface segregation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21</a:t>
            </a:fld>
            <a:endParaRPr lang="en-US" dirty="0"/>
          </a:p>
        </p:txBody>
      </p:sp>
      <p:sp>
        <p:nvSpPr>
          <p:cNvPr id="10" name="TextBox 9"/>
          <p:cNvSpPr txBox="1"/>
          <p:nvPr/>
        </p:nvSpPr>
        <p:spPr>
          <a:xfrm>
            <a:off x="229934" y="1767655"/>
            <a:ext cx="6294120" cy="1815882"/>
          </a:xfrm>
          <a:prstGeom prst="rect">
            <a:avLst/>
          </a:prstGeom>
          <a:solidFill>
            <a:srgbClr val="00B0F0">
              <a:alpha val="20000"/>
            </a:srgbClr>
          </a:solidFill>
        </p:spPr>
        <p:txBody>
          <a:bodyPr wrap="square" rtlCol="0">
            <a:spAutoFit/>
          </a:bodyPr>
          <a:lstStyle>
            <a:defPPr>
              <a:defRPr lang="en-US"/>
            </a:defPPr>
            <a:lvl1pPr>
              <a:defRPr sz="2400"/>
            </a:lvl1pPr>
          </a:lstStyle>
          <a:p>
            <a:r>
              <a:rPr lang="es-ES" sz="2800" dirty="0" smtClean="0"/>
              <a:t>No se quiere ordenar sobre el </a:t>
            </a:r>
            <a:r>
              <a:rPr lang="es-ES" sz="2800" b="1" dirty="0" err="1" smtClean="0">
                <a:latin typeface="Consolas" panose="020B0609020204030204" pitchFamily="49" charset="0"/>
              </a:rPr>
              <a:t>IList</a:t>
            </a:r>
            <a:r>
              <a:rPr lang="es-ES" sz="2800" dirty="0" smtClean="0"/>
              <a:t> </a:t>
            </a:r>
            <a:r>
              <a:rPr lang="es-ES" sz="2800" b="1" dirty="0" err="1">
                <a:latin typeface="Consolas" panose="020B0609020204030204" pitchFamily="49" charset="0"/>
              </a:rPr>
              <a:t>items</a:t>
            </a:r>
            <a:r>
              <a:rPr lang="es-ES" sz="2800" dirty="0" smtClean="0"/>
              <a:t> sino devolver una copia ordenada de </a:t>
            </a:r>
            <a:r>
              <a:rPr lang="es-ES" sz="2800" dirty="0" err="1"/>
              <a:t>items</a:t>
            </a:r>
            <a:r>
              <a:rPr lang="es-ES" sz="2800" dirty="0" smtClean="0"/>
              <a:t>. Es </a:t>
            </a:r>
            <a:r>
              <a:rPr lang="es-ES" sz="2800" dirty="0"/>
              <a:t>necesario que los </a:t>
            </a:r>
            <a:r>
              <a:rPr lang="es-ES" sz="2800" b="1" dirty="0" smtClean="0">
                <a:latin typeface="Consolas" panose="020B0609020204030204" pitchFamily="49" charset="0"/>
              </a:rPr>
              <a:t>T</a:t>
            </a:r>
            <a:r>
              <a:rPr lang="es-ES" b="1" dirty="0" smtClean="0">
                <a:latin typeface="Consolas" panose="020B0609020204030204" pitchFamily="49" charset="0"/>
              </a:rPr>
              <a:t> </a:t>
            </a:r>
            <a:r>
              <a:rPr lang="es-ES" sz="2800" dirty="0"/>
              <a:t>se puedan clonar</a:t>
            </a:r>
            <a:endParaRPr lang="en-US" sz="2800" dirty="0"/>
          </a:p>
        </p:txBody>
      </p:sp>
      <p:pic>
        <p:nvPicPr>
          <p:cNvPr id="7" name="Picture 6"/>
          <p:cNvPicPr>
            <a:picLocks noChangeAspect="1"/>
          </p:cNvPicPr>
          <p:nvPr/>
        </p:nvPicPr>
        <p:blipFill>
          <a:blip r:embed="rId3"/>
          <a:stretch>
            <a:fillRect/>
          </a:stretch>
        </p:blipFill>
        <p:spPr>
          <a:xfrm>
            <a:off x="8194875" y="277792"/>
            <a:ext cx="3333510" cy="3305745"/>
          </a:xfrm>
          <a:prstGeom prst="rect">
            <a:avLst/>
          </a:prstGeom>
        </p:spPr>
      </p:pic>
      <p:sp>
        <p:nvSpPr>
          <p:cNvPr id="17" name="Rounded Rectangular Callout 16"/>
          <p:cNvSpPr/>
          <p:nvPr/>
        </p:nvSpPr>
        <p:spPr>
          <a:xfrm>
            <a:off x="5399838" y="3184296"/>
            <a:ext cx="6637833" cy="987504"/>
          </a:xfrm>
          <a:prstGeom prst="wedgeRoundRectCallout">
            <a:avLst>
              <a:gd name="adj1" fmla="val 8811"/>
              <a:gd name="adj2" fmla="val -106600"/>
              <a:gd name="adj3" fmla="val 16667"/>
            </a:avLst>
          </a:prstGeom>
          <a:solidFill>
            <a:srgbClr val="FF0000">
              <a:alpha val="20000"/>
            </a:srgbClr>
          </a:solidFill>
        </p:spPr>
        <p:txBody>
          <a:bodyPr wrap="square" rtlCol="0">
            <a:spAutoFit/>
          </a:bodyPr>
          <a:lstStyle/>
          <a:p>
            <a:r>
              <a:rPr lang="es-ES" sz="2400" dirty="0" smtClean="0"/>
              <a:t>Se está obligando que el que implemente </a:t>
            </a:r>
            <a:r>
              <a:rPr lang="es-ES" sz="2800" b="1" dirty="0" err="1">
                <a:latin typeface="Consolas" panose="020B0609020204030204" pitchFamily="49" charset="0"/>
              </a:rPr>
              <a:t>IComparable</a:t>
            </a:r>
            <a:r>
              <a:rPr lang="es-ES" sz="2400" dirty="0" smtClean="0"/>
              <a:t> implemente también </a:t>
            </a:r>
            <a:r>
              <a:rPr lang="es-ES" sz="2800" b="1" dirty="0">
                <a:latin typeface="Consolas" panose="020B0609020204030204" pitchFamily="49" charset="0"/>
              </a:rPr>
              <a:t>Clone</a:t>
            </a:r>
            <a:endParaRPr lang="en-US" sz="2800" b="1" dirty="0">
              <a:latin typeface="Consolas" panose="020B0609020204030204" pitchFamily="49" charset="0"/>
            </a:endParaRPr>
          </a:p>
        </p:txBody>
      </p:sp>
      <p:pic>
        <p:nvPicPr>
          <p:cNvPr id="3" name="Picture 2"/>
          <p:cNvPicPr>
            <a:picLocks noChangeAspect="1"/>
          </p:cNvPicPr>
          <p:nvPr/>
        </p:nvPicPr>
        <p:blipFill>
          <a:blip r:embed="rId4"/>
          <a:stretch>
            <a:fillRect/>
          </a:stretch>
        </p:blipFill>
        <p:spPr>
          <a:xfrm>
            <a:off x="229933" y="4265231"/>
            <a:ext cx="9411778" cy="694587"/>
          </a:xfrm>
          <a:prstGeom prst="rect">
            <a:avLst/>
          </a:prstGeom>
        </p:spPr>
      </p:pic>
      <p:pic>
        <p:nvPicPr>
          <p:cNvPr id="5" name="Picture 4"/>
          <p:cNvPicPr>
            <a:picLocks noChangeAspect="1"/>
          </p:cNvPicPr>
          <p:nvPr/>
        </p:nvPicPr>
        <p:blipFill>
          <a:blip r:embed="rId5"/>
          <a:stretch>
            <a:fillRect/>
          </a:stretch>
        </p:blipFill>
        <p:spPr>
          <a:xfrm>
            <a:off x="215699" y="783381"/>
            <a:ext cx="7365719" cy="795253"/>
          </a:xfrm>
          <a:prstGeom prst="rect">
            <a:avLst/>
          </a:prstGeom>
        </p:spPr>
      </p:pic>
      <p:sp>
        <p:nvSpPr>
          <p:cNvPr id="16" name="Rounded Rectangle 15"/>
          <p:cNvSpPr/>
          <p:nvPr/>
        </p:nvSpPr>
        <p:spPr>
          <a:xfrm>
            <a:off x="1016768" y="734732"/>
            <a:ext cx="1009329" cy="675046"/>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229933" y="5214526"/>
            <a:ext cx="4295768" cy="1055608"/>
          </a:xfrm>
          <a:prstGeom prst="wedgeRoundRectCallout">
            <a:avLst>
              <a:gd name="adj1" fmla="val 93624"/>
              <a:gd name="adj2" fmla="val -96868"/>
              <a:gd name="adj3" fmla="val 16667"/>
            </a:avLst>
          </a:prstGeom>
          <a:solidFill>
            <a:srgbClr val="00B0F0">
              <a:alpha val="20000"/>
            </a:srgbClr>
          </a:solidFill>
        </p:spPr>
        <p:txBody>
          <a:bodyPr wrap="square" rtlCol="0">
            <a:spAutoFit/>
          </a:bodyPr>
          <a:lstStyle/>
          <a:p>
            <a:r>
              <a:rPr lang="es-ES" sz="2800" dirty="0" smtClean="0"/>
              <a:t>Mejor “segregar” las interfaces</a:t>
            </a:r>
            <a:endParaRPr lang="en-US" sz="2800" dirty="0"/>
          </a:p>
        </p:txBody>
      </p:sp>
      <p:pic>
        <p:nvPicPr>
          <p:cNvPr id="19" name="Picture 18"/>
          <p:cNvPicPr>
            <a:picLocks noChangeAspect="1"/>
          </p:cNvPicPr>
          <p:nvPr/>
        </p:nvPicPr>
        <p:blipFill>
          <a:blip r:embed="rId6"/>
          <a:stretch>
            <a:fillRect/>
          </a:stretch>
        </p:blipFill>
        <p:spPr>
          <a:xfrm>
            <a:off x="5110642" y="5189199"/>
            <a:ext cx="2667545" cy="1419945"/>
          </a:xfrm>
          <a:prstGeom prst="rect">
            <a:avLst/>
          </a:prstGeom>
        </p:spPr>
      </p:pic>
      <p:pic>
        <p:nvPicPr>
          <p:cNvPr id="22" name="Picture 21"/>
          <p:cNvPicPr>
            <a:picLocks noChangeAspect="1"/>
          </p:cNvPicPr>
          <p:nvPr/>
        </p:nvPicPr>
        <p:blipFill>
          <a:blip r:embed="rId7"/>
          <a:stretch>
            <a:fillRect/>
          </a:stretch>
        </p:blipFill>
        <p:spPr>
          <a:xfrm>
            <a:off x="8517029" y="5189199"/>
            <a:ext cx="3103953" cy="1300842"/>
          </a:xfrm>
          <a:prstGeom prst="rect">
            <a:avLst/>
          </a:prstGeom>
        </p:spPr>
      </p:pic>
    </p:spTree>
    <p:extLst>
      <p:ext uri="{BB962C8B-B14F-4D97-AF65-F5344CB8AC3E}">
        <p14:creationId xmlns:p14="http://schemas.microsoft.com/office/powerpoint/2010/main" val="71232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22</a:t>
            </a:fld>
            <a:endParaRPr lang="en-US" dirty="0"/>
          </a:p>
        </p:txBody>
      </p:sp>
      <p:sp>
        <p:nvSpPr>
          <p:cNvPr id="8" name="TextBox 7"/>
          <p:cNvSpPr txBox="1"/>
          <p:nvPr/>
        </p:nvSpPr>
        <p:spPr>
          <a:xfrm>
            <a:off x="2713394" y="1087239"/>
            <a:ext cx="6048642" cy="954107"/>
          </a:xfrm>
          <a:prstGeom prst="rect">
            <a:avLst/>
          </a:prstGeom>
          <a:solidFill>
            <a:srgbClr val="FFFFFF">
              <a:alpha val="50196"/>
            </a:srgbClr>
          </a:solidFill>
        </p:spPr>
        <p:txBody>
          <a:bodyPr wrap="square" rtlCol="0">
            <a:spAutoFit/>
          </a:bodyPr>
          <a:lstStyle>
            <a:defPPr>
              <a:defRPr lang="en-US"/>
            </a:defPPr>
            <a:lvl1pPr>
              <a:defRPr sz="2400"/>
            </a:lvl1pPr>
          </a:lstStyle>
          <a:p>
            <a:r>
              <a:rPr lang="es-ES" sz="2800" dirty="0" smtClean="0">
                <a:latin typeface="Arial Narrow" panose="020B0606020202030204" pitchFamily="34" charset="0"/>
              </a:rPr>
              <a:t>Ver ejemplo de las interfaces </a:t>
            </a:r>
            <a:r>
              <a:rPr lang="es-ES" sz="2800" b="1" dirty="0" err="1">
                <a:latin typeface="Consolas" panose="020B0609020204030204" pitchFamily="49" charset="0"/>
              </a:rPr>
              <a:t>ICollection</a:t>
            </a:r>
            <a:r>
              <a:rPr lang="es-ES" sz="2800" dirty="0" smtClean="0">
                <a:latin typeface="Arial Narrow" panose="020B0606020202030204" pitchFamily="34" charset="0"/>
              </a:rPr>
              <a:t>, </a:t>
            </a:r>
            <a:r>
              <a:rPr lang="es-ES" sz="2800" b="1" dirty="0" err="1">
                <a:latin typeface="Consolas" panose="020B0609020204030204" pitchFamily="49" charset="0"/>
              </a:rPr>
              <a:t>IEnumerable</a:t>
            </a:r>
            <a:r>
              <a:rPr lang="es-ES" sz="2800" dirty="0" smtClean="0">
                <a:latin typeface="Arial Narrow" panose="020B0606020202030204" pitchFamily="34" charset="0"/>
              </a:rPr>
              <a:t>, </a:t>
            </a:r>
            <a:r>
              <a:rPr lang="es-ES" sz="2800" b="1" dirty="0" err="1">
                <a:latin typeface="Consolas" panose="020B0609020204030204" pitchFamily="49" charset="0"/>
              </a:rPr>
              <a:t>IList</a:t>
            </a:r>
            <a:endParaRPr lang="en-US" sz="2800" b="1" dirty="0">
              <a:latin typeface="Consolas" panose="020B0609020204030204" pitchFamily="49" charset="0"/>
            </a:endParaRPr>
          </a:p>
        </p:txBody>
      </p:sp>
      <p:sp>
        <p:nvSpPr>
          <p:cNvPr id="6" name="Title 1"/>
          <p:cNvSpPr>
            <a:spLocks noGrp="1"/>
          </p:cNvSpPr>
          <p:nvPr>
            <p:ph type="title"/>
          </p:nvPr>
        </p:nvSpPr>
        <p:spPr>
          <a:xfrm>
            <a:off x="137159" y="46355"/>
            <a:ext cx="6726627"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sol</a:t>
            </a:r>
            <a:r>
              <a:rPr lang="en-US" sz="4900" b="1" cap="small" dirty="0" smtClean="0">
                <a:solidFill>
                  <a:srgbClr val="FFFF00"/>
                </a:solidFill>
                <a:latin typeface="Arial Narrow" panose="020B0606020202030204" pitchFamily="34" charset="0"/>
              </a:rPr>
              <a:t>i</a:t>
            </a:r>
            <a:r>
              <a:rPr lang="en-US" sz="3200" cap="small" dirty="0" smtClean="0">
                <a:solidFill>
                  <a:schemeClr val="bg1"/>
                </a:solidFill>
                <a:latin typeface="Arial Narrow" panose="020B0606020202030204" pitchFamily="34" charset="0"/>
              </a:rPr>
              <a:t>d</a:t>
            </a:r>
            <a:r>
              <a:rPr lang="en-US" sz="4000" b="1" cap="small" dirty="0" smtClean="0">
                <a:solidFill>
                  <a:schemeClr val="bg1"/>
                </a:solidFill>
                <a:latin typeface="Arial Narrow" panose="020B0606020202030204" pitchFamily="34" charset="0"/>
              </a:rPr>
              <a:t> </a:t>
            </a:r>
            <a:r>
              <a:rPr lang="en-US" sz="4000" b="1" cap="small" dirty="0" smtClean="0">
                <a:solidFill>
                  <a:srgbClr val="FFFF00"/>
                </a:solidFill>
                <a:latin typeface="Arial Narrow" panose="020B0606020202030204" pitchFamily="34" charset="0"/>
              </a:rPr>
              <a:t>I</a:t>
            </a:r>
            <a:r>
              <a:rPr lang="en-US" sz="3200" cap="small" dirty="0" smtClean="0">
                <a:solidFill>
                  <a:schemeClr val="bg1"/>
                </a:solidFill>
                <a:latin typeface="Arial Narrow" panose="020B0606020202030204" pitchFamily="34" charset="0"/>
              </a:rPr>
              <a:t>nterface segregation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13317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884096" cy="548005"/>
          </a:xfrm>
          <a:solidFill>
            <a:schemeClr val="accent1">
              <a:lumMod val="75000"/>
            </a:schemeClr>
          </a:solidFill>
        </p:spPr>
        <p:txBody>
          <a:bodyPr vert="horz" lIns="91440" tIns="45720" rIns="91440" bIns="45720" rtlCol="0" anchor="ctr">
            <a:normAutofit fontScale="90000"/>
          </a:bodyPr>
          <a:lstStyle/>
          <a:p>
            <a:r>
              <a:rPr lang="en-US" sz="4000" cap="small" dirty="0">
                <a:solidFill>
                  <a:schemeClr val="bg1"/>
                </a:solidFill>
                <a:latin typeface="Arial Narrow" panose="020B0606020202030204" pitchFamily="34" charset="0"/>
              </a:rPr>
              <a:t>soli</a:t>
            </a:r>
            <a:r>
              <a:rPr lang="en-US" sz="6000" b="1" cap="small" dirty="0">
                <a:solidFill>
                  <a:srgbClr val="FFFF00"/>
                </a:solidFill>
                <a:latin typeface="Arial Narrow" panose="020B0606020202030204" pitchFamily="34" charset="0"/>
              </a:rPr>
              <a:t>d</a:t>
            </a:r>
            <a:r>
              <a:rPr lang="en-US" sz="4000" b="1" cap="small" dirty="0" smtClean="0">
                <a:solidFill>
                  <a:schemeClr val="bg1"/>
                </a:solidFill>
                <a:latin typeface="Arial Narrow" panose="020B0606020202030204" pitchFamily="34" charset="0"/>
              </a:rPr>
              <a:t> </a:t>
            </a:r>
            <a:r>
              <a:rPr lang="en-US" sz="4900" b="1" cap="small" dirty="0">
                <a:solidFill>
                  <a:srgbClr val="FFFF00"/>
                </a:solidFill>
                <a:latin typeface="Arial Narrow" panose="020B0606020202030204" pitchFamily="34" charset="0"/>
              </a:rPr>
              <a:t>D</a:t>
            </a:r>
            <a:r>
              <a:rPr lang="en-US" sz="4000" cap="small" dirty="0">
                <a:solidFill>
                  <a:schemeClr val="bg1"/>
                </a:solidFill>
                <a:latin typeface="Arial Narrow" panose="020B0606020202030204" pitchFamily="34" charset="0"/>
              </a:rPr>
              <a:t>ependency inversion Principle</a:t>
            </a:r>
            <a:endParaRPr lang="en-US" sz="40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23</a:t>
            </a:fld>
            <a:endParaRPr lang="en-US" dirty="0"/>
          </a:p>
        </p:txBody>
      </p:sp>
      <p:sp>
        <p:nvSpPr>
          <p:cNvPr id="8" name="TextBox 7"/>
          <p:cNvSpPr txBox="1"/>
          <p:nvPr/>
        </p:nvSpPr>
        <p:spPr>
          <a:xfrm>
            <a:off x="2071868" y="2846590"/>
            <a:ext cx="7650866" cy="646331"/>
          </a:xfrm>
          <a:prstGeom prst="rect">
            <a:avLst/>
          </a:prstGeom>
          <a:solidFill>
            <a:srgbClr val="00B0F0">
              <a:alpha val="20000"/>
            </a:srgbClr>
          </a:solidFill>
        </p:spPr>
        <p:txBody>
          <a:bodyPr wrap="square" rtlCol="0">
            <a:spAutoFit/>
          </a:bodyPr>
          <a:lstStyle>
            <a:defPPr>
              <a:defRPr lang="en-US"/>
            </a:defPPr>
            <a:lvl1pPr>
              <a:defRPr sz="2400"/>
            </a:lvl1pPr>
          </a:lstStyle>
          <a:p>
            <a:r>
              <a:rPr lang="es-ES" sz="3600" dirty="0" smtClean="0">
                <a:latin typeface="Arial Narrow" panose="020B0606020202030204" pitchFamily="34" charset="0"/>
              </a:rPr>
              <a:t>Este </a:t>
            </a:r>
            <a:r>
              <a:rPr lang="es-ES" sz="3600" dirty="0" smtClean="0">
                <a:latin typeface="Arial Narrow" panose="020B0606020202030204" pitchFamily="34" charset="0"/>
              </a:rPr>
              <a:t>5to principio </a:t>
            </a:r>
            <a:r>
              <a:rPr lang="es-ES" sz="3600" dirty="0" smtClean="0">
                <a:latin typeface="Arial Narrow" panose="020B0606020202030204" pitchFamily="34" charset="0"/>
              </a:rPr>
              <a:t>se estudiará más adelante</a:t>
            </a:r>
            <a:endParaRPr lang="en-US" sz="3200" b="1" dirty="0">
              <a:latin typeface="Arial Narrow" panose="020B0606020202030204" pitchFamily="34" charset="0"/>
            </a:endParaRPr>
          </a:p>
        </p:txBody>
      </p:sp>
    </p:spTree>
    <p:extLst>
      <p:ext uri="{BB962C8B-B14F-4D97-AF65-F5344CB8AC3E}">
        <p14:creationId xmlns:p14="http://schemas.microsoft.com/office/powerpoint/2010/main" val="313627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305181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Principios</a:t>
            </a:r>
            <a:r>
              <a:rPr lang="en-US" sz="3200" cap="small" dirty="0" smtClean="0">
                <a:solidFill>
                  <a:schemeClr val="bg1"/>
                </a:solidFill>
                <a:latin typeface="Arial Narrow" panose="020B0606020202030204" pitchFamily="34" charset="0"/>
              </a:rPr>
              <a:t> SOLID</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3</a:t>
            </a:fld>
            <a:endParaRPr lang="en-US" dirty="0"/>
          </a:p>
        </p:txBody>
      </p:sp>
      <p:sp>
        <p:nvSpPr>
          <p:cNvPr id="3" name="TextBox 2"/>
          <p:cNvSpPr txBox="1"/>
          <p:nvPr/>
        </p:nvSpPr>
        <p:spPr>
          <a:xfrm>
            <a:off x="868681" y="3806720"/>
            <a:ext cx="1931670" cy="707886"/>
          </a:xfrm>
          <a:prstGeom prst="rect">
            <a:avLst/>
          </a:prstGeom>
          <a:solidFill>
            <a:srgbClr val="FFFFFF">
              <a:alpha val="30196"/>
            </a:srgbClr>
          </a:solidFill>
        </p:spPr>
        <p:txBody>
          <a:bodyPr wrap="square" rtlCol="0">
            <a:spAutoFit/>
          </a:bodyPr>
          <a:lstStyle/>
          <a:p>
            <a:r>
              <a:rPr lang="es-ES" sz="2000" dirty="0" smtClean="0"/>
              <a:t>Una única responsabilidad</a:t>
            </a:r>
            <a:endParaRPr lang="en-US" sz="2000" dirty="0"/>
          </a:p>
        </p:txBody>
      </p:sp>
      <p:pic>
        <p:nvPicPr>
          <p:cNvPr id="5" name="Picture 4"/>
          <p:cNvPicPr>
            <a:picLocks noChangeAspect="1"/>
          </p:cNvPicPr>
          <p:nvPr/>
        </p:nvPicPr>
        <p:blipFill>
          <a:blip r:embed="rId3"/>
          <a:stretch>
            <a:fillRect/>
          </a:stretch>
        </p:blipFill>
        <p:spPr>
          <a:xfrm>
            <a:off x="1058531" y="890392"/>
            <a:ext cx="9297698" cy="2791215"/>
          </a:xfrm>
          <a:prstGeom prst="rect">
            <a:avLst/>
          </a:prstGeom>
        </p:spPr>
      </p:pic>
      <p:sp>
        <p:nvSpPr>
          <p:cNvPr id="10" name="TextBox 9"/>
          <p:cNvSpPr txBox="1"/>
          <p:nvPr/>
        </p:nvSpPr>
        <p:spPr>
          <a:xfrm>
            <a:off x="2926081" y="3806720"/>
            <a:ext cx="1668780" cy="707886"/>
          </a:xfrm>
          <a:prstGeom prst="rect">
            <a:avLst/>
          </a:prstGeom>
          <a:solidFill>
            <a:srgbClr val="FFFFFF">
              <a:alpha val="30196"/>
            </a:srgbClr>
          </a:solidFill>
        </p:spPr>
        <p:txBody>
          <a:bodyPr wrap="square" rtlCol="0">
            <a:spAutoFit/>
          </a:bodyPr>
          <a:lstStyle/>
          <a:p>
            <a:r>
              <a:rPr lang="es-ES" sz="2000" dirty="0" smtClean="0"/>
              <a:t>Abierto / Cerrado</a:t>
            </a:r>
            <a:endParaRPr lang="en-US" sz="2000" dirty="0"/>
          </a:p>
        </p:txBody>
      </p:sp>
      <p:sp>
        <p:nvSpPr>
          <p:cNvPr id="12" name="TextBox 11"/>
          <p:cNvSpPr txBox="1"/>
          <p:nvPr/>
        </p:nvSpPr>
        <p:spPr>
          <a:xfrm>
            <a:off x="4720591" y="3806720"/>
            <a:ext cx="1668780" cy="707886"/>
          </a:xfrm>
          <a:prstGeom prst="rect">
            <a:avLst/>
          </a:prstGeom>
          <a:solidFill>
            <a:srgbClr val="FFFFFF">
              <a:alpha val="30196"/>
            </a:srgbClr>
          </a:solidFill>
        </p:spPr>
        <p:txBody>
          <a:bodyPr wrap="square" rtlCol="0">
            <a:spAutoFit/>
          </a:bodyPr>
          <a:lstStyle/>
          <a:p>
            <a:r>
              <a:rPr lang="es-ES" sz="2000" dirty="0" smtClean="0"/>
              <a:t>Sustitución de </a:t>
            </a:r>
            <a:r>
              <a:rPr lang="es-ES" sz="2000" dirty="0" err="1" smtClean="0"/>
              <a:t>Liskov</a:t>
            </a:r>
            <a:endParaRPr lang="en-US" sz="2000" dirty="0"/>
          </a:p>
        </p:txBody>
      </p:sp>
      <p:sp>
        <p:nvSpPr>
          <p:cNvPr id="16" name="TextBox 15"/>
          <p:cNvSpPr txBox="1"/>
          <p:nvPr/>
        </p:nvSpPr>
        <p:spPr>
          <a:xfrm>
            <a:off x="6629399" y="3806720"/>
            <a:ext cx="1771651" cy="707886"/>
          </a:xfrm>
          <a:prstGeom prst="rect">
            <a:avLst/>
          </a:prstGeom>
          <a:solidFill>
            <a:srgbClr val="FFFFFF">
              <a:alpha val="30196"/>
            </a:srgbClr>
          </a:solidFill>
        </p:spPr>
        <p:txBody>
          <a:bodyPr wrap="square" rtlCol="0">
            <a:spAutoFit/>
          </a:bodyPr>
          <a:lstStyle/>
          <a:p>
            <a:r>
              <a:rPr lang="es-ES" sz="2000" dirty="0" smtClean="0"/>
              <a:t>Segregación de interfaces</a:t>
            </a:r>
            <a:endParaRPr lang="en-US" sz="2000" dirty="0"/>
          </a:p>
        </p:txBody>
      </p:sp>
      <p:sp>
        <p:nvSpPr>
          <p:cNvPr id="17" name="TextBox 16"/>
          <p:cNvSpPr txBox="1"/>
          <p:nvPr/>
        </p:nvSpPr>
        <p:spPr>
          <a:xfrm>
            <a:off x="8584578" y="3806720"/>
            <a:ext cx="1771651" cy="707886"/>
          </a:xfrm>
          <a:prstGeom prst="rect">
            <a:avLst/>
          </a:prstGeom>
          <a:solidFill>
            <a:srgbClr val="FFFFFF">
              <a:alpha val="30196"/>
            </a:srgbClr>
          </a:solidFill>
        </p:spPr>
        <p:txBody>
          <a:bodyPr wrap="square" rtlCol="0">
            <a:spAutoFit/>
          </a:bodyPr>
          <a:lstStyle/>
          <a:p>
            <a:r>
              <a:rPr lang="es-ES" sz="2000" dirty="0" smtClean="0"/>
              <a:t>Inversión de Dependencias</a:t>
            </a:r>
            <a:endParaRPr lang="en-US" sz="2000" dirty="0"/>
          </a:p>
        </p:txBody>
      </p:sp>
      <p:sp>
        <p:nvSpPr>
          <p:cNvPr id="18" name="TextBox 17"/>
          <p:cNvSpPr txBox="1"/>
          <p:nvPr/>
        </p:nvSpPr>
        <p:spPr>
          <a:xfrm>
            <a:off x="868681" y="4881140"/>
            <a:ext cx="9487548" cy="1421928"/>
          </a:xfrm>
          <a:prstGeom prst="rect">
            <a:avLst/>
          </a:prstGeom>
          <a:solidFill>
            <a:schemeClr val="accent1">
              <a:lumMod val="75000"/>
            </a:schemeClr>
          </a:solidFill>
        </p:spPr>
        <p:txBody>
          <a:bodyPr vert="horz" lIns="91440" tIns="45720" rIns="91440" bIns="45720" rtlCol="0" anchor="ctr">
            <a:normAutofit/>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s-ES" dirty="0" smtClean="0"/>
              <a:t>Analizar estos principios nos ayuda a reflexionar e integrar algunos de los conceptos de </a:t>
            </a:r>
            <a:r>
              <a:rPr lang="es-ES" dirty="0" err="1" smtClean="0"/>
              <a:t>tipado</a:t>
            </a:r>
            <a:r>
              <a:rPr lang="es-ES" dirty="0" smtClean="0"/>
              <a:t> analizados hasta ahora</a:t>
            </a:r>
            <a:endParaRPr lang="en-US" dirty="0"/>
          </a:p>
        </p:txBody>
      </p:sp>
    </p:spTree>
    <p:extLst>
      <p:ext uri="{BB962C8B-B14F-4D97-AF65-F5344CB8AC3E}">
        <p14:creationId xmlns:p14="http://schemas.microsoft.com/office/powerpoint/2010/main" val="3202177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4</a:t>
            </a:fld>
            <a:endParaRPr lang="en-US" dirty="0"/>
          </a:p>
        </p:txBody>
      </p:sp>
      <p:sp>
        <p:nvSpPr>
          <p:cNvPr id="11" name="TextBox 10"/>
          <p:cNvSpPr txBox="1"/>
          <p:nvPr/>
        </p:nvSpPr>
        <p:spPr>
          <a:xfrm>
            <a:off x="457196" y="680864"/>
            <a:ext cx="11098530" cy="830997"/>
          </a:xfrm>
          <a:prstGeom prst="rect">
            <a:avLst/>
          </a:prstGeom>
          <a:solidFill>
            <a:srgbClr val="FFFFFF">
              <a:alpha val="30196"/>
            </a:srgbClr>
          </a:solidFill>
        </p:spPr>
        <p:txBody>
          <a:bodyPr wrap="square" rtlCol="0">
            <a:spAutoFit/>
          </a:bodyPr>
          <a:lstStyle/>
          <a:p>
            <a:r>
              <a:rPr lang="es-ES" sz="2400" dirty="0" smtClean="0"/>
              <a:t>Una clase debe tener una única responsabilidad, una única razón por la que haya que modificarla</a:t>
            </a:r>
            <a:endParaRPr lang="en-US" sz="2400" dirty="0"/>
          </a:p>
        </p:txBody>
      </p:sp>
      <p:pic>
        <p:nvPicPr>
          <p:cNvPr id="6" name="Picture 5"/>
          <p:cNvPicPr>
            <a:picLocks noChangeAspect="1"/>
          </p:cNvPicPr>
          <p:nvPr/>
        </p:nvPicPr>
        <p:blipFill>
          <a:blip r:embed="rId3"/>
          <a:stretch>
            <a:fillRect/>
          </a:stretch>
        </p:blipFill>
        <p:spPr>
          <a:xfrm>
            <a:off x="199706" y="1511861"/>
            <a:ext cx="5668660" cy="4506974"/>
          </a:xfrm>
          <a:prstGeom prst="rect">
            <a:avLst/>
          </a:prstGeom>
        </p:spPr>
      </p:pic>
      <p:sp>
        <p:nvSpPr>
          <p:cNvPr id="14" name="TextBox 13"/>
          <p:cNvSpPr txBox="1"/>
          <p:nvPr/>
        </p:nvSpPr>
        <p:spPr>
          <a:xfrm>
            <a:off x="6006463" y="1620346"/>
            <a:ext cx="5549265" cy="1938992"/>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No se deberían mezclar muchas diferentes funcionalidades en una misma </a:t>
            </a:r>
            <a:r>
              <a:rPr lang="es-ES" dirty="0" smtClean="0">
                <a:latin typeface="Arial Narrow" panose="020B0606020202030204" pitchFamily="34" charset="0"/>
              </a:rPr>
              <a:t>clase. Eso implicaría que habría entonces diferentes causas por las que se puede querer hacer cambios en una clase</a:t>
            </a:r>
            <a:endParaRPr lang="en-US" dirty="0">
              <a:latin typeface="Arial Narrow" panose="020B0606020202030204" pitchFamily="34" charset="0"/>
            </a:endParaRPr>
          </a:p>
        </p:txBody>
      </p:sp>
      <p:sp>
        <p:nvSpPr>
          <p:cNvPr id="15" name="TextBox 14"/>
          <p:cNvSpPr txBox="1"/>
          <p:nvPr/>
        </p:nvSpPr>
        <p:spPr>
          <a:xfrm>
            <a:off x="6006462" y="3809785"/>
            <a:ext cx="5549264" cy="1200329"/>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Y una vez que se haga un cambio en una clase cómo se garantiza que no se introduzcan otras afectaciones</a:t>
            </a:r>
            <a:endParaRPr lang="en-US" dirty="0">
              <a:latin typeface="Arial Narrow" panose="020B0606020202030204" pitchFamily="34" charset="0"/>
            </a:endParaRPr>
          </a:p>
        </p:txBody>
      </p:sp>
      <p:sp>
        <p:nvSpPr>
          <p:cNvPr id="8" name="TextBox 7"/>
          <p:cNvSpPr txBox="1"/>
          <p:nvPr/>
        </p:nvSpPr>
        <p:spPr>
          <a:xfrm>
            <a:off x="3993267" y="5511134"/>
            <a:ext cx="7689782" cy="1200329"/>
          </a:xfrm>
          <a:prstGeom prst="rect">
            <a:avLst/>
          </a:prstGeom>
          <a:solidFill>
            <a:srgbClr val="FF0000">
              <a:alpha val="20000"/>
            </a:srgbClr>
          </a:solidFill>
        </p:spPr>
        <p:txBody>
          <a:bodyPr wrap="square" rtlCol="0">
            <a:spAutoFit/>
          </a:bodyPr>
          <a:lstStyle>
            <a:defPPr>
              <a:defRPr lang="en-US"/>
            </a:defPPr>
            <a:lvl1pPr>
              <a:defRPr sz="2400"/>
            </a:lvl1pPr>
          </a:lstStyle>
          <a:p>
            <a:r>
              <a:rPr lang="es-ES" dirty="0">
                <a:latin typeface="Arial Narrow" panose="020B0606020202030204" pitchFamily="34" charset="0"/>
              </a:rPr>
              <a:t>Si se quisiera implementar una clase </a:t>
            </a:r>
            <a:r>
              <a:rPr lang="es-ES" b="1" dirty="0">
                <a:latin typeface="Consolas" panose="020B0609020204030204" pitchFamily="49" charset="0"/>
              </a:rPr>
              <a:t>Tableta</a:t>
            </a:r>
            <a:r>
              <a:rPr lang="es-ES" dirty="0">
                <a:latin typeface="Arial Narrow" panose="020B0606020202030204" pitchFamily="34" charset="0"/>
              </a:rPr>
              <a:t> reusando </a:t>
            </a:r>
            <a:r>
              <a:rPr lang="es-ES" b="1" dirty="0" err="1">
                <a:latin typeface="Consolas" panose="020B0609020204030204" pitchFamily="49" charset="0"/>
              </a:rPr>
              <a:t>SmartPhone</a:t>
            </a:r>
            <a:r>
              <a:rPr lang="es-ES" dirty="0">
                <a:latin typeface="Arial Narrow" panose="020B0606020202030204" pitchFamily="34" charset="0"/>
              </a:rPr>
              <a:t> para reusar </a:t>
            </a:r>
            <a:r>
              <a:rPr lang="es-ES" b="1" dirty="0" err="1">
                <a:latin typeface="Consolas" panose="020B0609020204030204" pitchFamily="49" charset="0"/>
              </a:rPr>
              <a:t>TomarFoto</a:t>
            </a:r>
            <a:r>
              <a:rPr lang="es-ES" dirty="0">
                <a:latin typeface="Arial Narrow" panose="020B0606020202030204" pitchFamily="34" charset="0"/>
              </a:rPr>
              <a:t> por qué habría que cargar con otras funcionalidades como la de hacer llamadas</a:t>
            </a:r>
            <a:endParaRPr lang="en-US" dirty="0">
              <a:latin typeface="Arial Narrow" panose="020B0606020202030204" pitchFamily="34" charset="0"/>
            </a:endParaRPr>
          </a:p>
        </p:txBody>
      </p:sp>
      <p:sp>
        <p:nvSpPr>
          <p:cNvPr id="10" name="Title 1"/>
          <p:cNvSpPr txBox="1">
            <a:spLocks/>
          </p:cNvSpPr>
          <p:nvPr/>
        </p:nvSpPr>
        <p:spPr>
          <a:xfrm>
            <a:off x="137159" y="80645"/>
            <a:ext cx="6240491" cy="548005"/>
          </a:xfrm>
          <a:prstGeom prst="rect">
            <a:avLst/>
          </a:prstGeom>
          <a:solidFill>
            <a:schemeClr val="accent1">
              <a:lumMod val="75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cap="small" smtClean="0">
                <a:solidFill>
                  <a:srgbClr val="FFFF00"/>
                </a:solidFill>
                <a:latin typeface="Arial Narrow" panose="020B0606020202030204" pitchFamily="34" charset="0"/>
              </a:rPr>
              <a:t>S</a:t>
            </a:r>
            <a:r>
              <a:rPr lang="en-US" sz="3200" cap="small" smtClean="0">
                <a:solidFill>
                  <a:schemeClr val="bg1"/>
                </a:solidFill>
                <a:latin typeface="Arial Narrow" panose="020B0606020202030204" pitchFamily="34" charset="0"/>
              </a:rPr>
              <a:t>olid </a:t>
            </a:r>
            <a:r>
              <a:rPr lang="en-US" sz="5300" b="1" cap="small" smtClean="0">
                <a:solidFill>
                  <a:srgbClr val="FFFF00"/>
                </a:solidFill>
                <a:latin typeface="Arial Narrow" panose="020B0606020202030204" pitchFamily="34" charset="0"/>
              </a:rPr>
              <a:t>s</a:t>
            </a:r>
            <a:r>
              <a:rPr lang="en-US" sz="3200" cap="small"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565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5</a:t>
            </a:fld>
            <a:endParaRPr lang="en-US" dirty="0"/>
          </a:p>
        </p:txBody>
      </p:sp>
      <p:sp>
        <p:nvSpPr>
          <p:cNvPr id="8" name="TextBox 7"/>
          <p:cNvSpPr txBox="1"/>
          <p:nvPr/>
        </p:nvSpPr>
        <p:spPr>
          <a:xfrm>
            <a:off x="5584785" y="2517090"/>
            <a:ext cx="6123818"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ES" dirty="0" smtClean="0">
                <a:latin typeface="Arial Narrow" panose="020B0606020202030204" pitchFamily="34" charset="0"/>
              </a:rPr>
              <a:t>Se desagregan las funcionalidades en diferentes clases cada una con una única responsabilidad</a:t>
            </a:r>
            <a:endParaRPr lang="en-US" dirty="0">
              <a:latin typeface="Arial Narrow" panose="020B0606020202030204" pitchFamily="34" charset="0"/>
            </a:endParaRPr>
          </a:p>
        </p:txBody>
      </p:sp>
      <p:pic>
        <p:nvPicPr>
          <p:cNvPr id="9" name="Picture 8"/>
          <p:cNvPicPr>
            <a:picLocks noChangeAspect="1"/>
          </p:cNvPicPr>
          <p:nvPr/>
        </p:nvPicPr>
        <p:blipFill>
          <a:blip r:embed="rId3"/>
          <a:stretch>
            <a:fillRect/>
          </a:stretch>
        </p:blipFill>
        <p:spPr>
          <a:xfrm>
            <a:off x="5646036" y="3536986"/>
            <a:ext cx="2755508" cy="2638567"/>
          </a:xfrm>
          <a:prstGeom prst="rect">
            <a:avLst/>
          </a:prstGeom>
        </p:spPr>
      </p:pic>
      <p:pic>
        <p:nvPicPr>
          <p:cNvPr id="10" name="Picture 9"/>
          <p:cNvPicPr>
            <a:picLocks noChangeAspect="1"/>
          </p:cNvPicPr>
          <p:nvPr/>
        </p:nvPicPr>
        <p:blipFill>
          <a:blip r:embed="rId4"/>
          <a:stretch>
            <a:fillRect/>
          </a:stretch>
        </p:blipFill>
        <p:spPr>
          <a:xfrm>
            <a:off x="8908421" y="3636759"/>
            <a:ext cx="2455193" cy="2244445"/>
          </a:xfrm>
          <a:prstGeom prst="rect">
            <a:avLst/>
          </a:prstGeom>
        </p:spPr>
      </p:pic>
      <p:sp>
        <p:nvSpPr>
          <p:cNvPr id="11" name="TextBox 10"/>
          <p:cNvSpPr txBox="1"/>
          <p:nvPr/>
        </p:nvSpPr>
        <p:spPr>
          <a:xfrm>
            <a:off x="5532699" y="6080750"/>
            <a:ext cx="5616835" cy="461665"/>
          </a:xfrm>
          <a:prstGeom prst="rect">
            <a:avLst/>
          </a:prstGeom>
          <a:solidFill>
            <a:srgbClr val="00B0F0">
              <a:alpha val="20000"/>
            </a:srgbClr>
          </a:solidFill>
        </p:spPr>
        <p:txBody>
          <a:bodyPr wrap="square" rtlCol="0">
            <a:spAutoFit/>
          </a:bodyPr>
          <a:lstStyle>
            <a:defPPr>
              <a:defRPr lang="en-US"/>
            </a:defPPr>
            <a:lvl1pPr>
              <a:defRPr sz="2400">
                <a:latin typeface="Arial Narrow" panose="020B0606020202030204" pitchFamily="34" charset="0"/>
              </a:defRPr>
            </a:lvl1pPr>
          </a:lstStyle>
          <a:p>
            <a:r>
              <a:rPr lang="es-ES" dirty="0"/>
              <a:t>Cada clase carga solo con lo que necesita</a:t>
            </a:r>
            <a:endParaRPr lang="en-US" dirty="0"/>
          </a:p>
        </p:txBody>
      </p:sp>
      <p:pic>
        <p:nvPicPr>
          <p:cNvPr id="6" name="Picture 5"/>
          <p:cNvPicPr>
            <a:picLocks noChangeAspect="1"/>
          </p:cNvPicPr>
          <p:nvPr/>
        </p:nvPicPr>
        <p:blipFill>
          <a:blip r:embed="rId5"/>
          <a:stretch>
            <a:fillRect/>
          </a:stretch>
        </p:blipFill>
        <p:spPr>
          <a:xfrm>
            <a:off x="5532699" y="628650"/>
            <a:ext cx="4548851" cy="1760018"/>
          </a:xfrm>
          <a:prstGeom prst="rect">
            <a:avLst/>
          </a:prstGeom>
        </p:spPr>
      </p:pic>
      <p:pic>
        <p:nvPicPr>
          <p:cNvPr id="7" name="Picture 6"/>
          <p:cNvPicPr>
            <a:picLocks noChangeAspect="1"/>
          </p:cNvPicPr>
          <p:nvPr/>
        </p:nvPicPr>
        <p:blipFill>
          <a:blip r:embed="rId6"/>
          <a:stretch>
            <a:fillRect/>
          </a:stretch>
        </p:blipFill>
        <p:spPr>
          <a:xfrm>
            <a:off x="262018" y="2469291"/>
            <a:ext cx="4877141" cy="1963812"/>
          </a:xfrm>
          <a:prstGeom prst="rect">
            <a:avLst/>
          </a:prstGeom>
        </p:spPr>
      </p:pic>
      <p:pic>
        <p:nvPicPr>
          <p:cNvPr id="17" name="Picture 16"/>
          <p:cNvPicPr>
            <a:picLocks noChangeAspect="1"/>
          </p:cNvPicPr>
          <p:nvPr/>
        </p:nvPicPr>
        <p:blipFill>
          <a:blip r:embed="rId7"/>
          <a:stretch>
            <a:fillRect/>
          </a:stretch>
        </p:blipFill>
        <p:spPr>
          <a:xfrm>
            <a:off x="262017" y="4645331"/>
            <a:ext cx="4124787" cy="2030106"/>
          </a:xfrm>
          <a:prstGeom prst="rect">
            <a:avLst/>
          </a:prstGeom>
        </p:spPr>
      </p:pic>
      <p:pic>
        <p:nvPicPr>
          <p:cNvPr id="18" name="Picture 17"/>
          <p:cNvPicPr>
            <a:picLocks noChangeAspect="1"/>
          </p:cNvPicPr>
          <p:nvPr/>
        </p:nvPicPr>
        <p:blipFill>
          <a:blip r:embed="rId8"/>
          <a:stretch>
            <a:fillRect/>
          </a:stretch>
        </p:blipFill>
        <p:spPr>
          <a:xfrm>
            <a:off x="262018" y="719696"/>
            <a:ext cx="3835420" cy="1537367"/>
          </a:xfrm>
          <a:prstGeom prst="rect">
            <a:avLst/>
          </a:prstGeom>
        </p:spPr>
      </p:pic>
      <p:sp>
        <p:nvSpPr>
          <p:cNvPr id="3" name="Title 2"/>
          <p:cNvSpPr>
            <a:spLocks noGrp="1"/>
          </p:cNvSpPr>
          <p:nvPr>
            <p:ph type="title"/>
          </p:nvPr>
        </p:nvSpPr>
        <p:spPr/>
        <p:txBody>
          <a:bodyPr/>
          <a:lstStyle/>
          <a:p>
            <a:endParaRPr lang="en-US"/>
          </a:p>
        </p:txBody>
      </p:sp>
      <p:sp>
        <p:nvSpPr>
          <p:cNvPr id="13" name="Title 1"/>
          <p:cNvSpPr txBox="1">
            <a:spLocks/>
          </p:cNvSpPr>
          <p:nvPr/>
        </p:nvSpPr>
        <p:spPr>
          <a:xfrm>
            <a:off x="137159" y="80645"/>
            <a:ext cx="6240491" cy="548005"/>
          </a:xfrm>
          <a:prstGeom prst="rect">
            <a:avLst/>
          </a:prstGeom>
          <a:solidFill>
            <a:schemeClr val="accent1">
              <a:lumMod val="75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cap="small" smtClean="0">
                <a:solidFill>
                  <a:srgbClr val="FFFF00"/>
                </a:solidFill>
                <a:latin typeface="Arial Narrow" panose="020B0606020202030204" pitchFamily="34" charset="0"/>
              </a:rPr>
              <a:t>S</a:t>
            </a:r>
            <a:r>
              <a:rPr lang="en-US" sz="3200" cap="small" smtClean="0">
                <a:solidFill>
                  <a:schemeClr val="bg1"/>
                </a:solidFill>
                <a:latin typeface="Arial Narrow" panose="020B0606020202030204" pitchFamily="34" charset="0"/>
              </a:rPr>
              <a:t>olid </a:t>
            </a:r>
            <a:r>
              <a:rPr lang="en-US" sz="5300" b="1" cap="small" smtClean="0">
                <a:solidFill>
                  <a:srgbClr val="FFFF00"/>
                </a:solidFill>
                <a:latin typeface="Arial Narrow" panose="020B0606020202030204" pitchFamily="34" charset="0"/>
              </a:rPr>
              <a:t>s</a:t>
            </a:r>
            <a:r>
              <a:rPr lang="en-US" sz="3200" cap="small"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84391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80645"/>
            <a:ext cx="6240491" cy="548005"/>
          </a:xfrm>
          <a:solidFill>
            <a:schemeClr val="accent1">
              <a:lumMod val="75000"/>
            </a:schemeClr>
          </a:solidFill>
        </p:spPr>
        <p:txBody>
          <a:bodyPr vert="horz" lIns="91440" tIns="45720" rIns="91440" bIns="45720" rtlCol="0" anchor="ctr">
            <a:normAutofit fontScale="90000"/>
          </a:bodyPr>
          <a:lstStyle/>
          <a:p>
            <a:r>
              <a:rPr lang="en-US" b="1" cap="small" dirty="0" smtClean="0">
                <a:solidFill>
                  <a:srgbClr val="FFFF00"/>
                </a:solidFill>
                <a:latin typeface="Arial Narrow" panose="020B0606020202030204" pitchFamily="34" charset="0"/>
              </a:rPr>
              <a:t>S</a:t>
            </a:r>
            <a:r>
              <a:rPr lang="en-US" sz="3200" cap="small" dirty="0" smtClean="0">
                <a:solidFill>
                  <a:schemeClr val="bg1"/>
                </a:solidFill>
                <a:latin typeface="Arial Narrow" panose="020B0606020202030204" pitchFamily="34" charset="0"/>
              </a:rPr>
              <a:t>olid </a:t>
            </a:r>
            <a:r>
              <a:rPr lang="en-US" sz="5300" b="1" cap="small" dirty="0">
                <a:solidFill>
                  <a:srgbClr val="FFFF00"/>
                </a:solidFill>
                <a:latin typeface="Arial Narrow" panose="020B0606020202030204" pitchFamily="34" charset="0"/>
              </a:rPr>
              <a:t>s</a:t>
            </a:r>
            <a:r>
              <a:rPr lang="en-US" sz="3200" cap="small" dirty="0" smtClean="0">
                <a:solidFill>
                  <a:schemeClr val="bg1"/>
                </a:solidFill>
                <a:latin typeface="Arial Narrow" panose="020B0606020202030204" pitchFamily="34" charset="0"/>
              </a:rPr>
              <a:t>ingle responsibility principle</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6</a:t>
            </a:fld>
            <a:endParaRPr lang="en-US" dirty="0"/>
          </a:p>
        </p:txBody>
      </p:sp>
      <p:pic>
        <p:nvPicPr>
          <p:cNvPr id="7" name="Picture 6"/>
          <p:cNvPicPr>
            <a:picLocks noChangeAspect="1"/>
          </p:cNvPicPr>
          <p:nvPr/>
        </p:nvPicPr>
        <p:blipFill>
          <a:blip r:embed="rId3"/>
          <a:stretch>
            <a:fillRect/>
          </a:stretch>
        </p:blipFill>
        <p:spPr>
          <a:xfrm>
            <a:off x="278505" y="789410"/>
            <a:ext cx="5062995" cy="5057979"/>
          </a:xfrm>
          <a:prstGeom prst="rect">
            <a:avLst/>
          </a:prstGeom>
        </p:spPr>
      </p:pic>
      <p:sp>
        <p:nvSpPr>
          <p:cNvPr id="13" name="Rectangle 12"/>
          <p:cNvSpPr/>
          <p:nvPr/>
        </p:nvSpPr>
        <p:spPr>
          <a:xfrm>
            <a:off x="72518" y="4469130"/>
            <a:ext cx="5474970" cy="365760"/>
          </a:xfrm>
          <a:prstGeom prst="rect">
            <a:avLst/>
          </a:prstGeom>
          <a:solidFill>
            <a:srgbClr val="FF0000">
              <a:alpha val="14902"/>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4919439" y="744647"/>
            <a:ext cx="6671309" cy="837676"/>
          </a:xfrm>
          <a:prstGeom prst="wedgeRoundRectCallout">
            <a:avLst>
              <a:gd name="adj1" fmla="val -84193"/>
              <a:gd name="adj2" fmla="val 172815"/>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400" dirty="0" err="1" smtClean="0">
                <a:latin typeface="Arial Narrow" panose="020B0606020202030204" pitchFamily="34" charset="0"/>
              </a:rPr>
              <a:t>Aparentemente</a:t>
            </a:r>
            <a:r>
              <a:rPr lang="en-US" sz="2400" dirty="0" smtClean="0">
                <a:latin typeface="Arial Narrow" panose="020B0606020202030204" pitchFamily="34" charset="0"/>
              </a:rPr>
              <a:t> la </a:t>
            </a:r>
            <a:r>
              <a:rPr lang="en-US" sz="2400" dirty="0" err="1" smtClean="0">
                <a:latin typeface="Arial Narrow" panose="020B0606020202030204" pitchFamily="34" charset="0"/>
              </a:rPr>
              <a:t>clase</a:t>
            </a:r>
            <a:r>
              <a:rPr lang="en-US" sz="2400" dirty="0" smtClean="0">
                <a:latin typeface="Arial Narrow" panose="020B0606020202030204" pitchFamily="34" charset="0"/>
              </a:rPr>
              <a:t> agenda </a:t>
            </a:r>
            <a:r>
              <a:rPr lang="en-US" sz="2400" dirty="0" err="1" smtClean="0">
                <a:latin typeface="Arial Narrow" panose="020B0606020202030204" pitchFamily="34" charset="0"/>
              </a:rPr>
              <a:t>tiene</a:t>
            </a:r>
            <a:r>
              <a:rPr lang="en-US" sz="2400" dirty="0" smtClean="0">
                <a:latin typeface="Arial Narrow" panose="020B0606020202030204" pitchFamily="34" charset="0"/>
              </a:rPr>
              <a:t> </a:t>
            </a:r>
            <a:r>
              <a:rPr lang="en-US" sz="2400" dirty="0" err="1" smtClean="0">
                <a:latin typeface="Arial Narrow" panose="020B0606020202030204" pitchFamily="34" charset="0"/>
              </a:rPr>
              <a:t>una</a:t>
            </a:r>
            <a:r>
              <a:rPr lang="en-US" sz="2400" dirty="0" smtClean="0">
                <a:latin typeface="Arial Narrow" panose="020B0606020202030204" pitchFamily="34" charset="0"/>
              </a:rPr>
              <a:t> </a:t>
            </a:r>
            <a:r>
              <a:rPr lang="en-US" sz="2400" dirty="0" err="1" smtClean="0">
                <a:latin typeface="Arial Narrow" panose="020B0606020202030204" pitchFamily="34" charset="0"/>
              </a:rPr>
              <a:t>única</a:t>
            </a:r>
            <a:r>
              <a:rPr lang="en-US" sz="2400" dirty="0" smtClean="0">
                <a:latin typeface="Arial Narrow" panose="020B0606020202030204" pitchFamily="34" charset="0"/>
              </a:rPr>
              <a:t> </a:t>
            </a:r>
            <a:r>
              <a:rPr lang="en-US" sz="2400" dirty="0" err="1" smtClean="0">
                <a:latin typeface="Arial Narrow" panose="020B0606020202030204" pitchFamily="34" charset="0"/>
              </a:rPr>
              <a:t>responsabilidad</a:t>
            </a:r>
            <a:r>
              <a:rPr lang="en-US" sz="2400" dirty="0" smtClean="0">
                <a:latin typeface="Arial Narrow" panose="020B0606020202030204" pitchFamily="34" charset="0"/>
              </a:rPr>
              <a:t> </a:t>
            </a:r>
            <a:r>
              <a:rPr lang="en-US" sz="2000" b="1" dirty="0" err="1">
                <a:latin typeface="Consolas" panose="020B0609020204030204" pitchFamily="49" charset="0"/>
              </a:rPr>
              <a:t>Agregar</a:t>
            </a:r>
            <a:r>
              <a:rPr lang="en-US" sz="2400" dirty="0" smtClean="0">
                <a:latin typeface="Arial Narrow" panose="020B0606020202030204" pitchFamily="34" charset="0"/>
              </a:rPr>
              <a:t> y </a:t>
            </a:r>
            <a:r>
              <a:rPr lang="en-US" sz="2000" b="1" dirty="0" err="1">
                <a:latin typeface="Consolas" panose="020B0609020204030204" pitchFamily="49" charset="0"/>
              </a:rPr>
              <a:t>Buscar</a:t>
            </a:r>
            <a:r>
              <a:rPr lang="en-US" sz="2400" dirty="0" smtClean="0">
                <a:latin typeface="Arial Narrow" panose="020B0606020202030204" pitchFamily="34" charset="0"/>
              </a:rPr>
              <a:t> </a:t>
            </a:r>
            <a:r>
              <a:rPr lang="en-US" sz="2400" dirty="0" err="1" smtClean="0">
                <a:latin typeface="Arial Narrow" panose="020B0606020202030204" pitchFamily="34" charset="0"/>
              </a:rPr>
              <a:t>contactos</a:t>
            </a:r>
            <a:endParaRPr lang="en-US" sz="2800" dirty="0">
              <a:solidFill>
                <a:schemeClr val="tx1"/>
              </a:solidFill>
              <a:latin typeface="Arial Narrow" panose="020B0606020202030204" pitchFamily="34" charset="0"/>
            </a:endParaRPr>
          </a:p>
        </p:txBody>
      </p:sp>
      <p:sp>
        <p:nvSpPr>
          <p:cNvPr id="17" name="Rounded Rectangular Callout 16"/>
          <p:cNvSpPr/>
          <p:nvPr/>
        </p:nvSpPr>
        <p:spPr>
          <a:xfrm>
            <a:off x="5227083" y="1698941"/>
            <a:ext cx="6671309" cy="1205436"/>
          </a:xfrm>
          <a:prstGeom prst="wedgeRoundRectCallout">
            <a:avLst>
              <a:gd name="adj1" fmla="val -68125"/>
              <a:gd name="adj2" fmla="val 61555"/>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400" dirty="0" smtClean="0">
                <a:latin typeface="Arial Narrow" panose="020B0606020202030204" pitchFamily="34" charset="0"/>
              </a:rPr>
              <a:t>Pero </a:t>
            </a:r>
            <a:r>
              <a:rPr lang="en-US" sz="2400" dirty="0" err="1" smtClean="0">
                <a:latin typeface="Arial Narrow" panose="020B0606020202030204" pitchFamily="34" charset="0"/>
              </a:rPr>
              <a:t>depende</a:t>
            </a:r>
            <a:r>
              <a:rPr lang="en-US" sz="2400" dirty="0" smtClean="0">
                <a:latin typeface="Arial Narrow" panose="020B0606020202030204" pitchFamily="34" charset="0"/>
              </a:rPr>
              <a:t> de </a:t>
            </a:r>
            <a:r>
              <a:rPr lang="en-US" sz="2400" dirty="0" err="1" smtClean="0">
                <a:latin typeface="Arial Narrow" panose="020B0606020202030204" pitchFamily="34" charset="0"/>
              </a:rPr>
              <a:t>una</a:t>
            </a:r>
            <a:r>
              <a:rPr lang="en-US" sz="2400" dirty="0" smtClean="0">
                <a:latin typeface="Arial Narrow" panose="020B0606020202030204" pitchFamily="34" charset="0"/>
              </a:rPr>
              <a:t> </a:t>
            </a:r>
            <a:r>
              <a:rPr lang="en-US" sz="2400" dirty="0" err="1" smtClean="0">
                <a:latin typeface="Arial Narrow" panose="020B0606020202030204" pitchFamily="34" charset="0"/>
              </a:rPr>
              <a:t>lógica</a:t>
            </a:r>
            <a:r>
              <a:rPr lang="en-US" sz="2400" dirty="0" smtClean="0">
                <a:latin typeface="Arial Narrow" panose="020B0606020202030204" pitchFamily="34" charset="0"/>
              </a:rPr>
              <a:t> para </a:t>
            </a:r>
            <a:r>
              <a:rPr lang="en-US" sz="2400" dirty="0" err="1" smtClean="0">
                <a:latin typeface="Arial Narrow" panose="020B0606020202030204" pitchFamily="34" charset="0"/>
              </a:rPr>
              <a:t>convertir</a:t>
            </a:r>
            <a:r>
              <a:rPr lang="en-US" sz="2400" dirty="0" smtClean="0">
                <a:latin typeface="Arial Narrow" panose="020B0606020202030204" pitchFamily="34" charset="0"/>
              </a:rPr>
              <a:t> un audio </a:t>
            </a:r>
            <a:r>
              <a:rPr lang="en-US" sz="2400" dirty="0" err="1" smtClean="0">
                <a:latin typeface="Arial Narrow" panose="020B0606020202030204" pitchFamily="34" charset="0"/>
              </a:rPr>
              <a:t>en</a:t>
            </a:r>
            <a:r>
              <a:rPr lang="en-US" sz="2400" dirty="0" smtClean="0">
                <a:latin typeface="Arial Narrow" panose="020B0606020202030204" pitchFamily="34" charset="0"/>
              </a:rPr>
              <a:t> </a:t>
            </a:r>
            <a:r>
              <a:rPr lang="en-US" sz="2400" dirty="0" err="1" smtClean="0">
                <a:latin typeface="Arial Narrow" panose="020B0606020202030204" pitchFamily="34" charset="0"/>
              </a:rPr>
              <a:t>texto</a:t>
            </a:r>
            <a:r>
              <a:rPr lang="en-US" sz="2400" dirty="0" smtClean="0">
                <a:latin typeface="Arial Narrow" panose="020B0606020202030204" pitchFamily="34" charset="0"/>
              </a:rPr>
              <a:t> lo </a:t>
            </a:r>
            <a:r>
              <a:rPr lang="en-US" sz="2400" dirty="0" err="1" smtClean="0">
                <a:latin typeface="Arial Narrow" panose="020B0606020202030204" pitchFamily="34" charset="0"/>
              </a:rPr>
              <a:t>cual</a:t>
            </a:r>
            <a:r>
              <a:rPr lang="en-US" sz="2400" dirty="0" smtClean="0">
                <a:latin typeface="Arial Narrow" panose="020B0606020202030204" pitchFamily="34" charset="0"/>
              </a:rPr>
              <a:t> no es </a:t>
            </a:r>
            <a:r>
              <a:rPr lang="en-US" sz="2400" dirty="0" err="1" smtClean="0">
                <a:latin typeface="Arial Narrow" panose="020B0606020202030204" pitchFamily="34" charset="0"/>
              </a:rPr>
              <a:t>asunto</a:t>
            </a:r>
            <a:r>
              <a:rPr lang="en-US" sz="2400" dirty="0" smtClean="0">
                <a:latin typeface="Arial Narrow" panose="020B0606020202030204" pitchFamily="34" charset="0"/>
              </a:rPr>
              <a:t> de </a:t>
            </a:r>
            <a:r>
              <a:rPr lang="en-US" sz="2400" dirty="0" err="1" smtClean="0">
                <a:latin typeface="Arial Narrow" panose="020B0606020202030204" pitchFamily="34" charset="0"/>
              </a:rPr>
              <a:t>guardar</a:t>
            </a:r>
            <a:r>
              <a:rPr lang="en-US" sz="2400" dirty="0" smtClean="0">
                <a:latin typeface="Arial Narrow" panose="020B0606020202030204" pitchFamily="34" charset="0"/>
              </a:rPr>
              <a:t> y </a:t>
            </a:r>
            <a:r>
              <a:rPr lang="en-US" sz="2400" dirty="0" err="1" smtClean="0">
                <a:latin typeface="Arial Narrow" panose="020B0606020202030204" pitchFamily="34" charset="0"/>
              </a:rPr>
              <a:t>buscar</a:t>
            </a:r>
            <a:r>
              <a:rPr lang="en-US" sz="2400" dirty="0" smtClean="0">
                <a:latin typeface="Arial Narrow" panose="020B0606020202030204" pitchFamily="34" charset="0"/>
              </a:rPr>
              <a:t> </a:t>
            </a:r>
            <a:r>
              <a:rPr lang="en-US" sz="2400" dirty="0" err="1" smtClean="0">
                <a:latin typeface="Arial Narrow" panose="020B0606020202030204" pitchFamily="34" charset="0"/>
              </a:rPr>
              <a:t>contactos</a:t>
            </a:r>
            <a:r>
              <a:rPr lang="en-US" sz="2400" dirty="0" smtClean="0">
                <a:latin typeface="Arial Narrow" panose="020B0606020202030204" pitchFamily="34" charset="0"/>
              </a:rPr>
              <a:t> a </a:t>
            </a:r>
            <a:r>
              <a:rPr lang="en-US" sz="2400" dirty="0" err="1" smtClean="0">
                <a:latin typeface="Arial Narrow" panose="020B0606020202030204" pitchFamily="34" charset="0"/>
              </a:rPr>
              <a:t>partir</a:t>
            </a:r>
            <a:r>
              <a:rPr lang="en-US" sz="2400" dirty="0" smtClean="0">
                <a:latin typeface="Arial Narrow" panose="020B0606020202030204" pitchFamily="34" charset="0"/>
              </a:rPr>
              <a:t> de un </a:t>
            </a:r>
            <a:r>
              <a:rPr lang="en-US" sz="2400" dirty="0" err="1" smtClean="0">
                <a:latin typeface="Arial Narrow" panose="020B0606020202030204" pitchFamily="34" charset="0"/>
              </a:rPr>
              <a:t>texto</a:t>
            </a:r>
            <a:endParaRPr lang="en-US" sz="2800" dirty="0">
              <a:solidFill>
                <a:schemeClr val="tx1"/>
              </a:solidFill>
              <a:latin typeface="Arial Narrow" panose="020B0606020202030204" pitchFamily="34" charset="0"/>
            </a:endParaRPr>
          </a:p>
        </p:txBody>
      </p:sp>
      <p:pic>
        <p:nvPicPr>
          <p:cNvPr id="18" name="Picture 17"/>
          <p:cNvPicPr>
            <a:picLocks noChangeAspect="1"/>
          </p:cNvPicPr>
          <p:nvPr/>
        </p:nvPicPr>
        <p:blipFill>
          <a:blip r:embed="rId4"/>
          <a:stretch>
            <a:fillRect/>
          </a:stretch>
        </p:blipFill>
        <p:spPr>
          <a:xfrm>
            <a:off x="7030438" y="2809715"/>
            <a:ext cx="4867954" cy="1342168"/>
          </a:xfrm>
          <a:prstGeom prst="rect">
            <a:avLst/>
          </a:prstGeom>
        </p:spPr>
      </p:pic>
      <p:pic>
        <p:nvPicPr>
          <p:cNvPr id="19" name="Picture 18"/>
          <p:cNvPicPr>
            <a:picLocks noChangeAspect="1"/>
          </p:cNvPicPr>
          <p:nvPr/>
        </p:nvPicPr>
        <p:blipFill>
          <a:blip r:embed="rId5"/>
          <a:stretch>
            <a:fillRect/>
          </a:stretch>
        </p:blipFill>
        <p:spPr>
          <a:xfrm>
            <a:off x="5605722" y="4220463"/>
            <a:ext cx="4963218" cy="2488947"/>
          </a:xfrm>
          <a:prstGeom prst="rect">
            <a:avLst/>
          </a:prstGeom>
        </p:spPr>
      </p:pic>
      <p:sp>
        <p:nvSpPr>
          <p:cNvPr id="20" name="TextBox 19"/>
          <p:cNvSpPr txBox="1"/>
          <p:nvPr/>
        </p:nvSpPr>
        <p:spPr>
          <a:xfrm>
            <a:off x="10161270" y="3951828"/>
            <a:ext cx="1885950" cy="1508105"/>
          </a:xfrm>
          <a:prstGeom prst="rect">
            <a:avLst/>
          </a:prstGeom>
          <a:solidFill>
            <a:srgbClr val="00B0F0">
              <a:alpha val="20000"/>
            </a:srgbClr>
          </a:solidFill>
        </p:spPr>
        <p:txBody>
          <a:bodyPr wrap="square" rtlCol="0">
            <a:spAutoFit/>
          </a:bodyPr>
          <a:lstStyle>
            <a:defPPr>
              <a:defRPr lang="en-US"/>
            </a:defPPr>
            <a:lvl1pPr>
              <a:defRPr sz="2400"/>
            </a:lvl1pPr>
          </a:lstStyle>
          <a:p>
            <a:r>
              <a:rPr lang="es-ES" sz="2000" dirty="0" smtClean="0"/>
              <a:t>MEJOR </a:t>
            </a:r>
            <a:r>
              <a:rPr lang="es-ES" sz="1800" b="1" dirty="0" smtClean="0">
                <a:latin typeface="Consolas" panose="020B0609020204030204" pitchFamily="49" charset="0"/>
              </a:rPr>
              <a:t>Modulador </a:t>
            </a:r>
            <a:r>
              <a:rPr lang="es-ES" sz="1800" dirty="0" smtClean="0"/>
              <a:t>mantiene la responsabilidad única </a:t>
            </a:r>
            <a:endParaRPr lang="en-US" sz="1800" dirty="0"/>
          </a:p>
        </p:txBody>
      </p:sp>
    </p:spTree>
    <p:extLst>
      <p:ext uri="{BB962C8B-B14F-4D97-AF65-F5344CB8AC3E}">
        <p14:creationId xmlns:p14="http://schemas.microsoft.com/office/powerpoint/2010/main" val="191737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7</a:t>
            </a:fld>
            <a:endParaRPr lang="en-US" dirty="0"/>
          </a:p>
        </p:txBody>
      </p:sp>
      <p:sp>
        <p:nvSpPr>
          <p:cNvPr id="20" name="TextBox 19"/>
          <p:cNvSpPr txBox="1"/>
          <p:nvPr/>
        </p:nvSpPr>
        <p:spPr>
          <a:xfrm>
            <a:off x="217170" y="718096"/>
            <a:ext cx="11830050"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ES" dirty="0" smtClean="0">
                <a:latin typeface="Arial Narrow" panose="020B0606020202030204" pitchFamily="34" charset="0"/>
              </a:rPr>
              <a:t>El software debe ser </a:t>
            </a:r>
            <a:r>
              <a:rPr lang="es-ES" b="1" dirty="0" smtClean="0">
                <a:latin typeface="Arial Narrow" panose="020B0606020202030204" pitchFamily="34" charset="0"/>
              </a:rPr>
              <a:t>ROBUSTO</a:t>
            </a:r>
            <a:r>
              <a:rPr lang="es-ES" dirty="0" smtClean="0">
                <a:latin typeface="Arial Narrow" panose="020B0606020202030204" pitchFamily="34" charset="0"/>
              </a:rPr>
              <a:t>. Debe evitarse que un pequeño cambio no produzca fallas que no tengan que ver con lo que se quería lograr con el cambio</a:t>
            </a:r>
            <a:r>
              <a:rPr lang="es-ES" sz="2000" dirty="0" smtClean="0">
                <a:latin typeface="Arial Narrow" panose="020B0606020202030204" pitchFamily="34" charset="0"/>
              </a:rPr>
              <a:t> </a:t>
            </a:r>
            <a:endParaRPr lang="en-US" sz="2000" dirty="0">
              <a:latin typeface="Arial Narrow" panose="020B0606020202030204" pitchFamily="34" charset="0"/>
            </a:endParaRPr>
          </a:p>
        </p:txBody>
      </p:sp>
      <p:sp>
        <p:nvSpPr>
          <p:cNvPr id="11" name="TextBox 10"/>
          <p:cNvSpPr txBox="1"/>
          <p:nvPr/>
        </p:nvSpPr>
        <p:spPr>
          <a:xfrm>
            <a:off x="217170" y="1742811"/>
            <a:ext cx="11830050" cy="830997"/>
          </a:xfrm>
          <a:prstGeom prst="rect">
            <a:avLst/>
          </a:prstGeom>
          <a:solidFill>
            <a:srgbClr val="00B0F0">
              <a:alpha val="20000"/>
            </a:srgbClr>
          </a:solidFill>
        </p:spPr>
        <p:txBody>
          <a:bodyPr wrap="square" rtlCol="0">
            <a:spAutoFit/>
          </a:bodyPr>
          <a:lstStyle>
            <a:defPPr>
              <a:defRPr lang="en-US"/>
            </a:defPPr>
            <a:lvl1pPr>
              <a:defRPr sz="2400"/>
            </a:lvl1pPr>
          </a:lstStyle>
          <a:p>
            <a:r>
              <a:rPr lang="es-MX" dirty="0">
                <a:latin typeface="Arial Narrow" panose="020B0606020202030204" pitchFamily="34" charset="0"/>
              </a:rPr>
              <a:t>La definición de un tipo estar </a:t>
            </a:r>
            <a:r>
              <a:rPr lang="es-MX" b="1" dirty="0">
                <a:latin typeface="Arial Narrow" panose="020B0606020202030204" pitchFamily="34" charset="0"/>
              </a:rPr>
              <a:t>“</a:t>
            </a:r>
            <a:r>
              <a:rPr lang="es-MX" b="1" dirty="0" smtClean="0">
                <a:latin typeface="Arial Narrow" panose="020B0606020202030204" pitchFamily="34" charset="0"/>
              </a:rPr>
              <a:t>ABIERTA” </a:t>
            </a:r>
            <a:r>
              <a:rPr lang="es-MX" dirty="0">
                <a:latin typeface="Arial Narrow" panose="020B0606020202030204" pitchFamily="34" charset="0"/>
              </a:rPr>
              <a:t>para que se puedan </a:t>
            </a:r>
            <a:r>
              <a:rPr lang="es-ES" dirty="0">
                <a:latin typeface="Arial Narrow" panose="020B0606020202030204" pitchFamily="34" charset="0"/>
              </a:rPr>
              <a:t>ampliar, adaptar, </a:t>
            </a:r>
            <a:r>
              <a:rPr lang="es-MX" dirty="0">
                <a:latin typeface="Arial Narrow" panose="020B0606020202030204" pitchFamily="34" charset="0"/>
              </a:rPr>
              <a:t>pero por otro lado deben estar “</a:t>
            </a:r>
            <a:r>
              <a:rPr lang="es-MX" b="1" dirty="0">
                <a:latin typeface="Arial Narrow" panose="020B0606020202030204" pitchFamily="34" charset="0"/>
              </a:rPr>
              <a:t>CERRADA</a:t>
            </a:r>
            <a:r>
              <a:rPr lang="es-MX" dirty="0">
                <a:latin typeface="Arial Narrow" panose="020B0606020202030204" pitchFamily="34" charset="0"/>
              </a:rPr>
              <a:t>” para que no se pueden </a:t>
            </a:r>
            <a:r>
              <a:rPr lang="es-ES" dirty="0">
                <a:latin typeface="Arial Narrow" panose="020B0606020202030204" pitchFamily="34" charset="0"/>
              </a:rPr>
              <a:t>modificar arbitrariamente</a:t>
            </a: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217170" y="2573808"/>
            <a:ext cx="4412703" cy="4101629"/>
          </a:xfrm>
          <a:prstGeom prst="rect">
            <a:avLst/>
          </a:prstGeom>
        </p:spPr>
      </p:pic>
      <p:pic>
        <p:nvPicPr>
          <p:cNvPr id="5" name="Picture 4"/>
          <p:cNvPicPr>
            <a:picLocks noChangeAspect="1"/>
          </p:cNvPicPr>
          <p:nvPr/>
        </p:nvPicPr>
        <p:blipFill>
          <a:blip r:embed="rId4"/>
          <a:stretch>
            <a:fillRect/>
          </a:stretch>
        </p:blipFill>
        <p:spPr>
          <a:xfrm>
            <a:off x="7618786" y="2573808"/>
            <a:ext cx="3948374" cy="4034205"/>
          </a:xfrm>
          <a:prstGeom prst="rect">
            <a:avLst/>
          </a:prstGeom>
        </p:spPr>
      </p:pic>
      <p:sp>
        <p:nvSpPr>
          <p:cNvPr id="14" name="Rounded Rectangular Callout 13"/>
          <p:cNvSpPr/>
          <p:nvPr/>
        </p:nvSpPr>
        <p:spPr>
          <a:xfrm>
            <a:off x="4464367" y="2796695"/>
            <a:ext cx="3335655" cy="2690098"/>
          </a:xfrm>
          <a:prstGeom prst="wedgeRoundRectCallout">
            <a:avLst>
              <a:gd name="adj1" fmla="val -152318"/>
              <a:gd name="adj2" fmla="val -42746"/>
              <a:gd name="adj3" fmla="val 16667"/>
            </a:avLst>
          </a:prstGeom>
          <a:solidFill>
            <a:srgbClr val="00B0F0">
              <a:alpha val="20000"/>
            </a:srgbClr>
          </a:solidFill>
        </p:spPr>
        <p:txBody>
          <a:bodyPr wrap="square" rtlCol="0">
            <a:spAutoFit/>
          </a:bodyPr>
          <a:lstStyle/>
          <a:p>
            <a:r>
              <a:rPr lang="en-US" sz="2400" dirty="0" err="1">
                <a:latin typeface="Arial Narrow" panose="020B0606020202030204" pitchFamily="34" charset="0"/>
              </a:rPr>
              <a:t>Cambiar</a:t>
            </a:r>
            <a:r>
              <a:rPr lang="en-US" sz="2400" dirty="0">
                <a:latin typeface="Arial Narrow" panose="020B0606020202030204" pitchFamily="34" charset="0"/>
              </a:rPr>
              <a:t> el </a:t>
            </a:r>
            <a:r>
              <a:rPr lang="en-US" sz="2400" dirty="0" err="1">
                <a:latin typeface="Arial Narrow" panose="020B0606020202030204" pitchFamily="34" charset="0"/>
              </a:rPr>
              <a:t>criterio</a:t>
            </a:r>
            <a:r>
              <a:rPr lang="en-US" sz="2400" dirty="0">
                <a:latin typeface="Arial Narrow" panose="020B0606020202030204" pitchFamily="34" charset="0"/>
              </a:rPr>
              <a:t> de </a:t>
            </a:r>
            <a:r>
              <a:rPr lang="en-US" sz="2400" dirty="0" err="1">
                <a:latin typeface="Arial Narrow" panose="020B0606020202030204" pitchFamily="34" charset="0"/>
              </a:rPr>
              <a:t>ordenación</a:t>
            </a:r>
            <a:r>
              <a:rPr lang="en-US" sz="2400" dirty="0">
                <a:latin typeface="Arial Narrow" panose="020B0606020202030204" pitchFamily="34" charset="0"/>
              </a:rPr>
              <a:t> no </a:t>
            </a:r>
            <a:r>
              <a:rPr lang="en-US" sz="2400" dirty="0" err="1">
                <a:latin typeface="Arial Narrow" panose="020B0606020202030204" pitchFamily="34" charset="0"/>
              </a:rPr>
              <a:t>implica</a:t>
            </a:r>
            <a:r>
              <a:rPr lang="en-US" sz="2400" dirty="0">
                <a:latin typeface="Arial Narrow" panose="020B0606020202030204" pitchFamily="34" charset="0"/>
              </a:rPr>
              <a:t> </a:t>
            </a:r>
            <a:r>
              <a:rPr lang="en-US" sz="2400" dirty="0" err="1">
                <a:latin typeface="Arial Narrow" panose="020B0606020202030204" pitchFamily="34" charset="0"/>
              </a:rPr>
              <a:t>cambiar</a:t>
            </a:r>
            <a:r>
              <a:rPr lang="en-US" sz="2400" dirty="0">
                <a:latin typeface="Arial Narrow" panose="020B0606020202030204" pitchFamily="34" charset="0"/>
              </a:rPr>
              <a:t> el </a:t>
            </a:r>
            <a:r>
              <a:rPr lang="en-US" sz="2400" dirty="0" err="1">
                <a:latin typeface="Arial Narrow" panose="020B0606020202030204" pitchFamily="34" charset="0"/>
              </a:rPr>
              <a:t>código</a:t>
            </a:r>
            <a:r>
              <a:rPr lang="en-US" sz="2400" dirty="0">
                <a:latin typeface="Arial Narrow" panose="020B0606020202030204" pitchFamily="34" charset="0"/>
              </a:rPr>
              <a:t> de </a:t>
            </a:r>
            <a:r>
              <a:rPr lang="en-US" sz="2400" b="1" dirty="0" err="1">
                <a:latin typeface="Arial Narrow" panose="020B0606020202030204" pitchFamily="34" charset="0"/>
              </a:rPr>
              <a:t>Ordenar</a:t>
            </a:r>
            <a:r>
              <a:rPr lang="en-US" sz="2800" dirty="0">
                <a:latin typeface="Arial Narrow" panose="020B0606020202030204" pitchFamily="34" charset="0"/>
              </a:rPr>
              <a:t> </a:t>
            </a:r>
            <a:r>
              <a:rPr lang="en-US" sz="2400" dirty="0" err="1">
                <a:latin typeface="Arial Narrow" panose="020B0606020202030204" pitchFamily="34" charset="0"/>
              </a:rPr>
              <a:t>sino</a:t>
            </a:r>
            <a:r>
              <a:rPr lang="en-US" sz="2400" dirty="0">
                <a:latin typeface="Arial Narrow" panose="020B0606020202030204" pitchFamily="34" charset="0"/>
              </a:rPr>
              <a:t> </a:t>
            </a:r>
            <a:r>
              <a:rPr lang="en-US" sz="2400" dirty="0" err="1">
                <a:latin typeface="Arial Narrow" panose="020B0606020202030204" pitchFamily="34" charset="0"/>
              </a:rPr>
              <a:t>cambiar</a:t>
            </a:r>
            <a:r>
              <a:rPr lang="en-US" sz="2400" dirty="0">
                <a:latin typeface="Arial Narrow" panose="020B0606020202030204" pitchFamily="34" charset="0"/>
              </a:rPr>
              <a:t> la </a:t>
            </a:r>
            <a:r>
              <a:rPr lang="en-US" sz="2400" dirty="0" err="1">
                <a:latin typeface="Arial Narrow" panose="020B0606020202030204" pitchFamily="34" charset="0"/>
              </a:rPr>
              <a:t>implementación</a:t>
            </a:r>
            <a:r>
              <a:rPr lang="en-US" sz="2400" dirty="0">
                <a:latin typeface="Arial Narrow" panose="020B0606020202030204" pitchFamily="34" charset="0"/>
              </a:rPr>
              <a:t> de</a:t>
            </a:r>
            <a:r>
              <a:rPr lang="en-US" sz="2800" dirty="0">
                <a:latin typeface="Arial Narrow" panose="020B0606020202030204" pitchFamily="34" charset="0"/>
              </a:rPr>
              <a:t> </a:t>
            </a:r>
            <a:r>
              <a:rPr lang="en-US" sz="2400" b="1" dirty="0" err="1">
                <a:latin typeface="Arial Narrow" panose="020B0606020202030204" pitchFamily="34" charset="0"/>
              </a:rPr>
              <a:t>IComparer</a:t>
            </a:r>
            <a:endParaRPr lang="en-US" sz="2400" b="1" dirty="0">
              <a:latin typeface="Arial Narrow" panose="020B0606020202030204" pitchFamily="34" charset="0"/>
            </a:endParaRPr>
          </a:p>
        </p:txBody>
      </p:sp>
      <p:sp>
        <p:nvSpPr>
          <p:cNvPr id="9" name="TextBox 8"/>
          <p:cNvSpPr txBox="1"/>
          <p:nvPr/>
        </p:nvSpPr>
        <p:spPr>
          <a:xfrm>
            <a:off x="680257" y="5967551"/>
            <a:ext cx="10541402" cy="830997"/>
          </a:xfrm>
          <a:prstGeom prst="rect">
            <a:avLst/>
          </a:prstGeom>
          <a:solidFill>
            <a:srgbClr val="00B050">
              <a:alpha val="20000"/>
            </a:srgbClr>
          </a:solidFill>
        </p:spPr>
        <p:txBody>
          <a:bodyPr wrap="square" rtlCol="0">
            <a:spAutoFit/>
          </a:bodyPr>
          <a:lstStyle>
            <a:defPPr>
              <a:defRPr lang="en-US"/>
            </a:defPPr>
            <a:lvl1pPr>
              <a:defRPr sz="2400"/>
            </a:lvl1pPr>
          </a:lstStyle>
          <a:p>
            <a:r>
              <a:rPr lang="es-MX" dirty="0">
                <a:latin typeface="Arial Narrow" panose="020B0606020202030204" pitchFamily="34" charset="0"/>
              </a:rPr>
              <a:t>Lo ideal es cuando sea necesario poder lograr modificar el comportamiento de una clase sin tener que hacer cambios en el código de la misma. </a:t>
            </a:r>
            <a:endParaRPr lang="en-US" dirty="0">
              <a:latin typeface="Arial Narrow" panose="020B0606020202030204" pitchFamily="34" charset="0"/>
            </a:endParaRPr>
          </a:p>
        </p:txBody>
      </p:sp>
      <p:sp>
        <p:nvSpPr>
          <p:cNvPr id="12" name="Title 1"/>
          <p:cNvSpPr txBox="1">
            <a:spLocks/>
          </p:cNvSpPr>
          <p:nvPr/>
        </p:nvSpPr>
        <p:spPr>
          <a:xfrm>
            <a:off x="137159" y="46355"/>
            <a:ext cx="8752197" cy="548005"/>
          </a:xfrm>
          <a:prstGeom prst="rect">
            <a:avLst/>
          </a:prstGeom>
          <a:solidFill>
            <a:schemeClr val="accent1">
              <a:lumMod val="75000"/>
            </a:schemeClr>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cap="small" smtClean="0">
                <a:solidFill>
                  <a:schemeClr val="bg1"/>
                </a:solidFill>
                <a:latin typeface="Arial Narrow" panose="020B0606020202030204" pitchFamily="34" charset="0"/>
              </a:rPr>
              <a:t>s</a:t>
            </a:r>
            <a:r>
              <a:rPr lang="en-US" sz="5300" b="1" cap="small" smtClean="0">
                <a:solidFill>
                  <a:srgbClr val="FFFF00"/>
                </a:solidFill>
                <a:latin typeface="Arial Narrow" panose="020B0606020202030204" pitchFamily="34" charset="0"/>
              </a:rPr>
              <a:t>o</a:t>
            </a:r>
            <a:r>
              <a:rPr lang="en-US" sz="3200" cap="small" smtClean="0">
                <a:solidFill>
                  <a:schemeClr val="bg1"/>
                </a:solidFill>
                <a:latin typeface="Arial Narrow" panose="020B0606020202030204" pitchFamily="34" charset="0"/>
              </a:rPr>
              <a:t>lid </a:t>
            </a:r>
            <a:r>
              <a:rPr lang="en-US" sz="5300" b="1" cap="small" smtClean="0">
                <a:solidFill>
                  <a:srgbClr val="FFFF00"/>
                </a:solidFill>
                <a:latin typeface="Arial Narrow" panose="020B0606020202030204" pitchFamily="34" charset="0"/>
              </a:rPr>
              <a:t>o</a:t>
            </a:r>
            <a:r>
              <a:rPr lang="en-US" sz="3200" cap="small" smtClean="0">
                <a:solidFill>
                  <a:schemeClr val="bg1"/>
                </a:solidFill>
                <a:latin typeface="Arial Narrow" panose="020B0606020202030204" pitchFamily="34" charset="0"/>
              </a:rPr>
              <a:t>pen closed principle. Principio abierto cerrado</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517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 y="46355"/>
            <a:ext cx="8752197"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s</a:t>
            </a:r>
            <a:r>
              <a:rPr lang="en-US" sz="5300" b="1" cap="small" dirty="0">
                <a:solidFill>
                  <a:srgbClr val="FFFF00"/>
                </a:solidFill>
                <a:latin typeface="Arial Narrow" panose="020B0606020202030204" pitchFamily="34" charset="0"/>
              </a:rPr>
              <a:t>o</a:t>
            </a:r>
            <a:r>
              <a:rPr lang="en-US" sz="3200" cap="small" dirty="0" smtClean="0">
                <a:solidFill>
                  <a:schemeClr val="bg1"/>
                </a:solidFill>
                <a:latin typeface="Arial Narrow" panose="020B0606020202030204" pitchFamily="34" charset="0"/>
              </a:rPr>
              <a:t>lid </a:t>
            </a:r>
            <a:r>
              <a:rPr lang="en-US" sz="5300" b="1" cap="small" dirty="0">
                <a:solidFill>
                  <a:srgbClr val="FFFF00"/>
                </a:solidFill>
                <a:latin typeface="Arial Narrow" panose="020B0606020202030204" pitchFamily="34" charset="0"/>
              </a:rPr>
              <a:t>o</a:t>
            </a:r>
            <a:r>
              <a:rPr lang="en-US" sz="3200" cap="small" dirty="0" smtClean="0">
                <a:solidFill>
                  <a:schemeClr val="bg1"/>
                </a:solidFill>
                <a:latin typeface="Arial Narrow" panose="020B0606020202030204" pitchFamily="34" charset="0"/>
              </a:rPr>
              <a:t>pen closed principle. Principio </a:t>
            </a:r>
            <a:r>
              <a:rPr lang="en-US" sz="3200" cap="small" dirty="0" err="1" smtClean="0">
                <a:solidFill>
                  <a:schemeClr val="bg1"/>
                </a:solidFill>
                <a:latin typeface="Arial Narrow" panose="020B0606020202030204" pitchFamily="34" charset="0"/>
              </a:rPr>
              <a:t>abierto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cerrado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8</a:t>
            </a:fld>
            <a:endParaRPr lang="en-US" dirty="0"/>
          </a:p>
        </p:txBody>
      </p:sp>
      <p:sp>
        <p:nvSpPr>
          <p:cNvPr id="20" name="TextBox 19"/>
          <p:cNvSpPr txBox="1"/>
          <p:nvPr/>
        </p:nvSpPr>
        <p:spPr>
          <a:xfrm>
            <a:off x="1015824" y="972739"/>
            <a:ext cx="8301798" cy="954107"/>
          </a:xfrm>
          <a:prstGeom prst="rect">
            <a:avLst/>
          </a:prstGeom>
          <a:solidFill>
            <a:srgbClr val="FF0000">
              <a:alpha val="20000"/>
            </a:srgbClr>
          </a:solidFill>
        </p:spPr>
        <p:txBody>
          <a:bodyPr wrap="square" rtlCol="0">
            <a:spAutoFit/>
          </a:bodyPr>
          <a:lstStyle>
            <a:defPPr>
              <a:defRPr lang="en-US"/>
            </a:defPPr>
            <a:lvl1pPr>
              <a:defRPr sz="2400"/>
            </a:lvl1pPr>
          </a:lstStyle>
          <a:p>
            <a:r>
              <a:rPr lang="en-US" sz="2800" dirty="0" smtClean="0">
                <a:latin typeface="Arial Narrow" panose="020B0606020202030204" pitchFamily="34" charset="0"/>
              </a:rPr>
              <a:t>¿</a:t>
            </a:r>
            <a:r>
              <a:rPr lang="en-US" sz="2800" dirty="0" err="1" smtClean="0">
                <a:latin typeface="Arial Narrow" panose="020B0606020202030204" pitchFamily="34" charset="0"/>
              </a:rPr>
              <a:t>En</a:t>
            </a:r>
            <a:r>
              <a:rPr lang="en-US" sz="2800" dirty="0" smtClean="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aún</a:t>
            </a:r>
            <a:r>
              <a:rPr lang="en-US" sz="2800" dirty="0">
                <a:latin typeface="Arial Narrow" panose="020B0606020202030204" pitchFamily="34" charset="0"/>
              </a:rPr>
              <a:t> no es </a:t>
            </a:r>
            <a:r>
              <a:rPr lang="en-US" sz="2800" dirty="0" err="1">
                <a:latin typeface="Arial Narrow" panose="020B0606020202030204" pitchFamily="34" charset="0"/>
              </a:rPr>
              <a:t>suficientemente</a:t>
            </a:r>
            <a:r>
              <a:rPr lang="en-US" sz="2800" dirty="0">
                <a:latin typeface="Arial Narrow" panose="020B0606020202030204" pitchFamily="34" charset="0"/>
              </a:rPr>
              <a:t> </a:t>
            </a:r>
            <a:r>
              <a:rPr lang="en-US" sz="2800" dirty="0" err="1">
                <a:latin typeface="Arial Narrow" panose="020B0606020202030204" pitchFamily="34" charset="0"/>
              </a:rPr>
              <a:t>cerrada</a:t>
            </a:r>
            <a:r>
              <a:rPr lang="en-US" sz="2800" dirty="0">
                <a:latin typeface="Arial Narrow" panose="020B0606020202030204" pitchFamily="34" charset="0"/>
              </a:rPr>
              <a:t> la </a:t>
            </a:r>
            <a:r>
              <a:rPr lang="en-US" sz="2800" dirty="0" err="1">
                <a:latin typeface="Arial Narrow" panose="020B0606020202030204" pitchFamily="34" charset="0"/>
              </a:rPr>
              <a:t>clase</a:t>
            </a:r>
            <a:r>
              <a:rPr lang="en-US" sz="2800" dirty="0">
                <a:latin typeface="Arial Narrow" panose="020B0606020202030204" pitchFamily="34" charset="0"/>
              </a:rPr>
              <a:t> anterior? </a:t>
            </a:r>
            <a:endParaRPr lang="en-US" sz="2800" dirty="0" smtClean="0">
              <a:latin typeface="Arial Narrow" panose="020B0606020202030204" pitchFamily="34" charset="0"/>
            </a:endParaRPr>
          </a:p>
          <a:p>
            <a:r>
              <a:rPr lang="en-US" sz="2800" dirty="0" smtClean="0">
                <a:latin typeface="Arial Narrow" panose="020B0606020202030204" pitchFamily="34" charset="0"/>
              </a:rPr>
              <a:t>¿</a:t>
            </a:r>
            <a:r>
              <a:rPr lang="en-US" sz="2800" dirty="0" err="1" smtClean="0">
                <a:latin typeface="Arial Narrow" panose="020B0606020202030204" pitchFamily="34" charset="0"/>
              </a:rPr>
              <a:t>Cómo</a:t>
            </a:r>
            <a:r>
              <a:rPr lang="en-US" sz="2800" dirty="0" smtClean="0">
                <a:latin typeface="Arial Narrow" panose="020B0606020202030204" pitchFamily="34" charset="0"/>
              </a:rPr>
              <a:t> </a:t>
            </a:r>
            <a:r>
              <a:rPr lang="en-US" sz="2800" dirty="0" err="1" smtClean="0">
                <a:latin typeface="Arial Narrow" panose="020B0606020202030204" pitchFamily="34" charset="0"/>
              </a:rPr>
              <a:t>mejorarla</a:t>
            </a:r>
            <a:r>
              <a:rPr lang="en-US" sz="2800" dirty="0" smtClean="0">
                <a:latin typeface="Arial Narrow" panose="020B0606020202030204" pitchFamily="34" charset="0"/>
              </a:rPr>
              <a:t> para </a:t>
            </a:r>
            <a:r>
              <a:rPr lang="en-US" sz="2800" dirty="0" err="1" smtClean="0">
                <a:latin typeface="Arial Narrow" panose="020B0606020202030204" pitchFamily="34" charset="0"/>
              </a:rPr>
              <a:t>hacerla</a:t>
            </a:r>
            <a:r>
              <a:rPr lang="en-US" sz="2800" dirty="0" smtClean="0">
                <a:latin typeface="Arial Narrow" panose="020B0606020202030204" pitchFamily="34" charset="0"/>
              </a:rPr>
              <a:t> </a:t>
            </a:r>
            <a:r>
              <a:rPr lang="en-US" sz="2800" dirty="0" err="1" smtClean="0">
                <a:latin typeface="Arial Narrow" panose="020B0606020202030204" pitchFamily="34" charset="0"/>
              </a:rPr>
              <a:t>más</a:t>
            </a:r>
            <a:r>
              <a:rPr lang="en-US" sz="2800" dirty="0" smtClean="0">
                <a:latin typeface="Arial Narrow" panose="020B0606020202030204" pitchFamily="34" charset="0"/>
              </a:rPr>
              <a:t> reusable?</a:t>
            </a: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015824" y="2029296"/>
            <a:ext cx="4412703" cy="4101629"/>
          </a:xfrm>
          <a:prstGeom prst="rect">
            <a:avLst/>
          </a:prstGeom>
        </p:spPr>
      </p:pic>
      <p:sp>
        <p:nvSpPr>
          <p:cNvPr id="10" name="Rounded Rectangular Callout 9"/>
          <p:cNvSpPr/>
          <p:nvPr/>
        </p:nvSpPr>
        <p:spPr>
          <a:xfrm>
            <a:off x="6053914" y="2452269"/>
            <a:ext cx="4975169" cy="1055608"/>
          </a:xfrm>
          <a:prstGeom prst="wedgeRoundRectCallout">
            <a:avLst>
              <a:gd name="adj1" fmla="val -114734"/>
              <a:gd name="adj2" fmla="val -62841"/>
              <a:gd name="adj3" fmla="val 16667"/>
            </a:avLst>
          </a:prstGeom>
          <a:solidFill>
            <a:srgbClr val="FF0000">
              <a:alpha val="20000"/>
            </a:srgbClr>
          </a:solidFill>
        </p:spPr>
        <p:txBody>
          <a:bodyPr wrap="square" rtlCol="0">
            <a:spAutoFit/>
          </a:bodyPr>
          <a:lstStyle/>
          <a:p>
            <a:r>
              <a:rPr lang="en-US" sz="2800" dirty="0">
                <a:latin typeface="Arial Narrow" panose="020B0606020202030204" pitchFamily="34" charset="0"/>
              </a:rPr>
              <a:t>¿</a:t>
            </a:r>
            <a:r>
              <a:rPr lang="en-US" sz="2800" dirty="0" err="1">
                <a:latin typeface="Arial Narrow" panose="020B0606020202030204" pitchFamily="34" charset="0"/>
              </a:rPr>
              <a:t>Por</a:t>
            </a:r>
            <a:r>
              <a:rPr lang="en-US" sz="2800" dirty="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depender</a:t>
            </a:r>
            <a:r>
              <a:rPr lang="en-US" sz="2800" dirty="0">
                <a:latin typeface="Arial Narrow" panose="020B0606020202030204" pitchFamily="34" charset="0"/>
              </a:rPr>
              <a:t> de que el </a:t>
            </a:r>
            <a:r>
              <a:rPr lang="en-US" sz="2800" dirty="0" err="1">
                <a:latin typeface="Arial Narrow" panose="020B0606020202030204" pitchFamily="34" charset="0"/>
              </a:rPr>
              <a:t>parámetro</a:t>
            </a:r>
            <a:r>
              <a:rPr lang="en-US" sz="2800" dirty="0">
                <a:latin typeface="Arial Narrow" panose="020B0606020202030204" pitchFamily="34" charset="0"/>
              </a:rPr>
              <a:t> sea un array</a:t>
            </a:r>
          </a:p>
        </p:txBody>
      </p:sp>
      <p:sp>
        <p:nvSpPr>
          <p:cNvPr id="6" name="Rounded Rectangle 5"/>
          <p:cNvSpPr/>
          <p:nvPr/>
        </p:nvSpPr>
        <p:spPr>
          <a:xfrm>
            <a:off x="2511707" y="2029296"/>
            <a:ext cx="868101" cy="41007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ular Callout 11"/>
          <p:cNvSpPr/>
          <p:nvPr/>
        </p:nvSpPr>
        <p:spPr>
          <a:xfrm>
            <a:off x="6053913" y="3910679"/>
            <a:ext cx="4975169" cy="2009061"/>
          </a:xfrm>
          <a:prstGeom prst="wedgeRoundRectCallout">
            <a:avLst>
              <a:gd name="adj1" fmla="val -86351"/>
              <a:gd name="adj2" fmla="val -137212"/>
              <a:gd name="adj3" fmla="val 16667"/>
            </a:avLst>
          </a:prstGeom>
          <a:solidFill>
            <a:srgbClr val="FF0000">
              <a:alpha val="20000"/>
            </a:srgbClr>
          </a:solidFill>
        </p:spPr>
        <p:txBody>
          <a:bodyPr wrap="square" rtlCol="0">
            <a:spAutoFit/>
          </a:bodyPr>
          <a:lstStyle/>
          <a:p>
            <a:r>
              <a:rPr lang="en-US" sz="2800" dirty="0">
                <a:latin typeface="Arial Narrow" panose="020B0606020202030204" pitchFamily="34" charset="0"/>
              </a:rPr>
              <a:t>¿</a:t>
            </a:r>
            <a:r>
              <a:rPr lang="en-US" sz="2800" dirty="0" err="1">
                <a:latin typeface="Arial Narrow" panose="020B0606020202030204" pitchFamily="34" charset="0"/>
              </a:rPr>
              <a:t>Por</a:t>
            </a:r>
            <a:r>
              <a:rPr lang="en-US" sz="2800" dirty="0">
                <a:latin typeface="Arial Narrow" panose="020B0606020202030204" pitchFamily="34" charset="0"/>
              </a:rPr>
              <a:t> </a:t>
            </a:r>
            <a:r>
              <a:rPr lang="en-US" sz="2800" dirty="0" err="1">
                <a:latin typeface="Arial Narrow" panose="020B0606020202030204" pitchFamily="34" charset="0"/>
              </a:rPr>
              <a:t>qué</a:t>
            </a:r>
            <a:r>
              <a:rPr lang="en-US" sz="2800" dirty="0">
                <a:latin typeface="Arial Narrow" panose="020B0606020202030204" pitchFamily="34" charset="0"/>
              </a:rPr>
              <a:t> </a:t>
            </a:r>
            <a:r>
              <a:rPr lang="en-US" sz="2800" dirty="0" err="1">
                <a:latin typeface="Arial Narrow" panose="020B0606020202030204" pitchFamily="34" charset="0"/>
              </a:rPr>
              <a:t>depender</a:t>
            </a:r>
            <a:r>
              <a:rPr lang="en-US" sz="2800" dirty="0">
                <a:latin typeface="Arial Narrow" panose="020B0606020202030204" pitchFamily="34" charset="0"/>
              </a:rPr>
              <a:t> de que </a:t>
            </a:r>
            <a:r>
              <a:rPr lang="en-US" sz="2800" dirty="0" err="1" smtClean="0">
                <a:latin typeface="Arial Narrow" panose="020B0606020202030204" pitchFamily="34" charset="0"/>
              </a:rPr>
              <a:t>en</a:t>
            </a:r>
            <a:r>
              <a:rPr lang="en-US" sz="2800" dirty="0" smtClean="0">
                <a:latin typeface="Arial Narrow" panose="020B0606020202030204" pitchFamily="34" charset="0"/>
              </a:rPr>
              <a:t> la </a:t>
            </a:r>
            <a:r>
              <a:rPr lang="en-US" sz="2800" dirty="0" err="1" smtClean="0">
                <a:latin typeface="Arial Narrow" panose="020B0606020202030204" pitchFamily="34" charset="0"/>
              </a:rPr>
              <a:t>definición</a:t>
            </a:r>
            <a:r>
              <a:rPr lang="en-US" sz="2800" dirty="0" smtClean="0">
                <a:latin typeface="Arial Narrow" panose="020B0606020202030204" pitchFamily="34" charset="0"/>
              </a:rPr>
              <a:t> de la </a:t>
            </a:r>
            <a:r>
              <a:rPr lang="en-US" sz="2800" dirty="0" err="1" smtClean="0">
                <a:latin typeface="Arial Narrow" panose="020B0606020202030204" pitchFamily="34" charset="0"/>
              </a:rPr>
              <a:t>clase</a:t>
            </a:r>
            <a:r>
              <a:rPr lang="en-US" sz="2800" dirty="0" smtClean="0">
                <a:latin typeface="Arial Narrow" panose="020B0606020202030204" pitchFamily="34" charset="0"/>
              </a:rPr>
              <a:t> </a:t>
            </a:r>
            <a:r>
              <a:rPr lang="en-US" sz="2800" dirty="0" err="1" smtClean="0">
                <a:latin typeface="Arial Narrow" panose="020B0606020202030204" pitchFamily="34" charset="0"/>
              </a:rPr>
              <a:t>haya</a:t>
            </a:r>
            <a:r>
              <a:rPr lang="en-US" sz="2800" dirty="0" smtClean="0">
                <a:latin typeface="Arial Narrow" panose="020B0606020202030204" pitchFamily="34" charset="0"/>
              </a:rPr>
              <a:t> que </a:t>
            </a:r>
            <a:r>
              <a:rPr lang="en-US" sz="2800" dirty="0" err="1" smtClean="0">
                <a:latin typeface="Arial Narrow" panose="020B0606020202030204" pitchFamily="34" charset="0"/>
              </a:rPr>
              <a:t>dar</a:t>
            </a:r>
            <a:r>
              <a:rPr lang="en-US" sz="2800" dirty="0" smtClean="0">
                <a:latin typeface="Arial Narrow" panose="020B0606020202030204" pitchFamily="34" charset="0"/>
              </a:rPr>
              <a:t> </a:t>
            </a:r>
            <a:r>
              <a:rPr lang="en-US" sz="2800" dirty="0" err="1" smtClean="0">
                <a:latin typeface="Arial Narrow" panose="020B0606020202030204" pitchFamily="34" charset="0"/>
              </a:rPr>
              <a:t>una</a:t>
            </a:r>
            <a:r>
              <a:rPr lang="en-US" sz="2800" dirty="0" smtClean="0">
                <a:latin typeface="Arial Narrow" panose="020B0606020202030204" pitchFamily="34" charset="0"/>
              </a:rPr>
              <a:t> </a:t>
            </a:r>
            <a:r>
              <a:rPr lang="en-US" sz="2800" dirty="0" err="1" smtClean="0">
                <a:latin typeface="Arial Narrow" panose="020B0606020202030204" pitchFamily="34" charset="0"/>
              </a:rPr>
              <a:t>implementación</a:t>
            </a:r>
            <a:r>
              <a:rPr lang="en-US" sz="2800" dirty="0" smtClean="0">
                <a:latin typeface="Arial Narrow" panose="020B0606020202030204" pitchFamily="34" charset="0"/>
              </a:rPr>
              <a:t> de </a:t>
            </a:r>
            <a:r>
              <a:rPr lang="en-US" sz="2800" b="1" dirty="0" err="1" smtClean="0">
                <a:latin typeface="Consolas" panose="020B0609020204030204" pitchFamily="49" charset="0"/>
              </a:rPr>
              <a:t>IComparer</a:t>
            </a:r>
            <a:r>
              <a:rPr lang="en-US" sz="2800" dirty="0" smtClean="0">
                <a:latin typeface="Arial Narrow" panose="020B0606020202030204" pitchFamily="34" charset="0"/>
              </a:rPr>
              <a:t>?</a:t>
            </a:r>
            <a:endParaRPr lang="en-US" sz="2800" dirty="0">
              <a:latin typeface="Arial Narrow" panose="020B0606020202030204" pitchFamily="34" charset="0"/>
            </a:endParaRPr>
          </a:p>
        </p:txBody>
      </p:sp>
      <p:sp>
        <p:nvSpPr>
          <p:cNvPr id="13" name="Rounded Rectangle 12"/>
          <p:cNvSpPr/>
          <p:nvPr/>
        </p:nvSpPr>
        <p:spPr>
          <a:xfrm>
            <a:off x="3536066" y="2050582"/>
            <a:ext cx="1545221" cy="41007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7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46355"/>
            <a:ext cx="7360920" cy="548005"/>
          </a:xfrm>
          <a:solidFill>
            <a:schemeClr val="accent1">
              <a:lumMod val="75000"/>
            </a:schemeClr>
          </a:solidFill>
        </p:spPr>
        <p:txBody>
          <a:bodyPr vert="horz" lIns="91440" tIns="45720" rIns="91440" bIns="45720" rtlCol="0" anchor="ctr">
            <a:normAutofit fontScale="90000"/>
          </a:bodyPr>
          <a:lstStyle/>
          <a:p>
            <a:r>
              <a:rPr lang="en-US" sz="4000" b="1" cap="small" dirty="0" smtClean="0">
                <a:solidFill>
                  <a:schemeClr val="bg1"/>
                </a:solidFill>
                <a:latin typeface="Arial Narrow" panose="020B0606020202030204" pitchFamily="34" charset="0"/>
              </a:rPr>
              <a:t>O</a:t>
            </a:r>
            <a:r>
              <a:rPr lang="en-US" sz="3200" cap="small" dirty="0" smtClean="0">
                <a:solidFill>
                  <a:schemeClr val="bg1"/>
                </a:solidFill>
                <a:latin typeface="Arial Narrow" panose="020B0606020202030204" pitchFamily="34" charset="0"/>
              </a:rPr>
              <a:t>pen closed principle. Principio </a:t>
            </a:r>
            <a:r>
              <a:rPr lang="en-US" sz="3200" cap="small" dirty="0" err="1" smtClean="0">
                <a:solidFill>
                  <a:schemeClr val="bg1"/>
                </a:solidFill>
                <a:latin typeface="Arial Narrow" panose="020B0606020202030204" pitchFamily="34" charset="0"/>
              </a:rPr>
              <a:t>abierto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cerrado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9197340" y="6492875"/>
            <a:ext cx="2743200" cy="365125"/>
          </a:xfrm>
        </p:spPr>
        <p:txBody>
          <a:bodyPr/>
          <a:lstStyle/>
          <a:p>
            <a:fld id="{5ADDC752-80C7-41F7-AA05-3E1BE1029531}" type="slidenum">
              <a:rPr lang="en-US" smtClean="0"/>
              <a:t>9</a:t>
            </a:fld>
            <a:endParaRPr lang="en-US" dirty="0"/>
          </a:p>
        </p:txBody>
      </p:sp>
      <p:pic>
        <p:nvPicPr>
          <p:cNvPr id="6" name="Picture 5"/>
          <p:cNvPicPr>
            <a:picLocks noChangeAspect="1"/>
          </p:cNvPicPr>
          <p:nvPr/>
        </p:nvPicPr>
        <p:blipFill>
          <a:blip r:embed="rId3"/>
          <a:stretch>
            <a:fillRect/>
          </a:stretch>
        </p:blipFill>
        <p:spPr>
          <a:xfrm>
            <a:off x="418793" y="857106"/>
            <a:ext cx="4674067" cy="4698742"/>
          </a:xfrm>
          <a:prstGeom prst="rect">
            <a:avLst/>
          </a:prstGeom>
        </p:spPr>
      </p:pic>
      <p:sp>
        <p:nvSpPr>
          <p:cNvPr id="10" name="Rounded Rectangular Callout 9"/>
          <p:cNvSpPr/>
          <p:nvPr/>
        </p:nvSpPr>
        <p:spPr>
          <a:xfrm>
            <a:off x="507005" y="5239712"/>
            <a:ext cx="4824619" cy="1259919"/>
          </a:xfrm>
          <a:prstGeom prst="wedgeRoundRectCallout">
            <a:avLst>
              <a:gd name="adj1" fmla="val -13140"/>
              <a:gd name="adj2" fmla="val -383251"/>
              <a:gd name="adj3" fmla="val 16667"/>
            </a:avLst>
          </a:prstGeom>
          <a:solidFill>
            <a:srgbClr val="00B0F0">
              <a:alpha val="20000"/>
            </a:srgbClr>
          </a:solidFill>
        </p:spPr>
        <p:txBody>
          <a:bodyPr wrap="square" rtlCol="0">
            <a:spAutoFit/>
          </a:bodyPr>
          <a:lstStyle/>
          <a:p>
            <a:r>
              <a:rPr lang="en-US" sz="2400" dirty="0" err="1" smtClean="0">
                <a:latin typeface="Arial Narrow" panose="020B0606020202030204" pitchFamily="34" charset="0"/>
              </a:rPr>
              <a:t>Mejor</a:t>
            </a:r>
            <a:r>
              <a:rPr lang="en-US" sz="2400" dirty="0" smtClean="0">
                <a:latin typeface="Arial Narrow" panose="020B0606020202030204" pitchFamily="34" charset="0"/>
              </a:rPr>
              <a:t> </a:t>
            </a:r>
            <a:r>
              <a:rPr lang="en-US" sz="2400" dirty="0" err="1" smtClean="0">
                <a:latin typeface="Arial Narrow" panose="020B0606020202030204" pitchFamily="34" charset="0"/>
              </a:rPr>
              <a:t>solución</a:t>
            </a:r>
            <a:r>
              <a:rPr lang="en-US" sz="2400" dirty="0" smtClean="0">
                <a:latin typeface="Arial Narrow" panose="020B0606020202030204" pitchFamily="34" charset="0"/>
              </a:rPr>
              <a:t>. </a:t>
            </a:r>
            <a:r>
              <a:rPr lang="en-US" sz="2400" dirty="0" err="1" smtClean="0">
                <a:latin typeface="Arial Narrow" panose="020B0606020202030204" pitchFamily="34" charset="0"/>
              </a:rPr>
              <a:t>Basar</a:t>
            </a:r>
            <a:r>
              <a:rPr lang="en-US" sz="2400" dirty="0" smtClean="0">
                <a:latin typeface="Arial Narrow" panose="020B0606020202030204" pitchFamily="34" charset="0"/>
              </a:rPr>
              <a:t> la </a:t>
            </a:r>
            <a:r>
              <a:rPr lang="en-US" sz="2400" dirty="0" err="1" smtClean="0">
                <a:latin typeface="Arial Narrow" panose="020B0606020202030204" pitchFamily="34" charset="0"/>
              </a:rPr>
              <a:t>ordenación</a:t>
            </a:r>
            <a:r>
              <a:rPr lang="en-US" sz="2400" dirty="0" smtClean="0">
                <a:latin typeface="Arial Narrow" panose="020B0606020202030204" pitchFamily="34" charset="0"/>
              </a:rPr>
              <a:t> </a:t>
            </a:r>
            <a:r>
              <a:rPr lang="en-US" sz="2400" dirty="0" err="1" smtClean="0">
                <a:latin typeface="Arial Narrow" panose="020B0606020202030204" pitchFamily="34" charset="0"/>
              </a:rPr>
              <a:t>en</a:t>
            </a:r>
            <a:r>
              <a:rPr lang="en-US" sz="2400" dirty="0" smtClean="0">
                <a:latin typeface="Arial Narrow" panose="020B0606020202030204" pitchFamily="34" charset="0"/>
              </a:rPr>
              <a:t> </a:t>
            </a:r>
            <a:r>
              <a:rPr lang="en-US" sz="2400" dirty="0" err="1" smtClean="0">
                <a:latin typeface="Arial Narrow" panose="020B0606020202030204" pitchFamily="34" charset="0"/>
              </a:rPr>
              <a:t>cualquiera</a:t>
            </a:r>
            <a:r>
              <a:rPr lang="en-US" sz="2400" dirty="0" smtClean="0">
                <a:latin typeface="Arial Narrow" panose="020B0606020202030204" pitchFamily="34" charset="0"/>
              </a:rPr>
              <a:t> que </a:t>
            </a:r>
            <a:r>
              <a:rPr lang="en-US" sz="2400" dirty="0" err="1" smtClean="0">
                <a:latin typeface="Arial Narrow" panose="020B0606020202030204" pitchFamily="34" charset="0"/>
              </a:rPr>
              <a:t>cumpla</a:t>
            </a:r>
            <a:r>
              <a:rPr lang="en-US" sz="2400" dirty="0" smtClean="0">
                <a:latin typeface="Arial Narrow" panose="020B0606020202030204" pitchFamily="34" charset="0"/>
              </a:rPr>
              <a:t> con la interface </a:t>
            </a:r>
            <a:r>
              <a:rPr lang="en-US" sz="2000" b="1" dirty="0" err="1">
                <a:latin typeface="Consolas" panose="020B0609020204030204" pitchFamily="49" charset="0"/>
              </a:rPr>
              <a:t>IList</a:t>
            </a:r>
            <a:endParaRPr lang="en-US" sz="2000" b="1" dirty="0">
              <a:latin typeface="Consolas" panose="020B0609020204030204" pitchFamily="49" charset="0"/>
            </a:endParaRPr>
          </a:p>
        </p:txBody>
      </p:sp>
      <p:pic>
        <p:nvPicPr>
          <p:cNvPr id="7" name="Picture 6"/>
          <p:cNvPicPr>
            <a:picLocks noChangeAspect="1"/>
          </p:cNvPicPr>
          <p:nvPr/>
        </p:nvPicPr>
        <p:blipFill>
          <a:blip r:embed="rId4"/>
          <a:stretch>
            <a:fillRect/>
          </a:stretch>
        </p:blipFill>
        <p:spPr>
          <a:xfrm>
            <a:off x="5879456" y="857106"/>
            <a:ext cx="4677428" cy="4698742"/>
          </a:xfrm>
          <a:prstGeom prst="rect">
            <a:avLst/>
          </a:prstGeom>
        </p:spPr>
      </p:pic>
      <p:sp>
        <p:nvSpPr>
          <p:cNvPr id="12" name="Rounded Rectangular Callout 11"/>
          <p:cNvSpPr/>
          <p:nvPr/>
        </p:nvSpPr>
        <p:spPr>
          <a:xfrm>
            <a:off x="5419836" y="5018697"/>
            <a:ext cx="6606260" cy="1736646"/>
          </a:xfrm>
          <a:prstGeom prst="wedgeRoundRectCallout">
            <a:avLst>
              <a:gd name="adj1" fmla="val 18246"/>
              <a:gd name="adj2" fmla="val -276504"/>
              <a:gd name="adj3" fmla="val 16667"/>
            </a:avLst>
          </a:prstGeom>
          <a:solidFill>
            <a:srgbClr val="00B0F0">
              <a:alpha val="20000"/>
            </a:srgbClr>
          </a:solidFill>
        </p:spPr>
        <p:txBody>
          <a:bodyPr wrap="square" rtlCol="0">
            <a:spAutoFit/>
          </a:bodyPr>
          <a:lstStyle/>
          <a:p>
            <a:r>
              <a:rPr lang="en-US" sz="2400" dirty="0" err="1" smtClean="0">
                <a:latin typeface="Arial Narrow" panose="020B0606020202030204" pitchFamily="34" charset="0"/>
              </a:rPr>
              <a:t>Mejor</a:t>
            </a:r>
            <a:r>
              <a:rPr lang="en-US" sz="2400" dirty="0" smtClean="0">
                <a:latin typeface="Arial Narrow" panose="020B0606020202030204" pitchFamily="34" charset="0"/>
              </a:rPr>
              <a:t> </a:t>
            </a:r>
            <a:r>
              <a:rPr lang="en-US" sz="2400" dirty="0" err="1" smtClean="0">
                <a:latin typeface="Arial Narrow" panose="020B0606020202030204" pitchFamily="34" charset="0"/>
              </a:rPr>
              <a:t>solución</a:t>
            </a:r>
            <a:r>
              <a:rPr lang="en-US" sz="2400" dirty="0" smtClean="0">
                <a:latin typeface="Arial Narrow" panose="020B0606020202030204" pitchFamily="34" charset="0"/>
              </a:rPr>
              <a:t>. </a:t>
            </a:r>
            <a:r>
              <a:rPr lang="en-US" sz="2400" dirty="0" err="1" smtClean="0">
                <a:latin typeface="Arial Narrow" panose="020B0606020202030204" pitchFamily="34" charset="0"/>
              </a:rPr>
              <a:t>Usar</a:t>
            </a:r>
            <a:r>
              <a:rPr lang="en-US" sz="2400" dirty="0" smtClean="0">
                <a:latin typeface="Arial Narrow" panose="020B0606020202030204" pitchFamily="34" charset="0"/>
              </a:rPr>
              <a:t> un </a:t>
            </a:r>
            <a:r>
              <a:rPr lang="en-US" sz="2400" b="1" dirty="0" err="1" smtClean="0">
                <a:latin typeface="Arial Narrow" panose="020B0606020202030204" pitchFamily="34" charset="0"/>
              </a:rPr>
              <a:t>funcional</a:t>
            </a:r>
            <a:r>
              <a:rPr lang="en-US" sz="2400" dirty="0" smtClean="0">
                <a:latin typeface="Arial Narrow" panose="020B0606020202030204" pitchFamily="34" charset="0"/>
              </a:rPr>
              <a:t> para no </a:t>
            </a:r>
            <a:r>
              <a:rPr lang="en-US" sz="2400" dirty="0" err="1" smtClean="0">
                <a:latin typeface="Arial Narrow" panose="020B0606020202030204" pitchFamily="34" charset="0"/>
              </a:rPr>
              <a:t>tener</a:t>
            </a:r>
            <a:r>
              <a:rPr lang="en-US" sz="2400" dirty="0" smtClean="0">
                <a:latin typeface="Arial Narrow" panose="020B0606020202030204" pitchFamily="34" charset="0"/>
              </a:rPr>
              <a:t> </a:t>
            </a:r>
            <a:r>
              <a:rPr lang="en-US" sz="2400" dirty="0" err="1" smtClean="0">
                <a:latin typeface="Arial Narrow" panose="020B0606020202030204" pitchFamily="34" charset="0"/>
              </a:rPr>
              <a:t>dar</a:t>
            </a:r>
            <a:r>
              <a:rPr lang="en-US" sz="2400" dirty="0" smtClean="0">
                <a:latin typeface="Arial Narrow" panose="020B0606020202030204" pitchFamily="34" charset="0"/>
              </a:rPr>
              <a:t>, </a:t>
            </a:r>
            <a:r>
              <a:rPr lang="en-US" sz="2400" dirty="0" err="1" smtClean="0">
                <a:latin typeface="Arial Narrow" panose="020B0606020202030204" pitchFamily="34" charset="0"/>
              </a:rPr>
              <a:t>en</a:t>
            </a:r>
            <a:r>
              <a:rPr lang="en-US" sz="2400" dirty="0" smtClean="0">
                <a:latin typeface="Arial Narrow" panose="020B0606020202030204" pitchFamily="34" charset="0"/>
              </a:rPr>
              <a:t> la </a:t>
            </a:r>
            <a:r>
              <a:rPr lang="en-US" sz="2400" dirty="0" err="1" smtClean="0">
                <a:latin typeface="Arial Narrow" panose="020B0606020202030204" pitchFamily="34" charset="0"/>
              </a:rPr>
              <a:t>definición</a:t>
            </a:r>
            <a:r>
              <a:rPr lang="en-US" sz="2400" dirty="0" smtClean="0">
                <a:latin typeface="Arial Narrow" panose="020B0606020202030204" pitchFamily="34" charset="0"/>
              </a:rPr>
              <a:t> de la </a:t>
            </a:r>
            <a:r>
              <a:rPr lang="en-US" sz="2400" dirty="0" err="1" smtClean="0">
                <a:latin typeface="Arial Narrow" panose="020B0606020202030204" pitchFamily="34" charset="0"/>
              </a:rPr>
              <a:t>clase</a:t>
            </a:r>
            <a:r>
              <a:rPr lang="en-US" sz="2400" dirty="0" smtClean="0">
                <a:latin typeface="Arial Narrow" panose="020B0606020202030204" pitchFamily="34" charset="0"/>
              </a:rPr>
              <a:t>, </a:t>
            </a:r>
            <a:r>
              <a:rPr lang="en-US" sz="2400" dirty="0" err="1" smtClean="0">
                <a:latin typeface="Arial Narrow" panose="020B0606020202030204" pitchFamily="34" charset="0"/>
              </a:rPr>
              <a:t>una</a:t>
            </a:r>
            <a:r>
              <a:rPr lang="en-US" sz="2400" dirty="0" smtClean="0">
                <a:latin typeface="Arial Narrow" panose="020B0606020202030204" pitchFamily="34" charset="0"/>
              </a:rPr>
              <a:t> </a:t>
            </a:r>
            <a:r>
              <a:rPr lang="en-US" sz="2400" dirty="0" err="1" smtClean="0">
                <a:latin typeface="Arial Narrow" panose="020B0606020202030204" pitchFamily="34" charset="0"/>
              </a:rPr>
              <a:t>implementación</a:t>
            </a:r>
            <a:r>
              <a:rPr lang="en-US" sz="2400" dirty="0" smtClean="0">
                <a:latin typeface="Arial Narrow" panose="020B0606020202030204" pitchFamily="34" charset="0"/>
              </a:rPr>
              <a:t> de </a:t>
            </a:r>
            <a:r>
              <a:rPr lang="en-US" sz="2000" b="1" dirty="0" err="1" smtClean="0">
                <a:latin typeface="Consolas" panose="020B0609020204030204" pitchFamily="49" charset="0"/>
              </a:rPr>
              <a:t>Icomparer</a:t>
            </a:r>
            <a:r>
              <a:rPr lang="en-US" sz="2400" dirty="0">
                <a:latin typeface="Arial Narrow" panose="020B0606020202030204" pitchFamily="34" charset="0"/>
              </a:rPr>
              <a:t>. </a:t>
            </a:r>
            <a:r>
              <a:rPr lang="en-US" sz="2400" dirty="0" smtClean="0">
                <a:latin typeface="Arial Narrow" panose="020B0606020202030204" pitchFamily="34" charset="0"/>
              </a:rPr>
              <a:t>Que sea el que </a:t>
            </a:r>
            <a:r>
              <a:rPr lang="en-US" sz="2400" dirty="0" err="1" smtClean="0">
                <a:latin typeface="Arial Narrow" panose="020B0606020202030204" pitchFamily="34" charset="0"/>
              </a:rPr>
              <a:t>invoque</a:t>
            </a:r>
            <a:r>
              <a:rPr lang="en-US" sz="2400" dirty="0" smtClean="0">
                <a:latin typeface="Arial Narrow" panose="020B0606020202030204" pitchFamily="34" charset="0"/>
              </a:rPr>
              <a:t> al </a:t>
            </a:r>
            <a:r>
              <a:rPr lang="en-US" sz="2400" dirty="0" err="1" smtClean="0">
                <a:latin typeface="Arial Narrow" panose="020B0606020202030204" pitchFamily="34" charset="0"/>
              </a:rPr>
              <a:t>método</a:t>
            </a:r>
            <a:r>
              <a:rPr lang="en-US" sz="2400" dirty="0" smtClean="0">
                <a:latin typeface="Arial Narrow" panose="020B0606020202030204" pitchFamily="34" charset="0"/>
              </a:rPr>
              <a:t> el que </a:t>
            </a:r>
            <a:r>
              <a:rPr lang="en-US" sz="2400" dirty="0" err="1" smtClean="0">
                <a:latin typeface="Arial Narrow" panose="020B0606020202030204" pitchFamily="34" charset="0"/>
              </a:rPr>
              <a:t>aporte</a:t>
            </a:r>
            <a:r>
              <a:rPr lang="en-US" sz="2400" dirty="0" smtClean="0">
                <a:latin typeface="Arial Narrow" panose="020B0606020202030204" pitchFamily="34" charset="0"/>
              </a:rPr>
              <a:t> la </a:t>
            </a:r>
            <a:r>
              <a:rPr lang="en-US" sz="2400" dirty="0" err="1" smtClean="0">
                <a:latin typeface="Arial Narrow" panose="020B0606020202030204" pitchFamily="34" charset="0"/>
              </a:rPr>
              <a:t>funcionalidad</a:t>
            </a:r>
            <a:endParaRPr lang="en-US" sz="2400" dirty="0">
              <a:latin typeface="Arial Narrow" panose="020B0606020202030204" pitchFamily="34" charset="0"/>
            </a:endParaRPr>
          </a:p>
        </p:txBody>
      </p:sp>
      <p:sp>
        <p:nvSpPr>
          <p:cNvPr id="3" name="Rounded Rectangle 2"/>
          <p:cNvSpPr/>
          <p:nvPr/>
        </p:nvSpPr>
        <p:spPr>
          <a:xfrm>
            <a:off x="1875099" y="857106"/>
            <a:ext cx="1365812"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514434" y="865207"/>
            <a:ext cx="2157424" cy="555005"/>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504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2249</Words>
  <Application>Microsoft Office PowerPoint</Application>
  <PresentationFormat>Widescreen</PresentationFormat>
  <Paragraphs>201</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Calibri</vt:lpstr>
      <vt:lpstr>Calibri Light</vt:lpstr>
      <vt:lpstr>Consolas</vt:lpstr>
      <vt:lpstr>Office Theme</vt:lpstr>
      <vt:lpstr>Temas del curso</vt:lpstr>
      <vt:lpstr>Principios SOLID</vt:lpstr>
      <vt:lpstr>Principios SOLID</vt:lpstr>
      <vt:lpstr>PowerPoint Presentation</vt:lpstr>
      <vt:lpstr>PowerPoint Presentation</vt:lpstr>
      <vt:lpstr>Solid single responsibility principle</vt:lpstr>
      <vt:lpstr>PowerPoint Presentation</vt:lpstr>
      <vt:lpstr>solid open closed principle. Principio abierto cerrado</vt:lpstr>
      <vt:lpstr>Open closed principle. Principio abierto cerrado</vt:lpstr>
      <vt:lpstr>PowerPoint Presentation</vt:lpstr>
      <vt:lpstr>PowerPoint Presentation</vt:lpstr>
      <vt:lpstr>Solid:  Liskov substitution principle</vt:lpstr>
      <vt:lpstr>PowerPoint Presentation</vt:lpstr>
      <vt:lpstr>Solid:  Liskov substitution principle y Programación por Contratos</vt:lpstr>
      <vt:lpstr>Contratos para métodos</vt:lpstr>
      <vt:lpstr>Contratos para métodos. Postcondiciones</vt:lpstr>
      <vt:lpstr>Contratos para métodos. Precondiciones</vt:lpstr>
      <vt:lpstr>Contratos para métodos. Postcondiciones</vt:lpstr>
      <vt:lpstr>PowerPoint Presentation</vt:lpstr>
      <vt:lpstr>PowerPoint Presentation</vt:lpstr>
      <vt:lpstr>solid Interface segregation principle</vt:lpstr>
      <vt:lpstr>solid Interface segregation principle</vt:lpstr>
      <vt:lpstr>solid Dependency inversion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92</cp:revision>
  <dcterms:created xsi:type="dcterms:W3CDTF">2022-09-19T16:59:00Z</dcterms:created>
  <dcterms:modified xsi:type="dcterms:W3CDTF">2022-10-17T03:49:27Z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