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3" r:id="rId2"/>
    <p:sldId id="284"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m"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66FF"/>
    <a:srgbClr val="FFFF00"/>
    <a:srgbClr val="5B9BD5"/>
    <a:srgbClr val="FFFFFF"/>
    <a:srgbClr val="3399FF"/>
    <a:srgbClr val="C00000"/>
    <a:srgbClr val="0070C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6" autoAdjust="0"/>
    <p:restoredTop sz="90943" autoAdjust="0"/>
  </p:normalViewPr>
  <p:slideViewPr>
    <p:cSldViewPr snapToGrid="0">
      <p:cViewPr varScale="1">
        <p:scale>
          <a:sx n="97" d="100"/>
          <a:sy n="97"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10</a:t>
            </a:fld>
            <a:endParaRPr lang="en-US"/>
          </a:p>
        </p:txBody>
      </p:sp>
    </p:spTree>
    <p:extLst>
      <p:ext uri="{BB962C8B-B14F-4D97-AF65-F5344CB8AC3E}">
        <p14:creationId xmlns:p14="http://schemas.microsoft.com/office/powerpoint/2010/main" val="4265245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11</a:t>
            </a:fld>
            <a:endParaRPr lang="en-US"/>
          </a:p>
        </p:txBody>
      </p:sp>
    </p:spTree>
    <p:extLst>
      <p:ext uri="{BB962C8B-B14F-4D97-AF65-F5344CB8AC3E}">
        <p14:creationId xmlns:p14="http://schemas.microsoft.com/office/powerpoint/2010/main" val="2254046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err="1" smtClean="0"/>
              <a:t>Intente</a:t>
            </a:r>
            <a:r>
              <a:rPr lang="en-US" b="0" i="0" baseline="0" dirty="0" smtClean="0"/>
              <a:t> </a:t>
            </a:r>
            <a:r>
              <a:rPr lang="en-US" b="0" i="0" baseline="0" dirty="0" err="1" smtClean="0"/>
              <a:t>definir</a:t>
            </a:r>
            <a:r>
              <a:rPr lang="en-US" b="0" i="0" baseline="0" dirty="0" smtClean="0"/>
              <a:t> un solo </a:t>
            </a:r>
            <a:r>
              <a:rPr lang="en-US" b="0" i="0" baseline="0" dirty="0" err="1" smtClean="0"/>
              <a:t>decorador</a:t>
            </a:r>
            <a:r>
              <a:rPr lang="en-US" b="0" i="0" baseline="0" dirty="0" smtClean="0"/>
              <a:t> que </a:t>
            </a:r>
            <a:r>
              <a:rPr lang="en-US" b="0" i="0" baseline="0" dirty="0" err="1" smtClean="0"/>
              <a:t>haga</a:t>
            </a:r>
            <a:r>
              <a:rPr lang="en-US" b="0" i="0" baseline="0" dirty="0" smtClean="0"/>
              <a:t> </a:t>
            </a:r>
            <a:r>
              <a:rPr lang="en-US" b="0" i="0" baseline="0" dirty="0" err="1" smtClean="0"/>
              <a:t>ambas</a:t>
            </a:r>
            <a:r>
              <a:rPr lang="en-US" b="0" i="0" baseline="0" dirty="0" smtClean="0"/>
              <a:t> </a:t>
            </a:r>
            <a:r>
              <a:rPr lang="en-US" b="0" i="0" baseline="0" dirty="0" err="1" smtClean="0"/>
              <a:t>cosas</a:t>
            </a:r>
            <a:r>
              <a:rPr lang="en-US" b="0" i="0" baseline="0" dirty="0" smtClean="0"/>
              <a:t> </a:t>
            </a:r>
            <a:r>
              <a:rPr lang="en-US" b="0" i="0" baseline="0" dirty="0" err="1" smtClean="0"/>
              <a:t>demorar</a:t>
            </a:r>
            <a:r>
              <a:rPr lang="en-US" b="0" i="0" baseline="0" dirty="0" smtClean="0"/>
              <a:t> y </a:t>
            </a:r>
            <a:r>
              <a:rPr lang="en-US" b="0" i="0" baseline="0" dirty="0" err="1" smtClean="0"/>
              <a:t>medir</a:t>
            </a:r>
            <a:r>
              <a:rPr lang="en-US" b="0" i="0" baseline="0" dirty="0" smtClean="0"/>
              <a:t> el </a:t>
            </a:r>
            <a:r>
              <a:rPr lang="en-US" b="0" i="0" baseline="0" dirty="0" err="1" smtClean="0"/>
              <a:t>tiempo</a:t>
            </a:r>
            <a:endParaRPr lang="en-US" b="0" i="0" baseline="0" dirty="0" smtClean="0"/>
          </a:p>
          <a:p>
            <a:endParaRPr lang="en-US" b="0" i="0" baseline="0" dirty="0" smtClean="0"/>
          </a:p>
          <a:p>
            <a:r>
              <a:rPr lang="en-US" b="0" i="0" baseline="0" dirty="0" err="1" smtClean="0"/>
              <a:t>Espere</a:t>
            </a:r>
            <a:r>
              <a:rPr lang="en-US" b="0" i="0" baseline="0" dirty="0" smtClean="0"/>
              <a:t> </a:t>
            </a:r>
            <a:r>
              <a:rPr lang="en-US" b="0" i="0" baseline="0" dirty="0" err="1" smtClean="0"/>
              <a:t>próxima</a:t>
            </a:r>
            <a:r>
              <a:rPr lang="en-US" b="0" i="0" baseline="0" dirty="0" smtClean="0"/>
              <a:t> </a:t>
            </a:r>
            <a:r>
              <a:rPr lang="en-US" b="0" i="0" baseline="0" dirty="0" err="1" smtClean="0"/>
              <a:t>entrega</a:t>
            </a:r>
            <a:r>
              <a:rPr lang="en-US" b="0" i="0" baseline="0" dirty="0" smtClean="0"/>
              <a:t> </a:t>
            </a:r>
            <a:r>
              <a:rPr lang="en-US" b="0" i="0" baseline="0" dirty="0" err="1" smtClean="0"/>
              <a:t>sobre</a:t>
            </a:r>
            <a:r>
              <a:rPr lang="en-US" b="0" i="0" baseline="0" dirty="0" smtClean="0"/>
              <a:t> </a:t>
            </a:r>
            <a:r>
              <a:rPr lang="en-US" b="0" i="0" baseline="0" dirty="0" err="1" smtClean="0"/>
              <a:t>cómo</a:t>
            </a:r>
            <a:r>
              <a:rPr lang="en-US" b="0" i="0" baseline="0" dirty="0" smtClean="0"/>
              <a:t> </a:t>
            </a:r>
            <a:r>
              <a:rPr lang="en-US" b="0" i="0" baseline="0" dirty="0" err="1" smtClean="0"/>
              <a:t>aplicar</a:t>
            </a:r>
            <a:r>
              <a:rPr lang="en-US" b="0" i="0" baseline="0" dirty="0" smtClean="0"/>
              <a:t> </a:t>
            </a:r>
            <a:r>
              <a:rPr lang="en-US" b="0" i="0" baseline="0" dirty="0" err="1" smtClean="0"/>
              <a:t>decoradores</a:t>
            </a:r>
            <a:r>
              <a:rPr lang="en-US" b="0" i="0" baseline="0" dirty="0" smtClean="0"/>
              <a:t> a </a:t>
            </a:r>
            <a:r>
              <a:rPr lang="en-US" b="0" i="0" baseline="0" dirty="0" err="1" smtClean="0"/>
              <a:t>toda</a:t>
            </a:r>
            <a:r>
              <a:rPr lang="en-US" b="0" i="0" baseline="0" dirty="0" smtClean="0"/>
              <a:t> </a:t>
            </a:r>
            <a:r>
              <a:rPr lang="en-US" b="0" i="0" baseline="0" dirty="0" err="1" smtClean="0"/>
              <a:t>una</a:t>
            </a:r>
            <a:r>
              <a:rPr lang="en-US" b="0" i="0" baseline="0" dirty="0" smtClean="0"/>
              <a:t> </a:t>
            </a:r>
            <a:r>
              <a:rPr lang="en-US" b="0" i="0" baseline="0" smtClean="0"/>
              <a:t>clase</a:t>
            </a:r>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12</a:t>
            </a:fld>
            <a:endParaRPr lang="en-US"/>
          </a:p>
        </p:txBody>
      </p:sp>
    </p:spTree>
    <p:extLst>
      <p:ext uri="{BB962C8B-B14F-4D97-AF65-F5344CB8AC3E}">
        <p14:creationId xmlns:p14="http://schemas.microsoft.com/office/powerpoint/2010/main" val="1277881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13</a:t>
            </a:fld>
            <a:endParaRPr lang="en-US"/>
          </a:p>
        </p:txBody>
      </p:sp>
    </p:spTree>
    <p:extLst>
      <p:ext uri="{BB962C8B-B14F-4D97-AF65-F5344CB8AC3E}">
        <p14:creationId xmlns:p14="http://schemas.microsoft.com/office/powerpoint/2010/main" val="3926449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err="1" smtClean="0"/>
              <a:t>Ver</a:t>
            </a:r>
            <a:r>
              <a:rPr lang="en-US" b="0" i="0" baseline="0" dirty="0" smtClean="0"/>
              <a:t> </a:t>
            </a:r>
            <a:r>
              <a:rPr lang="en-US" b="0" i="0" baseline="0" dirty="0" err="1" smtClean="0"/>
              <a:t>Proyectos</a:t>
            </a:r>
            <a:r>
              <a:rPr lang="en-US" b="0" i="0" baseline="0" dirty="0" smtClean="0"/>
              <a:t> de </a:t>
            </a:r>
            <a:r>
              <a:rPr lang="en-US" b="0" i="0" baseline="0" dirty="0" err="1" smtClean="0"/>
              <a:t>Codigo</a:t>
            </a:r>
            <a:r>
              <a:rPr lang="en-US" b="0" i="0" baseline="0" dirty="0" smtClean="0"/>
              <a:t> </a:t>
            </a:r>
            <a:r>
              <a:rPr lang="en-US" b="0" i="0" baseline="0" dirty="0" err="1" smtClean="0"/>
              <a:t>MetaProgramacionPython</a:t>
            </a:r>
            <a:r>
              <a:rPr lang="en-US" b="0" i="0" baseline="0" dirty="0" smtClean="0"/>
              <a:t> y </a:t>
            </a:r>
            <a:r>
              <a:rPr lang="en-US" b="0" i="0" baseline="0" smtClean="0"/>
              <a:t>ProgramacionFuncionalPython</a:t>
            </a:r>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14</a:t>
            </a:fld>
            <a:endParaRPr lang="en-US"/>
          </a:p>
        </p:txBody>
      </p:sp>
    </p:spTree>
    <p:extLst>
      <p:ext uri="{BB962C8B-B14F-4D97-AF65-F5344CB8AC3E}">
        <p14:creationId xmlns:p14="http://schemas.microsoft.com/office/powerpoint/2010/main" val="83951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15</a:t>
            </a:fld>
            <a:endParaRPr lang="en-US"/>
          </a:p>
        </p:txBody>
      </p:sp>
    </p:spTree>
    <p:extLst>
      <p:ext uri="{BB962C8B-B14F-4D97-AF65-F5344CB8AC3E}">
        <p14:creationId xmlns:p14="http://schemas.microsoft.com/office/powerpoint/2010/main" val="552693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16</a:t>
            </a:fld>
            <a:endParaRPr lang="en-US"/>
          </a:p>
        </p:txBody>
      </p:sp>
    </p:spTree>
    <p:extLst>
      <p:ext uri="{BB962C8B-B14F-4D97-AF65-F5344CB8AC3E}">
        <p14:creationId xmlns:p14="http://schemas.microsoft.com/office/powerpoint/2010/main" val="155515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a:t>
            </a:fld>
            <a:endParaRPr lang="en-US"/>
          </a:p>
        </p:txBody>
      </p:sp>
    </p:spTree>
    <p:extLst>
      <p:ext uri="{BB962C8B-B14F-4D97-AF65-F5344CB8AC3E}">
        <p14:creationId xmlns:p14="http://schemas.microsoft.com/office/powerpoint/2010/main" val="184474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3</a:t>
            </a:fld>
            <a:endParaRPr lang="en-US"/>
          </a:p>
        </p:txBody>
      </p:sp>
    </p:spTree>
    <p:extLst>
      <p:ext uri="{BB962C8B-B14F-4D97-AF65-F5344CB8AC3E}">
        <p14:creationId xmlns:p14="http://schemas.microsoft.com/office/powerpoint/2010/main" val="313175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4</a:t>
            </a:fld>
            <a:endParaRPr lang="en-US"/>
          </a:p>
        </p:txBody>
      </p:sp>
    </p:spTree>
    <p:extLst>
      <p:ext uri="{BB962C8B-B14F-4D97-AF65-F5344CB8AC3E}">
        <p14:creationId xmlns:p14="http://schemas.microsoft.com/office/powerpoint/2010/main" val="150392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5</a:t>
            </a:fld>
            <a:endParaRPr lang="en-US"/>
          </a:p>
        </p:txBody>
      </p:sp>
    </p:spTree>
    <p:extLst>
      <p:ext uri="{BB962C8B-B14F-4D97-AF65-F5344CB8AC3E}">
        <p14:creationId xmlns:p14="http://schemas.microsoft.com/office/powerpoint/2010/main" val="4273972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6</a:t>
            </a:fld>
            <a:endParaRPr lang="en-US"/>
          </a:p>
        </p:txBody>
      </p:sp>
    </p:spTree>
    <p:extLst>
      <p:ext uri="{BB962C8B-B14F-4D97-AF65-F5344CB8AC3E}">
        <p14:creationId xmlns:p14="http://schemas.microsoft.com/office/powerpoint/2010/main" val="267947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7</a:t>
            </a:fld>
            <a:endParaRPr lang="en-US"/>
          </a:p>
        </p:txBody>
      </p:sp>
    </p:spTree>
    <p:extLst>
      <p:ext uri="{BB962C8B-B14F-4D97-AF65-F5344CB8AC3E}">
        <p14:creationId xmlns:p14="http://schemas.microsoft.com/office/powerpoint/2010/main" val="319273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err="1" smtClean="0"/>
              <a:t>Pruebe</a:t>
            </a:r>
            <a:r>
              <a:rPr lang="en-US" b="0" i="0" baseline="0" dirty="0" smtClean="0"/>
              <a:t> </a:t>
            </a:r>
            <a:r>
              <a:rPr lang="en-US" b="0" i="0" baseline="0" dirty="0" err="1" smtClean="0"/>
              <a:t>este</a:t>
            </a:r>
            <a:r>
              <a:rPr lang="en-US" b="0" i="0" baseline="0" dirty="0" smtClean="0"/>
              <a:t> </a:t>
            </a:r>
            <a:r>
              <a:rPr lang="en-US" b="0" i="0" baseline="0" dirty="0" err="1" smtClean="0"/>
              <a:t>ejemplo</a:t>
            </a:r>
            <a:r>
              <a:rPr lang="en-US" b="0" i="0" baseline="0" dirty="0" smtClean="0"/>
              <a:t> con el </a:t>
            </a:r>
            <a:r>
              <a:rPr lang="en-US" b="0" i="0" baseline="0" dirty="0" err="1" smtClean="0"/>
              <a:t>código</a:t>
            </a:r>
            <a:r>
              <a:rPr lang="en-US" b="0" i="0" baseline="0" dirty="0" smtClean="0"/>
              <a:t> que se </a:t>
            </a:r>
            <a:r>
              <a:rPr lang="en-US" b="0" i="0" baseline="0" dirty="0" err="1" smtClean="0"/>
              <a:t>adjunta</a:t>
            </a:r>
            <a:r>
              <a:rPr lang="en-US" b="0" i="0" baseline="0" dirty="0" smtClean="0"/>
              <a:t> </a:t>
            </a:r>
            <a:r>
              <a:rPr lang="en-US" b="0" i="0" baseline="0" dirty="0" err="1" smtClean="0"/>
              <a:t>empezando</a:t>
            </a:r>
            <a:r>
              <a:rPr lang="en-US" b="0" i="0" baseline="0" dirty="0" smtClean="0"/>
              <a:t> con </a:t>
            </a:r>
            <a:r>
              <a:rPr lang="en-US" b="0" i="0" baseline="0" dirty="0" err="1" smtClean="0"/>
              <a:t>pequeños</a:t>
            </a:r>
            <a:r>
              <a:rPr lang="en-US" b="0" i="0" baseline="0" dirty="0" smtClean="0"/>
              <a:t> </a:t>
            </a:r>
            <a:r>
              <a:rPr lang="en-US" b="0" i="0" baseline="0" dirty="0" err="1" smtClean="0"/>
              <a:t>valores</a:t>
            </a:r>
            <a:r>
              <a:rPr lang="en-US" b="0" i="0" baseline="0" dirty="0" smtClean="0"/>
              <a:t> de n</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8</a:t>
            </a:fld>
            <a:endParaRPr lang="en-US"/>
          </a:p>
        </p:txBody>
      </p:sp>
    </p:spTree>
    <p:extLst>
      <p:ext uri="{BB962C8B-B14F-4D97-AF65-F5344CB8AC3E}">
        <p14:creationId xmlns:p14="http://schemas.microsoft.com/office/powerpoint/2010/main" val="4109187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err="1" smtClean="0"/>
              <a:t>Pruebe</a:t>
            </a:r>
            <a:r>
              <a:rPr lang="en-US" b="0" i="0" baseline="0" dirty="0" smtClean="0"/>
              <a:t> </a:t>
            </a:r>
            <a:r>
              <a:rPr lang="en-US" b="0" i="0" baseline="0" dirty="0" err="1" smtClean="0"/>
              <a:t>este</a:t>
            </a:r>
            <a:r>
              <a:rPr lang="en-US" b="0" i="0" baseline="0" dirty="0" smtClean="0"/>
              <a:t> </a:t>
            </a:r>
            <a:r>
              <a:rPr lang="en-US" b="0" i="0" baseline="0" dirty="0" err="1" smtClean="0"/>
              <a:t>ejemplo</a:t>
            </a:r>
            <a:r>
              <a:rPr lang="en-US" b="0" i="0" baseline="0" dirty="0" smtClean="0"/>
              <a:t> con el </a:t>
            </a:r>
            <a:r>
              <a:rPr lang="en-US" b="0" i="0" baseline="0" dirty="0" err="1" smtClean="0"/>
              <a:t>código</a:t>
            </a:r>
            <a:r>
              <a:rPr lang="en-US" b="0" i="0" baseline="0" dirty="0" smtClean="0"/>
              <a:t> que se </a:t>
            </a:r>
            <a:r>
              <a:rPr lang="en-US" b="0" i="0" baseline="0" dirty="0" err="1" smtClean="0"/>
              <a:t>adjunta</a:t>
            </a:r>
            <a:r>
              <a:rPr lang="en-US" b="0" i="0" baseline="0" dirty="0" smtClean="0"/>
              <a:t> </a:t>
            </a:r>
            <a:r>
              <a:rPr lang="en-US" b="0" i="0" baseline="0" dirty="0" err="1" smtClean="0"/>
              <a:t>empezando</a:t>
            </a:r>
            <a:r>
              <a:rPr lang="en-US" b="0" i="0" baseline="0" dirty="0" smtClean="0"/>
              <a:t> con </a:t>
            </a:r>
            <a:r>
              <a:rPr lang="en-US" b="0" i="0" baseline="0" dirty="0" err="1" smtClean="0"/>
              <a:t>pequeños</a:t>
            </a:r>
            <a:r>
              <a:rPr lang="en-US" b="0" i="0" baseline="0" dirty="0" smtClean="0"/>
              <a:t> </a:t>
            </a:r>
            <a:r>
              <a:rPr lang="en-US" b="0" i="0" baseline="0" dirty="0" err="1" smtClean="0"/>
              <a:t>valores</a:t>
            </a:r>
            <a:r>
              <a:rPr lang="en-US" b="0" i="0" baseline="0" dirty="0" smtClean="0"/>
              <a:t> de n</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9</a:t>
            </a:fld>
            <a:endParaRPr lang="en-US"/>
          </a:p>
        </p:txBody>
      </p:sp>
    </p:spTree>
    <p:extLst>
      <p:ext uri="{BB962C8B-B14F-4D97-AF65-F5344CB8AC3E}">
        <p14:creationId xmlns:p14="http://schemas.microsoft.com/office/powerpoint/2010/main" val="406259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9354185" y="6428740"/>
            <a:ext cx="2743200" cy="365125"/>
          </a:xfrm>
        </p:spPr>
        <p:txBody>
          <a:bodyPr/>
          <a:lstStyle>
            <a:lvl1pPr>
              <a:defRPr sz="1000" b="1">
                <a:latin typeface="Consolas" panose="020B0609020204030204" charset="0"/>
                <a:cs typeface="Consolas" panose="020B0609020204030204" charset="0"/>
              </a:defRPr>
            </a:lvl1p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12/4/2022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1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
        <p:nvSpPr>
          <p:cNvPr id="7" name="Footer Placeholder 4"/>
          <p:cNvSpPr>
            <a:spLocks noGrp="1"/>
          </p:cNvSpPr>
          <p:nvPr userDrawn="1"/>
        </p:nvSpPr>
        <p:spPr>
          <a:xfrm>
            <a:off x="77470" y="6428740"/>
            <a:ext cx="4114800" cy="365125"/>
          </a:xfrm>
          <a:prstGeom prst="rect">
            <a:avLst/>
          </a:prstGeom>
        </p:spPr>
        <p:txBody>
          <a:bodyPr vert="horz" lIns="91440" tIns="45720" rIns="91440" bIns="45720" rtlCol="0" anchor="ctr"/>
          <a:lstStyle>
            <a:lvl1pPr algn="l">
              <a:defRPr sz="900" b="1">
                <a:latin typeface="Arial Narrow" panose="020B0606020202030204" charset="0"/>
                <a:cs typeface="Arial Narrow" panose="020B0606020202030204" charset="0"/>
              </a:defRPr>
            </a:lvl1pPr>
          </a:lstStyle>
          <a:p>
            <a:r>
              <a:rPr lang="en-US"/>
              <a:t>(C) LP MATCOM UH 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05" y="87951"/>
            <a:ext cx="2870771" cy="652017"/>
          </a:xfrm>
          <a:solidFill>
            <a:schemeClr val="accent1">
              <a:lumMod val="75000"/>
            </a:schemeClr>
          </a:solidFill>
        </p:spPr>
        <p:txBody>
          <a:bodyPr vert="horz" lIns="91440" tIns="45720" rIns="91440" bIns="45720" rtlCol="0" anchor="ctr">
            <a:normAutofit/>
          </a:bodyPr>
          <a:lstStyle/>
          <a:p>
            <a:r>
              <a:rPr lang="en-US" sz="3200" cap="small" dirty="0" err="1">
                <a:solidFill>
                  <a:schemeClr val="bg1"/>
                </a:solidFill>
                <a:latin typeface="Arial Narrow" panose="020B0606020202030204" charset="0"/>
              </a:rPr>
              <a:t>T</a:t>
            </a:r>
            <a:r>
              <a:rPr lang="en-US" sz="3200" cap="small" dirty="0" err="1" smtClean="0">
                <a:solidFill>
                  <a:schemeClr val="bg1"/>
                </a:solidFill>
                <a:latin typeface="Arial Narrow" panose="020B0606020202030204" charset="0"/>
              </a:rPr>
              <a:t>emas</a:t>
            </a:r>
            <a:r>
              <a:rPr lang="en-US" sz="3200" cap="small" dirty="0" smtClean="0">
                <a:solidFill>
                  <a:schemeClr val="bg1"/>
                </a:solidFill>
                <a:latin typeface="Arial Narrow" panose="020B0606020202030204" charset="0"/>
              </a:rPr>
              <a:t> </a:t>
            </a:r>
            <a:r>
              <a:rPr lang="en-US" sz="3200" cap="small" dirty="0">
                <a:solidFill>
                  <a:schemeClr val="bg1"/>
                </a:solidFill>
                <a:latin typeface="Arial Narrow" panose="020B0606020202030204" charset="0"/>
              </a:rPr>
              <a:t>del </a:t>
            </a:r>
            <a:r>
              <a:rPr lang="en-US" sz="3200" cap="small" dirty="0" err="1">
                <a:solidFill>
                  <a:schemeClr val="bg1"/>
                </a:solidFill>
                <a:latin typeface="Arial Narrow" panose="020B0606020202030204" charset="0"/>
              </a:rPr>
              <a:t>curso</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996830" y="1084629"/>
            <a:ext cx="9127732" cy="5636846"/>
          </a:xfrm>
        </p:spPr>
        <p:txBody>
          <a:bodyPr>
            <a:noAutofit/>
          </a:bodyPr>
          <a:lstStyle/>
          <a:p>
            <a:pPr marL="514350" indent="-514350">
              <a:buFont typeface="+mj-lt"/>
              <a:buAutoNum type="arabicPeriod"/>
            </a:pPr>
            <a:r>
              <a:rPr lang="en-US" sz="2000" dirty="0" err="1" smtClean="0">
                <a:solidFill>
                  <a:schemeClr val="bg1">
                    <a:lumMod val="65000"/>
                  </a:schemeClr>
                </a:solidFill>
              </a:rPr>
              <a:t>Introducción</a:t>
            </a:r>
            <a:r>
              <a:rPr lang="en-US" sz="2000" dirty="0" smtClean="0">
                <a:solidFill>
                  <a:schemeClr val="bg1">
                    <a:lumMod val="65000"/>
                  </a:schemeClr>
                </a:solidFill>
              </a:rPr>
              <a:t> </a:t>
            </a:r>
            <a:r>
              <a:rPr lang="en-US" sz="2000" dirty="0" err="1" smtClean="0">
                <a:solidFill>
                  <a:schemeClr val="bg1">
                    <a:lumMod val="65000"/>
                  </a:schemeClr>
                </a:solidFill>
              </a:rPr>
              <a:t>una</a:t>
            </a:r>
            <a:r>
              <a:rPr lang="en-US" sz="2000" dirty="0" smtClean="0">
                <a:solidFill>
                  <a:schemeClr val="bg1">
                    <a:lumMod val="65000"/>
                  </a:schemeClr>
                </a:solidFill>
              </a:rPr>
              <a:t> </a:t>
            </a:r>
            <a:r>
              <a:rPr lang="en-US" sz="2000" dirty="0" err="1" smtClean="0">
                <a:solidFill>
                  <a:schemeClr val="bg1">
                    <a:lumMod val="65000"/>
                  </a:schemeClr>
                </a:solidFill>
              </a:rPr>
              <a:t>panorámica</a:t>
            </a:r>
            <a:r>
              <a:rPr lang="en-US" sz="2000" dirty="0" smtClean="0">
                <a:solidFill>
                  <a:schemeClr val="bg1">
                    <a:lumMod val="65000"/>
                  </a:schemeClr>
                </a:solidFill>
              </a:rPr>
              <a:t> de </a:t>
            </a:r>
            <a:r>
              <a:rPr lang="en-US" sz="2000" dirty="0" err="1" smtClean="0">
                <a:solidFill>
                  <a:schemeClr val="bg1">
                    <a:lumMod val="65000"/>
                  </a:schemeClr>
                </a:solidFill>
              </a:rPr>
              <a:t>los</a:t>
            </a:r>
            <a:r>
              <a:rPr lang="en-US" sz="2000" dirty="0" smtClean="0">
                <a:solidFill>
                  <a:schemeClr val="bg1">
                    <a:lumMod val="65000"/>
                  </a:schemeClr>
                </a:solidFill>
              </a:rPr>
              <a:t> </a:t>
            </a:r>
            <a:r>
              <a:rPr lang="en-US" sz="2000" dirty="0" err="1" smtClean="0">
                <a:solidFill>
                  <a:schemeClr val="bg1">
                    <a:lumMod val="65000"/>
                  </a:schemeClr>
                </a:solidFill>
              </a:rPr>
              <a:t>lenguajes</a:t>
            </a:r>
            <a:endParaRPr lang="en-US" sz="2000" dirty="0" smtClean="0">
              <a:solidFill>
                <a:schemeClr val="bg1">
                  <a:lumMod val="65000"/>
                </a:schemeClr>
              </a:solidFill>
            </a:endParaRPr>
          </a:p>
          <a:p>
            <a:pPr marL="514350" indent="-514350">
              <a:buFont typeface="+mj-lt"/>
              <a:buAutoNum type="arabicPeriod"/>
            </a:pPr>
            <a:r>
              <a:rPr lang="en-US" sz="2000" dirty="0" err="1" smtClean="0">
                <a:solidFill>
                  <a:schemeClr val="bg1">
                    <a:lumMod val="65000"/>
                  </a:schemeClr>
                </a:solidFill>
              </a:rPr>
              <a:t>Formas</a:t>
            </a:r>
            <a:r>
              <a:rPr lang="en-US" sz="2000" dirty="0" smtClean="0">
                <a:solidFill>
                  <a:schemeClr val="bg1">
                    <a:lumMod val="65000"/>
                  </a:schemeClr>
                </a:solidFill>
              </a:rPr>
              <a:t> de </a:t>
            </a:r>
            <a:r>
              <a:rPr lang="en-US" sz="2000" dirty="0" err="1" smtClean="0">
                <a:solidFill>
                  <a:schemeClr val="bg1">
                    <a:lumMod val="65000"/>
                  </a:schemeClr>
                </a:solidFill>
              </a:rPr>
              <a:t>procesamiento</a:t>
            </a:r>
            <a:r>
              <a:rPr lang="en-US" sz="2000" dirty="0" smtClean="0">
                <a:solidFill>
                  <a:schemeClr val="bg1">
                    <a:lumMod val="65000"/>
                  </a:schemeClr>
                </a:solidFill>
              </a:rPr>
              <a:t>. </a:t>
            </a:r>
            <a:r>
              <a:rPr lang="en-US" sz="2000" dirty="0" err="1" smtClean="0">
                <a:solidFill>
                  <a:schemeClr val="bg1">
                    <a:lumMod val="65000"/>
                  </a:schemeClr>
                </a:solidFill>
              </a:rPr>
              <a:t>Organización</a:t>
            </a:r>
            <a:r>
              <a:rPr lang="en-US" sz="2000" dirty="0" smtClean="0">
                <a:solidFill>
                  <a:schemeClr val="bg1">
                    <a:lumMod val="65000"/>
                  </a:schemeClr>
                </a:solidFill>
              </a:rPr>
              <a:t> de la </a:t>
            </a:r>
            <a:r>
              <a:rPr lang="en-US" sz="2000" dirty="0" err="1" smtClean="0">
                <a:solidFill>
                  <a:schemeClr val="bg1">
                    <a:lumMod val="65000"/>
                  </a:schemeClr>
                </a:solidFill>
              </a:rPr>
              <a:t>memoria</a:t>
            </a:r>
            <a:endParaRPr lang="en-US" sz="2000" dirty="0" smtClean="0">
              <a:solidFill>
                <a:schemeClr val="bg1">
                  <a:lumMod val="65000"/>
                </a:schemeClr>
              </a:solidFill>
            </a:endParaRPr>
          </a:p>
          <a:p>
            <a:pPr marL="514350" indent="-514350">
              <a:buFont typeface="+mj-lt"/>
              <a:buAutoNum type="arabicPeriod"/>
            </a:pPr>
            <a:r>
              <a:rPr lang="en-US" sz="2000" dirty="0" err="1">
                <a:solidFill>
                  <a:schemeClr val="bg1">
                    <a:lumMod val="65000"/>
                  </a:schemeClr>
                </a:solidFill>
              </a:rPr>
              <a:t>Tipado</a:t>
            </a:r>
            <a:endParaRPr lang="en-US" sz="2000" dirty="0">
              <a:solidFill>
                <a:schemeClr val="bg1">
                  <a:lumMod val="65000"/>
                </a:schemeClr>
              </a:solidFill>
            </a:endParaRPr>
          </a:p>
          <a:p>
            <a:pPr marL="914400" lvl="1" indent="-274320">
              <a:lnSpc>
                <a:spcPct val="100000"/>
              </a:lnSpc>
              <a:buFont typeface="+mj-lt"/>
              <a:buAutoNum type="arabicPeriod"/>
            </a:pPr>
            <a:r>
              <a:rPr lang="en-US" sz="2000" dirty="0" err="1" smtClean="0">
                <a:solidFill>
                  <a:schemeClr val="bg1">
                    <a:lumMod val="65000"/>
                  </a:schemeClr>
                </a:solidFill>
              </a:rPr>
              <a:t>Formas</a:t>
            </a:r>
            <a:r>
              <a:rPr lang="en-US" sz="2000" dirty="0" smtClean="0">
                <a:solidFill>
                  <a:schemeClr val="bg1">
                    <a:lumMod val="65000"/>
                  </a:schemeClr>
                </a:solidFill>
              </a:rPr>
              <a:t> de </a:t>
            </a:r>
            <a:r>
              <a:rPr lang="en-US" sz="2000" dirty="0" err="1" smtClean="0">
                <a:solidFill>
                  <a:schemeClr val="bg1">
                    <a:lumMod val="65000"/>
                  </a:schemeClr>
                </a:solidFill>
              </a:rPr>
              <a:t>tipado</a:t>
            </a:r>
            <a:r>
              <a:rPr lang="en-US" sz="2000" dirty="0" smtClean="0">
                <a:solidFill>
                  <a:schemeClr val="bg1">
                    <a:lumMod val="65000"/>
                  </a:schemeClr>
                </a:solidFill>
              </a:rPr>
              <a:t>. </a:t>
            </a:r>
            <a:r>
              <a:rPr lang="en-US" sz="2000" dirty="0" err="1" smtClean="0">
                <a:solidFill>
                  <a:schemeClr val="bg1">
                    <a:lumMod val="65000"/>
                  </a:schemeClr>
                </a:solidFill>
              </a:rPr>
              <a:t>Valores</a:t>
            </a:r>
            <a:r>
              <a:rPr lang="en-US" sz="2000" dirty="0" smtClean="0">
                <a:solidFill>
                  <a:schemeClr val="bg1">
                    <a:lumMod val="65000"/>
                  </a:schemeClr>
                </a:solidFill>
              </a:rPr>
              <a:t> y </a:t>
            </a:r>
            <a:r>
              <a:rPr lang="en-US" sz="2000" dirty="0" err="1" smtClean="0">
                <a:solidFill>
                  <a:schemeClr val="bg1">
                    <a:lumMod val="65000"/>
                  </a:schemeClr>
                </a:solidFill>
              </a:rPr>
              <a:t>referencias</a:t>
            </a:r>
            <a:r>
              <a:rPr lang="en-US" sz="2000" dirty="0" smtClean="0">
                <a:solidFill>
                  <a:schemeClr val="bg1">
                    <a:lumMod val="65000"/>
                  </a:schemeClr>
                </a:solidFill>
              </a:rPr>
              <a:t>. Heap. </a:t>
            </a:r>
            <a:r>
              <a:rPr lang="en-US" sz="2000" dirty="0" err="1" smtClean="0">
                <a:solidFill>
                  <a:schemeClr val="bg1">
                    <a:lumMod val="65000"/>
                  </a:schemeClr>
                </a:solidFill>
              </a:rPr>
              <a:t>Definición</a:t>
            </a:r>
            <a:r>
              <a:rPr lang="en-US" sz="2000" dirty="0" smtClean="0">
                <a:solidFill>
                  <a:schemeClr val="bg1">
                    <a:lumMod val="65000"/>
                  </a:schemeClr>
                </a:solidFill>
              </a:rPr>
              <a:t> </a:t>
            </a:r>
            <a:r>
              <a:rPr lang="en-US" sz="2000" dirty="0" err="1" smtClean="0">
                <a:solidFill>
                  <a:schemeClr val="bg1">
                    <a:lumMod val="65000"/>
                  </a:schemeClr>
                </a:solidFill>
              </a:rPr>
              <a:t>por</a:t>
            </a:r>
            <a:r>
              <a:rPr lang="en-US" sz="2000" dirty="0" smtClean="0">
                <a:solidFill>
                  <a:schemeClr val="bg1">
                    <a:lumMod val="65000"/>
                  </a:schemeClr>
                </a:solidFill>
              </a:rPr>
              <a:t> </a:t>
            </a:r>
            <a:r>
              <a:rPr lang="en-US" sz="2000" dirty="0" err="1" smtClean="0">
                <a:solidFill>
                  <a:schemeClr val="bg1">
                    <a:lumMod val="65000"/>
                  </a:schemeClr>
                </a:solidFill>
              </a:rPr>
              <a:t>composición</a:t>
            </a:r>
            <a:r>
              <a:rPr lang="en-US" sz="2000" dirty="0" smtClean="0">
                <a:solidFill>
                  <a:schemeClr val="bg1">
                    <a:lumMod val="65000"/>
                  </a:schemeClr>
                </a:solidFill>
              </a:rPr>
              <a:t>. Arrays</a:t>
            </a:r>
          </a:p>
          <a:p>
            <a:pPr marL="914400" lvl="1" indent="-274320">
              <a:lnSpc>
                <a:spcPct val="100000"/>
              </a:lnSpc>
              <a:buFont typeface="+mj-lt"/>
              <a:buAutoNum type="arabicPeriod"/>
            </a:pPr>
            <a:r>
              <a:rPr lang="en-US" sz="2000" dirty="0" err="1" smtClean="0">
                <a:solidFill>
                  <a:schemeClr val="bg1">
                    <a:lumMod val="65000"/>
                  </a:schemeClr>
                </a:solidFill>
              </a:rPr>
              <a:t>Declaraciones</a:t>
            </a:r>
            <a:r>
              <a:rPr lang="en-US" sz="2000" dirty="0" smtClean="0">
                <a:solidFill>
                  <a:schemeClr val="bg1">
                    <a:lumMod val="65000"/>
                  </a:schemeClr>
                </a:solidFill>
              </a:rPr>
              <a:t>, variables. </a:t>
            </a:r>
            <a:r>
              <a:rPr lang="en-US" sz="2000" dirty="0" err="1" smtClean="0">
                <a:solidFill>
                  <a:schemeClr val="bg1">
                    <a:lumMod val="65000"/>
                  </a:schemeClr>
                </a:solidFill>
              </a:rPr>
              <a:t>Ambito</a:t>
            </a:r>
            <a:r>
              <a:rPr lang="en-US" sz="2000" dirty="0" smtClean="0">
                <a:solidFill>
                  <a:schemeClr val="bg1">
                    <a:lumMod val="65000"/>
                  </a:schemeClr>
                </a:solidFill>
              </a:rPr>
              <a:t> y </a:t>
            </a:r>
            <a:r>
              <a:rPr lang="en-US" sz="2000" dirty="0" err="1" smtClean="0">
                <a:solidFill>
                  <a:schemeClr val="bg1">
                    <a:lumMod val="65000"/>
                  </a:schemeClr>
                </a:solidFill>
              </a:rPr>
              <a:t>tiempo</a:t>
            </a:r>
            <a:r>
              <a:rPr lang="en-US" sz="2000" dirty="0" smtClean="0">
                <a:solidFill>
                  <a:schemeClr val="bg1">
                    <a:lumMod val="65000"/>
                  </a:schemeClr>
                </a:solidFill>
              </a:rPr>
              <a:t> de </a:t>
            </a:r>
            <a:r>
              <a:rPr lang="en-US" sz="2000" dirty="0" err="1" smtClean="0">
                <a:solidFill>
                  <a:schemeClr val="bg1">
                    <a:lumMod val="65000"/>
                  </a:schemeClr>
                </a:solidFill>
              </a:rPr>
              <a:t>vida</a:t>
            </a:r>
            <a:r>
              <a:rPr lang="en-US" sz="2000" dirty="0" smtClean="0">
                <a:solidFill>
                  <a:schemeClr val="bg1">
                    <a:lumMod val="65000"/>
                  </a:schemeClr>
                </a:solidFill>
              </a:rPr>
              <a:t>. </a:t>
            </a:r>
            <a:r>
              <a:rPr lang="en-US" sz="2000" dirty="0" err="1" smtClean="0">
                <a:solidFill>
                  <a:schemeClr val="bg1">
                    <a:lumMod val="65000"/>
                  </a:schemeClr>
                </a:solidFill>
              </a:rPr>
              <a:t>Traspaso</a:t>
            </a:r>
            <a:r>
              <a:rPr lang="en-US" sz="2000" dirty="0" smtClean="0">
                <a:solidFill>
                  <a:schemeClr val="bg1">
                    <a:lumMod val="65000"/>
                  </a:schemeClr>
                </a:solidFill>
              </a:rPr>
              <a:t> de </a:t>
            </a:r>
            <a:r>
              <a:rPr lang="en-US" sz="2000" dirty="0" err="1" smtClean="0">
                <a:solidFill>
                  <a:schemeClr val="bg1">
                    <a:lumMod val="65000"/>
                  </a:schemeClr>
                </a:solidFill>
              </a:rPr>
              <a:t>parámetros</a:t>
            </a:r>
            <a:r>
              <a:rPr lang="en-US" sz="2000" dirty="0" smtClean="0">
                <a:solidFill>
                  <a:schemeClr val="bg1">
                    <a:lumMod val="65000"/>
                  </a:schemeClr>
                </a:solidFill>
              </a:rPr>
              <a:t>. Boxing Unboxing. </a:t>
            </a:r>
            <a:r>
              <a:rPr lang="en-US" sz="2000" dirty="0" err="1" smtClean="0">
                <a:solidFill>
                  <a:schemeClr val="bg1">
                    <a:lumMod val="65000"/>
                  </a:schemeClr>
                </a:solidFill>
              </a:rPr>
              <a:t>Copia</a:t>
            </a:r>
            <a:r>
              <a:rPr lang="en-US" sz="2000" dirty="0" smtClean="0">
                <a:solidFill>
                  <a:schemeClr val="bg1">
                    <a:lumMod val="65000"/>
                  </a:schemeClr>
                </a:solidFill>
              </a:rPr>
              <a:t>. </a:t>
            </a:r>
            <a:r>
              <a:rPr lang="en-US" sz="2000" dirty="0" err="1" smtClean="0">
                <a:solidFill>
                  <a:schemeClr val="bg1">
                    <a:lumMod val="65000"/>
                  </a:schemeClr>
                </a:solidFill>
              </a:rPr>
              <a:t>Clonación</a:t>
            </a:r>
            <a:r>
              <a:rPr lang="en-US" sz="2000" dirty="0" smtClean="0">
                <a:solidFill>
                  <a:schemeClr val="bg1">
                    <a:lumMod val="65000"/>
                  </a:schemeClr>
                </a:solidFill>
              </a:rPr>
              <a:t> e </a:t>
            </a:r>
            <a:r>
              <a:rPr lang="en-US" sz="2000" dirty="0" err="1" smtClean="0">
                <a:solidFill>
                  <a:schemeClr val="bg1">
                    <a:lumMod val="65000"/>
                  </a:schemeClr>
                </a:solidFill>
              </a:rPr>
              <a:t>igualdad</a:t>
            </a:r>
            <a:endParaRPr lang="en-US" sz="2000" dirty="0" smtClean="0">
              <a:solidFill>
                <a:schemeClr val="bg1">
                  <a:lumMod val="65000"/>
                </a:schemeClr>
              </a:solidFill>
            </a:endParaRPr>
          </a:p>
          <a:p>
            <a:pPr marL="914400" lvl="1" indent="-274320">
              <a:lnSpc>
                <a:spcPct val="100000"/>
              </a:lnSpc>
              <a:buFont typeface="+mj-lt"/>
              <a:buAutoNum type="arabicPeriod"/>
            </a:pPr>
            <a:r>
              <a:rPr lang="en-US" sz="2000" dirty="0" err="1" smtClean="0">
                <a:solidFill>
                  <a:schemeClr val="bg1">
                    <a:lumMod val="65000"/>
                  </a:schemeClr>
                </a:solidFill>
              </a:rPr>
              <a:t>Clases</a:t>
            </a:r>
            <a:r>
              <a:rPr lang="en-US" sz="2000" dirty="0" smtClean="0">
                <a:solidFill>
                  <a:schemeClr val="bg1">
                    <a:lumMod val="65000"/>
                  </a:schemeClr>
                </a:solidFill>
              </a:rPr>
              <a:t> </a:t>
            </a:r>
            <a:r>
              <a:rPr lang="en-US" sz="2000" dirty="0" err="1" smtClean="0">
                <a:solidFill>
                  <a:schemeClr val="bg1">
                    <a:lumMod val="65000"/>
                  </a:schemeClr>
                </a:solidFill>
              </a:rPr>
              <a:t>abstractas</a:t>
            </a:r>
            <a:r>
              <a:rPr lang="en-US" sz="2000" dirty="0" smtClean="0">
                <a:solidFill>
                  <a:schemeClr val="bg1">
                    <a:lumMod val="65000"/>
                  </a:schemeClr>
                </a:solidFill>
              </a:rPr>
              <a:t> e interfaces. </a:t>
            </a:r>
            <a:r>
              <a:rPr lang="en-US" sz="2000" dirty="0" err="1" smtClean="0">
                <a:solidFill>
                  <a:schemeClr val="bg1">
                    <a:lumMod val="65000"/>
                  </a:schemeClr>
                </a:solidFill>
              </a:rPr>
              <a:t>Jerarquías</a:t>
            </a:r>
            <a:r>
              <a:rPr lang="en-US" sz="2000" dirty="0" smtClean="0">
                <a:solidFill>
                  <a:schemeClr val="bg1">
                    <a:lumMod val="65000"/>
                  </a:schemeClr>
                </a:solidFill>
              </a:rPr>
              <a:t> de </a:t>
            </a:r>
            <a:r>
              <a:rPr lang="en-US" sz="2000" dirty="0" err="1" smtClean="0">
                <a:solidFill>
                  <a:schemeClr val="bg1">
                    <a:lumMod val="65000"/>
                  </a:schemeClr>
                </a:solidFill>
              </a:rPr>
              <a:t>tipo</a:t>
            </a:r>
            <a:r>
              <a:rPr lang="en-US" sz="2000" dirty="0" smtClean="0">
                <a:solidFill>
                  <a:schemeClr val="bg1">
                    <a:lumMod val="65000"/>
                  </a:schemeClr>
                </a:solidFill>
              </a:rPr>
              <a:t>. </a:t>
            </a:r>
            <a:r>
              <a:rPr lang="en-US" sz="2000" dirty="0" err="1" smtClean="0">
                <a:solidFill>
                  <a:schemeClr val="bg1">
                    <a:lumMod val="65000"/>
                  </a:schemeClr>
                </a:solidFill>
              </a:rPr>
              <a:t>Genericidad</a:t>
            </a:r>
            <a:endParaRPr lang="en-US" sz="2000" dirty="0" smtClean="0">
              <a:solidFill>
                <a:schemeClr val="bg1">
                  <a:lumMod val="65000"/>
                </a:schemeClr>
              </a:solidFill>
            </a:endParaRPr>
          </a:p>
          <a:p>
            <a:pPr marL="914400" lvl="1" indent="-274320">
              <a:lnSpc>
                <a:spcPct val="100000"/>
              </a:lnSpc>
              <a:buFont typeface="+mj-lt"/>
              <a:buAutoNum type="arabicPeriod"/>
            </a:pPr>
            <a:r>
              <a:rPr lang="en-US" sz="2000" dirty="0" err="1" smtClean="0">
                <a:solidFill>
                  <a:schemeClr val="bg1">
                    <a:lumMod val="65000"/>
                  </a:schemeClr>
                </a:solidFill>
              </a:rPr>
              <a:t>Covarianza</a:t>
            </a:r>
            <a:endParaRPr lang="en-US" sz="2000" dirty="0" smtClean="0">
              <a:solidFill>
                <a:schemeClr val="bg1">
                  <a:lumMod val="65000"/>
                </a:schemeClr>
              </a:solidFill>
            </a:endParaRPr>
          </a:p>
          <a:p>
            <a:pPr marL="514350" indent="-514350">
              <a:buFont typeface="+mj-lt"/>
              <a:buAutoNum type="arabicPeriod"/>
            </a:pPr>
            <a:r>
              <a:rPr lang="en-US" sz="2000" dirty="0" err="1">
                <a:solidFill>
                  <a:schemeClr val="bg1">
                    <a:lumMod val="65000"/>
                  </a:schemeClr>
                </a:solidFill>
              </a:rPr>
              <a:t>Principios</a:t>
            </a:r>
            <a:r>
              <a:rPr lang="en-US" sz="2000" dirty="0">
                <a:solidFill>
                  <a:schemeClr val="bg1">
                    <a:lumMod val="65000"/>
                  </a:schemeClr>
                </a:solidFill>
              </a:rPr>
              <a:t> </a:t>
            </a:r>
            <a:r>
              <a:rPr lang="en-US" sz="2000" dirty="0" smtClean="0">
                <a:solidFill>
                  <a:schemeClr val="bg1">
                    <a:lumMod val="65000"/>
                  </a:schemeClr>
                </a:solidFill>
              </a:rPr>
              <a:t>SOLID</a:t>
            </a:r>
          </a:p>
          <a:p>
            <a:pPr marL="514350" indent="-514350">
              <a:buFont typeface="+mj-lt"/>
              <a:buAutoNum type="arabicPeriod"/>
            </a:pPr>
            <a:r>
              <a:rPr lang="en-US" sz="2400" b="1" dirty="0" smtClean="0">
                <a:solidFill>
                  <a:srgbClr val="0070C0"/>
                </a:solidFill>
              </a:rPr>
              <a:t>Python. </a:t>
            </a:r>
          </a:p>
          <a:p>
            <a:pPr marL="971550" lvl="1" indent="-514350">
              <a:buFont typeface="+mj-lt"/>
              <a:buAutoNum type="arabicPeriod"/>
            </a:pPr>
            <a:r>
              <a:rPr lang="en-US" sz="2000" dirty="0" smtClean="0">
                <a:solidFill>
                  <a:schemeClr val="bg1">
                    <a:lumMod val="65000"/>
                  </a:schemeClr>
                </a:solidFill>
              </a:rPr>
              <a:t>Variables </a:t>
            </a:r>
            <a:r>
              <a:rPr lang="en-US" sz="2000" dirty="0">
                <a:solidFill>
                  <a:schemeClr val="bg1">
                    <a:lumMod val="65000"/>
                  </a:schemeClr>
                </a:solidFill>
              </a:rPr>
              <a:t>y scope. </a:t>
            </a:r>
            <a:r>
              <a:rPr lang="en-US" sz="2000" dirty="0" err="1">
                <a:solidFill>
                  <a:schemeClr val="bg1">
                    <a:lumMod val="65000"/>
                  </a:schemeClr>
                </a:solidFill>
              </a:rPr>
              <a:t>Clases</a:t>
            </a:r>
            <a:r>
              <a:rPr lang="en-US" sz="2000" dirty="0">
                <a:solidFill>
                  <a:schemeClr val="bg1">
                    <a:lumMod val="65000"/>
                  </a:schemeClr>
                </a:solidFill>
              </a:rPr>
              <a:t> y </a:t>
            </a:r>
            <a:r>
              <a:rPr lang="en-US" sz="2000" dirty="0" err="1" smtClean="0">
                <a:solidFill>
                  <a:schemeClr val="bg1">
                    <a:lumMod val="65000"/>
                  </a:schemeClr>
                </a:solidFill>
              </a:rPr>
              <a:t>Objetos</a:t>
            </a:r>
            <a:r>
              <a:rPr lang="en-US" sz="2000" dirty="0" smtClean="0">
                <a:solidFill>
                  <a:schemeClr val="bg1">
                    <a:lumMod val="65000"/>
                  </a:schemeClr>
                </a:solidFill>
              </a:rPr>
              <a:t>. </a:t>
            </a:r>
            <a:r>
              <a:rPr lang="en-US" sz="2000" dirty="0" err="1" smtClean="0">
                <a:solidFill>
                  <a:schemeClr val="bg1">
                    <a:lumMod val="65000"/>
                  </a:schemeClr>
                </a:solidFill>
              </a:rPr>
              <a:t>Construcciones</a:t>
            </a:r>
            <a:r>
              <a:rPr lang="en-US" sz="2000" dirty="0" smtClean="0">
                <a:solidFill>
                  <a:schemeClr val="bg1">
                    <a:lumMod val="65000"/>
                  </a:schemeClr>
                </a:solidFill>
              </a:rPr>
              <a:t> </a:t>
            </a:r>
            <a:r>
              <a:rPr lang="en-US" sz="2000" dirty="0">
                <a:solidFill>
                  <a:schemeClr val="bg1">
                    <a:lumMod val="65000"/>
                  </a:schemeClr>
                </a:solidFill>
              </a:rPr>
              <a:t>built-in. </a:t>
            </a:r>
            <a:r>
              <a:rPr lang="en-US" sz="2000" dirty="0" err="1" smtClean="0">
                <a:solidFill>
                  <a:schemeClr val="bg1">
                    <a:lumMod val="65000"/>
                  </a:schemeClr>
                </a:solidFill>
              </a:rPr>
              <a:t>Generadores</a:t>
            </a:r>
            <a:r>
              <a:rPr lang="en-US" sz="2000" dirty="0" smtClean="0">
                <a:solidFill>
                  <a:schemeClr val="bg1">
                    <a:lumMod val="65000"/>
                  </a:schemeClr>
                </a:solidFill>
              </a:rPr>
              <a:t> (</a:t>
            </a:r>
            <a:r>
              <a:rPr lang="en-US" sz="2000" dirty="0" err="1" smtClean="0">
                <a:solidFill>
                  <a:schemeClr val="bg1">
                    <a:lumMod val="65000"/>
                  </a:schemeClr>
                </a:solidFill>
              </a:rPr>
              <a:t>iteradores</a:t>
            </a:r>
            <a:r>
              <a:rPr lang="en-US" sz="2000" dirty="0" smtClean="0">
                <a:solidFill>
                  <a:schemeClr val="bg1">
                    <a:lumMod val="65000"/>
                  </a:schemeClr>
                </a:solidFill>
              </a:rPr>
              <a:t> o </a:t>
            </a:r>
            <a:r>
              <a:rPr lang="en-US" sz="2000" dirty="0" err="1" smtClean="0">
                <a:solidFill>
                  <a:schemeClr val="bg1">
                    <a:lumMod val="65000"/>
                  </a:schemeClr>
                </a:solidFill>
              </a:rPr>
              <a:t>enumerables</a:t>
            </a:r>
            <a:r>
              <a:rPr lang="en-US" sz="2000" dirty="0" smtClean="0">
                <a:solidFill>
                  <a:schemeClr val="bg1">
                    <a:lumMod val="65000"/>
                  </a:schemeClr>
                </a:solidFill>
              </a:rPr>
              <a:t>).</a:t>
            </a:r>
          </a:p>
          <a:p>
            <a:pPr marL="971550" lvl="1" indent="-514350">
              <a:buFont typeface="+mj-lt"/>
              <a:buAutoNum type="arabicPeriod"/>
            </a:pPr>
            <a:r>
              <a:rPr lang="en-US" sz="2000" b="1" dirty="0">
                <a:solidFill>
                  <a:srgbClr val="0070C0"/>
                </a:solidFill>
              </a:rPr>
              <a:t>Late binding vs </a:t>
            </a:r>
            <a:r>
              <a:rPr lang="en-US" sz="2000" b="1" dirty="0" err="1">
                <a:solidFill>
                  <a:srgbClr val="0070C0"/>
                </a:solidFill>
              </a:rPr>
              <a:t>Resolución</a:t>
            </a:r>
            <a:r>
              <a:rPr lang="en-US" sz="2000" b="1" dirty="0">
                <a:solidFill>
                  <a:srgbClr val="0070C0"/>
                </a:solidFill>
              </a:rPr>
              <a:t> </a:t>
            </a:r>
            <a:r>
              <a:rPr lang="en-US" sz="2000" b="1" dirty="0" err="1">
                <a:solidFill>
                  <a:srgbClr val="0070C0"/>
                </a:solidFill>
              </a:rPr>
              <a:t>dinámica</a:t>
            </a:r>
            <a:r>
              <a:rPr lang="en-US" sz="2000" b="1" dirty="0">
                <a:solidFill>
                  <a:srgbClr val="0070C0"/>
                </a:solidFill>
              </a:rPr>
              <a:t>. </a:t>
            </a:r>
            <a:r>
              <a:rPr lang="en-US" sz="2000" b="1" dirty="0" err="1">
                <a:solidFill>
                  <a:srgbClr val="0070C0"/>
                </a:solidFill>
              </a:rPr>
              <a:t>Herencia</a:t>
            </a:r>
            <a:r>
              <a:rPr lang="en-US" sz="2000" b="1" dirty="0">
                <a:solidFill>
                  <a:srgbClr val="0070C0"/>
                </a:solidFill>
              </a:rPr>
              <a:t>  </a:t>
            </a:r>
          </a:p>
        </p:txBody>
      </p:sp>
      <p:sp>
        <p:nvSpPr>
          <p:cNvPr id="4" name="Slide Number Placeholder 3"/>
          <p:cNvSpPr>
            <a:spLocks noGrp="1"/>
          </p:cNvSpPr>
          <p:nvPr>
            <p:ph type="sldNum" sz="quarter" idx="12"/>
          </p:nvPr>
        </p:nvSpPr>
        <p:spPr/>
        <p:txBody>
          <a:bodyPr/>
          <a:lstStyle/>
          <a:p>
            <a:fld id="{5ADDC752-80C7-41F7-AA05-3E1BE1029531}"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769556" y="6408181"/>
            <a:ext cx="2743200" cy="365125"/>
          </a:xfrm>
        </p:spPr>
        <p:txBody>
          <a:bodyPr/>
          <a:lstStyle/>
          <a:p>
            <a:fld id="{5ADDC752-80C7-41F7-AA05-3E1BE1029531}" type="slidenum">
              <a:rPr lang="en-US" smtClean="0"/>
              <a:t>10</a:t>
            </a:fld>
            <a:endParaRPr lang="en-US" dirty="0"/>
          </a:p>
        </p:txBody>
      </p:sp>
      <p:sp>
        <p:nvSpPr>
          <p:cNvPr id="2" name="Title 1"/>
          <p:cNvSpPr>
            <a:spLocks noGrp="1"/>
          </p:cNvSpPr>
          <p:nvPr>
            <p:ph type="title"/>
          </p:nvPr>
        </p:nvSpPr>
        <p:spPr>
          <a:xfrm>
            <a:off x="88994" y="62410"/>
            <a:ext cx="4670575" cy="548005"/>
          </a:xfrm>
          <a:solidFill>
            <a:schemeClr val="accent1">
              <a:lumMod val="75000"/>
            </a:schemeClr>
          </a:solidFill>
        </p:spPr>
        <p:txBody>
          <a:bodyPr vert="horz" lIns="91440" tIns="45720" rIns="91440" bIns="45720" rtlCol="0" anchor="ctr">
            <a:normAutofit/>
          </a:bodyPr>
          <a:lstStyle/>
          <a:p>
            <a:r>
              <a:rPr lang="en-US" sz="2800" cap="small" dirty="0" err="1" smtClean="0">
                <a:solidFill>
                  <a:schemeClr val="bg1"/>
                </a:solidFill>
                <a:latin typeface="Arial Narrow" panose="020B0606020202030204" pitchFamily="34" charset="0"/>
              </a:rPr>
              <a:t>Decorando</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Memoize</a:t>
            </a:r>
            <a:endParaRPr lang="en-US" sz="2800" cap="small" dirty="0">
              <a:solidFill>
                <a:schemeClr val="bg1"/>
              </a:solidFill>
              <a:latin typeface="Arial Narrow" panose="020B0606020202030204" pitchFamily="34" charset="0"/>
            </a:endParaRPr>
          </a:p>
        </p:txBody>
      </p:sp>
      <p:sp>
        <p:nvSpPr>
          <p:cNvPr id="10" name="TextBox 9"/>
          <p:cNvSpPr txBox="1"/>
          <p:nvPr/>
        </p:nvSpPr>
        <p:spPr>
          <a:xfrm>
            <a:off x="6808416" y="3424411"/>
            <a:ext cx="5227373" cy="1015663"/>
          </a:xfrm>
          <a:prstGeom prst="rect">
            <a:avLst/>
          </a:prstGeom>
          <a:solidFill>
            <a:srgbClr val="00B0F0">
              <a:alpha val="10196"/>
            </a:srgbClr>
          </a:solidFill>
        </p:spPr>
        <p:txBody>
          <a:bodyPr wrap="square" rtlCol="0">
            <a:spAutoFit/>
          </a:bodyPr>
          <a:lstStyle>
            <a:defPPr>
              <a:defRPr lang="en-US"/>
            </a:defPPr>
            <a:lvl1pPr>
              <a:defRPr sz="2000"/>
            </a:lvl1pPr>
          </a:lstStyle>
          <a:p>
            <a:r>
              <a:rPr lang="es-ES" dirty="0" smtClean="0"/>
              <a:t>No tenemos problema el </a:t>
            </a:r>
            <a:r>
              <a:rPr lang="es-ES" b="1" dirty="0" err="1">
                <a:solidFill>
                  <a:srgbClr val="C00000"/>
                </a:solidFill>
                <a:latin typeface="Consolas" panose="020B0609020204030204" pitchFamily="49" charset="0"/>
              </a:rPr>
              <a:t>Memoize</a:t>
            </a:r>
            <a:r>
              <a:rPr lang="es-ES" dirty="0" smtClean="0"/>
              <a:t> funciona bien metiéndose en la recursión y a esa es a la que luego le medimos el tiempo</a:t>
            </a:r>
            <a:endParaRPr lang="en-US" b="1" dirty="0">
              <a:solidFill>
                <a:srgbClr val="C00000"/>
              </a:solidFill>
              <a:latin typeface="Consolas" panose="020B0609020204030204" pitchFamily="49" charset="0"/>
            </a:endParaRPr>
          </a:p>
        </p:txBody>
      </p:sp>
      <p:pic>
        <p:nvPicPr>
          <p:cNvPr id="7" name="Picture 6"/>
          <p:cNvPicPr>
            <a:picLocks noChangeAspect="1"/>
          </p:cNvPicPr>
          <p:nvPr/>
        </p:nvPicPr>
        <p:blipFill>
          <a:blip r:embed="rId3"/>
          <a:stretch>
            <a:fillRect/>
          </a:stretch>
        </p:blipFill>
        <p:spPr>
          <a:xfrm>
            <a:off x="6808417" y="610415"/>
            <a:ext cx="5227373" cy="2644501"/>
          </a:xfrm>
          <a:prstGeom prst="rect">
            <a:avLst/>
          </a:prstGeom>
        </p:spPr>
      </p:pic>
      <p:pic>
        <p:nvPicPr>
          <p:cNvPr id="13" name="Picture 12"/>
          <p:cNvPicPr>
            <a:picLocks noChangeAspect="1"/>
          </p:cNvPicPr>
          <p:nvPr/>
        </p:nvPicPr>
        <p:blipFill>
          <a:blip r:embed="rId4"/>
          <a:stretch>
            <a:fillRect/>
          </a:stretch>
        </p:blipFill>
        <p:spPr>
          <a:xfrm>
            <a:off x="6808418" y="4727257"/>
            <a:ext cx="5227372" cy="1383102"/>
          </a:xfrm>
          <a:prstGeom prst="rect">
            <a:avLst/>
          </a:prstGeom>
        </p:spPr>
      </p:pic>
      <p:pic>
        <p:nvPicPr>
          <p:cNvPr id="14" name="Picture 13"/>
          <p:cNvPicPr>
            <a:picLocks noChangeAspect="1"/>
          </p:cNvPicPr>
          <p:nvPr/>
        </p:nvPicPr>
        <p:blipFill>
          <a:blip r:embed="rId5"/>
          <a:stretch>
            <a:fillRect/>
          </a:stretch>
        </p:blipFill>
        <p:spPr>
          <a:xfrm>
            <a:off x="287215" y="3577590"/>
            <a:ext cx="6309747" cy="3013153"/>
          </a:xfrm>
          <a:prstGeom prst="rect">
            <a:avLst/>
          </a:prstGeom>
        </p:spPr>
      </p:pic>
      <p:pic>
        <p:nvPicPr>
          <p:cNvPr id="15" name="Picture 14"/>
          <p:cNvPicPr>
            <a:picLocks noChangeAspect="1"/>
          </p:cNvPicPr>
          <p:nvPr/>
        </p:nvPicPr>
        <p:blipFill>
          <a:blip r:embed="rId6"/>
          <a:stretch>
            <a:fillRect/>
          </a:stretch>
        </p:blipFill>
        <p:spPr>
          <a:xfrm>
            <a:off x="241496" y="610415"/>
            <a:ext cx="6401187" cy="2882481"/>
          </a:xfrm>
          <a:prstGeom prst="rect">
            <a:avLst/>
          </a:prstGeom>
        </p:spPr>
      </p:pic>
      <p:sp>
        <p:nvSpPr>
          <p:cNvPr id="16" name="TextBox 15"/>
          <p:cNvSpPr txBox="1"/>
          <p:nvPr/>
        </p:nvSpPr>
        <p:spPr>
          <a:xfrm>
            <a:off x="3121856" y="638800"/>
            <a:ext cx="3475106" cy="1631216"/>
          </a:xfrm>
          <a:prstGeom prst="rect">
            <a:avLst/>
          </a:prstGeom>
          <a:solidFill>
            <a:srgbClr val="00B0F0">
              <a:alpha val="10196"/>
            </a:srgbClr>
          </a:solidFill>
        </p:spPr>
        <p:txBody>
          <a:bodyPr wrap="square" rtlCol="0">
            <a:spAutoFit/>
          </a:bodyPr>
          <a:lstStyle>
            <a:defPPr>
              <a:defRPr lang="en-US"/>
            </a:defPPr>
            <a:lvl1pPr>
              <a:defRPr sz="2000"/>
            </a:lvl1pPr>
          </a:lstStyle>
          <a:p>
            <a:r>
              <a:rPr lang="es-ES" dirty="0" smtClean="0"/>
              <a:t>El </a:t>
            </a:r>
            <a:r>
              <a:rPr lang="es-ES" b="1" dirty="0" err="1">
                <a:solidFill>
                  <a:srgbClr val="C00000"/>
                </a:solidFill>
                <a:latin typeface="Consolas" panose="020B0609020204030204" pitchFamily="49" charset="0"/>
              </a:rPr>
              <a:t>Memoize</a:t>
            </a:r>
            <a:r>
              <a:rPr lang="es-ES" dirty="0" smtClean="0"/>
              <a:t> se mete en la recursión que es lo que queremos pero también el </a:t>
            </a:r>
            <a:r>
              <a:rPr lang="es-ES" b="1" dirty="0" err="1">
                <a:solidFill>
                  <a:srgbClr val="C00000"/>
                </a:solidFill>
                <a:latin typeface="Consolas" panose="020B0609020204030204" pitchFamily="49" charset="0"/>
              </a:rPr>
              <a:t>MideTiempo</a:t>
            </a:r>
            <a:r>
              <a:rPr lang="es-ES" dirty="0" smtClean="0"/>
              <a:t> que no es lo que queremos</a:t>
            </a:r>
            <a:endParaRPr lang="en-US"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784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94" y="62410"/>
            <a:ext cx="6917596"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Combinadolos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todos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Memoize</a:t>
            </a:r>
            <a:r>
              <a:rPr lang="en-US" sz="2800" cap="small" dirty="0" smtClean="0">
                <a:solidFill>
                  <a:schemeClr val="bg1"/>
                </a:solidFill>
                <a:latin typeface="Arial Narrow" panose="020B0606020202030204" pitchFamily="34" charset="0"/>
              </a:rPr>
              <a:t>, Delayed y </a:t>
            </a:r>
            <a:r>
              <a:rPr lang="en-US" sz="2800" cap="small" dirty="0" err="1" smtClean="0">
                <a:solidFill>
                  <a:schemeClr val="bg1"/>
                </a:solidFill>
                <a:latin typeface="Arial Narrow" panose="020B0606020202030204" pitchFamily="34" charset="0"/>
              </a:rPr>
              <a:t>MideTiempo</a:t>
            </a:r>
            <a:endParaRPr lang="en-US" sz="2800" cap="small" dirty="0">
              <a:solidFill>
                <a:schemeClr val="bg1"/>
              </a:solidFill>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88994" y="733224"/>
            <a:ext cx="8668960" cy="3895926"/>
          </a:xfrm>
          <a:prstGeom prst="rect">
            <a:avLst/>
          </a:prstGeom>
        </p:spPr>
      </p:pic>
      <p:pic>
        <p:nvPicPr>
          <p:cNvPr id="5" name="Picture 4"/>
          <p:cNvPicPr>
            <a:picLocks noChangeAspect="1"/>
          </p:cNvPicPr>
          <p:nvPr/>
        </p:nvPicPr>
        <p:blipFill>
          <a:blip r:embed="rId4"/>
          <a:stretch>
            <a:fillRect/>
          </a:stretch>
        </p:blipFill>
        <p:spPr>
          <a:xfrm>
            <a:off x="170758" y="4859582"/>
            <a:ext cx="8587196" cy="1541218"/>
          </a:xfrm>
          <a:prstGeom prst="rect">
            <a:avLst/>
          </a:prstGeom>
        </p:spPr>
      </p:pic>
      <p:sp>
        <p:nvSpPr>
          <p:cNvPr id="12" name="Rectangle 11"/>
          <p:cNvSpPr/>
          <p:nvPr/>
        </p:nvSpPr>
        <p:spPr>
          <a:xfrm>
            <a:off x="88995" y="681573"/>
            <a:ext cx="1751235" cy="381417"/>
          </a:xfrm>
          <a:prstGeom prst="rect">
            <a:avLst/>
          </a:prstGeom>
          <a:solidFill>
            <a:srgbClr val="FF0000">
              <a:alpha val="10196"/>
            </a:srgbClr>
          </a:solidFill>
        </p:spPr>
        <p:txBody>
          <a:bodyPr wrap="square" rtlCol="0">
            <a:spAutoFit/>
          </a:bodyPr>
          <a:lstStyle/>
          <a:p>
            <a:endParaRPr lang="en-US" sz="2000">
              <a:solidFill>
                <a:schemeClr val="tx1"/>
              </a:solidFill>
            </a:endParaRPr>
          </a:p>
        </p:txBody>
      </p:sp>
      <p:sp>
        <p:nvSpPr>
          <p:cNvPr id="17" name="TextBox 16"/>
          <p:cNvSpPr txBox="1"/>
          <p:nvPr/>
        </p:nvSpPr>
        <p:spPr>
          <a:xfrm>
            <a:off x="4168086" y="681573"/>
            <a:ext cx="5227373" cy="1015663"/>
          </a:xfrm>
          <a:prstGeom prst="rect">
            <a:avLst/>
          </a:prstGeom>
          <a:solidFill>
            <a:srgbClr val="FF0000">
              <a:alpha val="10196"/>
            </a:srgbClr>
          </a:solidFill>
        </p:spPr>
        <p:txBody>
          <a:bodyPr wrap="square" rtlCol="0">
            <a:spAutoFit/>
          </a:bodyPr>
          <a:lstStyle>
            <a:defPPr>
              <a:defRPr lang="en-US"/>
            </a:defPPr>
            <a:lvl1pPr>
              <a:defRPr sz="2000"/>
            </a:lvl1pPr>
          </a:lstStyle>
          <a:p>
            <a:r>
              <a:rPr lang="es-ES" dirty="0"/>
              <a:t>Estamos demorando 1 milisegundo cada una de las llamadas recursivas que ocurren en el </a:t>
            </a:r>
            <a:r>
              <a:rPr lang="es-ES" b="1" dirty="0" err="1">
                <a:solidFill>
                  <a:srgbClr val="C00000"/>
                </a:solidFill>
                <a:latin typeface="Consolas" panose="020B0609020204030204" pitchFamily="49" charset="0"/>
              </a:rPr>
              <a:t>memoize</a:t>
            </a:r>
            <a:endParaRPr lang="en-US" b="1" dirty="0">
              <a:solidFill>
                <a:srgbClr val="C00000"/>
              </a:solidFill>
              <a:latin typeface="Consolas" panose="020B0609020204030204" pitchFamily="49" charset="0"/>
            </a:endParaRPr>
          </a:p>
        </p:txBody>
      </p:sp>
      <p:sp>
        <p:nvSpPr>
          <p:cNvPr id="18" name="Rounded Rectangular Callout 1"/>
          <p:cNvSpPr/>
          <p:nvPr/>
        </p:nvSpPr>
        <p:spPr bwMode="auto">
          <a:xfrm>
            <a:off x="8496256" y="3492081"/>
            <a:ext cx="3356653" cy="1188720"/>
          </a:xfrm>
          <a:prstGeom prst="wedgeRoundRectCallout">
            <a:avLst>
              <a:gd name="adj1" fmla="val -81241"/>
              <a:gd name="adj2" fmla="val 99879"/>
              <a:gd name="adj3" fmla="val 16667"/>
            </a:avLst>
          </a:prstGeom>
          <a:solidFill>
            <a:srgbClr val="FFFF00">
              <a:alpha val="30196"/>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dirty="0" smtClean="0">
                <a:solidFill>
                  <a:schemeClr val="tx1"/>
                </a:solidFill>
              </a:rPr>
              <a:t>Note que el tiempo demorado sigue siendo mejor que el recursivo sin </a:t>
            </a:r>
            <a:r>
              <a:rPr lang="es-ES" dirty="0" err="1" smtClean="0">
                <a:solidFill>
                  <a:schemeClr val="tx1"/>
                </a:solidFill>
              </a:rPr>
              <a:t>Memoize</a:t>
            </a:r>
            <a:r>
              <a:rPr lang="es-ES" dirty="0" smtClean="0">
                <a:solidFill>
                  <a:schemeClr val="tx1"/>
                </a:solidFill>
              </a:rPr>
              <a:t> pero se ha demorado</a:t>
            </a:r>
            <a:endParaRPr lang="es-ES" b="1" dirty="0">
              <a:solidFill>
                <a:schemeClr val="tx1"/>
              </a:solidFill>
              <a:latin typeface="Consolas" panose="020B0609020204030204" pitchFamily="49" charset="0"/>
            </a:endParaRPr>
          </a:p>
        </p:txBody>
      </p:sp>
      <p:sp>
        <p:nvSpPr>
          <p:cNvPr id="6" name="Rounded Rectangle 5"/>
          <p:cNvSpPr/>
          <p:nvPr/>
        </p:nvSpPr>
        <p:spPr>
          <a:xfrm>
            <a:off x="6781772" y="5269230"/>
            <a:ext cx="2270788" cy="560070"/>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46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994" y="681572"/>
            <a:ext cx="8888065" cy="4016157"/>
          </a:xfrm>
          <a:prstGeom prst="rect">
            <a:avLst/>
          </a:prstGeom>
          <a:solidFill>
            <a:srgbClr val="00B0F0"/>
          </a:solidFill>
        </p:spPr>
      </p:pic>
      <p:sp>
        <p:nvSpPr>
          <p:cNvPr id="2" name="Title 1"/>
          <p:cNvSpPr>
            <a:spLocks noGrp="1"/>
          </p:cNvSpPr>
          <p:nvPr>
            <p:ph type="title"/>
          </p:nvPr>
        </p:nvSpPr>
        <p:spPr>
          <a:xfrm>
            <a:off x="88994" y="62410"/>
            <a:ext cx="6917596"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Combinadolos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todos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Memoize</a:t>
            </a:r>
            <a:r>
              <a:rPr lang="en-US" sz="2800" cap="small" dirty="0" smtClean="0">
                <a:solidFill>
                  <a:schemeClr val="bg1"/>
                </a:solidFill>
                <a:latin typeface="Arial Narrow" panose="020B0606020202030204" pitchFamily="34" charset="0"/>
              </a:rPr>
              <a:t>, Delayed y </a:t>
            </a:r>
            <a:r>
              <a:rPr lang="en-US" sz="2800" cap="small" dirty="0" err="1" smtClean="0">
                <a:solidFill>
                  <a:schemeClr val="bg1"/>
                </a:solidFill>
                <a:latin typeface="Arial Narrow" panose="020B0606020202030204" pitchFamily="34" charset="0"/>
              </a:rPr>
              <a:t>MideTiempo</a:t>
            </a:r>
            <a:endParaRPr lang="en-US" sz="2800" cap="small" dirty="0">
              <a:solidFill>
                <a:schemeClr val="bg1"/>
              </a:solidFill>
              <a:latin typeface="Arial Narrow" panose="020B0606020202030204" pitchFamily="34" charset="0"/>
            </a:endParaRPr>
          </a:p>
        </p:txBody>
      </p:sp>
      <p:sp>
        <p:nvSpPr>
          <p:cNvPr id="12" name="Rectangle 11"/>
          <p:cNvSpPr/>
          <p:nvPr/>
        </p:nvSpPr>
        <p:spPr>
          <a:xfrm>
            <a:off x="88995" y="681573"/>
            <a:ext cx="1751235" cy="381417"/>
          </a:xfrm>
          <a:prstGeom prst="rect">
            <a:avLst/>
          </a:prstGeom>
          <a:solidFill>
            <a:srgbClr val="00B0F0">
              <a:alpha val="10196"/>
            </a:srgbClr>
          </a:solidFill>
        </p:spPr>
        <p:txBody>
          <a:bodyPr wrap="square" rtlCol="0">
            <a:spAutoFit/>
          </a:bodyPr>
          <a:lstStyle/>
          <a:p>
            <a:endParaRPr lang="en-US" sz="2000">
              <a:solidFill>
                <a:schemeClr val="tx1"/>
              </a:solidFill>
            </a:endParaRPr>
          </a:p>
        </p:txBody>
      </p:sp>
      <p:sp>
        <p:nvSpPr>
          <p:cNvPr id="17" name="TextBox 16"/>
          <p:cNvSpPr txBox="1"/>
          <p:nvPr/>
        </p:nvSpPr>
        <p:spPr>
          <a:xfrm>
            <a:off x="4168087" y="681573"/>
            <a:ext cx="4415844" cy="707886"/>
          </a:xfrm>
          <a:prstGeom prst="rect">
            <a:avLst/>
          </a:prstGeom>
          <a:solidFill>
            <a:srgbClr val="00B0F0">
              <a:alpha val="10196"/>
            </a:srgbClr>
          </a:solidFill>
        </p:spPr>
        <p:txBody>
          <a:bodyPr wrap="square" rtlCol="0">
            <a:spAutoFit/>
          </a:bodyPr>
          <a:lstStyle>
            <a:defPPr>
              <a:defRPr lang="en-US"/>
            </a:defPPr>
            <a:lvl1pPr>
              <a:defRPr sz="2000"/>
            </a:lvl1pPr>
          </a:lstStyle>
          <a:p>
            <a:r>
              <a:rPr lang="es-ES" dirty="0"/>
              <a:t>Estamos </a:t>
            </a:r>
            <a:r>
              <a:rPr lang="es-ES" dirty="0" smtClean="0"/>
              <a:t>demorando nada es decir 0 milisegundos</a:t>
            </a:r>
            <a:endParaRPr lang="en-US" b="1" dirty="0">
              <a:solidFill>
                <a:srgbClr val="C00000"/>
              </a:solidFill>
              <a:latin typeface="Consolas" panose="020B0609020204030204" pitchFamily="49" charset="0"/>
            </a:endParaRPr>
          </a:p>
        </p:txBody>
      </p:sp>
      <p:sp>
        <p:nvSpPr>
          <p:cNvPr id="18" name="Rounded Rectangular Callout 1"/>
          <p:cNvSpPr/>
          <p:nvPr/>
        </p:nvSpPr>
        <p:spPr bwMode="auto">
          <a:xfrm>
            <a:off x="8588440" y="4440555"/>
            <a:ext cx="3356653" cy="631224"/>
          </a:xfrm>
          <a:prstGeom prst="wedgeRoundRectCallout">
            <a:avLst>
              <a:gd name="adj1" fmla="val -81241"/>
              <a:gd name="adj2" fmla="val 99879"/>
              <a:gd name="adj3" fmla="val 16667"/>
            </a:avLst>
          </a:prstGeom>
          <a:solidFill>
            <a:srgbClr val="FFFF00">
              <a:alpha val="30196"/>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dirty="0" smtClean="0">
                <a:solidFill>
                  <a:schemeClr val="tx1"/>
                </a:solidFill>
              </a:rPr>
              <a:t>Note que la demora es 0 (cero)</a:t>
            </a:r>
            <a:endParaRPr lang="es-ES" b="1" dirty="0">
              <a:solidFill>
                <a:schemeClr val="tx1"/>
              </a:solidFill>
              <a:latin typeface="Consolas" panose="020B0609020204030204" pitchFamily="49" charset="0"/>
            </a:endParaRPr>
          </a:p>
        </p:txBody>
      </p:sp>
      <p:pic>
        <p:nvPicPr>
          <p:cNvPr id="7" name="Picture 6"/>
          <p:cNvPicPr>
            <a:picLocks noChangeAspect="1"/>
          </p:cNvPicPr>
          <p:nvPr/>
        </p:nvPicPr>
        <p:blipFill>
          <a:blip r:embed="rId4"/>
          <a:stretch>
            <a:fillRect/>
          </a:stretch>
        </p:blipFill>
        <p:spPr>
          <a:xfrm>
            <a:off x="88994" y="4814604"/>
            <a:ext cx="8221222" cy="1494756"/>
          </a:xfrm>
          <a:prstGeom prst="rect">
            <a:avLst/>
          </a:prstGeom>
        </p:spPr>
      </p:pic>
      <p:sp>
        <p:nvSpPr>
          <p:cNvPr id="6" name="Rounded Rectangle 5"/>
          <p:cNvSpPr/>
          <p:nvPr/>
        </p:nvSpPr>
        <p:spPr>
          <a:xfrm>
            <a:off x="7650452" y="5188970"/>
            <a:ext cx="556288" cy="560070"/>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90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413766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Decorador</a:t>
            </a:r>
            <a:r>
              <a:rPr lang="en-US" sz="3200" cap="small" dirty="0" smtClean="0">
                <a:solidFill>
                  <a:schemeClr val="bg1"/>
                </a:solidFill>
                <a:latin typeface="Arial Narrow" panose="020B0606020202030204" pitchFamily="34" charset="0"/>
              </a:rPr>
              <a:t> de </a:t>
            </a:r>
            <a:r>
              <a:rPr lang="en-US" sz="3200" cap="small" dirty="0" err="1" smtClean="0">
                <a:solidFill>
                  <a:schemeClr val="bg1"/>
                </a:solidFill>
                <a:latin typeface="Arial Narrow" panose="020B0606020202030204" pitchFamily="34" charset="0"/>
              </a:rPr>
              <a:t>una</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clase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13</a:t>
            </a:fld>
            <a:endParaRPr lang="en-US" dirty="0"/>
          </a:p>
        </p:txBody>
      </p:sp>
      <p:sp>
        <p:nvSpPr>
          <p:cNvPr id="8" name="TextBox 7"/>
          <p:cNvSpPr txBox="1"/>
          <p:nvPr/>
        </p:nvSpPr>
        <p:spPr>
          <a:xfrm>
            <a:off x="422910" y="789305"/>
            <a:ext cx="11517630" cy="1323439"/>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De la misma forma que se puede aplicar un decorador a una función también se puede aplicar un decorador a una </a:t>
            </a:r>
            <a:r>
              <a:rPr lang="es-ES" b="1" dirty="0" smtClean="0"/>
              <a:t>clase</a:t>
            </a:r>
            <a:r>
              <a:rPr lang="es-ES" dirty="0" smtClean="0"/>
              <a:t> </a:t>
            </a:r>
          </a:p>
          <a:p>
            <a:r>
              <a:rPr lang="es-ES" sz="1800" b="1" dirty="0" smtClean="0">
                <a:solidFill>
                  <a:srgbClr val="C00000"/>
                </a:solidFill>
                <a:latin typeface="Consolas" panose="020B0609020204030204" pitchFamily="49" charset="0"/>
              </a:rPr>
              <a:t>C = </a:t>
            </a:r>
            <a:r>
              <a:rPr lang="es-ES" sz="1800" b="1" dirty="0" err="1" smtClean="0">
                <a:solidFill>
                  <a:srgbClr val="C00000"/>
                </a:solidFill>
                <a:latin typeface="Consolas" panose="020B0609020204030204" pitchFamily="49" charset="0"/>
              </a:rPr>
              <a:t>ClaseDecoradora</a:t>
            </a:r>
            <a:r>
              <a:rPr lang="es-ES" sz="1800" b="1" dirty="0" smtClean="0">
                <a:solidFill>
                  <a:srgbClr val="C00000"/>
                </a:solidFill>
                <a:latin typeface="Consolas" panose="020B0609020204030204" pitchFamily="49" charset="0"/>
              </a:rPr>
              <a:t>(</a:t>
            </a:r>
            <a:r>
              <a:rPr lang="es-ES" sz="1800" b="1" dirty="0" err="1" smtClean="0">
                <a:solidFill>
                  <a:srgbClr val="C00000"/>
                </a:solidFill>
                <a:latin typeface="Consolas" panose="020B0609020204030204" pitchFamily="49" charset="0"/>
              </a:rPr>
              <a:t>ClaseADecorar</a:t>
            </a:r>
            <a:r>
              <a:rPr lang="es-ES" sz="1800" b="1" dirty="0" smtClean="0">
                <a:solidFill>
                  <a:srgbClr val="C00000"/>
                </a:solidFill>
                <a:latin typeface="Consolas" panose="020B0609020204030204" pitchFamily="49" charset="0"/>
              </a:rPr>
              <a:t>) </a:t>
            </a:r>
            <a:r>
              <a:rPr lang="es-ES" dirty="0"/>
              <a:t>se supone que al </a:t>
            </a:r>
            <a:r>
              <a:rPr lang="es-ES" dirty="0" smtClean="0"/>
              <a:t>instanciar la </a:t>
            </a:r>
            <a:r>
              <a:rPr lang="es-ES" sz="1800" b="1" dirty="0" err="1">
                <a:solidFill>
                  <a:srgbClr val="C00000"/>
                </a:solidFill>
                <a:latin typeface="Consolas" panose="020B0609020204030204" pitchFamily="49" charset="0"/>
              </a:rPr>
              <a:t>ClaseDecoradora</a:t>
            </a:r>
            <a:r>
              <a:rPr lang="es-ES" dirty="0" smtClean="0"/>
              <a:t> con el parámetro </a:t>
            </a:r>
            <a:r>
              <a:rPr lang="es-ES" sz="1800" b="1" dirty="0" err="1">
                <a:solidFill>
                  <a:srgbClr val="C00000"/>
                </a:solidFill>
                <a:latin typeface="Consolas" panose="020B0609020204030204" pitchFamily="49" charset="0"/>
              </a:rPr>
              <a:t>ClaseADecorar</a:t>
            </a:r>
            <a:r>
              <a:rPr lang="es-ES" dirty="0" smtClean="0"/>
              <a:t> la instancia creada sea a su vez una clase que se asigna a la variable </a:t>
            </a:r>
            <a:r>
              <a:rPr lang="es-ES" sz="1800" b="1" dirty="0" smtClean="0">
                <a:solidFill>
                  <a:srgbClr val="C00000"/>
                </a:solidFill>
                <a:latin typeface="Consolas" panose="020B0609020204030204" pitchFamily="49" charset="0"/>
              </a:rPr>
              <a:t>C</a:t>
            </a:r>
            <a:endParaRPr lang="es-ES" sz="1800" b="1" dirty="0">
              <a:solidFill>
                <a:srgbClr val="C00000"/>
              </a:solidFill>
              <a:latin typeface="Consolas" panose="020B0609020204030204" pitchFamily="49" charset="0"/>
            </a:endParaRPr>
          </a:p>
        </p:txBody>
      </p:sp>
      <p:sp>
        <p:nvSpPr>
          <p:cNvPr id="7" name="TextBox 6"/>
          <p:cNvSpPr txBox="1"/>
          <p:nvPr/>
        </p:nvSpPr>
        <p:spPr>
          <a:xfrm>
            <a:off x="422910" y="2273399"/>
            <a:ext cx="11517630" cy="2462213"/>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Si se hace entonces algo como </a:t>
            </a:r>
          </a:p>
          <a:p>
            <a:r>
              <a:rPr lang="es-ES" sz="1800" b="1" dirty="0">
                <a:solidFill>
                  <a:srgbClr val="C00000"/>
                </a:solidFill>
                <a:latin typeface="Consolas" panose="020B0609020204030204" pitchFamily="49" charset="0"/>
              </a:rPr>
              <a:t>A = </a:t>
            </a:r>
            <a:r>
              <a:rPr lang="es-ES" sz="1800" b="1" dirty="0" err="1">
                <a:solidFill>
                  <a:srgbClr val="C00000"/>
                </a:solidFill>
                <a:latin typeface="Consolas" panose="020B0609020204030204" pitchFamily="49" charset="0"/>
              </a:rPr>
              <a:t>ClaseDecoradora</a:t>
            </a:r>
            <a:r>
              <a:rPr lang="es-ES" sz="1800" b="1" dirty="0">
                <a:solidFill>
                  <a:srgbClr val="C00000"/>
                </a:solidFill>
                <a:latin typeface="Consolas" panose="020B0609020204030204" pitchFamily="49" charset="0"/>
              </a:rPr>
              <a:t>(A) </a:t>
            </a:r>
            <a:r>
              <a:rPr lang="es-ES" dirty="0" smtClean="0"/>
              <a:t>se logra el efecto de transforma la clase original </a:t>
            </a:r>
            <a:r>
              <a:rPr lang="es-ES" sz="1800" b="1" dirty="0">
                <a:solidFill>
                  <a:srgbClr val="C00000"/>
                </a:solidFill>
                <a:latin typeface="Consolas" panose="020B0609020204030204" pitchFamily="49" charset="0"/>
              </a:rPr>
              <a:t>A</a:t>
            </a:r>
            <a:r>
              <a:rPr lang="es-ES" dirty="0" smtClean="0"/>
              <a:t> en la clase transformada por la decoración.</a:t>
            </a:r>
          </a:p>
          <a:p>
            <a:r>
              <a:rPr lang="es-ES" dirty="0" smtClean="0"/>
              <a:t>El mismo azúcar sintáctico aplicado para la decoración de funciones se puede aplicar para la decoración de clases</a:t>
            </a:r>
          </a:p>
          <a:p>
            <a:r>
              <a:rPr lang="es-ES" sz="1800" b="1" dirty="0">
                <a:solidFill>
                  <a:srgbClr val="C00000"/>
                </a:solidFill>
                <a:latin typeface="Consolas" panose="020B0609020204030204" pitchFamily="49" charset="0"/>
              </a:rPr>
              <a:t>@</a:t>
            </a:r>
            <a:r>
              <a:rPr lang="es-ES" sz="1800" b="1" dirty="0" err="1">
                <a:solidFill>
                  <a:srgbClr val="C00000"/>
                </a:solidFill>
                <a:latin typeface="Consolas" panose="020B0609020204030204" pitchFamily="49" charset="0"/>
              </a:rPr>
              <a:t>ClaseDecoradora</a:t>
            </a:r>
            <a:endParaRPr lang="es-ES" sz="1800" b="1" dirty="0">
              <a:solidFill>
                <a:srgbClr val="C00000"/>
              </a:solidFill>
              <a:latin typeface="Consolas" panose="020B0609020204030204" pitchFamily="49" charset="0"/>
            </a:endParaRPr>
          </a:p>
          <a:p>
            <a:r>
              <a:rPr lang="es-ES" sz="1800" b="1" dirty="0" err="1" smtClean="0">
                <a:solidFill>
                  <a:srgbClr val="C00000"/>
                </a:solidFill>
                <a:latin typeface="Consolas" panose="020B0609020204030204" pitchFamily="49" charset="0"/>
              </a:rPr>
              <a:t>class</a:t>
            </a:r>
            <a:r>
              <a:rPr lang="es-ES" sz="1800" b="1" dirty="0" smtClean="0">
                <a:solidFill>
                  <a:srgbClr val="C00000"/>
                </a:solidFill>
                <a:latin typeface="Consolas" panose="020B0609020204030204" pitchFamily="49" charset="0"/>
              </a:rPr>
              <a:t> </a:t>
            </a:r>
            <a:r>
              <a:rPr lang="es-ES" sz="1800" b="1" dirty="0">
                <a:solidFill>
                  <a:srgbClr val="C00000"/>
                </a:solidFill>
                <a:latin typeface="Consolas" panose="020B0609020204030204" pitchFamily="49" charset="0"/>
              </a:rPr>
              <a:t>A:</a:t>
            </a:r>
          </a:p>
          <a:p>
            <a:r>
              <a:rPr lang="es-ES" sz="1800" b="1" dirty="0">
                <a:solidFill>
                  <a:srgbClr val="C00000"/>
                </a:solidFill>
                <a:latin typeface="Consolas" panose="020B0609020204030204" pitchFamily="49" charset="0"/>
              </a:rPr>
              <a:t>  … definición de la clase original A </a:t>
            </a:r>
            <a:r>
              <a:rPr lang="es-ES" sz="1800" b="1" dirty="0" smtClean="0">
                <a:solidFill>
                  <a:srgbClr val="C00000"/>
                </a:solidFill>
                <a:latin typeface="Consolas" panose="020B0609020204030204" pitchFamily="49" charset="0"/>
              </a:rPr>
              <a:t>…</a:t>
            </a:r>
            <a:endParaRPr lang="en-US" dirty="0"/>
          </a:p>
        </p:txBody>
      </p:sp>
      <p:sp>
        <p:nvSpPr>
          <p:cNvPr id="10" name="TextBox 9"/>
          <p:cNvSpPr txBox="1"/>
          <p:nvPr/>
        </p:nvSpPr>
        <p:spPr>
          <a:xfrm>
            <a:off x="422910" y="4896267"/>
            <a:ext cx="11517630" cy="1323439"/>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Python permite definir una clase dentro de otra clase, de modo que un patrón para definir una clase decoradora es definir una clase que en su constructor reciba la clase original y que a partir de esta original construya y devuelva una instancia de una clase definida dentro del decorador como veremos en los ejemplos siguientes</a:t>
            </a:r>
            <a:endParaRPr lang="en-US" dirty="0"/>
          </a:p>
        </p:txBody>
      </p:sp>
    </p:spTree>
    <p:extLst>
      <p:ext uri="{BB962C8B-B14F-4D97-AF65-F5344CB8AC3E}">
        <p14:creationId xmlns:p14="http://schemas.microsoft.com/office/powerpoint/2010/main" val="223674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6880860"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Clase</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decoradora</a:t>
            </a:r>
            <a:r>
              <a:rPr lang="en-US" sz="3200" cap="small" dirty="0" smtClean="0">
                <a:solidFill>
                  <a:schemeClr val="bg1"/>
                </a:solidFill>
                <a:latin typeface="Arial Narrow" panose="020B0606020202030204" pitchFamily="34" charset="0"/>
              </a:rPr>
              <a:t> para el </a:t>
            </a:r>
            <a:r>
              <a:rPr lang="en-US" sz="3200" cap="small" dirty="0" err="1" smtClean="0">
                <a:solidFill>
                  <a:schemeClr val="bg1"/>
                </a:solidFill>
                <a:latin typeface="Arial Narrow" panose="020B0606020202030204" pitchFamily="34" charset="0"/>
              </a:rPr>
              <a:t>Patrón</a:t>
            </a:r>
            <a:r>
              <a:rPr lang="en-US" sz="3200" cap="small" dirty="0" smtClean="0">
                <a:solidFill>
                  <a:schemeClr val="bg1"/>
                </a:solidFill>
                <a:latin typeface="Arial Narrow" panose="020B0606020202030204" pitchFamily="34" charset="0"/>
              </a:rPr>
              <a:t> Singleton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14</a:t>
            </a:fld>
            <a:endParaRPr lang="en-US" dirty="0"/>
          </a:p>
        </p:txBody>
      </p:sp>
      <p:sp>
        <p:nvSpPr>
          <p:cNvPr id="8" name="TextBox 7"/>
          <p:cNvSpPr txBox="1"/>
          <p:nvPr/>
        </p:nvSpPr>
        <p:spPr>
          <a:xfrm>
            <a:off x="342900" y="913341"/>
            <a:ext cx="11517630" cy="1938992"/>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El patrón </a:t>
            </a:r>
            <a:r>
              <a:rPr lang="es-ES" b="1" dirty="0" smtClean="0"/>
              <a:t>SINGLETON</a:t>
            </a:r>
            <a:r>
              <a:rPr lang="es-ES" dirty="0" smtClean="0"/>
              <a:t> aplicado a una clase es una clase que siempre devuelve una misma instancia. Es decir, es una clase de la que solo se crea una instancia.</a:t>
            </a:r>
          </a:p>
          <a:p>
            <a:r>
              <a:rPr lang="es-ES" dirty="0" err="1" smtClean="0"/>
              <a:t>Ud</a:t>
            </a:r>
            <a:r>
              <a:rPr lang="es-ES" dirty="0" smtClean="0"/>
              <a:t> puede pensar que esto es simple de lograr: bastaría con que el código escrito por el programador evite crear una nueva instancia de la clase si ya fue creada una. Pero esto no es simple de codificar cuando diferentes partes del código quieren compartir esa misma instancia pero no es simple de expresar quién es el primero que debe crearla</a:t>
            </a:r>
            <a:endParaRPr lang="es-ES" sz="1800" b="1" dirty="0">
              <a:solidFill>
                <a:srgbClr val="C00000"/>
              </a:solidFill>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342900" y="3137024"/>
            <a:ext cx="4420217" cy="3172336"/>
          </a:xfrm>
          <a:prstGeom prst="rect">
            <a:avLst/>
          </a:prstGeom>
        </p:spPr>
      </p:pic>
      <p:sp>
        <p:nvSpPr>
          <p:cNvPr id="10" name="TextBox 9"/>
          <p:cNvSpPr txBox="1"/>
          <p:nvPr/>
        </p:nvSpPr>
        <p:spPr>
          <a:xfrm>
            <a:off x="5440680" y="3755229"/>
            <a:ext cx="5985510" cy="707886"/>
          </a:xfrm>
          <a:prstGeom prst="rect">
            <a:avLst/>
          </a:prstGeom>
          <a:solidFill>
            <a:srgbClr val="00B050">
              <a:alpha val="20000"/>
            </a:srgbClr>
          </a:solidFill>
        </p:spPr>
        <p:txBody>
          <a:bodyPr wrap="square" rtlCol="0">
            <a:spAutoFit/>
          </a:bodyPr>
          <a:lstStyle>
            <a:defPPr>
              <a:defRPr lang="en-US"/>
            </a:defPPr>
            <a:lvl1pPr>
              <a:defRPr sz="2000"/>
            </a:lvl1pPr>
          </a:lstStyle>
          <a:p>
            <a:r>
              <a:rPr lang="es-ES" dirty="0" smtClean="0"/>
              <a:t>Vamos a diseccionar este código en las próximas diapositivas</a:t>
            </a:r>
            <a:endParaRPr lang="en-US" dirty="0"/>
          </a:p>
        </p:txBody>
      </p:sp>
    </p:spTree>
    <p:extLst>
      <p:ext uri="{BB962C8B-B14F-4D97-AF65-F5344CB8AC3E}">
        <p14:creationId xmlns:p14="http://schemas.microsoft.com/office/powerpoint/2010/main" val="10999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6880860"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Clase</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decoradora</a:t>
            </a:r>
            <a:r>
              <a:rPr lang="en-US" sz="3200" cap="small" dirty="0" smtClean="0">
                <a:solidFill>
                  <a:schemeClr val="bg1"/>
                </a:solidFill>
                <a:latin typeface="Arial Narrow" panose="020B0606020202030204" pitchFamily="34" charset="0"/>
              </a:rPr>
              <a:t> para el </a:t>
            </a:r>
            <a:r>
              <a:rPr lang="en-US" sz="3200" cap="small" dirty="0" err="1" smtClean="0">
                <a:solidFill>
                  <a:schemeClr val="bg1"/>
                </a:solidFill>
                <a:latin typeface="Arial Narrow" panose="020B0606020202030204" pitchFamily="34" charset="0"/>
              </a:rPr>
              <a:t>Patrón</a:t>
            </a:r>
            <a:r>
              <a:rPr lang="en-US" sz="3200" cap="small" dirty="0" smtClean="0">
                <a:solidFill>
                  <a:schemeClr val="bg1"/>
                </a:solidFill>
                <a:latin typeface="Arial Narrow" panose="020B0606020202030204" pitchFamily="34" charset="0"/>
              </a:rPr>
              <a:t> Singleton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15</a:t>
            </a:fld>
            <a:endParaRPr lang="en-US" dirty="0"/>
          </a:p>
        </p:txBody>
      </p:sp>
      <p:pic>
        <p:nvPicPr>
          <p:cNvPr id="5" name="Picture 4"/>
          <p:cNvPicPr>
            <a:picLocks noChangeAspect="1"/>
          </p:cNvPicPr>
          <p:nvPr/>
        </p:nvPicPr>
        <p:blipFill>
          <a:blip r:embed="rId3"/>
          <a:stretch>
            <a:fillRect/>
          </a:stretch>
        </p:blipFill>
        <p:spPr>
          <a:xfrm>
            <a:off x="217170" y="771014"/>
            <a:ext cx="4420217" cy="3172336"/>
          </a:xfrm>
          <a:prstGeom prst="rect">
            <a:avLst/>
          </a:prstGeom>
        </p:spPr>
      </p:pic>
      <p:sp>
        <p:nvSpPr>
          <p:cNvPr id="3" name="Rounded Rectangle 2"/>
          <p:cNvSpPr/>
          <p:nvPr/>
        </p:nvSpPr>
        <p:spPr>
          <a:xfrm>
            <a:off x="377190" y="1085850"/>
            <a:ext cx="2926080" cy="1188720"/>
          </a:xfrm>
          <a:prstGeom prst="roundRect">
            <a:avLst/>
          </a:prstGeom>
          <a:solidFill>
            <a:srgbClr val="00B0F0">
              <a:alpha val="20000"/>
            </a:srgbClr>
          </a:solidFill>
        </p:spPr>
        <p:txBody>
          <a:bodyPr wrap="square" rtlCol="0">
            <a:spAutoFit/>
          </a:bodyPr>
          <a:lstStyle/>
          <a:p>
            <a:endParaRPr lang="en-US" sz="2000">
              <a:solidFill>
                <a:schemeClr val="tx1"/>
              </a:solidFill>
            </a:endParaRPr>
          </a:p>
        </p:txBody>
      </p:sp>
      <p:pic>
        <p:nvPicPr>
          <p:cNvPr id="6" name="Picture 5"/>
          <p:cNvPicPr>
            <a:picLocks noChangeAspect="1"/>
          </p:cNvPicPr>
          <p:nvPr/>
        </p:nvPicPr>
        <p:blipFill>
          <a:blip r:embed="rId4"/>
          <a:stretch>
            <a:fillRect/>
          </a:stretch>
        </p:blipFill>
        <p:spPr>
          <a:xfrm>
            <a:off x="4968133" y="771014"/>
            <a:ext cx="1672697" cy="749128"/>
          </a:xfrm>
          <a:prstGeom prst="rect">
            <a:avLst/>
          </a:prstGeom>
        </p:spPr>
      </p:pic>
      <p:pic>
        <p:nvPicPr>
          <p:cNvPr id="11" name="Picture 10"/>
          <p:cNvPicPr>
            <a:picLocks noChangeAspect="1"/>
          </p:cNvPicPr>
          <p:nvPr/>
        </p:nvPicPr>
        <p:blipFill>
          <a:blip r:embed="rId5"/>
          <a:stretch>
            <a:fillRect/>
          </a:stretch>
        </p:blipFill>
        <p:spPr>
          <a:xfrm>
            <a:off x="4968133" y="1680210"/>
            <a:ext cx="3387197" cy="613648"/>
          </a:xfrm>
          <a:prstGeom prst="rect">
            <a:avLst/>
          </a:prstGeom>
        </p:spPr>
      </p:pic>
      <p:sp>
        <p:nvSpPr>
          <p:cNvPr id="9" name="Rounded Rectangular Callout 8"/>
          <p:cNvSpPr/>
          <p:nvPr/>
        </p:nvSpPr>
        <p:spPr>
          <a:xfrm>
            <a:off x="7178040" y="396430"/>
            <a:ext cx="4640580" cy="1123712"/>
          </a:xfrm>
          <a:prstGeom prst="wedgeRoundRectCallout">
            <a:avLst>
              <a:gd name="adj1" fmla="val -41487"/>
              <a:gd name="adj2" fmla="val 74523"/>
              <a:gd name="adj3" fmla="val 16667"/>
            </a:avLst>
          </a:prstGeom>
          <a:solidFill>
            <a:srgbClr val="00B0F0">
              <a:alpha val="20000"/>
            </a:srgbClr>
          </a:solidFill>
        </p:spPr>
        <p:txBody>
          <a:bodyPr wrap="square" rtlCol="0">
            <a:spAutoFit/>
          </a:bodyPr>
          <a:lstStyle/>
          <a:p>
            <a:r>
              <a:rPr lang="en-US" sz="2000" dirty="0">
                <a:solidFill>
                  <a:schemeClr val="tx1"/>
                </a:solidFill>
              </a:rPr>
              <a:t>Se </a:t>
            </a:r>
            <a:r>
              <a:rPr lang="en-US" sz="2000" dirty="0" err="1">
                <a:solidFill>
                  <a:schemeClr val="tx1"/>
                </a:solidFill>
              </a:rPr>
              <a:t>crea</a:t>
            </a:r>
            <a:r>
              <a:rPr lang="en-US" sz="2000" dirty="0">
                <a:solidFill>
                  <a:schemeClr val="tx1"/>
                </a:solidFill>
              </a:rPr>
              <a:t> </a:t>
            </a:r>
            <a:r>
              <a:rPr lang="en-US" sz="2000" dirty="0" err="1">
                <a:solidFill>
                  <a:schemeClr val="tx1"/>
                </a:solidFill>
              </a:rPr>
              <a:t>una</a:t>
            </a:r>
            <a:r>
              <a:rPr lang="en-US" sz="2000" dirty="0">
                <a:solidFill>
                  <a:schemeClr val="tx1"/>
                </a:solidFill>
              </a:rPr>
              <a:t> </a:t>
            </a:r>
            <a:r>
              <a:rPr lang="en-US" sz="2000" dirty="0" err="1">
                <a:solidFill>
                  <a:schemeClr val="tx1"/>
                </a:solidFill>
              </a:rPr>
              <a:t>instancia</a:t>
            </a:r>
            <a:r>
              <a:rPr lang="en-US" sz="2000" dirty="0">
                <a:solidFill>
                  <a:schemeClr val="tx1"/>
                </a:solidFill>
              </a:rPr>
              <a:t> de la </a:t>
            </a:r>
            <a:r>
              <a:rPr lang="en-US" sz="2000" dirty="0" err="1">
                <a:solidFill>
                  <a:schemeClr val="tx1"/>
                </a:solidFill>
              </a:rPr>
              <a:t>clase</a:t>
            </a:r>
            <a:r>
              <a:rPr lang="en-US" sz="2000" dirty="0">
                <a:solidFill>
                  <a:schemeClr val="tx1"/>
                </a:solidFill>
              </a:rPr>
              <a:t> </a:t>
            </a:r>
            <a:r>
              <a:rPr lang="en-US" b="1" dirty="0">
                <a:solidFill>
                  <a:srgbClr val="C00000"/>
                </a:solidFill>
                <a:latin typeface="Consolas" panose="020B0609020204030204" pitchFamily="49" charset="0"/>
              </a:rPr>
              <a:t>Singleton</a:t>
            </a:r>
            <a:r>
              <a:rPr lang="en-US" sz="2000" dirty="0">
                <a:solidFill>
                  <a:schemeClr val="tx1"/>
                </a:solidFill>
              </a:rPr>
              <a:t> </a:t>
            </a:r>
            <a:r>
              <a:rPr lang="en-US" sz="2000" dirty="0" err="1">
                <a:solidFill>
                  <a:schemeClr val="tx1"/>
                </a:solidFill>
              </a:rPr>
              <a:t>pasándole</a:t>
            </a:r>
            <a:r>
              <a:rPr lang="en-US" sz="2000" dirty="0">
                <a:solidFill>
                  <a:schemeClr val="tx1"/>
                </a:solidFill>
              </a:rPr>
              <a:t> </a:t>
            </a:r>
            <a:r>
              <a:rPr lang="en-US" sz="2000" dirty="0" err="1" smtClean="0">
                <a:solidFill>
                  <a:schemeClr val="tx1"/>
                </a:solidFill>
              </a:rPr>
              <a:t>como</a:t>
            </a:r>
            <a:r>
              <a:rPr lang="en-US" sz="2000" dirty="0" smtClean="0">
                <a:solidFill>
                  <a:schemeClr val="tx1"/>
                </a:solidFill>
              </a:rPr>
              <a:t> </a:t>
            </a:r>
            <a:r>
              <a:rPr lang="en-US" sz="2000" dirty="0" err="1">
                <a:solidFill>
                  <a:schemeClr val="tx1"/>
                </a:solidFill>
              </a:rPr>
              <a:t>parámetro</a:t>
            </a:r>
            <a:r>
              <a:rPr lang="en-US" sz="2000" dirty="0">
                <a:solidFill>
                  <a:schemeClr val="tx1"/>
                </a:solidFill>
              </a:rPr>
              <a:t> un </a:t>
            </a:r>
            <a:r>
              <a:rPr lang="en-US" sz="2000" dirty="0" err="1">
                <a:solidFill>
                  <a:schemeClr val="tx1"/>
                </a:solidFill>
              </a:rPr>
              <a:t>objeto</a:t>
            </a:r>
            <a:r>
              <a:rPr lang="en-US" sz="2000" dirty="0">
                <a:solidFill>
                  <a:schemeClr val="tx1"/>
                </a:solidFill>
              </a:rPr>
              <a:t> que es a </a:t>
            </a:r>
            <a:r>
              <a:rPr lang="en-US" sz="2000" dirty="0" err="1" smtClean="0">
                <a:solidFill>
                  <a:schemeClr val="tx1"/>
                </a:solidFill>
              </a:rPr>
              <a:t>su</a:t>
            </a:r>
            <a:r>
              <a:rPr lang="en-US" sz="2000" dirty="0" smtClean="0">
                <a:solidFill>
                  <a:schemeClr val="tx1"/>
                </a:solidFill>
              </a:rPr>
              <a:t> </a:t>
            </a:r>
            <a:r>
              <a:rPr lang="en-US" sz="2000" dirty="0" err="1">
                <a:solidFill>
                  <a:schemeClr val="tx1"/>
                </a:solidFill>
              </a:rPr>
              <a:t>vez</a:t>
            </a:r>
            <a:r>
              <a:rPr lang="en-US" sz="2000" dirty="0">
                <a:solidFill>
                  <a:schemeClr val="tx1"/>
                </a:solidFill>
              </a:rPr>
              <a:t> </a:t>
            </a:r>
            <a:r>
              <a:rPr lang="en-US" sz="2000" dirty="0" err="1">
                <a:solidFill>
                  <a:schemeClr val="tx1"/>
                </a:solidFill>
              </a:rPr>
              <a:t>una</a:t>
            </a:r>
            <a:r>
              <a:rPr lang="en-US" sz="2000" dirty="0">
                <a:solidFill>
                  <a:schemeClr val="tx1"/>
                </a:solidFill>
              </a:rPr>
              <a:t> </a:t>
            </a:r>
            <a:r>
              <a:rPr lang="en-US" sz="2000" dirty="0" err="1">
                <a:solidFill>
                  <a:schemeClr val="tx1"/>
                </a:solidFill>
              </a:rPr>
              <a:t>clase</a:t>
            </a:r>
            <a:endParaRPr lang="en-US" sz="2000" dirty="0">
              <a:solidFill>
                <a:schemeClr val="tx1"/>
              </a:solidFill>
            </a:endParaRPr>
          </a:p>
        </p:txBody>
      </p:sp>
      <p:sp>
        <p:nvSpPr>
          <p:cNvPr id="12" name="Rounded Rectangular Callout 11"/>
          <p:cNvSpPr/>
          <p:nvPr/>
        </p:nvSpPr>
        <p:spPr>
          <a:xfrm>
            <a:off x="4720590" y="2571702"/>
            <a:ext cx="6869430" cy="783193"/>
          </a:xfrm>
          <a:prstGeom prst="wedgeRoundRectCallout">
            <a:avLst>
              <a:gd name="adj1" fmla="val -79888"/>
              <a:gd name="adj2" fmla="val -110835"/>
              <a:gd name="adj3" fmla="val 16667"/>
            </a:avLst>
          </a:prstGeom>
          <a:solidFill>
            <a:srgbClr val="00B0F0">
              <a:alpha val="20000"/>
            </a:srgbClr>
          </a:solidFill>
        </p:spPr>
        <p:txBody>
          <a:bodyPr wrap="square" rtlCol="0">
            <a:spAutoFit/>
          </a:bodyPr>
          <a:lstStyle/>
          <a:p>
            <a:r>
              <a:rPr lang="en-US" sz="2000" dirty="0" smtClean="0">
                <a:solidFill>
                  <a:schemeClr val="tx1"/>
                </a:solidFill>
              </a:rPr>
              <a:t>Como </a:t>
            </a:r>
            <a:r>
              <a:rPr lang="en-US" b="1" dirty="0">
                <a:solidFill>
                  <a:srgbClr val="C00000"/>
                </a:solidFill>
                <a:latin typeface="Consolas" panose="020B0609020204030204" pitchFamily="49" charset="0"/>
              </a:rPr>
              <a:t>Singleton</a:t>
            </a:r>
            <a:r>
              <a:rPr lang="en-US" sz="2000" dirty="0" smtClean="0">
                <a:solidFill>
                  <a:schemeClr val="tx1"/>
                </a:solidFill>
              </a:rPr>
              <a:t> </a:t>
            </a:r>
            <a:r>
              <a:rPr lang="en-US" sz="2000" dirty="0" err="1" smtClean="0">
                <a:solidFill>
                  <a:schemeClr val="tx1"/>
                </a:solidFill>
              </a:rPr>
              <a:t>tiene</a:t>
            </a:r>
            <a:r>
              <a:rPr lang="en-US" sz="2000" dirty="0" smtClean="0">
                <a:solidFill>
                  <a:schemeClr val="tx1"/>
                </a:solidFill>
              </a:rPr>
              <a:t> </a:t>
            </a:r>
            <a:r>
              <a:rPr lang="en-US" sz="2000" dirty="0" err="1" smtClean="0">
                <a:solidFill>
                  <a:schemeClr val="tx1"/>
                </a:solidFill>
              </a:rPr>
              <a:t>definido</a:t>
            </a:r>
            <a:r>
              <a:rPr lang="en-US" sz="2000" dirty="0" smtClean="0">
                <a:solidFill>
                  <a:schemeClr val="tx1"/>
                </a:solidFill>
              </a:rPr>
              <a:t> un </a:t>
            </a:r>
            <a:r>
              <a:rPr lang="en-US" sz="2000" dirty="0" err="1" smtClean="0">
                <a:solidFill>
                  <a:schemeClr val="tx1"/>
                </a:solidFill>
              </a:rPr>
              <a:t>método</a:t>
            </a:r>
            <a:r>
              <a:rPr lang="en-US" sz="2000" dirty="0" smtClean="0">
                <a:solidFill>
                  <a:schemeClr val="tx1"/>
                </a:solidFill>
              </a:rPr>
              <a:t> </a:t>
            </a:r>
            <a:r>
              <a:rPr lang="en-US" b="1" dirty="0">
                <a:solidFill>
                  <a:srgbClr val="C00000"/>
                </a:solidFill>
                <a:latin typeface="Consolas" panose="020B0609020204030204" pitchFamily="49" charset="0"/>
              </a:rPr>
              <a:t>__</a:t>
            </a:r>
            <a:r>
              <a:rPr lang="en-US" b="1" dirty="0" err="1">
                <a:solidFill>
                  <a:srgbClr val="C00000"/>
                </a:solidFill>
                <a:latin typeface="Consolas" panose="020B0609020204030204" pitchFamily="49" charset="0"/>
              </a:rPr>
              <a:t>init</a:t>
            </a:r>
            <a:r>
              <a:rPr lang="en-US" b="1" dirty="0" smtClean="0">
                <a:solidFill>
                  <a:srgbClr val="C00000"/>
                </a:solidFill>
                <a:latin typeface="Consolas" panose="020B0609020204030204" pitchFamily="49" charset="0"/>
              </a:rPr>
              <a:t>__ </a:t>
            </a:r>
            <a:r>
              <a:rPr lang="en-US" sz="2000" dirty="0"/>
              <a:t>se </a:t>
            </a:r>
            <a:r>
              <a:rPr lang="en-US" sz="2000" dirty="0" err="1"/>
              <a:t>aplica</a:t>
            </a:r>
            <a:r>
              <a:rPr lang="en-US" sz="2000" dirty="0"/>
              <a:t> </a:t>
            </a:r>
            <a:r>
              <a:rPr lang="en-US" sz="2000" dirty="0" err="1"/>
              <a:t>éste</a:t>
            </a:r>
            <a:endParaRPr lang="en-US" sz="2000" dirty="0"/>
          </a:p>
        </p:txBody>
      </p:sp>
      <p:grpSp>
        <p:nvGrpSpPr>
          <p:cNvPr id="19" name="Group 18"/>
          <p:cNvGrpSpPr/>
          <p:nvPr/>
        </p:nvGrpSpPr>
        <p:grpSpPr>
          <a:xfrm>
            <a:off x="4743450" y="3632739"/>
            <a:ext cx="5534079" cy="2233887"/>
            <a:chOff x="4695771" y="3616272"/>
            <a:chExt cx="5534079" cy="2233887"/>
          </a:xfrm>
        </p:grpSpPr>
        <p:sp>
          <p:nvSpPr>
            <p:cNvPr id="13" name="Oval 12"/>
            <p:cNvSpPr/>
            <p:nvPr/>
          </p:nvSpPr>
          <p:spPr>
            <a:xfrm>
              <a:off x="4722548" y="3632739"/>
              <a:ext cx="1965960" cy="2217420"/>
            </a:xfrm>
            <a:prstGeom prst="ellipse">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4968133" y="4160520"/>
              <a:ext cx="710618" cy="369332"/>
            </a:xfrm>
            <a:prstGeom prst="rect">
              <a:avLst/>
            </a:prstGeom>
            <a:noFill/>
          </p:spPr>
          <p:txBody>
            <a:bodyPr wrap="square" rtlCol="0">
              <a:spAutoFit/>
            </a:bodyPr>
            <a:lstStyle/>
            <a:p>
              <a:r>
                <a:rPr lang="en-US" b="1" dirty="0" err="1" smtClean="0"/>
                <a:t>clase</a:t>
              </a:r>
              <a:endParaRPr lang="en-US" b="1" dirty="0"/>
            </a:p>
          </p:txBody>
        </p:sp>
        <p:sp>
          <p:nvSpPr>
            <p:cNvPr id="15" name="TextBox 14"/>
            <p:cNvSpPr txBox="1"/>
            <p:nvPr/>
          </p:nvSpPr>
          <p:spPr>
            <a:xfrm>
              <a:off x="5678751" y="4160520"/>
              <a:ext cx="839286" cy="369332"/>
            </a:xfrm>
            <a:prstGeom prst="rect">
              <a:avLst/>
            </a:prstGeom>
            <a:solidFill>
              <a:srgbClr val="00B0F0">
                <a:alpha val="20000"/>
              </a:srgbClr>
            </a:solidFill>
          </p:spPr>
          <p:txBody>
            <a:bodyPr wrap="square" rtlCol="0">
              <a:spAutoFit/>
            </a:bodyPr>
            <a:lstStyle>
              <a:defPPr>
                <a:defRPr lang="en-US"/>
              </a:defPPr>
              <a:lvl1pPr>
                <a:defRPr sz="2000"/>
              </a:lvl1pPr>
            </a:lstStyle>
            <a:p>
              <a:r>
                <a:rPr lang="en-US" sz="1800" b="1" dirty="0"/>
                <a:t>Punto</a:t>
              </a:r>
            </a:p>
          </p:txBody>
        </p:sp>
        <p:sp>
          <p:nvSpPr>
            <p:cNvPr id="16" name="TextBox 15"/>
            <p:cNvSpPr txBox="1"/>
            <p:nvPr/>
          </p:nvSpPr>
          <p:spPr>
            <a:xfrm>
              <a:off x="4695771" y="4588740"/>
              <a:ext cx="1009757" cy="369332"/>
            </a:xfrm>
            <a:prstGeom prst="rect">
              <a:avLst/>
            </a:prstGeom>
            <a:noFill/>
          </p:spPr>
          <p:txBody>
            <a:bodyPr wrap="square" rtlCol="0">
              <a:spAutoFit/>
            </a:bodyPr>
            <a:lstStyle/>
            <a:p>
              <a:r>
                <a:rPr lang="en-US" b="1" dirty="0" smtClean="0"/>
                <a:t>instance</a:t>
              </a:r>
              <a:endParaRPr lang="en-US" b="1" dirty="0"/>
            </a:p>
          </p:txBody>
        </p:sp>
        <p:sp>
          <p:nvSpPr>
            <p:cNvPr id="17" name="TextBox 16"/>
            <p:cNvSpPr txBox="1"/>
            <p:nvPr/>
          </p:nvSpPr>
          <p:spPr>
            <a:xfrm>
              <a:off x="5678751" y="4588740"/>
              <a:ext cx="839286" cy="369332"/>
            </a:xfrm>
            <a:prstGeom prst="rect">
              <a:avLst/>
            </a:prstGeom>
            <a:solidFill>
              <a:srgbClr val="00B0F0">
                <a:alpha val="20000"/>
              </a:srgbClr>
            </a:solidFill>
          </p:spPr>
          <p:txBody>
            <a:bodyPr wrap="square" rtlCol="0">
              <a:spAutoFit/>
            </a:bodyPr>
            <a:lstStyle>
              <a:defPPr>
                <a:defRPr lang="en-US"/>
              </a:defPPr>
              <a:lvl1pPr>
                <a:defRPr sz="2000"/>
              </a:lvl1pPr>
            </a:lstStyle>
            <a:p>
              <a:r>
                <a:rPr lang="en-US" sz="1800" b="1" dirty="0" smtClean="0"/>
                <a:t>0</a:t>
              </a:r>
              <a:endParaRPr lang="en-US" sz="1800" b="1" dirty="0"/>
            </a:p>
          </p:txBody>
        </p:sp>
        <p:sp>
          <p:nvSpPr>
            <p:cNvPr id="18" name="TextBox 17"/>
            <p:cNvSpPr txBox="1"/>
            <p:nvPr/>
          </p:nvSpPr>
          <p:spPr>
            <a:xfrm>
              <a:off x="5774108" y="3616272"/>
              <a:ext cx="4455742" cy="369332"/>
            </a:xfrm>
            <a:prstGeom prst="rect">
              <a:avLst/>
            </a:prstGeom>
            <a:noFill/>
          </p:spPr>
          <p:txBody>
            <a:bodyPr wrap="square" rtlCol="0">
              <a:spAutoFit/>
            </a:bodyPr>
            <a:lstStyle/>
            <a:p>
              <a:r>
                <a:rPr lang="en-US" b="1" dirty="0" err="1" smtClean="0"/>
                <a:t>objeto</a:t>
              </a:r>
              <a:r>
                <a:rPr lang="en-US" b="1" dirty="0" smtClean="0"/>
                <a:t> valor de la variable </a:t>
              </a:r>
              <a:r>
                <a:rPr lang="en-US" b="1" dirty="0" err="1" smtClean="0"/>
                <a:t>NuevaClase</a:t>
              </a:r>
              <a:endParaRPr lang="en-US" b="1" dirty="0"/>
            </a:p>
          </p:txBody>
        </p:sp>
      </p:grpSp>
      <p:pic>
        <p:nvPicPr>
          <p:cNvPr id="7" name="Picture 6"/>
          <p:cNvPicPr>
            <a:picLocks noChangeAspect="1"/>
          </p:cNvPicPr>
          <p:nvPr/>
        </p:nvPicPr>
        <p:blipFill>
          <a:blip r:embed="rId6"/>
          <a:stretch>
            <a:fillRect/>
          </a:stretch>
        </p:blipFill>
        <p:spPr>
          <a:xfrm>
            <a:off x="304351" y="5628399"/>
            <a:ext cx="2400635" cy="476453"/>
          </a:xfrm>
          <a:prstGeom prst="rect">
            <a:avLst/>
          </a:prstGeom>
        </p:spPr>
      </p:pic>
      <p:sp>
        <p:nvSpPr>
          <p:cNvPr id="20" name="Rounded Rectangular Callout 19"/>
          <p:cNvSpPr/>
          <p:nvPr/>
        </p:nvSpPr>
        <p:spPr>
          <a:xfrm>
            <a:off x="3040380" y="5685203"/>
            <a:ext cx="8778240" cy="783193"/>
          </a:xfrm>
          <a:prstGeom prst="wedgeRoundRectCallout">
            <a:avLst>
              <a:gd name="adj1" fmla="val -56760"/>
              <a:gd name="adj2" fmla="val -49540"/>
              <a:gd name="adj3" fmla="val 16667"/>
            </a:avLst>
          </a:prstGeom>
          <a:solidFill>
            <a:srgbClr val="92D050">
              <a:alpha val="20000"/>
            </a:srgbClr>
          </a:solidFill>
        </p:spPr>
        <p:txBody>
          <a:bodyPr wrap="square" rtlCol="0">
            <a:spAutoFit/>
          </a:bodyPr>
          <a:lstStyle/>
          <a:p>
            <a:r>
              <a:rPr lang="en-US" sz="2000" dirty="0"/>
              <a:t>Se </a:t>
            </a:r>
            <a:r>
              <a:rPr lang="en-US" sz="2000" dirty="0" err="1"/>
              <a:t>está</a:t>
            </a:r>
            <a:r>
              <a:rPr lang="en-US" sz="2000" dirty="0"/>
              <a:t> </a:t>
            </a:r>
            <a:r>
              <a:rPr lang="en-US" sz="2000" dirty="0" err="1"/>
              <a:t>haciendo</a:t>
            </a:r>
            <a:r>
              <a:rPr lang="en-US" sz="2000" dirty="0"/>
              <a:t> un call </a:t>
            </a:r>
            <a:r>
              <a:rPr lang="en-US" sz="2000" dirty="0" err="1"/>
              <a:t>sobre</a:t>
            </a:r>
            <a:r>
              <a:rPr lang="en-US" sz="2000" dirty="0"/>
              <a:t> la variable </a:t>
            </a:r>
            <a:r>
              <a:rPr lang="en-US" b="1" dirty="0" err="1">
                <a:solidFill>
                  <a:srgbClr val="C00000"/>
                </a:solidFill>
                <a:latin typeface="Consolas" panose="020B0609020204030204" pitchFamily="49" charset="0"/>
              </a:rPr>
              <a:t>NuevaClase</a:t>
            </a:r>
            <a:r>
              <a:rPr lang="en-US" sz="2000" dirty="0"/>
              <a:t> que </a:t>
            </a:r>
            <a:r>
              <a:rPr lang="en-US" sz="2000" dirty="0" err="1"/>
              <a:t>tiene</a:t>
            </a:r>
            <a:r>
              <a:rPr lang="en-US" sz="2000" dirty="0"/>
              <a:t> </a:t>
            </a:r>
            <a:r>
              <a:rPr lang="en-US" sz="2000" dirty="0" err="1"/>
              <a:t>como</a:t>
            </a:r>
            <a:r>
              <a:rPr lang="en-US" sz="2000" dirty="0"/>
              <a:t> valor un </a:t>
            </a:r>
            <a:r>
              <a:rPr lang="en-US" sz="2000" dirty="0" err="1"/>
              <a:t>objeto</a:t>
            </a:r>
            <a:r>
              <a:rPr lang="en-US" sz="2000" dirty="0"/>
              <a:t> de </a:t>
            </a:r>
            <a:r>
              <a:rPr lang="en-US" sz="2000" dirty="0" err="1"/>
              <a:t>tipo</a:t>
            </a:r>
            <a:r>
              <a:rPr lang="en-US" sz="2000" dirty="0"/>
              <a:t> </a:t>
            </a:r>
            <a:r>
              <a:rPr lang="en-US" b="1" dirty="0">
                <a:solidFill>
                  <a:srgbClr val="C00000"/>
                </a:solidFill>
                <a:latin typeface="Consolas" panose="020B0609020204030204" pitchFamily="49" charset="0"/>
              </a:rPr>
              <a:t>Singleton</a:t>
            </a:r>
            <a:r>
              <a:rPr lang="en-US" sz="2000" dirty="0"/>
              <a:t> y </a:t>
            </a:r>
            <a:r>
              <a:rPr lang="en-US" sz="2000" dirty="0" err="1"/>
              <a:t>por</a:t>
            </a:r>
            <a:r>
              <a:rPr lang="en-US" sz="2000" dirty="0"/>
              <a:t> </a:t>
            </a:r>
            <a:r>
              <a:rPr lang="en-US" sz="2000" dirty="0" err="1"/>
              <a:t>tanto</a:t>
            </a:r>
            <a:r>
              <a:rPr lang="en-US" sz="2000" dirty="0"/>
              <a:t> se </a:t>
            </a:r>
            <a:r>
              <a:rPr lang="en-US" sz="2000" dirty="0" err="1"/>
              <a:t>aplica</a:t>
            </a:r>
            <a:r>
              <a:rPr lang="en-US" sz="2000" dirty="0"/>
              <a:t> el </a:t>
            </a:r>
            <a:r>
              <a:rPr lang="en-US" sz="2000" dirty="0" err="1"/>
              <a:t>método</a:t>
            </a:r>
            <a:r>
              <a:rPr lang="en-US" sz="2000" dirty="0"/>
              <a:t> </a:t>
            </a:r>
            <a:r>
              <a:rPr lang="en-US" b="1" dirty="0">
                <a:solidFill>
                  <a:srgbClr val="C00000"/>
                </a:solidFill>
                <a:latin typeface="Consolas" panose="020B0609020204030204" pitchFamily="49" charset="0"/>
              </a:rPr>
              <a:t>__call__</a:t>
            </a:r>
          </a:p>
        </p:txBody>
      </p:sp>
      <p:sp>
        <p:nvSpPr>
          <p:cNvPr id="21" name="Rounded Rectangle 20"/>
          <p:cNvSpPr/>
          <p:nvPr/>
        </p:nvSpPr>
        <p:spPr>
          <a:xfrm>
            <a:off x="314686" y="2311782"/>
            <a:ext cx="4120153" cy="1540128"/>
          </a:xfrm>
          <a:prstGeom prst="roundRect">
            <a:avLst/>
          </a:prstGeom>
          <a:solidFill>
            <a:srgbClr val="92D050">
              <a:alpha val="20000"/>
            </a:srgbClr>
          </a:solidFill>
        </p:spPr>
        <p:txBody>
          <a:bodyPr wrap="square" rtlCol="0">
            <a:spAutoFit/>
          </a:bodyPr>
          <a:lstStyle/>
          <a:p>
            <a:endParaRPr lang="en-US" sz="2000">
              <a:solidFill>
                <a:schemeClr val="tx1"/>
              </a:solidFill>
            </a:endParaRPr>
          </a:p>
        </p:txBody>
      </p:sp>
    </p:spTree>
    <p:extLst>
      <p:ext uri="{BB962C8B-B14F-4D97-AF65-F5344CB8AC3E}">
        <p14:creationId xmlns:p14="http://schemas.microsoft.com/office/powerpoint/2010/main" val="86303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6880860"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Clase</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decoradora</a:t>
            </a:r>
            <a:r>
              <a:rPr lang="en-US" sz="3200" cap="small" dirty="0" smtClean="0">
                <a:solidFill>
                  <a:schemeClr val="bg1"/>
                </a:solidFill>
                <a:latin typeface="Arial Narrow" panose="020B0606020202030204" pitchFamily="34" charset="0"/>
              </a:rPr>
              <a:t> para el </a:t>
            </a:r>
            <a:r>
              <a:rPr lang="en-US" sz="3200" cap="small" dirty="0" err="1" smtClean="0">
                <a:solidFill>
                  <a:schemeClr val="bg1"/>
                </a:solidFill>
                <a:latin typeface="Arial Narrow" panose="020B0606020202030204" pitchFamily="34" charset="0"/>
              </a:rPr>
              <a:t>Patrón</a:t>
            </a:r>
            <a:r>
              <a:rPr lang="en-US" sz="3200" cap="small" dirty="0" smtClean="0">
                <a:solidFill>
                  <a:schemeClr val="bg1"/>
                </a:solidFill>
                <a:latin typeface="Arial Narrow" panose="020B0606020202030204" pitchFamily="34" charset="0"/>
              </a:rPr>
              <a:t> Singleton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16</a:t>
            </a:fld>
            <a:endParaRPr lang="en-US" dirty="0"/>
          </a:p>
        </p:txBody>
      </p:sp>
      <p:pic>
        <p:nvPicPr>
          <p:cNvPr id="5" name="Picture 4"/>
          <p:cNvPicPr>
            <a:picLocks noChangeAspect="1"/>
          </p:cNvPicPr>
          <p:nvPr/>
        </p:nvPicPr>
        <p:blipFill>
          <a:blip r:embed="rId3"/>
          <a:stretch>
            <a:fillRect/>
          </a:stretch>
        </p:blipFill>
        <p:spPr>
          <a:xfrm>
            <a:off x="228601" y="771014"/>
            <a:ext cx="4037990" cy="2898016"/>
          </a:xfrm>
          <a:prstGeom prst="rect">
            <a:avLst/>
          </a:prstGeom>
        </p:spPr>
      </p:pic>
      <p:pic>
        <p:nvPicPr>
          <p:cNvPr id="20" name="Picture 19"/>
          <p:cNvPicPr>
            <a:picLocks noChangeAspect="1"/>
          </p:cNvPicPr>
          <p:nvPr/>
        </p:nvPicPr>
        <p:blipFill>
          <a:blip r:embed="rId4"/>
          <a:stretch>
            <a:fillRect/>
          </a:stretch>
        </p:blipFill>
        <p:spPr>
          <a:xfrm>
            <a:off x="4451664" y="771014"/>
            <a:ext cx="4591691" cy="2223646"/>
          </a:xfrm>
          <a:prstGeom prst="rect">
            <a:avLst/>
          </a:prstGeom>
        </p:spPr>
      </p:pic>
      <p:grpSp>
        <p:nvGrpSpPr>
          <p:cNvPr id="21" name="Group 20"/>
          <p:cNvGrpSpPr/>
          <p:nvPr/>
        </p:nvGrpSpPr>
        <p:grpSpPr>
          <a:xfrm>
            <a:off x="137160" y="3929919"/>
            <a:ext cx="5534079" cy="2233887"/>
            <a:chOff x="4695771" y="3616272"/>
            <a:chExt cx="5534079" cy="2233887"/>
          </a:xfrm>
        </p:grpSpPr>
        <p:sp>
          <p:nvSpPr>
            <p:cNvPr id="22" name="Oval 21"/>
            <p:cNvSpPr/>
            <p:nvPr/>
          </p:nvSpPr>
          <p:spPr>
            <a:xfrm>
              <a:off x="4722548" y="3632739"/>
              <a:ext cx="1965960" cy="2217420"/>
            </a:xfrm>
            <a:prstGeom prst="ellipse">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TextBox 22"/>
            <p:cNvSpPr txBox="1"/>
            <p:nvPr/>
          </p:nvSpPr>
          <p:spPr>
            <a:xfrm>
              <a:off x="4968133" y="4160520"/>
              <a:ext cx="710618" cy="369332"/>
            </a:xfrm>
            <a:prstGeom prst="rect">
              <a:avLst/>
            </a:prstGeom>
            <a:noFill/>
          </p:spPr>
          <p:txBody>
            <a:bodyPr wrap="square" rtlCol="0">
              <a:spAutoFit/>
            </a:bodyPr>
            <a:lstStyle/>
            <a:p>
              <a:r>
                <a:rPr lang="en-US" b="1" dirty="0" err="1" smtClean="0"/>
                <a:t>clase</a:t>
              </a:r>
              <a:endParaRPr lang="en-US" b="1" dirty="0"/>
            </a:p>
          </p:txBody>
        </p:sp>
        <p:sp>
          <p:nvSpPr>
            <p:cNvPr id="24" name="TextBox 23"/>
            <p:cNvSpPr txBox="1"/>
            <p:nvPr/>
          </p:nvSpPr>
          <p:spPr>
            <a:xfrm>
              <a:off x="5678751" y="4160520"/>
              <a:ext cx="839286" cy="369332"/>
            </a:xfrm>
            <a:prstGeom prst="rect">
              <a:avLst/>
            </a:prstGeom>
            <a:solidFill>
              <a:srgbClr val="00B0F0">
                <a:alpha val="20000"/>
              </a:srgbClr>
            </a:solidFill>
          </p:spPr>
          <p:txBody>
            <a:bodyPr wrap="square" rtlCol="0">
              <a:spAutoFit/>
            </a:bodyPr>
            <a:lstStyle>
              <a:defPPr>
                <a:defRPr lang="en-US"/>
              </a:defPPr>
              <a:lvl1pPr>
                <a:defRPr sz="2000"/>
              </a:lvl1pPr>
            </a:lstStyle>
            <a:p>
              <a:r>
                <a:rPr lang="en-US" sz="1800" b="1" dirty="0"/>
                <a:t>Punto</a:t>
              </a:r>
            </a:p>
          </p:txBody>
        </p:sp>
        <p:sp>
          <p:nvSpPr>
            <p:cNvPr id="25" name="TextBox 24"/>
            <p:cNvSpPr txBox="1"/>
            <p:nvPr/>
          </p:nvSpPr>
          <p:spPr>
            <a:xfrm>
              <a:off x="4695771" y="4588740"/>
              <a:ext cx="1009757" cy="369332"/>
            </a:xfrm>
            <a:prstGeom prst="rect">
              <a:avLst/>
            </a:prstGeom>
            <a:noFill/>
          </p:spPr>
          <p:txBody>
            <a:bodyPr wrap="square" rtlCol="0">
              <a:spAutoFit/>
            </a:bodyPr>
            <a:lstStyle/>
            <a:p>
              <a:r>
                <a:rPr lang="en-US" b="1" dirty="0" smtClean="0"/>
                <a:t>instance</a:t>
              </a:r>
              <a:endParaRPr lang="en-US" b="1" dirty="0"/>
            </a:p>
          </p:txBody>
        </p:sp>
        <p:sp>
          <p:nvSpPr>
            <p:cNvPr id="26" name="TextBox 25"/>
            <p:cNvSpPr txBox="1"/>
            <p:nvPr/>
          </p:nvSpPr>
          <p:spPr>
            <a:xfrm>
              <a:off x="5678751" y="4588740"/>
              <a:ext cx="839286" cy="369332"/>
            </a:xfrm>
            <a:prstGeom prst="rect">
              <a:avLst/>
            </a:prstGeom>
            <a:solidFill>
              <a:srgbClr val="00B0F0">
                <a:alpha val="20000"/>
              </a:srgbClr>
            </a:solidFill>
          </p:spPr>
          <p:txBody>
            <a:bodyPr wrap="square" rtlCol="0">
              <a:spAutoFit/>
            </a:bodyPr>
            <a:lstStyle>
              <a:defPPr>
                <a:defRPr lang="en-US"/>
              </a:defPPr>
              <a:lvl1pPr>
                <a:defRPr sz="2000"/>
              </a:lvl1pPr>
            </a:lstStyle>
            <a:p>
              <a:r>
                <a:rPr lang="en-US" sz="1800" b="1" dirty="0" smtClean="0"/>
                <a:t>0</a:t>
              </a:r>
              <a:endParaRPr lang="en-US" sz="1800" b="1" dirty="0"/>
            </a:p>
          </p:txBody>
        </p:sp>
        <p:sp>
          <p:nvSpPr>
            <p:cNvPr id="27" name="TextBox 26"/>
            <p:cNvSpPr txBox="1"/>
            <p:nvPr/>
          </p:nvSpPr>
          <p:spPr>
            <a:xfrm>
              <a:off x="5774108" y="3616272"/>
              <a:ext cx="4455742" cy="369332"/>
            </a:xfrm>
            <a:prstGeom prst="rect">
              <a:avLst/>
            </a:prstGeom>
            <a:noFill/>
          </p:spPr>
          <p:txBody>
            <a:bodyPr wrap="square" rtlCol="0">
              <a:spAutoFit/>
            </a:bodyPr>
            <a:lstStyle/>
            <a:p>
              <a:r>
                <a:rPr lang="en-US" b="1" dirty="0" smtClean="0"/>
                <a:t>variable </a:t>
              </a:r>
              <a:r>
                <a:rPr lang="en-US" b="1" dirty="0">
                  <a:solidFill>
                    <a:srgbClr val="C00000"/>
                  </a:solidFill>
                  <a:latin typeface="Consolas" panose="020B0609020204030204" pitchFamily="49" charset="0"/>
                </a:rPr>
                <a:t>Punto</a:t>
              </a:r>
              <a:r>
                <a:rPr lang="en-US" b="1" dirty="0" smtClean="0"/>
                <a:t> </a:t>
              </a:r>
              <a:r>
                <a:rPr lang="en-US" b="1" dirty="0" err="1" smtClean="0"/>
                <a:t>ya</a:t>
              </a:r>
              <a:r>
                <a:rPr lang="en-US" b="1" dirty="0" smtClean="0"/>
                <a:t> no es la original</a:t>
              </a:r>
              <a:endParaRPr lang="en-US" b="1" dirty="0"/>
            </a:p>
          </p:txBody>
        </p:sp>
      </p:grpSp>
      <p:sp>
        <p:nvSpPr>
          <p:cNvPr id="28" name="Rounded Rectangular Callout 27"/>
          <p:cNvSpPr/>
          <p:nvPr/>
        </p:nvSpPr>
        <p:spPr>
          <a:xfrm>
            <a:off x="2129897" y="4560140"/>
            <a:ext cx="2887873" cy="1123712"/>
          </a:xfrm>
          <a:prstGeom prst="wedgeRoundRectCallout">
            <a:avLst>
              <a:gd name="adj1" fmla="val -56760"/>
              <a:gd name="adj2" fmla="val -49540"/>
              <a:gd name="adj3" fmla="val 16667"/>
            </a:avLst>
          </a:prstGeom>
          <a:solidFill>
            <a:srgbClr val="00B0F0">
              <a:alpha val="20000"/>
            </a:srgbClr>
          </a:solidFill>
        </p:spPr>
        <p:txBody>
          <a:bodyPr wrap="square" rtlCol="0">
            <a:spAutoFit/>
          </a:bodyPr>
          <a:lstStyle/>
          <a:p>
            <a:r>
              <a:rPr lang="en-US" sz="2000" dirty="0"/>
              <a:t>Pero </a:t>
            </a:r>
            <a:r>
              <a:rPr lang="en-US" sz="2000" dirty="0" err="1"/>
              <a:t>conserva</a:t>
            </a:r>
            <a:r>
              <a:rPr lang="en-US" sz="2000" dirty="0"/>
              <a:t> </a:t>
            </a:r>
            <a:r>
              <a:rPr lang="en-US" sz="2000" dirty="0" err="1"/>
              <a:t>como</a:t>
            </a:r>
            <a:r>
              <a:rPr lang="en-US" sz="2000" dirty="0"/>
              <a:t> valor de </a:t>
            </a:r>
            <a:r>
              <a:rPr lang="en-US" sz="2000" dirty="0" err="1"/>
              <a:t>su</a:t>
            </a:r>
            <a:r>
              <a:rPr lang="en-US" sz="2000" dirty="0"/>
              <a:t> variable </a:t>
            </a:r>
            <a:r>
              <a:rPr lang="en-US" sz="2000" dirty="0" err="1"/>
              <a:t>clase</a:t>
            </a:r>
            <a:r>
              <a:rPr lang="en-US" sz="2000" dirty="0"/>
              <a:t> la </a:t>
            </a:r>
            <a:r>
              <a:rPr lang="en-US" sz="2000" dirty="0" err="1"/>
              <a:t>clase</a:t>
            </a:r>
            <a:r>
              <a:rPr lang="en-US" sz="2000" dirty="0"/>
              <a:t> Punto</a:t>
            </a:r>
          </a:p>
        </p:txBody>
      </p:sp>
      <p:pic>
        <p:nvPicPr>
          <p:cNvPr id="29" name="Picture 28"/>
          <p:cNvPicPr>
            <a:picLocks noChangeAspect="1"/>
          </p:cNvPicPr>
          <p:nvPr/>
        </p:nvPicPr>
        <p:blipFill>
          <a:blip r:embed="rId5"/>
          <a:stretch>
            <a:fillRect/>
          </a:stretch>
        </p:blipFill>
        <p:spPr>
          <a:xfrm>
            <a:off x="6507336" y="3329574"/>
            <a:ext cx="2156604" cy="419466"/>
          </a:xfrm>
          <a:prstGeom prst="rect">
            <a:avLst/>
          </a:prstGeom>
        </p:spPr>
      </p:pic>
      <p:sp>
        <p:nvSpPr>
          <p:cNvPr id="30" name="Rounded Rectangular Callout 29"/>
          <p:cNvSpPr/>
          <p:nvPr/>
        </p:nvSpPr>
        <p:spPr>
          <a:xfrm>
            <a:off x="5188241" y="3975900"/>
            <a:ext cx="6752299" cy="2826306"/>
          </a:xfrm>
          <a:prstGeom prst="wedgeRoundRectCallout">
            <a:avLst>
              <a:gd name="adj1" fmla="val -21349"/>
              <a:gd name="adj2" fmla="val -62767"/>
              <a:gd name="adj3" fmla="val 16667"/>
            </a:avLst>
          </a:prstGeom>
          <a:solidFill>
            <a:srgbClr val="00B0F0">
              <a:alpha val="20000"/>
            </a:srgbClr>
          </a:solidFill>
        </p:spPr>
        <p:txBody>
          <a:bodyPr wrap="square" rtlCol="0">
            <a:spAutoFit/>
          </a:bodyPr>
          <a:lstStyle/>
          <a:p>
            <a:r>
              <a:rPr lang="en-US" sz="2000" dirty="0" smtClean="0">
                <a:solidFill>
                  <a:schemeClr val="tx1"/>
                </a:solidFill>
              </a:rPr>
              <a:t>Si se </a:t>
            </a:r>
            <a:r>
              <a:rPr lang="en-US" sz="2000" dirty="0" err="1" smtClean="0">
                <a:solidFill>
                  <a:schemeClr val="tx1"/>
                </a:solidFill>
              </a:rPr>
              <a:t>hace</a:t>
            </a:r>
            <a:r>
              <a:rPr lang="en-US" sz="2000" dirty="0" smtClean="0">
                <a:solidFill>
                  <a:schemeClr val="tx1"/>
                </a:solidFill>
              </a:rPr>
              <a:t> se </a:t>
            </a:r>
            <a:r>
              <a:rPr lang="en-US" sz="2000" dirty="0" err="1" smtClean="0">
                <a:solidFill>
                  <a:schemeClr val="tx1"/>
                </a:solidFill>
              </a:rPr>
              <a:t>está</a:t>
            </a:r>
            <a:r>
              <a:rPr lang="en-US" sz="2000" dirty="0" smtClean="0">
                <a:solidFill>
                  <a:schemeClr val="tx1"/>
                </a:solidFill>
              </a:rPr>
              <a:t> </a:t>
            </a:r>
            <a:r>
              <a:rPr lang="en-US" sz="2000" dirty="0" err="1" smtClean="0">
                <a:solidFill>
                  <a:schemeClr val="tx1"/>
                </a:solidFill>
              </a:rPr>
              <a:t>invocando</a:t>
            </a:r>
            <a:r>
              <a:rPr lang="en-US" sz="2000" dirty="0" smtClean="0">
                <a:solidFill>
                  <a:schemeClr val="tx1"/>
                </a:solidFill>
              </a:rPr>
              <a:t> al </a:t>
            </a:r>
            <a:r>
              <a:rPr lang="en-US" sz="2000" dirty="0" err="1" smtClean="0">
                <a:solidFill>
                  <a:schemeClr val="tx1"/>
                </a:solidFill>
              </a:rPr>
              <a:t>método</a:t>
            </a:r>
            <a:r>
              <a:rPr lang="en-US" b="1" dirty="0">
                <a:solidFill>
                  <a:srgbClr val="C00000"/>
                </a:solidFill>
                <a:latin typeface="Consolas" panose="020B0609020204030204" pitchFamily="49" charset="0"/>
              </a:rPr>
              <a:t> __call__ </a:t>
            </a:r>
            <a:r>
              <a:rPr lang="en-US" sz="2000" dirty="0" smtClean="0">
                <a:solidFill>
                  <a:schemeClr val="tx1"/>
                </a:solidFill>
              </a:rPr>
              <a:t>del </a:t>
            </a:r>
            <a:r>
              <a:rPr lang="en-US" sz="2000" dirty="0" err="1" smtClean="0">
                <a:solidFill>
                  <a:schemeClr val="tx1"/>
                </a:solidFill>
              </a:rPr>
              <a:t>objeto</a:t>
            </a:r>
            <a:r>
              <a:rPr lang="en-US" sz="2000" dirty="0" smtClean="0">
                <a:solidFill>
                  <a:schemeClr val="tx1"/>
                </a:solidFill>
              </a:rPr>
              <a:t> valor de la variable </a:t>
            </a:r>
            <a:r>
              <a:rPr lang="en-US" b="1" dirty="0">
                <a:solidFill>
                  <a:srgbClr val="C00000"/>
                </a:solidFill>
                <a:latin typeface="Consolas" panose="020B0609020204030204" pitchFamily="49" charset="0"/>
              </a:rPr>
              <a:t>Punto</a:t>
            </a:r>
            <a:r>
              <a:rPr lang="en-US" sz="2000" dirty="0" smtClean="0">
                <a:solidFill>
                  <a:schemeClr val="tx1"/>
                </a:solidFill>
              </a:rPr>
              <a:t> que es a </a:t>
            </a:r>
            <a:r>
              <a:rPr lang="en-US" sz="2000" dirty="0" err="1" smtClean="0">
                <a:solidFill>
                  <a:schemeClr val="tx1"/>
                </a:solidFill>
              </a:rPr>
              <a:t>su</a:t>
            </a:r>
            <a:r>
              <a:rPr lang="en-US" sz="2000" dirty="0" smtClean="0">
                <a:solidFill>
                  <a:schemeClr val="tx1"/>
                </a:solidFill>
              </a:rPr>
              <a:t> </a:t>
            </a:r>
            <a:r>
              <a:rPr lang="en-US" sz="2000" dirty="0" err="1" smtClean="0">
                <a:solidFill>
                  <a:schemeClr val="tx1"/>
                </a:solidFill>
              </a:rPr>
              <a:t>vez</a:t>
            </a:r>
            <a:r>
              <a:rPr lang="en-US" sz="2000" dirty="0" smtClean="0">
                <a:solidFill>
                  <a:schemeClr val="tx1"/>
                </a:solidFill>
              </a:rPr>
              <a:t> </a:t>
            </a:r>
            <a:r>
              <a:rPr lang="en-US" sz="2000" dirty="0" err="1" smtClean="0">
                <a:solidFill>
                  <a:schemeClr val="tx1"/>
                </a:solidFill>
              </a:rPr>
              <a:t>una</a:t>
            </a:r>
            <a:r>
              <a:rPr lang="en-US" sz="2000" dirty="0" smtClean="0">
                <a:solidFill>
                  <a:schemeClr val="tx1"/>
                </a:solidFill>
              </a:rPr>
              <a:t> </a:t>
            </a:r>
            <a:r>
              <a:rPr lang="en-US" sz="2000" dirty="0" err="1" smtClean="0">
                <a:solidFill>
                  <a:schemeClr val="tx1"/>
                </a:solidFill>
              </a:rPr>
              <a:t>instancia</a:t>
            </a:r>
            <a:r>
              <a:rPr lang="en-US" sz="2000" dirty="0" smtClean="0">
                <a:solidFill>
                  <a:schemeClr val="tx1"/>
                </a:solidFill>
              </a:rPr>
              <a:t> de </a:t>
            </a:r>
            <a:r>
              <a:rPr lang="en-US" b="1" dirty="0" smtClean="0">
                <a:solidFill>
                  <a:srgbClr val="C00000"/>
                </a:solidFill>
                <a:latin typeface="Consolas" panose="020B0609020204030204" pitchFamily="49" charset="0"/>
              </a:rPr>
              <a:t>Singleton</a:t>
            </a:r>
            <a:r>
              <a:rPr lang="en-US" sz="2000" dirty="0" smtClean="0">
                <a:solidFill>
                  <a:schemeClr val="tx1"/>
                </a:solidFill>
              </a:rPr>
              <a:t> </a:t>
            </a:r>
            <a:endParaRPr lang="en-US" sz="2000" dirty="0"/>
          </a:p>
          <a:p>
            <a:r>
              <a:rPr lang="en-US" sz="2000" dirty="0" smtClean="0"/>
              <a:t>Si </a:t>
            </a:r>
            <a:r>
              <a:rPr lang="en-US" sz="2000" dirty="0" err="1" smtClean="0"/>
              <a:t>su</a:t>
            </a:r>
            <a:r>
              <a:rPr lang="en-US" sz="2000" dirty="0" smtClean="0"/>
              <a:t> variable instance es </a:t>
            </a:r>
            <a:r>
              <a:rPr lang="en-US" b="1" dirty="0">
                <a:solidFill>
                  <a:srgbClr val="C00000"/>
                </a:solidFill>
                <a:latin typeface="Consolas" panose="020B0609020204030204" pitchFamily="49" charset="0"/>
              </a:rPr>
              <a:t>0</a:t>
            </a:r>
            <a:r>
              <a:rPr lang="en-US" sz="2000" dirty="0" smtClean="0"/>
              <a:t> (</a:t>
            </a:r>
            <a:r>
              <a:rPr lang="en-US" sz="2000" dirty="0" err="1" smtClean="0"/>
              <a:t>primera</a:t>
            </a:r>
            <a:r>
              <a:rPr lang="en-US" sz="2000" dirty="0" smtClean="0"/>
              <a:t> </a:t>
            </a:r>
            <a:r>
              <a:rPr lang="en-US" sz="2000" dirty="0" err="1" smtClean="0"/>
              <a:t>vez</a:t>
            </a:r>
            <a:r>
              <a:rPr lang="en-US" sz="2000" dirty="0" smtClean="0"/>
              <a:t> que se </a:t>
            </a:r>
            <a:r>
              <a:rPr lang="en-US" sz="2000" dirty="0" err="1" smtClean="0"/>
              <a:t>ejecuta</a:t>
            </a:r>
            <a:r>
              <a:rPr lang="en-US" sz="2000" dirty="0" smtClean="0"/>
              <a:t> un </a:t>
            </a:r>
            <a:r>
              <a:rPr lang="en-US" b="1" dirty="0">
                <a:solidFill>
                  <a:srgbClr val="C00000"/>
                </a:solidFill>
                <a:latin typeface="Consolas" panose="020B0609020204030204" pitchFamily="49" charset="0"/>
              </a:rPr>
              <a:t>Punto(…) </a:t>
            </a:r>
            <a:r>
              <a:rPr lang="en-US" sz="2000" dirty="0" smtClean="0"/>
              <a:t>no se ha </a:t>
            </a:r>
            <a:r>
              <a:rPr lang="en-US" sz="2000" dirty="0" err="1" smtClean="0"/>
              <a:t>creado</a:t>
            </a:r>
            <a:r>
              <a:rPr lang="en-US" sz="2000" dirty="0" smtClean="0"/>
              <a:t> </a:t>
            </a:r>
            <a:r>
              <a:rPr lang="en-US" sz="2000" dirty="0" err="1" smtClean="0"/>
              <a:t>aún</a:t>
            </a:r>
            <a:r>
              <a:rPr lang="en-US" sz="2000" dirty="0" smtClean="0"/>
              <a:t> </a:t>
            </a:r>
            <a:r>
              <a:rPr lang="en-US" sz="2000" dirty="0" err="1" smtClean="0"/>
              <a:t>una</a:t>
            </a:r>
            <a:r>
              <a:rPr lang="en-US" sz="2000" dirty="0" smtClean="0"/>
              <a:t> </a:t>
            </a:r>
            <a:r>
              <a:rPr lang="en-US" sz="2000" dirty="0" err="1" smtClean="0"/>
              <a:t>instancia</a:t>
            </a:r>
            <a:r>
              <a:rPr lang="en-US" sz="2000" dirty="0" smtClean="0"/>
              <a:t>) </a:t>
            </a:r>
            <a:r>
              <a:rPr lang="en-US" sz="2000" dirty="0" err="1" smtClean="0"/>
              <a:t>entonces</a:t>
            </a:r>
            <a:r>
              <a:rPr lang="en-US" sz="2000" dirty="0" smtClean="0"/>
              <a:t> con </a:t>
            </a:r>
            <a:r>
              <a:rPr lang="en-US" b="1" dirty="0" err="1">
                <a:solidFill>
                  <a:srgbClr val="C00000"/>
                </a:solidFill>
                <a:latin typeface="Consolas" panose="020B0609020204030204" pitchFamily="49" charset="0"/>
              </a:rPr>
              <a:t>self.clase</a:t>
            </a:r>
            <a:r>
              <a:rPr lang="en-US" b="1" dirty="0">
                <a:solidFill>
                  <a:srgbClr val="C00000"/>
                </a:solidFill>
                <a:latin typeface="Consolas" panose="020B0609020204030204" pitchFamily="49" charset="0"/>
              </a:rPr>
              <a:t>(*</a:t>
            </a:r>
            <a:r>
              <a:rPr lang="en-US" b="1" dirty="0" err="1">
                <a:solidFill>
                  <a:srgbClr val="C00000"/>
                </a:solidFill>
                <a:latin typeface="Consolas" panose="020B0609020204030204" pitchFamily="49" charset="0"/>
              </a:rPr>
              <a:t>args</a:t>
            </a:r>
            <a:r>
              <a:rPr lang="en-US" b="1" dirty="0">
                <a:solidFill>
                  <a:srgbClr val="C00000"/>
                </a:solidFill>
                <a:latin typeface="Consolas" panose="020B0609020204030204" pitchFamily="49" charset="0"/>
              </a:rPr>
              <a:t>) </a:t>
            </a:r>
            <a:r>
              <a:rPr lang="en-US" sz="2000" dirty="0" smtClean="0"/>
              <a:t>se </a:t>
            </a:r>
            <a:r>
              <a:rPr lang="en-US" sz="2000" dirty="0" err="1" smtClean="0"/>
              <a:t>crea</a:t>
            </a:r>
            <a:r>
              <a:rPr lang="en-US" sz="2000" dirty="0" smtClean="0"/>
              <a:t> </a:t>
            </a:r>
            <a:r>
              <a:rPr lang="en-US" sz="2000" dirty="0" err="1" smtClean="0"/>
              <a:t>una</a:t>
            </a:r>
            <a:r>
              <a:rPr lang="en-US" sz="2000" dirty="0" smtClean="0"/>
              <a:t> </a:t>
            </a:r>
            <a:r>
              <a:rPr lang="en-US" sz="2000" dirty="0" err="1" smtClean="0"/>
              <a:t>instancia</a:t>
            </a:r>
            <a:r>
              <a:rPr lang="en-US" sz="2000" dirty="0" smtClean="0"/>
              <a:t> de la </a:t>
            </a:r>
            <a:r>
              <a:rPr lang="en-US" sz="2000" dirty="0" err="1" smtClean="0"/>
              <a:t>clase</a:t>
            </a:r>
            <a:r>
              <a:rPr lang="en-US" sz="2000" dirty="0" smtClean="0"/>
              <a:t> original </a:t>
            </a:r>
            <a:r>
              <a:rPr lang="en-US" b="1" dirty="0" smtClean="0">
                <a:solidFill>
                  <a:srgbClr val="C00000"/>
                </a:solidFill>
                <a:latin typeface="Consolas" panose="020B0609020204030204" pitchFamily="49" charset="0"/>
              </a:rPr>
              <a:t>Punto </a:t>
            </a:r>
            <a:r>
              <a:rPr lang="en-US" sz="2000" dirty="0"/>
              <a:t>y </a:t>
            </a:r>
            <a:r>
              <a:rPr lang="en-US" sz="2000" dirty="0" err="1"/>
              <a:t>esta</a:t>
            </a:r>
            <a:r>
              <a:rPr lang="en-US" sz="2000" dirty="0"/>
              <a:t> </a:t>
            </a:r>
            <a:r>
              <a:rPr lang="en-US" sz="2000" dirty="0" err="1"/>
              <a:t>instancia</a:t>
            </a:r>
            <a:r>
              <a:rPr lang="en-US" sz="2000" dirty="0"/>
              <a:t> es la que se </a:t>
            </a:r>
            <a:r>
              <a:rPr lang="en-US" sz="2000" dirty="0" err="1"/>
              <a:t>retorna</a:t>
            </a:r>
            <a:r>
              <a:rPr lang="en-US" sz="2000" dirty="0"/>
              <a:t> </a:t>
            </a:r>
            <a:r>
              <a:rPr lang="en-US" sz="2000" dirty="0" err="1"/>
              <a:t>como</a:t>
            </a:r>
            <a:r>
              <a:rPr lang="en-US" sz="2000" dirty="0"/>
              <a:t> </a:t>
            </a:r>
            <a:r>
              <a:rPr lang="en-US" sz="2000" dirty="0" err="1"/>
              <a:t>resultado</a:t>
            </a:r>
            <a:endParaRPr lang="en-US" sz="2000" dirty="0"/>
          </a:p>
        </p:txBody>
      </p:sp>
    </p:spTree>
    <p:extLst>
      <p:ext uri="{BB962C8B-B14F-4D97-AF65-F5344CB8AC3E}">
        <p14:creationId xmlns:p14="http://schemas.microsoft.com/office/powerpoint/2010/main" val="64529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577590"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Decorador</a:t>
            </a:r>
            <a:r>
              <a:rPr lang="en-US" sz="3200" cap="small" dirty="0" smtClean="0">
                <a:solidFill>
                  <a:schemeClr val="bg1"/>
                </a:solidFill>
                <a:latin typeface="Arial Narrow" panose="020B0606020202030204" pitchFamily="34" charset="0"/>
              </a:rPr>
              <a:t> de </a:t>
            </a:r>
            <a:r>
              <a:rPr lang="en-US" sz="3200" cap="small" dirty="0" err="1" smtClean="0">
                <a:solidFill>
                  <a:schemeClr val="bg1"/>
                </a:solidFill>
                <a:latin typeface="Arial Narrow" panose="020B0606020202030204" pitchFamily="34" charset="0"/>
              </a:rPr>
              <a:t>función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a:t>
            </a:fld>
            <a:endParaRPr lang="en-US" dirty="0"/>
          </a:p>
        </p:txBody>
      </p:sp>
      <p:sp>
        <p:nvSpPr>
          <p:cNvPr id="8" name="TextBox 7"/>
          <p:cNvSpPr txBox="1"/>
          <p:nvPr/>
        </p:nvSpPr>
        <p:spPr>
          <a:xfrm>
            <a:off x="422910" y="789305"/>
            <a:ext cx="11517630" cy="1323439"/>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Funcionalmente se dijo que un </a:t>
            </a:r>
            <a:r>
              <a:rPr lang="es-ES" b="1" dirty="0" smtClean="0"/>
              <a:t>decorador</a:t>
            </a:r>
            <a:r>
              <a:rPr lang="es-ES" dirty="0" smtClean="0"/>
              <a:t> puede verse como una función que recibe una función como parámetro y devuelve otra función en el que la función devuelta </a:t>
            </a:r>
            <a:r>
              <a:rPr lang="es-ES" b="1" dirty="0" smtClean="0"/>
              <a:t>envuelve</a:t>
            </a:r>
            <a:r>
              <a:rPr lang="es-ES" dirty="0" smtClean="0"/>
              <a:t>, </a:t>
            </a:r>
            <a:r>
              <a:rPr lang="es-ES" b="1" dirty="0"/>
              <a:t>decora</a:t>
            </a:r>
            <a:r>
              <a:rPr lang="es-ES" dirty="0" smtClean="0"/>
              <a:t> a la función original para hacer lo mismo que ésta pero con algún añadido o transformación. Esto fueron los casos de los ejemplos </a:t>
            </a:r>
            <a:r>
              <a:rPr lang="es-ES" sz="1800" b="1" dirty="0" err="1" smtClean="0">
                <a:solidFill>
                  <a:srgbClr val="C00000"/>
                </a:solidFill>
                <a:latin typeface="Consolas" panose="020B0609020204030204" pitchFamily="49" charset="0"/>
              </a:rPr>
              <a:t>Memoize</a:t>
            </a:r>
            <a:r>
              <a:rPr lang="es-ES" dirty="0" smtClean="0"/>
              <a:t> y </a:t>
            </a:r>
            <a:r>
              <a:rPr lang="es-ES" sz="1800" b="1" dirty="0" err="1">
                <a:solidFill>
                  <a:srgbClr val="C00000"/>
                </a:solidFill>
                <a:latin typeface="Consolas" panose="020B0609020204030204" pitchFamily="49" charset="0"/>
              </a:rPr>
              <a:t>MideTiempo</a:t>
            </a:r>
            <a:r>
              <a:rPr lang="es-ES" dirty="0" smtClean="0"/>
              <a:t> </a:t>
            </a:r>
            <a:r>
              <a:rPr lang="es-ES" dirty="0" smtClean="0"/>
              <a:t>que se pueden ver en el los proyectos de </a:t>
            </a:r>
            <a:r>
              <a:rPr lang="es-ES" dirty="0" err="1" smtClean="0"/>
              <a:t>cófigo</a:t>
            </a:r>
            <a:endParaRPr lang="en-US" dirty="0"/>
          </a:p>
        </p:txBody>
      </p:sp>
      <p:sp>
        <p:nvSpPr>
          <p:cNvPr id="9" name="TextBox 8"/>
          <p:cNvSpPr txBox="1"/>
          <p:nvPr/>
        </p:nvSpPr>
        <p:spPr>
          <a:xfrm>
            <a:off x="422910" y="2305883"/>
            <a:ext cx="11517630" cy="1938992"/>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De modo que si </a:t>
            </a:r>
            <a:r>
              <a:rPr lang="es-ES" b="1" dirty="0">
                <a:solidFill>
                  <a:srgbClr val="C00000"/>
                </a:solidFill>
                <a:latin typeface="Consolas" panose="020B0609020204030204" pitchFamily="49" charset="0"/>
              </a:rPr>
              <a:t>F </a:t>
            </a:r>
            <a:r>
              <a:rPr lang="es-ES" dirty="0" smtClean="0"/>
              <a:t>es una función y se tiene una </a:t>
            </a:r>
            <a:r>
              <a:rPr lang="es-ES" sz="1800" b="1" dirty="0" err="1">
                <a:solidFill>
                  <a:srgbClr val="C00000"/>
                </a:solidFill>
                <a:latin typeface="Consolas" panose="020B0609020204030204" pitchFamily="49" charset="0"/>
              </a:rPr>
              <a:t>FuncionDecoradora</a:t>
            </a:r>
            <a:r>
              <a:rPr lang="es-ES" dirty="0" smtClean="0"/>
              <a:t> se puede hacer </a:t>
            </a:r>
          </a:p>
          <a:p>
            <a:r>
              <a:rPr lang="es-ES" sz="1800" b="1" dirty="0">
                <a:solidFill>
                  <a:srgbClr val="C00000"/>
                </a:solidFill>
                <a:latin typeface="Consolas" panose="020B0609020204030204" pitchFamily="49" charset="0"/>
              </a:rPr>
              <a:t>F = </a:t>
            </a:r>
            <a:r>
              <a:rPr lang="es-ES" sz="1800" b="1" dirty="0" err="1">
                <a:solidFill>
                  <a:srgbClr val="C00000"/>
                </a:solidFill>
                <a:latin typeface="Consolas" panose="020B0609020204030204" pitchFamily="49" charset="0"/>
              </a:rPr>
              <a:t>FuncionDecoradora</a:t>
            </a:r>
            <a:r>
              <a:rPr lang="es-ES" sz="1800" b="1" dirty="0">
                <a:solidFill>
                  <a:srgbClr val="C00000"/>
                </a:solidFill>
                <a:latin typeface="Consolas" panose="020B0609020204030204" pitchFamily="49" charset="0"/>
              </a:rPr>
              <a:t>(F)</a:t>
            </a:r>
          </a:p>
          <a:p>
            <a:r>
              <a:rPr lang="es-ES" dirty="0" smtClean="0"/>
              <a:t>Lo que hace Python es ejecutar la llamada </a:t>
            </a:r>
            <a:r>
              <a:rPr lang="es-ES" sz="1800" b="1" dirty="0" err="1">
                <a:solidFill>
                  <a:srgbClr val="C00000"/>
                </a:solidFill>
                <a:latin typeface="Consolas" panose="020B0609020204030204" pitchFamily="49" charset="0"/>
              </a:rPr>
              <a:t>FuncionDecoradora</a:t>
            </a:r>
            <a:r>
              <a:rPr lang="es-ES" sz="1800" b="1" dirty="0">
                <a:solidFill>
                  <a:srgbClr val="C00000"/>
                </a:solidFill>
                <a:latin typeface="Consolas" panose="020B0609020204030204" pitchFamily="49" charset="0"/>
              </a:rPr>
              <a:t>(F) </a:t>
            </a:r>
            <a:r>
              <a:rPr lang="es-ES" dirty="0" smtClean="0"/>
              <a:t>que debe devolver una función. Si le asignamos el resultado a la propia variable </a:t>
            </a:r>
            <a:r>
              <a:rPr lang="es-ES" b="1" dirty="0">
                <a:solidFill>
                  <a:srgbClr val="C00000"/>
                </a:solidFill>
                <a:latin typeface="Consolas" panose="020B0609020204030204" pitchFamily="49" charset="0"/>
              </a:rPr>
              <a:t>F</a:t>
            </a:r>
            <a:r>
              <a:rPr lang="es-ES" dirty="0" smtClean="0"/>
              <a:t> logramos el efecto de “transformar” la función original</a:t>
            </a:r>
            <a:r>
              <a:rPr lang="es-ES" b="1" dirty="0">
                <a:solidFill>
                  <a:srgbClr val="C00000"/>
                </a:solidFill>
                <a:latin typeface="Consolas" panose="020B0609020204030204" pitchFamily="49" charset="0"/>
              </a:rPr>
              <a:t> F </a:t>
            </a:r>
            <a:r>
              <a:rPr lang="es-ES" dirty="0" smtClean="0"/>
              <a:t>en la función “decorada”. Que esto tenga el efecto semántico de añadir o cambiar con un comportamiento adicional la función original </a:t>
            </a:r>
            <a:r>
              <a:rPr lang="es-ES" b="1" dirty="0">
                <a:solidFill>
                  <a:srgbClr val="C00000"/>
                </a:solidFill>
                <a:latin typeface="Consolas" panose="020B0609020204030204" pitchFamily="49" charset="0"/>
              </a:rPr>
              <a:t>F </a:t>
            </a:r>
            <a:r>
              <a:rPr lang="es-ES" dirty="0" smtClean="0"/>
              <a:t>depende claro está de lo que se haya programado </a:t>
            </a:r>
            <a:r>
              <a:rPr lang="es-ES" sz="1800" b="1" dirty="0" err="1">
                <a:solidFill>
                  <a:srgbClr val="C00000"/>
                </a:solidFill>
                <a:latin typeface="Consolas" panose="020B0609020204030204" pitchFamily="49" charset="0"/>
              </a:rPr>
              <a:t>FuncionDecoradora</a:t>
            </a:r>
            <a:endParaRPr lang="en-US" sz="1800" b="1" dirty="0">
              <a:solidFill>
                <a:srgbClr val="C00000"/>
              </a:solidFill>
              <a:latin typeface="Consolas" panose="020B0609020204030204" pitchFamily="49" charset="0"/>
            </a:endParaRPr>
          </a:p>
        </p:txBody>
      </p:sp>
      <p:sp>
        <p:nvSpPr>
          <p:cNvPr id="13" name="TextBox 12"/>
          <p:cNvSpPr txBox="1"/>
          <p:nvPr/>
        </p:nvSpPr>
        <p:spPr>
          <a:xfrm>
            <a:off x="422910" y="4399379"/>
            <a:ext cx="11517630" cy="1538883"/>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Python incluye el recurso sintáctico de aplicar el decorador con la siguiente notación de modo que si </a:t>
            </a:r>
            <a:r>
              <a:rPr lang="es-ES" b="1" dirty="0">
                <a:solidFill>
                  <a:srgbClr val="C00000"/>
                </a:solidFill>
                <a:latin typeface="Consolas" panose="020B0609020204030204" pitchFamily="49" charset="0"/>
              </a:rPr>
              <a:t>F </a:t>
            </a:r>
            <a:r>
              <a:rPr lang="es-ES" dirty="0" smtClean="0"/>
              <a:t>es una función y se tiene una </a:t>
            </a:r>
            <a:r>
              <a:rPr lang="es-ES" sz="1800" b="1" dirty="0" err="1">
                <a:solidFill>
                  <a:srgbClr val="C00000"/>
                </a:solidFill>
                <a:latin typeface="Consolas" panose="020B0609020204030204" pitchFamily="49" charset="0"/>
              </a:rPr>
              <a:t>FuncionDecoradora</a:t>
            </a:r>
            <a:r>
              <a:rPr lang="es-ES" dirty="0" smtClean="0"/>
              <a:t> se puede hacer </a:t>
            </a:r>
          </a:p>
          <a:p>
            <a:r>
              <a:rPr lang="es-ES" sz="1800" b="1" dirty="0" smtClean="0">
                <a:solidFill>
                  <a:srgbClr val="C00000"/>
                </a:solidFill>
                <a:latin typeface="Consolas" panose="020B0609020204030204" pitchFamily="49" charset="0"/>
              </a:rPr>
              <a:t>@</a:t>
            </a:r>
            <a:r>
              <a:rPr lang="es-ES" sz="1800" b="1" dirty="0" err="1" smtClean="0">
                <a:solidFill>
                  <a:srgbClr val="C00000"/>
                </a:solidFill>
                <a:latin typeface="Consolas" panose="020B0609020204030204" pitchFamily="49" charset="0"/>
              </a:rPr>
              <a:t>FuncionDecoradora</a:t>
            </a:r>
            <a:endParaRPr lang="es-ES" sz="1800" b="1" dirty="0" smtClean="0">
              <a:solidFill>
                <a:srgbClr val="C00000"/>
              </a:solidFill>
              <a:latin typeface="Consolas" panose="020B0609020204030204" pitchFamily="49" charset="0"/>
            </a:endParaRPr>
          </a:p>
          <a:p>
            <a:r>
              <a:rPr lang="es-ES" sz="1800" b="1" dirty="0" err="1">
                <a:solidFill>
                  <a:srgbClr val="C00000"/>
                </a:solidFill>
                <a:latin typeface="Consolas" panose="020B0609020204030204" pitchFamily="49" charset="0"/>
              </a:rPr>
              <a:t>d</a:t>
            </a:r>
            <a:r>
              <a:rPr lang="es-ES" sz="1800" b="1" dirty="0" err="1" smtClean="0">
                <a:solidFill>
                  <a:srgbClr val="C00000"/>
                </a:solidFill>
                <a:latin typeface="Consolas" panose="020B0609020204030204" pitchFamily="49" charset="0"/>
              </a:rPr>
              <a:t>ef</a:t>
            </a:r>
            <a:r>
              <a:rPr lang="es-ES" sz="1800" b="1" dirty="0" smtClean="0">
                <a:solidFill>
                  <a:srgbClr val="C00000"/>
                </a:solidFill>
                <a:latin typeface="Consolas" panose="020B0609020204030204" pitchFamily="49" charset="0"/>
              </a:rPr>
              <a:t> F():</a:t>
            </a:r>
          </a:p>
          <a:p>
            <a:r>
              <a:rPr lang="es-ES" sz="1800" b="1" dirty="0">
                <a:solidFill>
                  <a:srgbClr val="C00000"/>
                </a:solidFill>
                <a:latin typeface="Consolas" panose="020B0609020204030204" pitchFamily="49" charset="0"/>
              </a:rPr>
              <a:t> </a:t>
            </a:r>
            <a:r>
              <a:rPr lang="es-ES" sz="1800" b="1" dirty="0" smtClean="0">
                <a:solidFill>
                  <a:srgbClr val="C00000"/>
                </a:solidFill>
                <a:latin typeface="Consolas" panose="020B0609020204030204" pitchFamily="49" charset="0"/>
              </a:rPr>
              <a:t> ... </a:t>
            </a:r>
            <a:r>
              <a:rPr lang="es-ES" sz="1800" b="1" dirty="0" err="1">
                <a:solidFill>
                  <a:srgbClr val="C00000"/>
                </a:solidFill>
                <a:latin typeface="Consolas" panose="020B0609020204030204" pitchFamily="49" charset="0"/>
              </a:rPr>
              <a:t>d</a:t>
            </a:r>
            <a:r>
              <a:rPr lang="es-ES" sz="1800" b="1" dirty="0" err="1" smtClean="0">
                <a:solidFill>
                  <a:srgbClr val="C00000"/>
                </a:solidFill>
                <a:latin typeface="Consolas" panose="020B0609020204030204" pitchFamily="49" charset="0"/>
              </a:rPr>
              <a:t>efinicion</a:t>
            </a:r>
            <a:r>
              <a:rPr lang="es-ES" sz="1800" b="1" dirty="0" smtClean="0">
                <a:solidFill>
                  <a:srgbClr val="C00000"/>
                </a:solidFill>
                <a:latin typeface="Consolas" panose="020B0609020204030204" pitchFamily="49" charset="0"/>
              </a:rPr>
              <a:t> de F que debe terminar devolviendo una función ...</a:t>
            </a:r>
          </a:p>
        </p:txBody>
      </p:sp>
    </p:spTree>
    <p:extLst>
      <p:ext uri="{BB962C8B-B14F-4D97-AF65-F5344CB8AC3E}">
        <p14:creationId xmlns:p14="http://schemas.microsoft.com/office/powerpoint/2010/main" val="343072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64826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Funcional</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Memoize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3</a:t>
            </a:fld>
            <a:endParaRPr lang="en-US" dirty="0"/>
          </a:p>
        </p:txBody>
      </p:sp>
      <p:pic>
        <p:nvPicPr>
          <p:cNvPr id="3" name="Picture 2"/>
          <p:cNvPicPr>
            <a:picLocks noChangeAspect="1"/>
          </p:cNvPicPr>
          <p:nvPr/>
        </p:nvPicPr>
        <p:blipFill>
          <a:blip r:embed="rId3"/>
          <a:stretch>
            <a:fillRect/>
          </a:stretch>
        </p:blipFill>
        <p:spPr>
          <a:xfrm>
            <a:off x="137159" y="764638"/>
            <a:ext cx="3257551" cy="3451805"/>
          </a:xfrm>
          <a:prstGeom prst="rect">
            <a:avLst/>
          </a:prstGeom>
        </p:spPr>
      </p:pic>
      <p:sp>
        <p:nvSpPr>
          <p:cNvPr id="12" name="TextBox 11"/>
          <p:cNvSpPr txBox="1"/>
          <p:nvPr/>
        </p:nvSpPr>
        <p:spPr>
          <a:xfrm>
            <a:off x="3516629" y="764638"/>
            <a:ext cx="8423911" cy="707886"/>
          </a:xfrm>
          <a:prstGeom prst="rect">
            <a:avLst/>
          </a:prstGeom>
          <a:solidFill>
            <a:srgbClr val="00B050">
              <a:alpha val="20000"/>
            </a:srgbClr>
          </a:solidFill>
        </p:spPr>
        <p:txBody>
          <a:bodyPr wrap="square" rtlCol="0">
            <a:spAutoFit/>
          </a:bodyPr>
          <a:lstStyle>
            <a:defPPr>
              <a:defRPr lang="en-US"/>
            </a:defPPr>
            <a:lvl1pPr>
              <a:defRPr sz="2000"/>
            </a:lvl1pPr>
          </a:lstStyle>
          <a:p>
            <a:r>
              <a:rPr lang="es-ES" dirty="0" smtClean="0"/>
              <a:t>Para lograr que la decoración de </a:t>
            </a:r>
            <a:r>
              <a:rPr lang="es-ES" dirty="0" err="1" smtClean="0"/>
              <a:t>Memoize</a:t>
            </a:r>
            <a:r>
              <a:rPr lang="es-ES" dirty="0" smtClean="0"/>
              <a:t> se aplique en profundidad habría que hacer lo siguiente</a:t>
            </a:r>
            <a:endParaRPr lang="en-US" dirty="0"/>
          </a:p>
        </p:txBody>
      </p:sp>
      <p:pic>
        <p:nvPicPr>
          <p:cNvPr id="5" name="Picture 4"/>
          <p:cNvPicPr>
            <a:picLocks noChangeAspect="1"/>
          </p:cNvPicPr>
          <p:nvPr/>
        </p:nvPicPr>
        <p:blipFill>
          <a:blip r:embed="rId4"/>
          <a:stretch>
            <a:fillRect/>
          </a:stretch>
        </p:blipFill>
        <p:spPr>
          <a:xfrm>
            <a:off x="668654" y="4835415"/>
            <a:ext cx="6713221" cy="1657460"/>
          </a:xfrm>
          <a:prstGeom prst="rect">
            <a:avLst/>
          </a:prstGeom>
        </p:spPr>
      </p:pic>
      <p:pic>
        <p:nvPicPr>
          <p:cNvPr id="9" name="Picture 8"/>
          <p:cNvPicPr>
            <a:picLocks noChangeAspect="1"/>
          </p:cNvPicPr>
          <p:nvPr/>
        </p:nvPicPr>
        <p:blipFill>
          <a:blip r:embed="rId5"/>
          <a:stretch>
            <a:fillRect/>
          </a:stretch>
        </p:blipFill>
        <p:spPr>
          <a:xfrm>
            <a:off x="3516628" y="1608512"/>
            <a:ext cx="8423912" cy="2997492"/>
          </a:xfrm>
          <a:prstGeom prst="rect">
            <a:avLst/>
          </a:prstGeom>
        </p:spPr>
      </p:pic>
      <p:sp>
        <p:nvSpPr>
          <p:cNvPr id="11" name="Rounded Rectangular Callout 1"/>
          <p:cNvSpPr/>
          <p:nvPr/>
        </p:nvSpPr>
        <p:spPr bwMode="auto">
          <a:xfrm>
            <a:off x="7488554" y="5585866"/>
            <a:ext cx="3249930" cy="605057"/>
          </a:xfrm>
          <a:prstGeom prst="wedgeRoundRectCallout">
            <a:avLst>
              <a:gd name="adj1" fmla="val -75371"/>
              <a:gd name="adj2" fmla="val -29582"/>
              <a:gd name="adj3" fmla="val 16667"/>
            </a:avLst>
          </a:prstGeom>
          <a:solidFill>
            <a:srgbClr val="FFFF00">
              <a:alpha val="30196"/>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dirty="0" smtClean="0">
                <a:solidFill>
                  <a:schemeClr val="tx1"/>
                </a:solidFill>
              </a:rPr>
              <a:t>La memorización sí es efectiva</a:t>
            </a:r>
            <a:endParaRPr lang="es-ES"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14057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 y="80645"/>
            <a:ext cx="5589271"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Atributo</a:t>
            </a:r>
            <a:r>
              <a:rPr lang="en-US" sz="3200" cap="small" dirty="0" smtClean="0">
                <a:solidFill>
                  <a:schemeClr val="bg1"/>
                </a:solidFill>
                <a:latin typeface="Arial Narrow" panose="020B0606020202030204" pitchFamily="34" charset="0"/>
              </a:rPr>
              <a:t> </a:t>
            </a:r>
            <a:r>
              <a:rPr lang="en-US" sz="3200" b="1" cap="small" dirty="0" err="1" smtClean="0">
                <a:solidFill>
                  <a:srgbClr val="FFFF00"/>
                </a:solidFill>
                <a:latin typeface="Arial Narrow" panose="020B0606020202030204" pitchFamily="34" charset="0"/>
              </a:rPr>
              <a:t>decorador</a:t>
            </a:r>
            <a:r>
              <a:rPr lang="en-US" sz="3200" cap="small" dirty="0" smtClean="0">
                <a:solidFill>
                  <a:schemeClr val="bg1"/>
                </a:solidFill>
                <a:latin typeface="Arial Narrow" panose="020B0606020202030204" pitchFamily="34" charset="0"/>
              </a:rPr>
              <a:t> </a:t>
            </a:r>
            <a:r>
              <a:rPr lang="en-US" sz="3200" cap="small" dirty="0" smtClean="0">
                <a:solidFill>
                  <a:schemeClr val="bg1"/>
                </a:solidFill>
                <a:latin typeface="Arial Narrow" panose="020B0606020202030204" pitchFamily="34" charset="0"/>
              </a:rPr>
              <a:t>de Python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4</a:t>
            </a:fld>
            <a:endParaRPr lang="en-US" dirty="0"/>
          </a:p>
        </p:txBody>
      </p:sp>
      <p:pic>
        <p:nvPicPr>
          <p:cNvPr id="3" name="Picture 2"/>
          <p:cNvPicPr>
            <a:picLocks noChangeAspect="1"/>
          </p:cNvPicPr>
          <p:nvPr/>
        </p:nvPicPr>
        <p:blipFill>
          <a:blip r:embed="rId3"/>
          <a:stretch>
            <a:fillRect/>
          </a:stretch>
        </p:blipFill>
        <p:spPr>
          <a:xfrm>
            <a:off x="137159" y="764638"/>
            <a:ext cx="3006091" cy="3451805"/>
          </a:xfrm>
          <a:prstGeom prst="rect">
            <a:avLst/>
          </a:prstGeom>
        </p:spPr>
      </p:pic>
      <p:sp>
        <p:nvSpPr>
          <p:cNvPr id="12" name="TextBox 11"/>
          <p:cNvSpPr txBox="1"/>
          <p:nvPr/>
        </p:nvSpPr>
        <p:spPr>
          <a:xfrm>
            <a:off x="3276598" y="753036"/>
            <a:ext cx="8423911" cy="1015663"/>
          </a:xfrm>
          <a:prstGeom prst="rect">
            <a:avLst/>
          </a:prstGeom>
          <a:solidFill>
            <a:srgbClr val="00B050">
              <a:alpha val="20000"/>
            </a:srgbClr>
          </a:solidFill>
        </p:spPr>
        <p:txBody>
          <a:bodyPr wrap="square" rtlCol="0">
            <a:spAutoFit/>
          </a:bodyPr>
          <a:lstStyle>
            <a:defPPr>
              <a:defRPr lang="en-US"/>
            </a:defPPr>
            <a:lvl1pPr>
              <a:defRPr sz="2000"/>
            </a:lvl1pPr>
          </a:lstStyle>
          <a:p>
            <a:r>
              <a:rPr lang="es-ES" dirty="0" smtClean="0"/>
              <a:t>El efecto de lograr aplicar el patrón decorador se puede lograr en Python de forma más sencilla aplicando el decorador junto la propia definición de la función como se muestra abajo</a:t>
            </a:r>
            <a:endParaRPr lang="en-US" dirty="0"/>
          </a:p>
        </p:txBody>
      </p:sp>
      <p:pic>
        <p:nvPicPr>
          <p:cNvPr id="7" name="Picture 6"/>
          <p:cNvPicPr>
            <a:picLocks noChangeAspect="1"/>
          </p:cNvPicPr>
          <p:nvPr/>
        </p:nvPicPr>
        <p:blipFill>
          <a:blip r:embed="rId4"/>
          <a:stretch>
            <a:fillRect/>
          </a:stretch>
        </p:blipFill>
        <p:spPr>
          <a:xfrm>
            <a:off x="3291840" y="1919675"/>
            <a:ext cx="8648700" cy="2755195"/>
          </a:xfrm>
          <a:prstGeom prst="rect">
            <a:avLst/>
          </a:prstGeom>
        </p:spPr>
      </p:pic>
      <p:pic>
        <p:nvPicPr>
          <p:cNvPr id="8" name="Picture 7"/>
          <p:cNvPicPr>
            <a:picLocks noChangeAspect="1"/>
          </p:cNvPicPr>
          <p:nvPr/>
        </p:nvPicPr>
        <p:blipFill>
          <a:blip r:embed="rId5"/>
          <a:stretch>
            <a:fillRect/>
          </a:stretch>
        </p:blipFill>
        <p:spPr>
          <a:xfrm>
            <a:off x="137159" y="4825846"/>
            <a:ext cx="7532371" cy="1667029"/>
          </a:xfrm>
          <a:prstGeom prst="rect">
            <a:avLst/>
          </a:prstGeom>
        </p:spPr>
      </p:pic>
      <p:sp>
        <p:nvSpPr>
          <p:cNvPr id="11" name="Rounded Rectangular Callout 1"/>
          <p:cNvSpPr/>
          <p:nvPr/>
        </p:nvSpPr>
        <p:spPr bwMode="auto">
          <a:xfrm>
            <a:off x="8048624" y="5517286"/>
            <a:ext cx="3249930" cy="605057"/>
          </a:xfrm>
          <a:prstGeom prst="wedgeRoundRectCallout">
            <a:avLst>
              <a:gd name="adj1" fmla="val -74316"/>
              <a:gd name="adj2" fmla="val -27693"/>
              <a:gd name="adj3" fmla="val 16667"/>
            </a:avLst>
          </a:prstGeom>
          <a:solidFill>
            <a:srgbClr val="FFFF00">
              <a:alpha val="30196"/>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dirty="0" smtClean="0">
                <a:solidFill>
                  <a:schemeClr val="tx1"/>
                </a:solidFill>
              </a:rPr>
              <a:t>La memorización sí es efectiva</a:t>
            </a:r>
            <a:endParaRPr lang="es-ES"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3098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 y="80645"/>
            <a:ext cx="5589271"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Atributo</a:t>
            </a:r>
            <a:r>
              <a:rPr lang="en-US" sz="3200" cap="small" dirty="0" smtClean="0">
                <a:solidFill>
                  <a:schemeClr val="bg1"/>
                </a:solidFill>
                <a:latin typeface="Arial Narrow" panose="020B0606020202030204" pitchFamily="34" charset="0"/>
              </a:rPr>
              <a:t> </a:t>
            </a:r>
            <a:r>
              <a:rPr lang="en-US" sz="3200" b="1" cap="small" dirty="0" smtClean="0">
                <a:solidFill>
                  <a:srgbClr val="FFFF00"/>
                </a:solidFill>
                <a:latin typeface="Arial Narrow" panose="020B0606020202030204" pitchFamily="34" charset="0"/>
              </a:rPr>
              <a:t>decorator</a:t>
            </a:r>
            <a:r>
              <a:rPr lang="en-US" sz="3200" cap="small" dirty="0" smtClean="0">
                <a:solidFill>
                  <a:schemeClr val="bg1"/>
                </a:solidFill>
                <a:latin typeface="Arial Narrow" panose="020B0606020202030204" pitchFamily="34" charset="0"/>
              </a:rPr>
              <a:t> de Python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5</a:t>
            </a:fld>
            <a:endParaRPr lang="en-US" dirty="0"/>
          </a:p>
        </p:txBody>
      </p:sp>
      <p:sp>
        <p:nvSpPr>
          <p:cNvPr id="9" name="TextBox 8"/>
          <p:cNvSpPr txBox="1"/>
          <p:nvPr/>
        </p:nvSpPr>
        <p:spPr>
          <a:xfrm>
            <a:off x="137159" y="791112"/>
            <a:ext cx="4857751" cy="5324535"/>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Si se tiene una función</a:t>
            </a:r>
          </a:p>
          <a:p>
            <a:endParaRPr lang="es-ES" dirty="0" smtClean="0"/>
          </a:p>
          <a:p>
            <a:r>
              <a:rPr lang="es-ES" b="1" dirty="0" err="1">
                <a:solidFill>
                  <a:srgbClr val="C00000"/>
                </a:solidFill>
                <a:latin typeface="Consolas" panose="020B0609020204030204" pitchFamily="49" charset="0"/>
              </a:rPr>
              <a:t>d</a:t>
            </a:r>
            <a:r>
              <a:rPr lang="es-ES" b="1" dirty="0" err="1" smtClean="0">
                <a:solidFill>
                  <a:srgbClr val="C00000"/>
                </a:solidFill>
                <a:latin typeface="Consolas" panose="020B0609020204030204" pitchFamily="49" charset="0"/>
              </a:rPr>
              <a:t>ef</a:t>
            </a:r>
            <a:r>
              <a:rPr lang="es-ES" b="1" dirty="0" smtClean="0">
                <a:solidFill>
                  <a:srgbClr val="C00000"/>
                </a:solidFill>
                <a:latin typeface="Consolas" panose="020B0609020204030204" pitchFamily="49" charset="0"/>
              </a:rPr>
              <a:t> D(f):</a:t>
            </a:r>
          </a:p>
          <a:p>
            <a:r>
              <a:rPr lang="es-ES" b="1" dirty="0">
                <a:solidFill>
                  <a:srgbClr val="C00000"/>
                </a:solidFill>
                <a:latin typeface="Consolas" panose="020B0609020204030204" pitchFamily="49" charset="0"/>
              </a:rPr>
              <a:t> </a:t>
            </a:r>
            <a:r>
              <a:rPr lang="es-ES" b="1" dirty="0" smtClean="0">
                <a:solidFill>
                  <a:srgbClr val="C00000"/>
                </a:solidFill>
                <a:latin typeface="Consolas" panose="020B0609020204030204" pitchFamily="49" charset="0"/>
              </a:rPr>
              <a:t> ……</a:t>
            </a:r>
          </a:p>
          <a:p>
            <a:endParaRPr lang="es-ES" dirty="0" smtClean="0"/>
          </a:p>
          <a:p>
            <a:r>
              <a:rPr lang="es-ES" dirty="0" smtClean="0"/>
              <a:t>Donde el </a:t>
            </a:r>
            <a:r>
              <a:rPr lang="es-ES" b="1" dirty="0">
                <a:solidFill>
                  <a:srgbClr val="C00000"/>
                </a:solidFill>
                <a:latin typeface="Consolas" panose="020B0609020204030204" pitchFamily="49" charset="0"/>
              </a:rPr>
              <a:t>f</a:t>
            </a:r>
            <a:r>
              <a:rPr lang="es-ES" dirty="0" smtClean="0"/>
              <a:t> que se recibe como parámetro es una función. Entonces hacer</a:t>
            </a:r>
          </a:p>
          <a:p>
            <a:endParaRPr lang="es-ES" dirty="0"/>
          </a:p>
          <a:p>
            <a:r>
              <a:rPr lang="es-ES" b="1" dirty="0">
                <a:solidFill>
                  <a:srgbClr val="C00000"/>
                </a:solidFill>
                <a:latin typeface="Consolas" panose="020B0609020204030204" pitchFamily="49" charset="0"/>
              </a:rPr>
              <a:t>@D</a:t>
            </a:r>
          </a:p>
          <a:p>
            <a:r>
              <a:rPr lang="es-ES" b="1" dirty="0" err="1">
                <a:solidFill>
                  <a:srgbClr val="C00000"/>
                </a:solidFill>
                <a:latin typeface="Consolas" panose="020B0609020204030204" pitchFamily="49" charset="0"/>
              </a:rPr>
              <a:t>def</a:t>
            </a:r>
            <a:r>
              <a:rPr lang="es-ES" b="1" dirty="0">
                <a:solidFill>
                  <a:srgbClr val="C00000"/>
                </a:solidFill>
                <a:latin typeface="Consolas" panose="020B0609020204030204" pitchFamily="49" charset="0"/>
              </a:rPr>
              <a:t> M( ):</a:t>
            </a:r>
          </a:p>
          <a:p>
            <a:r>
              <a:rPr lang="es-ES" b="1" dirty="0">
                <a:solidFill>
                  <a:srgbClr val="C00000"/>
                </a:solidFill>
                <a:latin typeface="Consolas" panose="020B0609020204030204" pitchFamily="49" charset="0"/>
              </a:rPr>
              <a:t>   ….</a:t>
            </a:r>
          </a:p>
          <a:p>
            <a:endParaRPr lang="es-ES" dirty="0"/>
          </a:p>
          <a:p>
            <a:r>
              <a:rPr lang="es-ES" dirty="0" smtClean="0"/>
              <a:t>Es lo mismo que haber escrito</a:t>
            </a:r>
          </a:p>
          <a:p>
            <a:r>
              <a:rPr lang="es-ES" b="1" dirty="0" err="1">
                <a:solidFill>
                  <a:srgbClr val="C00000"/>
                </a:solidFill>
                <a:latin typeface="Consolas" panose="020B0609020204030204" pitchFamily="49" charset="0"/>
              </a:rPr>
              <a:t>def</a:t>
            </a:r>
            <a:r>
              <a:rPr lang="es-ES" b="1" dirty="0">
                <a:solidFill>
                  <a:srgbClr val="C00000"/>
                </a:solidFill>
                <a:latin typeface="Consolas" panose="020B0609020204030204" pitchFamily="49" charset="0"/>
              </a:rPr>
              <a:t> M( ):</a:t>
            </a:r>
          </a:p>
          <a:p>
            <a:r>
              <a:rPr lang="es-ES" b="1" dirty="0">
                <a:solidFill>
                  <a:srgbClr val="C00000"/>
                </a:solidFill>
                <a:latin typeface="Consolas" panose="020B0609020204030204" pitchFamily="49" charset="0"/>
              </a:rPr>
              <a:t>    ….</a:t>
            </a:r>
          </a:p>
          <a:p>
            <a:endParaRPr lang="es-ES" dirty="0"/>
          </a:p>
          <a:p>
            <a:r>
              <a:rPr lang="es-ES" b="1" dirty="0">
                <a:solidFill>
                  <a:srgbClr val="C00000"/>
                </a:solidFill>
                <a:latin typeface="Consolas" panose="020B0609020204030204" pitchFamily="49" charset="0"/>
              </a:rPr>
              <a:t>M = D(M)</a:t>
            </a:r>
          </a:p>
        </p:txBody>
      </p:sp>
      <p:pic>
        <p:nvPicPr>
          <p:cNvPr id="5" name="Picture 4"/>
          <p:cNvPicPr>
            <a:picLocks noChangeAspect="1"/>
          </p:cNvPicPr>
          <p:nvPr/>
        </p:nvPicPr>
        <p:blipFill>
          <a:blip r:embed="rId3"/>
          <a:stretch>
            <a:fillRect/>
          </a:stretch>
        </p:blipFill>
        <p:spPr>
          <a:xfrm>
            <a:off x="5407969" y="791112"/>
            <a:ext cx="4783781" cy="1689198"/>
          </a:xfrm>
          <a:prstGeom prst="rect">
            <a:avLst/>
          </a:prstGeom>
        </p:spPr>
      </p:pic>
      <p:pic>
        <p:nvPicPr>
          <p:cNvPr id="6" name="Picture 5"/>
          <p:cNvPicPr>
            <a:picLocks noChangeAspect="1"/>
          </p:cNvPicPr>
          <p:nvPr/>
        </p:nvPicPr>
        <p:blipFill>
          <a:blip r:embed="rId4"/>
          <a:stretch>
            <a:fillRect/>
          </a:stretch>
        </p:blipFill>
        <p:spPr>
          <a:xfrm>
            <a:off x="5427019" y="3974631"/>
            <a:ext cx="4764731" cy="2141016"/>
          </a:xfrm>
          <a:prstGeom prst="rect">
            <a:avLst/>
          </a:prstGeom>
        </p:spPr>
      </p:pic>
      <p:sp>
        <p:nvSpPr>
          <p:cNvPr id="13" name="TextBox 12"/>
          <p:cNvSpPr txBox="1"/>
          <p:nvPr/>
        </p:nvSpPr>
        <p:spPr>
          <a:xfrm>
            <a:off x="5407969" y="2642772"/>
            <a:ext cx="4667901" cy="400110"/>
          </a:xfrm>
          <a:prstGeom prst="rect">
            <a:avLst/>
          </a:prstGeom>
          <a:solidFill>
            <a:srgbClr val="00B050">
              <a:alpha val="20000"/>
            </a:srgbClr>
          </a:solidFill>
        </p:spPr>
        <p:txBody>
          <a:bodyPr wrap="square" rtlCol="0">
            <a:spAutoFit/>
          </a:bodyPr>
          <a:lstStyle>
            <a:defPPr>
              <a:defRPr lang="en-US"/>
            </a:defPPr>
            <a:lvl1pPr>
              <a:defRPr sz="2000"/>
            </a:lvl1pPr>
          </a:lstStyle>
          <a:p>
            <a:pPr algn="ctr"/>
            <a:r>
              <a:rPr lang="es-ES" dirty="0" smtClean="0"/>
              <a:t>Es lo mismo que hacer</a:t>
            </a:r>
            <a:endParaRPr lang="en-US" dirty="0"/>
          </a:p>
        </p:txBody>
      </p:sp>
      <p:sp>
        <p:nvSpPr>
          <p:cNvPr id="10" name="Down Arrow 9"/>
          <p:cNvSpPr/>
          <p:nvPr/>
        </p:nvSpPr>
        <p:spPr>
          <a:xfrm>
            <a:off x="7221416" y="3042881"/>
            <a:ext cx="773722" cy="931750"/>
          </a:xfrm>
          <a:prstGeom prst="downArrow">
            <a:avLst/>
          </a:prstGeom>
          <a:solidFill>
            <a:srgbClr val="00B050">
              <a:alpha val="20000"/>
            </a:srgbClr>
          </a:solidFill>
        </p:spPr>
        <p:txBody>
          <a:bodyPr wrap="square" rtlCol="0">
            <a:spAutoFit/>
          </a:bodyPr>
          <a:lstStyle/>
          <a:p>
            <a:endParaRPr lang="en-US" sz="2000">
              <a:solidFill>
                <a:schemeClr val="tx1"/>
              </a:solidFill>
            </a:endParaRPr>
          </a:p>
        </p:txBody>
      </p:sp>
    </p:spTree>
    <p:extLst>
      <p:ext uri="{BB962C8B-B14F-4D97-AF65-F5344CB8AC3E}">
        <p14:creationId xmlns:p14="http://schemas.microsoft.com/office/powerpoint/2010/main" val="423794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6</a:t>
            </a:fld>
            <a:endParaRPr lang="en-US" dirty="0"/>
          </a:p>
        </p:txBody>
      </p:sp>
      <p:sp>
        <p:nvSpPr>
          <p:cNvPr id="2" name="Title 1"/>
          <p:cNvSpPr>
            <a:spLocks noGrp="1"/>
          </p:cNvSpPr>
          <p:nvPr>
            <p:ph type="title"/>
          </p:nvPr>
        </p:nvSpPr>
        <p:spPr>
          <a:xfrm>
            <a:off x="137159" y="80645"/>
            <a:ext cx="5589271"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Decoradores</a:t>
            </a:r>
            <a:r>
              <a:rPr lang="en-US" sz="3200" cap="small" dirty="0" smtClean="0">
                <a:solidFill>
                  <a:schemeClr val="bg1"/>
                </a:solidFill>
                <a:latin typeface="Arial Narrow" panose="020B0606020202030204" pitchFamily="34" charset="0"/>
              </a:rPr>
              <a:t> con </a:t>
            </a:r>
            <a:r>
              <a:rPr lang="en-US" sz="3200" cap="small" dirty="0" err="1" smtClean="0">
                <a:solidFill>
                  <a:schemeClr val="bg1"/>
                </a:solidFill>
                <a:latin typeface="Arial Narrow" panose="020B0606020202030204" pitchFamily="34" charset="0"/>
              </a:rPr>
              <a:t>parámetros</a:t>
            </a:r>
            <a:endParaRPr lang="en-US" sz="3200" cap="small" dirty="0">
              <a:solidFill>
                <a:schemeClr val="bg1"/>
              </a:solidFill>
              <a:latin typeface="Arial Narrow" panose="020B0606020202030204" pitchFamily="34" charset="0"/>
            </a:endParaRPr>
          </a:p>
        </p:txBody>
      </p:sp>
      <p:sp>
        <p:nvSpPr>
          <p:cNvPr id="12" name="TextBox 11"/>
          <p:cNvSpPr txBox="1"/>
          <p:nvPr/>
        </p:nvSpPr>
        <p:spPr>
          <a:xfrm>
            <a:off x="137159" y="705535"/>
            <a:ext cx="11803381" cy="1631216"/>
          </a:xfrm>
          <a:prstGeom prst="rect">
            <a:avLst/>
          </a:prstGeom>
          <a:solidFill>
            <a:srgbClr val="FFFFFF">
              <a:alpha val="50196"/>
            </a:srgbClr>
          </a:solidFill>
        </p:spPr>
        <p:txBody>
          <a:bodyPr wrap="square" rtlCol="0">
            <a:spAutoFit/>
          </a:bodyPr>
          <a:lstStyle>
            <a:defPPr>
              <a:defRPr lang="en-US"/>
            </a:defPPr>
            <a:lvl1pPr>
              <a:defRPr sz="2000"/>
            </a:lvl1pPr>
          </a:lstStyle>
          <a:p>
            <a:r>
              <a:rPr lang="es-ES" dirty="0" smtClean="0"/>
              <a:t>Un decorador puede tener parámetros. Analice la definición de la siguiente función </a:t>
            </a:r>
            <a:r>
              <a:rPr lang="es-ES" b="1" dirty="0" err="1">
                <a:solidFill>
                  <a:srgbClr val="C00000"/>
                </a:solidFill>
                <a:latin typeface="Consolas" panose="020B0609020204030204" pitchFamily="49" charset="0"/>
              </a:rPr>
              <a:t>Delayed</a:t>
            </a:r>
            <a:r>
              <a:rPr lang="es-ES" dirty="0" smtClean="0"/>
              <a:t> está función recibe un parámetro </a:t>
            </a:r>
            <a:r>
              <a:rPr lang="es-ES" b="1" dirty="0">
                <a:solidFill>
                  <a:srgbClr val="C00000"/>
                </a:solidFill>
                <a:latin typeface="Consolas" panose="020B0609020204030204" pitchFamily="49" charset="0"/>
              </a:rPr>
              <a:t>k</a:t>
            </a:r>
            <a:r>
              <a:rPr lang="es-ES" dirty="0" smtClean="0"/>
              <a:t> (que debe ser un número entero) y devuelve una función </a:t>
            </a:r>
            <a:r>
              <a:rPr lang="es-ES" b="1" dirty="0" err="1">
                <a:solidFill>
                  <a:srgbClr val="C00000"/>
                </a:solidFill>
                <a:latin typeface="Consolas" panose="020B0609020204030204" pitchFamily="49" charset="0"/>
              </a:rPr>
              <a:t>inner</a:t>
            </a:r>
            <a:r>
              <a:rPr lang="es-ES" dirty="0" smtClean="0"/>
              <a:t> (sombreada en rosa) que al aplicarse como decorador a otra función</a:t>
            </a:r>
            <a:r>
              <a:rPr lang="es-ES" b="1" dirty="0">
                <a:solidFill>
                  <a:srgbClr val="C00000"/>
                </a:solidFill>
                <a:latin typeface="Consolas" panose="020B0609020204030204" pitchFamily="49" charset="0"/>
              </a:rPr>
              <a:t> f </a:t>
            </a:r>
            <a:r>
              <a:rPr lang="es-ES" dirty="0" smtClean="0"/>
              <a:t>devuelve una función </a:t>
            </a:r>
            <a:r>
              <a:rPr lang="es-ES" b="1" dirty="0" err="1">
                <a:solidFill>
                  <a:srgbClr val="C00000"/>
                </a:solidFill>
                <a:latin typeface="Consolas" panose="020B0609020204030204" pitchFamily="49" charset="0"/>
              </a:rPr>
              <a:t>retardedFunction</a:t>
            </a:r>
            <a:r>
              <a:rPr lang="es-ES" dirty="0" smtClean="0"/>
              <a:t> (sombreada en azul) que da el mismo resultado que f pero que se ha demorado adicionalmente k milisegundos. Fíjese que la función </a:t>
            </a:r>
            <a:r>
              <a:rPr lang="es-ES" b="1" dirty="0" err="1">
                <a:solidFill>
                  <a:srgbClr val="C00000"/>
                </a:solidFill>
                <a:latin typeface="Consolas" panose="020B0609020204030204" pitchFamily="49" charset="0"/>
              </a:rPr>
              <a:t>inner</a:t>
            </a:r>
            <a:r>
              <a:rPr lang="es-ES" dirty="0" smtClean="0"/>
              <a:t> devuelta va acompañada del </a:t>
            </a:r>
            <a:r>
              <a:rPr lang="es-ES" b="1" dirty="0">
                <a:solidFill>
                  <a:srgbClr val="C00000"/>
                </a:solidFill>
                <a:latin typeface="Consolas" panose="020B0609020204030204" pitchFamily="49" charset="0"/>
              </a:rPr>
              <a:t>k</a:t>
            </a:r>
            <a:r>
              <a:rPr lang="es-ES" dirty="0" smtClean="0"/>
              <a:t> que usa internamente formando parte de su clausura</a:t>
            </a:r>
            <a:endParaRPr lang="en-US" dirty="0"/>
          </a:p>
        </p:txBody>
      </p:sp>
      <p:pic>
        <p:nvPicPr>
          <p:cNvPr id="5" name="Picture 4"/>
          <p:cNvPicPr>
            <a:picLocks noChangeAspect="1"/>
          </p:cNvPicPr>
          <p:nvPr/>
        </p:nvPicPr>
        <p:blipFill>
          <a:blip r:embed="rId3"/>
          <a:stretch>
            <a:fillRect/>
          </a:stretch>
        </p:blipFill>
        <p:spPr>
          <a:xfrm>
            <a:off x="46892" y="2601205"/>
            <a:ext cx="3653165" cy="3582764"/>
          </a:xfrm>
          <a:prstGeom prst="rect">
            <a:avLst/>
          </a:prstGeom>
        </p:spPr>
      </p:pic>
      <p:sp>
        <p:nvSpPr>
          <p:cNvPr id="9" name="Rectangle 8"/>
          <p:cNvSpPr/>
          <p:nvPr/>
        </p:nvSpPr>
        <p:spPr>
          <a:xfrm>
            <a:off x="636564" y="4185138"/>
            <a:ext cx="3587262" cy="1195754"/>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4533" y="2989384"/>
            <a:ext cx="3679243" cy="2813539"/>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4223826" y="2499263"/>
            <a:ext cx="7884354" cy="1896891"/>
          </a:xfrm>
          <a:prstGeom prst="rect">
            <a:avLst/>
          </a:prstGeom>
        </p:spPr>
      </p:pic>
      <p:pic>
        <p:nvPicPr>
          <p:cNvPr id="13" name="Picture 12"/>
          <p:cNvPicPr>
            <a:picLocks noChangeAspect="1"/>
          </p:cNvPicPr>
          <p:nvPr/>
        </p:nvPicPr>
        <p:blipFill>
          <a:blip r:embed="rId5"/>
          <a:stretch>
            <a:fillRect/>
          </a:stretch>
        </p:blipFill>
        <p:spPr>
          <a:xfrm>
            <a:off x="4298313" y="4714724"/>
            <a:ext cx="7735380" cy="1469245"/>
          </a:xfrm>
          <a:prstGeom prst="rect">
            <a:avLst/>
          </a:prstGeom>
        </p:spPr>
      </p:pic>
      <p:sp>
        <p:nvSpPr>
          <p:cNvPr id="14" name="Rounded Rectangular Callout 1"/>
          <p:cNvSpPr/>
          <p:nvPr/>
        </p:nvSpPr>
        <p:spPr bwMode="auto">
          <a:xfrm>
            <a:off x="7273247" y="6159032"/>
            <a:ext cx="3249930" cy="605057"/>
          </a:xfrm>
          <a:prstGeom prst="wedgeRoundRectCallout">
            <a:avLst>
              <a:gd name="adj1" fmla="val 38589"/>
              <a:gd name="adj2" fmla="val -132318"/>
              <a:gd name="adj3" fmla="val 16667"/>
            </a:avLst>
          </a:prstGeom>
          <a:solidFill>
            <a:srgbClr val="FFFF00">
              <a:alpha val="30196"/>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dirty="0" smtClean="0">
                <a:solidFill>
                  <a:schemeClr val="tx1"/>
                </a:solidFill>
              </a:rPr>
              <a:t>Observe que se cumple el tiempo mandado a demorar</a:t>
            </a:r>
            <a:endParaRPr lang="es-ES"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40884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7</a:t>
            </a:fld>
            <a:endParaRPr lang="en-US" dirty="0"/>
          </a:p>
        </p:txBody>
      </p:sp>
      <p:sp>
        <p:nvSpPr>
          <p:cNvPr id="2" name="Title 1"/>
          <p:cNvSpPr>
            <a:spLocks noGrp="1"/>
          </p:cNvSpPr>
          <p:nvPr>
            <p:ph type="title"/>
          </p:nvPr>
        </p:nvSpPr>
        <p:spPr>
          <a:xfrm>
            <a:off x="137159" y="76274"/>
            <a:ext cx="5589271"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Apilando</a:t>
            </a:r>
            <a:r>
              <a:rPr lang="en-US" sz="3200" cap="small" dirty="0" smtClean="0">
                <a:solidFill>
                  <a:schemeClr val="bg1"/>
                </a:solidFill>
                <a:latin typeface="Arial Narrow" panose="020B0606020202030204" pitchFamily="34" charset="0"/>
              </a:rPr>
              <a:t> la </a:t>
            </a:r>
            <a:r>
              <a:rPr lang="en-US" sz="3200" cap="small" dirty="0" err="1" smtClean="0">
                <a:solidFill>
                  <a:schemeClr val="bg1"/>
                </a:solidFill>
                <a:latin typeface="Arial Narrow" panose="020B0606020202030204" pitchFamily="34" charset="0"/>
              </a:rPr>
              <a:t>aplicación</a:t>
            </a:r>
            <a:r>
              <a:rPr lang="en-US" sz="3200" cap="small" dirty="0" smtClean="0">
                <a:solidFill>
                  <a:schemeClr val="bg1"/>
                </a:solidFill>
                <a:latin typeface="Arial Narrow" panose="020B0606020202030204" pitchFamily="34" charset="0"/>
              </a:rPr>
              <a:t> del </a:t>
            </a:r>
            <a:r>
              <a:rPr lang="en-US" sz="3200" cap="small" dirty="0" err="1" smtClean="0">
                <a:solidFill>
                  <a:schemeClr val="bg1"/>
                </a:solidFill>
                <a:latin typeface="Arial Narrow" panose="020B0606020202030204" pitchFamily="34" charset="0"/>
              </a:rPr>
              <a:t>decorador</a:t>
            </a:r>
            <a:endParaRPr lang="en-US" sz="3200" cap="small" dirty="0">
              <a:solidFill>
                <a:schemeClr val="bg1"/>
              </a:solidFill>
              <a:latin typeface="Arial Narrow" panose="020B0606020202030204" pitchFamily="34" charset="0"/>
            </a:endParaRPr>
          </a:p>
        </p:txBody>
      </p:sp>
      <p:pic>
        <p:nvPicPr>
          <p:cNvPr id="7" name="Picture 6"/>
          <p:cNvPicPr>
            <a:picLocks noChangeAspect="1"/>
          </p:cNvPicPr>
          <p:nvPr/>
        </p:nvPicPr>
        <p:blipFill>
          <a:blip r:embed="rId3"/>
          <a:stretch>
            <a:fillRect/>
          </a:stretch>
        </p:blipFill>
        <p:spPr>
          <a:xfrm>
            <a:off x="137159" y="831110"/>
            <a:ext cx="10462098" cy="4552737"/>
          </a:xfrm>
          <a:prstGeom prst="rect">
            <a:avLst/>
          </a:prstGeom>
        </p:spPr>
      </p:pic>
      <p:pic>
        <p:nvPicPr>
          <p:cNvPr id="3" name="Picture 2"/>
          <p:cNvPicPr>
            <a:picLocks noChangeAspect="1"/>
          </p:cNvPicPr>
          <p:nvPr/>
        </p:nvPicPr>
        <p:blipFill>
          <a:blip r:embed="rId4"/>
          <a:stretch>
            <a:fillRect/>
          </a:stretch>
        </p:blipFill>
        <p:spPr>
          <a:xfrm>
            <a:off x="2011034" y="5383847"/>
            <a:ext cx="9259592" cy="1348423"/>
          </a:xfrm>
          <a:prstGeom prst="rect">
            <a:avLst/>
          </a:prstGeom>
          <a:ln>
            <a:solidFill>
              <a:schemeClr val="tx1"/>
            </a:solidFill>
          </a:ln>
        </p:spPr>
      </p:pic>
      <p:sp>
        <p:nvSpPr>
          <p:cNvPr id="12" name="TextBox 11"/>
          <p:cNvSpPr txBox="1"/>
          <p:nvPr/>
        </p:nvSpPr>
        <p:spPr>
          <a:xfrm>
            <a:off x="4103370" y="1071587"/>
            <a:ext cx="5806440" cy="1323439"/>
          </a:xfrm>
          <a:prstGeom prst="rect">
            <a:avLst/>
          </a:prstGeom>
          <a:solidFill>
            <a:srgbClr val="00B0F0">
              <a:alpha val="20000"/>
            </a:srgbClr>
          </a:solidFill>
        </p:spPr>
        <p:txBody>
          <a:bodyPr wrap="square" rtlCol="0">
            <a:spAutoFit/>
          </a:bodyPr>
          <a:lstStyle>
            <a:defPPr>
              <a:defRPr lang="en-US"/>
            </a:defPPr>
            <a:lvl1pPr>
              <a:defRPr sz="2000"/>
            </a:lvl1pPr>
          </a:lstStyle>
          <a:p>
            <a:r>
              <a:rPr lang="es-ES" dirty="0" smtClean="0"/>
              <a:t>La notación</a:t>
            </a:r>
            <a:r>
              <a:rPr lang="es-ES" b="1" dirty="0">
                <a:solidFill>
                  <a:srgbClr val="C00000"/>
                </a:solidFill>
                <a:latin typeface="Consolas" panose="020B0609020204030204" pitchFamily="49" charset="0"/>
              </a:rPr>
              <a:t> @ </a:t>
            </a:r>
            <a:r>
              <a:rPr lang="es-ES" dirty="0" smtClean="0"/>
              <a:t>para poner un decorador se puede aplicar combinadamente para varios decoradores. Note como el decorador </a:t>
            </a:r>
            <a:r>
              <a:rPr lang="es-ES" b="1" dirty="0" err="1">
                <a:solidFill>
                  <a:srgbClr val="C00000"/>
                </a:solidFill>
                <a:latin typeface="Consolas" panose="020B0609020204030204" pitchFamily="49" charset="0"/>
              </a:rPr>
              <a:t>Delayed</a:t>
            </a:r>
            <a:r>
              <a:rPr lang="es-ES" dirty="0" smtClean="0"/>
              <a:t> se denota con el parámetro m</a:t>
            </a:r>
          </a:p>
        </p:txBody>
      </p:sp>
      <p:sp>
        <p:nvSpPr>
          <p:cNvPr id="8" name="Rectangle 7"/>
          <p:cNvSpPr/>
          <p:nvPr/>
        </p:nvSpPr>
        <p:spPr>
          <a:xfrm>
            <a:off x="137159" y="1508760"/>
            <a:ext cx="1634491" cy="754380"/>
          </a:xfrm>
          <a:prstGeom prst="rect">
            <a:avLst/>
          </a:prstGeom>
          <a:solidFill>
            <a:srgbClr val="00B0F0">
              <a:alpha val="20000"/>
            </a:srgbClr>
          </a:solidFill>
        </p:spPr>
        <p:txBody>
          <a:bodyPr wrap="square" rtlCol="0">
            <a:spAutoFit/>
          </a:bodyPr>
          <a:lstStyle/>
          <a:p>
            <a:endParaRPr lang="en-US" sz="2000">
              <a:solidFill>
                <a:schemeClr val="tx1"/>
              </a:solidFill>
            </a:endParaRPr>
          </a:p>
        </p:txBody>
      </p:sp>
    </p:spTree>
    <p:extLst>
      <p:ext uri="{BB962C8B-B14F-4D97-AF65-F5344CB8AC3E}">
        <p14:creationId xmlns:p14="http://schemas.microsoft.com/office/powerpoint/2010/main" val="17718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0" y="708661"/>
            <a:ext cx="9516803" cy="2947462"/>
          </a:xfrm>
          <a:prstGeom prst="rect">
            <a:avLst/>
          </a:prstGeom>
        </p:spPr>
      </p:pic>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8</a:t>
            </a:fld>
            <a:endParaRPr lang="en-US" dirty="0"/>
          </a:p>
        </p:txBody>
      </p:sp>
      <p:sp>
        <p:nvSpPr>
          <p:cNvPr id="2" name="Title 1"/>
          <p:cNvSpPr>
            <a:spLocks noGrp="1"/>
          </p:cNvSpPr>
          <p:nvPr>
            <p:ph type="title"/>
          </p:nvPr>
        </p:nvSpPr>
        <p:spPr>
          <a:xfrm>
            <a:off x="137159" y="76274"/>
            <a:ext cx="8675371"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Apilando</a:t>
            </a:r>
            <a:r>
              <a:rPr lang="en-US" sz="3200" cap="small" dirty="0" smtClean="0">
                <a:solidFill>
                  <a:schemeClr val="bg1"/>
                </a:solidFill>
                <a:latin typeface="Arial Narrow" panose="020B0606020202030204" pitchFamily="34" charset="0"/>
              </a:rPr>
              <a:t> la </a:t>
            </a:r>
            <a:r>
              <a:rPr lang="en-US" sz="3200" cap="small" dirty="0" err="1" smtClean="0">
                <a:solidFill>
                  <a:schemeClr val="bg1"/>
                </a:solidFill>
                <a:latin typeface="Arial Narrow" panose="020B0606020202030204" pitchFamily="34" charset="0"/>
              </a:rPr>
              <a:t>aplicación</a:t>
            </a:r>
            <a:r>
              <a:rPr lang="en-US" sz="3200" cap="small" dirty="0" smtClean="0">
                <a:solidFill>
                  <a:schemeClr val="bg1"/>
                </a:solidFill>
                <a:latin typeface="Arial Narrow" panose="020B0606020202030204" pitchFamily="34" charset="0"/>
              </a:rPr>
              <a:t> del </a:t>
            </a:r>
            <a:r>
              <a:rPr lang="en-US" sz="3200" cap="small" dirty="0" err="1" smtClean="0">
                <a:solidFill>
                  <a:schemeClr val="bg1"/>
                </a:solidFill>
                <a:latin typeface="Arial Narrow" panose="020B0606020202030204" pitchFamily="34" charset="0"/>
              </a:rPr>
              <a:t>decorador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Caso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Recursivo</a:t>
            </a:r>
            <a:endParaRPr lang="en-US" sz="3200" cap="small" dirty="0">
              <a:solidFill>
                <a:schemeClr val="bg1"/>
              </a:solidFill>
              <a:latin typeface="Arial Narrow" panose="020B0606020202030204" pitchFamily="34" charset="0"/>
            </a:endParaRPr>
          </a:p>
        </p:txBody>
      </p:sp>
      <p:sp>
        <p:nvSpPr>
          <p:cNvPr id="8" name="Rectangle 7"/>
          <p:cNvSpPr/>
          <p:nvPr/>
        </p:nvSpPr>
        <p:spPr>
          <a:xfrm>
            <a:off x="0" y="1052194"/>
            <a:ext cx="7280911" cy="1999615"/>
          </a:xfrm>
          <a:prstGeom prst="rect">
            <a:avLst/>
          </a:prstGeom>
          <a:solidFill>
            <a:srgbClr val="FF0000">
              <a:alpha val="10196"/>
            </a:srgbClr>
          </a:solidFill>
        </p:spPr>
        <p:txBody>
          <a:bodyPr wrap="square" rtlCol="0">
            <a:spAutoFit/>
          </a:bodyPr>
          <a:lstStyle/>
          <a:p>
            <a:endParaRPr lang="en-US" sz="2000">
              <a:solidFill>
                <a:schemeClr val="tx1"/>
              </a:solidFill>
            </a:endParaRPr>
          </a:p>
        </p:txBody>
      </p:sp>
      <p:sp>
        <p:nvSpPr>
          <p:cNvPr id="10" name="TextBox 9"/>
          <p:cNvSpPr txBox="1"/>
          <p:nvPr/>
        </p:nvSpPr>
        <p:spPr>
          <a:xfrm>
            <a:off x="7498080" y="805040"/>
            <a:ext cx="4571999" cy="1938992"/>
          </a:xfrm>
          <a:prstGeom prst="rect">
            <a:avLst/>
          </a:prstGeom>
          <a:solidFill>
            <a:srgbClr val="FF0000">
              <a:alpha val="10196"/>
            </a:srgbClr>
          </a:solidFill>
        </p:spPr>
        <p:txBody>
          <a:bodyPr wrap="square" rtlCol="0">
            <a:spAutoFit/>
          </a:bodyPr>
          <a:lstStyle>
            <a:defPPr>
              <a:defRPr lang="en-US"/>
            </a:defPPr>
            <a:lvl1pPr>
              <a:defRPr sz="2000"/>
            </a:lvl1pPr>
          </a:lstStyle>
          <a:p>
            <a:r>
              <a:rPr lang="es-ES" dirty="0"/>
              <a:t>El problema es que la funcionalidad </a:t>
            </a:r>
            <a:r>
              <a:rPr lang="es-ES" b="1" dirty="0" err="1">
                <a:solidFill>
                  <a:srgbClr val="C00000"/>
                </a:solidFill>
                <a:latin typeface="Consolas" panose="020B0609020204030204" pitchFamily="49" charset="0"/>
              </a:rPr>
              <a:t>MideTiempo</a:t>
            </a:r>
            <a:r>
              <a:rPr lang="es-ES" dirty="0"/>
              <a:t> se mete dentro de la propia función recursiva y está dando </a:t>
            </a:r>
            <a:r>
              <a:rPr lang="es-ES" dirty="0" smtClean="0"/>
              <a:t>entonces un </a:t>
            </a:r>
            <a:r>
              <a:rPr lang="es-ES" dirty="0" err="1" smtClean="0"/>
              <a:t>super</a:t>
            </a:r>
            <a:r>
              <a:rPr lang="es-ES" dirty="0" smtClean="0"/>
              <a:t> </a:t>
            </a:r>
            <a:r>
              <a:rPr lang="es-ES" dirty="0" err="1" smtClean="0"/>
              <a:t>tuplo</a:t>
            </a:r>
            <a:r>
              <a:rPr lang="es-ES" dirty="0" smtClean="0"/>
              <a:t> de </a:t>
            </a:r>
            <a:r>
              <a:rPr lang="es-ES" dirty="0" err="1" smtClean="0"/>
              <a:t>tuplos</a:t>
            </a:r>
            <a:r>
              <a:rPr lang="es-ES" dirty="0" smtClean="0"/>
              <a:t> con el par valor, tiempo formado por todas las llamadas recursivas</a:t>
            </a:r>
            <a:endParaRPr lang="en-US" dirty="0"/>
          </a:p>
        </p:txBody>
      </p:sp>
      <p:pic>
        <p:nvPicPr>
          <p:cNvPr id="9" name="Picture 8"/>
          <p:cNvPicPr>
            <a:picLocks noChangeAspect="1"/>
          </p:cNvPicPr>
          <p:nvPr/>
        </p:nvPicPr>
        <p:blipFill>
          <a:blip r:embed="rId4"/>
          <a:stretch>
            <a:fillRect/>
          </a:stretch>
        </p:blipFill>
        <p:spPr>
          <a:xfrm>
            <a:off x="1931670" y="3713471"/>
            <a:ext cx="8637270" cy="3087181"/>
          </a:xfrm>
          <a:prstGeom prst="rect">
            <a:avLst/>
          </a:prstGeom>
        </p:spPr>
      </p:pic>
    </p:spTree>
    <p:extLst>
      <p:ext uri="{BB962C8B-B14F-4D97-AF65-F5344CB8AC3E}">
        <p14:creationId xmlns:p14="http://schemas.microsoft.com/office/powerpoint/2010/main" val="34837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7158" y="867345"/>
            <a:ext cx="8218171" cy="2733105"/>
          </a:xfrm>
          <a:prstGeom prst="rect">
            <a:avLst/>
          </a:prstGeom>
        </p:spPr>
      </p:pic>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9</a:t>
            </a:fld>
            <a:endParaRPr lang="en-US" dirty="0"/>
          </a:p>
        </p:txBody>
      </p:sp>
      <p:sp>
        <p:nvSpPr>
          <p:cNvPr id="2" name="Title 1"/>
          <p:cNvSpPr>
            <a:spLocks noGrp="1"/>
          </p:cNvSpPr>
          <p:nvPr>
            <p:ph type="title"/>
          </p:nvPr>
        </p:nvSpPr>
        <p:spPr>
          <a:xfrm>
            <a:off x="137159" y="76274"/>
            <a:ext cx="8675371"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Evitando</a:t>
            </a:r>
            <a:r>
              <a:rPr lang="en-US" sz="3200" cap="small" dirty="0" smtClean="0">
                <a:solidFill>
                  <a:schemeClr val="bg1"/>
                </a:solidFill>
                <a:latin typeface="Arial Narrow" panose="020B0606020202030204" pitchFamily="34" charset="0"/>
              </a:rPr>
              <a:t> que la </a:t>
            </a:r>
            <a:r>
              <a:rPr lang="en-US" sz="3200" cap="small" dirty="0" err="1" smtClean="0">
                <a:solidFill>
                  <a:schemeClr val="bg1"/>
                </a:solidFill>
                <a:latin typeface="Arial Narrow" panose="020B0606020202030204" pitchFamily="34" charset="0"/>
              </a:rPr>
              <a:t>decoracion</a:t>
            </a:r>
            <a:r>
              <a:rPr lang="en-US" sz="3200" cap="small" dirty="0" smtClean="0">
                <a:solidFill>
                  <a:schemeClr val="bg1"/>
                </a:solidFill>
                <a:latin typeface="Arial Narrow" panose="020B0606020202030204" pitchFamily="34" charset="0"/>
              </a:rPr>
              <a:t> se meta </a:t>
            </a:r>
            <a:r>
              <a:rPr lang="en-US" sz="3200" cap="small" dirty="0" err="1" smtClean="0">
                <a:solidFill>
                  <a:schemeClr val="bg1"/>
                </a:solidFill>
                <a:latin typeface="Arial Narrow" panose="020B0606020202030204" pitchFamily="34" charset="0"/>
              </a:rPr>
              <a:t>en</a:t>
            </a:r>
            <a:r>
              <a:rPr lang="en-US" sz="3200" cap="small" dirty="0" smtClean="0">
                <a:solidFill>
                  <a:schemeClr val="bg1"/>
                </a:solidFill>
                <a:latin typeface="Arial Narrow" panose="020B0606020202030204" pitchFamily="34" charset="0"/>
              </a:rPr>
              <a:t> la recursion</a:t>
            </a:r>
            <a:endParaRPr lang="en-US" sz="3200" cap="small" dirty="0">
              <a:solidFill>
                <a:schemeClr val="bg1"/>
              </a:solidFill>
              <a:latin typeface="Arial Narrow" panose="020B0606020202030204" pitchFamily="34" charset="0"/>
            </a:endParaRPr>
          </a:p>
        </p:txBody>
      </p:sp>
      <p:sp>
        <p:nvSpPr>
          <p:cNvPr id="8" name="Rectangle 7"/>
          <p:cNvSpPr/>
          <p:nvPr/>
        </p:nvSpPr>
        <p:spPr>
          <a:xfrm>
            <a:off x="0" y="1052194"/>
            <a:ext cx="7280911" cy="1999615"/>
          </a:xfrm>
          <a:prstGeom prst="rect">
            <a:avLst/>
          </a:prstGeom>
          <a:solidFill>
            <a:srgbClr val="00B0F0">
              <a:alpha val="10196"/>
            </a:srgbClr>
          </a:solidFill>
        </p:spPr>
        <p:txBody>
          <a:bodyPr wrap="square" rtlCol="0">
            <a:spAutoFit/>
          </a:bodyPr>
          <a:lstStyle/>
          <a:p>
            <a:endParaRPr lang="en-US" sz="2000">
              <a:solidFill>
                <a:schemeClr val="tx1"/>
              </a:solidFill>
            </a:endParaRPr>
          </a:p>
        </p:txBody>
      </p:sp>
      <p:sp>
        <p:nvSpPr>
          <p:cNvPr id="10" name="TextBox 9"/>
          <p:cNvSpPr txBox="1"/>
          <p:nvPr/>
        </p:nvSpPr>
        <p:spPr>
          <a:xfrm>
            <a:off x="7498080" y="805040"/>
            <a:ext cx="4571999" cy="1938992"/>
          </a:xfrm>
          <a:prstGeom prst="rect">
            <a:avLst/>
          </a:prstGeom>
          <a:solidFill>
            <a:srgbClr val="00B0F0">
              <a:alpha val="10196"/>
            </a:srgbClr>
          </a:solidFill>
        </p:spPr>
        <p:txBody>
          <a:bodyPr wrap="square" rtlCol="0">
            <a:spAutoFit/>
          </a:bodyPr>
          <a:lstStyle>
            <a:defPPr>
              <a:defRPr lang="en-US"/>
            </a:defPPr>
            <a:lvl1pPr>
              <a:defRPr sz="2000"/>
            </a:lvl1pPr>
          </a:lstStyle>
          <a:p>
            <a:r>
              <a:rPr lang="es-ES" dirty="0" smtClean="0"/>
              <a:t>Si definimos el código de esta manera porque le hemos aplicado </a:t>
            </a:r>
            <a:r>
              <a:rPr lang="es-ES" b="1" dirty="0" err="1">
                <a:solidFill>
                  <a:srgbClr val="C00000"/>
                </a:solidFill>
                <a:latin typeface="Consolas" panose="020B0609020204030204" pitchFamily="49" charset="0"/>
              </a:rPr>
              <a:t>MideTiempo</a:t>
            </a:r>
            <a:r>
              <a:rPr lang="es-ES" dirty="0" smtClean="0"/>
              <a:t> a la función recursiva sin afectar a la propia </a:t>
            </a:r>
            <a:r>
              <a:rPr lang="es-ES" dirty="0" err="1" smtClean="0"/>
              <a:t>funcion</a:t>
            </a:r>
            <a:r>
              <a:rPr lang="es-ES" dirty="0" smtClean="0"/>
              <a:t> recursiva dejando la nueva función en otra variable </a:t>
            </a:r>
            <a:r>
              <a:rPr lang="es-ES" b="1" dirty="0" err="1">
                <a:solidFill>
                  <a:srgbClr val="C00000"/>
                </a:solidFill>
                <a:latin typeface="Consolas" panose="020B0609020204030204" pitchFamily="49" charset="0"/>
              </a:rPr>
              <a:t>FibRecConMideTiempo</a:t>
            </a:r>
            <a:endParaRPr lang="en-US" b="1" dirty="0">
              <a:solidFill>
                <a:srgbClr val="C00000"/>
              </a:solidFill>
              <a:latin typeface="Consolas" panose="020B0609020204030204" pitchFamily="49" charset="0"/>
            </a:endParaRPr>
          </a:p>
        </p:txBody>
      </p:sp>
      <p:pic>
        <p:nvPicPr>
          <p:cNvPr id="3" name="Picture 2"/>
          <p:cNvPicPr>
            <a:picLocks noChangeAspect="1"/>
          </p:cNvPicPr>
          <p:nvPr/>
        </p:nvPicPr>
        <p:blipFill>
          <a:blip r:embed="rId4"/>
          <a:stretch>
            <a:fillRect/>
          </a:stretch>
        </p:blipFill>
        <p:spPr>
          <a:xfrm>
            <a:off x="137158" y="3843516"/>
            <a:ext cx="8111426" cy="1402854"/>
          </a:xfrm>
          <a:prstGeom prst="rect">
            <a:avLst/>
          </a:prstGeom>
        </p:spPr>
      </p:pic>
    </p:spTree>
    <p:extLst>
      <p:ext uri="{BB962C8B-B14F-4D97-AF65-F5344CB8AC3E}">
        <p14:creationId xmlns:p14="http://schemas.microsoft.com/office/powerpoint/2010/main" val="290033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2989</TotalTime>
  <Words>1306</Words>
  <Application>Microsoft Office PowerPoint</Application>
  <PresentationFormat>Widescreen</PresentationFormat>
  <Paragraphs>133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Narrow</vt:lpstr>
      <vt:lpstr>Calibri</vt:lpstr>
      <vt:lpstr>Calibri Light</vt:lpstr>
      <vt:lpstr>Consolas</vt:lpstr>
      <vt:lpstr>Office Theme</vt:lpstr>
      <vt:lpstr>Temas del curso</vt:lpstr>
      <vt:lpstr>Decorador de función</vt:lpstr>
      <vt:lpstr>Funcional Memoize</vt:lpstr>
      <vt:lpstr>Atributo decorador de Python</vt:lpstr>
      <vt:lpstr>Atributo decorator de Python</vt:lpstr>
      <vt:lpstr>Decoradores con parámetros</vt:lpstr>
      <vt:lpstr>Apilando la aplicación del decorador</vt:lpstr>
      <vt:lpstr>Apilando la aplicación del decorador Caso Recursivo</vt:lpstr>
      <vt:lpstr>Evitando que la decoracion se meta en la recursion</vt:lpstr>
      <vt:lpstr>Decorando con  Memoize</vt:lpstr>
      <vt:lpstr>Combinadolos todos: Memoize, Delayed y MideTiempo</vt:lpstr>
      <vt:lpstr>Combinadolos todos: Memoize, Delayed y MideTiempo</vt:lpstr>
      <vt:lpstr>Decorador de una clase</vt:lpstr>
      <vt:lpstr>Clase decoradora para el Patrón Singleton</vt:lpstr>
      <vt:lpstr>Clase decoradora para el Patrón Singleton</vt:lpstr>
      <vt:lpstr>Clase decoradora para el Patrón Singleton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mkm</dc:creator>
  <cp:lastModifiedBy>mkm</cp:lastModifiedBy>
  <cp:revision>136</cp:revision>
  <dcterms:created xsi:type="dcterms:W3CDTF">2022-09-19T16:59:00Z</dcterms:created>
  <dcterms:modified xsi:type="dcterms:W3CDTF">2022-12-04T22:55:08Z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ECD221CB6C804001A44159AA60597633</vt:lpwstr>
  </property>
  <property fmtid="{D5CDD505-2E9C-101B-9397-08002B2CF9AE}" pid="3" name="KSOProductBuildVer">
    <vt:lpwstr>1033-11.2.0.11156</vt:lpwstr>
  </property>
</Properties>
</file>