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km" initials="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9" Type="http://schemas.openxmlformats.org/officeDocument/2006/relationships/hyperlink" Target="zim://A/Registro_de_instrucci&#195;&#179;n.html" TargetMode="External"/><Relationship Id="rId8" Type="http://schemas.openxmlformats.org/officeDocument/2006/relationships/hyperlink" Target="zim://A/Unidad_de_control.html" TargetMode="External"/><Relationship Id="rId7" Type="http://schemas.openxmlformats.org/officeDocument/2006/relationships/hyperlink" Target="zim://A/Unidad_aritm&#195;&#169;tico_l&#195;&#179;gica.html" TargetMode="External"/><Relationship Id="rId6" Type="http://schemas.openxmlformats.org/officeDocument/2006/relationships/hyperlink" Target="zim://A/Unidad_central_de_procesamiento.html" TargetMode="External"/><Relationship Id="rId5" Type="http://schemas.openxmlformats.org/officeDocument/2006/relationships/hyperlink" Target="https://es.wikipedia.org/wiki/Dennis_Ritchie" TargetMode="External"/><Relationship Id="rId4" Type="http://schemas.openxmlformats.org/officeDocument/2006/relationships/hyperlink" Target="https://es.wikipedia.org/wiki/Brian_Kernighan" TargetMode="External"/><Relationship Id="rId3" Type="http://schemas.openxmlformats.org/officeDocument/2006/relationships/hyperlink" Target="https://en.wikipedia.org/wiki/Turing_Award" TargetMode="External"/><Relationship Id="rId2" Type="http://schemas.openxmlformats.org/officeDocument/2006/relationships/notesMaster" Target="../notesMasters/notesMaster1.xml"/><Relationship Id="rId17" Type="http://schemas.openxmlformats.org/officeDocument/2006/relationships/hyperlink" Target="#cite_note-3" TargetMode="External"/><Relationship Id="rId16" Type="http://schemas.openxmlformats.org/officeDocument/2006/relationships/hyperlink" Target="zim://A/Arquitectura_de_von_Neumann.html" TargetMode="External"/><Relationship Id="rId15" Type="http://schemas.openxmlformats.org/officeDocument/2006/relationships/hyperlink" Target="zim://A/Bus_(inform&#195;&#161;tica).html" TargetMode="External"/><Relationship Id="rId14" Type="http://schemas.openxmlformats.org/officeDocument/2006/relationships/hyperlink" Target="zim://A/Computador_de_programa_almacenado.html" TargetMode="External"/><Relationship Id="rId13" Type="http://schemas.openxmlformats.org/officeDocument/2006/relationships/hyperlink" Target="#cite_note-GanesanCh4-2" TargetMode="External"/><Relationship Id="rId12" Type="http://schemas.openxmlformats.org/officeDocument/2006/relationships/hyperlink" Target="#cite_note-FirstDraftReport-1" TargetMode="External"/><Relationship Id="rId11" Type="http://schemas.openxmlformats.org/officeDocument/2006/relationships/hyperlink" Target="zim://A/Memoria_(inform&#195;&#161;tica).html" TargetMode="External"/><Relationship Id="rId10" Type="http://schemas.openxmlformats.org/officeDocument/2006/relationships/hyperlink" Target="zim://A/Contador_de_programa.html" TargetMode="Externa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9" Type="http://schemas.openxmlformats.org/officeDocument/2006/relationships/hyperlink" Target="https://es.wikipedia.org/wiki/Instituto_Tecnol%C3%B3gico_de_Massachusetts" TargetMode="External"/><Relationship Id="rId8" Type="http://schemas.openxmlformats.org/officeDocument/2006/relationships/hyperlink" Target="https://es.wikipedia.org/wiki/John_McCarthy" TargetMode="External"/><Relationship Id="rId7" Type="http://schemas.openxmlformats.org/officeDocument/2006/relationships/hyperlink" Target="https://es.wikipedia.org/wiki/Notaci%C3%B3n_polaca" TargetMode="External"/><Relationship Id="rId6" Type="http://schemas.openxmlformats.org/officeDocument/2006/relationships/hyperlink" Target="https://es.wikipedia.org/wiki/Homoiconicidad" TargetMode="External"/><Relationship Id="rId5" Type="http://schemas.openxmlformats.org/officeDocument/2006/relationships/hyperlink" Target="https://es.wikipedia.org/wiki/Programaci%C3%B3n_multiparadigma" TargetMode="External"/><Relationship Id="rId4" Type="http://schemas.openxmlformats.org/officeDocument/2006/relationships/hyperlink" Target="https://es.wikipedia.org/wiki/Computadora_electr%C3%B3nica" TargetMode="External"/><Relationship Id="rId31" Type="http://schemas.openxmlformats.org/officeDocument/2006/relationships/hyperlink" Target="https://es.wikipedia.org/wiki/Expresi%C3%B3n_S" TargetMode="External"/><Relationship Id="rId30" Type="http://schemas.openxmlformats.org/officeDocument/2006/relationships/hyperlink" Target="https://es.wikipedia.org/wiki/Lenguaje_de_dominio_espec%C3%ADfico" TargetMode="External"/><Relationship Id="rId3" Type="http://schemas.openxmlformats.org/officeDocument/2006/relationships/hyperlink" Target="https://es.wikipedia.org/wiki/Lenguaje_de_programaci%C3%B3n" TargetMode="External"/><Relationship Id="rId29" Type="http://schemas.openxmlformats.org/officeDocument/2006/relationships/hyperlink" Target="https://es.wikipedia.org/wiki/C%C3%B3digo_fuente" TargetMode="External"/><Relationship Id="rId28" Type="http://schemas.openxmlformats.org/officeDocument/2006/relationships/hyperlink" Target="https://es.wikipedia.org/wiki/Lista_(estructura_de_datos)" TargetMode="External"/><Relationship Id="rId27" Type="http://schemas.openxmlformats.org/officeDocument/2006/relationships/hyperlink" Target="https://es.wikipedia.org/w/index.php?title=Auto_contenido&amp;action=edit&amp;redlink=1" TargetMode="External"/><Relationship Id="rId26" Type="http://schemas.openxmlformats.org/officeDocument/2006/relationships/hyperlink" Target="https://es.wikipedia.org/wiki/Compilador" TargetMode="External"/><Relationship Id="rId25" Type="http://schemas.openxmlformats.org/officeDocument/2006/relationships/hyperlink" Target="https://es.wikipedia.org/wiki/Tipo_de_dato" TargetMode="External"/><Relationship Id="rId24" Type="http://schemas.openxmlformats.org/officeDocument/2006/relationships/hyperlink" Target="https://es.wikipedia.org/wiki/Recolector_de_basura" TargetMode="External"/><Relationship Id="rId23" Type="http://schemas.openxmlformats.org/officeDocument/2006/relationships/hyperlink" Target="https://es.wikipedia.org/wiki/%C3%81rbol_(estructura_de_datos)" TargetMode="External"/><Relationship Id="rId22" Type="http://schemas.openxmlformats.org/officeDocument/2006/relationships/hyperlink" Target="https://es.wikipedia.org/wiki/Estructura_de_datos" TargetMode="External"/><Relationship Id="rId21" Type="http://schemas.openxmlformats.org/officeDocument/2006/relationships/hyperlink" Target="https://es.wikipedia.org/wiki/Ciencias_de_la_computaci%C3%B3n" TargetMode="External"/><Relationship Id="rId20" Type="http://schemas.openxmlformats.org/officeDocument/2006/relationships/hyperlink" Target="https://es.wikipedia.org/wiki/Inteligencia_artificial" TargetMode="External"/><Relationship Id="rId2" Type="http://schemas.openxmlformats.org/officeDocument/2006/relationships/notesMaster" Target="../notesMasters/notesMaster1.xml"/><Relationship Id="rId19" Type="http://schemas.openxmlformats.org/officeDocument/2006/relationships/hyperlink" Target="https://es.wikipedia.org/wiki/Alonzo_Church" TargetMode="External"/><Relationship Id="rId18" Type="http://schemas.openxmlformats.org/officeDocument/2006/relationships/hyperlink" Target="https://es.wikipedia.org/wiki/C%C3%A1lculo_lambda" TargetMode="External"/><Relationship Id="rId17" Type="http://schemas.openxmlformats.org/officeDocument/2006/relationships/hyperlink" Target="https://es.wikipedia.org/wiki/Clojure" TargetMode="External"/><Relationship Id="rId16" Type="http://schemas.openxmlformats.org/officeDocument/2006/relationships/hyperlink" Target="https://es.wikipedia.org/wiki/Emacs_Lisp" TargetMode="External"/><Relationship Id="rId15" Type="http://schemas.openxmlformats.org/officeDocument/2006/relationships/hyperlink" Target="https://es.wikipedia.org/wiki/Common_Lisp" TargetMode="External"/><Relationship Id="rId14" Type="http://schemas.openxmlformats.org/officeDocument/2006/relationships/hyperlink" Target="https://es.wikipedia.org/wiki/Scheme" TargetMode="External"/><Relationship Id="rId13" Type="http://schemas.openxmlformats.org/officeDocument/2006/relationships/hyperlink" Target="https://es.wikipedia.org/wiki/Dialecto_(programaci%C3%B3n)" TargetMode="External"/><Relationship Id="rId12" Type="http://schemas.openxmlformats.org/officeDocument/2006/relationships/hyperlink" Target="https://es.wikipedia.org/wiki/COBOL" TargetMode="External"/><Relationship Id="rId11" Type="http://schemas.openxmlformats.org/officeDocument/2006/relationships/hyperlink" Target="https://es.wikipedia.org/wiki/FORTRAN" TargetMode="External"/><Relationship Id="rId10" Type="http://schemas.openxmlformats.org/officeDocument/2006/relationships/hyperlink" Target="https://es.wikipedia.org/wiki/Lenguaje_de_alto_nivel" TargetMode="Externa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6" Type="http://schemas.openxmlformats.org/officeDocument/2006/relationships/hyperlink" Target="https://es.wikipedia.org/wiki/Object_Pascal" TargetMode="External"/><Relationship Id="rId5" Type="http://schemas.openxmlformats.org/officeDocument/2006/relationships/hyperlink" Target="https://es.wikipedia.org/wiki/Apple_Inc." TargetMode="External"/><Relationship Id="rId4" Type="http://schemas.openxmlformats.org/officeDocument/2006/relationships/hyperlink" Target="https://es.wikipedia.org/wiki/Embarcadero_Delphi" TargetMode="External"/><Relationship Id="rId3" Type="http://schemas.openxmlformats.org/officeDocument/2006/relationships/hyperlink" Target="https://es.wikipedia.org/wiki/Programaci%C3%B3n_orientada_a_objetos" TargetMode="External"/><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9" Type="http://schemas.openxmlformats.org/officeDocument/2006/relationships/hyperlink" Target="https://es.wikipedia.org/wiki/Gram%C3%A1tica_libre_de_contexto" TargetMode="External"/><Relationship Id="rId8" Type="http://schemas.openxmlformats.org/officeDocument/2006/relationships/hyperlink" Target="https://es.wikipedia.org/wiki/ALGOL" TargetMode="External"/><Relationship Id="rId7" Type="http://schemas.openxmlformats.org/officeDocument/2006/relationships/hyperlink" Target="https://es.wikipedia.org/wiki/IBM" TargetMode="External"/><Relationship Id="rId6" Type="http://schemas.openxmlformats.org/officeDocument/2006/relationships/hyperlink" Target="https://es.wikipedia.org/wiki/1954" TargetMode="External"/><Relationship Id="rId5" Type="http://schemas.openxmlformats.org/officeDocument/2006/relationships/hyperlink" Target="https://es.wikipedia.org/wiki/FORTRAN" TargetMode="External"/><Relationship Id="rId4" Type="http://schemas.openxmlformats.org/officeDocument/2006/relationships/hyperlink" Target="https://es.wikipedia.org/wiki/1977" TargetMode="External"/><Relationship Id="rId3" Type="http://schemas.openxmlformats.org/officeDocument/2006/relationships/hyperlink" Target="https://es.wikipedia.org/wiki/Premio_Turing" TargetMode="External"/><Relationship Id="rId2" Type="http://schemas.openxmlformats.org/officeDocument/2006/relationships/notesMaster" Target="../notesMasters/notesMaster1.xml"/><Relationship Id="rId14" Type="http://schemas.openxmlformats.org/officeDocument/2006/relationships/hyperlink" Target="https://es.wikipedia.org/w/index.php?title=FP_programming_language&amp;action=edit&amp;redlink=1" TargetMode="External"/><Relationship Id="rId13" Type="http://schemas.openxmlformats.org/officeDocument/2006/relationships/hyperlink" Target="https://es.wikipedia.org/wiki/Programaci%C3%B3n_funcional" TargetMode="External"/><Relationship Id="rId12" Type="http://schemas.openxmlformats.org/officeDocument/2006/relationships/hyperlink" Target="https://es.wikipedia.org/wiki/A%C3%B1os_1970" TargetMode="External"/><Relationship Id="rId11" Type="http://schemas.openxmlformats.org/officeDocument/2006/relationships/hyperlink" Target="https://es.wikipedia.org/wiki/Peter_Naur" TargetMode="External"/><Relationship Id="rId10" Type="http://schemas.openxmlformats.org/officeDocument/2006/relationships/hyperlink" Target="https://es.wikipedia.org/wiki/Notaci%C3%B3n_de_Backus-Naur" TargetMode="Externa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Calibri" panose="020F0502020204030204" charset="0"/>
                <a:ea typeface="+mn-ea"/>
                <a:cs typeface="Calibri" panose="020F0502020204030204" charset="0"/>
              </a:rPr>
              <a:t>El </a:t>
            </a:r>
            <a:r>
              <a:rPr lang="en-US" sz="1200" b="0" kern="1200" dirty="0" err="1" smtClean="0">
                <a:solidFill>
                  <a:schemeClr val="tx1"/>
                </a:solidFill>
                <a:latin typeface="Calibri" panose="020F0502020204030204" charset="0"/>
                <a:ea typeface="+mn-ea"/>
                <a:cs typeface="Calibri" panose="020F0502020204030204" charset="0"/>
              </a:rPr>
              <a:t>estudio</a:t>
            </a:r>
            <a:r>
              <a:rPr lang="en-US" sz="1200" b="0" kern="1200" dirty="0" smtClean="0">
                <a:solidFill>
                  <a:schemeClr val="tx1"/>
                </a:solidFill>
                <a:latin typeface="Calibri" panose="020F0502020204030204" charset="0"/>
                <a:ea typeface="+mn-ea"/>
                <a:cs typeface="Calibri" panose="020F0502020204030204" charset="0"/>
              </a:rPr>
              <a:t> y </a:t>
            </a:r>
            <a:r>
              <a:rPr lang="en-US" sz="1200" b="0" kern="1200" dirty="0" err="1" smtClean="0">
                <a:solidFill>
                  <a:schemeClr val="tx1"/>
                </a:solidFill>
                <a:latin typeface="Calibri" panose="020F0502020204030204" charset="0"/>
                <a:ea typeface="+mn-ea"/>
                <a:cs typeface="Calibri" panose="020F0502020204030204" charset="0"/>
              </a:rPr>
              <a:t>tratamiento</a:t>
            </a:r>
            <a:r>
              <a:rPr lang="en-US" sz="1200" b="0" kern="1200" dirty="0" smtClean="0">
                <a:solidFill>
                  <a:schemeClr val="tx1"/>
                </a:solidFill>
                <a:latin typeface="Calibri" panose="020F0502020204030204" charset="0"/>
                <a:ea typeface="+mn-ea"/>
                <a:cs typeface="Calibri" panose="020F0502020204030204" charset="0"/>
              </a:rPr>
              <a:t> de </a:t>
            </a:r>
            <a:r>
              <a:rPr lang="en-US" sz="1200" b="0" kern="1200" dirty="0" err="1" smtClean="0">
                <a:solidFill>
                  <a:schemeClr val="tx1"/>
                </a:solidFill>
                <a:latin typeface="Calibri" panose="020F0502020204030204" charset="0"/>
                <a:ea typeface="+mn-ea"/>
                <a:cs typeface="Calibri" panose="020F0502020204030204" charset="0"/>
              </a:rPr>
              <a:t>cada</a:t>
            </a:r>
            <a:r>
              <a:rPr lang="en-US" sz="1200" b="0" kern="1200" dirty="0" smtClean="0">
                <a:solidFill>
                  <a:schemeClr val="tx1"/>
                </a:solidFill>
                <a:latin typeface="Calibri" panose="020F0502020204030204" charset="0"/>
                <a:ea typeface="+mn-ea"/>
                <a:cs typeface="Calibri" panose="020F0502020204030204" charset="0"/>
              </a:rPr>
              <a:t> </a:t>
            </a:r>
            <a:r>
              <a:rPr lang="en-US" sz="1200" b="0" kern="1200" dirty="0" err="1" smtClean="0">
                <a:solidFill>
                  <a:schemeClr val="tx1"/>
                </a:solidFill>
                <a:latin typeface="Calibri" panose="020F0502020204030204" charset="0"/>
                <a:ea typeface="+mn-ea"/>
                <a:cs typeface="Calibri" panose="020F0502020204030204" charset="0"/>
              </a:rPr>
              <a:t>tema</a:t>
            </a:r>
            <a:r>
              <a:rPr lang="en-US" sz="1200" b="0" kern="1200" dirty="0" smtClean="0">
                <a:solidFill>
                  <a:schemeClr val="tx1"/>
                </a:solidFill>
                <a:latin typeface="Calibri" panose="020F0502020204030204" charset="0"/>
                <a:ea typeface="+mn-ea"/>
                <a:cs typeface="Calibri" panose="020F0502020204030204" charset="0"/>
              </a:rPr>
              <a:t> </a:t>
            </a:r>
            <a:r>
              <a:rPr lang="en-US" sz="1200" b="0" kern="1200" dirty="0" err="1" smtClean="0">
                <a:solidFill>
                  <a:schemeClr val="tx1"/>
                </a:solidFill>
                <a:latin typeface="Calibri" panose="020F0502020204030204" charset="0"/>
                <a:ea typeface="+mn-ea"/>
                <a:cs typeface="Calibri" panose="020F0502020204030204" charset="0"/>
              </a:rPr>
              <a:t>puede</a:t>
            </a:r>
            <a:r>
              <a:rPr lang="en-US" sz="1200" b="0" kern="1200" dirty="0" smtClean="0">
                <a:solidFill>
                  <a:schemeClr val="tx1"/>
                </a:solidFill>
                <a:latin typeface="Calibri" panose="020F0502020204030204" charset="0"/>
                <a:ea typeface="+mn-ea"/>
                <a:cs typeface="Calibri" panose="020F0502020204030204" charset="0"/>
              </a:rPr>
              <a:t> </a:t>
            </a:r>
            <a:r>
              <a:rPr lang="en-US" sz="1200" b="0" kern="1200" dirty="0" err="1" smtClean="0">
                <a:solidFill>
                  <a:schemeClr val="tx1"/>
                </a:solidFill>
                <a:latin typeface="Calibri" panose="020F0502020204030204" charset="0"/>
                <a:ea typeface="+mn-ea"/>
                <a:cs typeface="Calibri" panose="020F0502020204030204" charset="0"/>
              </a:rPr>
              <a:t>ocupar</a:t>
            </a:r>
            <a:r>
              <a:rPr lang="en-US" sz="1200" b="0" kern="1200" dirty="0" smtClean="0">
                <a:solidFill>
                  <a:schemeClr val="tx1"/>
                </a:solidFill>
                <a:latin typeface="Calibri" panose="020F0502020204030204" charset="0"/>
                <a:ea typeface="+mn-ea"/>
                <a:cs typeface="Calibri" panose="020F0502020204030204" charset="0"/>
              </a:rPr>
              <a:t> 1 o 2 </a:t>
            </a:r>
            <a:r>
              <a:rPr lang="en-US" sz="1200" b="0" kern="1200" dirty="0" err="1" smtClean="0">
                <a:solidFill>
                  <a:schemeClr val="tx1"/>
                </a:solidFill>
                <a:latin typeface="Calibri" panose="020F0502020204030204" charset="0"/>
                <a:ea typeface="+mn-ea"/>
                <a:cs typeface="Calibri" panose="020F0502020204030204" charset="0"/>
              </a:rPr>
              <a:t>semanas</a:t>
            </a:r>
            <a:r>
              <a:rPr lang="en-US" sz="1200" b="0" kern="1200" dirty="0" smtClean="0">
                <a:solidFill>
                  <a:schemeClr val="tx1"/>
                </a:solidFill>
                <a:latin typeface="Calibri" panose="020F0502020204030204" charset="0"/>
                <a:ea typeface="+mn-ea"/>
                <a:cs typeface="Calibri" panose="020F0502020204030204" charset="0"/>
              </a:rPr>
              <a:t>. A </a:t>
            </a:r>
            <a:r>
              <a:rPr lang="en-US" sz="1200" b="0" kern="1200" dirty="0" err="1" smtClean="0">
                <a:solidFill>
                  <a:schemeClr val="tx1"/>
                </a:solidFill>
                <a:latin typeface="Calibri" panose="020F0502020204030204" charset="0"/>
                <a:ea typeface="+mn-ea"/>
                <a:cs typeface="Calibri" panose="020F0502020204030204" charset="0"/>
              </a:rPr>
              <a:t>través</a:t>
            </a:r>
            <a:r>
              <a:rPr lang="en-US" sz="1200" b="0" kern="1200" dirty="0" smtClean="0">
                <a:solidFill>
                  <a:schemeClr val="tx1"/>
                </a:solidFill>
                <a:latin typeface="Calibri" panose="020F0502020204030204" charset="0"/>
                <a:ea typeface="+mn-ea"/>
                <a:cs typeface="Calibri" panose="020F0502020204030204" charset="0"/>
              </a:rPr>
              <a:t> de </a:t>
            </a:r>
            <a:r>
              <a:rPr lang="en-US" sz="1200" b="0" kern="1200" dirty="0" err="1" smtClean="0">
                <a:solidFill>
                  <a:schemeClr val="tx1"/>
                </a:solidFill>
                <a:latin typeface="Calibri" panose="020F0502020204030204" charset="0"/>
                <a:ea typeface="+mn-ea"/>
                <a:cs typeface="Calibri" panose="020F0502020204030204" charset="0"/>
              </a:rPr>
              <a:t>los</a:t>
            </a:r>
            <a:r>
              <a:rPr lang="en-US" sz="1200" b="0" kern="1200" dirty="0" smtClean="0">
                <a:solidFill>
                  <a:schemeClr val="tx1"/>
                </a:solidFill>
                <a:latin typeface="Calibri" panose="020F0502020204030204" charset="0"/>
                <a:ea typeface="+mn-ea"/>
                <a:cs typeface="Calibri" panose="020F0502020204030204" charset="0"/>
              </a:rPr>
              <a:t> </a:t>
            </a:r>
            <a:r>
              <a:rPr lang="en-US" sz="1200" b="0" kern="1200" dirty="0" err="1" smtClean="0">
                <a:solidFill>
                  <a:schemeClr val="tx1"/>
                </a:solidFill>
                <a:latin typeface="Calibri" panose="020F0502020204030204" charset="0"/>
                <a:ea typeface="+mn-ea"/>
                <a:cs typeface="Calibri" panose="020F0502020204030204" charset="0"/>
              </a:rPr>
              <a:t>seminarios-práctica</a:t>
            </a:r>
            <a:r>
              <a:rPr lang="en-US" sz="1200" b="0" kern="1200" dirty="0" smtClean="0">
                <a:solidFill>
                  <a:schemeClr val="tx1"/>
                </a:solidFill>
                <a:latin typeface="Calibri" panose="020F0502020204030204" charset="0"/>
                <a:ea typeface="+mn-ea"/>
                <a:cs typeface="Calibri" panose="020F0502020204030204" charset="0"/>
              </a:rPr>
              <a:t> se </a:t>
            </a:r>
            <a:r>
              <a:rPr lang="en-US" sz="1200" b="0" kern="1200" dirty="0" err="1" smtClean="0">
                <a:solidFill>
                  <a:schemeClr val="tx1"/>
                </a:solidFill>
                <a:latin typeface="Calibri" panose="020F0502020204030204" charset="0"/>
                <a:ea typeface="+mn-ea"/>
                <a:cs typeface="Calibri" panose="020F0502020204030204" charset="0"/>
              </a:rPr>
              <a:t>discutirá</a:t>
            </a:r>
            <a:r>
              <a:rPr lang="en-US" sz="1200" b="0" kern="1200" dirty="0" smtClean="0">
                <a:solidFill>
                  <a:schemeClr val="tx1"/>
                </a:solidFill>
                <a:latin typeface="Calibri" panose="020F0502020204030204" charset="0"/>
                <a:ea typeface="+mn-ea"/>
                <a:cs typeface="Calibri" panose="020F0502020204030204" charset="0"/>
              </a:rPr>
              <a:t> y se </a:t>
            </a:r>
            <a:r>
              <a:rPr lang="en-US" sz="1200" b="0" kern="1200" dirty="0" err="1" smtClean="0">
                <a:solidFill>
                  <a:schemeClr val="tx1"/>
                </a:solidFill>
                <a:latin typeface="Calibri" panose="020F0502020204030204" charset="0"/>
                <a:ea typeface="+mn-ea"/>
                <a:cs typeface="Calibri" panose="020F0502020204030204" charset="0"/>
              </a:rPr>
              <a:t>ampliará</a:t>
            </a:r>
            <a:r>
              <a:rPr lang="en-US" sz="1200" b="0" kern="1200" dirty="0" smtClean="0">
                <a:solidFill>
                  <a:schemeClr val="tx1"/>
                </a:solidFill>
                <a:latin typeface="Calibri" panose="020F0502020204030204" charset="0"/>
                <a:ea typeface="+mn-ea"/>
                <a:cs typeface="Calibri" panose="020F0502020204030204" charset="0"/>
              </a:rPr>
              <a:t> </a:t>
            </a:r>
            <a:r>
              <a:rPr lang="en-US" sz="1200" b="0" kern="1200" dirty="0" err="1" smtClean="0">
                <a:solidFill>
                  <a:schemeClr val="tx1"/>
                </a:solidFill>
                <a:latin typeface="Calibri" panose="020F0502020204030204" charset="0"/>
                <a:ea typeface="+mn-ea"/>
                <a:cs typeface="Calibri" panose="020F0502020204030204" charset="0"/>
              </a:rPr>
              <a:t>sobre</a:t>
            </a:r>
            <a:r>
              <a:rPr lang="en-US" sz="1200" b="0" kern="1200" dirty="0" smtClean="0">
                <a:solidFill>
                  <a:schemeClr val="tx1"/>
                </a:solidFill>
                <a:latin typeface="Calibri" panose="020F0502020204030204" charset="0"/>
                <a:ea typeface="+mn-ea"/>
                <a:cs typeface="Calibri" panose="020F0502020204030204" charset="0"/>
              </a:rPr>
              <a:t> </a:t>
            </a:r>
            <a:r>
              <a:rPr lang="en-US" sz="1200" b="0" kern="1200" dirty="0" err="1" smtClean="0">
                <a:solidFill>
                  <a:schemeClr val="tx1"/>
                </a:solidFill>
                <a:latin typeface="Calibri" panose="020F0502020204030204" charset="0"/>
                <a:ea typeface="+mn-ea"/>
                <a:cs typeface="Calibri" panose="020F0502020204030204" charset="0"/>
              </a:rPr>
              <a:t>estos</a:t>
            </a:r>
            <a:r>
              <a:rPr lang="en-US" sz="1200" b="0" kern="1200" dirty="0" smtClean="0">
                <a:solidFill>
                  <a:schemeClr val="tx1"/>
                </a:solidFill>
                <a:latin typeface="Calibri" panose="020F0502020204030204" charset="0"/>
                <a:ea typeface="+mn-ea"/>
                <a:cs typeface="Calibri" panose="020F0502020204030204" charset="0"/>
              </a:rPr>
              <a:t> y </a:t>
            </a:r>
            <a:r>
              <a:rPr lang="en-US" sz="1200" b="0" kern="1200" dirty="0" err="1" smtClean="0">
                <a:solidFill>
                  <a:schemeClr val="tx1"/>
                </a:solidFill>
                <a:latin typeface="Calibri" panose="020F0502020204030204" charset="0"/>
                <a:ea typeface="+mn-ea"/>
                <a:cs typeface="Calibri" panose="020F0502020204030204" charset="0"/>
              </a:rPr>
              <a:t>su</a:t>
            </a:r>
            <a:r>
              <a:rPr lang="en-US" sz="1200" b="0" kern="1200" dirty="0" smtClean="0">
                <a:solidFill>
                  <a:schemeClr val="tx1"/>
                </a:solidFill>
                <a:latin typeface="Calibri" panose="020F0502020204030204" charset="0"/>
                <a:ea typeface="+mn-ea"/>
                <a:cs typeface="Calibri" panose="020F0502020204030204" charset="0"/>
              </a:rPr>
              <a:t> </a:t>
            </a:r>
            <a:r>
              <a:rPr lang="en-US" sz="1200" b="0" kern="1200" dirty="0" err="1" smtClean="0">
                <a:solidFill>
                  <a:schemeClr val="tx1"/>
                </a:solidFill>
                <a:latin typeface="Calibri" panose="020F0502020204030204" charset="0"/>
                <a:ea typeface="+mn-ea"/>
                <a:cs typeface="Calibri" panose="020F0502020204030204" charset="0"/>
              </a:rPr>
              <a:t>manifestación</a:t>
            </a:r>
            <a:r>
              <a:rPr lang="en-US" sz="1200" b="0" kern="1200" dirty="0" smtClean="0">
                <a:solidFill>
                  <a:schemeClr val="tx1"/>
                </a:solidFill>
                <a:latin typeface="Calibri" panose="020F0502020204030204" charset="0"/>
                <a:ea typeface="+mn-ea"/>
                <a:cs typeface="Calibri" panose="020F0502020204030204" charset="0"/>
              </a:rPr>
              <a:t> </a:t>
            </a:r>
            <a:r>
              <a:rPr lang="en-US" sz="1200" b="0" kern="1200" dirty="0" err="1" smtClean="0">
                <a:solidFill>
                  <a:schemeClr val="tx1"/>
                </a:solidFill>
                <a:latin typeface="Calibri" panose="020F0502020204030204" charset="0"/>
                <a:ea typeface="+mn-ea"/>
                <a:cs typeface="Calibri" panose="020F0502020204030204" charset="0"/>
              </a:rPr>
              <a:t>en</a:t>
            </a:r>
            <a:r>
              <a:rPr lang="en-US" sz="1200" b="0" kern="1200" dirty="0" smtClean="0">
                <a:solidFill>
                  <a:schemeClr val="tx1"/>
                </a:solidFill>
                <a:latin typeface="Calibri" panose="020F0502020204030204" charset="0"/>
                <a:ea typeface="+mn-ea"/>
                <a:cs typeface="Calibri" panose="020F0502020204030204" charset="0"/>
              </a:rPr>
              <a:t> </a:t>
            </a:r>
            <a:r>
              <a:rPr lang="en-US" sz="1200" b="0" kern="1200" dirty="0" err="1" smtClean="0">
                <a:solidFill>
                  <a:schemeClr val="tx1"/>
                </a:solidFill>
                <a:latin typeface="Calibri" panose="020F0502020204030204" charset="0"/>
                <a:ea typeface="+mn-ea"/>
                <a:cs typeface="Calibri" panose="020F0502020204030204" charset="0"/>
              </a:rPr>
              <a:t>diferentes</a:t>
            </a:r>
            <a:r>
              <a:rPr lang="en-US" sz="1200" b="0" kern="1200" dirty="0" smtClean="0">
                <a:solidFill>
                  <a:schemeClr val="tx1"/>
                </a:solidFill>
                <a:latin typeface="Calibri" panose="020F0502020204030204" charset="0"/>
                <a:ea typeface="+mn-ea"/>
                <a:cs typeface="Calibri" panose="020F0502020204030204" charset="0"/>
              </a:rPr>
              <a:t> </a:t>
            </a:r>
            <a:r>
              <a:rPr lang="en-US" sz="1200" b="0" kern="1200" dirty="0" err="1" smtClean="0">
                <a:solidFill>
                  <a:schemeClr val="tx1"/>
                </a:solidFill>
                <a:latin typeface="Calibri" panose="020F0502020204030204" charset="0"/>
                <a:ea typeface="+mn-ea"/>
                <a:cs typeface="Calibri" panose="020F0502020204030204" charset="0"/>
              </a:rPr>
              <a:t>lenguajes</a:t>
            </a:r>
            <a:r>
              <a:rPr lang="en-US" sz="1200" b="0" kern="1200" dirty="0" smtClean="0">
                <a:solidFill>
                  <a:schemeClr val="tx1"/>
                </a:solidFill>
                <a:latin typeface="Calibri" panose="020F0502020204030204" charset="0"/>
                <a:ea typeface="+mn-ea"/>
                <a:cs typeface="Calibri" panose="020F0502020204030204" charset="0"/>
              </a:rPr>
              <a:t> </a:t>
            </a:r>
            <a:endParaRPr lang="en-US" sz="1200" b="0" kern="1200" dirty="0">
              <a:solidFill>
                <a:schemeClr val="tx1"/>
              </a:solidFill>
              <a:latin typeface="Calibri" panose="020F0502020204030204" charset="0"/>
              <a:ea typeface="+mn-ea"/>
              <a:cs typeface="Calibri" panose="020F0502020204030204" charset="0"/>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mn-lt"/>
                <a:ea typeface="+mn-ea"/>
                <a:cs typeface="+mn-cs"/>
              </a:rPr>
              <a:t>Su </a:t>
            </a:r>
            <a:r>
              <a:rPr lang="en-US" sz="1200" kern="1200" dirty="0" err="1" smtClean="0">
                <a:solidFill>
                  <a:schemeClr val="tx1"/>
                </a:solidFill>
                <a:latin typeface="+mn-lt"/>
                <a:ea typeface="+mn-ea"/>
                <a:cs typeface="+mn-cs"/>
              </a:rPr>
              <a:t>autor</a:t>
            </a:r>
            <a:r>
              <a:rPr lang="en-US" sz="1200" kern="1200" dirty="0" smtClean="0">
                <a:solidFill>
                  <a:schemeClr val="tx1"/>
                </a:solidFill>
                <a:latin typeface="+mn-lt"/>
                <a:ea typeface="+mn-ea"/>
                <a:cs typeface="+mn-cs"/>
              </a:rPr>
              <a:t> son Dennis Ritchie es </a:t>
            </a:r>
            <a:r>
              <a:rPr lang="en-US" sz="1200" kern="1200" dirty="0" err="1" smtClean="0">
                <a:solidFill>
                  <a:schemeClr val="tx1"/>
                </a:solidFill>
                <a:latin typeface="+mn-lt"/>
                <a:ea typeface="+mn-ea"/>
                <a:cs typeface="+mn-cs"/>
              </a:rPr>
              <a:t>premio</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hlinkClick r:id="rId3" tooltip="Turing Award"/>
              </a:rPr>
              <a:t>Turing Award</a:t>
            </a:r>
            <a:r>
              <a:rPr lang="en-US" sz="1200" kern="1200" dirty="0" smtClean="0">
                <a:solidFill>
                  <a:schemeClr val="tx1"/>
                </a:solidFill>
                <a:latin typeface="+mn-lt"/>
                <a:ea typeface="+mn-ea"/>
                <a:cs typeface="+mn-cs"/>
              </a:rPr>
              <a:t> (1983) (El Nobel de la </a:t>
            </a:r>
            <a:r>
              <a:rPr lang="en-US" sz="1200" kern="1200" dirty="0" err="1" smtClean="0">
                <a:solidFill>
                  <a:schemeClr val="tx1"/>
                </a:solidFill>
                <a:latin typeface="+mn-lt"/>
                <a:ea typeface="+mn-ea"/>
                <a:cs typeface="+mn-cs"/>
              </a:rPr>
              <a:t>computación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Aún</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universidades</a:t>
            </a:r>
            <a:r>
              <a:rPr lang="en-US" sz="1200" kern="1200" dirty="0" smtClean="0">
                <a:solidFill>
                  <a:schemeClr val="tx1"/>
                </a:solidFill>
                <a:latin typeface="+mn-lt"/>
                <a:ea typeface="+mn-ea"/>
                <a:cs typeface="+mn-cs"/>
              </a:rPr>
              <a:t> que lo </a:t>
            </a:r>
            <a:r>
              <a:rPr lang="en-US" sz="1200" kern="1200" dirty="0" err="1" smtClean="0">
                <a:solidFill>
                  <a:schemeClr val="tx1"/>
                </a:solidFill>
                <a:latin typeface="+mn-lt"/>
                <a:ea typeface="+mn-ea"/>
                <a:cs typeface="+mn-cs"/>
              </a:rPr>
              <a:t>utilizan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como</a:t>
            </a:r>
            <a:r>
              <a:rPr lang="en-US" sz="1200" kern="1200" dirty="0" smtClean="0">
                <a:solidFill>
                  <a:schemeClr val="tx1"/>
                </a:solidFill>
                <a:latin typeface="+mn-lt"/>
                <a:ea typeface="+mn-ea"/>
                <a:cs typeface="+mn-cs"/>
              </a:rPr>
              <a:t> primer </a:t>
            </a:r>
            <a:r>
              <a:rPr lang="en-US" sz="1200" kern="1200" dirty="0" err="1" smtClean="0">
                <a:solidFill>
                  <a:schemeClr val="tx1"/>
                </a:solidFill>
                <a:latin typeface="+mn-lt"/>
                <a:ea typeface="+mn-ea"/>
                <a:cs typeface="+mn-cs"/>
              </a:rPr>
              <a:t>lenguaje</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mn-lt"/>
                <a:ea typeface="+mn-ea"/>
                <a:cs typeface="+mn-cs"/>
              </a:rPr>
              <a:t>El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libro</a:t>
            </a:r>
            <a:r>
              <a:rPr lang="en-US" sz="1200" kern="1200" baseline="0" dirty="0" smtClean="0">
                <a:solidFill>
                  <a:schemeClr val="tx1"/>
                </a:solidFill>
                <a:latin typeface="+mn-lt"/>
                <a:ea typeface="+mn-ea"/>
                <a:cs typeface="+mn-cs"/>
              </a:rPr>
              <a:t> </a:t>
            </a:r>
            <a:r>
              <a:rPr lang="es-ES" sz="1200" b="0" i="1" kern="1200" baseline="0" dirty="0" smtClean="0">
                <a:solidFill>
                  <a:schemeClr val="tx1"/>
                </a:solidFill>
                <a:effectLst/>
                <a:latin typeface="+mn-lt"/>
                <a:ea typeface="+mn-ea"/>
                <a:cs typeface="+mn-cs"/>
              </a:rPr>
              <a:t>The</a:t>
            </a:r>
            <a:r>
              <a:rPr lang="es-ES" sz="1200" b="0" i="1" kern="1200" dirty="0" smtClean="0">
                <a:solidFill>
                  <a:schemeClr val="tx1"/>
                </a:solidFill>
                <a:effectLst/>
                <a:latin typeface="+mn-lt"/>
                <a:ea typeface="+mn-ea"/>
                <a:cs typeface="+mn-cs"/>
              </a:rPr>
              <a:t> C </a:t>
            </a:r>
            <a:r>
              <a:rPr lang="es-ES" sz="1200" b="0" i="1" kern="1200" dirty="0" err="1" smtClean="0">
                <a:solidFill>
                  <a:schemeClr val="tx1"/>
                </a:solidFill>
                <a:effectLst/>
                <a:latin typeface="+mn-lt"/>
                <a:ea typeface="+mn-ea"/>
                <a:cs typeface="+mn-cs"/>
              </a:rPr>
              <a:t>Programming</a:t>
            </a:r>
            <a:r>
              <a:rPr lang="es-ES" sz="1200" b="0" i="1" kern="1200" dirty="0" smtClean="0">
                <a:solidFill>
                  <a:schemeClr val="tx1"/>
                </a:solidFill>
                <a:effectLst/>
                <a:latin typeface="+mn-lt"/>
                <a:ea typeface="+mn-ea"/>
                <a:cs typeface="+mn-cs"/>
              </a:rPr>
              <a:t> </a:t>
            </a:r>
            <a:r>
              <a:rPr lang="es-ES" sz="1200" b="0" i="1" kern="1200" dirty="0" err="1" smtClean="0">
                <a:solidFill>
                  <a:schemeClr val="tx1"/>
                </a:solidFill>
                <a:effectLst/>
                <a:latin typeface="+mn-lt"/>
                <a:ea typeface="+mn-ea"/>
                <a:cs typeface="+mn-cs"/>
              </a:rPr>
              <a:t>Language</a:t>
            </a:r>
            <a:r>
              <a:rPr lang="es-ES" sz="1200" b="0" i="0" kern="1200" dirty="0" smtClean="0">
                <a:solidFill>
                  <a:schemeClr val="tx1"/>
                </a:solidFill>
                <a:effectLst/>
                <a:latin typeface="+mn-lt"/>
                <a:ea typeface="+mn-ea"/>
                <a:cs typeface="+mn-cs"/>
              </a:rPr>
              <a:t> es un libro de programación escrito por </a:t>
            </a:r>
            <a:r>
              <a:rPr lang="es-ES" sz="1200" b="0" i="0" u="none" strike="noStrike" kern="1200" dirty="0" smtClean="0">
                <a:solidFill>
                  <a:schemeClr val="tx1"/>
                </a:solidFill>
                <a:effectLst/>
                <a:latin typeface="+mn-lt"/>
                <a:ea typeface="+mn-ea"/>
                <a:cs typeface="+mn-cs"/>
                <a:hlinkClick r:id="rId4" tooltip="Brian Kernighan"/>
              </a:rPr>
              <a:t>Brian </a:t>
            </a:r>
            <a:r>
              <a:rPr lang="es-ES" sz="1200" b="0" i="0" u="none" strike="noStrike" kern="1200" dirty="0" err="1" smtClean="0">
                <a:solidFill>
                  <a:schemeClr val="tx1"/>
                </a:solidFill>
                <a:effectLst/>
                <a:latin typeface="+mn-lt"/>
                <a:ea typeface="+mn-ea"/>
                <a:cs typeface="+mn-cs"/>
                <a:hlinkClick r:id="rId4" tooltip="Brian Kernighan"/>
              </a:rPr>
              <a:t>Kernighan</a:t>
            </a:r>
            <a:r>
              <a:rPr lang="es-ES" sz="1200" b="0" i="0" kern="1200" dirty="0" smtClean="0">
                <a:solidFill>
                  <a:schemeClr val="tx1"/>
                </a:solidFill>
                <a:effectLst/>
                <a:latin typeface="+mn-lt"/>
                <a:ea typeface="+mn-ea"/>
                <a:cs typeface="+mn-cs"/>
              </a:rPr>
              <a:t> y </a:t>
            </a:r>
            <a:r>
              <a:rPr lang="es-ES" sz="1200" b="0" i="0" u="none" strike="noStrike" kern="1200" dirty="0" smtClean="0">
                <a:solidFill>
                  <a:schemeClr val="tx1"/>
                </a:solidFill>
                <a:effectLst/>
                <a:latin typeface="+mn-lt"/>
                <a:ea typeface="+mn-ea"/>
                <a:cs typeface="+mn-cs"/>
                <a:hlinkClick r:id="rId5" tooltip="Dennis Ritchie"/>
              </a:rPr>
              <a:t>Dennis Ritchie</a:t>
            </a:r>
            <a:r>
              <a:rPr lang="es-ES" sz="1200" b="0" i="0" u="none" strike="noStrike" kern="1200" dirty="0" smtClean="0">
                <a:solidFill>
                  <a:schemeClr val="tx1"/>
                </a:solidFill>
                <a:effectLst/>
                <a:latin typeface="+mn-lt"/>
                <a:ea typeface="+mn-ea"/>
                <a:cs typeface="+mn-cs"/>
              </a:rPr>
              <a:t>. Autores</a:t>
            </a:r>
            <a:r>
              <a:rPr lang="es-ES" sz="1200" b="0" i="0" u="none" strike="noStrike" kern="1200" baseline="0" dirty="0" smtClean="0">
                <a:solidFill>
                  <a:schemeClr val="tx1"/>
                </a:solidFill>
                <a:effectLst/>
                <a:latin typeface="+mn-lt"/>
                <a:ea typeface="+mn-ea"/>
                <a:cs typeface="+mn-cs"/>
              </a:rPr>
              <a:t> del sistema operativo Unix (ancestro de Linux)</a:t>
            </a:r>
            <a:endParaRPr lang="es-ES" sz="1200" kern="1200" dirty="0" smtClean="0">
              <a:solidFill>
                <a:schemeClr val="tx1"/>
              </a:solidFill>
              <a:latin typeface="+mn-lt"/>
              <a:ea typeface="+mn-ea"/>
              <a:cs typeface="+mn-cs"/>
            </a:endParaRPr>
          </a:p>
          <a:p>
            <a:endParaRPr lang="es-E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La arquitectura Von Neumann, también conocida como modelo de Von Neumann o arquitectura Princeton, este describe una arquitectura de diseño para un computador digital electrónico con partes que constan de una </a:t>
            </a:r>
            <a:r>
              <a:rPr lang="es-ES" sz="1200" kern="1200" dirty="0" smtClean="0">
                <a:solidFill>
                  <a:schemeClr val="tx1"/>
                </a:solidFill>
                <a:latin typeface="+mn-lt"/>
                <a:ea typeface="+mn-ea"/>
                <a:cs typeface="+mn-cs"/>
                <a:hlinkClick r:id="rId6" tooltip="Unidad central de procesamiento" action="ppaction://hlinkfile"/>
              </a:rPr>
              <a:t>unidad de procesamiento</a:t>
            </a:r>
            <a:r>
              <a:rPr lang="es-ES" sz="1200" kern="1200" dirty="0" smtClean="0">
                <a:solidFill>
                  <a:schemeClr val="tx1"/>
                </a:solidFill>
                <a:latin typeface="+mn-lt"/>
                <a:ea typeface="+mn-ea"/>
                <a:cs typeface="+mn-cs"/>
              </a:rPr>
              <a:t> que contiene una </a:t>
            </a:r>
            <a:r>
              <a:rPr lang="es-ES" sz="1200" kern="1200" dirty="0" smtClean="0">
                <a:solidFill>
                  <a:schemeClr val="tx1"/>
                </a:solidFill>
                <a:latin typeface="+mn-lt"/>
                <a:ea typeface="+mn-ea"/>
                <a:cs typeface="+mn-cs"/>
                <a:hlinkClick r:id="rId7" tooltip="Unidad aritmético lógica" action="ppaction://hlinkfile"/>
              </a:rPr>
              <a:t>unidad aritmético lógica</a:t>
            </a:r>
            <a:r>
              <a:rPr lang="es-ES" sz="1200" kern="1200" dirty="0" smtClean="0">
                <a:solidFill>
                  <a:schemeClr val="tx1"/>
                </a:solidFill>
                <a:latin typeface="+mn-lt"/>
                <a:ea typeface="+mn-ea"/>
                <a:cs typeface="+mn-cs"/>
              </a:rPr>
              <a:t> y registros del procesador, una </a:t>
            </a:r>
            <a:r>
              <a:rPr lang="es-ES" sz="1200" kern="1200" dirty="0" smtClean="0">
                <a:solidFill>
                  <a:schemeClr val="tx1"/>
                </a:solidFill>
                <a:latin typeface="+mn-lt"/>
                <a:ea typeface="+mn-ea"/>
                <a:cs typeface="+mn-cs"/>
                <a:hlinkClick r:id="rId8" tooltip="Unidad de control" action="ppaction://hlinkfile"/>
              </a:rPr>
              <a:t>unidad de control</a:t>
            </a:r>
            <a:r>
              <a:rPr lang="es-ES" sz="1200" kern="1200" dirty="0" smtClean="0">
                <a:solidFill>
                  <a:schemeClr val="tx1"/>
                </a:solidFill>
                <a:latin typeface="+mn-lt"/>
                <a:ea typeface="+mn-ea"/>
                <a:cs typeface="+mn-cs"/>
              </a:rPr>
              <a:t> que contiene un </a:t>
            </a:r>
            <a:r>
              <a:rPr lang="es-ES" sz="1200" kern="1200" dirty="0" smtClean="0">
                <a:solidFill>
                  <a:schemeClr val="tx1"/>
                </a:solidFill>
                <a:latin typeface="+mn-lt"/>
                <a:ea typeface="+mn-ea"/>
                <a:cs typeface="+mn-cs"/>
                <a:hlinkClick r:id="rId9" tooltip="Registro de instrucción" action="ppaction://hlinkfile"/>
              </a:rPr>
              <a:t>registro de instrucciones</a:t>
            </a:r>
            <a:r>
              <a:rPr lang="es-ES" sz="1200" kern="1200" dirty="0" smtClean="0">
                <a:solidFill>
                  <a:schemeClr val="tx1"/>
                </a:solidFill>
                <a:latin typeface="+mn-lt"/>
                <a:ea typeface="+mn-ea"/>
                <a:cs typeface="+mn-cs"/>
              </a:rPr>
              <a:t> y un </a:t>
            </a:r>
            <a:r>
              <a:rPr lang="es-ES" sz="1200" kern="1200" dirty="0" smtClean="0">
                <a:solidFill>
                  <a:schemeClr val="tx1"/>
                </a:solidFill>
                <a:latin typeface="+mn-lt"/>
                <a:ea typeface="+mn-ea"/>
                <a:cs typeface="+mn-cs"/>
                <a:hlinkClick r:id="rId10" tooltip="Contador de programa" action="ppaction://hlinkfile"/>
              </a:rPr>
              <a:t>contador de programa</a:t>
            </a:r>
            <a:r>
              <a:rPr lang="es-ES" sz="1200" kern="1200" dirty="0" smtClean="0">
                <a:solidFill>
                  <a:schemeClr val="tx1"/>
                </a:solidFill>
                <a:latin typeface="+mn-lt"/>
                <a:ea typeface="+mn-ea"/>
                <a:cs typeface="+mn-cs"/>
              </a:rPr>
              <a:t>, una </a:t>
            </a:r>
            <a:r>
              <a:rPr lang="es-ES" sz="1200" kern="1200" dirty="0" smtClean="0">
                <a:solidFill>
                  <a:schemeClr val="tx1"/>
                </a:solidFill>
                <a:latin typeface="+mn-lt"/>
                <a:ea typeface="+mn-ea"/>
                <a:cs typeface="+mn-cs"/>
                <a:hlinkClick r:id="rId11" tooltip="Memoria (informática)" action="ppaction://hlinkfile"/>
              </a:rPr>
              <a:t>memoria</a:t>
            </a:r>
            <a:r>
              <a:rPr lang="es-ES" sz="1200" kern="1200" dirty="0" smtClean="0">
                <a:solidFill>
                  <a:schemeClr val="tx1"/>
                </a:solidFill>
                <a:latin typeface="+mn-lt"/>
                <a:ea typeface="+mn-ea"/>
                <a:cs typeface="+mn-cs"/>
              </a:rPr>
              <a:t> para almacenar tanto datos como instrucciones, almacenamiento masivo externo, y mecanismos de entrada y salida.</a:t>
            </a:r>
            <a:r>
              <a:rPr lang="es-ES" sz="1200" kern="1200" dirty="0" smtClean="0">
                <a:solidFill>
                  <a:schemeClr val="tx1"/>
                </a:solidFill>
                <a:latin typeface="+mn-lt"/>
                <a:ea typeface="+mn-ea"/>
                <a:cs typeface="+mn-cs"/>
                <a:hlinkClick r:id="rId12" action="ppaction://hlinkfile"/>
              </a:rPr>
              <a:t>[1]</a:t>
            </a:r>
            <a:r>
              <a:rPr lang="es-ES" sz="1200" kern="1200" dirty="0" smtClean="0">
                <a:solidFill>
                  <a:schemeClr val="tx1"/>
                </a:solidFill>
                <a:latin typeface="+mn-lt"/>
                <a:ea typeface="+mn-ea"/>
                <a:cs typeface="+mn-cs"/>
                <a:hlinkClick r:id="rId13" action="ppaction://hlinkfile"/>
              </a:rPr>
              <a:t>[2]</a:t>
            </a:r>
            <a:r>
              <a:rPr lang="es-ES" sz="1200" kern="1200" dirty="0" smtClean="0">
                <a:solidFill>
                  <a:schemeClr val="tx1"/>
                </a:solidFill>
                <a:latin typeface="+mn-lt"/>
                <a:ea typeface="+mn-ea"/>
                <a:cs typeface="+mn-cs"/>
              </a:rPr>
              <a:t> El significado ha evolucionado hasta ser cualquier </a:t>
            </a:r>
            <a:r>
              <a:rPr lang="es-ES" sz="1200" kern="1200" dirty="0" smtClean="0">
                <a:solidFill>
                  <a:schemeClr val="tx1"/>
                </a:solidFill>
                <a:latin typeface="+mn-lt"/>
                <a:ea typeface="+mn-ea"/>
                <a:cs typeface="+mn-cs"/>
                <a:hlinkClick r:id="rId14" tooltip="Computador de programa almacenado" action="ppaction://hlinkfile"/>
              </a:rPr>
              <a:t>computador de programa almacenado</a:t>
            </a:r>
            <a:r>
              <a:rPr lang="es-ES" sz="1200" kern="1200" dirty="0" smtClean="0">
                <a:solidFill>
                  <a:schemeClr val="tx1"/>
                </a:solidFill>
                <a:latin typeface="+mn-lt"/>
                <a:ea typeface="+mn-ea"/>
                <a:cs typeface="+mn-cs"/>
              </a:rPr>
              <a:t> en el cual no pueden ocurrir una extracción de instrucción y una operación de datos al mismo tiempo, ya que comparten un </a:t>
            </a:r>
            <a:r>
              <a:rPr lang="es-ES" sz="1200" kern="1200" dirty="0" smtClean="0">
                <a:solidFill>
                  <a:schemeClr val="tx1"/>
                </a:solidFill>
                <a:latin typeface="+mn-lt"/>
                <a:ea typeface="+mn-ea"/>
                <a:cs typeface="+mn-cs"/>
                <a:hlinkClick r:id="rId15" tooltip="Bus (informática)" action="ppaction://hlinkfile"/>
              </a:rPr>
              <a:t>bus</a:t>
            </a:r>
            <a:r>
              <a:rPr lang="es-ES" sz="1200" kern="1200" dirty="0" smtClean="0">
                <a:solidFill>
                  <a:schemeClr val="tx1"/>
                </a:solidFill>
                <a:latin typeface="+mn-lt"/>
                <a:ea typeface="+mn-ea"/>
                <a:cs typeface="+mn-cs"/>
              </a:rPr>
              <a:t> en común. Esto se conoce como el </a:t>
            </a:r>
            <a:r>
              <a:rPr lang="es-ES" sz="1200" kern="1200" dirty="0" smtClean="0">
                <a:solidFill>
                  <a:schemeClr val="tx1"/>
                </a:solidFill>
                <a:latin typeface="+mn-lt"/>
                <a:ea typeface="+mn-ea"/>
                <a:cs typeface="+mn-cs"/>
                <a:hlinkClick r:id="rId16" tooltip="Arquitectura de von Neumann"/>
              </a:rPr>
              <a:t>cuello de botella Von Neumann</a:t>
            </a:r>
            <a:r>
              <a:rPr lang="es-ES" sz="1200" kern="1200" dirty="0" smtClean="0">
                <a:solidFill>
                  <a:schemeClr val="tx1"/>
                </a:solidFill>
                <a:latin typeface="+mn-lt"/>
                <a:ea typeface="+mn-ea"/>
                <a:cs typeface="+mn-cs"/>
              </a:rPr>
              <a:t> y muchas veces limita el rendimiento del sistema.</a:t>
            </a:r>
            <a:r>
              <a:rPr lang="es-ES" sz="1200" kern="1200" dirty="0" smtClean="0">
                <a:solidFill>
                  <a:schemeClr val="tx1"/>
                </a:solidFill>
                <a:latin typeface="+mn-lt"/>
                <a:ea typeface="+mn-ea"/>
                <a:cs typeface="+mn-cs"/>
                <a:hlinkClick r:id="rId17" action="ppaction://hlinkfile"/>
              </a:rPr>
              <a:t>[3]</a:t>
            </a:r>
            <a:endParaRPr lang="en-US" sz="120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Lisp se </a:t>
            </a:r>
            <a:r>
              <a:rPr lang="en-US" sz="1200" kern="1200" dirty="0" err="1" smtClean="0">
                <a:solidFill>
                  <a:schemeClr val="tx1"/>
                </a:solidFill>
                <a:latin typeface="+mn-lt"/>
                <a:ea typeface="+mn-ea"/>
                <a:cs typeface="+mn-cs"/>
              </a:rPr>
              <a:t>considera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uno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los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primeros</a:t>
            </a:r>
            <a:r>
              <a:rPr lang="en-US" sz="1200" kern="1200" dirty="0" smtClean="0">
                <a:solidFill>
                  <a:schemeClr val="tx1"/>
                </a:solidFill>
                <a:latin typeface="+mn-lt"/>
                <a:ea typeface="+mn-ea"/>
                <a:cs typeface="+mn-cs"/>
              </a:rPr>
              <a:t> </a:t>
            </a:r>
            <a:r>
              <a:rPr lang="es-ES" sz="1200" kern="1200" dirty="0" smtClean="0">
                <a:solidFill>
                  <a:schemeClr val="tx1"/>
                </a:solidFill>
                <a:latin typeface="+mn-lt"/>
                <a:ea typeface="+mn-ea"/>
                <a:cs typeface="+mn-cs"/>
              </a:rPr>
              <a:t>lenguajes</a:t>
            </a:r>
            <a:r>
              <a:rPr lang="es-ES" sz="1200" b="1" i="0" kern="1200" dirty="0" smtClean="0">
                <a:solidFill>
                  <a:schemeClr val="tx1"/>
                </a:solidFill>
                <a:effectLst/>
                <a:latin typeface="+mn-lt"/>
                <a:ea typeface="+mn-ea"/>
                <a:cs typeface="+mn-cs"/>
              </a:rPr>
              <a:t> </a:t>
            </a:r>
            <a:r>
              <a:rPr lang="es-ES" dirty="0" smtClean="0"/>
              <a:t>funcionales</a:t>
            </a:r>
            <a:r>
              <a:rPr lang="es-ES" sz="1200" b="0" i="0" kern="1200" dirty="0" smtClean="0">
                <a:solidFill>
                  <a:schemeClr val="tx1"/>
                </a:solidFill>
                <a:effectLst/>
                <a:latin typeface="+mn-lt"/>
                <a:ea typeface="+mn-ea"/>
                <a:cs typeface="+mn-cs"/>
              </a:rPr>
              <a:t>.</a:t>
            </a:r>
            <a:r>
              <a:rPr lang="es-ES" sz="1200" b="0" i="0" kern="1200" baseline="0" dirty="0" smtClean="0">
                <a:solidFill>
                  <a:schemeClr val="tx1"/>
                </a:solidFill>
                <a:effectLst/>
                <a:latin typeface="+mn-lt"/>
                <a:ea typeface="+mn-ea"/>
                <a:cs typeface="+mn-cs"/>
              </a:rPr>
              <a:t> Dicho simplistamente, se profundizará más adelante, una característica de los lenguajes funcionales es que </a:t>
            </a:r>
            <a:r>
              <a:rPr lang="es-ES" dirty="0" smtClean="0"/>
              <a:t>priorizan</a:t>
            </a:r>
            <a:r>
              <a:rPr lang="es-ES" sz="1200" b="0" i="0" kern="1200" dirty="0" smtClean="0">
                <a:solidFill>
                  <a:schemeClr val="tx1"/>
                </a:solidFill>
                <a:effectLst/>
                <a:latin typeface="+mn-lt"/>
                <a:ea typeface="+mn-ea"/>
                <a:cs typeface="+mn-cs"/>
              </a:rPr>
              <a:t> el uso de recursividad y aplicación de funciones de orden superior para resolver problemas que en otros lenguajes se resolverían mediante estructuras de control (por ejemplo, ciclos)</a:t>
            </a:r>
            <a:endParaRPr lang="es-ES" sz="1200" b="0" i="0" kern="1200" dirty="0" smtClean="0">
              <a:solidFill>
                <a:schemeClr val="tx1"/>
              </a:solidFill>
              <a:effectLst/>
              <a:latin typeface="+mn-lt"/>
              <a:ea typeface="+mn-ea"/>
              <a:cs typeface="+mn-cs"/>
            </a:endParaRPr>
          </a:p>
          <a:p>
            <a:r>
              <a:rPr lang="es-ES" sz="1200" b="1"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(históricamente </a:t>
            </a:r>
            <a:r>
              <a:rPr lang="es-ES" sz="1200" b="1" i="0" kern="1200" dirty="0"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es una familia de </a:t>
            </a:r>
            <a:r>
              <a:rPr lang="es-ES" sz="1200" b="0" i="0" u="none" strike="noStrike" kern="1200" dirty="0" smtClean="0">
                <a:solidFill>
                  <a:schemeClr val="tx1"/>
                </a:solidFill>
                <a:effectLst/>
                <a:latin typeface="+mn-lt"/>
                <a:ea typeface="+mn-ea"/>
                <a:cs typeface="+mn-cs"/>
                <a:hlinkClick r:id="rId3" tooltip="Lenguaje de programación"/>
              </a:rPr>
              <a:t>lenguajes de programación</a:t>
            </a:r>
            <a:r>
              <a:rPr lang="es-ES" sz="1200" b="0" i="0" kern="1200" dirty="0" smtClean="0">
                <a:solidFill>
                  <a:schemeClr val="tx1"/>
                </a:solidFill>
                <a:effectLst/>
                <a:latin typeface="+mn-lt"/>
                <a:ea typeface="+mn-ea"/>
                <a:cs typeface="+mn-cs"/>
              </a:rPr>
              <a:t> de </a:t>
            </a:r>
            <a:r>
              <a:rPr lang="es-ES" sz="1200" b="0" i="0" u="none" strike="noStrike" kern="1200" dirty="0" smtClean="0">
                <a:solidFill>
                  <a:schemeClr val="tx1"/>
                </a:solidFill>
                <a:effectLst/>
                <a:latin typeface="+mn-lt"/>
                <a:ea typeface="+mn-ea"/>
                <a:cs typeface="+mn-cs"/>
                <a:hlinkClick r:id="rId4" tooltip="Computadora electrónica"/>
              </a:rPr>
              <a:t>computadora</a:t>
            </a:r>
            <a:r>
              <a:rPr lang="es-ES" sz="1200" b="0" i="0" kern="1200" dirty="0" smtClean="0">
                <a:solidFill>
                  <a:schemeClr val="tx1"/>
                </a:solidFill>
                <a:effectLst/>
                <a:latin typeface="+mn-lt"/>
                <a:ea typeface="+mn-ea"/>
                <a:cs typeface="+mn-cs"/>
              </a:rPr>
              <a:t> de tipo </a:t>
            </a:r>
            <a:r>
              <a:rPr lang="es-ES" sz="1200" b="0" i="0" u="none" strike="noStrike" kern="1200" dirty="0" err="1" smtClean="0">
                <a:solidFill>
                  <a:schemeClr val="tx1"/>
                </a:solidFill>
                <a:effectLst/>
                <a:latin typeface="+mn-lt"/>
                <a:ea typeface="+mn-ea"/>
                <a:cs typeface="+mn-cs"/>
                <a:hlinkClick r:id="rId5" tooltip="Programación multiparadigma"/>
              </a:rPr>
              <a:t>multiparadigma</a:t>
            </a:r>
            <a:r>
              <a:rPr lang="es-ES" sz="1200" b="0" i="0" kern="1200" dirty="0" smtClean="0">
                <a:solidFill>
                  <a:schemeClr val="tx1"/>
                </a:solidFill>
                <a:effectLst/>
                <a:latin typeface="+mn-lt"/>
                <a:ea typeface="+mn-ea"/>
                <a:cs typeface="+mn-cs"/>
              </a:rPr>
              <a:t> con larga historia y una inconfundible y útil sintaxis </a:t>
            </a:r>
            <a:r>
              <a:rPr lang="es-ES" sz="1200" b="0" i="0" u="none" strike="noStrike" kern="1200" dirty="0" err="1" smtClean="0">
                <a:solidFill>
                  <a:schemeClr val="tx1"/>
                </a:solidFill>
                <a:effectLst/>
                <a:latin typeface="+mn-lt"/>
                <a:ea typeface="+mn-ea"/>
                <a:cs typeface="+mn-cs"/>
                <a:hlinkClick r:id="rId6" tooltip="Homoiconicidad"/>
              </a:rPr>
              <a:t>homoicónica</a:t>
            </a:r>
            <a:r>
              <a:rPr lang="es-ES" sz="1200" b="0" i="0" kern="1200" dirty="0" smtClean="0">
                <a:solidFill>
                  <a:schemeClr val="tx1"/>
                </a:solidFill>
                <a:effectLst/>
                <a:latin typeface="+mn-lt"/>
                <a:ea typeface="+mn-ea"/>
                <a:cs typeface="+mn-cs"/>
              </a:rPr>
              <a:t> basada en la </a:t>
            </a:r>
            <a:r>
              <a:rPr lang="es-ES" sz="1200" b="0" i="0" u="none" strike="noStrike" kern="1200" dirty="0" smtClean="0">
                <a:solidFill>
                  <a:schemeClr val="tx1"/>
                </a:solidFill>
                <a:effectLst/>
                <a:latin typeface="+mn-lt"/>
                <a:ea typeface="+mn-ea"/>
                <a:cs typeface="+mn-cs"/>
                <a:hlinkClick r:id="rId7" tooltip="Notación polaca"/>
              </a:rPr>
              <a:t>notación polaca</a:t>
            </a:r>
            <a:r>
              <a:rPr lang="es-ES" sz="1200" b="0" i="0" kern="1200" dirty="0" smtClean="0">
                <a:solidFill>
                  <a:schemeClr val="tx1"/>
                </a:solidFill>
                <a:effectLst/>
                <a:latin typeface="+mn-lt"/>
                <a:ea typeface="+mn-ea"/>
                <a:cs typeface="+mn-cs"/>
              </a:rPr>
              <a:t>.</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Desarrollado originalmente en 1958 por </a:t>
            </a:r>
            <a:r>
              <a:rPr lang="es-ES" sz="1200" b="0" i="0" u="none" strike="noStrike" kern="1200" dirty="0" smtClean="0">
                <a:solidFill>
                  <a:schemeClr val="tx1"/>
                </a:solidFill>
                <a:effectLst/>
                <a:latin typeface="+mn-lt"/>
                <a:ea typeface="+mn-ea"/>
                <a:cs typeface="+mn-cs"/>
                <a:hlinkClick r:id="rId8" tooltip="John McCarthy"/>
              </a:rPr>
              <a:t>John McCarthy</a:t>
            </a:r>
            <a:r>
              <a:rPr lang="es-ES" sz="1200" b="0" i="0" kern="1200" dirty="0" smtClean="0">
                <a:solidFill>
                  <a:schemeClr val="tx1"/>
                </a:solidFill>
                <a:effectLst/>
                <a:latin typeface="+mn-lt"/>
                <a:ea typeface="+mn-ea"/>
                <a:cs typeface="+mn-cs"/>
              </a:rPr>
              <a:t> y sus colaboradores en el </a:t>
            </a:r>
            <a:r>
              <a:rPr lang="es-ES" sz="1200" b="0" i="0" u="none" strike="noStrike" kern="1200" dirty="0" smtClean="0">
                <a:solidFill>
                  <a:schemeClr val="tx1"/>
                </a:solidFill>
                <a:effectLst/>
                <a:latin typeface="+mn-lt"/>
                <a:ea typeface="+mn-ea"/>
                <a:cs typeface="+mn-cs"/>
                <a:hlinkClick r:id="rId9" tooltip="Instituto Tecnológico de Massachusetts"/>
              </a:rPr>
              <a:t>Instituto Tecnológico de Massachusetts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es el segundo </a:t>
            </a:r>
            <a:r>
              <a:rPr lang="es-ES" sz="1200" b="0" i="0" u="none" strike="noStrike" kern="1200" dirty="0" smtClean="0">
                <a:solidFill>
                  <a:schemeClr val="tx1"/>
                </a:solidFill>
                <a:effectLst/>
                <a:latin typeface="+mn-lt"/>
                <a:ea typeface="+mn-ea"/>
                <a:cs typeface="+mn-cs"/>
                <a:hlinkClick r:id="rId10" tooltip="Lenguaje de alto nivel"/>
              </a:rPr>
              <a:t>lenguaje de programación de alto nivel</a:t>
            </a:r>
            <a:r>
              <a:rPr lang="es-ES" sz="1200" b="0" i="0" kern="1200" dirty="0" smtClean="0">
                <a:solidFill>
                  <a:schemeClr val="tx1"/>
                </a:solidFill>
                <a:effectLst/>
                <a:latin typeface="+mn-lt"/>
                <a:ea typeface="+mn-ea"/>
                <a:cs typeface="+mn-cs"/>
              </a:rPr>
              <a:t> de mayor antigüedad; apareció un año después de </a:t>
            </a:r>
            <a:r>
              <a:rPr lang="es-ES" sz="1200" b="0" i="0" u="none" strike="noStrike" kern="1200" dirty="0" smtClean="0">
                <a:solidFill>
                  <a:schemeClr val="tx1"/>
                </a:solidFill>
                <a:effectLst/>
                <a:latin typeface="+mn-lt"/>
                <a:ea typeface="+mn-ea"/>
                <a:cs typeface="+mn-cs"/>
                <a:hlinkClick r:id="rId11" tooltip="FORTRAN"/>
              </a:rPr>
              <a:t>FORTRAN</a:t>
            </a:r>
            <a:r>
              <a:rPr lang="es-ES" sz="1200" b="0" i="0" kern="1200" dirty="0" smtClean="0">
                <a:solidFill>
                  <a:schemeClr val="tx1"/>
                </a:solidFill>
                <a:effectLst/>
                <a:latin typeface="+mn-lt"/>
                <a:ea typeface="+mn-ea"/>
                <a:cs typeface="+mn-cs"/>
              </a:rPr>
              <a:t> y uno antes que </a:t>
            </a:r>
            <a:r>
              <a:rPr lang="es-ES" sz="1200" b="0" i="0" u="none" strike="noStrike" kern="1200" dirty="0" smtClean="0">
                <a:solidFill>
                  <a:schemeClr val="tx1"/>
                </a:solidFill>
                <a:effectLst/>
                <a:latin typeface="+mn-lt"/>
                <a:ea typeface="+mn-ea"/>
                <a:cs typeface="+mn-cs"/>
                <a:hlinkClick r:id="rId12" tooltip="COBOL"/>
              </a:rPr>
              <a:t>COBOL</a:t>
            </a:r>
            <a:r>
              <a:rPr lang="es-ES" sz="1200" b="0" i="0" kern="1200" dirty="0" smtClean="0">
                <a:solidFill>
                  <a:schemeClr val="tx1"/>
                </a:solidFill>
                <a:effectLst/>
                <a:latin typeface="+mn-lt"/>
                <a:ea typeface="+mn-ea"/>
                <a:cs typeface="+mn-cs"/>
              </a:rPr>
              <a:t>.</a:t>
            </a:r>
            <a:endParaRPr lang="es-ES" sz="1200" b="0" i="0" kern="1200" dirty="0" smtClean="0">
              <a:solidFill>
                <a:schemeClr val="tx1"/>
              </a:solidFill>
              <a:effectLst/>
              <a:latin typeface="+mn-lt"/>
              <a:ea typeface="+mn-ea"/>
              <a:cs typeface="+mn-cs"/>
            </a:endParaRP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BASIC</a:t>
            </a:r>
            <a:r>
              <a:rPr lang="es-ES" sz="1200" b="0" i="0" kern="1200" baseline="0" dirty="0" smtClean="0">
                <a:solidFill>
                  <a:schemeClr val="tx1"/>
                </a:solidFill>
                <a:effectLst/>
                <a:latin typeface="+mn-lt"/>
                <a:ea typeface="+mn-ea"/>
                <a:cs typeface="+mn-cs"/>
              </a:rPr>
              <a:t> fue de los primeros lenguajes utilizados por el estudiante Bill Gates, posteriormente fundados de Microsoft</a:t>
            </a:r>
            <a:endParaRPr lang="es-ES" sz="1200" b="0" i="0" kern="1200" dirty="0" smtClean="0">
              <a:solidFill>
                <a:schemeClr val="tx1"/>
              </a:solidFill>
              <a:effectLst/>
              <a:latin typeface="+mn-lt"/>
              <a:ea typeface="+mn-ea"/>
              <a:cs typeface="+mn-cs"/>
            </a:endParaRPr>
          </a:p>
          <a:p>
            <a:endParaRPr lang="es-E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año</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1964</a:t>
            </a:r>
            <a:r>
              <a:rPr lang="en-US" sz="1200" b="0" i="0" kern="1200" dirty="0" smtClean="0">
                <a:solidFill>
                  <a:schemeClr val="tx1"/>
                </a:solidFill>
                <a:effectLst/>
                <a:latin typeface="+mn-lt"/>
                <a:ea typeface="+mn-ea"/>
                <a:cs typeface="+mn-cs"/>
              </a:rPr>
              <a:t> John George </a:t>
            </a:r>
            <a:r>
              <a:rPr lang="en-US" sz="1200" b="0" i="0" kern="1200" dirty="0" err="1" smtClean="0">
                <a:solidFill>
                  <a:schemeClr val="tx1"/>
                </a:solidFill>
                <a:effectLst/>
                <a:latin typeface="+mn-lt"/>
                <a:ea typeface="+mn-ea"/>
                <a:cs typeface="+mn-cs"/>
              </a:rPr>
              <a:t>Kemeny</a:t>
            </a:r>
            <a:r>
              <a:rPr lang="en-US" sz="1200" b="0" i="0" kern="1200" dirty="0" smtClean="0">
                <a:solidFill>
                  <a:schemeClr val="tx1"/>
                </a:solidFill>
                <a:effectLst/>
                <a:latin typeface="+mn-lt"/>
                <a:ea typeface="+mn-ea"/>
                <a:cs typeface="+mn-cs"/>
              </a:rPr>
              <a:t> y Thomas Eugene Kurtz </a:t>
            </a:r>
            <a:r>
              <a:rPr lang="en-US" sz="1200" b="0" i="0" kern="1200" dirty="0" err="1" smtClean="0">
                <a:solidFill>
                  <a:schemeClr val="tx1"/>
                </a:solidFill>
                <a:effectLst/>
                <a:latin typeface="+mn-lt"/>
                <a:ea typeface="+mn-ea"/>
                <a:cs typeface="+mn-cs"/>
              </a:rPr>
              <a:t>crearon</a:t>
            </a:r>
            <a:r>
              <a:rPr lang="en-US" sz="1200" b="0" i="0" kern="1200" dirty="0" smtClean="0">
                <a:solidFill>
                  <a:schemeClr val="tx1"/>
                </a:solidFill>
                <a:effectLst/>
                <a:latin typeface="+mn-lt"/>
                <a:ea typeface="+mn-ea"/>
                <a:cs typeface="+mn-cs"/>
              </a:rPr>
              <a:t> un </a:t>
            </a:r>
            <a:r>
              <a:rPr lang="en-US" sz="1200" b="0" i="0" kern="1200" dirty="0" err="1" smtClean="0">
                <a:solidFill>
                  <a:schemeClr val="tx1"/>
                </a:solidFill>
                <a:effectLst/>
                <a:latin typeface="+mn-lt"/>
                <a:ea typeface="+mn-ea"/>
                <a:cs typeface="+mn-cs"/>
              </a:rPr>
              <a:t>lenguaje</a:t>
            </a:r>
            <a:r>
              <a:rPr lang="en-US" sz="1200" b="0" i="0" kern="1200" dirty="0" smtClean="0">
                <a:solidFill>
                  <a:schemeClr val="tx1"/>
                </a:solidFill>
                <a:effectLst/>
                <a:latin typeface="+mn-lt"/>
                <a:ea typeface="+mn-ea"/>
                <a:cs typeface="+mn-cs"/>
              </a:rPr>
              <a:t> de </a:t>
            </a:r>
            <a:r>
              <a:rPr lang="en-US" sz="1200" b="0" i="0" kern="1200" dirty="0" err="1" smtClean="0">
                <a:solidFill>
                  <a:schemeClr val="tx1"/>
                </a:solidFill>
                <a:effectLst/>
                <a:latin typeface="+mn-lt"/>
                <a:ea typeface="+mn-ea"/>
                <a:cs typeface="+mn-cs"/>
              </a:rPr>
              <a:t>programación</a:t>
            </a:r>
            <a:r>
              <a:rPr lang="en-US" sz="1200" b="0" i="0" kern="1200" dirty="0" smtClean="0">
                <a:solidFill>
                  <a:schemeClr val="tx1"/>
                </a:solidFill>
                <a:effectLst/>
                <a:latin typeface="+mn-lt"/>
                <a:ea typeface="+mn-ea"/>
                <a:cs typeface="+mn-cs"/>
              </a:rPr>
              <a:t> para </a:t>
            </a:r>
            <a:r>
              <a:rPr lang="en-US" sz="1200" b="0" i="0" kern="1200" dirty="0" err="1" smtClean="0">
                <a:solidFill>
                  <a:schemeClr val="tx1"/>
                </a:solidFill>
                <a:effectLst/>
                <a:latin typeface="+mn-lt"/>
                <a:ea typeface="+mn-ea"/>
                <a:cs typeface="+mn-cs"/>
              </a:rPr>
              <a:t>ordenadores</a:t>
            </a:r>
            <a:r>
              <a:rPr lang="en-US" sz="1200" b="0" i="0" kern="1200" dirty="0" smtClean="0">
                <a:solidFill>
                  <a:schemeClr val="tx1"/>
                </a:solidFill>
                <a:effectLst/>
                <a:latin typeface="+mn-lt"/>
                <a:ea typeface="+mn-ea"/>
                <a:cs typeface="+mn-cs"/>
              </a:rPr>
              <a:t> que </a:t>
            </a:r>
            <a:r>
              <a:rPr lang="en-US" sz="1200" b="0" i="0" kern="1200" dirty="0" err="1" smtClean="0">
                <a:solidFill>
                  <a:schemeClr val="tx1"/>
                </a:solidFill>
                <a:effectLst/>
                <a:latin typeface="+mn-lt"/>
                <a:ea typeface="+mn-ea"/>
                <a:cs typeface="+mn-cs"/>
              </a:rPr>
              <a:t>bautizaron</a:t>
            </a:r>
            <a:r>
              <a:rPr lang="en-US" sz="1200" b="0" i="0" kern="1200" dirty="0" smtClean="0">
                <a:solidFill>
                  <a:schemeClr val="tx1"/>
                </a:solidFill>
                <a:effectLst/>
                <a:latin typeface="+mn-lt"/>
                <a:ea typeface="+mn-ea"/>
                <a:cs typeface="+mn-cs"/>
              </a:rPr>
              <a:t> con el </a:t>
            </a:r>
            <a:r>
              <a:rPr lang="en-US" sz="1200" b="0" i="0" kern="1200" dirty="0" err="1" smtClean="0">
                <a:solidFill>
                  <a:schemeClr val="tx1"/>
                </a:solidFill>
                <a:effectLst/>
                <a:latin typeface="+mn-lt"/>
                <a:ea typeface="+mn-ea"/>
                <a:cs typeface="+mn-cs"/>
              </a:rPr>
              <a:t>acrónimo</a:t>
            </a:r>
            <a:r>
              <a:rPr lang="en-US" sz="1200" b="0" i="0" kern="1200" dirty="0" smtClean="0">
                <a:solidFill>
                  <a:schemeClr val="tx1"/>
                </a:solidFill>
                <a:effectLst/>
                <a:latin typeface="+mn-lt"/>
                <a:ea typeface="+mn-ea"/>
                <a:cs typeface="+mn-cs"/>
              </a:rPr>
              <a:t> de </a:t>
            </a:r>
            <a:r>
              <a:rPr lang="en-US" sz="1200" b="1" i="0" kern="1200" dirty="0" smtClean="0">
                <a:solidFill>
                  <a:schemeClr val="tx1"/>
                </a:solidFill>
                <a:effectLst/>
                <a:latin typeface="+mn-lt"/>
                <a:ea typeface="+mn-ea"/>
                <a:cs typeface="+mn-cs"/>
              </a:rPr>
              <a:t>BASIC</a:t>
            </a:r>
            <a:r>
              <a:rPr lang="en-US" sz="1200" b="0" i="0" kern="1200" dirty="0" smtClean="0">
                <a:solidFill>
                  <a:schemeClr val="tx1"/>
                </a:solidFill>
                <a:effectLst/>
                <a:latin typeface="+mn-lt"/>
                <a:ea typeface="+mn-ea"/>
                <a:cs typeface="+mn-cs"/>
              </a:rPr>
              <a:t> («Beginner's All-purpose Symbolic Instruction Code»), </a:t>
            </a:r>
            <a:r>
              <a:rPr lang="en-US" sz="1200" b="0" i="0" kern="1200" dirty="0" err="1" smtClean="0">
                <a:solidFill>
                  <a:schemeClr val="tx1"/>
                </a:solidFill>
                <a:effectLst/>
                <a:latin typeface="+mn-lt"/>
                <a:ea typeface="+mn-ea"/>
                <a:cs typeface="+mn-cs"/>
              </a:rPr>
              <a:t>lenguaje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creado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el Dartmouth College con </a:t>
            </a:r>
            <a:r>
              <a:rPr lang="en-US" sz="1200" b="0" i="0" kern="1200" dirty="0" err="1" smtClean="0">
                <a:solidFill>
                  <a:schemeClr val="tx1"/>
                </a:solidFill>
                <a:effectLst/>
                <a:latin typeface="+mn-lt"/>
                <a:ea typeface="+mn-ea"/>
                <a:cs typeface="+mn-cs"/>
              </a:rPr>
              <a:t>finalidad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docente</a:t>
            </a:r>
            <a:r>
              <a:rPr lang="en-US" sz="1200" b="0" i="0" kern="1200" dirty="0" smtClean="0">
                <a:solidFill>
                  <a:schemeClr val="tx1"/>
                </a:solidFill>
                <a:effectLst/>
                <a:latin typeface="+mn-lt"/>
                <a:ea typeface="+mn-ea"/>
                <a:cs typeface="+mn-cs"/>
              </a:rPr>
              <a:t>... un </a:t>
            </a:r>
            <a:r>
              <a:rPr lang="en-US" sz="1200" b="0" i="0" kern="1200" dirty="0" err="1" smtClean="0">
                <a:solidFill>
                  <a:schemeClr val="tx1"/>
                </a:solidFill>
                <a:effectLst/>
                <a:latin typeface="+mn-lt"/>
                <a:ea typeface="+mn-ea"/>
                <a:cs typeface="+mn-cs"/>
              </a:rPr>
              <a:t>lenguaje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sencillo</a:t>
            </a:r>
            <a:r>
              <a:rPr lang="en-US" sz="1200" b="0" i="0" kern="1200" dirty="0" smtClean="0">
                <a:solidFill>
                  <a:schemeClr val="tx1"/>
                </a:solidFill>
                <a:effectLst/>
                <a:latin typeface="+mn-lt"/>
                <a:ea typeface="+mn-ea"/>
                <a:cs typeface="+mn-cs"/>
              </a:rPr>
              <a:t> para que </a:t>
            </a:r>
            <a:r>
              <a:rPr lang="en-US" sz="1200" b="0" i="0" kern="1200" dirty="0" err="1" smtClean="0">
                <a:solidFill>
                  <a:schemeClr val="tx1"/>
                </a:solidFill>
                <a:effectLst/>
                <a:latin typeface="+mn-lt"/>
                <a:ea typeface="+mn-ea"/>
                <a:cs typeface="+mn-cs"/>
              </a:rPr>
              <a:t>los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jóvenes</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Al igual que COBOL y FORTRAN, </a:t>
            </a:r>
            <a:r>
              <a:rPr lang="es-ES" sz="1200" b="0"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ha cambiado mucho desde sus comienzos, y han existido un gran número de </a:t>
            </a:r>
            <a:r>
              <a:rPr lang="es-ES" sz="1200" b="0" i="0" u="none" strike="noStrike" kern="1200" dirty="0" smtClean="0">
                <a:solidFill>
                  <a:schemeClr val="tx1"/>
                </a:solidFill>
                <a:effectLst/>
                <a:latin typeface="+mn-lt"/>
                <a:ea typeface="+mn-ea"/>
                <a:cs typeface="+mn-cs"/>
                <a:hlinkClick r:id="rId13" tooltip="Dialecto (programación)"/>
              </a:rPr>
              <a:t>dialectos</a:t>
            </a:r>
            <a:r>
              <a:rPr lang="es-ES" sz="1200" b="0" i="0" kern="1200" dirty="0" smtClean="0">
                <a:solidFill>
                  <a:schemeClr val="tx1"/>
                </a:solidFill>
                <a:effectLst/>
                <a:latin typeface="+mn-lt"/>
                <a:ea typeface="+mn-ea"/>
                <a:cs typeface="+mn-cs"/>
              </a:rPr>
              <a:t> en su historia. Hoy, los dialectos de </a:t>
            </a:r>
            <a:r>
              <a:rPr lang="es-ES" sz="1200" b="0"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más ampliamente usados son </a:t>
            </a:r>
            <a:r>
              <a:rPr lang="es-ES" sz="1200" b="0" i="0" u="none" strike="noStrike" kern="1200" dirty="0" err="1" smtClean="0">
                <a:solidFill>
                  <a:schemeClr val="tx1"/>
                </a:solidFill>
                <a:effectLst/>
                <a:latin typeface="+mn-lt"/>
                <a:ea typeface="+mn-ea"/>
                <a:cs typeface="+mn-cs"/>
                <a:hlinkClick r:id="rId14" tooltip="Scheme"/>
              </a:rPr>
              <a:t>Scheme</a:t>
            </a:r>
            <a:r>
              <a:rPr lang="es-ES" sz="1200" b="0" i="0" kern="1200" dirty="0" smtClean="0">
                <a:solidFill>
                  <a:schemeClr val="tx1"/>
                </a:solidFill>
                <a:effectLst/>
                <a:latin typeface="+mn-lt"/>
                <a:ea typeface="+mn-ea"/>
                <a:cs typeface="+mn-cs"/>
              </a:rPr>
              <a:t> (1975), </a:t>
            </a:r>
            <a:r>
              <a:rPr lang="es-ES" sz="1200" b="0" i="0" u="none" strike="noStrike" kern="1200" dirty="0" err="1" smtClean="0">
                <a:solidFill>
                  <a:schemeClr val="tx1"/>
                </a:solidFill>
                <a:effectLst/>
                <a:latin typeface="+mn-lt"/>
                <a:ea typeface="+mn-ea"/>
                <a:cs typeface="+mn-cs"/>
                <a:hlinkClick r:id="rId15" tooltip="Common Lisp"/>
              </a:rPr>
              <a:t>Common</a:t>
            </a:r>
            <a:r>
              <a:rPr lang="es-ES" sz="1200" b="0" i="0" u="none" strike="noStrike" kern="1200" dirty="0" smtClean="0">
                <a:solidFill>
                  <a:schemeClr val="tx1"/>
                </a:solidFill>
                <a:effectLst/>
                <a:latin typeface="+mn-lt"/>
                <a:ea typeface="+mn-ea"/>
                <a:cs typeface="+mn-cs"/>
                <a:hlinkClick r:id="rId15" tooltip="Common Lisp"/>
              </a:rPr>
              <a:t> </a:t>
            </a:r>
            <a:r>
              <a:rPr lang="es-ES" sz="1200" b="0" i="0" u="none" strike="noStrike" kern="1200" dirty="0" err="1" smtClean="0">
                <a:solidFill>
                  <a:schemeClr val="tx1"/>
                </a:solidFill>
                <a:effectLst/>
                <a:latin typeface="+mn-lt"/>
                <a:ea typeface="+mn-ea"/>
                <a:cs typeface="+mn-cs"/>
                <a:hlinkClick r:id="rId15" tooltip="Common Lisp"/>
              </a:rPr>
              <a:t>Lisp</a:t>
            </a:r>
            <a:r>
              <a:rPr lang="es-ES" sz="1200" b="0" i="0" kern="1200" dirty="0" smtClean="0">
                <a:solidFill>
                  <a:schemeClr val="tx1"/>
                </a:solidFill>
                <a:effectLst/>
                <a:latin typeface="+mn-lt"/>
                <a:ea typeface="+mn-ea"/>
                <a:cs typeface="+mn-cs"/>
              </a:rPr>
              <a:t> (1984), </a:t>
            </a:r>
            <a:r>
              <a:rPr lang="es-ES" sz="1200" b="0" i="0" u="none" strike="noStrike" kern="1200" dirty="0" err="1" smtClean="0">
                <a:solidFill>
                  <a:schemeClr val="tx1"/>
                </a:solidFill>
                <a:effectLst/>
                <a:latin typeface="+mn-lt"/>
                <a:ea typeface="+mn-ea"/>
                <a:cs typeface="+mn-cs"/>
                <a:hlinkClick r:id="rId16" tooltip="Emacs Lisp"/>
              </a:rPr>
              <a:t>Emacs</a:t>
            </a:r>
            <a:r>
              <a:rPr lang="es-ES" sz="1200" b="0" i="0" u="none" strike="noStrike" kern="1200" dirty="0" smtClean="0">
                <a:solidFill>
                  <a:schemeClr val="tx1"/>
                </a:solidFill>
                <a:effectLst/>
                <a:latin typeface="+mn-lt"/>
                <a:ea typeface="+mn-ea"/>
                <a:cs typeface="+mn-cs"/>
                <a:hlinkClick r:id="rId16" tooltip="Emacs Lisp"/>
              </a:rPr>
              <a:t> </a:t>
            </a:r>
            <a:r>
              <a:rPr lang="es-ES" sz="1200" b="0" i="0" u="none" strike="noStrike" kern="1200" dirty="0" err="1" smtClean="0">
                <a:solidFill>
                  <a:schemeClr val="tx1"/>
                </a:solidFill>
                <a:effectLst/>
                <a:latin typeface="+mn-lt"/>
                <a:ea typeface="+mn-ea"/>
                <a:cs typeface="+mn-cs"/>
                <a:hlinkClick r:id="rId16" tooltip="Emacs Lisp"/>
              </a:rPr>
              <a:t>Lisp</a:t>
            </a:r>
            <a:r>
              <a:rPr lang="es-ES" sz="1200" b="0" i="0" kern="1200" dirty="0" smtClean="0">
                <a:solidFill>
                  <a:schemeClr val="tx1"/>
                </a:solidFill>
                <a:effectLst/>
                <a:latin typeface="+mn-lt"/>
                <a:ea typeface="+mn-ea"/>
                <a:cs typeface="+mn-cs"/>
              </a:rPr>
              <a:t> (1985) y </a:t>
            </a:r>
            <a:r>
              <a:rPr lang="es-ES" sz="1200" b="0" i="0" u="none" strike="noStrike" kern="1200" dirty="0" err="1" smtClean="0">
                <a:solidFill>
                  <a:schemeClr val="tx1"/>
                </a:solidFill>
                <a:effectLst/>
                <a:latin typeface="+mn-lt"/>
                <a:ea typeface="+mn-ea"/>
                <a:cs typeface="+mn-cs"/>
                <a:hlinkClick r:id="rId17" tooltip="Clojure"/>
              </a:rPr>
              <a:t>Clojure</a:t>
            </a:r>
            <a:r>
              <a:rPr lang="es-ES" sz="1200" b="0" i="0" kern="1200" dirty="0" smtClean="0">
                <a:solidFill>
                  <a:schemeClr val="tx1"/>
                </a:solidFill>
                <a:effectLst/>
                <a:latin typeface="+mn-lt"/>
                <a:ea typeface="+mn-ea"/>
                <a:cs typeface="+mn-cs"/>
              </a:rPr>
              <a:t> (2007).</a:t>
            </a:r>
            <a:endParaRPr lang="es-ES" sz="1200" b="0" i="0" kern="1200" dirty="0" smtClean="0">
              <a:solidFill>
                <a:schemeClr val="tx1"/>
              </a:solidFill>
              <a:effectLst/>
              <a:latin typeface="+mn-lt"/>
              <a:ea typeface="+mn-ea"/>
              <a:cs typeface="+mn-cs"/>
            </a:endParaRPr>
          </a:p>
          <a:p>
            <a:r>
              <a:rPr lang="es-ES" sz="1200" b="0"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fue creado originalmente como una notación matemática práctica para los programas de computadora, basada en el </a:t>
            </a:r>
            <a:r>
              <a:rPr lang="es-ES" sz="1200" b="0" i="0" u="none" strike="noStrike" kern="1200" dirty="0" smtClean="0">
                <a:solidFill>
                  <a:schemeClr val="tx1"/>
                </a:solidFill>
                <a:effectLst/>
                <a:latin typeface="+mn-lt"/>
                <a:ea typeface="+mn-ea"/>
                <a:cs typeface="+mn-cs"/>
                <a:hlinkClick r:id="rId18" tooltip="Cálculo lambda"/>
              </a:rPr>
              <a:t>cálculo lambda</a:t>
            </a:r>
            <a:r>
              <a:rPr lang="es-ES" sz="1200" b="0" i="0" kern="1200" dirty="0" smtClean="0">
                <a:solidFill>
                  <a:schemeClr val="tx1"/>
                </a:solidFill>
                <a:effectLst/>
                <a:latin typeface="+mn-lt"/>
                <a:ea typeface="+mn-ea"/>
                <a:cs typeface="+mn-cs"/>
              </a:rPr>
              <a:t> de </a:t>
            </a:r>
            <a:r>
              <a:rPr lang="es-ES" sz="1200" b="0" i="0" u="none" strike="noStrike" kern="1200" dirty="0" smtClean="0">
                <a:solidFill>
                  <a:schemeClr val="tx1"/>
                </a:solidFill>
                <a:effectLst/>
                <a:latin typeface="+mn-lt"/>
                <a:ea typeface="+mn-ea"/>
                <a:cs typeface="+mn-cs"/>
                <a:hlinkClick r:id="rId19" tooltip="Alonzo Church"/>
              </a:rPr>
              <a:t>Alonzo </a:t>
            </a:r>
            <a:r>
              <a:rPr lang="es-ES" sz="1200" b="0" i="0" u="none" strike="noStrike" kern="1200" dirty="0" err="1" smtClean="0">
                <a:solidFill>
                  <a:schemeClr val="tx1"/>
                </a:solidFill>
                <a:effectLst/>
                <a:latin typeface="+mn-lt"/>
                <a:ea typeface="+mn-ea"/>
                <a:cs typeface="+mn-cs"/>
                <a:hlinkClick r:id="rId19" tooltip="Alonzo Church"/>
              </a:rPr>
              <a:t>Church</a:t>
            </a:r>
            <a:r>
              <a:rPr lang="es-ES" sz="1200" b="0" i="0" kern="1200" dirty="0" smtClean="0">
                <a:solidFill>
                  <a:schemeClr val="tx1"/>
                </a:solidFill>
                <a:effectLst/>
                <a:latin typeface="+mn-lt"/>
                <a:ea typeface="+mn-ea"/>
                <a:cs typeface="+mn-cs"/>
              </a:rPr>
              <a:t>. Se convirtió rápidamente en el lenguaje de programación favorito en la investigación de la </a:t>
            </a:r>
            <a:r>
              <a:rPr lang="es-ES" sz="1200" b="0" i="0" u="none" strike="noStrike" kern="1200" dirty="0" smtClean="0">
                <a:solidFill>
                  <a:schemeClr val="tx1"/>
                </a:solidFill>
                <a:effectLst/>
                <a:latin typeface="+mn-lt"/>
                <a:ea typeface="+mn-ea"/>
                <a:cs typeface="+mn-cs"/>
                <a:hlinkClick r:id="rId20" tooltip="Inteligencia artificial"/>
              </a:rPr>
              <a:t>inteligencia artificial</a:t>
            </a:r>
            <a:r>
              <a:rPr lang="es-ES" sz="1200" b="0" i="0" kern="1200" dirty="0" smtClean="0">
                <a:solidFill>
                  <a:schemeClr val="tx1"/>
                </a:solidFill>
                <a:effectLst/>
                <a:latin typeface="+mn-lt"/>
                <a:ea typeface="+mn-ea"/>
                <a:cs typeface="+mn-cs"/>
              </a:rPr>
              <a:t> (AI). Como lenguajes de programación precursor, </a:t>
            </a:r>
            <a:r>
              <a:rPr lang="es-ES" sz="1200" b="0"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fue pionero en muchas ideas en </a:t>
            </a:r>
            <a:r>
              <a:rPr lang="es-ES" sz="1200" b="0" i="0" u="none" strike="noStrike" kern="1200" dirty="0" smtClean="0">
                <a:solidFill>
                  <a:schemeClr val="tx1"/>
                </a:solidFill>
                <a:effectLst/>
                <a:latin typeface="+mn-lt"/>
                <a:ea typeface="+mn-ea"/>
                <a:cs typeface="+mn-cs"/>
                <a:hlinkClick r:id="rId21" tooltip="Ciencias de la computación"/>
              </a:rPr>
              <a:t>ciencias de la computación</a:t>
            </a:r>
            <a:r>
              <a:rPr lang="es-ES" sz="1200" b="0" i="0" kern="1200" dirty="0" smtClean="0">
                <a:solidFill>
                  <a:schemeClr val="tx1"/>
                </a:solidFill>
                <a:effectLst/>
                <a:latin typeface="+mn-lt"/>
                <a:ea typeface="+mn-ea"/>
                <a:cs typeface="+mn-cs"/>
              </a:rPr>
              <a:t>, incluyendo las </a:t>
            </a:r>
            <a:r>
              <a:rPr lang="es-ES" sz="1200" b="0" i="0" u="none" strike="noStrike" kern="1200" dirty="0" smtClean="0">
                <a:solidFill>
                  <a:schemeClr val="tx1"/>
                </a:solidFill>
                <a:effectLst/>
                <a:latin typeface="+mn-lt"/>
                <a:ea typeface="+mn-ea"/>
                <a:cs typeface="+mn-cs"/>
                <a:hlinkClick r:id="rId22" tooltip="Estructura de datos"/>
              </a:rPr>
              <a:t>estructuras de datos</a:t>
            </a:r>
            <a:r>
              <a:rPr lang="es-ES" sz="1200" b="0" i="0" kern="1200" dirty="0" smtClean="0">
                <a:solidFill>
                  <a:schemeClr val="tx1"/>
                </a:solidFill>
                <a:effectLst/>
                <a:latin typeface="+mn-lt"/>
                <a:ea typeface="+mn-ea"/>
                <a:cs typeface="+mn-cs"/>
              </a:rPr>
              <a:t> de </a:t>
            </a:r>
            <a:r>
              <a:rPr lang="es-ES" sz="1200" b="0" i="0" u="none" strike="noStrike" kern="1200" dirty="0" smtClean="0">
                <a:solidFill>
                  <a:schemeClr val="tx1"/>
                </a:solidFill>
                <a:effectLst/>
                <a:latin typeface="+mn-lt"/>
                <a:ea typeface="+mn-ea"/>
                <a:cs typeface="+mn-cs"/>
                <a:hlinkClick r:id="rId23" tooltip="Árbol (estructura de datos)"/>
              </a:rPr>
              <a:t>árbol</a:t>
            </a:r>
            <a:r>
              <a:rPr lang="es-ES" sz="1200" b="0" i="0" kern="1200" dirty="0" smtClean="0">
                <a:solidFill>
                  <a:schemeClr val="tx1"/>
                </a:solidFill>
                <a:effectLst/>
                <a:latin typeface="+mn-lt"/>
                <a:ea typeface="+mn-ea"/>
                <a:cs typeface="+mn-cs"/>
              </a:rPr>
              <a:t>, el </a:t>
            </a:r>
            <a:r>
              <a:rPr lang="es-ES" sz="1200" b="0" i="0" u="none" strike="noStrike" kern="1200" dirty="0" smtClean="0">
                <a:solidFill>
                  <a:schemeClr val="tx1"/>
                </a:solidFill>
                <a:effectLst/>
                <a:latin typeface="+mn-lt"/>
                <a:ea typeface="+mn-ea"/>
                <a:cs typeface="+mn-cs"/>
                <a:hlinkClick r:id="rId24" tooltip="Recolector de basura"/>
              </a:rPr>
              <a:t>manejo de almacenamiento automático</a:t>
            </a:r>
            <a:r>
              <a:rPr lang="es-ES" sz="1200" b="0" i="0" kern="1200" dirty="0" smtClean="0">
                <a:solidFill>
                  <a:schemeClr val="tx1"/>
                </a:solidFill>
                <a:effectLst/>
                <a:latin typeface="+mn-lt"/>
                <a:ea typeface="+mn-ea"/>
                <a:cs typeface="+mn-cs"/>
              </a:rPr>
              <a:t>, </a:t>
            </a:r>
            <a:r>
              <a:rPr lang="es-ES" sz="1200" b="0" i="0" u="none" strike="noStrike" kern="1200" dirty="0" smtClean="0">
                <a:solidFill>
                  <a:schemeClr val="tx1"/>
                </a:solidFill>
                <a:effectLst/>
                <a:latin typeface="+mn-lt"/>
                <a:ea typeface="+mn-ea"/>
                <a:cs typeface="+mn-cs"/>
                <a:hlinkClick r:id="rId25" tooltip="Tipo de dato"/>
              </a:rPr>
              <a:t>tipos</a:t>
            </a:r>
            <a:r>
              <a:rPr lang="es-ES" sz="1200" b="0" i="0" kern="1200" dirty="0" smtClean="0">
                <a:solidFill>
                  <a:schemeClr val="tx1"/>
                </a:solidFill>
                <a:effectLst/>
                <a:latin typeface="+mn-lt"/>
                <a:ea typeface="+mn-ea"/>
                <a:cs typeface="+mn-cs"/>
              </a:rPr>
              <a:t> dinámicos, y el </a:t>
            </a:r>
            <a:r>
              <a:rPr lang="es-ES" sz="1200" b="0" i="0" u="none" strike="noStrike" kern="1200" dirty="0" smtClean="0">
                <a:solidFill>
                  <a:schemeClr val="tx1"/>
                </a:solidFill>
                <a:effectLst/>
                <a:latin typeface="+mn-lt"/>
                <a:ea typeface="+mn-ea"/>
                <a:cs typeface="+mn-cs"/>
                <a:hlinkClick r:id="rId26" tooltip="Compilador"/>
              </a:rPr>
              <a:t>compilador</a:t>
            </a:r>
            <a:r>
              <a:rPr lang="es-ES" sz="1200" b="0" i="0" kern="1200" dirty="0" smtClean="0">
                <a:solidFill>
                  <a:schemeClr val="tx1"/>
                </a:solidFill>
                <a:effectLst/>
                <a:latin typeface="+mn-lt"/>
                <a:ea typeface="+mn-ea"/>
                <a:cs typeface="+mn-cs"/>
              </a:rPr>
              <a:t> </a:t>
            </a:r>
            <a:r>
              <a:rPr lang="es-ES" sz="1200" b="0" i="0" u="none" strike="noStrike" kern="1200" dirty="0" smtClean="0">
                <a:solidFill>
                  <a:schemeClr val="tx1"/>
                </a:solidFill>
                <a:effectLst/>
                <a:latin typeface="+mn-lt"/>
                <a:ea typeface="+mn-ea"/>
                <a:cs typeface="+mn-cs"/>
                <a:hlinkClick r:id="rId27" tooltip="Auto contenido (aún no redactado)"/>
              </a:rPr>
              <a:t>auto contenido</a:t>
            </a:r>
            <a:r>
              <a:rPr lang="es-ES" sz="1200" b="0" i="0" kern="1200" dirty="0" smtClean="0">
                <a:solidFill>
                  <a:schemeClr val="tx1"/>
                </a:solidFill>
                <a:effectLst/>
                <a:latin typeface="+mn-lt"/>
                <a:ea typeface="+mn-ea"/>
                <a:cs typeface="+mn-cs"/>
              </a:rPr>
              <a:t>.</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El acrónimo LISP significa "</a:t>
            </a:r>
            <a:r>
              <a:rPr lang="es-ES" sz="1200" b="1" i="0" kern="1200" dirty="0" err="1" smtClean="0">
                <a:solidFill>
                  <a:schemeClr val="tx1"/>
                </a:solidFill>
                <a:effectLst/>
                <a:latin typeface="+mn-lt"/>
                <a:ea typeface="+mn-ea"/>
                <a:cs typeface="+mn-cs"/>
              </a:rPr>
              <a:t>LIS</a:t>
            </a:r>
            <a:r>
              <a:rPr lang="es-ES" sz="1200" b="0" i="0" kern="1200" dirty="0" err="1" smtClean="0">
                <a:solidFill>
                  <a:schemeClr val="tx1"/>
                </a:solidFill>
                <a:effectLst/>
                <a:latin typeface="+mn-lt"/>
                <a:ea typeface="+mn-ea"/>
                <a:cs typeface="+mn-cs"/>
              </a:rPr>
              <a:t>t</a:t>
            </a:r>
            <a:r>
              <a:rPr lang="es-ES" sz="1200" b="0" i="0" kern="1200" dirty="0" smtClean="0">
                <a:solidFill>
                  <a:schemeClr val="tx1"/>
                </a:solidFill>
                <a:effectLst/>
                <a:latin typeface="+mn-lt"/>
                <a:ea typeface="+mn-ea"/>
                <a:cs typeface="+mn-cs"/>
              </a:rPr>
              <a:t> </a:t>
            </a:r>
            <a:r>
              <a:rPr lang="es-ES" sz="1200" b="1" i="0" kern="1200" dirty="0" err="1" smtClean="0">
                <a:solidFill>
                  <a:schemeClr val="tx1"/>
                </a:solidFill>
                <a:effectLst/>
                <a:latin typeface="+mn-lt"/>
                <a:ea typeface="+mn-ea"/>
                <a:cs typeface="+mn-cs"/>
              </a:rPr>
              <a:t>P</a:t>
            </a:r>
            <a:r>
              <a:rPr lang="es-ES" sz="1200" b="0" i="0" kern="1200" dirty="0" err="1" smtClean="0">
                <a:solidFill>
                  <a:schemeClr val="tx1"/>
                </a:solidFill>
                <a:effectLst/>
                <a:latin typeface="+mn-lt"/>
                <a:ea typeface="+mn-ea"/>
                <a:cs typeface="+mn-cs"/>
              </a:rPr>
              <a:t>rocessor</a:t>
            </a:r>
            <a:r>
              <a:rPr lang="es-ES" sz="1200" b="0" i="0" kern="1200" dirty="0" smtClean="0">
                <a:solidFill>
                  <a:schemeClr val="tx1"/>
                </a:solidFill>
                <a:effectLst/>
                <a:latin typeface="+mn-lt"/>
                <a:ea typeface="+mn-ea"/>
                <a:cs typeface="+mn-cs"/>
              </a:rPr>
              <a:t>" (Procesamiento de listas). Las </a:t>
            </a:r>
            <a:r>
              <a:rPr lang="es-ES" sz="1200" b="0" i="0" u="none" strike="noStrike" kern="1200" dirty="0" smtClean="0">
                <a:solidFill>
                  <a:schemeClr val="tx1"/>
                </a:solidFill>
                <a:effectLst/>
                <a:latin typeface="+mn-lt"/>
                <a:ea typeface="+mn-ea"/>
                <a:cs typeface="+mn-cs"/>
                <a:hlinkClick r:id="rId28" tooltip="Lista (estructura de datos)"/>
              </a:rPr>
              <a:t>listas encadenadas</a:t>
            </a:r>
            <a:r>
              <a:rPr lang="es-ES" sz="1200" b="0" i="0" kern="1200" dirty="0" smtClean="0">
                <a:solidFill>
                  <a:schemeClr val="tx1"/>
                </a:solidFill>
                <a:effectLst/>
                <a:latin typeface="+mn-lt"/>
                <a:ea typeface="+mn-ea"/>
                <a:cs typeface="+mn-cs"/>
              </a:rPr>
              <a:t> son una de las estructuras de datos importantes de </a:t>
            </a:r>
            <a:r>
              <a:rPr lang="es-ES" sz="1200" b="0"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y el </a:t>
            </a:r>
            <a:r>
              <a:rPr lang="es-ES" sz="1200" b="0" i="0" u="none" strike="noStrike" kern="1200" dirty="0" smtClean="0">
                <a:solidFill>
                  <a:schemeClr val="tx1"/>
                </a:solidFill>
                <a:effectLst/>
                <a:latin typeface="+mn-lt"/>
                <a:ea typeface="+mn-ea"/>
                <a:cs typeface="+mn-cs"/>
                <a:hlinkClick r:id="rId29" tooltip="Código fuente"/>
              </a:rPr>
              <a:t>código fuente</a:t>
            </a:r>
            <a:r>
              <a:rPr lang="es-ES" sz="1200" b="0" i="0" kern="1200" dirty="0" smtClean="0">
                <a:solidFill>
                  <a:schemeClr val="tx1"/>
                </a:solidFill>
                <a:effectLst/>
                <a:latin typeface="+mn-lt"/>
                <a:ea typeface="+mn-ea"/>
                <a:cs typeface="+mn-cs"/>
              </a:rPr>
              <a:t> de </a:t>
            </a:r>
            <a:r>
              <a:rPr lang="es-ES" sz="1200" b="0"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en sí mismo está compuesto de listas. Como resultado, los programas de </a:t>
            </a:r>
            <a:r>
              <a:rPr lang="es-ES" sz="1200" b="0"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pueden manipular código fuente de </a:t>
            </a:r>
            <a:r>
              <a:rPr lang="es-ES" sz="1200" b="0"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como si fueran simples datos, dando lugar a sistemas de macros que permiten a los programadores crear </a:t>
            </a:r>
            <a:r>
              <a:rPr lang="es-ES" sz="1200" b="0" i="0" u="none" strike="noStrike" kern="1200" dirty="0" smtClean="0">
                <a:solidFill>
                  <a:schemeClr val="tx1"/>
                </a:solidFill>
                <a:effectLst/>
                <a:latin typeface="+mn-lt"/>
                <a:ea typeface="+mn-ea"/>
                <a:cs typeface="+mn-cs"/>
                <a:hlinkClick r:id="rId30" tooltip="Lenguaje de dominio específico"/>
              </a:rPr>
              <a:t>lenguajes de dominio específico</a:t>
            </a:r>
            <a:r>
              <a:rPr lang="es-ES" sz="1200" b="0" i="0" kern="1200" dirty="0" smtClean="0">
                <a:solidFill>
                  <a:schemeClr val="tx1"/>
                </a:solidFill>
                <a:effectLst/>
                <a:latin typeface="+mn-lt"/>
                <a:ea typeface="+mn-ea"/>
                <a:cs typeface="+mn-cs"/>
              </a:rPr>
              <a:t> embebidos en </a:t>
            </a:r>
            <a:r>
              <a:rPr lang="es-ES" sz="1200" b="0"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La intercambiabilidad del código y los datos también da a </a:t>
            </a:r>
            <a:r>
              <a:rPr lang="es-ES" sz="1200" b="0" i="0" kern="1200" dirty="0" err="1" smtClean="0">
                <a:solidFill>
                  <a:schemeClr val="tx1"/>
                </a:solidFill>
                <a:effectLst/>
                <a:latin typeface="+mn-lt"/>
                <a:ea typeface="+mn-ea"/>
                <a:cs typeface="+mn-cs"/>
              </a:rPr>
              <a:t>Lisp</a:t>
            </a:r>
            <a:r>
              <a:rPr lang="es-ES" sz="1200" b="0" i="0" kern="1200" dirty="0" smtClean="0">
                <a:solidFill>
                  <a:schemeClr val="tx1"/>
                </a:solidFill>
                <a:effectLst/>
                <a:latin typeface="+mn-lt"/>
                <a:ea typeface="+mn-ea"/>
                <a:cs typeface="+mn-cs"/>
              </a:rPr>
              <a:t> su instantáneamente reconocible sintaxis. Todo el código del programa es escrito como </a:t>
            </a:r>
            <a:r>
              <a:rPr lang="es-ES" sz="1200" b="0" i="0" u="none" strike="noStrike" kern="1200" dirty="0" smtClean="0">
                <a:solidFill>
                  <a:schemeClr val="tx1"/>
                </a:solidFill>
                <a:effectLst/>
                <a:latin typeface="+mn-lt"/>
                <a:ea typeface="+mn-ea"/>
                <a:cs typeface="+mn-cs"/>
                <a:hlinkClick r:id="rId31" tooltip="Expresión S"/>
              </a:rPr>
              <a:t>expresiones S</a:t>
            </a:r>
            <a:r>
              <a:rPr lang="es-ES" sz="1200" b="0" i="0" kern="1200" dirty="0" smtClean="0">
                <a:solidFill>
                  <a:schemeClr val="tx1"/>
                </a:solidFill>
                <a:effectLst/>
                <a:latin typeface="+mn-lt"/>
                <a:ea typeface="+mn-ea"/>
                <a:cs typeface="+mn-cs"/>
              </a:rPr>
              <a:t>, o listas entre paréntesis. Una llamada de función o una forma sintáctica es escrita como una lista, con la función o el nombre del operador en primer lugar, y los argumentos a continuación; por ejemplo, una función f que toma tres argumentos puede ser llamada usando (f x y z)</a:t>
            </a:r>
            <a:endParaRPr lang="es-ES" sz="1200" b="0" i="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Pascal</a:t>
            </a:r>
            <a:r>
              <a:rPr lang="en-US" baseline="0" dirty="0" smtClean="0"/>
              <a:t> </a:t>
            </a:r>
            <a:r>
              <a:rPr lang="en-US" baseline="0" dirty="0" err="1" smtClean="0"/>
              <a:t>fue</a:t>
            </a:r>
            <a:r>
              <a:rPr lang="en-US" baseline="0" dirty="0" smtClean="0"/>
              <a:t> el LP </a:t>
            </a:r>
            <a:r>
              <a:rPr lang="en-US" baseline="0" dirty="0" err="1" smtClean="0"/>
              <a:t>utilizado</a:t>
            </a:r>
            <a:r>
              <a:rPr lang="en-US" baseline="0" dirty="0" smtClean="0"/>
              <a:t> </a:t>
            </a:r>
            <a:r>
              <a:rPr lang="en-US" baseline="0" dirty="0" err="1" smtClean="0"/>
              <a:t>como</a:t>
            </a:r>
            <a:r>
              <a:rPr lang="en-US" baseline="0" dirty="0" smtClean="0"/>
              <a:t> primer </a:t>
            </a:r>
            <a:r>
              <a:rPr lang="en-US" baseline="0" dirty="0" err="1" smtClean="0"/>
              <a:t>lenguaje</a:t>
            </a:r>
            <a:r>
              <a:rPr lang="en-US" baseline="0" dirty="0" smtClean="0"/>
              <a:t> </a:t>
            </a:r>
            <a:r>
              <a:rPr lang="en-US" baseline="0" dirty="0" err="1" smtClean="0"/>
              <a:t>en</a:t>
            </a:r>
            <a:r>
              <a:rPr lang="en-US" baseline="0" dirty="0" smtClean="0"/>
              <a:t> la </a:t>
            </a:r>
            <a:r>
              <a:rPr lang="en-US" baseline="0" dirty="0" err="1" smtClean="0"/>
              <a:t>carrera</a:t>
            </a:r>
            <a:r>
              <a:rPr lang="en-US" baseline="0" dirty="0" smtClean="0"/>
              <a:t> de CC de MATCOM </a:t>
            </a:r>
            <a:r>
              <a:rPr lang="en-US" baseline="0" dirty="0" err="1" smtClean="0"/>
              <a:t>en</a:t>
            </a:r>
            <a:r>
              <a:rPr lang="en-US" baseline="0" dirty="0" smtClean="0"/>
              <a:t> </a:t>
            </a:r>
            <a:r>
              <a:rPr lang="en-US" baseline="0" dirty="0" err="1" smtClean="0"/>
              <a:t>los</a:t>
            </a:r>
            <a:r>
              <a:rPr lang="en-US" baseline="0" dirty="0" smtClean="0"/>
              <a:t> </a:t>
            </a:r>
            <a:r>
              <a:rPr lang="en-US" baseline="0" dirty="0" err="1" smtClean="0"/>
              <a:t>años</a:t>
            </a:r>
            <a:r>
              <a:rPr lang="en-US" baseline="0" dirty="0" smtClean="0"/>
              <a:t> 80s del </a:t>
            </a:r>
            <a:r>
              <a:rPr lang="en-US" baseline="0" dirty="0" err="1" smtClean="0"/>
              <a:t>siglo</a:t>
            </a:r>
            <a:r>
              <a:rPr lang="en-US" baseline="0" dirty="0" smtClean="0"/>
              <a:t> </a:t>
            </a:r>
            <a:r>
              <a:rPr lang="en-US" baseline="0" dirty="0" err="1" smtClean="0"/>
              <a:t>pasado</a:t>
            </a:r>
            <a:r>
              <a:rPr lang="en-US" baseline="0" dirty="0" smtClean="0"/>
              <a:t>.</a:t>
            </a:r>
            <a:endParaRPr lang="en-US" baseline="0" dirty="0" smtClean="0"/>
          </a:p>
          <a:p>
            <a:r>
              <a:rPr lang="en-US" baseline="0" dirty="0" smtClean="0"/>
              <a:t>El </a:t>
            </a:r>
            <a:r>
              <a:rPr lang="es-ES" sz="1200" b="0" i="0" kern="1200" dirty="0" smtClean="0">
                <a:solidFill>
                  <a:schemeClr val="tx1"/>
                </a:solidFill>
                <a:effectLst/>
                <a:latin typeface="+mn-lt"/>
                <a:ea typeface="+mn-ea"/>
                <a:cs typeface="+mn-cs"/>
              </a:rPr>
              <a:t>UCSD p-</a:t>
            </a:r>
            <a:r>
              <a:rPr lang="es-ES" sz="1200" b="0" i="0" kern="1200" dirty="0" err="1" smtClean="0">
                <a:solidFill>
                  <a:schemeClr val="tx1"/>
                </a:solidFill>
                <a:effectLst/>
                <a:latin typeface="+mn-lt"/>
                <a:ea typeface="+mn-ea"/>
                <a:cs typeface="+mn-cs"/>
              </a:rPr>
              <a:t>System</a:t>
            </a:r>
            <a:r>
              <a:rPr lang="es-ES" sz="1200" b="0" i="0" kern="1200" dirty="0" smtClean="0">
                <a:solidFill>
                  <a:schemeClr val="tx1"/>
                </a:solidFill>
                <a:effectLst/>
                <a:latin typeface="+mn-lt"/>
                <a:ea typeface="+mn-ea"/>
                <a:cs typeface="+mn-cs"/>
              </a:rPr>
              <a:t> fue un compilador para</a:t>
            </a:r>
            <a:r>
              <a:rPr lang="es-ES" sz="1200" b="0" i="0" kern="1200" baseline="0" dirty="0" smtClean="0">
                <a:solidFill>
                  <a:schemeClr val="tx1"/>
                </a:solidFill>
                <a:effectLst/>
                <a:latin typeface="+mn-lt"/>
                <a:ea typeface="+mn-ea"/>
                <a:cs typeface="+mn-cs"/>
              </a:rPr>
              <a:t> Pascal y </a:t>
            </a:r>
            <a:r>
              <a:rPr lang="es-ES" sz="1200" b="0" i="0" kern="1200" dirty="0" smtClean="0">
                <a:solidFill>
                  <a:schemeClr val="tx1"/>
                </a:solidFill>
                <a:effectLst/>
                <a:latin typeface="+mn-lt"/>
                <a:ea typeface="+mn-ea"/>
                <a:cs typeface="+mn-cs"/>
              </a:rPr>
              <a:t>sistema operativo independiente de máquina portátil basado en P-</a:t>
            </a:r>
            <a:r>
              <a:rPr lang="es-ES" sz="1200" b="0" i="0" kern="1200" dirty="0" err="1" smtClean="0">
                <a:solidFill>
                  <a:schemeClr val="tx1"/>
                </a:solidFill>
                <a:effectLst/>
                <a:latin typeface="+mn-lt"/>
                <a:ea typeface="+mn-ea"/>
                <a:cs typeface="+mn-cs"/>
              </a:rPr>
              <a:t>Code</a:t>
            </a:r>
            <a:r>
              <a:rPr lang="es-ES" sz="1200" b="0" i="0" kern="1200" dirty="0" smtClean="0">
                <a:solidFill>
                  <a:schemeClr val="tx1"/>
                </a:solidFill>
                <a:effectLst/>
                <a:latin typeface="+mn-lt"/>
                <a:ea typeface="+mn-ea"/>
                <a:cs typeface="+mn-cs"/>
              </a:rPr>
              <a:t>. Hubo versiones hechas para computadoras extremadamente diferentes. Algunos profesores y estudiantes de la carrera pudieron utilizar</a:t>
            </a:r>
            <a:r>
              <a:rPr lang="es-ES" sz="1200" b="0" i="0" kern="1200" baseline="0" dirty="0" smtClean="0">
                <a:solidFill>
                  <a:schemeClr val="tx1"/>
                </a:solidFill>
                <a:effectLst/>
                <a:latin typeface="+mn-lt"/>
                <a:ea typeface="+mn-ea"/>
                <a:cs typeface="+mn-cs"/>
              </a:rPr>
              <a:t> un mismo código Pascal compilado a p-</a:t>
            </a:r>
            <a:r>
              <a:rPr lang="es-ES" sz="1200" b="0" i="0" kern="1200" baseline="0" dirty="0" err="1" smtClean="0">
                <a:solidFill>
                  <a:schemeClr val="tx1"/>
                </a:solidFill>
                <a:effectLst/>
                <a:latin typeface="+mn-lt"/>
                <a:ea typeface="+mn-ea"/>
                <a:cs typeface="+mn-cs"/>
              </a:rPr>
              <a:t>Code</a:t>
            </a:r>
            <a:r>
              <a:rPr lang="es-ES" sz="1200" b="0" i="0" kern="1200" baseline="0" dirty="0" smtClean="0">
                <a:solidFill>
                  <a:schemeClr val="tx1"/>
                </a:solidFill>
                <a:effectLst/>
                <a:latin typeface="+mn-lt"/>
                <a:ea typeface="+mn-ea"/>
                <a:cs typeface="+mn-cs"/>
              </a:rPr>
              <a:t> en una VAX, una minicomputadora cubana CID 300 o una Apple II sin tener que recompilar. Significó un salto cualitativo  en la enseñanza de la programación. </a:t>
            </a:r>
            <a:endParaRPr lang="es-ES" sz="1200" b="0" i="0" kern="1200" baseline="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Posteriormente</a:t>
            </a:r>
            <a:r>
              <a:rPr lang="es-ES" sz="1200" b="0" i="0" kern="1200" baseline="0" dirty="0" smtClean="0">
                <a:solidFill>
                  <a:schemeClr val="tx1"/>
                </a:solidFill>
                <a:effectLst/>
                <a:latin typeface="+mn-lt"/>
                <a:ea typeface="+mn-ea"/>
                <a:cs typeface="+mn-cs"/>
              </a:rPr>
              <a:t> c</a:t>
            </a:r>
            <a:r>
              <a:rPr lang="es-ES" sz="1200" b="0" i="0" kern="1200" dirty="0" smtClean="0">
                <a:solidFill>
                  <a:schemeClr val="tx1"/>
                </a:solidFill>
                <a:effectLst/>
                <a:latin typeface="+mn-lt"/>
                <a:ea typeface="+mn-ea"/>
                <a:cs typeface="+mn-cs"/>
              </a:rPr>
              <a:t>on Turbo Pascal versión 5.5, </a:t>
            </a:r>
            <a:r>
              <a:rPr lang="es-ES" sz="1200" b="0" i="0" kern="1200" dirty="0" err="1" smtClean="0">
                <a:solidFill>
                  <a:schemeClr val="tx1"/>
                </a:solidFill>
                <a:effectLst/>
                <a:latin typeface="+mn-lt"/>
                <a:ea typeface="+mn-ea"/>
                <a:cs typeface="+mn-cs"/>
              </a:rPr>
              <a:t>Borland</a:t>
            </a:r>
            <a:r>
              <a:rPr lang="es-ES" sz="1200" b="0" i="0" kern="1200" dirty="0" smtClean="0">
                <a:solidFill>
                  <a:schemeClr val="tx1"/>
                </a:solidFill>
                <a:effectLst/>
                <a:latin typeface="+mn-lt"/>
                <a:ea typeface="+mn-ea"/>
                <a:cs typeface="+mn-cs"/>
              </a:rPr>
              <a:t> agregó </a:t>
            </a:r>
            <a:r>
              <a:rPr lang="es-ES" sz="1200" b="0" i="0" u="sng" kern="1200" dirty="0" smtClean="0">
                <a:solidFill>
                  <a:schemeClr val="tx1"/>
                </a:solidFill>
                <a:effectLst/>
                <a:latin typeface="+mn-lt"/>
                <a:ea typeface="+mn-ea"/>
                <a:cs typeface="+mn-cs"/>
                <a:hlinkClick r:id="rId3" tooltip="Programación orientada a objetos"/>
              </a:rPr>
              <a:t>programación orientada a objetos</a:t>
            </a:r>
            <a:r>
              <a:rPr lang="es-ES" sz="1200" b="0" i="0" kern="1200" dirty="0" smtClean="0">
                <a:solidFill>
                  <a:schemeClr val="tx1"/>
                </a:solidFill>
                <a:effectLst/>
                <a:latin typeface="+mn-lt"/>
                <a:ea typeface="+mn-ea"/>
                <a:cs typeface="+mn-cs"/>
              </a:rPr>
              <a:t> a Pascal.</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Sin embargo, </a:t>
            </a:r>
            <a:r>
              <a:rPr lang="es-ES" sz="1200" b="0" i="0" kern="1200" dirty="0" err="1" smtClean="0">
                <a:solidFill>
                  <a:schemeClr val="tx1"/>
                </a:solidFill>
                <a:effectLst/>
                <a:latin typeface="+mn-lt"/>
                <a:ea typeface="+mn-ea"/>
                <a:cs typeface="+mn-cs"/>
              </a:rPr>
              <a:t>Borland</a:t>
            </a:r>
            <a:r>
              <a:rPr lang="es-ES" sz="1200" b="0" i="0" kern="1200" dirty="0" smtClean="0">
                <a:solidFill>
                  <a:schemeClr val="tx1"/>
                </a:solidFill>
                <a:effectLst/>
                <a:latin typeface="+mn-lt"/>
                <a:ea typeface="+mn-ea"/>
                <a:cs typeface="+mn-cs"/>
              </a:rPr>
              <a:t> después decidió mejorar esa extensión del lenguaje introduciendo su producto </a:t>
            </a:r>
            <a:r>
              <a:rPr lang="es-ES" sz="1200" b="0" i="0" u="none" strike="noStrike" kern="1200" dirty="0" smtClean="0">
                <a:solidFill>
                  <a:schemeClr val="tx1"/>
                </a:solidFill>
                <a:effectLst/>
                <a:latin typeface="+mn-lt"/>
                <a:ea typeface="+mn-ea"/>
                <a:cs typeface="+mn-cs"/>
                <a:hlinkClick r:id="rId4" tooltip="Embarcadero Delphi"/>
              </a:rPr>
              <a:t>Delphi</a:t>
            </a:r>
            <a:r>
              <a:rPr lang="es-ES" sz="1200" b="0" i="0" kern="1200" dirty="0" smtClean="0">
                <a:solidFill>
                  <a:schemeClr val="tx1"/>
                </a:solidFill>
                <a:effectLst/>
                <a:latin typeface="+mn-lt"/>
                <a:ea typeface="+mn-ea"/>
                <a:cs typeface="+mn-cs"/>
              </a:rPr>
              <a:t>, diseñado a partir del estándar </a:t>
            </a:r>
            <a:r>
              <a:rPr lang="es-ES" sz="1200" b="0" i="1" kern="1200" dirty="0" err="1" smtClean="0">
                <a:solidFill>
                  <a:schemeClr val="tx1"/>
                </a:solidFill>
                <a:effectLst/>
                <a:latin typeface="+mn-lt"/>
                <a:ea typeface="+mn-ea"/>
                <a:cs typeface="+mn-cs"/>
              </a:rPr>
              <a:t>Object</a:t>
            </a:r>
            <a:r>
              <a:rPr lang="es-ES" sz="1200" b="0" i="1" kern="1200" dirty="0" smtClean="0">
                <a:solidFill>
                  <a:schemeClr val="tx1"/>
                </a:solidFill>
                <a:effectLst/>
                <a:latin typeface="+mn-lt"/>
                <a:ea typeface="+mn-ea"/>
                <a:cs typeface="+mn-cs"/>
              </a:rPr>
              <a:t> Pascal</a:t>
            </a:r>
            <a:r>
              <a:rPr lang="es-ES" sz="1200" b="0" i="0" kern="1200" dirty="0" smtClean="0">
                <a:solidFill>
                  <a:schemeClr val="tx1"/>
                </a:solidFill>
                <a:effectLst/>
                <a:latin typeface="+mn-lt"/>
                <a:ea typeface="+mn-ea"/>
                <a:cs typeface="+mn-cs"/>
              </a:rPr>
              <a:t>, propuesto por </a:t>
            </a:r>
            <a:r>
              <a:rPr lang="es-ES" sz="1200" b="0" i="0" u="none" strike="noStrike" kern="1200" dirty="0" smtClean="0">
                <a:solidFill>
                  <a:schemeClr val="tx1"/>
                </a:solidFill>
                <a:effectLst/>
                <a:latin typeface="+mn-lt"/>
                <a:ea typeface="+mn-ea"/>
                <a:cs typeface="+mn-cs"/>
                <a:hlinkClick r:id="rId5" tooltip="Apple Inc."/>
              </a:rPr>
              <a:t>Apple Inc.</a:t>
            </a:r>
            <a:r>
              <a:rPr lang="es-ES" sz="1200" b="0" i="0" kern="1200" dirty="0" smtClean="0">
                <a:solidFill>
                  <a:schemeClr val="tx1"/>
                </a:solidFill>
                <a:effectLst/>
                <a:latin typeface="+mn-lt"/>
                <a:ea typeface="+mn-ea"/>
                <a:cs typeface="+mn-cs"/>
              </a:rPr>
              <a:t> como base. </a:t>
            </a:r>
            <a:r>
              <a:rPr lang="es-ES" sz="1200" b="0" i="0" kern="1200" dirty="0" err="1" smtClean="0">
                <a:solidFill>
                  <a:schemeClr val="tx1"/>
                </a:solidFill>
                <a:effectLst/>
                <a:latin typeface="+mn-lt"/>
                <a:ea typeface="+mn-ea"/>
                <a:cs typeface="+mn-cs"/>
              </a:rPr>
              <a:t>Borland</a:t>
            </a:r>
            <a:r>
              <a:rPr lang="es-ES" sz="1200" b="0" i="0" kern="1200" dirty="0" smtClean="0">
                <a:solidFill>
                  <a:schemeClr val="tx1"/>
                </a:solidFill>
                <a:effectLst/>
                <a:latin typeface="+mn-lt"/>
                <a:ea typeface="+mn-ea"/>
                <a:cs typeface="+mn-cs"/>
              </a:rPr>
              <a:t> también lo llamó </a:t>
            </a:r>
            <a:r>
              <a:rPr lang="es-ES" sz="1200" b="0" i="0" u="none" strike="noStrike" kern="1200" dirty="0" err="1" smtClean="0">
                <a:solidFill>
                  <a:schemeClr val="tx1"/>
                </a:solidFill>
                <a:effectLst/>
                <a:latin typeface="+mn-lt"/>
                <a:ea typeface="+mn-ea"/>
                <a:cs typeface="+mn-cs"/>
                <a:hlinkClick r:id="rId6" tooltip="Object Pascal"/>
              </a:rPr>
              <a:t>Object</a:t>
            </a:r>
            <a:r>
              <a:rPr lang="es-ES" sz="1200" b="0" i="0" u="none" strike="noStrike" kern="1200" dirty="0" smtClean="0">
                <a:solidFill>
                  <a:schemeClr val="tx1"/>
                </a:solidFill>
                <a:effectLst/>
                <a:latin typeface="+mn-lt"/>
                <a:ea typeface="+mn-ea"/>
                <a:cs typeface="+mn-cs"/>
                <a:hlinkClick r:id="rId6" tooltip="Object Pascal"/>
              </a:rPr>
              <a:t> Pascal</a:t>
            </a:r>
            <a:r>
              <a:rPr lang="es-ES" sz="1200" b="0" i="0" kern="1200" dirty="0" smtClean="0">
                <a:solidFill>
                  <a:schemeClr val="tx1"/>
                </a:solidFill>
                <a:effectLst/>
                <a:latin typeface="+mn-lt"/>
                <a:ea typeface="+mn-ea"/>
                <a:cs typeface="+mn-cs"/>
              </a:rPr>
              <a:t> en las primeras versiones, pero cambió el nombre a 'lenguaje de programación Delphi' en sus últimas versiones. El</a:t>
            </a:r>
            <a:r>
              <a:rPr lang="es-ES" sz="1200" b="0" i="0" kern="1200" baseline="0" dirty="0" smtClean="0">
                <a:solidFill>
                  <a:schemeClr val="tx1"/>
                </a:solidFill>
                <a:effectLst/>
                <a:latin typeface="+mn-lt"/>
                <a:ea typeface="+mn-ea"/>
                <a:cs typeface="+mn-cs"/>
              </a:rPr>
              <a:t> uso de Turbo Pascal significó poder llevar los principios de la Programación Orientada a Objetos a los estudiantes de MATCOM </a:t>
            </a:r>
            <a:endParaRPr lang="es-E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schemeClr val="bg1"/>
                </a:solidFill>
                <a:effectLst>
                  <a:outerShdw blurRad="38100" dist="38100" dir="2700000" algn="tl">
                    <a:srgbClr val="000000">
                      <a:alpha val="43137"/>
                    </a:srgbClr>
                  </a:outerShdw>
                </a:effectLst>
              </a:rPr>
              <a:t>Anders Hejlsberg el </a:t>
            </a:r>
            <a:r>
              <a:rPr lang="en-US" sz="1200" dirty="0" err="1" smtClean="0">
                <a:solidFill>
                  <a:schemeClr val="bg1"/>
                </a:solidFill>
                <a:effectLst>
                  <a:outerShdw blurRad="38100" dist="38100" dir="2700000" algn="tl">
                    <a:srgbClr val="000000">
                      <a:alpha val="43137"/>
                    </a:srgbClr>
                  </a:outerShdw>
                </a:effectLst>
              </a:rPr>
              <a:t>desarrollador</a:t>
            </a:r>
            <a:r>
              <a:rPr lang="en-US" sz="1200" baseline="0" dirty="0" smtClean="0">
                <a:solidFill>
                  <a:schemeClr val="bg1"/>
                </a:solidFill>
                <a:effectLst>
                  <a:outerShdw blurRad="38100" dist="38100" dir="2700000" algn="tl">
                    <a:srgbClr val="000000">
                      <a:alpha val="43137"/>
                    </a:srgbClr>
                  </a:outerShdw>
                </a:effectLst>
              </a:rPr>
              <a:t> del </a:t>
            </a:r>
            <a:r>
              <a:rPr lang="en-US" sz="1200" baseline="0" dirty="0" err="1" smtClean="0">
                <a:solidFill>
                  <a:schemeClr val="bg1"/>
                </a:solidFill>
                <a:effectLst>
                  <a:outerShdw blurRad="38100" dist="38100" dir="2700000" algn="tl">
                    <a:srgbClr val="000000">
                      <a:alpha val="43137"/>
                    </a:srgbClr>
                  </a:outerShdw>
                </a:effectLst>
              </a:rPr>
              <a:t>excelente</a:t>
            </a:r>
            <a:r>
              <a:rPr lang="en-US" sz="1200" baseline="0" dirty="0" smtClean="0">
                <a:solidFill>
                  <a:schemeClr val="bg1"/>
                </a:solidFill>
                <a:effectLst>
                  <a:outerShdw blurRad="38100" dist="38100" dir="2700000" algn="tl">
                    <a:srgbClr val="000000">
                      <a:alpha val="43137"/>
                    </a:srgbClr>
                  </a:outerShdw>
                </a:effectLst>
              </a:rPr>
              <a:t> </a:t>
            </a:r>
            <a:r>
              <a:rPr lang="en-US" sz="1200" baseline="0" dirty="0" err="1" smtClean="0">
                <a:solidFill>
                  <a:schemeClr val="bg1"/>
                </a:solidFill>
                <a:effectLst>
                  <a:outerShdw blurRad="38100" dist="38100" dir="2700000" algn="tl">
                    <a:srgbClr val="000000">
                      <a:alpha val="43137"/>
                    </a:srgbClr>
                  </a:outerShdw>
                </a:effectLst>
              </a:rPr>
              <a:t>compilador</a:t>
            </a:r>
            <a:r>
              <a:rPr lang="en-US" sz="1200" baseline="0" dirty="0" smtClean="0">
                <a:solidFill>
                  <a:schemeClr val="bg1"/>
                </a:solidFill>
                <a:effectLst>
                  <a:outerShdw blurRad="38100" dist="38100" dir="2700000" algn="tl">
                    <a:srgbClr val="000000">
                      <a:alpha val="43137"/>
                    </a:srgbClr>
                  </a:outerShdw>
                </a:effectLst>
              </a:rPr>
              <a:t> de Turbo Pascal </a:t>
            </a:r>
            <a:r>
              <a:rPr lang="en-US" sz="1200" baseline="0" dirty="0" err="1" smtClean="0">
                <a:solidFill>
                  <a:schemeClr val="bg1"/>
                </a:solidFill>
                <a:effectLst>
                  <a:outerShdw blurRad="38100" dist="38100" dir="2700000" algn="tl">
                    <a:srgbClr val="000000">
                      <a:alpha val="43137"/>
                    </a:srgbClr>
                  </a:outerShdw>
                </a:effectLst>
              </a:rPr>
              <a:t>fue</a:t>
            </a:r>
            <a:r>
              <a:rPr lang="en-US" sz="1200" baseline="0" dirty="0" smtClean="0">
                <a:solidFill>
                  <a:schemeClr val="bg1"/>
                </a:solidFill>
                <a:effectLst>
                  <a:outerShdw blurRad="38100" dist="38100" dir="2700000" algn="tl">
                    <a:srgbClr val="000000">
                      <a:alpha val="43137"/>
                    </a:srgbClr>
                  </a:outerShdw>
                </a:effectLst>
              </a:rPr>
              <a:t> </a:t>
            </a:r>
            <a:r>
              <a:rPr lang="en-US" sz="1200" baseline="0" dirty="0" err="1" smtClean="0">
                <a:solidFill>
                  <a:schemeClr val="bg1"/>
                </a:solidFill>
                <a:effectLst>
                  <a:outerShdw blurRad="38100" dist="38100" dir="2700000" algn="tl">
                    <a:srgbClr val="000000">
                      <a:alpha val="43137"/>
                    </a:srgbClr>
                  </a:outerShdw>
                </a:effectLst>
              </a:rPr>
              <a:t>posteriormente</a:t>
            </a:r>
            <a:r>
              <a:rPr lang="en-US" sz="1200" baseline="0" dirty="0" smtClean="0">
                <a:solidFill>
                  <a:schemeClr val="bg1"/>
                </a:solidFill>
                <a:effectLst>
                  <a:outerShdw blurRad="38100" dist="38100" dir="2700000" algn="tl">
                    <a:srgbClr val="000000">
                      <a:alpha val="43137"/>
                    </a:srgbClr>
                  </a:outerShdw>
                </a:effectLst>
              </a:rPr>
              <a:t> el </a:t>
            </a:r>
            <a:r>
              <a:rPr lang="en-US" sz="1200" baseline="0" dirty="0" err="1" smtClean="0">
                <a:solidFill>
                  <a:schemeClr val="bg1"/>
                </a:solidFill>
                <a:effectLst>
                  <a:outerShdw blurRad="38100" dist="38100" dir="2700000" algn="tl">
                    <a:srgbClr val="000000">
                      <a:alpha val="43137"/>
                    </a:srgbClr>
                  </a:outerShdw>
                </a:effectLst>
              </a:rPr>
              <a:t>creador</a:t>
            </a:r>
            <a:r>
              <a:rPr lang="en-US" sz="1200" baseline="0" dirty="0" smtClean="0">
                <a:solidFill>
                  <a:schemeClr val="bg1"/>
                </a:solidFill>
                <a:effectLst>
                  <a:outerShdw blurRad="38100" dist="38100" dir="2700000" algn="tl">
                    <a:srgbClr val="000000">
                      <a:alpha val="43137"/>
                    </a:srgbClr>
                  </a:outerShdw>
                </a:effectLst>
              </a:rPr>
              <a:t> de C#</a:t>
            </a:r>
            <a:endParaRPr lang="es-MX" sz="1200" dirty="0" smtClean="0"/>
          </a:p>
          <a:p>
            <a:endParaRPr lang="es-ES" sz="1200" b="0" i="0" kern="1200" dirty="0" smtClean="0">
              <a:solidFill>
                <a:schemeClr val="tx1"/>
              </a:solidFill>
              <a:effectLst/>
              <a:latin typeface="+mn-lt"/>
              <a:ea typeface="+mn-ea"/>
              <a:cs typeface="+mn-cs"/>
            </a:endParaRPr>
          </a:p>
          <a:p>
            <a:endParaRPr lang="es-ES" sz="1200" b="0" i="0" kern="1200" baseline="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  </a:t>
            </a:r>
            <a:endParaRPr lang="en-US" baseline="0"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 Java se </a:t>
            </a:r>
            <a:r>
              <a:rPr lang="en-US" dirty="0" err="1" smtClean="0"/>
              <a:t>lanzó</a:t>
            </a:r>
            <a:r>
              <a:rPr lang="en-US" dirty="0" smtClean="0"/>
              <a:t> el </a:t>
            </a:r>
            <a:r>
              <a:rPr lang="en-US" dirty="0" err="1" smtClean="0"/>
              <a:t>concepto</a:t>
            </a:r>
            <a:r>
              <a:rPr lang="en-US" dirty="0" smtClean="0"/>
              <a:t> de applet, </a:t>
            </a:r>
            <a:r>
              <a:rPr lang="en-US" dirty="0" err="1" smtClean="0"/>
              <a:t>pequeñas</a:t>
            </a:r>
            <a:r>
              <a:rPr lang="en-US" dirty="0" smtClean="0"/>
              <a:t> </a:t>
            </a:r>
            <a:r>
              <a:rPr lang="en-US" dirty="0" err="1" smtClean="0"/>
              <a:t>aplicaciones</a:t>
            </a:r>
            <a:r>
              <a:rPr lang="en-US" baseline="0" dirty="0" smtClean="0"/>
              <a:t> </a:t>
            </a:r>
            <a:r>
              <a:rPr lang="en-US" baseline="0" dirty="0" err="1" smtClean="0"/>
              <a:t>en</a:t>
            </a:r>
            <a:r>
              <a:rPr lang="en-US" baseline="0" dirty="0" smtClean="0"/>
              <a:t> bytecode que </a:t>
            </a:r>
            <a:r>
              <a:rPr lang="en-US" baseline="0" dirty="0" err="1" smtClean="0"/>
              <a:t>fueran</a:t>
            </a:r>
            <a:r>
              <a:rPr lang="en-US" baseline="0" dirty="0" smtClean="0"/>
              <a:t> </a:t>
            </a:r>
            <a:r>
              <a:rPr lang="en-US" baseline="0" dirty="0" err="1" smtClean="0"/>
              <a:t>ejecutadas</a:t>
            </a:r>
            <a:r>
              <a:rPr lang="en-US" baseline="0" dirty="0" smtClean="0"/>
              <a:t> </a:t>
            </a:r>
            <a:r>
              <a:rPr lang="en-US" baseline="0" dirty="0" err="1" smtClean="0"/>
              <a:t>por</a:t>
            </a:r>
            <a:r>
              <a:rPr lang="en-US" baseline="0" dirty="0" smtClean="0"/>
              <a:t> </a:t>
            </a:r>
            <a:r>
              <a:rPr lang="en-US" baseline="0" dirty="0" err="1" smtClean="0"/>
              <a:t>los</a:t>
            </a:r>
            <a:r>
              <a:rPr lang="en-US" baseline="0" dirty="0" smtClean="0"/>
              <a:t> </a:t>
            </a:r>
            <a:r>
              <a:rPr lang="en-US" baseline="0" dirty="0" err="1" smtClean="0"/>
              <a:t>navegadores</a:t>
            </a:r>
            <a:r>
              <a:rPr lang="en-US" baseline="0" dirty="0" smtClean="0"/>
              <a:t> </a:t>
            </a:r>
            <a:r>
              <a:rPr lang="en-US" baseline="0" dirty="0" err="1" smtClean="0"/>
              <a:t>en</a:t>
            </a:r>
            <a:r>
              <a:rPr lang="en-US" baseline="0" dirty="0" smtClean="0"/>
              <a:t> </a:t>
            </a:r>
            <a:r>
              <a:rPr lang="en-US" baseline="0" dirty="0" err="1" smtClean="0"/>
              <a:t>una</a:t>
            </a:r>
            <a:r>
              <a:rPr lang="en-US" baseline="0" dirty="0" smtClean="0"/>
              <a:t> </a:t>
            </a:r>
            <a:r>
              <a:rPr lang="en-US" baseline="0" dirty="0" err="1" smtClean="0"/>
              <a:t>página</a:t>
            </a:r>
            <a:r>
              <a:rPr lang="en-US" baseline="0" dirty="0" smtClean="0"/>
              <a:t> web. </a:t>
            </a:r>
            <a:r>
              <a:rPr lang="en-US" baseline="0" dirty="0" err="1" smtClean="0"/>
              <a:t>Más</a:t>
            </a:r>
            <a:r>
              <a:rPr lang="en-US" baseline="0" dirty="0" smtClean="0"/>
              <a:t> </a:t>
            </a:r>
            <a:r>
              <a:rPr lang="en-US" baseline="0" dirty="0" err="1" smtClean="0"/>
              <a:t>adelante</a:t>
            </a:r>
            <a:r>
              <a:rPr lang="en-US" baseline="0" dirty="0" smtClean="0"/>
              <a:t> Microsoft </a:t>
            </a:r>
            <a:r>
              <a:rPr lang="en-US" baseline="0" dirty="0" err="1" smtClean="0"/>
              <a:t>quiso</a:t>
            </a:r>
            <a:r>
              <a:rPr lang="en-US" baseline="0" dirty="0" smtClean="0"/>
              <a:t> </a:t>
            </a:r>
            <a:r>
              <a:rPr lang="en-US" baseline="0" dirty="0" err="1" smtClean="0"/>
              <a:t>lograr</a:t>
            </a:r>
            <a:r>
              <a:rPr lang="en-US" baseline="0" dirty="0" smtClean="0"/>
              <a:t> lo </a:t>
            </a:r>
            <a:r>
              <a:rPr lang="en-US" baseline="0" dirty="0" err="1" smtClean="0"/>
              <a:t>mismo</a:t>
            </a:r>
            <a:r>
              <a:rPr lang="en-US" baseline="0" dirty="0" smtClean="0"/>
              <a:t> con </a:t>
            </a:r>
            <a:r>
              <a:rPr lang="en-US" baseline="0" dirty="0" err="1" smtClean="0"/>
              <a:t>Silverligth</a:t>
            </a:r>
            <a:r>
              <a:rPr lang="en-US" baseline="0" dirty="0" smtClean="0"/>
              <a:t> para la </a:t>
            </a:r>
            <a:r>
              <a:rPr lang="en-US" baseline="0" dirty="0" err="1" smtClean="0"/>
              <a:t>ejecución</a:t>
            </a:r>
            <a:r>
              <a:rPr lang="en-US" baseline="0" dirty="0" smtClean="0"/>
              <a:t> de </a:t>
            </a:r>
            <a:r>
              <a:rPr lang="en-US" baseline="0" dirty="0" err="1" smtClean="0"/>
              <a:t>código</a:t>
            </a:r>
            <a:r>
              <a:rPr lang="en-US" baseline="0" dirty="0" smtClean="0"/>
              <a:t> .NET Sin embargo, con la </a:t>
            </a:r>
            <a:r>
              <a:rPr lang="en-US" baseline="0" dirty="0" err="1" smtClean="0"/>
              <a:t>aparición</a:t>
            </a:r>
            <a:r>
              <a:rPr lang="en-US" baseline="0" dirty="0" smtClean="0"/>
              <a:t> de </a:t>
            </a:r>
            <a:r>
              <a:rPr lang="en-US" baseline="0" dirty="0" err="1" smtClean="0"/>
              <a:t>Javascript</a:t>
            </a:r>
            <a:r>
              <a:rPr lang="en-US" baseline="0" dirty="0" smtClean="0"/>
              <a:t> y </a:t>
            </a:r>
            <a:r>
              <a:rPr lang="en-US" baseline="0" dirty="0" err="1" smtClean="0"/>
              <a:t>su</a:t>
            </a:r>
            <a:r>
              <a:rPr lang="en-US" baseline="0" dirty="0" smtClean="0"/>
              <a:t> </a:t>
            </a:r>
            <a:r>
              <a:rPr lang="en-US" baseline="0" dirty="0" err="1" smtClean="0"/>
              <a:t>adopción</a:t>
            </a:r>
            <a:r>
              <a:rPr lang="en-US" baseline="0" dirty="0" smtClean="0"/>
              <a:t> </a:t>
            </a:r>
            <a:r>
              <a:rPr lang="en-US" baseline="0" dirty="0" err="1" smtClean="0"/>
              <a:t>por</a:t>
            </a:r>
            <a:r>
              <a:rPr lang="en-US" baseline="0" dirty="0" smtClean="0"/>
              <a:t> </a:t>
            </a:r>
            <a:r>
              <a:rPr lang="en-US" baseline="0" dirty="0" err="1" smtClean="0"/>
              <a:t>practicamente</a:t>
            </a:r>
            <a:r>
              <a:rPr lang="en-US" baseline="0" dirty="0" smtClean="0"/>
              <a:t> </a:t>
            </a:r>
            <a:r>
              <a:rPr lang="en-US" baseline="0" dirty="0" err="1" smtClean="0"/>
              <a:t>todos</a:t>
            </a:r>
            <a:r>
              <a:rPr lang="en-US" baseline="0" dirty="0" smtClean="0"/>
              <a:t> </a:t>
            </a:r>
            <a:r>
              <a:rPr lang="en-US" baseline="0" dirty="0" err="1" smtClean="0"/>
              <a:t>los</a:t>
            </a:r>
            <a:r>
              <a:rPr lang="en-US" baseline="0" dirty="0" smtClean="0"/>
              <a:t> </a:t>
            </a:r>
            <a:r>
              <a:rPr lang="en-US" baseline="0" dirty="0" err="1" smtClean="0"/>
              <a:t>navegadores</a:t>
            </a:r>
            <a:r>
              <a:rPr lang="en-US" baseline="0" dirty="0" smtClean="0"/>
              <a:t> lo </a:t>
            </a:r>
            <a:r>
              <a:rPr lang="en-US" baseline="0" dirty="0" err="1" smtClean="0"/>
              <a:t>han</a:t>
            </a:r>
            <a:r>
              <a:rPr lang="en-US" baseline="0" dirty="0" smtClean="0"/>
              <a:t> </a:t>
            </a:r>
            <a:r>
              <a:rPr lang="en-US" baseline="0" dirty="0" err="1" smtClean="0"/>
              <a:t>convertido</a:t>
            </a:r>
            <a:r>
              <a:rPr lang="en-US" baseline="0" dirty="0" smtClean="0"/>
              <a:t> </a:t>
            </a:r>
            <a:r>
              <a:rPr lang="en-US" baseline="0" dirty="0" err="1" smtClean="0"/>
              <a:t>en</a:t>
            </a:r>
            <a:r>
              <a:rPr lang="en-US" baseline="0" dirty="0" smtClean="0"/>
              <a:t> el </a:t>
            </a:r>
            <a:r>
              <a:rPr lang="en-US" baseline="0" dirty="0" err="1" smtClean="0"/>
              <a:t>lenguaje</a:t>
            </a:r>
            <a:r>
              <a:rPr lang="en-US" baseline="0" dirty="0" smtClean="0"/>
              <a:t> de facto </a:t>
            </a:r>
            <a:r>
              <a:rPr lang="en-US" baseline="0" dirty="0" err="1" smtClean="0"/>
              <a:t>en</a:t>
            </a:r>
            <a:r>
              <a:rPr lang="en-US" baseline="0" dirty="0" smtClean="0"/>
              <a:t> el front-end de la </a:t>
            </a:r>
            <a:r>
              <a:rPr lang="en-US" baseline="0" dirty="0" err="1" smtClean="0"/>
              <a:t>mayoría</a:t>
            </a:r>
            <a:r>
              <a:rPr lang="en-US" baseline="0" dirty="0" smtClean="0"/>
              <a:t> de las </a:t>
            </a:r>
            <a:r>
              <a:rPr lang="en-US" baseline="0" dirty="0" err="1" smtClean="0"/>
              <a:t>aplicaciones</a:t>
            </a:r>
            <a:r>
              <a:rPr lang="en-US" baseline="0" dirty="0" smtClean="0"/>
              <a:t> web a </a:t>
            </a:r>
            <a:r>
              <a:rPr lang="en-US" baseline="0" dirty="0" err="1" smtClean="0"/>
              <a:t>pesar</a:t>
            </a:r>
            <a:r>
              <a:rPr lang="en-US" baseline="0" dirty="0" smtClean="0"/>
              <a:t> de que no es el LP </a:t>
            </a:r>
            <a:r>
              <a:rPr lang="en-US" baseline="0" dirty="0" err="1" smtClean="0"/>
              <a:t>más</a:t>
            </a:r>
            <a:r>
              <a:rPr lang="en-US" baseline="0" dirty="0" smtClean="0"/>
              <a:t> </a:t>
            </a:r>
            <a:r>
              <a:rPr lang="en-US" baseline="0" dirty="0" err="1" smtClean="0"/>
              <a:t>amistoso</a:t>
            </a:r>
            <a:r>
              <a:rPr lang="en-US" baseline="0" dirty="0" smtClean="0"/>
              <a:t> de </a:t>
            </a:r>
            <a:r>
              <a:rPr lang="en-US" baseline="0" dirty="0" err="1" smtClean="0"/>
              <a:t>programar</a:t>
            </a:r>
            <a:r>
              <a:rPr lang="en-US" baseline="0" dirty="0" smtClean="0"/>
              <a:t>.</a:t>
            </a:r>
            <a:endParaRPr lang="en-US" baseline="0" dirty="0" smtClean="0"/>
          </a:p>
          <a:p>
            <a:endParaRPr lang="en-US" baseline="0" dirty="0" smtClean="0"/>
          </a:p>
          <a:p>
            <a:r>
              <a:rPr lang="en-US" baseline="0" dirty="0" err="1" smtClean="0"/>
              <a:t>En</a:t>
            </a:r>
            <a:r>
              <a:rPr lang="en-US" baseline="0" dirty="0" smtClean="0"/>
              <a:t> la </a:t>
            </a:r>
            <a:r>
              <a:rPr lang="en-US" baseline="0" dirty="0" err="1" smtClean="0"/>
              <a:t>segunda</a:t>
            </a:r>
            <a:r>
              <a:rPr lang="en-US" baseline="0" dirty="0" smtClean="0"/>
              <a:t> </a:t>
            </a:r>
            <a:r>
              <a:rPr lang="en-US" baseline="0" dirty="0" err="1" smtClean="0"/>
              <a:t>mitad</a:t>
            </a:r>
            <a:r>
              <a:rPr lang="en-US" baseline="0" dirty="0" smtClean="0"/>
              <a:t> de </a:t>
            </a:r>
            <a:r>
              <a:rPr lang="en-US" baseline="0" dirty="0" err="1" smtClean="0"/>
              <a:t>los</a:t>
            </a:r>
            <a:r>
              <a:rPr lang="en-US" baseline="0" dirty="0" smtClean="0"/>
              <a:t> 90 y hasta principio de </a:t>
            </a:r>
            <a:r>
              <a:rPr lang="en-US" baseline="0" dirty="0" err="1" smtClean="0"/>
              <a:t>los</a:t>
            </a:r>
            <a:r>
              <a:rPr lang="en-US" baseline="0" dirty="0" smtClean="0"/>
              <a:t> 2000s, </a:t>
            </a:r>
            <a:r>
              <a:rPr lang="en-US" baseline="0" dirty="0" err="1" smtClean="0"/>
              <a:t>cuando</a:t>
            </a:r>
            <a:r>
              <a:rPr lang="en-US" baseline="0" dirty="0" smtClean="0"/>
              <a:t> se </a:t>
            </a:r>
            <a:r>
              <a:rPr lang="en-US" baseline="0" dirty="0" err="1" smtClean="0"/>
              <a:t>adoptó</a:t>
            </a:r>
            <a:r>
              <a:rPr lang="en-US" baseline="0" dirty="0" smtClean="0"/>
              <a:t> C#,  Java </a:t>
            </a:r>
            <a:r>
              <a:rPr lang="en-US" baseline="0" dirty="0" err="1" smtClean="0"/>
              <a:t>fue</a:t>
            </a:r>
            <a:r>
              <a:rPr lang="en-US" baseline="0" dirty="0" smtClean="0"/>
              <a:t> el LP </a:t>
            </a:r>
            <a:r>
              <a:rPr lang="en-US" baseline="0" dirty="0" err="1" smtClean="0"/>
              <a:t>usado</a:t>
            </a:r>
            <a:r>
              <a:rPr lang="en-US" baseline="0" dirty="0" smtClean="0"/>
              <a:t> </a:t>
            </a:r>
            <a:r>
              <a:rPr lang="en-US" baseline="0" dirty="0" err="1" smtClean="0"/>
              <a:t>en</a:t>
            </a:r>
            <a:r>
              <a:rPr lang="en-US" baseline="0" dirty="0" smtClean="0"/>
              <a:t> </a:t>
            </a:r>
            <a:r>
              <a:rPr lang="en-US" baseline="0" dirty="0" err="1" smtClean="0"/>
              <a:t>los</a:t>
            </a:r>
            <a:r>
              <a:rPr lang="en-US" baseline="0" dirty="0" smtClean="0"/>
              <a:t> </a:t>
            </a:r>
            <a:r>
              <a:rPr lang="en-US" baseline="0" dirty="0" err="1" smtClean="0"/>
              <a:t>primeros</a:t>
            </a:r>
            <a:r>
              <a:rPr lang="en-US" baseline="0" dirty="0" smtClean="0"/>
              <a:t> </a:t>
            </a:r>
            <a:r>
              <a:rPr lang="en-US" baseline="0" dirty="0" err="1" smtClean="0"/>
              <a:t>años</a:t>
            </a:r>
            <a:r>
              <a:rPr lang="en-US" baseline="0" dirty="0" smtClean="0"/>
              <a:t> de la Carrera de CC </a:t>
            </a:r>
            <a:r>
              <a:rPr lang="en-US" baseline="0" dirty="0" err="1" smtClean="0"/>
              <a:t>en</a:t>
            </a:r>
            <a:r>
              <a:rPr lang="en-US" baseline="0" dirty="0" smtClean="0"/>
              <a:t> MATCOM </a:t>
            </a:r>
            <a:r>
              <a:rPr lang="en-US" baseline="0" dirty="0" err="1" smtClean="0"/>
              <a:t>por</a:t>
            </a:r>
            <a:r>
              <a:rPr lang="en-US" baseline="0" dirty="0" smtClean="0"/>
              <a:t> </a:t>
            </a:r>
            <a:r>
              <a:rPr lang="en-US" baseline="0" dirty="0" err="1" smtClean="0"/>
              <a:t>ofrecer</a:t>
            </a:r>
            <a:r>
              <a:rPr lang="en-US" baseline="0" dirty="0" smtClean="0"/>
              <a:t> </a:t>
            </a:r>
            <a:r>
              <a:rPr lang="en-US" baseline="0" dirty="0" err="1" smtClean="0"/>
              <a:t>mejores</a:t>
            </a:r>
            <a:r>
              <a:rPr lang="en-US" baseline="0" dirty="0" smtClean="0"/>
              <a:t> </a:t>
            </a:r>
            <a:r>
              <a:rPr lang="en-US" baseline="0" dirty="0" err="1" smtClean="0"/>
              <a:t>recursos</a:t>
            </a:r>
            <a:r>
              <a:rPr lang="en-US" baseline="0" dirty="0" smtClean="0"/>
              <a:t> </a:t>
            </a:r>
            <a:r>
              <a:rPr lang="en-US" baseline="0" dirty="0" err="1" smtClean="0"/>
              <a:t>conceptuales</a:t>
            </a:r>
            <a:r>
              <a:rPr lang="en-US" baseline="0" dirty="0" smtClean="0"/>
              <a:t> que las </a:t>
            </a:r>
            <a:r>
              <a:rPr lang="en-US" baseline="0" dirty="0" err="1" smtClean="0"/>
              <a:t>versiones</a:t>
            </a:r>
            <a:r>
              <a:rPr lang="en-US" baseline="0" dirty="0" smtClean="0"/>
              <a:t> </a:t>
            </a:r>
            <a:r>
              <a:rPr lang="en-US" baseline="0" dirty="0" err="1" smtClean="0"/>
              <a:t>orientadas</a:t>
            </a:r>
            <a:r>
              <a:rPr lang="en-US" baseline="0" dirty="0" smtClean="0"/>
              <a:t> a </a:t>
            </a:r>
            <a:r>
              <a:rPr lang="en-US" baseline="0" dirty="0" err="1" smtClean="0"/>
              <a:t>objeto</a:t>
            </a:r>
            <a:r>
              <a:rPr lang="en-US" baseline="0" dirty="0" smtClean="0"/>
              <a:t> de Pascal</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 Java se </a:t>
            </a:r>
            <a:r>
              <a:rPr lang="en-US" dirty="0" err="1" smtClean="0"/>
              <a:t>lanzó</a:t>
            </a:r>
            <a:r>
              <a:rPr lang="en-US" dirty="0" smtClean="0"/>
              <a:t> el </a:t>
            </a:r>
            <a:r>
              <a:rPr lang="en-US" dirty="0" err="1" smtClean="0"/>
              <a:t>concepto</a:t>
            </a:r>
            <a:r>
              <a:rPr lang="en-US" dirty="0" smtClean="0"/>
              <a:t> de applet, </a:t>
            </a:r>
            <a:r>
              <a:rPr lang="en-US" dirty="0" err="1" smtClean="0"/>
              <a:t>pequeñas</a:t>
            </a:r>
            <a:r>
              <a:rPr lang="en-US" dirty="0" smtClean="0"/>
              <a:t> </a:t>
            </a:r>
            <a:r>
              <a:rPr lang="en-US" dirty="0" err="1" smtClean="0"/>
              <a:t>aplicaciones</a:t>
            </a:r>
            <a:r>
              <a:rPr lang="en-US" baseline="0" dirty="0" smtClean="0"/>
              <a:t> </a:t>
            </a:r>
            <a:r>
              <a:rPr lang="en-US" baseline="0" dirty="0" err="1" smtClean="0"/>
              <a:t>en</a:t>
            </a:r>
            <a:r>
              <a:rPr lang="en-US" baseline="0" dirty="0" smtClean="0"/>
              <a:t> bytecode que </a:t>
            </a:r>
            <a:r>
              <a:rPr lang="en-US" baseline="0" dirty="0" err="1" smtClean="0"/>
              <a:t>fueran</a:t>
            </a:r>
            <a:r>
              <a:rPr lang="en-US" baseline="0" dirty="0" smtClean="0"/>
              <a:t> </a:t>
            </a:r>
            <a:r>
              <a:rPr lang="en-US" baseline="0" dirty="0" err="1" smtClean="0"/>
              <a:t>ejecutadas</a:t>
            </a:r>
            <a:r>
              <a:rPr lang="en-US" baseline="0" dirty="0" smtClean="0"/>
              <a:t> </a:t>
            </a:r>
            <a:r>
              <a:rPr lang="en-US" baseline="0" dirty="0" err="1" smtClean="0"/>
              <a:t>por</a:t>
            </a:r>
            <a:r>
              <a:rPr lang="en-US" baseline="0" dirty="0" smtClean="0"/>
              <a:t> </a:t>
            </a:r>
            <a:r>
              <a:rPr lang="en-US" baseline="0" dirty="0" err="1" smtClean="0"/>
              <a:t>los</a:t>
            </a:r>
            <a:r>
              <a:rPr lang="en-US" baseline="0" dirty="0" smtClean="0"/>
              <a:t> </a:t>
            </a:r>
            <a:r>
              <a:rPr lang="en-US" baseline="0" dirty="0" err="1" smtClean="0"/>
              <a:t>navegadores</a:t>
            </a:r>
            <a:r>
              <a:rPr lang="en-US" baseline="0" dirty="0" smtClean="0"/>
              <a:t> </a:t>
            </a:r>
            <a:r>
              <a:rPr lang="en-US" baseline="0" dirty="0" err="1" smtClean="0"/>
              <a:t>en</a:t>
            </a:r>
            <a:r>
              <a:rPr lang="en-US" baseline="0" dirty="0" smtClean="0"/>
              <a:t> </a:t>
            </a:r>
            <a:r>
              <a:rPr lang="en-US" baseline="0" dirty="0" err="1" smtClean="0"/>
              <a:t>una</a:t>
            </a:r>
            <a:r>
              <a:rPr lang="en-US" baseline="0" dirty="0" smtClean="0"/>
              <a:t> </a:t>
            </a:r>
            <a:r>
              <a:rPr lang="en-US" baseline="0" dirty="0" err="1" smtClean="0"/>
              <a:t>página</a:t>
            </a:r>
            <a:r>
              <a:rPr lang="en-US" baseline="0" dirty="0" smtClean="0"/>
              <a:t> web. </a:t>
            </a:r>
            <a:r>
              <a:rPr lang="en-US" baseline="0" dirty="0" err="1" smtClean="0"/>
              <a:t>Más</a:t>
            </a:r>
            <a:r>
              <a:rPr lang="en-US" baseline="0" dirty="0" smtClean="0"/>
              <a:t> </a:t>
            </a:r>
            <a:r>
              <a:rPr lang="en-US" baseline="0" dirty="0" err="1" smtClean="0"/>
              <a:t>adelante</a:t>
            </a:r>
            <a:r>
              <a:rPr lang="en-US" baseline="0" dirty="0" smtClean="0"/>
              <a:t> Microsoft </a:t>
            </a:r>
            <a:r>
              <a:rPr lang="en-US" baseline="0" dirty="0" err="1" smtClean="0"/>
              <a:t>quiso</a:t>
            </a:r>
            <a:r>
              <a:rPr lang="en-US" baseline="0" dirty="0" smtClean="0"/>
              <a:t> </a:t>
            </a:r>
            <a:r>
              <a:rPr lang="en-US" baseline="0" dirty="0" err="1" smtClean="0"/>
              <a:t>lograr</a:t>
            </a:r>
            <a:r>
              <a:rPr lang="en-US" baseline="0" dirty="0" smtClean="0"/>
              <a:t> lo </a:t>
            </a:r>
            <a:r>
              <a:rPr lang="en-US" baseline="0" dirty="0" err="1" smtClean="0"/>
              <a:t>mismo</a:t>
            </a:r>
            <a:r>
              <a:rPr lang="en-US" baseline="0" dirty="0" smtClean="0"/>
              <a:t> con </a:t>
            </a:r>
            <a:r>
              <a:rPr lang="en-US" baseline="0" dirty="0" err="1" smtClean="0"/>
              <a:t>Silverligth</a:t>
            </a:r>
            <a:r>
              <a:rPr lang="en-US" baseline="0" dirty="0" smtClean="0"/>
              <a:t> para la </a:t>
            </a:r>
            <a:r>
              <a:rPr lang="en-US" baseline="0" dirty="0" err="1" smtClean="0"/>
              <a:t>ejecución</a:t>
            </a:r>
            <a:r>
              <a:rPr lang="en-US" baseline="0" dirty="0" smtClean="0"/>
              <a:t> de </a:t>
            </a:r>
            <a:r>
              <a:rPr lang="en-US" baseline="0" dirty="0" err="1" smtClean="0"/>
              <a:t>código</a:t>
            </a:r>
            <a:r>
              <a:rPr lang="en-US" baseline="0" dirty="0" smtClean="0"/>
              <a:t> .NET Sin embargo, con la </a:t>
            </a:r>
            <a:r>
              <a:rPr lang="en-US" baseline="0" dirty="0" err="1" smtClean="0"/>
              <a:t>aparición</a:t>
            </a:r>
            <a:r>
              <a:rPr lang="en-US" baseline="0" dirty="0" smtClean="0"/>
              <a:t> de </a:t>
            </a:r>
            <a:r>
              <a:rPr lang="en-US" baseline="0" dirty="0" err="1" smtClean="0"/>
              <a:t>Javascript</a:t>
            </a:r>
            <a:r>
              <a:rPr lang="en-US" baseline="0" dirty="0" smtClean="0"/>
              <a:t> y </a:t>
            </a:r>
            <a:r>
              <a:rPr lang="en-US" baseline="0" dirty="0" err="1" smtClean="0"/>
              <a:t>su</a:t>
            </a:r>
            <a:r>
              <a:rPr lang="en-US" baseline="0" dirty="0" smtClean="0"/>
              <a:t> </a:t>
            </a:r>
            <a:r>
              <a:rPr lang="en-US" baseline="0" dirty="0" err="1" smtClean="0"/>
              <a:t>adopción</a:t>
            </a:r>
            <a:r>
              <a:rPr lang="en-US" baseline="0" dirty="0" smtClean="0"/>
              <a:t> </a:t>
            </a:r>
            <a:r>
              <a:rPr lang="en-US" baseline="0" dirty="0" err="1" smtClean="0"/>
              <a:t>por</a:t>
            </a:r>
            <a:r>
              <a:rPr lang="en-US" baseline="0" dirty="0" smtClean="0"/>
              <a:t> </a:t>
            </a:r>
            <a:r>
              <a:rPr lang="en-US" baseline="0" dirty="0" err="1" smtClean="0"/>
              <a:t>practicamente</a:t>
            </a:r>
            <a:r>
              <a:rPr lang="en-US" baseline="0" dirty="0" smtClean="0"/>
              <a:t> </a:t>
            </a:r>
            <a:r>
              <a:rPr lang="en-US" baseline="0" dirty="0" err="1" smtClean="0"/>
              <a:t>todos</a:t>
            </a:r>
            <a:r>
              <a:rPr lang="en-US" baseline="0" dirty="0" smtClean="0"/>
              <a:t> </a:t>
            </a:r>
            <a:r>
              <a:rPr lang="en-US" baseline="0" dirty="0" err="1" smtClean="0"/>
              <a:t>los</a:t>
            </a:r>
            <a:r>
              <a:rPr lang="en-US" baseline="0" dirty="0" smtClean="0"/>
              <a:t> </a:t>
            </a:r>
            <a:r>
              <a:rPr lang="en-US" baseline="0" dirty="0" err="1" smtClean="0"/>
              <a:t>navegadores</a:t>
            </a:r>
            <a:r>
              <a:rPr lang="en-US" baseline="0" dirty="0" smtClean="0"/>
              <a:t> lo </a:t>
            </a:r>
            <a:r>
              <a:rPr lang="en-US" baseline="0" dirty="0" err="1" smtClean="0"/>
              <a:t>han</a:t>
            </a:r>
            <a:r>
              <a:rPr lang="en-US" baseline="0" dirty="0" smtClean="0"/>
              <a:t> </a:t>
            </a:r>
            <a:r>
              <a:rPr lang="en-US" baseline="0" dirty="0" err="1" smtClean="0"/>
              <a:t>convertido</a:t>
            </a:r>
            <a:r>
              <a:rPr lang="en-US" baseline="0" dirty="0" smtClean="0"/>
              <a:t> </a:t>
            </a:r>
            <a:r>
              <a:rPr lang="en-US" baseline="0" dirty="0" err="1" smtClean="0"/>
              <a:t>en</a:t>
            </a:r>
            <a:r>
              <a:rPr lang="en-US" baseline="0" dirty="0" smtClean="0"/>
              <a:t> el </a:t>
            </a:r>
            <a:r>
              <a:rPr lang="en-US" baseline="0" dirty="0" err="1" smtClean="0"/>
              <a:t>lenguaje</a:t>
            </a:r>
            <a:r>
              <a:rPr lang="en-US" baseline="0" dirty="0" smtClean="0"/>
              <a:t> de facto </a:t>
            </a:r>
            <a:r>
              <a:rPr lang="en-US" baseline="0" dirty="0" err="1" smtClean="0"/>
              <a:t>en</a:t>
            </a:r>
            <a:r>
              <a:rPr lang="en-US" baseline="0" dirty="0" smtClean="0"/>
              <a:t> el front-end de la </a:t>
            </a:r>
            <a:r>
              <a:rPr lang="en-US" baseline="0" dirty="0" err="1" smtClean="0"/>
              <a:t>mayoría</a:t>
            </a:r>
            <a:r>
              <a:rPr lang="en-US" baseline="0" dirty="0" smtClean="0"/>
              <a:t> de las </a:t>
            </a:r>
            <a:r>
              <a:rPr lang="en-US" baseline="0" dirty="0" err="1" smtClean="0"/>
              <a:t>aplicaciones</a:t>
            </a:r>
            <a:r>
              <a:rPr lang="en-US" baseline="0" dirty="0" smtClean="0"/>
              <a:t> web a </a:t>
            </a:r>
            <a:r>
              <a:rPr lang="en-US" baseline="0" dirty="0" err="1" smtClean="0"/>
              <a:t>pesar</a:t>
            </a:r>
            <a:r>
              <a:rPr lang="en-US" baseline="0" dirty="0" smtClean="0"/>
              <a:t> de que no es el LP </a:t>
            </a:r>
            <a:r>
              <a:rPr lang="en-US" baseline="0" dirty="0" err="1" smtClean="0"/>
              <a:t>más</a:t>
            </a:r>
            <a:r>
              <a:rPr lang="en-US" baseline="0" dirty="0" smtClean="0"/>
              <a:t> </a:t>
            </a:r>
            <a:r>
              <a:rPr lang="en-US" baseline="0" dirty="0" err="1" smtClean="0"/>
              <a:t>amistoso</a:t>
            </a:r>
            <a:r>
              <a:rPr lang="en-US" baseline="0" dirty="0" smtClean="0"/>
              <a:t> de </a:t>
            </a:r>
            <a:r>
              <a:rPr lang="en-US" baseline="0" dirty="0" err="1" smtClean="0"/>
              <a:t>programar</a:t>
            </a:r>
            <a:r>
              <a:rPr lang="en-US" baseline="0" dirty="0" smtClean="0"/>
              <a:t>.</a:t>
            </a:r>
            <a:endParaRPr lang="en-US" baseline="0" dirty="0" smtClean="0"/>
          </a:p>
          <a:p>
            <a:endParaRPr lang="en-US" baseline="0" dirty="0" smtClean="0"/>
          </a:p>
          <a:p>
            <a:r>
              <a:rPr lang="en-US" baseline="0" dirty="0" err="1" smtClean="0"/>
              <a:t>En</a:t>
            </a:r>
            <a:r>
              <a:rPr lang="en-US" baseline="0" dirty="0" smtClean="0"/>
              <a:t> la </a:t>
            </a:r>
            <a:r>
              <a:rPr lang="en-US" baseline="0" dirty="0" err="1" smtClean="0"/>
              <a:t>segunda</a:t>
            </a:r>
            <a:r>
              <a:rPr lang="en-US" baseline="0" dirty="0" smtClean="0"/>
              <a:t> </a:t>
            </a:r>
            <a:r>
              <a:rPr lang="en-US" baseline="0" dirty="0" err="1" smtClean="0"/>
              <a:t>mitad</a:t>
            </a:r>
            <a:r>
              <a:rPr lang="en-US" baseline="0" dirty="0" smtClean="0"/>
              <a:t> de </a:t>
            </a:r>
            <a:r>
              <a:rPr lang="en-US" baseline="0" dirty="0" err="1" smtClean="0"/>
              <a:t>los</a:t>
            </a:r>
            <a:r>
              <a:rPr lang="en-US" baseline="0" dirty="0" smtClean="0"/>
              <a:t> 90 y hasta principio de </a:t>
            </a:r>
            <a:r>
              <a:rPr lang="en-US" baseline="0" dirty="0" err="1" smtClean="0"/>
              <a:t>los</a:t>
            </a:r>
            <a:r>
              <a:rPr lang="en-US" baseline="0" dirty="0" smtClean="0"/>
              <a:t> 2000s, </a:t>
            </a:r>
            <a:r>
              <a:rPr lang="en-US" baseline="0" dirty="0" err="1" smtClean="0"/>
              <a:t>cuando</a:t>
            </a:r>
            <a:r>
              <a:rPr lang="en-US" baseline="0" dirty="0" smtClean="0"/>
              <a:t> se </a:t>
            </a:r>
            <a:r>
              <a:rPr lang="en-US" baseline="0" dirty="0" err="1" smtClean="0"/>
              <a:t>adoptó</a:t>
            </a:r>
            <a:r>
              <a:rPr lang="en-US" baseline="0" dirty="0" smtClean="0"/>
              <a:t> C#,  Java </a:t>
            </a:r>
            <a:r>
              <a:rPr lang="en-US" baseline="0" dirty="0" err="1" smtClean="0"/>
              <a:t>fue</a:t>
            </a:r>
            <a:r>
              <a:rPr lang="en-US" baseline="0" dirty="0" smtClean="0"/>
              <a:t> el LP </a:t>
            </a:r>
            <a:r>
              <a:rPr lang="en-US" baseline="0" dirty="0" err="1" smtClean="0"/>
              <a:t>usado</a:t>
            </a:r>
            <a:r>
              <a:rPr lang="en-US" baseline="0" dirty="0" smtClean="0"/>
              <a:t> </a:t>
            </a:r>
            <a:r>
              <a:rPr lang="en-US" baseline="0" dirty="0" err="1" smtClean="0"/>
              <a:t>en</a:t>
            </a:r>
            <a:r>
              <a:rPr lang="en-US" baseline="0" dirty="0" smtClean="0"/>
              <a:t> </a:t>
            </a:r>
            <a:r>
              <a:rPr lang="en-US" baseline="0" dirty="0" err="1" smtClean="0"/>
              <a:t>los</a:t>
            </a:r>
            <a:r>
              <a:rPr lang="en-US" baseline="0" dirty="0" smtClean="0"/>
              <a:t> </a:t>
            </a:r>
            <a:r>
              <a:rPr lang="en-US" baseline="0" dirty="0" err="1" smtClean="0"/>
              <a:t>primeros</a:t>
            </a:r>
            <a:r>
              <a:rPr lang="en-US" baseline="0" dirty="0" smtClean="0"/>
              <a:t> </a:t>
            </a:r>
            <a:r>
              <a:rPr lang="en-US" baseline="0" dirty="0" err="1" smtClean="0"/>
              <a:t>años</a:t>
            </a:r>
            <a:r>
              <a:rPr lang="en-US" baseline="0" dirty="0" smtClean="0"/>
              <a:t> de la Carrera de CC </a:t>
            </a:r>
            <a:r>
              <a:rPr lang="en-US" baseline="0" dirty="0" err="1" smtClean="0"/>
              <a:t>en</a:t>
            </a:r>
            <a:r>
              <a:rPr lang="en-US" baseline="0" dirty="0" smtClean="0"/>
              <a:t> MATCOM </a:t>
            </a:r>
            <a:r>
              <a:rPr lang="en-US" baseline="0" dirty="0" err="1" smtClean="0"/>
              <a:t>por</a:t>
            </a:r>
            <a:r>
              <a:rPr lang="en-US" baseline="0" dirty="0" smtClean="0"/>
              <a:t> </a:t>
            </a:r>
            <a:r>
              <a:rPr lang="en-US" baseline="0" dirty="0" err="1" smtClean="0"/>
              <a:t>ofrecer</a:t>
            </a:r>
            <a:r>
              <a:rPr lang="en-US" baseline="0" dirty="0" smtClean="0"/>
              <a:t> </a:t>
            </a:r>
            <a:r>
              <a:rPr lang="en-US" baseline="0" dirty="0" err="1" smtClean="0"/>
              <a:t>mejores</a:t>
            </a:r>
            <a:r>
              <a:rPr lang="en-US" baseline="0" dirty="0" smtClean="0"/>
              <a:t> </a:t>
            </a:r>
            <a:r>
              <a:rPr lang="en-US" baseline="0" dirty="0" err="1" smtClean="0"/>
              <a:t>recursos</a:t>
            </a:r>
            <a:r>
              <a:rPr lang="en-US" baseline="0" dirty="0" smtClean="0"/>
              <a:t> </a:t>
            </a:r>
            <a:r>
              <a:rPr lang="en-US" baseline="0" dirty="0" err="1" smtClean="0"/>
              <a:t>conceptuales</a:t>
            </a:r>
            <a:r>
              <a:rPr lang="en-US" baseline="0" dirty="0" smtClean="0"/>
              <a:t> que las </a:t>
            </a:r>
            <a:r>
              <a:rPr lang="en-US" baseline="0" dirty="0" err="1" smtClean="0"/>
              <a:t>versiones</a:t>
            </a:r>
            <a:r>
              <a:rPr lang="en-US" baseline="0" dirty="0" smtClean="0"/>
              <a:t> </a:t>
            </a:r>
            <a:r>
              <a:rPr lang="en-US" baseline="0" dirty="0" err="1" smtClean="0"/>
              <a:t>orientadas</a:t>
            </a:r>
            <a:r>
              <a:rPr lang="en-US" baseline="0" dirty="0" smtClean="0"/>
              <a:t> a </a:t>
            </a:r>
            <a:r>
              <a:rPr lang="en-US" baseline="0" dirty="0" err="1" smtClean="0"/>
              <a:t>objeto</a:t>
            </a:r>
            <a:r>
              <a:rPr lang="en-US" baseline="0" dirty="0" smtClean="0"/>
              <a:t> de Pascal</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JIT</a:t>
            </a:r>
            <a:r>
              <a:rPr lang="en-US" dirty="0" smtClean="0"/>
              <a:t> es el </a:t>
            </a:r>
            <a:r>
              <a:rPr lang="en-US" dirty="0" err="1" smtClean="0"/>
              <a:t>acrónimo</a:t>
            </a:r>
            <a:r>
              <a:rPr lang="en-US" dirty="0" smtClean="0"/>
              <a:t> del </a:t>
            </a:r>
            <a:r>
              <a:rPr lang="en-US" dirty="0" err="1" smtClean="0"/>
              <a:t>término</a:t>
            </a:r>
            <a:r>
              <a:rPr lang="en-US" dirty="0" smtClean="0"/>
              <a:t> </a:t>
            </a:r>
            <a:r>
              <a:rPr lang="en-US" dirty="0" err="1" smtClean="0"/>
              <a:t>en</a:t>
            </a:r>
            <a:r>
              <a:rPr lang="en-US" dirty="0" smtClean="0"/>
              <a:t> </a:t>
            </a:r>
            <a:r>
              <a:rPr lang="en-US" dirty="0" err="1" smtClean="0"/>
              <a:t>inglés</a:t>
            </a:r>
            <a:r>
              <a:rPr lang="en-US" dirty="0" smtClean="0"/>
              <a:t> </a:t>
            </a:r>
            <a:r>
              <a:rPr lang="en-US" b="1" dirty="0" smtClean="0"/>
              <a:t>Just In Time </a:t>
            </a:r>
            <a:r>
              <a:rPr lang="en-US" dirty="0" smtClean="0"/>
              <a:t>compiler.</a:t>
            </a:r>
            <a:r>
              <a:rPr lang="en-US" baseline="0" dirty="0" smtClean="0"/>
              <a:t> Es </a:t>
            </a:r>
            <a:r>
              <a:rPr lang="en-US" baseline="0" dirty="0" err="1" smtClean="0"/>
              <a:t>decir</a:t>
            </a:r>
            <a:r>
              <a:rPr lang="en-US" baseline="0" dirty="0" smtClean="0"/>
              <a:t>, solo se genera </a:t>
            </a:r>
            <a:r>
              <a:rPr lang="en-US" baseline="0" dirty="0" err="1" smtClean="0"/>
              <a:t>código</a:t>
            </a:r>
            <a:r>
              <a:rPr lang="en-US" baseline="0" dirty="0" smtClean="0"/>
              <a:t> </a:t>
            </a:r>
            <a:r>
              <a:rPr lang="en-US" baseline="0" dirty="0" err="1" smtClean="0"/>
              <a:t>nativo</a:t>
            </a:r>
            <a:r>
              <a:rPr lang="en-US" baseline="0" dirty="0" smtClean="0"/>
              <a:t> </a:t>
            </a:r>
            <a:r>
              <a:rPr lang="en-US" baseline="0" dirty="0" err="1" smtClean="0"/>
              <a:t>cuando</a:t>
            </a:r>
            <a:r>
              <a:rPr lang="en-US" baseline="0" dirty="0" smtClean="0"/>
              <a:t> un </a:t>
            </a:r>
            <a:r>
              <a:rPr lang="en-US" baseline="0" dirty="0" err="1" smtClean="0"/>
              <a:t>segmento</a:t>
            </a:r>
            <a:r>
              <a:rPr lang="en-US" dirty="0" smtClean="0"/>
              <a:t> de</a:t>
            </a:r>
            <a:r>
              <a:rPr lang="en-US" baseline="0" dirty="0" smtClean="0"/>
              <a:t> </a:t>
            </a:r>
            <a:r>
              <a:rPr lang="en-US" baseline="0" dirty="0" err="1" smtClean="0"/>
              <a:t>código</a:t>
            </a:r>
            <a:r>
              <a:rPr lang="en-US" baseline="0" dirty="0" smtClean="0"/>
              <a:t> es </a:t>
            </a:r>
            <a:r>
              <a:rPr lang="en-US" baseline="0" dirty="0" err="1" smtClean="0"/>
              <a:t>demandado</a:t>
            </a:r>
            <a:r>
              <a:rPr lang="en-US" baseline="0" dirty="0" smtClean="0"/>
              <a:t> </a:t>
            </a:r>
            <a:r>
              <a:rPr lang="en-US" baseline="0" dirty="0" err="1" smtClean="0"/>
              <a:t>por</a:t>
            </a:r>
            <a:r>
              <a:rPr lang="en-US" baseline="0" dirty="0" smtClean="0"/>
              <a:t> </a:t>
            </a:r>
            <a:r>
              <a:rPr lang="en-US" baseline="0" dirty="0" err="1" smtClean="0"/>
              <a:t>primera</a:t>
            </a:r>
            <a:r>
              <a:rPr lang="en-US" baseline="0" dirty="0" smtClean="0"/>
              <a:t> </a:t>
            </a:r>
            <a:r>
              <a:rPr lang="en-US" baseline="0" dirty="0" err="1" smtClean="0"/>
              <a:t>vez</a:t>
            </a:r>
            <a:r>
              <a:rPr lang="en-US" baseline="0" dirty="0" smtClean="0"/>
              <a:t>.</a:t>
            </a:r>
            <a:endParaRPr lang="en-US" baseline="0" dirty="0" smtClean="0"/>
          </a:p>
          <a:p>
            <a:r>
              <a:rPr lang="en-US" baseline="0" dirty="0" smtClean="0"/>
              <a:t>El </a:t>
            </a:r>
            <a:r>
              <a:rPr lang="en-US" baseline="0" dirty="0" err="1" smtClean="0"/>
              <a:t>usuario</a:t>
            </a:r>
            <a:r>
              <a:rPr lang="en-US" baseline="0" dirty="0" smtClean="0"/>
              <a:t>  NO </a:t>
            </a:r>
            <a:r>
              <a:rPr lang="en-US" baseline="0" dirty="0" err="1" smtClean="0"/>
              <a:t>tiene</a:t>
            </a:r>
            <a:r>
              <a:rPr lang="en-US" baseline="0" dirty="0" smtClean="0"/>
              <a:t> </a:t>
            </a:r>
            <a:r>
              <a:rPr lang="en-US" baseline="0" dirty="0" err="1" smtClean="0"/>
              <a:t>acceso</a:t>
            </a:r>
            <a:r>
              <a:rPr lang="en-US" baseline="0" dirty="0" smtClean="0"/>
              <a:t> a </a:t>
            </a:r>
            <a:r>
              <a:rPr lang="en-US" baseline="0" dirty="0" err="1" smtClean="0"/>
              <a:t>este</a:t>
            </a:r>
            <a:r>
              <a:rPr lang="en-US" baseline="0" dirty="0" smtClean="0"/>
              <a:t> </a:t>
            </a:r>
            <a:r>
              <a:rPr lang="en-US" baseline="0" dirty="0" err="1" smtClean="0"/>
              <a:t>código</a:t>
            </a:r>
            <a:r>
              <a:rPr lang="en-US" baseline="0" dirty="0" smtClean="0"/>
              <a:t> native (</a:t>
            </a:r>
            <a:r>
              <a:rPr lang="en-US" baseline="0" dirty="0" err="1" smtClean="0"/>
              <a:t>por</a:t>
            </a:r>
            <a:r>
              <a:rPr lang="en-US" baseline="0" dirty="0" smtClean="0"/>
              <a:t> </a:t>
            </a:r>
            <a:r>
              <a:rPr lang="en-US" baseline="0" dirty="0" err="1" smtClean="0"/>
              <a:t>tanto</a:t>
            </a:r>
            <a:r>
              <a:rPr lang="en-US" baseline="0" dirty="0" smtClean="0"/>
              <a:t> no </a:t>
            </a:r>
            <a:r>
              <a:rPr lang="en-US" baseline="0" dirty="0" err="1" smtClean="0"/>
              <a:t>puede</a:t>
            </a:r>
            <a:r>
              <a:rPr lang="en-US" baseline="0" dirty="0" smtClean="0"/>
              <a:t> </a:t>
            </a:r>
            <a:r>
              <a:rPr lang="en-US" baseline="0" dirty="0" err="1" smtClean="0"/>
              <a:t>caer</a:t>
            </a:r>
            <a:r>
              <a:rPr lang="en-US" baseline="0" dirty="0" smtClean="0"/>
              <a:t> </a:t>
            </a:r>
            <a:r>
              <a:rPr lang="en-US" baseline="0" dirty="0" err="1" smtClean="0"/>
              <a:t>en</a:t>
            </a:r>
            <a:r>
              <a:rPr lang="en-US" baseline="0" dirty="0" smtClean="0"/>
              <a:t> la </a:t>
            </a:r>
            <a:r>
              <a:rPr lang="en-US" baseline="0" dirty="0" err="1" smtClean="0"/>
              <a:t>tentación</a:t>
            </a:r>
            <a:r>
              <a:rPr lang="en-US" baseline="0" dirty="0" smtClean="0"/>
              <a:t> de </a:t>
            </a:r>
            <a:r>
              <a:rPr lang="en-US" baseline="0" dirty="0" err="1" smtClean="0"/>
              <a:t>trastear</a:t>
            </a:r>
            <a:r>
              <a:rPr lang="en-US" baseline="0" dirty="0" smtClean="0"/>
              <a:t> </a:t>
            </a:r>
            <a:r>
              <a:rPr lang="en-US" baseline="0" dirty="0" err="1" smtClean="0"/>
              <a:t>éste</a:t>
            </a:r>
            <a:r>
              <a:rPr lang="en-US" baseline="0" dirty="0" smtClean="0"/>
              <a:t>) </a:t>
            </a:r>
            <a:endParaRPr lang="en-US" baseline="0" dirty="0" smtClean="0"/>
          </a:p>
          <a:p>
            <a:endParaRPr lang="en-US" baseline="0" dirty="0" smtClean="0"/>
          </a:p>
          <a:p>
            <a:r>
              <a:rPr lang="en-US" baseline="0" dirty="0" err="1" smtClean="0">
                <a:solidFill>
                  <a:srgbClr val="C00000"/>
                </a:solidFill>
              </a:rPr>
              <a:t>En</a:t>
            </a:r>
            <a:r>
              <a:rPr lang="en-US" dirty="0" smtClean="0">
                <a:solidFill>
                  <a:srgbClr val="C00000"/>
                </a:solidFill>
              </a:rPr>
              <a:t> </a:t>
            </a:r>
            <a:r>
              <a:rPr lang="en-US" dirty="0" err="1" smtClean="0">
                <a:solidFill>
                  <a:srgbClr val="C00000"/>
                </a:solidFill>
              </a:rPr>
              <a:t>sus</a:t>
            </a:r>
            <a:r>
              <a:rPr lang="en-US" dirty="0" smtClean="0">
                <a:solidFill>
                  <a:srgbClr val="C00000"/>
                </a:solidFill>
              </a:rPr>
              <a:t> </a:t>
            </a:r>
            <a:r>
              <a:rPr lang="en-US" dirty="0" err="1" smtClean="0">
                <a:solidFill>
                  <a:srgbClr val="C00000"/>
                </a:solidFill>
              </a:rPr>
              <a:t>inicios</a:t>
            </a:r>
            <a:r>
              <a:rPr lang="en-US" baseline="0" dirty="0" smtClean="0">
                <a:solidFill>
                  <a:srgbClr val="C00000"/>
                </a:solidFill>
              </a:rPr>
              <a:t> Java no tenia </a:t>
            </a:r>
            <a:r>
              <a:rPr lang="en-US" baseline="0" dirty="0" err="1" smtClean="0">
                <a:solidFill>
                  <a:srgbClr val="C00000"/>
                </a:solidFill>
              </a:rPr>
              <a:t>este</a:t>
            </a:r>
            <a:r>
              <a:rPr lang="en-US" baseline="0" dirty="0" smtClean="0">
                <a:solidFill>
                  <a:srgbClr val="C00000"/>
                </a:solidFill>
              </a:rPr>
              <a:t> </a:t>
            </a:r>
            <a:r>
              <a:rPr lang="en-US" baseline="0" dirty="0" err="1" smtClean="0">
                <a:solidFill>
                  <a:srgbClr val="C00000"/>
                </a:solidFill>
              </a:rPr>
              <a:t>enfoque</a:t>
            </a:r>
            <a:r>
              <a:rPr lang="en-US" baseline="0" dirty="0" smtClean="0">
                <a:solidFill>
                  <a:srgbClr val="C00000"/>
                </a:solidFill>
              </a:rPr>
              <a:t> </a:t>
            </a:r>
            <a:r>
              <a:rPr lang="en-US" baseline="0" dirty="0" err="1" smtClean="0">
                <a:solidFill>
                  <a:srgbClr val="C00000"/>
                </a:solidFill>
              </a:rPr>
              <a:t>sino</a:t>
            </a:r>
            <a:r>
              <a:rPr lang="en-US" baseline="0" dirty="0" smtClean="0">
                <a:solidFill>
                  <a:srgbClr val="C00000"/>
                </a:solidFill>
              </a:rPr>
              <a:t> que el bytecode era </a:t>
            </a:r>
            <a:r>
              <a:rPr lang="en-US" baseline="0" dirty="0" err="1" smtClean="0">
                <a:solidFill>
                  <a:srgbClr val="C00000"/>
                </a:solidFill>
              </a:rPr>
              <a:t>interpretado</a:t>
            </a:r>
            <a:r>
              <a:rPr lang="en-US" baseline="0" dirty="0" smtClean="0">
                <a:solidFill>
                  <a:srgbClr val="C00000"/>
                </a:solidFill>
              </a:rPr>
              <a:t> </a:t>
            </a:r>
            <a:r>
              <a:rPr lang="en-US" baseline="0" dirty="0" err="1" smtClean="0">
                <a:solidFill>
                  <a:srgbClr val="C00000"/>
                </a:solidFill>
              </a:rPr>
              <a:t>en</a:t>
            </a:r>
            <a:r>
              <a:rPr lang="en-US" baseline="0" dirty="0" smtClean="0">
                <a:solidFill>
                  <a:srgbClr val="C00000"/>
                </a:solidFill>
              </a:rPr>
              <a:t> runtime </a:t>
            </a:r>
            <a:r>
              <a:rPr lang="en-US" baseline="0" dirty="0" err="1" smtClean="0">
                <a:solidFill>
                  <a:srgbClr val="C00000"/>
                </a:solidFill>
              </a:rPr>
              <a:t>por</a:t>
            </a:r>
            <a:r>
              <a:rPr lang="en-US" baseline="0" dirty="0" smtClean="0">
                <a:solidFill>
                  <a:srgbClr val="C00000"/>
                </a:solidFill>
              </a:rPr>
              <a:t> la JVM, </a:t>
            </a:r>
            <a:r>
              <a:rPr lang="en-US" baseline="0" dirty="0" err="1" smtClean="0">
                <a:solidFill>
                  <a:srgbClr val="C00000"/>
                </a:solidFill>
              </a:rPr>
              <a:t>actualmente</a:t>
            </a:r>
            <a:r>
              <a:rPr lang="en-US" baseline="0" dirty="0" smtClean="0">
                <a:solidFill>
                  <a:srgbClr val="C00000"/>
                </a:solidFill>
              </a:rPr>
              <a:t> </a:t>
            </a:r>
            <a:r>
              <a:rPr lang="en-US" baseline="0" dirty="0" err="1" smtClean="0">
                <a:solidFill>
                  <a:srgbClr val="C00000"/>
                </a:solidFill>
              </a:rPr>
              <a:t>algunos</a:t>
            </a:r>
            <a:r>
              <a:rPr lang="en-US" baseline="0" dirty="0" smtClean="0">
                <a:solidFill>
                  <a:srgbClr val="C00000"/>
                </a:solidFill>
              </a:rPr>
              <a:t> </a:t>
            </a:r>
            <a:r>
              <a:rPr lang="en-US" baseline="0" dirty="0" err="1" smtClean="0">
                <a:solidFill>
                  <a:srgbClr val="C00000"/>
                </a:solidFill>
              </a:rPr>
              <a:t>compiladores</a:t>
            </a:r>
            <a:r>
              <a:rPr lang="en-US" baseline="0" dirty="0" smtClean="0">
                <a:solidFill>
                  <a:srgbClr val="C00000"/>
                </a:solidFill>
              </a:rPr>
              <a:t> de Java </a:t>
            </a:r>
            <a:r>
              <a:rPr lang="en-US" baseline="0" dirty="0" err="1" smtClean="0">
                <a:solidFill>
                  <a:srgbClr val="C00000"/>
                </a:solidFill>
              </a:rPr>
              <a:t>incluyen</a:t>
            </a:r>
            <a:r>
              <a:rPr lang="en-US" baseline="0" dirty="0" smtClean="0">
                <a:solidFill>
                  <a:srgbClr val="C00000"/>
                </a:solidFill>
              </a:rPr>
              <a:t> </a:t>
            </a:r>
            <a:r>
              <a:rPr lang="en-US" baseline="0" dirty="0" err="1" smtClean="0">
                <a:solidFill>
                  <a:srgbClr val="C00000"/>
                </a:solidFill>
              </a:rPr>
              <a:t>esta</a:t>
            </a:r>
            <a:r>
              <a:rPr lang="en-US" baseline="0" dirty="0" smtClean="0">
                <a:solidFill>
                  <a:srgbClr val="C00000"/>
                </a:solidFill>
              </a:rPr>
              <a:t> </a:t>
            </a:r>
            <a:r>
              <a:rPr lang="en-US" baseline="0" dirty="0" err="1" smtClean="0">
                <a:solidFill>
                  <a:srgbClr val="C00000"/>
                </a:solidFill>
              </a:rPr>
              <a:t>capacidad</a:t>
            </a:r>
            <a:endParaRPr lang="en-US" dirty="0">
              <a:solidFill>
                <a:srgbClr val="C00000"/>
              </a:solidFill>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Este </a:t>
            </a:r>
            <a:r>
              <a:rPr lang="en-US" dirty="0" err="1" smtClean="0"/>
              <a:t>enfoque</a:t>
            </a:r>
            <a:r>
              <a:rPr lang="en-US" dirty="0" smtClean="0"/>
              <a:t> </a:t>
            </a:r>
            <a:r>
              <a:rPr lang="en-US" dirty="0" err="1" smtClean="0"/>
              <a:t>también</a:t>
            </a:r>
            <a:r>
              <a:rPr lang="en-US" baseline="0" dirty="0" smtClean="0"/>
              <a:t> es </a:t>
            </a:r>
            <a:r>
              <a:rPr lang="en-US" baseline="0" dirty="0" err="1" smtClean="0"/>
              <a:t>utilizado</a:t>
            </a:r>
            <a:r>
              <a:rPr lang="en-US" baseline="0" dirty="0" smtClean="0"/>
              <a:t> </a:t>
            </a:r>
            <a:r>
              <a:rPr lang="en-US" baseline="0" dirty="0" err="1" smtClean="0"/>
              <a:t>usando</a:t>
            </a:r>
            <a:r>
              <a:rPr lang="en-US" baseline="0" dirty="0" smtClean="0"/>
              <a:t> el LP C </a:t>
            </a:r>
            <a:r>
              <a:rPr lang="en-US" baseline="0" dirty="0" err="1" smtClean="0"/>
              <a:t>como</a:t>
            </a:r>
            <a:r>
              <a:rPr lang="en-US" baseline="0" dirty="0" smtClean="0"/>
              <a:t> </a:t>
            </a:r>
            <a:r>
              <a:rPr lang="en-US" baseline="0" dirty="0" err="1" smtClean="0"/>
              <a:t>lenguaje</a:t>
            </a:r>
            <a:r>
              <a:rPr lang="en-US" baseline="0" dirty="0" smtClean="0"/>
              <a:t> </a:t>
            </a:r>
            <a:r>
              <a:rPr lang="en-US" baseline="0" dirty="0" err="1" smtClean="0"/>
              <a:t>intermedio</a:t>
            </a:r>
            <a:r>
              <a:rPr lang="en-US" baseline="0" dirty="0" smtClean="0"/>
              <a:t>. </a:t>
            </a:r>
            <a:r>
              <a:rPr lang="en-US" baseline="0" dirty="0" err="1" smtClean="0"/>
              <a:t>Casi</a:t>
            </a:r>
            <a:r>
              <a:rPr lang="en-US" baseline="0" dirty="0" smtClean="0"/>
              <a:t> con la </a:t>
            </a:r>
            <a:r>
              <a:rPr lang="en-US" baseline="0" dirty="0" err="1" smtClean="0"/>
              <a:t>creación</a:t>
            </a:r>
            <a:r>
              <a:rPr lang="en-US" baseline="0" dirty="0" smtClean="0"/>
              <a:t> de </a:t>
            </a:r>
            <a:r>
              <a:rPr lang="en-US" baseline="0" dirty="0" err="1" smtClean="0"/>
              <a:t>nuevos</a:t>
            </a:r>
            <a:r>
              <a:rPr lang="en-US" baseline="0" dirty="0" smtClean="0"/>
              <a:t> </a:t>
            </a:r>
            <a:r>
              <a:rPr lang="en-US" baseline="0" dirty="0" err="1" smtClean="0"/>
              <a:t>modelos</a:t>
            </a:r>
            <a:r>
              <a:rPr lang="en-US" baseline="0" dirty="0" smtClean="0"/>
              <a:t> de hardware se </a:t>
            </a:r>
            <a:r>
              <a:rPr lang="en-US" baseline="0" dirty="0" err="1" smtClean="0"/>
              <a:t>desarrollan</a:t>
            </a:r>
            <a:r>
              <a:rPr lang="en-US" baseline="0" dirty="0" smtClean="0"/>
              <a:t> </a:t>
            </a:r>
            <a:r>
              <a:rPr lang="en-US" baseline="0" dirty="0" err="1" smtClean="0"/>
              <a:t>rápidamente</a:t>
            </a:r>
            <a:r>
              <a:rPr lang="en-US" baseline="0" dirty="0" smtClean="0"/>
              <a:t> </a:t>
            </a:r>
            <a:r>
              <a:rPr lang="en-US" baseline="0" dirty="0" err="1" smtClean="0"/>
              <a:t>compiladores</a:t>
            </a:r>
            <a:r>
              <a:rPr lang="en-US" baseline="0" dirty="0" smtClean="0"/>
              <a:t> de C para que el </a:t>
            </a:r>
            <a:r>
              <a:rPr lang="en-US" baseline="0" dirty="0" err="1" smtClean="0"/>
              <a:t>código</a:t>
            </a:r>
            <a:r>
              <a:rPr lang="en-US" baseline="0" dirty="0" smtClean="0"/>
              <a:t> </a:t>
            </a:r>
            <a:r>
              <a:rPr lang="en-US" baseline="0" dirty="0" err="1" smtClean="0"/>
              <a:t>generado</a:t>
            </a:r>
            <a:r>
              <a:rPr lang="en-US" baseline="0" dirty="0" smtClean="0"/>
              <a:t> a </a:t>
            </a:r>
            <a:r>
              <a:rPr lang="en-US" baseline="0" dirty="0" err="1" smtClean="0"/>
              <a:t>partir</a:t>
            </a:r>
            <a:r>
              <a:rPr lang="en-US" baseline="0" dirty="0" smtClean="0"/>
              <a:t> de C </a:t>
            </a:r>
            <a:r>
              <a:rPr lang="en-US" baseline="0" dirty="0" err="1" smtClean="0"/>
              <a:t>ejecute</a:t>
            </a:r>
            <a:r>
              <a:rPr lang="en-US" baseline="0" dirty="0" smtClean="0"/>
              <a:t> tan </a:t>
            </a:r>
            <a:r>
              <a:rPr lang="en-US" baseline="0" dirty="0" err="1" smtClean="0"/>
              <a:t>eficiente</a:t>
            </a:r>
            <a:r>
              <a:rPr lang="en-US" baseline="0" dirty="0" smtClean="0"/>
              <a:t> </a:t>
            </a:r>
            <a:r>
              <a:rPr lang="en-US" baseline="0" dirty="0" err="1" smtClean="0"/>
              <a:t>casi</a:t>
            </a:r>
            <a:r>
              <a:rPr lang="en-US" baseline="0" dirty="0" smtClean="0"/>
              <a:t> </a:t>
            </a:r>
            <a:r>
              <a:rPr lang="en-US" baseline="0" dirty="0" err="1" smtClean="0"/>
              <a:t>como</a:t>
            </a:r>
            <a:r>
              <a:rPr lang="en-US" baseline="0" dirty="0" smtClean="0"/>
              <a:t> </a:t>
            </a:r>
            <a:r>
              <a:rPr lang="en-US" baseline="0" dirty="0" err="1" smtClean="0"/>
              <a:t>si</a:t>
            </a:r>
            <a:r>
              <a:rPr lang="en-US" baseline="0" dirty="0" smtClean="0"/>
              <a:t> </a:t>
            </a:r>
            <a:r>
              <a:rPr lang="en-US" baseline="0" dirty="0" err="1" smtClean="0"/>
              <a:t>generase</a:t>
            </a:r>
            <a:r>
              <a:rPr lang="en-US" baseline="0" dirty="0" smtClean="0"/>
              <a:t> </a:t>
            </a:r>
            <a:r>
              <a:rPr lang="en-US" baseline="0" dirty="0" err="1" smtClean="0"/>
              <a:t>código</a:t>
            </a:r>
            <a:r>
              <a:rPr lang="en-US" baseline="0" dirty="0" smtClean="0"/>
              <a:t> </a:t>
            </a:r>
            <a:r>
              <a:rPr lang="en-US" baseline="0" dirty="0" err="1" smtClean="0"/>
              <a:t>nativo</a:t>
            </a:r>
            <a:r>
              <a:rPr lang="en-US" baseline="0" dirty="0" smtClean="0"/>
              <a:t> </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Antes de </a:t>
            </a:r>
            <a:r>
              <a:rPr lang="en-US" dirty="0" err="1" smtClean="0"/>
              <a:t>continuar</a:t>
            </a:r>
            <a:r>
              <a:rPr lang="en-US" dirty="0" smtClean="0"/>
              <a:t> </a:t>
            </a:r>
            <a:r>
              <a:rPr lang="en-US" dirty="0" err="1" smtClean="0"/>
              <a:t>debería</a:t>
            </a:r>
            <a:r>
              <a:rPr lang="en-US" dirty="0" smtClean="0"/>
              <a:t> responder a la </a:t>
            </a:r>
            <a:r>
              <a:rPr lang="en-US" dirty="0" err="1" smtClean="0"/>
              <a:t>encuesta</a:t>
            </a:r>
            <a:r>
              <a:rPr lang="en-US" dirty="0" smtClean="0"/>
              <a:t> que se ha </a:t>
            </a:r>
            <a:r>
              <a:rPr lang="en-US" dirty="0" err="1" smtClean="0"/>
              <a:t>publicado</a:t>
            </a:r>
            <a:r>
              <a:rPr lang="en-US" dirty="0" smtClean="0"/>
              <a:t> </a:t>
            </a:r>
            <a:r>
              <a:rPr lang="en-US" dirty="0" err="1" smtClean="0"/>
              <a:t>en</a:t>
            </a:r>
            <a:r>
              <a:rPr lang="en-US" dirty="0" smtClean="0"/>
              <a:t> </a:t>
            </a:r>
            <a:r>
              <a:rPr lang="en-US" dirty="0" err="1" smtClean="0"/>
              <a:t>los</a:t>
            </a:r>
            <a:r>
              <a:rPr lang="en-US" dirty="0" smtClean="0"/>
              <a:t> </a:t>
            </a:r>
            <a:r>
              <a:rPr lang="en-US" dirty="0" err="1" smtClean="0"/>
              <a:t>grupos</a:t>
            </a:r>
            <a:r>
              <a:rPr lang="en-US" dirty="0" smtClean="0"/>
              <a:t> de Telegram</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Versiones</a:t>
            </a:r>
            <a:r>
              <a:rPr lang="en-US" baseline="0" dirty="0" smtClean="0"/>
              <a:t> </a:t>
            </a:r>
            <a:r>
              <a:rPr lang="en-US" baseline="0" dirty="0" err="1" smtClean="0"/>
              <a:t>posteriores</a:t>
            </a:r>
            <a:r>
              <a:rPr lang="en-US" baseline="0" dirty="0" smtClean="0"/>
              <a:t> de FORTRAN </a:t>
            </a:r>
            <a:r>
              <a:rPr lang="en-US" baseline="0" dirty="0" err="1" smtClean="0"/>
              <a:t>incluyeron</a:t>
            </a:r>
            <a:r>
              <a:rPr lang="en-US" baseline="0" dirty="0" smtClean="0"/>
              <a:t> la </a:t>
            </a:r>
            <a:r>
              <a:rPr lang="en-US" baseline="0" dirty="0" err="1" smtClean="0"/>
              <a:t>recursividad</a:t>
            </a:r>
            <a:r>
              <a:rPr lang="en-US" baseline="0" dirty="0" smtClean="0"/>
              <a:t> (</a:t>
            </a:r>
            <a:r>
              <a:rPr lang="en-US" baseline="0" dirty="0" err="1" smtClean="0"/>
              <a:t>buscar</a:t>
            </a:r>
            <a:r>
              <a:rPr lang="en-US" baseline="0" dirty="0" smtClean="0"/>
              <a:t> </a:t>
            </a:r>
            <a:r>
              <a:rPr lang="en-US" baseline="0" dirty="0" err="1" smtClean="0"/>
              <a:t>en</a:t>
            </a:r>
            <a:r>
              <a:rPr lang="en-US" baseline="0" dirty="0" smtClean="0"/>
              <a:t> Internet)</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Modelo</a:t>
            </a:r>
            <a:r>
              <a:rPr lang="en-US" dirty="0" smtClean="0"/>
              <a:t> </a:t>
            </a:r>
            <a:r>
              <a:rPr lang="en-US" dirty="0" err="1" smtClean="0"/>
              <a:t>clásico</a:t>
            </a:r>
            <a:r>
              <a:rPr lang="en-US" dirty="0" smtClean="0"/>
              <a:t> del </a:t>
            </a:r>
            <a:r>
              <a:rPr lang="en-US" dirty="0" err="1" smtClean="0"/>
              <a:t>paradigma</a:t>
            </a:r>
            <a:r>
              <a:rPr lang="en-US" baseline="0" dirty="0" smtClean="0"/>
              <a:t> </a:t>
            </a:r>
            <a:r>
              <a:rPr lang="en-US" baseline="0" dirty="0" err="1" smtClean="0"/>
              <a:t>imperativo</a:t>
            </a:r>
            <a:r>
              <a:rPr lang="en-US" baseline="0" dirty="0" smtClean="0"/>
              <a:t>, el </a:t>
            </a:r>
            <a:r>
              <a:rPr lang="en-US" baseline="0" dirty="0" err="1" smtClean="0"/>
              <a:t>compilador</a:t>
            </a:r>
            <a:r>
              <a:rPr lang="en-US" baseline="0" dirty="0" smtClean="0"/>
              <a:t> no </a:t>
            </a:r>
            <a:r>
              <a:rPr lang="en-US" baseline="0" dirty="0" err="1" smtClean="0"/>
              <a:t>infiere</a:t>
            </a:r>
            <a:r>
              <a:rPr lang="en-US" baseline="0" dirty="0" smtClean="0"/>
              <a:t> nada. </a:t>
            </a:r>
            <a:r>
              <a:rPr lang="en-US" baseline="0" dirty="0" err="1" smtClean="0"/>
              <a:t>Todo</a:t>
            </a:r>
            <a:r>
              <a:rPr lang="en-US" baseline="0" dirty="0" smtClean="0"/>
              <a:t> </a:t>
            </a:r>
            <a:r>
              <a:rPr lang="en-US" baseline="0" dirty="0" err="1" smtClean="0"/>
              <a:t>debe</a:t>
            </a:r>
            <a:r>
              <a:rPr lang="en-US" baseline="0" dirty="0" smtClean="0"/>
              <a:t> </a:t>
            </a:r>
            <a:r>
              <a:rPr lang="en-US" baseline="0" dirty="0" err="1" smtClean="0"/>
              <a:t>ser</a:t>
            </a:r>
            <a:r>
              <a:rPr lang="en-US" baseline="0" dirty="0" smtClean="0"/>
              <a:t> </a:t>
            </a:r>
            <a:r>
              <a:rPr lang="en-US" baseline="0" dirty="0" err="1" smtClean="0"/>
              <a:t>indicado</a:t>
            </a:r>
            <a:r>
              <a:rPr lang="en-US" baseline="0" dirty="0" smtClean="0"/>
              <a:t> </a:t>
            </a:r>
            <a:r>
              <a:rPr lang="en-US" baseline="0" dirty="0" err="1" smtClean="0"/>
              <a:t>imperativamente</a:t>
            </a:r>
            <a:r>
              <a:rPr lang="en-US" baseline="0" dirty="0" smtClean="0"/>
              <a:t> </a:t>
            </a:r>
            <a:r>
              <a:rPr lang="en-US" baseline="0" dirty="0" err="1" smtClean="0"/>
              <a:t>en</a:t>
            </a:r>
            <a:r>
              <a:rPr lang="en-US" baseline="0" dirty="0" smtClean="0"/>
              <a:t> el </a:t>
            </a:r>
            <a:r>
              <a:rPr lang="en-US" baseline="0" dirty="0" err="1" smtClean="0"/>
              <a:t>código</a:t>
            </a:r>
            <a:r>
              <a:rPr lang="en-US" baseline="0" dirty="0" smtClean="0"/>
              <a:t> y </a:t>
            </a:r>
            <a:r>
              <a:rPr lang="en-US" baseline="0" dirty="0" err="1" smtClean="0"/>
              <a:t>queda</a:t>
            </a:r>
            <a:r>
              <a:rPr lang="en-US" baseline="0" dirty="0" smtClean="0"/>
              <a:t> </a:t>
            </a:r>
            <a:r>
              <a:rPr lang="en-US" baseline="0" dirty="0" err="1" smtClean="0"/>
              <a:t>bajo</a:t>
            </a:r>
            <a:r>
              <a:rPr lang="en-US" baseline="0" dirty="0" smtClean="0"/>
              <a:t> </a:t>
            </a:r>
            <a:r>
              <a:rPr lang="en-US" baseline="0" dirty="0" err="1" smtClean="0"/>
              <a:t>responsabilidad</a:t>
            </a:r>
            <a:r>
              <a:rPr lang="en-US" baseline="0" dirty="0" smtClean="0"/>
              <a:t> del </a:t>
            </a:r>
            <a:r>
              <a:rPr lang="en-US" baseline="0" dirty="0" err="1" smtClean="0"/>
              <a:t>programador</a:t>
            </a:r>
            <a:r>
              <a:rPr lang="en-US" baseline="0" dirty="0" smtClean="0"/>
              <a:t> </a:t>
            </a:r>
            <a:r>
              <a:rPr lang="en-US" baseline="0" dirty="0" err="1" smtClean="0"/>
              <a:t>utilizar</a:t>
            </a:r>
            <a:r>
              <a:rPr lang="en-US" baseline="0" dirty="0" smtClean="0"/>
              <a:t> </a:t>
            </a:r>
            <a:r>
              <a:rPr lang="en-US" baseline="0" dirty="0" err="1" smtClean="0"/>
              <a:t>adecuadamente</a:t>
            </a:r>
            <a:r>
              <a:rPr lang="en-US" baseline="0" dirty="0" smtClean="0"/>
              <a:t> el </a:t>
            </a:r>
            <a:r>
              <a:rPr lang="en-US" baseline="0" dirty="0" err="1" smtClean="0"/>
              <a:t>recurso</a:t>
            </a:r>
            <a:r>
              <a:rPr lang="en-US" baseline="0" dirty="0" smtClean="0"/>
              <a:t> COMMON para </a:t>
            </a:r>
            <a:r>
              <a:rPr lang="en-US" baseline="0" dirty="0" err="1" smtClean="0"/>
              <a:t>compartir</a:t>
            </a:r>
            <a:r>
              <a:rPr lang="en-US" baseline="0" dirty="0" smtClean="0"/>
              <a:t> </a:t>
            </a:r>
            <a:r>
              <a:rPr lang="en-US" baseline="0" dirty="0" err="1" smtClean="0"/>
              <a:t>información</a:t>
            </a:r>
            <a:r>
              <a:rPr lang="en-US" baseline="0" dirty="0" smtClean="0"/>
              <a:t> y para </a:t>
            </a:r>
            <a:r>
              <a:rPr lang="en-US" baseline="0" dirty="0" err="1" smtClean="0"/>
              <a:t>ahorrar</a:t>
            </a:r>
            <a:r>
              <a:rPr lang="en-US" baseline="0" dirty="0" smtClean="0"/>
              <a:t> </a:t>
            </a:r>
            <a:r>
              <a:rPr lang="en-US" baseline="0" dirty="0" err="1" smtClean="0"/>
              <a:t>memoria</a:t>
            </a:r>
            <a:r>
              <a:rPr lang="en-US" baseline="0" dirty="0" smtClean="0"/>
              <a:t> </a:t>
            </a:r>
            <a:r>
              <a:rPr lang="en-US" baseline="0" dirty="0" err="1" smtClean="0"/>
              <a:t>reutilizando</a:t>
            </a:r>
            <a:r>
              <a:rPr lang="en-US" baseline="0" dirty="0" smtClean="0"/>
              <a:t> </a:t>
            </a:r>
            <a:r>
              <a:rPr lang="en-US" baseline="0" dirty="0" err="1" smtClean="0"/>
              <a:t>espacios</a:t>
            </a:r>
            <a:r>
              <a:rPr lang="en-US" baseline="0" dirty="0" smtClean="0"/>
              <a:t> que </a:t>
            </a:r>
            <a:r>
              <a:rPr lang="en-US" baseline="0" dirty="0" err="1" smtClean="0"/>
              <a:t>ya</a:t>
            </a:r>
            <a:r>
              <a:rPr lang="en-US" baseline="0" dirty="0" smtClean="0"/>
              <a:t> no </a:t>
            </a:r>
            <a:r>
              <a:rPr lang="en-US" baseline="0" dirty="0" err="1" smtClean="0"/>
              <a:t>sean</a:t>
            </a:r>
            <a:r>
              <a:rPr lang="en-US" baseline="0" dirty="0" smtClean="0"/>
              <a:t> </a:t>
            </a:r>
            <a:r>
              <a:rPr lang="en-US" baseline="0" dirty="0" err="1" smtClean="0"/>
              <a:t>utilizados</a:t>
            </a:r>
            <a:r>
              <a:rPr lang="en-US" baseline="0" dirty="0" smtClean="0"/>
              <a:t>.</a:t>
            </a:r>
            <a:endParaRPr lang="en-US" baseline="0" dirty="0" smtClean="0"/>
          </a:p>
          <a:p>
            <a:r>
              <a:rPr lang="en-US" baseline="0" dirty="0" err="1" smtClean="0"/>
              <a:t>Esto</a:t>
            </a:r>
            <a:r>
              <a:rPr lang="en-US" baseline="0" dirty="0" smtClean="0"/>
              <a:t> se </a:t>
            </a:r>
            <a:r>
              <a:rPr lang="en-US" baseline="0" dirty="0" err="1" smtClean="0"/>
              <a:t>mejoraría</a:t>
            </a:r>
            <a:r>
              <a:rPr lang="en-US" baseline="0" dirty="0" smtClean="0"/>
              <a:t> </a:t>
            </a:r>
            <a:r>
              <a:rPr lang="en-US" baseline="0" dirty="0" err="1" smtClean="0"/>
              <a:t>posteriormente</a:t>
            </a:r>
            <a:r>
              <a:rPr lang="en-US" baseline="0" dirty="0" smtClean="0"/>
              <a:t> </a:t>
            </a:r>
            <a:r>
              <a:rPr lang="en-US" baseline="0" dirty="0" err="1" smtClean="0"/>
              <a:t>en</a:t>
            </a:r>
            <a:r>
              <a:rPr lang="en-US" baseline="0" dirty="0" smtClean="0"/>
              <a:t> </a:t>
            </a:r>
            <a:r>
              <a:rPr lang="en-US" baseline="0" dirty="0" err="1" smtClean="0"/>
              <a:t>otros</a:t>
            </a:r>
            <a:r>
              <a:rPr lang="en-US" baseline="0" dirty="0" smtClean="0"/>
              <a:t> </a:t>
            </a:r>
            <a:r>
              <a:rPr lang="en-US" baseline="0" dirty="0" err="1" smtClean="0"/>
              <a:t>lenguajes</a:t>
            </a:r>
            <a:r>
              <a:rPr lang="en-US" baseline="0" dirty="0" smtClean="0"/>
              <a:t> con </a:t>
            </a:r>
            <a:r>
              <a:rPr lang="en-US" baseline="0" dirty="0" err="1" smtClean="0"/>
              <a:t>los</a:t>
            </a:r>
            <a:r>
              <a:rPr lang="en-US" baseline="0" dirty="0" smtClean="0"/>
              <a:t> </a:t>
            </a:r>
            <a:r>
              <a:rPr lang="en-US" baseline="0" dirty="0" err="1" smtClean="0"/>
              <a:t>recursos</a:t>
            </a:r>
            <a:r>
              <a:rPr lang="en-US" baseline="0" dirty="0" smtClean="0"/>
              <a:t> de </a:t>
            </a:r>
            <a:r>
              <a:rPr lang="en-US" baseline="0" dirty="0" err="1" smtClean="0"/>
              <a:t>apuntadores</a:t>
            </a:r>
            <a:r>
              <a:rPr lang="en-US" baseline="0" dirty="0" smtClean="0"/>
              <a:t> (pointers) y </a:t>
            </a:r>
            <a:r>
              <a:rPr lang="en-US" baseline="0" dirty="0" err="1" smtClean="0"/>
              <a:t>referencias</a:t>
            </a:r>
            <a:r>
              <a:rPr lang="en-US" baseline="0" dirty="0" smtClean="0"/>
              <a:t> y la </a:t>
            </a:r>
            <a:r>
              <a:rPr lang="en-US" baseline="0" dirty="0" err="1" smtClean="0"/>
              <a:t>capacidad</a:t>
            </a:r>
            <a:r>
              <a:rPr lang="en-US" baseline="0" dirty="0" smtClean="0"/>
              <a:t> de </a:t>
            </a:r>
            <a:r>
              <a:rPr lang="en-US" baseline="0" dirty="0" err="1" smtClean="0"/>
              <a:t>asignar</a:t>
            </a:r>
            <a:r>
              <a:rPr lang="en-US" baseline="0" dirty="0" smtClean="0"/>
              <a:t> y </a:t>
            </a:r>
            <a:r>
              <a:rPr lang="en-US" baseline="0" dirty="0" err="1" smtClean="0"/>
              <a:t>liberar</a:t>
            </a:r>
            <a:r>
              <a:rPr lang="en-US" baseline="0" dirty="0" smtClean="0"/>
              <a:t> </a:t>
            </a:r>
            <a:r>
              <a:rPr lang="en-US" baseline="0" dirty="0" err="1" smtClean="0"/>
              <a:t>memoria</a:t>
            </a:r>
            <a:r>
              <a:rPr lang="en-US" baseline="0" dirty="0" smtClean="0"/>
              <a:t> </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Reservar</a:t>
            </a:r>
            <a:r>
              <a:rPr lang="en-US" dirty="0" smtClean="0"/>
              <a:t> </a:t>
            </a:r>
            <a:r>
              <a:rPr lang="en-US" dirty="0" err="1" smtClean="0"/>
              <a:t>espacio</a:t>
            </a:r>
            <a:r>
              <a:rPr lang="en-US" dirty="0" smtClean="0"/>
              <a:t> para las variables de un </a:t>
            </a:r>
            <a:r>
              <a:rPr lang="en-US" dirty="0" err="1" smtClean="0"/>
              <a:t>método</a:t>
            </a:r>
            <a:r>
              <a:rPr lang="en-US" dirty="0" smtClean="0"/>
              <a:t> </a:t>
            </a:r>
            <a:r>
              <a:rPr lang="en-US" dirty="0" err="1" smtClean="0"/>
              <a:t>en</a:t>
            </a:r>
            <a:r>
              <a:rPr lang="en-US" dirty="0" smtClean="0"/>
              <a:t> la pila </a:t>
            </a:r>
            <a:r>
              <a:rPr lang="en-US" dirty="0" err="1" smtClean="0"/>
              <a:t>según</a:t>
            </a:r>
            <a:r>
              <a:rPr lang="en-US" dirty="0" smtClean="0"/>
              <a:t> </a:t>
            </a:r>
            <a:r>
              <a:rPr lang="en-US" dirty="0" err="1" smtClean="0"/>
              <a:t>los</a:t>
            </a:r>
            <a:r>
              <a:rPr lang="en-US" dirty="0" smtClean="0"/>
              <a:t> </a:t>
            </a:r>
            <a:r>
              <a:rPr lang="en-US" dirty="0" err="1" smtClean="0"/>
              <a:t>métodos</a:t>
            </a:r>
            <a:r>
              <a:rPr lang="en-US" dirty="0" smtClean="0"/>
              <a:t> se </a:t>
            </a:r>
            <a:r>
              <a:rPr lang="en-US" dirty="0" err="1" smtClean="0"/>
              <a:t>vayan</a:t>
            </a:r>
            <a:r>
              <a:rPr lang="en-US" baseline="0" dirty="0" smtClean="0"/>
              <a:t> </a:t>
            </a:r>
            <a:r>
              <a:rPr lang="en-US" baseline="0" dirty="0" err="1" smtClean="0"/>
              <a:t>invocando</a:t>
            </a:r>
            <a:r>
              <a:rPr lang="en-US" baseline="0" dirty="0" smtClean="0"/>
              <a:t> </a:t>
            </a:r>
            <a:r>
              <a:rPr lang="en-US" baseline="0" dirty="0" err="1" smtClean="0"/>
              <a:t>permite</a:t>
            </a:r>
            <a:r>
              <a:rPr lang="en-US" baseline="0" dirty="0" smtClean="0"/>
              <a:t> un </a:t>
            </a:r>
            <a:r>
              <a:rPr lang="en-US" baseline="0" dirty="0" err="1" smtClean="0"/>
              <a:t>uso</a:t>
            </a:r>
            <a:r>
              <a:rPr lang="en-US" baseline="0" dirty="0" smtClean="0"/>
              <a:t> </a:t>
            </a:r>
            <a:r>
              <a:rPr lang="en-US" baseline="0" dirty="0" err="1" smtClean="0"/>
              <a:t>más</a:t>
            </a:r>
            <a:r>
              <a:rPr lang="en-US" baseline="0" dirty="0" smtClean="0"/>
              <a:t> </a:t>
            </a:r>
            <a:r>
              <a:rPr lang="en-US" baseline="0" dirty="0" err="1" smtClean="0"/>
              <a:t>racional</a:t>
            </a:r>
            <a:r>
              <a:rPr lang="en-US" baseline="0" dirty="0" smtClean="0"/>
              <a:t> de la </a:t>
            </a:r>
            <a:r>
              <a:rPr lang="en-US" baseline="0" dirty="0" err="1" smtClean="0"/>
              <a:t>memoria</a:t>
            </a:r>
            <a:r>
              <a:rPr lang="en-US" baseline="0" dirty="0" smtClean="0"/>
              <a:t> </a:t>
            </a:r>
            <a:r>
              <a:rPr lang="en-US" baseline="0" dirty="0" err="1" smtClean="0"/>
              <a:t>en</a:t>
            </a:r>
            <a:r>
              <a:rPr lang="en-US" baseline="0" dirty="0" smtClean="0"/>
              <a:t> </a:t>
            </a:r>
            <a:r>
              <a:rPr lang="en-US" baseline="0" dirty="0" err="1" smtClean="0"/>
              <a:t>comparación</a:t>
            </a:r>
            <a:r>
              <a:rPr lang="en-US" baseline="0" dirty="0" smtClean="0"/>
              <a:t> con el </a:t>
            </a:r>
            <a:r>
              <a:rPr lang="en-US" baseline="0" dirty="0" err="1" smtClean="0"/>
              <a:t>modelos</a:t>
            </a:r>
            <a:r>
              <a:rPr lang="en-US" baseline="0" dirty="0" smtClean="0"/>
              <a:t> </a:t>
            </a:r>
            <a:r>
              <a:rPr lang="en-US" baseline="0" dirty="0" err="1" smtClean="0"/>
              <a:t>estático</a:t>
            </a:r>
            <a:r>
              <a:rPr lang="en-US" baseline="0" dirty="0" smtClean="0"/>
              <a:t> de FORTRAN.</a:t>
            </a:r>
            <a:endParaRPr lang="en-US" baseline="0" dirty="0" smtClean="0"/>
          </a:p>
          <a:p>
            <a:r>
              <a:rPr lang="en-US" b="1" baseline="0" dirty="0" smtClean="0"/>
              <a:t>Es </a:t>
            </a:r>
            <a:r>
              <a:rPr lang="en-US" b="1" baseline="0" dirty="0" err="1" smtClean="0"/>
              <a:t>una</a:t>
            </a:r>
            <a:r>
              <a:rPr lang="en-US" b="1" baseline="0" dirty="0" smtClean="0"/>
              <a:t> </a:t>
            </a:r>
            <a:r>
              <a:rPr lang="en-US" b="1" baseline="0" dirty="0" err="1" smtClean="0"/>
              <a:t>necesidad</a:t>
            </a:r>
            <a:r>
              <a:rPr lang="en-US" b="1" baseline="0" dirty="0" smtClean="0"/>
              <a:t> para </a:t>
            </a:r>
            <a:r>
              <a:rPr lang="en-US" b="1" baseline="0" dirty="0" err="1" smtClean="0"/>
              <a:t>poder</a:t>
            </a:r>
            <a:r>
              <a:rPr lang="en-US" b="1" baseline="0" dirty="0" smtClean="0"/>
              <a:t> </a:t>
            </a:r>
            <a:r>
              <a:rPr lang="en-US" b="1" baseline="0" dirty="0" err="1" smtClean="0"/>
              <a:t>implementar</a:t>
            </a:r>
            <a:r>
              <a:rPr lang="en-US" b="1" baseline="0" dirty="0" smtClean="0"/>
              <a:t> la </a:t>
            </a:r>
            <a:r>
              <a:rPr lang="en-US" b="1" baseline="0" dirty="0" err="1" smtClean="0"/>
              <a:t>recursividad</a:t>
            </a:r>
            <a:r>
              <a:rPr lang="en-US" b="1" baseline="0" dirty="0" smtClean="0"/>
              <a:t> </a:t>
            </a:r>
            <a:r>
              <a:rPr lang="en-US" baseline="0" dirty="0" err="1" smtClean="0"/>
              <a:t>porque</a:t>
            </a:r>
            <a:r>
              <a:rPr lang="en-US" baseline="0" dirty="0" smtClean="0"/>
              <a:t> de </a:t>
            </a:r>
            <a:r>
              <a:rPr lang="en-US" baseline="0" dirty="0" err="1" smtClean="0"/>
              <a:t>estar</a:t>
            </a:r>
            <a:r>
              <a:rPr lang="en-US" baseline="0" dirty="0" smtClean="0"/>
              <a:t> </a:t>
            </a:r>
            <a:r>
              <a:rPr lang="en-US" baseline="0" dirty="0" err="1" smtClean="0"/>
              <a:t>ubicadas</a:t>
            </a:r>
            <a:r>
              <a:rPr lang="en-US" baseline="0" dirty="0" smtClean="0"/>
              <a:t> las variables de un </a:t>
            </a:r>
            <a:r>
              <a:rPr lang="en-US" baseline="0" dirty="0" err="1" smtClean="0"/>
              <a:t>método</a:t>
            </a:r>
            <a:r>
              <a:rPr lang="en-US" baseline="0" dirty="0" smtClean="0"/>
              <a:t> </a:t>
            </a:r>
            <a:r>
              <a:rPr lang="en-US" baseline="0" dirty="0" err="1" smtClean="0"/>
              <a:t>en</a:t>
            </a:r>
            <a:r>
              <a:rPr lang="en-US" baseline="0" dirty="0" smtClean="0"/>
              <a:t> </a:t>
            </a:r>
            <a:r>
              <a:rPr lang="en-US" baseline="0" dirty="0" err="1" smtClean="0"/>
              <a:t>una</a:t>
            </a:r>
            <a:r>
              <a:rPr lang="en-US" baseline="0" dirty="0" smtClean="0"/>
              <a:t> </a:t>
            </a:r>
            <a:r>
              <a:rPr lang="en-US" baseline="0" dirty="0" err="1" smtClean="0"/>
              <a:t>misma</a:t>
            </a:r>
            <a:r>
              <a:rPr lang="en-US" baseline="0" dirty="0" smtClean="0"/>
              <a:t> zona </a:t>
            </a:r>
            <a:r>
              <a:rPr lang="en-US" baseline="0" dirty="0" err="1" smtClean="0"/>
              <a:t>entonces</a:t>
            </a:r>
            <a:r>
              <a:rPr lang="en-US" baseline="0" dirty="0" smtClean="0"/>
              <a:t> </a:t>
            </a:r>
            <a:r>
              <a:rPr lang="en-US" baseline="0" dirty="0" err="1" smtClean="0"/>
              <a:t>en</a:t>
            </a:r>
            <a:r>
              <a:rPr lang="en-US" baseline="0" dirty="0" smtClean="0"/>
              <a:t> </a:t>
            </a:r>
            <a:r>
              <a:rPr lang="en-US" baseline="0" dirty="0" err="1" smtClean="0"/>
              <a:t>una</a:t>
            </a:r>
            <a:r>
              <a:rPr lang="en-US" baseline="0" dirty="0" smtClean="0"/>
              <a:t> </a:t>
            </a:r>
            <a:r>
              <a:rPr lang="en-US" baseline="0" dirty="0" err="1" smtClean="0"/>
              <a:t>nueva</a:t>
            </a:r>
            <a:r>
              <a:rPr lang="en-US" baseline="0" dirty="0" smtClean="0"/>
              <a:t> </a:t>
            </a:r>
            <a:r>
              <a:rPr lang="en-US" baseline="0" dirty="0" err="1" smtClean="0"/>
              <a:t>llamada</a:t>
            </a:r>
            <a:r>
              <a:rPr lang="en-US" baseline="0" dirty="0" smtClean="0"/>
              <a:t> al </a:t>
            </a:r>
            <a:r>
              <a:rPr lang="en-US" baseline="0" dirty="0" err="1" smtClean="0"/>
              <a:t>mismo</a:t>
            </a:r>
            <a:r>
              <a:rPr lang="en-US" baseline="0" dirty="0" smtClean="0"/>
              <a:t> </a:t>
            </a:r>
            <a:r>
              <a:rPr lang="en-US" baseline="0" dirty="0" err="1" smtClean="0"/>
              <a:t>método</a:t>
            </a:r>
            <a:r>
              <a:rPr lang="en-US" baseline="0" dirty="0" smtClean="0"/>
              <a:t> </a:t>
            </a:r>
            <a:r>
              <a:rPr lang="en-US" baseline="0" dirty="0" err="1" smtClean="0"/>
              <a:t>dentro</a:t>
            </a:r>
            <a:r>
              <a:rPr lang="en-US" baseline="0" dirty="0" smtClean="0"/>
              <a:t> de </a:t>
            </a:r>
            <a:r>
              <a:rPr lang="en-US" baseline="0" dirty="0" err="1" smtClean="0"/>
              <a:t>una</a:t>
            </a:r>
            <a:r>
              <a:rPr lang="en-US" baseline="0" dirty="0" smtClean="0"/>
              <a:t> recursion se “</a:t>
            </a:r>
            <a:r>
              <a:rPr lang="en-US" baseline="0" dirty="0" err="1" smtClean="0"/>
              <a:t>afectarían</a:t>
            </a:r>
            <a:r>
              <a:rPr lang="en-US" baseline="0" dirty="0" smtClean="0"/>
              <a:t> </a:t>
            </a:r>
            <a:r>
              <a:rPr lang="en-US" baseline="0" dirty="0" err="1" smtClean="0"/>
              <a:t>los</a:t>
            </a:r>
            <a:r>
              <a:rPr lang="en-US" baseline="0" dirty="0" smtClean="0"/>
              <a:t> </a:t>
            </a:r>
            <a:r>
              <a:rPr lang="en-US" baseline="0" dirty="0" err="1" smtClean="0"/>
              <a:t>valores</a:t>
            </a:r>
            <a:r>
              <a:rPr lang="en-US" baseline="0" dirty="0" smtClean="0"/>
              <a:t> de las variables de la </a:t>
            </a:r>
            <a:r>
              <a:rPr lang="en-US" baseline="0" dirty="0" err="1" smtClean="0"/>
              <a:t>ejecución</a:t>
            </a:r>
            <a:r>
              <a:rPr lang="en-US" baseline="0" dirty="0" smtClean="0"/>
              <a:t> anterior que </a:t>
            </a:r>
            <a:r>
              <a:rPr lang="en-US" baseline="0" dirty="0" err="1" smtClean="0"/>
              <a:t>está</a:t>
            </a:r>
            <a:r>
              <a:rPr lang="en-US" baseline="0" dirty="0" smtClean="0"/>
              <a:t> </a:t>
            </a:r>
            <a:r>
              <a:rPr lang="en-US" baseline="0" dirty="0" err="1" smtClean="0"/>
              <a:t>pendiente</a:t>
            </a:r>
            <a:r>
              <a:rPr lang="en-US" baseline="0" dirty="0" smtClean="0"/>
              <a:t> del </a:t>
            </a:r>
            <a:r>
              <a:rPr lang="en-US" baseline="0" dirty="0" err="1" smtClean="0"/>
              <a:t>retorno</a:t>
            </a:r>
            <a:r>
              <a:rPr lang="en-US" baseline="0" dirty="0" smtClean="0"/>
              <a:t> de </a:t>
            </a:r>
            <a:r>
              <a:rPr lang="en-US" baseline="0" dirty="0" err="1" smtClean="0"/>
              <a:t>ésta</a:t>
            </a:r>
            <a:endParaRPr lang="en-US" baseline="0" dirty="0" smtClean="0"/>
          </a:p>
          <a:p>
            <a:r>
              <a:rPr lang="en-US" baseline="0" dirty="0" smtClean="0"/>
              <a:t>Como la </a:t>
            </a:r>
            <a:r>
              <a:rPr lang="en-US" baseline="0" dirty="0" err="1" smtClean="0"/>
              <a:t>capacidad</a:t>
            </a:r>
            <a:r>
              <a:rPr lang="en-US" baseline="0" dirty="0" smtClean="0"/>
              <a:t> de </a:t>
            </a:r>
            <a:r>
              <a:rPr lang="en-US" baseline="0" dirty="0" err="1" smtClean="0"/>
              <a:t>memoria</a:t>
            </a:r>
            <a:r>
              <a:rPr lang="en-US" baseline="0" dirty="0" smtClean="0"/>
              <a:t> </a:t>
            </a:r>
            <a:r>
              <a:rPr lang="en-US" baseline="0" dirty="0" err="1" smtClean="0"/>
              <a:t>siempre</a:t>
            </a:r>
            <a:r>
              <a:rPr lang="en-US" baseline="0" dirty="0" smtClean="0"/>
              <a:t> es </a:t>
            </a:r>
            <a:r>
              <a:rPr lang="en-US" baseline="0" dirty="0" err="1" smtClean="0"/>
              <a:t>limitada</a:t>
            </a:r>
            <a:r>
              <a:rPr lang="en-US" baseline="0" dirty="0" smtClean="0"/>
              <a:t> </a:t>
            </a:r>
            <a:r>
              <a:rPr lang="en-US" baseline="0" dirty="0" err="1" smtClean="0"/>
              <a:t>una</a:t>
            </a:r>
            <a:r>
              <a:rPr lang="en-US" baseline="0" dirty="0" smtClean="0"/>
              <a:t> recursion </a:t>
            </a:r>
            <a:r>
              <a:rPr lang="en-US" baseline="0" dirty="0" err="1" smtClean="0"/>
              <a:t>infinita</a:t>
            </a:r>
            <a:r>
              <a:rPr lang="en-US" baseline="0" dirty="0" smtClean="0"/>
              <a:t> </a:t>
            </a:r>
            <a:r>
              <a:rPr lang="en-US" baseline="0" dirty="0" err="1" smtClean="0"/>
              <a:t>puede</a:t>
            </a:r>
            <a:r>
              <a:rPr lang="en-US" baseline="0" dirty="0" smtClean="0"/>
              <a:t> </a:t>
            </a:r>
            <a:r>
              <a:rPr lang="en-US" baseline="0" dirty="0" err="1" smtClean="0"/>
              <a:t>provocar</a:t>
            </a:r>
            <a:r>
              <a:rPr lang="en-US" baseline="0" dirty="0" smtClean="0"/>
              <a:t> </a:t>
            </a:r>
            <a:r>
              <a:rPr lang="en-US" baseline="0" dirty="0" err="1" smtClean="0"/>
              <a:t>falta</a:t>
            </a:r>
            <a:r>
              <a:rPr lang="en-US" baseline="0" dirty="0" smtClean="0"/>
              <a:t> de </a:t>
            </a:r>
            <a:r>
              <a:rPr lang="en-US" baseline="0" dirty="0" err="1" smtClean="0"/>
              <a:t>memoria</a:t>
            </a:r>
            <a:r>
              <a:rPr lang="en-US" baseline="0" dirty="0" smtClean="0"/>
              <a:t>. </a:t>
            </a:r>
            <a:r>
              <a:rPr lang="en-US" baseline="0" dirty="0" err="1" smtClean="0"/>
              <a:t>Ud</a:t>
            </a:r>
            <a:r>
              <a:rPr lang="en-US" baseline="0" dirty="0" smtClean="0"/>
              <a:t> </a:t>
            </a:r>
            <a:r>
              <a:rPr lang="en-US" baseline="0" dirty="0" err="1" smtClean="0"/>
              <a:t>seguramente</a:t>
            </a:r>
            <a:r>
              <a:rPr lang="en-US" baseline="0" dirty="0" smtClean="0"/>
              <a:t> </a:t>
            </a:r>
            <a:r>
              <a:rPr lang="en-US" baseline="0" dirty="0" err="1" smtClean="0"/>
              <a:t>debe</a:t>
            </a:r>
            <a:r>
              <a:rPr lang="en-US" baseline="0" dirty="0" smtClean="0"/>
              <a:t> </a:t>
            </a:r>
            <a:r>
              <a:rPr lang="en-US" baseline="0" dirty="0" err="1" smtClean="0"/>
              <a:t>haber</a:t>
            </a:r>
            <a:r>
              <a:rPr lang="en-US" baseline="0" dirty="0" smtClean="0"/>
              <a:t> </a:t>
            </a:r>
            <a:r>
              <a:rPr lang="en-US" baseline="0" dirty="0" err="1" smtClean="0"/>
              <a:t>experimentado</a:t>
            </a:r>
            <a:r>
              <a:rPr lang="en-US" baseline="0" dirty="0" smtClean="0"/>
              <a:t> el error </a:t>
            </a:r>
            <a:r>
              <a:rPr lang="en-US" b="1" baseline="0" dirty="0" err="1" smtClean="0"/>
              <a:t>stackoverflow</a:t>
            </a:r>
            <a:r>
              <a:rPr lang="en-US" baseline="0" dirty="0" smtClean="0"/>
              <a:t> </a:t>
            </a:r>
            <a:r>
              <a:rPr lang="en-US" baseline="0" dirty="0" err="1" smtClean="0"/>
              <a:t>sino</a:t>
            </a:r>
            <a:r>
              <a:rPr lang="en-US" baseline="0" dirty="0" smtClean="0"/>
              <a:t> le ha </a:t>
            </a:r>
            <a:r>
              <a:rPr lang="en-US" baseline="0" dirty="0" err="1" smtClean="0"/>
              <a:t>ocurrido</a:t>
            </a:r>
            <a:r>
              <a:rPr lang="en-US" baseline="0" dirty="0" smtClean="0"/>
              <a:t> es que </a:t>
            </a:r>
            <a:r>
              <a:rPr lang="en-US" baseline="0" dirty="0" err="1" smtClean="0"/>
              <a:t>aún</a:t>
            </a:r>
            <a:r>
              <a:rPr lang="en-US" baseline="0" dirty="0" smtClean="0"/>
              <a:t> no ha </a:t>
            </a:r>
            <a:r>
              <a:rPr lang="en-US" baseline="0" dirty="0" err="1" smtClean="0"/>
              <a:t>programado</a:t>
            </a:r>
            <a:r>
              <a:rPr lang="en-US" baseline="0" dirty="0" smtClean="0"/>
              <a:t> lo </a:t>
            </a:r>
            <a:r>
              <a:rPr lang="en-US" baseline="0" dirty="0" err="1" smtClean="0"/>
              <a:t>suficiente</a:t>
            </a:r>
            <a:r>
              <a:rPr lang="en-US" baseline="0" dirty="0" smtClean="0"/>
              <a:t>.</a:t>
            </a:r>
            <a:endParaRPr lang="en-US" baseline="0" dirty="0" smtClean="0"/>
          </a:p>
          <a:p>
            <a:r>
              <a:rPr lang="en-US" baseline="0" dirty="0" err="1" smtClean="0"/>
              <a:t>Esta</a:t>
            </a:r>
            <a:r>
              <a:rPr lang="en-US" baseline="0" dirty="0" smtClean="0"/>
              <a:t> </a:t>
            </a:r>
            <a:r>
              <a:rPr lang="en-US" baseline="0" dirty="0" err="1" smtClean="0"/>
              <a:t>organización</a:t>
            </a:r>
            <a:r>
              <a:rPr lang="en-US" baseline="0" dirty="0" smtClean="0"/>
              <a:t> de la </a:t>
            </a:r>
            <a:r>
              <a:rPr lang="en-US" baseline="0" dirty="0" err="1" smtClean="0"/>
              <a:t>memoria</a:t>
            </a:r>
            <a:r>
              <a:rPr lang="en-US" baseline="0" dirty="0" smtClean="0"/>
              <a:t> </a:t>
            </a:r>
            <a:r>
              <a:rPr lang="en-US" baseline="0" dirty="0" err="1" smtClean="0"/>
              <a:t>resulta</a:t>
            </a:r>
            <a:r>
              <a:rPr lang="en-US" baseline="0" dirty="0" smtClean="0"/>
              <a:t> </a:t>
            </a:r>
            <a:r>
              <a:rPr lang="en-US" baseline="0" dirty="0" err="1" smtClean="0"/>
              <a:t>más</a:t>
            </a:r>
            <a:r>
              <a:rPr lang="en-US" baseline="0" dirty="0" smtClean="0"/>
              <a:t> </a:t>
            </a:r>
            <a:r>
              <a:rPr lang="en-US" baseline="0" dirty="0" err="1" smtClean="0"/>
              <a:t>complicada</a:t>
            </a:r>
            <a:r>
              <a:rPr lang="en-US" baseline="0" dirty="0" smtClean="0"/>
              <a:t> </a:t>
            </a:r>
            <a:r>
              <a:rPr lang="en-US" baseline="0" dirty="0" err="1" smtClean="0"/>
              <a:t>cuando</a:t>
            </a:r>
            <a:r>
              <a:rPr lang="en-US" baseline="0" dirty="0" smtClean="0"/>
              <a:t> </a:t>
            </a:r>
            <a:r>
              <a:rPr lang="en-US" baseline="0" dirty="0" err="1" smtClean="0"/>
              <a:t>en</a:t>
            </a:r>
            <a:r>
              <a:rPr lang="en-US" baseline="0" dirty="0" smtClean="0"/>
              <a:t> el </a:t>
            </a:r>
            <a:r>
              <a:rPr lang="en-US" baseline="0" dirty="0" err="1" smtClean="0"/>
              <a:t>lenguajes</a:t>
            </a:r>
            <a:r>
              <a:rPr lang="en-US" baseline="0" dirty="0" smtClean="0"/>
              <a:t> se </a:t>
            </a:r>
            <a:r>
              <a:rPr lang="en-US" baseline="0" dirty="0" err="1" smtClean="0"/>
              <a:t>incluyen</a:t>
            </a:r>
            <a:r>
              <a:rPr lang="en-US" baseline="0" dirty="0" smtClean="0"/>
              <a:t> </a:t>
            </a:r>
            <a:r>
              <a:rPr lang="en-US" baseline="0" dirty="0" err="1" smtClean="0"/>
              <a:t>recursos</a:t>
            </a:r>
            <a:r>
              <a:rPr lang="en-US" baseline="0" dirty="0" smtClean="0"/>
              <a:t> de </a:t>
            </a:r>
            <a:r>
              <a:rPr lang="en-US" baseline="0" dirty="0" err="1" smtClean="0"/>
              <a:t>paralelismo</a:t>
            </a:r>
            <a:r>
              <a:rPr lang="en-US" baseline="0" dirty="0" smtClean="0"/>
              <a:t> y </a:t>
            </a:r>
            <a:r>
              <a:rPr lang="en-US" baseline="0" dirty="0" err="1" smtClean="0"/>
              <a:t>hebras</a:t>
            </a:r>
            <a:r>
              <a:rPr lang="en-US" baseline="0" dirty="0" smtClean="0"/>
              <a:t>, </a:t>
            </a:r>
            <a:r>
              <a:rPr lang="en-US" baseline="0" dirty="0" err="1" smtClean="0"/>
              <a:t>pero</a:t>
            </a:r>
            <a:r>
              <a:rPr lang="en-US" baseline="0" dirty="0" smtClean="0"/>
              <a:t> </a:t>
            </a:r>
            <a:r>
              <a:rPr lang="en-US" baseline="0" dirty="0" err="1" smtClean="0"/>
              <a:t>esto</a:t>
            </a:r>
            <a:r>
              <a:rPr lang="en-US" baseline="0" dirty="0" smtClean="0"/>
              <a:t> se </a:t>
            </a:r>
            <a:r>
              <a:rPr lang="en-US" baseline="0" dirty="0" err="1" smtClean="0"/>
              <a:t>verá</a:t>
            </a:r>
            <a:r>
              <a:rPr lang="en-US" baseline="0" dirty="0" smtClean="0"/>
              <a:t> </a:t>
            </a:r>
            <a:r>
              <a:rPr lang="en-US" baseline="0" dirty="0" err="1" smtClean="0"/>
              <a:t>más</a:t>
            </a:r>
            <a:r>
              <a:rPr lang="en-US" baseline="0" dirty="0" smtClean="0"/>
              <a:t> </a:t>
            </a:r>
            <a:r>
              <a:rPr lang="en-US" baseline="0" dirty="0" err="1" smtClean="0"/>
              <a:t>adelante</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hay un </a:t>
            </a:r>
            <a:r>
              <a:rPr lang="en-US" baseline="0" dirty="0" err="1" smtClean="0"/>
              <a:t>término</a:t>
            </a:r>
            <a:r>
              <a:rPr lang="en-US" baseline="0" dirty="0" smtClean="0"/>
              <a:t> </a:t>
            </a:r>
            <a:r>
              <a:rPr lang="en-US" baseline="0" dirty="0" err="1" smtClean="0"/>
              <a:t>en</a:t>
            </a:r>
            <a:r>
              <a:rPr lang="en-US" baseline="0" dirty="0" smtClean="0"/>
              <a:t> </a:t>
            </a:r>
            <a:r>
              <a:rPr lang="en-US" baseline="0" dirty="0" err="1" smtClean="0"/>
              <a:t>español</a:t>
            </a:r>
            <a:r>
              <a:rPr lang="en-US" baseline="0" dirty="0" smtClean="0"/>
              <a:t> </a:t>
            </a:r>
            <a:r>
              <a:rPr lang="en-US" baseline="0" dirty="0" err="1" smtClean="0"/>
              <a:t>comunmente</a:t>
            </a:r>
            <a:r>
              <a:rPr lang="en-US" baseline="0" dirty="0" smtClean="0"/>
              <a:t> </a:t>
            </a:r>
            <a:r>
              <a:rPr lang="en-US" baseline="0" dirty="0" err="1" smtClean="0"/>
              <a:t>aceptado</a:t>
            </a:r>
            <a:r>
              <a:rPr lang="en-US" baseline="0" dirty="0" smtClean="0"/>
              <a:t> para el </a:t>
            </a:r>
            <a:r>
              <a:rPr lang="en-US" baseline="0" dirty="0" err="1" smtClean="0"/>
              <a:t>témino</a:t>
            </a:r>
            <a:r>
              <a:rPr lang="en-US" baseline="0" dirty="0" smtClean="0"/>
              <a:t> </a:t>
            </a:r>
            <a:r>
              <a:rPr lang="en-US" baseline="0" dirty="0" err="1" smtClean="0"/>
              <a:t>en</a:t>
            </a:r>
            <a:r>
              <a:rPr lang="en-US" baseline="0" dirty="0" smtClean="0"/>
              <a:t> </a:t>
            </a:r>
            <a:r>
              <a:rPr lang="en-US" baseline="0" dirty="0" err="1" smtClean="0"/>
              <a:t>inglés</a:t>
            </a:r>
            <a:r>
              <a:rPr lang="en-US" baseline="0" dirty="0" smtClean="0"/>
              <a:t> </a:t>
            </a:r>
            <a:r>
              <a:rPr lang="en-US" b="1" baseline="0" dirty="0" smtClean="0"/>
              <a:t>heap. </a:t>
            </a:r>
            <a:r>
              <a:rPr lang="en-US" b="0" baseline="0" dirty="0" err="1" smtClean="0"/>
              <a:t>Algunos</a:t>
            </a:r>
            <a:r>
              <a:rPr lang="en-US" b="0" baseline="0" dirty="0" smtClean="0"/>
              <a:t> lo </a:t>
            </a:r>
            <a:r>
              <a:rPr lang="en-US" b="0" baseline="0" dirty="0" err="1" smtClean="0"/>
              <a:t>traducen</a:t>
            </a:r>
            <a:r>
              <a:rPr lang="en-US" b="0" baseline="0" dirty="0" smtClean="0"/>
              <a:t> </a:t>
            </a:r>
            <a:r>
              <a:rPr lang="en-US" b="0" baseline="0" dirty="0" err="1" smtClean="0"/>
              <a:t>como</a:t>
            </a:r>
            <a:r>
              <a:rPr lang="en-US" b="0" baseline="0" dirty="0" smtClean="0"/>
              <a:t> </a:t>
            </a:r>
            <a:r>
              <a:rPr lang="en-US" b="0" baseline="0" dirty="0" err="1" smtClean="0"/>
              <a:t>montón</a:t>
            </a:r>
            <a:r>
              <a:rPr lang="en-US" b="0" baseline="0" dirty="0" smtClean="0"/>
              <a:t>, </a:t>
            </a:r>
            <a:r>
              <a:rPr lang="en-US" b="0" baseline="0" dirty="0" err="1" smtClean="0"/>
              <a:t>montículo</a:t>
            </a:r>
            <a:r>
              <a:rPr lang="en-US" b="0" baseline="0" dirty="0" smtClean="0"/>
              <a:t>. Si </a:t>
            </a:r>
            <a:r>
              <a:rPr lang="en-US" b="0" baseline="0" dirty="0" err="1" smtClean="0"/>
              <a:t>fuéramos</a:t>
            </a:r>
            <a:r>
              <a:rPr lang="en-US" b="0" baseline="0" dirty="0" smtClean="0"/>
              <a:t> a </a:t>
            </a:r>
            <a:r>
              <a:rPr lang="en-US" b="0" baseline="0" dirty="0" err="1" smtClean="0"/>
              <a:t>hablar</a:t>
            </a:r>
            <a:r>
              <a:rPr lang="en-US" b="0" baseline="0" dirty="0" smtClean="0"/>
              <a:t> “</a:t>
            </a:r>
            <a:r>
              <a:rPr lang="en-US" b="0" baseline="0" dirty="0" err="1" smtClean="0"/>
              <a:t>en</a:t>
            </a:r>
            <a:r>
              <a:rPr lang="en-US" b="0" baseline="0" dirty="0" smtClean="0"/>
              <a:t> </a:t>
            </a:r>
            <a:r>
              <a:rPr lang="en-US" b="0" baseline="0" dirty="0" err="1" smtClean="0"/>
              <a:t>cubano</a:t>
            </a:r>
            <a:r>
              <a:rPr lang="en-US" b="0" baseline="0" dirty="0" smtClean="0"/>
              <a:t>” el </a:t>
            </a:r>
            <a:r>
              <a:rPr lang="en-US" b="0" baseline="0" dirty="0" err="1" smtClean="0"/>
              <a:t>término</a:t>
            </a:r>
            <a:r>
              <a:rPr lang="en-US" b="0" baseline="0" dirty="0" smtClean="0"/>
              <a:t> </a:t>
            </a:r>
            <a:r>
              <a:rPr lang="en-US" b="0" baseline="0" dirty="0" err="1" smtClean="0"/>
              <a:t>más</a:t>
            </a:r>
            <a:r>
              <a:rPr lang="en-US" b="0" baseline="0" dirty="0" smtClean="0"/>
              <a:t> </a:t>
            </a:r>
            <a:r>
              <a:rPr lang="en-US" b="0" baseline="0" dirty="0" err="1" smtClean="0"/>
              <a:t>adecuado</a:t>
            </a:r>
            <a:r>
              <a:rPr lang="en-US" b="0" baseline="0" dirty="0" smtClean="0"/>
              <a:t> </a:t>
            </a:r>
            <a:r>
              <a:rPr lang="en-US" b="0" baseline="0" dirty="0" err="1" smtClean="0"/>
              <a:t>sería</a:t>
            </a:r>
            <a:r>
              <a:rPr lang="en-US" b="0" baseline="0" dirty="0" smtClean="0"/>
              <a:t> </a:t>
            </a:r>
            <a:r>
              <a:rPr lang="en-US" b="0" baseline="0" dirty="0" err="1" smtClean="0"/>
              <a:t>tal</a:t>
            </a:r>
            <a:r>
              <a:rPr lang="en-US" b="0" baseline="0" dirty="0" smtClean="0"/>
              <a:t> </a:t>
            </a:r>
            <a:r>
              <a:rPr lang="en-US" b="0" baseline="0" dirty="0" err="1" smtClean="0"/>
              <a:t>vez</a:t>
            </a:r>
            <a:r>
              <a:rPr lang="en-US" b="0" baseline="0" dirty="0" smtClean="0"/>
              <a:t> </a:t>
            </a:r>
            <a:r>
              <a:rPr lang="en-US" b="1" baseline="0" dirty="0" err="1" smtClean="0"/>
              <a:t>tonga</a:t>
            </a:r>
            <a:endParaRPr lang="en-US" b="1" baseline="0" dirty="0" smtClean="0"/>
          </a:p>
          <a:p>
            <a:r>
              <a:rPr lang="en-US" b="0" baseline="0" dirty="0" err="1" smtClean="0"/>
              <a:t>Una</a:t>
            </a:r>
            <a:r>
              <a:rPr lang="en-US" b="0" baseline="0" dirty="0" smtClean="0"/>
              <a:t> mala </a:t>
            </a:r>
            <a:r>
              <a:rPr lang="en-US" b="0" baseline="0" dirty="0" err="1" smtClean="0"/>
              <a:t>utilización</a:t>
            </a:r>
            <a:r>
              <a:rPr lang="en-US" b="0" baseline="0" dirty="0" smtClean="0"/>
              <a:t> del </a:t>
            </a:r>
            <a:r>
              <a:rPr lang="en-US" b="0" baseline="0" dirty="0" err="1" smtClean="0"/>
              <a:t>recurso</a:t>
            </a:r>
            <a:r>
              <a:rPr lang="en-US" b="0" baseline="0" dirty="0" smtClean="0"/>
              <a:t> de </a:t>
            </a:r>
            <a:r>
              <a:rPr lang="en-US" b="0" baseline="0" dirty="0" err="1" smtClean="0"/>
              <a:t>ocupar</a:t>
            </a:r>
            <a:r>
              <a:rPr lang="en-US" b="0" baseline="0" dirty="0" smtClean="0"/>
              <a:t> y </a:t>
            </a:r>
            <a:r>
              <a:rPr lang="en-US" b="0" baseline="0" dirty="0" err="1" smtClean="0"/>
              <a:t>liberar</a:t>
            </a:r>
            <a:r>
              <a:rPr lang="en-US" b="0" baseline="0" dirty="0" smtClean="0"/>
              <a:t> </a:t>
            </a:r>
            <a:r>
              <a:rPr lang="en-US" b="0" baseline="0" dirty="0" err="1" smtClean="0"/>
              <a:t>memoria</a:t>
            </a:r>
            <a:r>
              <a:rPr lang="en-US" b="0" baseline="0" dirty="0" smtClean="0"/>
              <a:t> </a:t>
            </a:r>
            <a:r>
              <a:rPr lang="en-US" b="0" baseline="0" dirty="0" err="1" smtClean="0"/>
              <a:t>siempre</a:t>
            </a:r>
            <a:r>
              <a:rPr lang="en-US" b="0" baseline="0" dirty="0" smtClean="0"/>
              <a:t> </a:t>
            </a:r>
            <a:r>
              <a:rPr lang="en-US" b="0" baseline="0" dirty="0" err="1" smtClean="0"/>
              <a:t>fue</a:t>
            </a:r>
            <a:r>
              <a:rPr lang="en-US" b="0" baseline="0" dirty="0" smtClean="0"/>
              <a:t> </a:t>
            </a:r>
            <a:r>
              <a:rPr lang="en-US" b="0" baseline="0" dirty="0" err="1" smtClean="0"/>
              <a:t>uno</a:t>
            </a:r>
            <a:r>
              <a:rPr lang="en-US" b="0" baseline="0" dirty="0" smtClean="0"/>
              <a:t> de </a:t>
            </a:r>
            <a:r>
              <a:rPr lang="en-US" b="0" baseline="0" dirty="0" err="1" smtClean="0"/>
              <a:t>los</a:t>
            </a:r>
            <a:r>
              <a:rPr lang="en-US" b="0" baseline="0" dirty="0" smtClean="0"/>
              <a:t> </a:t>
            </a:r>
            <a:r>
              <a:rPr lang="en-US" b="0" baseline="0" dirty="0" err="1" smtClean="0"/>
              <a:t>dolores</a:t>
            </a:r>
            <a:r>
              <a:rPr lang="en-US" b="0" baseline="0" dirty="0" smtClean="0"/>
              <a:t> de </a:t>
            </a:r>
            <a:r>
              <a:rPr lang="en-US" b="0" baseline="0" dirty="0" err="1" smtClean="0"/>
              <a:t>cabeza</a:t>
            </a:r>
            <a:r>
              <a:rPr lang="en-US" b="0" baseline="0" dirty="0" smtClean="0"/>
              <a:t> de la </a:t>
            </a:r>
            <a:r>
              <a:rPr lang="en-US" b="0" baseline="0" dirty="0" err="1" smtClean="0"/>
              <a:t>programación</a:t>
            </a:r>
            <a:r>
              <a:rPr lang="en-US" b="0" baseline="0" dirty="0" smtClean="0"/>
              <a:t> </a:t>
            </a:r>
            <a:r>
              <a:rPr lang="en-US" b="0" baseline="0" dirty="0" err="1" smtClean="0"/>
              <a:t>en</a:t>
            </a:r>
            <a:r>
              <a:rPr lang="en-US" b="0" baseline="0" dirty="0" smtClean="0"/>
              <a:t> C y C++. </a:t>
            </a:r>
            <a:r>
              <a:rPr lang="en-US" b="0" baseline="0" dirty="0" err="1" smtClean="0"/>
              <a:t>Sobre</a:t>
            </a:r>
            <a:r>
              <a:rPr lang="en-US" b="0" baseline="0" dirty="0" smtClean="0"/>
              <a:t> </a:t>
            </a:r>
            <a:r>
              <a:rPr lang="en-US" b="0" baseline="0" dirty="0" err="1" smtClean="0"/>
              <a:t>esto</a:t>
            </a:r>
            <a:r>
              <a:rPr lang="en-US" b="0" baseline="0" dirty="0" smtClean="0"/>
              <a:t> se </a:t>
            </a:r>
            <a:r>
              <a:rPr lang="en-US" b="0" baseline="0" dirty="0" err="1" smtClean="0"/>
              <a:t>volverá</a:t>
            </a:r>
            <a:r>
              <a:rPr lang="en-US" b="0" baseline="0" dirty="0" smtClean="0"/>
              <a:t> </a:t>
            </a:r>
            <a:r>
              <a:rPr lang="en-US" b="0" baseline="0" dirty="0" err="1" smtClean="0"/>
              <a:t>más</a:t>
            </a:r>
            <a:r>
              <a:rPr lang="en-US" b="0" baseline="0" dirty="0" smtClean="0"/>
              <a:t> </a:t>
            </a:r>
            <a:r>
              <a:rPr lang="en-US" b="0" baseline="0" dirty="0" err="1" smtClean="0"/>
              <a:t>adelante</a:t>
            </a:r>
            <a:r>
              <a:rPr lang="en-US" b="0" baseline="0" dirty="0" smtClean="0"/>
              <a:t>.</a:t>
            </a:r>
            <a:endParaRPr lang="en-US" b="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La </a:t>
            </a:r>
            <a:r>
              <a:rPr lang="es-ES" sz="1200" b="1" kern="1200" dirty="0" smtClean="0">
                <a:solidFill>
                  <a:schemeClr val="tx1"/>
                </a:solidFill>
                <a:effectLst/>
                <a:latin typeface="+mn-lt"/>
                <a:ea typeface="+mn-ea"/>
                <a:cs typeface="+mn-cs"/>
              </a:rPr>
              <a:t>computadora tenía </a:t>
            </a:r>
            <a:r>
              <a:rPr lang="es-ES" sz="1200" kern="1200" dirty="0" smtClean="0">
                <a:solidFill>
                  <a:schemeClr val="tx1"/>
                </a:solidFill>
                <a:effectLst/>
                <a:latin typeface="+mn-lt"/>
                <a:ea typeface="+mn-ea"/>
                <a:cs typeface="+mn-cs"/>
              </a:rPr>
              <a:t>de </a:t>
            </a:r>
            <a:r>
              <a:rPr lang="es-ES" sz="1200" b="1" kern="1200" dirty="0" smtClean="0">
                <a:solidFill>
                  <a:schemeClr val="tx1"/>
                </a:solidFill>
                <a:effectLst/>
                <a:latin typeface="+mn-lt"/>
                <a:ea typeface="+mn-ea"/>
                <a:cs typeface="+mn-cs"/>
              </a:rPr>
              <a:t>memoria</a:t>
            </a:r>
            <a:r>
              <a:rPr lang="es-ES" sz="1200" kern="1200" dirty="0" smtClean="0">
                <a:solidFill>
                  <a:schemeClr val="tx1"/>
                </a:solidFill>
                <a:effectLst/>
                <a:latin typeface="+mn-lt"/>
                <a:ea typeface="+mn-ea"/>
                <a:cs typeface="+mn-cs"/>
              </a:rPr>
              <a:t> solo 36K palabras de 12 bits</a:t>
            </a:r>
            <a:endParaRPr lang="es-ES"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latin typeface="Consolas" panose="020B0609020204030204"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latin typeface="Consolas" panose="020B0609020204030204"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Calibri" panose="020F0502020204030204" charset="0"/>
                <a:ea typeface="+mn-ea"/>
                <a:cs typeface="Calibri" panose="020F0502020204030204" charset="0"/>
              </a:rPr>
              <a:t>Los</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primeros</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compiladores</a:t>
            </a:r>
            <a:r>
              <a:rPr lang="en-US" sz="1200" b="0" kern="1200" baseline="0" dirty="0" smtClean="0">
                <a:solidFill>
                  <a:schemeClr val="tx1"/>
                </a:solidFill>
                <a:latin typeface="Calibri" panose="020F0502020204030204" charset="0"/>
                <a:ea typeface="+mn-ea"/>
                <a:cs typeface="Calibri" panose="020F0502020204030204" charset="0"/>
              </a:rPr>
              <a:t> de </a:t>
            </a:r>
            <a:r>
              <a:rPr lang="en-US" sz="1200" b="0" kern="1200" baseline="0" dirty="0" err="1" smtClean="0">
                <a:solidFill>
                  <a:schemeClr val="tx1"/>
                </a:solidFill>
                <a:latin typeface="Calibri" panose="020F0502020204030204" charset="0"/>
                <a:ea typeface="+mn-ea"/>
                <a:cs typeface="Calibri" panose="020F0502020204030204" charset="0"/>
              </a:rPr>
              <a:t>los</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primeros</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lenguajes</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años</a:t>
            </a:r>
            <a:r>
              <a:rPr lang="en-US" sz="1200" b="0" kern="1200" baseline="0" dirty="0" smtClean="0">
                <a:solidFill>
                  <a:schemeClr val="tx1"/>
                </a:solidFill>
                <a:latin typeface="Calibri" panose="020F0502020204030204" charset="0"/>
                <a:ea typeface="+mn-ea"/>
                <a:cs typeface="Calibri" panose="020F0502020204030204" charset="0"/>
              </a:rPr>
              <a:t> 50 del </a:t>
            </a:r>
            <a:r>
              <a:rPr lang="en-US" sz="1200" b="0" kern="1200" baseline="0" dirty="0" err="1" smtClean="0">
                <a:solidFill>
                  <a:schemeClr val="tx1"/>
                </a:solidFill>
                <a:latin typeface="Calibri" panose="020F0502020204030204" charset="0"/>
                <a:ea typeface="+mn-ea"/>
                <a:cs typeface="Calibri" panose="020F0502020204030204" charset="0"/>
              </a:rPr>
              <a:t>siglo</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pasado</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tenían</a:t>
            </a:r>
            <a:r>
              <a:rPr lang="en-US" sz="1200" b="0" kern="1200" baseline="0" dirty="0" smtClean="0">
                <a:solidFill>
                  <a:schemeClr val="tx1"/>
                </a:solidFill>
                <a:latin typeface="Calibri" panose="020F0502020204030204" charset="0"/>
                <a:ea typeface="+mn-ea"/>
                <a:cs typeface="Calibri" panose="020F0502020204030204" charset="0"/>
              </a:rPr>
              <a:t> que </a:t>
            </a:r>
            <a:r>
              <a:rPr lang="en-US" sz="1200" b="0" kern="1200" baseline="0" dirty="0" err="1" smtClean="0">
                <a:solidFill>
                  <a:schemeClr val="tx1"/>
                </a:solidFill>
                <a:latin typeface="Calibri" panose="020F0502020204030204" charset="0"/>
                <a:ea typeface="+mn-ea"/>
                <a:cs typeface="Calibri" panose="020F0502020204030204" charset="0"/>
              </a:rPr>
              <a:t>exprimir</a:t>
            </a:r>
            <a:r>
              <a:rPr lang="en-US" sz="1200" b="0" kern="1200" baseline="0" dirty="0" smtClean="0">
                <a:solidFill>
                  <a:schemeClr val="tx1"/>
                </a:solidFill>
                <a:latin typeface="Calibri" panose="020F0502020204030204" charset="0"/>
                <a:ea typeface="+mn-ea"/>
                <a:cs typeface="Calibri" panose="020F0502020204030204" charset="0"/>
              </a:rPr>
              <a:t> al </a:t>
            </a:r>
            <a:r>
              <a:rPr lang="en-US" sz="1200" b="0" kern="1200" baseline="0" dirty="0" err="1" smtClean="0">
                <a:solidFill>
                  <a:schemeClr val="tx1"/>
                </a:solidFill>
                <a:latin typeface="Calibri" panose="020F0502020204030204" charset="0"/>
                <a:ea typeface="+mn-ea"/>
                <a:cs typeface="Calibri" panose="020F0502020204030204" charset="0"/>
              </a:rPr>
              <a:t>máximo</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los</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limitados</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recursos</a:t>
            </a:r>
            <a:r>
              <a:rPr lang="en-US" sz="1200" b="0" kern="1200" baseline="0" dirty="0" smtClean="0">
                <a:solidFill>
                  <a:schemeClr val="tx1"/>
                </a:solidFill>
                <a:latin typeface="Calibri" panose="020F0502020204030204" charset="0"/>
                <a:ea typeface="+mn-ea"/>
                <a:cs typeface="Calibri" panose="020F0502020204030204" charset="0"/>
              </a:rPr>
              <a:t> de </a:t>
            </a:r>
            <a:r>
              <a:rPr lang="en-US" sz="1200" b="0" kern="1200" baseline="0" dirty="0" err="1" smtClean="0">
                <a:solidFill>
                  <a:schemeClr val="tx1"/>
                </a:solidFill>
                <a:latin typeface="Calibri" panose="020F0502020204030204" charset="0"/>
                <a:ea typeface="+mn-ea"/>
                <a:cs typeface="Calibri" panose="020F0502020204030204" charset="0"/>
              </a:rPr>
              <a:t>cómputo</a:t>
            </a:r>
            <a:r>
              <a:rPr lang="en-US" sz="1200" b="0" kern="1200" baseline="0" dirty="0" smtClean="0">
                <a:solidFill>
                  <a:schemeClr val="tx1"/>
                </a:solidFill>
                <a:latin typeface="Calibri" panose="020F0502020204030204" charset="0"/>
                <a:ea typeface="+mn-ea"/>
                <a:cs typeface="Calibri" panose="020F0502020204030204" charset="0"/>
              </a:rPr>
              <a:t> y de </a:t>
            </a:r>
            <a:r>
              <a:rPr lang="en-US" sz="1200" b="0" kern="1200" baseline="0" dirty="0" err="1" smtClean="0">
                <a:solidFill>
                  <a:schemeClr val="tx1"/>
                </a:solidFill>
                <a:latin typeface="Calibri" panose="020F0502020204030204" charset="0"/>
                <a:ea typeface="+mn-ea"/>
                <a:cs typeface="Calibri" panose="020F0502020204030204" charset="0"/>
              </a:rPr>
              <a:t>memoria</a:t>
            </a:r>
            <a:r>
              <a:rPr lang="en-US" sz="1200" b="0" kern="1200" baseline="0" dirty="0" smtClean="0">
                <a:solidFill>
                  <a:schemeClr val="tx1"/>
                </a:solidFill>
                <a:latin typeface="Calibri" panose="020F0502020204030204" charset="0"/>
                <a:ea typeface="+mn-ea"/>
                <a:cs typeface="Calibri" panose="020F0502020204030204" charset="0"/>
              </a:rPr>
              <a:t>. El </a:t>
            </a:r>
            <a:r>
              <a:rPr lang="en-US" sz="1200" b="0" kern="1200" baseline="0" dirty="0" err="1" smtClean="0">
                <a:solidFill>
                  <a:schemeClr val="tx1"/>
                </a:solidFill>
                <a:latin typeface="Calibri" panose="020F0502020204030204" charset="0"/>
                <a:ea typeface="+mn-ea"/>
                <a:cs typeface="Calibri" panose="020F0502020204030204" charset="0"/>
              </a:rPr>
              <a:t>diseño</a:t>
            </a:r>
            <a:r>
              <a:rPr lang="en-US" sz="1200" b="0" kern="1200" baseline="0" dirty="0" smtClean="0">
                <a:solidFill>
                  <a:schemeClr val="tx1"/>
                </a:solidFill>
                <a:latin typeface="Calibri" panose="020F0502020204030204" charset="0"/>
                <a:ea typeface="+mn-ea"/>
                <a:cs typeface="Calibri" panose="020F0502020204030204" charset="0"/>
              </a:rPr>
              <a:t> de </a:t>
            </a:r>
            <a:r>
              <a:rPr lang="en-US" sz="1200" b="0" kern="1200" baseline="0" dirty="0" err="1" smtClean="0">
                <a:solidFill>
                  <a:schemeClr val="tx1"/>
                </a:solidFill>
                <a:latin typeface="Calibri" panose="020F0502020204030204" charset="0"/>
                <a:ea typeface="+mn-ea"/>
                <a:cs typeface="Calibri" panose="020F0502020204030204" charset="0"/>
              </a:rPr>
              <a:t>los</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lenguajes</a:t>
            </a:r>
            <a:r>
              <a:rPr lang="en-US" sz="1200" b="0" kern="1200" baseline="0" dirty="0" smtClean="0">
                <a:solidFill>
                  <a:schemeClr val="tx1"/>
                </a:solidFill>
                <a:latin typeface="Calibri" panose="020F0502020204030204" charset="0"/>
                <a:ea typeface="+mn-ea"/>
                <a:cs typeface="Calibri" panose="020F0502020204030204" charset="0"/>
              </a:rPr>
              <a:t> de </a:t>
            </a:r>
            <a:r>
              <a:rPr lang="en-US" sz="1200" b="0" kern="1200" baseline="0" dirty="0" err="1" smtClean="0">
                <a:solidFill>
                  <a:schemeClr val="tx1"/>
                </a:solidFill>
                <a:latin typeface="Calibri" panose="020F0502020204030204" charset="0"/>
                <a:ea typeface="+mn-ea"/>
                <a:cs typeface="Calibri" panose="020F0502020204030204" charset="0"/>
              </a:rPr>
              <a:t>programación</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estaba</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influido</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por</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eso</a:t>
            </a:r>
            <a:r>
              <a:rPr lang="en-US" sz="1200" b="0" kern="1200" baseline="0" dirty="0" smtClean="0">
                <a:solidFill>
                  <a:schemeClr val="tx1"/>
                </a:solidFill>
                <a:latin typeface="Calibri" panose="020F0502020204030204" charset="0"/>
                <a:ea typeface="+mn-ea"/>
                <a:cs typeface="Calibri" panose="020F0502020204030204" charset="0"/>
              </a:rPr>
              <a:t>.</a:t>
            </a:r>
            <a:endParaRPr lang="en-US" sz="1200" b="0" kern="1200" baseline="0" dirty="0" smtClean="0">
              <a:solidFill>
                <a:schemeClr val="tx1"/>
              </a:solidFill>
              <a:latin typeface="Calibri" panose="020F0502020204030204" charset="0"/>
              <a:ea typeface="+mn-ea"/>
              <a:cs typeface="Calibri" panose="020F0502020204030204" charset="0"/>
            </a:endParaRPr>
          </a:p>
          <a:p>
            <a:r>
              <a:rPr lang="en-US" sz="1200" b="0" kern="1200" baseline="0" dirty="0" err="1" smtClean="0">
                <a:solidFill>
                  <a:schemeClr val="tx1"/>
                </a:solidFill>
                <a:latin typeface="Calibri" panose="020F0502020204030204" charset="0"/>
                <a:ea typeface="+mn-ea"/>
                <a:cs typeface="Calibri" panose="020F0502020204030204" charset="0"/>
              </a:rPr>
              <a:t>Eso</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determinó</a:t>
            </a:r>
            <a:r>
              <a:rPr lang="en-US" sz="1200" b="0" kern="1200" baseline="0" dirty="0" smtClean="0">
                <a:solidFill>
                  <a:schemeClr val="tx1"/>
                </a:solidFill>
                <a:latin typeface="Calibri" panose="020F0502020204030204" charset="0"/>
                <a:ea typeface="+mn-ea"/>
                <a:cs typeface="Calibri" panose="020F0502020204030204" charset="0"/>
              </a:rPr>
              <a:t> el </a:t>
            </a:r>
            <a:r>
              <a:rPr lang="en-US" sz="1200" b="0" kern="1200" baseline="0" dirty="0" err="1" smtClean="0">
                <a:solidFill>
                  <a:schemeClr val="tx1"/>
                </a:solidFill>
                <a:latin typeface="Calibri" panose="020F0502020204030204" charset="0"/>
                <a:ea typeface="+mn-ea"/>
                <a:cs typeface="Calibri" panose="020F0502020204030204" charset="0"/>
              </a:rPr>
              <a:t>diseño</a:t>
            </a:r>
            <a:r>
              <a:rPr lang="en-US" sz="1200" b="0" kern="1200" baseline="0" dirty="0" smtClean="0">
                <a:solidFill>
                  <a:schemeClr val="tx1"/>
                </a:solidFill>
                <a:latin typeface="Calibri" panose="020F0502020204030204" charset="0"/>
                <a:ea typeface="+mn-ea"/>
                <a:cs typeface="Calibri" panose="020F0502020204030204" charset="0"/>
              </a:rPr>
              <a:t> de un </a:t>
            </a:r>
            <a:r>
              <a:rPr lang="en-US" sz="1200" b="0" kern="1200" baseline="0" dirty="0" err="1" smtClean="0">
                <a:solidFill>
                  <a:schemeClr val="tx1"/>
                </a:solidFill>
                <a:latin typeface="Calibri" panose="020F0502020204030204" charset="0"/>
                <a:ea typeface="+mn-ea"/>
                <a:cs typeface="Calibri" panose="020F0502020204030204" charset="0"/>
              </a:rPr>
              <a:t>lenguaje</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como</a:t>
            </a:r>
            <a:r>
              <a:rPr lang="en-US" sz="1200" b="0" kern="1200" baseline="0" dirty="0" smtClean="0">
                <a:solidFill>
                  <a:schemeClr val="tx1"/>
                </a:solidFill>
                <a:latin typeface="Calibri" panose="020F0502020204030204" charset="0"/>
                <a:ea typeface="+mn-ea"/>
                <a:cs typeface="Calibri" panose="020F0502020204030204" charset="0"/>
              </a:rPr>
              <a:t> Fortran, </a:t>
            </a:r>
            <a:r>
              <a:rPr lang="en-US" sz="1200" b="0" kern="1200" baseline="0" dirty="0" err="1" smtClean="0">
                <a:solidFill>
                  <a:schemeClr val="tx1"/>
                </a:solidFill>
                <a:latin typeface="Calibri" panose="020F0502020204030204" charset="0"/>
                <a:ea typeface="+mn-ea"/>
                <a:cs typeface="Calibri" panose="020F0502020204030204" charset="0"/>
              </a:rPr>
              <a:t>diseñado</a:t>
            </a:r>
            <a:r>
              <a:rPr lang="en-US" sz="1200" b="0" kern="1200" baseline="0" dirty="0" smtClean="0">
                <a:solidFill>
                  <a:schemeClr val="tx1"/>
                </a:solidFill>
                <a:latin typeface="Calibri" panose="020F0502020204030204" charset="0"/>
                <a:ea typeface="+mn-ea"/>
                <a:cs typeface="Calibri" panose="020F0502020204030204" charset="0"/>
              </a:rPr>
              <a:t> y </a:t>
            </a:r>
            <a:r>
              <a:rPr lang="en-US" sz="1200" b="0" kern="1200" baseline="0" dirty="0" err="1" smtClean="0">
                <a:solidFill>
                  <a:schemeClr val="tx1"/>
                </a:solidFill>
                <a:latin typeface="Calibri" panose="020F0502020204030204" charset="0"/>
                <a:ea typeface="+mn-ea"/>
                <a:cs typeface="Calibri" panose="020F0502020204030204" charset="0"/>
              </a:rPr>
              <a:t>desarrollado</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por</a:t>
            </a:r>
            <a:r>
              <a:rPr lang="en-US" sz="1200" b="0" kern="1200" baseline="0" dirty="0" smtClean="0">
                <a:solidFill>
                  <a:schemeClr val="tx1"/>
                </a:solidFill>
                <a:latin typeface="Calibri" panose="020F0502020204030204" charset="0"/>
                <a:ea typeface="+mn-ea"/>
                <a:cs typeface="Calibri" panose="020F0502020204030204" charset="0"/>
              </a:rPr>
              <a:t> IBM a </a:t>
            </a:r>
            <a:r>
              <a:rPr lang="en-US" sz="1200" b="0" kern="1200" baseline="0" dirty="0" err="1" smtClean="0">
                <a:solidFill>
                  <a:schemeClr val="tx1"/>
                </a:solidFill>
                <a:latin typeface="Calibri" panose="020F0502020204030204" charset="0"/>
                <a:ea typeface="+mn-ea"/>
                <a:cs typeface="Calibri" panose="020F0502020204030204" charset="0"/>
              </a:rPr>
              <a:t>mediados</a:t>
            </a:r>
            <a:r>
              <a:rPr lang="en-US" sz="1200" b="0" kern="1200" baseline="0" dirty="0" smtClean="0">
                <a:solidFill>
                  <a:schemeClr val="tx1"/>
                </a:solidFill>
                <a:latin typeface="Calibri" panose="020F0502020204030204" charset="0"/>
                <a:ea typeface="+mn-ea"/>
                <a:cs typeface="Calibri" panose="020F0502020204030204" charset="0"/>
              </a:rPr>
              <a:t> de </a:t>
            </a:r>
            <a:r>
              <a:rPr lang="en-US" sz="1200" b="0" kern="1200" baseline="0" dirty="0" err="1" smtClean="0">
                <a:solidFill>
                  <a:schemeClr val="tx1"/>
                </a:solidFill>
                <a:latin typeface="Calibri" panose="020F0502020204030204" charset="0"/>
                <a:ea typeface="+mn-ea"/>
                <a:cs typeface="Calibri" panose="020F0502020204030204" charset="0"/>
              </a:rPr>
              <a:t>los</a:t>
            </a:r>
            <a:r>
              <a:rPr lang="en-US" sz="1200" b="0" kern="1200" baseline="0" dirty="0" smtClean="0">
                <a:solidFill>
                  <a:schemeClr val="tx1"/>
                </a:solidFill>
                <a:latin typeface="Calibri" panose="020F0502020204030204" charset="0"/>
                <a:ea typeface="+mn-ea"/>
                <a:cs typeface="Calibri" panose="020F0502020204030204" charset="0"/>
              </a:rPr>
              <a:t> 50s </a:t>
            </a:r>
            <a:r>
              <a:rPr lang="en-US" sz="1200" b="0" kern="1200" baseline="0" dirty="0" err="1" smtClean="0">
                <a:solidFill>
                  <a:schemeClr val="tx1"/>
                </a:solidFill>
                <a:latin typeface="Calibri" panose="020F0502020204030204" charset="0"/>
                <a:ea typeface="+mn-ea"/>
                <a:cs typeface="Calibri" panose="020F0502020204030204" charset="0"/>
              </a:rPr>
              <a:t>orientado</a:t>
            </a:r>
            <a:r>
              <a:rPr lang="en-US" sz="1200" b="0" kern="1200" baseline="0" dirty="0" smtClean="0">
                <a:solidFill>
                  <a:schemeClr val="tx1"/>
                </a:solidFill>
                <a:latin typeface="Calibri" panose="020F0502020204030204" charset="0"/>
                <a:ea typeface="+mn-ea"/>
                <a:cs typeface="Calibri" panose="020F0502020204030204" charset="0"/>
              </a:rPr>
              <a:t> al </a:t>
            </a:r>
            <a:r>
              <a:rPr lang="en-US" sz="1200" b="0" kern="1200" baseline="0" dirty="0" err="1" smtClean="0">
                <a:solidFill>
                  <a:schemeClr val="tx1"/>
                </a:solidFill>
                <a:latin typeface="Calibri" panose="020F0502020204030204" charset="0"/>
                <a:ea typeface="+mn-ea"/>
                <a:cs typeface="Calibri" panose="020F0502020204030204" charset="0"/>
              </a:rPr>
              <a:t>cómputo</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numérico</a:t>
            </a:r>
            <a:r>
              <a:rPr lang="en-US" sz="1200" b="0" kern="1200" baseline="0" dirty="0" smtClean="0">
                <a:solidFill>
                  <a:schemeClr val="tx1"/>
                </a:solidFill>
                <a:latin typeface="Calibri" panose="020F0502020204030204" charset="0"/>
                <a:ea typeface="+mn-ea"/>
                <a:cs typeface="Calibri" panose="020F0502020204030204" charset="0"/>
              </a:rPr>
              <a:t> e </a:t>
            </a:r>
            <a:r>
              <a:rPr lang="en-US" sz="1200" b="0" kern="1200" baseline="0" dirty="0" err="1" smtClean="0">
                <a:solidFill>
                  <a:schemeClr val="tx1"/>
                </a:solidFill>
                <a:latin typeface="Calibri" panose="020F0502020204030204" charset="0"/>
                <a:ea typeface="+mn-ea"/>
                <a:cs typeface="Calibri" panose="020F0502020204030204" charset="0"/>
              </a:rPr>
              <a:t>ingeniería</a:t>
            </a:r>
            <a:r>
              <a:rPr lang="en-US" sz="1200" b="0" kern="1200" baseline="0" dirty="0" smtClean="0">
                <a:solidFill>
                  <a:schemeClr val="tx1"/>
                </a:solidFill>
                <a:latin typeface="Calibri" panose="020F0502020204030204" charset="0"/>
                <a:ea typeface="+mn-ea"/>
                <a:cs typeface="Calibri" panose="020F0502020204030204" charset="0"/>
              </a:rPr>
              <a:t>.</a:t>
            </a:r>
            <a:endParaRPr lang="en-US" sz="1200" b="0" kern="1200" baseline="0" dirty="0" smtClean="0">
              <a:solidFill>
                <a:schemeClr val="tx1"/>
              </a:solidFill>
              <a:latin typeface="Calibri" panose="020F0502020204030204" charset="0"/>
              <a:ea typeface="+mn-ea"/>
              <a:cs typeface="Calibri" panose="020F0502020204030204" charset="0"/>
            </a:endParaRPr>
          </a:p>
          <a:p>
            <a:r>
              <a:rPr lang="en-US" sz="1200" b="0" kern="1200" baseline="0" dirty="0" smtClean="0">
                <a:solidFill>
                  <a:schemeClr val="tx1"/>
                </a:solidFill>
                <a:latin typeface="Calibri" panose="020F0502020204030204" charset="0"/>
                <a:ea typeface="+mn-ea"/>
                <a:cs typeface="Calibri" panose="020F0502020204030204" charset="0"/>
              </a:rPr>
              <a:t>La NASA </a:t>
            </a:r>
            <a:r>
              <a:rPr lang="en-US" sz="1200" b="0" kern="1200" baseline="0" dirty="0" err="1" smtClean="0">
                <a:solidFill>
                  <a:schemeClr val="tx1"/>
                </a:solidFill>
                <a:latin typeface="Calibri" panose="020F0502020204030204" charset="0"/>
                <a:ea typeface="+mn-ea"/>
                <a:cs typeface="Calibri" panose="020F0502020204030204" charset="0"/>
              </a:rPr>
              <a:t>fue</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uno</a:t>
            </a:r>
            <a:r>
              <a:rPr lang="en-US" sz="1200" b="0" kern="1200" baseline="0" dirty="0" smtClean="0">
                <a:solidFill>
                  <a:schemeClr val="tx1"/>
                </a:solidFill>
                <a:latin typeface="Calibri" panose="020F0502020204030204" charset="0"/>
                <a:ea typeface="+mn-ea"/>
                <a:cs typeface="Calibri" panose="020F0502020204030204" charset="0"/>
              </a:rPr>
              <a:t> de </a:t>
            </a:r>
            <a:r>
              <a:rPr lang="en-US" sz="1200" b="0" kern="1200" baseline="0" dirty="0" err="1" smtClean="0">
                <a:solidFill>
                  <a:schemeClr val="tx1"/>
                </a:solidFill>
                <a:latin typeface="Calibri" panose="020F0502020204030204" charset="0"/>
                <a:ea typeface="+mn-ea"/>
                <a:cs typeface="Calibri" panose="020F0502020204030204" charset="0"/>
              </a:rPr>
              <a:t>los</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usuarios</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importantes</a:t>
            </a:r>
            <a:r>
              <a:rPr lang="en-US" sz="1200" b="0" kern="1200" baseline="0" dirty="0" smtClean="0">
                <a:solidFill>
                  <a:schemeClr val="tx1"/>
                </a:solidFill>
                <a:latin typeface="Calibri" panose="020F0502020204030204" charset="0"/>
                <a:ea typeface="+mn-ea"/>
                <a:cs typeface="Calibri" panose="020F0502020204030204" charset="0"/>
              </a:rPr>
              <a:t> de </a:t>
            </a:r>
            <a:r>
              <a:rPr lang="en-US" sz="1200" b="0" kern="1200" baseline="0" dirty="0" err="1" smtClean="0">
                <a:solidFill>
                  <a:schemeClr val="tx1"/>
                </a:solidFill>
                <a:latin typeface="Calibri" panose="020F0502020204030204" charset="0"/>
                <a:ea typeface="+mn-ea"/>
                <a:cs typeface="Calibri" panose="020F0502020204030204" charset="0"/>
              </a:rPr>
              <a:t>este</a:t>
            </a:r>
            <a:r>
              <a:rPr lang="en-US" sz="1200" b="0" kern="1200" baseline="0" dirty="0" smtClean="0">
                <a:solidFill>
                  <a:schemeClr val="tx1"/>
                </a:solidFill>
                <a:latin typeface="Calibri" panose="020F0502020204030204" charset="0"/>
                <a:ea typeface="+mn-ea"/>
                <a:cs typeface="Calibri" panose="020F0502020204030204" charset="0"/>
              </a:rPr>
              <a:t> </a:t>
            </a:r>
            <a:r>
              <a:rPr lang="en-US" sz="1200" b="0" kern="1200" baseline="0" dirty="0" err="1" smtClean="0">
                <a:solidFill>
                  <a:schemeClr val="tx1"/>
                </a:solidFill>
                <a:latin typeface="Calibri" panose="020F0502020204030204" charset="0"/>
                <a:ea typeface="+mn-ea"/>
                <a:cs typeface="Calibri" panose="020F0502020204030204" charset="0"/>
              </a:rPr>
              <a:t>lenguaje</a:t>
            </a:r>
            <a:r>
              <a:rPr lang="en-US" sz="1200" b="0" kern="1200" baseline="0" dirty="0" smtClean="0">
                <a:solidFill>
                  <a:schemeClr val="tx1"/>
                </a:solidFill>
                <a:latin typeface="Calibri" panose="020F0502020204030204" charset="0"/>
                <a:ea typeface="+mn-ea"/>
                <a:cs typeface="Calibri" panose="020F0502020204030204" charset="0"/>
              </a:rPr>
              <a:t>. </a:t>
            </a:r>
            <a:endParaRPr lang="en-US" sz="1200" b="0" kern="1200" dirty="0">
              <a:solidFill>
                <a:schemeClr val="tx1"/>
              </a:solidFill>
              <a:latin typeface="Calibri" panose="020F0502020204030204" charset="0"/>
              <a:ea typeface="+mn-ea"/>
              <a:cs typeface="Calibri" panose="020F0502020204030204" charset="0"/>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smtClean="0">
                <a:solidFill>
                  <a:schemeClr val="tx1"/>
                </a:solidFill>
                <a:effectLst/>
                <a:latin typeface="+mn-lt"/>
                <a:ea typeface="+mn-ea"/>
                <a:cs typeface="+mn-cs"/>
              </a:rPr>
              <a:t>John Backus, ganador del </a:t>
            </a:r>
            <a:r>
              <a:rPr lang="es-ES" sz="1200" b="0" i="0" u="none" strike="noStrike" kern="1200" dirty="0" smtClean="0">
                <a:solidFill>
                  <a:schemeClr val="tx1"/>
                </a:solidFill>
                <a:effectLst/>
                <a:latin typeface="+mn-lt"/>
                <a:ea typeface="+mn-ea"/>
                <a:cs typeface="+mn-cs"/>
                <a:hlinkClick r:id="rId3" tooltip="Premio Turing"/>
              </a:rPr>
              <a:t>Premio Turing</a:t>
            </a:r>
            <a:r>
              <a:rPr lang="es-ES" sz="1200" b="0" i="0" kern="1200" dirty="0" smtClean="0">
                <a:solidFill>
                  <a:schemeClr val="tx1"/>
                </a:solidFill>
                <a:effectLst/>
                <a:latin typeface="+mn-lt"/>
                <a:ea typeface="+mn-ea"/>
                <a:cs typeface="+mn-cs"/>
              </a:rPr>
              <a:t> en </a:t>
            </a:r>
            <a:r>
              <a:rPr lang="es-ES" sz="1200" b="0" i="0" u="none" strike="noStrike" kern="1200" dirty="0" smtClean="0">
                <a:solidFill>
                  <a:schemeClr val="tx1"/>
                </a:solidFill>
                <a:effectLst/>
                <a:latin typeface="+mn-lt"/>
                <a:ea typeface="+mn-ea"/>
                <a:cs typeface="+mn-cs"/>
                <a:hlinkClick r:id="rId4" tooltip="1977"/>
              </a:rPr>
              <a:t>1977</a:t>
            </a:r>
            <a:r>
              <a:rPr lang="es-ES" sz="1200" b="0" i="0" kern="1200" dirty="0" smtClean="0">
                <a:solidFill>
                  <a:schemeClr val="tx1"/>
                </a:solidFill>
                <a:effectLst/>
                <a:latin typeface="+mn-lt"/>
                <a:ea typeface="+mn-ea"/>
                <a:cs typeface="+mn-cs"/>
              </a:rPr>
              <a:t> por sus trabajos en sistemas de programación de alto nivel, en especial por su trabajo con </a:t>
            </a:r>
            <a:r>
              <a:rPr lang="es-ES" sz="1200" b="0" i="0" u="none" strike="noStrike" kern="1200" dirty="0" smtClean="0">
                <a:solidFill>
                  <a:schemeClr val="tx1"/>
                </a:solidFill>
                <a:effectLst/>
                <a:latin typeface="+mn-lt"/>
                <a:ea typeface="+mn-ea"/>
                <a:cs typeface="+mn-cs"/>
                <a:hlinkClick r:id="rId5" tooltip="FORTRAN"/>
              </a:rPr>
              <a:t>FORTRAN</a:t>
            </a:r>
            <a:r>
              <a:rPr lang="es-ES" sz="1200" b="0" i="0" kern="1200" dirty="0" smtClean="0">
                <a:solidFill>
                  <a:schemeClr val="tx1"/>
                </a:solidFill>
                <a:effectLst/>
                <a:latin typeface="+mn-lt"/>
                <a:ea typeface="+mn-ea"/>
                <a:cs typeface="+mn-cs"/>
              </a:rPr>
              <a:t>.</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Para evitar las dificultades de programación de las calculadoras de su época, en </a:t>
            </a:r>
            <a:r>
              <a:rPr lang="es-ES" sz="1200" b="0" i="0" u="none" strike="noStrike" kern="1200" dirty="0" smtClean="0">
                <a:solidFill>
                  <a:schemeClr val="tx1"/>
                </a:solidFill>
                <a:effectLst/>
                <a:latin typeface="+mn-lt"/>
                <a:ea typeface="+mn-ea"/>
                <a:cs typeface="+mn-cs"/>
                <a:hlinkClick r:id="rId6" tooltip="1954"/>
              </a:rPr>
              <a:t>1954</a:t>
            </a:r>
            <a:r>
              <a:rPr lang="es-ES" sz="1200" b="0" i="0" kern="1200" dirty="0" smtClean="0">
                <a:solidFill>
                  <a:schemeClr val="tx1"/>
                </a:solidFill>
                <a:effectLst/>
                <a:latin typeface="+mn-lt"/>
                <a:ea typeface="+mn-ea"/>
                <a:cs typeface="+mn-cs"/>
              </a:rPr>
              <a:t> Backus se encargó de la dirección de un proyecto de investigación en </a:t>
            </a:r>
            <a:r>
              <a:rPr lang="es-ES" sz="1200" b="0" i="0" u="none" strike="noStrike" kern="1200" dirty="0" smtClean="0">
                <a:solidFill>
                  <a:schemeClr val="tx1"/>
                </a:solidFill>
                <a:effectLst/>
                <a:latin typeface="+mn-lt"/>
                <a:ea typeface="+mn-ea"/>
                <a:cs typeface="+mn-cs"/>
                <a:hlinkClick r:id="rId7" tooltip="IBM"/>
              </a:rPr>
              <a:t>IBM</a:t>
            </a:r>
            <a:r>
              <a:rPr lang="es-ES" sz="1200" b="0" i="0" kern="1200" dirty="0" smtClean="0">
                <a:solidFill>
                  <a:schemeClr val="tx1"/>
                </a:solidFill>
                <a:effectLst/>
                <a:latin typeface="+mn-lt"/>
                <a:ea typeface="+mn-ea"/>
                <a:cs typeface="+mn-cs"/>
              </a:rPr>
              <a:t> para el proyecto y realización de un lenguaje de programación más cercano a la notación matemática normal. De ese proyecto surgió el lenguaje FORTRAN, el primero de los lenguajes de programación de alto nivel que tuvo un gran impacto, incluso comercial, en la emergente comunidad informática. A pesar de su gran impacto en su momento, a día de hoy es un lenguaje en desuso el cual solo se usa como lenguaje didáctico en algunas universidades.</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Tras la realización de FORTRAN, Backus fue un miembro muy activo del comité internacional que se encargó del proyecto de lenguaje </a:t>
            </a:r>
            <a:r>
              <a:rPr lang="es-ES" sz="1200" b="0" i="0" u="none" strike="noStrike" kern="1200" dirty="0" smtClean="0">
                <a:solidFill>
                  <a:schemeClr val="tx1"/>
                </a:solidFill>
                <a:effectLst/>
                <a:latin typeface="+mn-lt"/>
                <a:ea typeface="+mn-ea"/>
                <a:cs typeface="+mn-cs"/>
                <a:hlinkClick r:id="rId8" tooltip="ALGOL"/>
              </a:rPr>
              <a:t>ALGOL</a:t>
            </a:r>
            <a:r>
              <a:rPr lang="es-ES" sz="1200" b="0" i="0" kern="1200" dirty="0" smtClean="0">
                <a:solidFill>
                  <a:schemeClr val="tx1"/>
                </a:solidFill>
                <a:effectLst/>
                <a:latin typeface="+mn-lt"/>
                <a:ea typeface="+mn-ea"/>
                <a:cs typeface="+mn-cs"/>
              </a:rPr>
              <a:t>. En ese contexto propuso una notación para la representación de las gramáticas usadas en la definición de un lenguaje de programación (las llamadas </a:t>
            </a:r>
            <a:r>
              <a:rPr lang="es-ES" sz="1200" b="0" i="0" u="none" strike="noStrike" kern="1200" dirty="0" smtClean="0">
                <a:solidFill>
                  <a:schemeClr val="tx1"/>
                </a:solidFill>
                <a:effectLst/>
                <a:latin typeface="+mn-lt"/>
                <a:ea typeface="+mn-ea"/>
                <a:cs typeface="+mn-cs"/>
                <a:hlinkClick r:id="rId9" tooltip="Gramática libre de contexto"/>
              </a:rPr>
              <a:t>gramáticas libres de contexto</a:t>
            </a:r>
            <a:r>
              <a:rPr lang="es-ES" sz="1200" b="0" i="0" kern="1200" dirty="0" smtClean="0">
                <a:solidFill>
                  <a:schemeClr val="tx1"/>
                </a:solidFill>
                <a:effectLst/>
                <a:latin typeface="+mn-lt"/>
                <a:ea typeface="+mn-ea"/>
                <a:cs typeface="+mn-cs"/>
              </a:rPr>
              <a:t>). Tal notación se conoce como </a:t>
            </a:r>
            <a:r>
              <a:rPr lang="es-ES" sz="1200" b="0" i="0" u="none" strike="noStrike" kern="1200" dirty="0" smtClean="0">
                <a:solidFill>
                  <a:schemeClr val="tx1"/>
                </a:solidFill>
                <a:effectLst/>
                <a:latin typeface="+mn-lt"/>
                <a:ea typeface="+mn-ea"/>
                <a:cs typeface="+mn-cs"/>
                <a:hlinkClick r:id="rId10" tooltip="Notación de Backus-Naur"/>
              </a:rPr>
              <a:t>Notación de Backus-Naur</a:t>
            </a:r>
            <a:r>
              <a:rPr lang="es-ES" sz="1200" b="0" i="0" kern="1200" dirty="0" smtClean="0">
                <a:solidFill>
                  <a:schemeClr val="tx1"/>
                </a:solidFill>
                <a:effectLst/>
                <a:latin typeface="+mn-lt"/>
                <a:ea typeface="+mn-ea"/>
                <a:cs typeface="+mn-cs"/>
              </a:rPr>
              <a:t> (</a:t>
            </a:r>
            <a:r>
              <a:rPr lang="es-ES" sz="1200" b="0" i="1" kern="1200" dirty="0" smtClean="0">
                <a:solidFill>
                  <a:schemeClr val="tx1"/>
                </a:solidFill>
                <a:effectLst/>
                <a:latin typeface="+mn-lt"/>
                <a:ea typeface="+mn-ea"/>
                <a:cs typeface="+mn-cs"/>
              </a:rPr>
              <a:t>Backus-Naur </a:t>
            </a:r>
            <a:r>
              <a:rPr lang="es-ES" sz="1200" b="0" i="1" kern="1200" dirty="0" err="1" smtClean="0">
                <a:solidFill>
                  <a:schemeClr val="tx1"/>
                </a:solidFill>
                <a:effectLst/>
                <a:latin typeface="+mn-lt"/>
                <a:ea typeface="+mn-ea"/>
                <a:cs typeface="+mn-cs"/>
              </a:rPr>
              <a:t>Form</a:t>
            </a:r>
            <a:r>
              <a:rPr lang="es-ES" sz="1200" b="0" i="0" kern="1200" dirty="0" smtClean="0">
                <a:solidFill>
                  <a:schemeClr val="tx1"/>
                </a:solidFill>
                <a:effectLst/>
                <a:latin typeface="+mn-lt"/>
                <a:ea typeface="+mn-ea"/>
                <a:cs typeface="+mn-cs"/>
              </a:rPr>
              <a:t> o BNF) y une al nombre de Backus al de </a:t>
            </a:r>
            <a:r>
              <a:rPr lang="es-ES" sz="1200" b="0" i="0" u="none" strike="noStrike" kern="1200" dirty="0" smtClean="0">
                <a:solidFill>
                  <a:schemeClr val="tx1"/>
                </a:solidFill>
                <a:effectLst/>
                <a:latin typeface="+mn-lt"/>
                <a:ea typeface="+mn-ea"/>
                <a:cs typeface="+mn-cs"/>
                <a:hlinkClick r:id="rId11" tooltip="Peter Naur"/>
              </a:rPr>
              <a:t>Peter Naur</a:t>
            </a:r>
            <a:r>
              <a:rPr lang="es-ES" sz="1200" b="0" i="0" kern="1200" dirty="0" smtClean="0">
                <a:solidFill>
                  <a:schemeClr val="tx1"/>
                </a:solidFill>
                <a:effectLst/>
                <a:latin typeface="+mn-lt"/>
                <a:ea typeface="+mn-ea"/>
                <a:cs typeface="+mn-cs"/>
              </a:rPr>
              <a:t>, un informático europeo del comité ALGOL que contribuyó a su definición.</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En los </a:t>
            </a:r>
            <a:r>
              <a:rPr lang="es-ES" sz="1200" b="0" i="0" u="none" strike="noStrike" kern="1200" dirty="0" smtClean="0">
                <a:solidFill>
                  <a:schemeClr val="tx1"/>
                </a:solidFill>
                <a:effectLst/>
                <a:latin typeface="+mn-lt"/>
                <a:ea typeface="+mn-ea"/>
                <a:cs typeface="+mn-cs"/>
                <a:hlinkClick r:id="rId12" tooltip="Años 1970"/>
              </a:rPr>
              <a:t>años 1970</a:t>
            </a:r>
            <a:r>
              <a:rPr lang="es-ES" sz="1200" b="0" i="0" kern="1200" dirty="0" smtClean="0">
                <a:solidFill>
                  <a:schemeClr val="tx1"/>
                </a:solidFill>
                <a:effectLst/>
                <a:latin typeface="+mn-lt"/>
                <a:ea typeface="+mn-ea"/>
                <a:cs typeface="+mn-cs"/>
              </a:rPr>
              <a:t>, Backus se interesó sobre todo por la </a:t>
            </a:r>
            <a:r>
              <a:rPr lang="es-ES" sz="1200" b="0" i="0" u="none" strike="noStrike" kern="1200" dirty="0" smtClean="0">
                <a:solidFill>
                  <a:schemeClr val="tx1"/>
                </a:solidFill>
                <a:effectLst/>
                <a:latin typeface="+mn-lt"/>
                <a:ea typeface="+mn-ea"/>
                <a:cs typeface="+mn-cs"/>
                <a:hlinkClick r:id="rId13" tooltip="Programación funcional"/>
              </a:rPr>
              <a:t>Programación funcional</a:t>
            </a:r>
            <a:r>
              <a:rPr lang="es-ES" sz="1200" b="0" i="0" kern="1200" dirty="0" smtClean="0">
                <a:solidFill>
                  <a:schemeClr val="tx1"/>
                </a:solidFill>
                <a:effectLst/>
                <a:latin typeface="+mn-lt"/>
                <a:ea typeface="+mn-ea"/>
                <a:cs typeface="+mn-cs"/>
              </a:rPr>
              <a:t>, y proyectó el lenguaje de programación </a:t>
            </a:r>
            <a:r>
              <a:rPr lang="es-ES" sz="1200" b="0" i="0" u="none" strike="noStrike" kern="1200" dirty="0" smtClean="0">
                <a:solidFill>
                  <a:schemeClr val="tx1"/>
                </a:solidFill>
                <a:effectLst/>
                <a:latin typeface="+mn-lt"/>
                <a:ea typeface="+mn-ea"/>
                <a:cs typeface="+mn-cs"/>
                <a:hlinkClick r:id="rId14" tooltip="FP programming language (aún no redactado)"/>
              </a:rPr>
              <a:t>FP</a:t>
            </a:r>
            <a:r>
              <a:rPr lang="es-ES" sz="1200" b="0" i="0" kern="1200" dirty="0" smtClean="0">
                <a:solidFill>
                  <a:schemeClr val="tx1"/>
                </a:solidFill>
                <a:effectLst/>
                <a:latin typeface="+mn-lt"/>
                <a:ea typeface="+mn-ea"/>
                <a:cs typeface="+mn-cs"/>
              </a:rPr>
              <a:t>, descrito en el texto que le sirvió para ganar el premio Turing, "Can </a:t>
            </a:r>
            <a:r>
              <a:rPr lang="es-ES" sz="1200" b="0" i="0" kern="1200" dirty="0" err="1" smtClean="0">
                <a:solidFill>
                  <a:schemeClr val="tx1"/>
                </a:solidFill>
                <a:effectLst/>
                <a:latin typeface="+mn-lt"/>
                <a:ea typeface="+mn-ea"/>
                <a:cs typeface="+mn-cs"/>
              </a:rPr>
              <a:t>Programming</a:t>
            </a:r>
            <a:r>
              <a:rPr lang="es-ES" sz="1200" b="0" i="0" kern="1200" dirty="0" smtClean="0">
                <a:solidFill>
                  <a:schemeClr val="tx1"/>
                </a:solidFill>
                <a:effectLst/>
                <a:latin typeface="+mn-lt"/>
                <a:ea typeface="+mn-ea"/>
                <a:cs typeface="+mn-cs"/>
              </a:rPr>
              <a:t> be </a:t>
            </a:r>
            <a:r>
              <a:rPr lang="es-ES" sz="1200" b="0" i="0" kern="1200" dirty="0" err="1" smtClean="0">
                <a:solidFill>
                  <a:schemeClr val="tx1"/>
                </a:solidFill>
                <a:effectLst/>
                <a:latin typeface="+mn-lt"/>
                <a:ea typeface="+mn-ea"/>
                <a:cs typeface="+mn-cs"/>
              </a:rPr>
              <a:t>Liberated</a:t>
            </a:r>
            <a:r>
              <a:rPr lang="es-ES" sz="1200" b="0" i="0" kern="1200" dirty="0" smtClean="0">
                <a:solidFill>
                  <a:schemeClr val="tx1"/>
                </a:solidFill>
                <a:effectLst/>
                <a:latin typeface="+mn-lt"/>
                <a:ea typeface="+mn-ea"/>
                <a:cs typeface="+mn-cs"/>
              </a:rPr>
              <a:t> from the Von Neumann Style?" Se trata de un lenguaje de uso fundamentalmente académico, que sin embargo animó un gran número de investigaciones. El proyecto FP, transformado en FL, se terminó cuando Backus se jubiló en IBM, en 1991.</a:t>
            </a:r>
            <a:endParaRPr lang="es-ES" sz="1200" b="0" i="0" kern="1200" dirty="0" smtClean="0">
              <a:solidFill>
                <a:schemeClr val="tx1"/>
              </a:solidFill>
              <a:effectLst/>
              <a:latin typeface="+mn-lt"/>
              <a:ea typeface="+mn-ea"/>
              <a:cs typeface="+mn-cs"/>
            </a:endParaRP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FORTRAN</a:t>
            </a:r>
            <a:r>
              <a:rPr lang="es-ES" sz="1200" b="0" i="0" kern="1200" baseline="0" dirty="0" smtClean="0">
                <a:solidFill>
                  <a:schemeClr val="tx1"/>
                </a:solidFill>
                <a:effectLst/>
                <a:latin typeface="+mn-lt"/>
                <a:ea typeface="+mn-ea"/>
                <a:cs typeface="+mn-cs"/>
              </a:rPr>
              <a:t> fue de los primeros lenguajes usados en los inicios de la carrera de CC en MATCOM en los inicios de los 70s del siglo pasado. Al no disponer MATCOM de equipamiento para ejecutar programas escritos en FORTRAN, el código (en tarjetas perforadas) debía ser llevado manualmente a “centros de cálculo” externos. Proceso que podría demorar varios días para recibir el código de vuelta con un mensaje de error por un simple error de sintaxis y volver a perforar nuevas tarjetas. Para ganar tiempo los profesores solían hacer las veces de compiladores para hacer una primera pasada visual por el código y detectar errores sin tener que pasar por el proceso de perforación de tarjetas y viajes al centro de cálculo</a:t>
            </a:r>
            <a:endParaRPr lang="es-ES" sz="1200" b="0" i="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 film</a:t>
            </a:r>
            <a:r>
              <a:rPr lang="en-US" baseline="0" dirty="0" smtClean="0"/>
              <a:t> Hidden Figures </a:t>
            </a:r>
            <a:r>
              <a:rPr lang="en-US" baseline="0" dirty="0" err="1" smtClean="0"/>
              <a:t>pasado</a:t>
            </a:r>
            <a:r>
              <a:rPr lang="en-US" baseline="0" dirty="0" smtClean="0"/>
              <a:t> </a:t>
            </a:r>
            <a:r>
              <a:rPr lang="en-US" baseline="0" dirty="0" err="1" smtClean="0"/>
              <a:t>por</a:t>
            </a:r>
            <a:r>
              <a:rPr lang="en-US" baseline="0" dirty="0" smtClean="0"/>
              <a:t> la TV </a:t>
            </a:r>
            <a:r>
              <a:rPr lang="en-US" baseline="0" dirty="0" err="1" smtClean="0"/>
              <a:t>recrea</a:t>
            </a:r>
            <a:r>
              <a:rPr lang="en-US" baseline="0" dirty="0" smtClean="0"/>
              <a:t> </a:t>
            </a:r>
            <a:r>
              <a:rPr lang="en-US" baseline="0" dirty="0" err="1" smtClean="0"/>
              <a:t>en</a:t>
            </a:r>
            <a:r>
              <a:rPr lang="en-US" baseline="0" dirty="0" smtClean="0"/>
              <a:t> parte </a:t>
            </a:r>
            <a:r>
              <a:rPr lang="en-US" baseline="0" dirty="0" err="1" smtClean="0"/>
              <a:t>esos</a:t>
            </a:r>
            <a:r>
              <a:rPr lang="en-US" baseline="0" dirty="0" smtClean="0"/>
              <a:t> </a:t>
            </a:r>
            <a:r>
              <a:rPr lang="en-US" baseline="0" dirty="0" err="1" smtClean="0"/>
              <a:t>años</a:t>
            </a:r>
            <a:r>
              <a:rPr lang="en-US" baseline="0" dirty="0" smtClean="0"/>
              <a:t>. </a:t>
            </a:r>
            <a:r>
              <a:rPr lang="en-US" baseline="0" dirty="0" err="1" smtClean="0"/>
              <a:t>En</a:t>
            </a:r>
            <a:r>
              <a:rPr lang="en-US" baseline="0" dirty="0" smtClean="0"/>
              <a:t> </a:t>
            </a:r>
            <a:r>
              <a:rPr lang="en-US" baseline="0" dirty="0" err="1" smtClean="0"/>
              <a:t>él</a:t>
            </a:r>
            <a:r>
              <a:rPr lang="en-US" baseline="0" dirty="0" smtClean="0"/>
              <a:t> se </a:t>
            </a:r>
            <a:r>
              <a:rPr lang="en-US" baseline="0" dirty="0" err="1" smtClean="0"/>
              <a:t>puede</a:t>
            </a:r>
            <a:r>
              <a:rPr lang="en-US" baseline="0" dirty="0" smtClean="0"/>
              <a:t> </a:t>
            </a:r>
            <a:r>
              <a:rPr lang="en-US" baseline="0" dirty="0" err="1" smtClean="0"/>
              <a:t>observar</a:t>
            </a:r>
            <a:r>
              <a:rPr lang="en-US" baseline="0" dirty="0" smtClean="0"/>
              <a:t> a la </a:t>
            </a:r>
            <a:r>
              <a:rPr lang="en-US" baseline="0" dirty="0" err="1" smtClean="0"/>
              <a:t>protagonista</a:t>
            </a:r>
            <a:r>
              <a:rPr lang="en-US" baseline="0" dirty="0" smtClean="0"/>
              <a:t> (Olivia Spencer) </a:t>
            </a:r>
            <a:r>
              <a:rPr lang="en-US" baseline="0" dirty="0" err="1" smtClean="0"/>
              <a:t>cuando</a:t>
            </a:r>
            <a:r>
              <a:rPr lang="en-US" baseline="0" dirty="0" smtClean="0"/>
              <a:t> </a:t>
            </a:r>
            <a:r>
              <a:rPr lang="en-US" baseline="0" dirty="0" err="1" smtClean="0"/>
              <a:t>estudiaba</a:t>
            </a:r>
            <a:r>
              <a:rPr lang="en-US" baseline="0" dirty="0" smtClean="0"/>
              <a:t> el </a:t>
            </a:r>
            <a:r>
              <a:rPr lang="en-US" baseline="0" dirty="0" err="1" smtClean="0"/>
              <a:t>nuevo</a:t>
            </a:r>
            <a:r>
              <a:rPr lang="en-US" baseline="0" dirty="0" smtClean="0"/>
              <a:t> </a:t>
            </a:r>
            <a:r>
              <a:rPr lang="en-US" baseline="0" dirty="0" err="1" smtClean="0"/>
              <a:t>lenguaje</a:t>
            </a:r>
            <a:r>
              <a:rPr lang="en-US" baseline="0" dirty="0" smtClean="0"/>
              <a:t> FORTRAN.</a:t>
            </a:r>
            <a:endParaRPr lang="en-US" baseline="0" dirty="0" smtClean="0"/>
          </a:p>
          <a:p>
            <a:r>
              <a:rPr lang="en-US" baseline="0" dirty="0" err="1" smtClean="0"/>
              <a:t>Aunque</a:t>
            </a:r>
            <a:r>
              <a:rPr lang="en-US" baseline="0" dirty="0" smtClean="0"/>
              <a:t> de forma </a:t>
            </a:r>
            <a:r>
              <a:rPr lang="en-US" baseline="0" dirty="0" err="1" smtClean="0"/>
              <a:t>algo</a:t>
            </a:r>
            <a:r>
              <a:rPr lang="en-US" baseline="0" dirty="0" smtClean="0"/>
              <a:t> </a:t>
            </a:r>
            <a:r>
              <a:rPr lang="en-US" baseline="0" dirty="0" err="1" smtClean="0"/>
              <a:t>edulcorada</a:t>
            </a:r>
            <a:r>
              <a:rPr lang="en-US" baseline="0" dirty="0" smtClean="0"/>
              <a:t> el film </a:t>
            </a:r>
            <a:r>
              <a:rPr lang="en-US" baseline="0" dirty="0" err="1" smtClean="0"/>
              <a:t>muestra</a:t>
            </a:r>
            <a:r>
              <a:rPr lang="en-US" baseline="0" dirty="0" smtClean="0"/>
              <a:t> la </a:t>
            </a:r>
            <a:r>
              <a:rPr lang="en-US" baseline="0" dirty="0" err="1" smtClean="0"/>
              <a:t>discriminación</a:t>
            </a:r>
            <a:r>
              <a:rPr lang="en-US" baseline="0" dirty="0" smtClean="0"/>
              <a:t> que </a:t>
            </a:r>
            <a:r>
              <a:rPr lang="en-US" baseline="0" dirty="0" err="1" smtClean="0"/>
              <a:t>sufrían</a:t>
            </a:r>
            <a:r>
              <a:rPr lang="en-US" baseline="0" dirty="0" smtClean="0"/>
              <a:t> </a:t>
            </a:r>
            <a:r>
              <a:rPr lang="en-US" baseline="0" dirty="0" err="1" smtClean="0"/>
              <a:t>esas</a:t>
            </a:r>
            <a:r>
              <a:rPr lang="en-US" baseline="0" dirty="0" smtClean="0"/>
              <a:t> </a:t>
            </a:r>
            <a:r>
              <a:rPr lang="en-US" baseline="0" dirty="0" err="1" smtClean="0"/>
              <a:t>primeras</a:t>
            </a:r>
            <a:r>
              <a:rPr lang="en-US" baseline="0" dirty="0" smtClean="0"/>
              <a:t> </a:t>
            </a:r>
            <a:r>
              <a:rPr lang="en-US" baseline="0" dirty="0" err="1" smtClean="0"/>
              <a:t>matemáticas</a:t>
            </a:r>
            <a:r>
              <a:rPr lang="en-US" baseline="0" dirty="0" smtClean="0"/>
              <a:t> </a:t>
            </a:r>
            <a:r>
              <a:rPr lang="en-US" baseline="0" dirty="0" err="1" smtClean="0"/>
              <a:t>programadoras</a:t>
            </a:r>
            <a:r>
              <a:rPr lang="en-US" baseline="0" dirty="0" smtClean="0"/>
              <a:t> </a:t>
            </a:r>
            <a:r>
              <a:rPr lang="en-US" baseline="0" dirty="0" err="1" smtClean="0"/>
              <a:t>por</a:t>
            </a:r>
            <a:r>
              <a:rPr lang="en-US" baseline="0" dirty="0" smtClean="0"/>
              <a:t> </a:t>
            </a:r>
            <a:r>
              <a:rPr lang="en-US" baseline="0" dirty="0" err="1" smtClean="0"/>
              <a:t>ser</a:t>
            </a:r>
            <a:r>
              <a:rPr lang="en-US" baseline="0" dirty="0" smtClean="0"/>
              <a:t> </a:t>
            </a:r>
            <a:r>
              <a:rPr lang="en-US" baseline="0" dirty="0" err="1" smtClean="0"/>
              <a:t>mujeres</a:t>
            </a:r>
            <a:r>
              <a:rPr lang="en-US" baseline="0" dirty="0" smtClean="0"/>
              <a:t> y </a:t>
            </a:r>
            <a:r>
              <a:rPr lang="en-US" baseline="0" dirty="0" err="1" smtClean="0"/>
              <a:t>negras</a:t>
            </a:r>
            <a:endParaRPr lang="en-US" baseline="0" dirty="0" smtClean="0"/>
          </a:p>
          <a:p>
            <a:r>
              <a:rPr lang="en-US" baseline="0" dirty="0" err="1" smtClean="0"/>
              <a:t>Aunque</a:t>
            </a:r>
            <a:r>
              <a:rPr lang="en-US" baseline="0" dirty="0" smtClean="0"/>
              <a:t> </a:t>
            </a:r>
            <a:r>
              <a:rPr lang="en-US" baseline="0" dirty="0" err="1" smtClean="0"/>
              <a:t>por</a:t>
            </a:r>
            <a:r>
              <a:rPr lang="en-US" baseline="0" dirty="0" smtClean="0"/>
              <a:t> </a:t>
            </a:r>
            <a:r>
              <a:rPr lang="en-US" baseline="0" dirty="0" err="1" smtClean="0"/>
              <a:t>supuesto</a:t>
            </a:r>
            <a:r>
              <a:rPr lang="en-US" baseline="0" dirty="0" smtClean="0"/>
              <a:t> </a:t>
            </a:r>
            <a:r>
              <a:rPr lang="en-US" baseline="0" dirty="0" err="1" smtClean="0"/>
              <a:t>ya</a:t>
            </a:r>
            <a:r>
              <a:rPr lang="en-US" baseline="0" dirty="0" smtClean="0"/>
              <a:t> no </a:t>
            </a:r>
            <a:r>
              <a:rPr lang="en-US" baseline="0" dirty="0" err="1" smtClean="0"/>
              <a:t>en</a:t>
            </a:r>
            <a:r>
              <a:rPr lang="en-US" baseline="0" dirty="0" smtClean="0"/>
              <a:t> </a:t>
            </a:r>
            <a:r>
              <a:rPr lang="en-US" baseline="0" dirty="0" err="1" smtClean="0"/>
              <a:t>los</a:t>
            </a:r>
            <a:r>
              <a:rPr lang="en-US" baseline="0" dirty="0" smtClean="0"/>
              <a:t> </a:t>
            </a:r>
            <a:r>
              <a:rPr lang="en-US" baseline="0" dirty="0" err="1" smtClean="0"/>
              <a:t>primeros</a:t>
            </a:r>
            <a:r>
              <a:rPr lang="en-US" baseline="0" dirty="0" smtClean="0"/>
              <a:t> </a:t>
            </a:r>
            <a:r>
              <a:rPr lang="en-US" baseline="0" dirty="0" err="1" smtClean="0"/>
              <a:t>lugares</a:t>
            </a:r>
            <a:r>
              <a:rPr lang="en-US" baseline="0" dirty="0" smtClean="0"/>
              <a:t> de la </a:t>
            </a:r>
            <a:r>
              <a:rPr lang="en-US" baseline="0" dirty="0" err="1" smtClean="0"/>
              <a:t>popularidad</a:t>
            </a:r>
            <a:r>
              <a:rPr lang="en-US" baseline="0" dirty="0" smtClean="0"/>
              <a:t> </a:t>
            </a:r>
            <a:r>
              <a:rPr lang="en-US" baseline="0" dirty="0" err="1" smtClean="0"/>
              <a:t>porque</a:t>
            </a:r>
            <a:r>
              <a:rPr lang="en-US" baseline="0" dirty="0" smtClean="0"/>
              <a:t> ha </a:t>
            </a:r>
            <a:r>
              <a:rPr lang="en-US" baseline="0" dirty="0" err="1" smtClean="0"/>
              <a:t>sido</a:t>
            </a:r>
            <a:r>
              <a:rPr lang="en-US" baseline="0" dirty="0" smtClean="0"/>
              <a:t> </a:t>
            </a:r>
            <a:r>
              <a:rPr lang="en-US" baseline="0" dirty="0" err="1" smtClean="0"/>
              <a:t>por</a:t>
            </a:r>
            <a:r>
              <a:rPr lang="en-US" baseline="0" dirty="0" smtClean="0"/>
              <a:t> </a:t>
            </a:r>
            <a:r>
              <a:rPr lang="en-US" baseline="0" dirty="0" err="1" smtClean="0"/>
              <a:t>supuesto</a:t>
            </a:r>
            <a:r>
              <a:rPr lang="en-US" baseline="0" dirty="0" smtClean="0"/>
              <a:t> </a:t>
            </a:r>
            <a:r>
              <a:rPr lang="en-US" baseline="0" dirty="0" err="1" smtClean="0"/>
              <a:t>superado</a:t>
            </a:r>
            <a:r>
              <a:rPr lang="en-US" baseline="0" dirty="0" smtClean="0"/>
              <a:t> </a:t>
            </a:r>
            <a:r>
              <a:rPr lang="en-US" baseline="0" dirty="0" err="1" smtClean="0"/>
              <a:t>por</a:t>
            </a:r>
            <a:r>
              <a:rPr lang="en-US" baseline="0" dirty="0" smtClean="0"/>
              <a:t> </a:t>
            </a:r>
            <a:r>
              <a:rPr lang="en-US" baseline="0" dirty="0" err="1" smtClean="0"/>
              <a:t>los</a:t>
            </a:r>
            <a:r>
              <a:rPr lang="en-US" baseline="0" dirty="0" smtClean="0"/>
              <a:t> </a:t>
            </a:r>
            <a:r>
              <a:rPr lang="en-US" baseline="0" dirty="0" err="1" smtClean="0"/>
              <a:t>lenguajes</a:t>
            </a:r>
            <a:r>
              <a:rPr lang="en-US" baseline="0" dirty="0" smtClean="0"/>
              <a:t> </a:t>
            </a:r>
            <a:r>
              <a:rPr lang="en-US" baseline="0" dirty="0" err="1" smtClean="0"/>
              <a:t>más</a:t>
            </a:r>
            <a:r>
              <a:rPr lang="en-US" baseline="0" dirty="0" smtClean="0"/>
              <a:t> </a:t>
            </a:r>
            <a:r>
              <a:rPr lang="en-US" baseline="0" dirty="0" err="1" smtClean="0"/>
              <a:t>modernos</a:t>
            </a:r>
            <a:r>
              <a:rPr lang="en-US" baseline="0" dirty="0" smtClean="0"/>
              <a:t> FORTRAN ha </a:t>
            </a:r>
            <a:r>
              <a:rPr lang="en-US" baseline="0" dirty="0" err="1" smtClean="0"/>
              <a:t>evolucionado</a:t>
            </a:r>
            <a:r>
              <a:rPr lang="en-US" baseline="0" dirty="0" smtClean="0"/>
              <a:t> y </a:t>
            </a:r>
            <a:r>
              <a:rPr lang="en-US" baseline="0" dirty="0" err="1" smtClean="0"/>
              <a:t>aún</a:t>
            </a:r>
            <a:r>
              <a:rPr lang="en-US" baseline="0" dirty="0" smtClean="0"/>
              <a:t> </a:t>
            </a:r>
            <a:r>
              <a:rPr lang="en-US" baseline="0" dirty="0" err="1" smtClean="0"/>
              <a:t>sigo</a:t>
            </a:r>
            <a:r>
              <a:rPr lang="en-US" baseline="0" dirty="0" smtClean="0"/>
              <a:t> </a:t>
            </a:r>
            <a:r>
              <a:rPr lang="en-US" baseline="0" dirty="0" err="1" smtClean="0"/>
              <a:t>siendo</a:t>
            </a:r>
            <a:r>
              <a:rPr lang="en-US" baseline="0" dirty="0" smtClean="0"/>
              <a:t> hoy un </a:t>
            </a:r>
            <a:r>
              <a:rPr lang="en-US" baseline="0" dirty="0" err="1" smtClean="0"/>
              <a:t>lenguaje</a:t>
            </a:r>
            <a:r>
              <a:rPr lang="en-US" baseline="0" dirty="0" smtClean="0"/>
              <a:t> vivo con </a:t>
            </a:r>
            <a:r>
              <a:rPr lang="en-US" baseline="0" dirty="0" err="1" smtClean="0"/>
              <a:t>una</a:t>
            </a:r>
            <a:r>
              <a:rPr lang="en-US" baseline="0" dirty="0" smtClean="0"/>
              <a:t> gran </a:t>
            </a:r>
            <a:r>
              <a:rPr lang="en-US" baseline="0" dirty="0" err="1" smtClean="0"/>
              <a:t>cantidad</a:t>
            </a:r>
            <a:r>
              <a:rPr lang="en-US" baseline="0" dirty="0" smtClean="0"/>
              <a:t> de </a:t>
            </a:r>
            <a:r>
              <a:rPr lang="en-US" baseline="0" dirty="0" err="1" smtClean="0"/>
              <a:t>código</a:t>
            </a:r>
            <a:r>
              <a:rPr lang="en-US" baseline="0" dirty="0" smtClean="0"/>
              <a:t> </a:t>
            </a:r>
            <a:r>
              <a:rPr lang="en-US" baseline="0" dirty="0" err="1" smtClean="0"/>
              <a:t>legado</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Investigue</a:t>
            </a:r>
            <a:r>
              <a:rPr lang="en-US" dirty="0" smtClean="0"/>
              <a:t> </a:t>
            </a:r>
            <a:r>
              <a:rPr lang="en-US" dirty="0" err="1" smtClean="0"/>
              <a:t>por</a:t>
            </a:r>
            <a:r>
              <a:rPr lang="en-US" baseline="0" dirty="0" smtClean="0"/>
              <a:t> </a:t>
            </a:r>
            <a:r>
              <a:rPr lang="en-US" baseline="0" dirty="0" err="1" smtClean="0"/>
              <a:t>qué</a:t>
            </a:r>
            <a:r>
              <a:rPr lang="en-US" baseline="0" dirty="0" smtClean="0"/>
              <a:t> se </a:t>
            </a:r>
            <a:r>
              <a:rPr lang="en-US" baseline="0" dirty="0" err="1" smtClean="0"/>
              <a:t>incorporó</a:t>
            </a:r>
            <a:r>
              <a:rPr lang="en-US" baseline="0" dirty="0" smtClean="0"/>
              <a:t> </a:t>
            </a:r>
            <a:r>
              <a:rPr lang="en-US" baseline="0" dirty="0" err="1" smtClean="0"/>
              <a:t>en</a:t>
            </a:r>
            <a:r>
              <a:rPr lang="en-US" baseline="0" dirty="0" smtClean="0"/>
              <a:t> C la </a:t>
            </a:r>
            <a:r>
              <a:rPr lang="en-US" baseline="0" dirty="0" err="1" smtClean="0"/>
              <a:t>instrucción</a:t>
            </a:r>
            <a:r>
              <a:rPr lang="en-US" baseline="0" dirty="0" smtClean="0"/>
              <a:t> </a:t>
            </a:r>
            <a:r>
              <a:rPr lang="en-US" baseline="0" dirty="0" err="1" smtClean="0"/>
              <a:t>i</a:t>
            </a:r>
            <a:r>
              <a:rPr lang="en-US" baseline="0" dirty="0" smtClean="0"/>
              <a:t>++ </a:t>
            </a:r>
            <a:r>
              <a:rPr lang="en-US" baseline="0" dirty="0" err="1" smtClean="0"/>
              <a:t>si</a:t>
            </a:r>
            <a:r>
              <a:rPr lang="en-US" baseline="0" dirty="0" smtClean="0"/>
              <a:t> </a:t>
            </a:r>
            <a:r>
              <a:rPr lang="en-US" baseline="0" dirty="0" err="1" smtClean="0"/>
              <a:t>podría</a:t>
            </a:r>
            <a:r>
              <a:rPr lang="en-US" baseline="0" dirty="0" smtClean="0"/>
              <a:t> </a:t>
            </a:r>
            <a:r>
              <a:rPr lang="en-US" baseline="0" dirty="0" err="1" smtClean="0"/>
              <a:t>bastar</a:t>
            </a:r>
            <a:r>
              <a:rPr lang="en-US" baseline="0" dirty="0" smtClean="0"/>
              <a:t> con </a:t>
            </a:r>
            <a:r>
              <a:rPr lang="en-US" baseline="0" dirty="0" err="1" smtClean="0"/>
              <a:t>i</a:t>
            </a:r>
            <a:r>
              <a:rPr lang="en-US" baseline="0" dirty="0" smtClean="0"/>
              <a:t>=i+1</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9354185" y="6428740"/>
            <a:ext cx="2743200" cy="365125"/>
          </a:xfrm>
        </p:spPr>
        <p:txBody>
          <a:bodyPr/>
          <a:lstStyle>
            <a:lvl1pPr>
              <a:defRPr sz="1000" b="1">
                <a:latin typeface="Consolas" panose="020B0609020204030204" charset="0"/>
                <a:cs typeface="Consolas" panose="020B0609020204030204" charset="0"/>
              </a:defRPr>
            </a:lvl1p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a:xfrm>
            <a:off x="4038600" y="6356350"/>
            <a:ext cx="4114800" cy="365125"/>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a:xfrm>
            <a:off x="4038600" y="6356350"/>
            <a:ext cx="4114800" cy="365125"/>
          </a:xfrm>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10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
        <p:nvSpPr>
          <p:cNvPr id="7" name="Footer Placeholder 4"/>
          <p:cNvSpPr>
            <a:spLocks noGrp="1"/>
          </p:cNvSpPr>
          <p:nvPr userDrawn="1"/>
        </p:nvSpPr>
        <p:spPr>
          <a:xfrm>
            <a:off x="77470" y="6428740"/>
            <a:ext cx="4114800" cy="365125"/>
          </a:xfrm>
          <a:prstGeom prst="rect">
            <a:avLst/>
          </a:prstGeom>
        </p:spPr>
        <p:txBody>
          <a:bodyPr vert="horz" lIns="91440" tIns="45720" rIns="91440" bIns="45720" rtlCol="0" anchor="ctr"/>
          <a:lstStyle>
            <a:lvl1pPr algn="l">
              <a:defRPr sz="900" b="1">
                <a:latin typeface="Arial Narrow" panose="020B0606020202030204" charset="0"/>
                <a:cs typeface="Arial Narrow" panose="020B0606020202030204" charset="0"/>
              </a:defRPr>
            </a:lvl1pPr>
          </a:lstStyle>
          <a:p>
            <a:r>
              <a:rPr lang="en-US"/>
              <a:t>(C) LP MATCOM UH 2022</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05" y="87951"/>
            <a:ext cx="2870771" cy="652017"/>
          </a:xfrm>
          <a:solidFill>
            <a:schemeClr val="accent1">
              <a:lumMod val="75000"/>
            </a:schemeClr>
          </a:solidFill>
        </p:spPr>
        <p:txBody>
          <a:bodyPr vert="horz" lIns="91440" tIns="45720" rIns="91440" bIns="45720" rtlCol="0" anchor="ctr">
            <a:normAutofit/>
          </a:bodyPr>
          <a:lstStyle/>
          <a:p>
            <a:r>
              <a:rPr lang="en-US" sz="3200" cap="small" dirty="0" err="1">
                <a:solidFill>
                  <a:schemeClr val="bg1"/>
                </a:solidFill>
                <a:latin typeface="Arial Narrow" panose="020B0606020202030204" charset="0"/>
              </a:rPr>
              <a:t>T</a:t>
            </a:r>
            <a:r>
              <a:rPr lang="en-US" sz="3200" cap="small" dirty="0" err="1" smtClean="0">
                <a:solidFill>
                  <a:schemeClr val="bg1"/>
                </a:solidFill>
                <a:latin typeface="Arial Narrow" panose="020B0606020202030204" charset="0"/>
              </a:rPr>
              <a:t>emas</a:t>
            </a:r>
            <a:r>
              <a:rPr lang="en-US" sz="3200" cap="small" dirty="0" smtClean="0">
                <a:solidFill>
                  <a:schemeClr val="bg1"/>
                </a:solidFill>
                <a:latin typeface="Arial Narrow" panose="020B0606020202030204" charset="0"/>
              </a:rPr>
              <a:t> </a:t>
            </a:r>
            <a:r>
              <a:rPr lang="en-US" sz="3200" cap="small" dirty="0">
                <a:solidFill>
                  <a:schemeClr val="bg1"/>
                </a:solidFill>
                <a:latin typeface="Arial Narrow" panose="020B0606020202030204" charset="0"/>
              </a:rPr>
              <a:t>del </a:t>
            </a:r>
            <a:r>
              <a:rPr lang="en-US" sz="3200" cap="small" dirty="0" err="1">
                <a:solidFill>
                  <a:schemeClr val="bg1"/>
                </a:solidFill>
                <a:latin typeface="Arial Narrow" panose="020B0606020202030204" charset="0"/>
              </a:rPr>
              <a:t>curso</a:t>
            </a:r>
            <a:endParaRPr lang="en-US" sz="3200" cap="small" dirty="0">
              <a:solidFill>
                <a:schemeClr val="bg1"/>
              </a:solidFill>
              <a:latin typeface="Arial Narrow" panose="020B0606020202030204" charset="0"/>
            </a:endParaRPr>
          </a:p>
        </p:txBody>
      </p:sp>
      <p:sp>
        <p:nvSpPr>
          <p:cNvPr id="3" name="Content Placeholder 2"/>
          <p:cNvSpPr>
            <a:spLocks noGrp="1"/>
          </p:cNvSpPr>
          <p:nvPr>
            <p:ph idx="1"/>
          </p:nvPr>
        </p:nvSpPr>
        <p:spPr>
          <a:xfrm>
            <a:off x="1136151" y="1044540"/>
            <a:ext cx="9127732" cy="5273675"/>
          </a:xfrm>
        </p:spPr>
        <p:txBody>
          <a:bodyPr>
            <a:normAutofit/>
          </a:bodyPr>
          <a:lstStyle/>
          <a:p>
            <a:pPr marL="514350" indent="-514350">
              <a:buFont typeface="+mj-lt"/>
              <a:buAutoNum type="arabicPeriod"/>
            </a:pPr>
            <a:r>
              <a:rPr lang="en-US" dirty="0" err="1" smtClean="0">
                <a:solidFill>
                  <a:schemeClr val="bg1">
                    <a:lumMod val="65000"/>
                  </a:schemeClr>
                </a:solidFill>
              </a:rPr>
              <a:t>Introducción</a:t>
            </a:r>
            <a:r>
              <a:rPr lang="en-US" dirty="0" smtClean="0">
                <a:solidFill>
                  <a:schemeClr val="bg1">
                    <a:lumMod val="65000"/>
                  </a:schemeClr>
                </a:solidFill>
              </a:rPr>
              <a:t> </a:t>
            </a:r>
            <a:r>
              <a:rPr lang="en-US" dirty="0" err="1" smtClean="0">
                <a:solidFill>
                  <a:schemeClr val="bg1">
                    <a:lumMod val="65000"/>
                  </a:schemeClr>
                </a:solidFill>
              </a:rPr>
              <a:t>una</a:t>
            </a:r>
            <a:r>
              <a:rPr lang="en-US" dirty="0" smtClean="0">
                <a:solidFill>
                  <a:schemeClr val="bg1">
                    <a:lumMod val="65000"/>
                  </a:schemeClr>
                </a:solidFill>
              </a:rPr>
              <a:t> </a:t>
            </a:r>
            <a:r>
              <a:rPr lang="en-US" dirty="0" err="1" smtClean="0">
                <a:solidFill>
                  <a:schemeClr val="bg1">
                    <a:lumMod val="65000"/>
                  </a:schemeClr>
                </a:solidFill>
              </a:rPr>
              <a:t>panorámica</a:t>
            </a:r>
            <a:r>
              <a:rPr lang="en-US" dirty="0" smtClean="0">
                <a:solidFill>
                  <a:schemeClr val="bg1">
                    <a:lumMod val="65000"/>
                  </a:schemeClr>
                </a:solidFill>
              </a:rPr>
              <a:t> de </a:t>
            </a:r>
            <a:r>
              <a:rPr lang="en-US" dirty="0" err="1" smtClean="0">
                <a:solidFill>
                  <a:schemeClr val="bg1">
                    <a:lumMod val="65000"/>
                  </a:schemeClr>
                </a:solidFill>
              </a:rPr>
              <a:t>los</a:t>
            </a:r>
            <a:r>
              <a:rPr lang="en-US" dirty="0" smtClean="0">
                <a:solidFill>
                  <a:schemeClr val="bg1">
                    <a:lumMod val="65000"/>
                  </a:schemeClr>
                </a:solidFill>
              </a:rPr>
              <a:t> </a:t>
            </a:r>
            <a:r>
              <a:rPr lang="en-US" dirty="0" err="1" smtClean="0">
                <a:solidFill>
                  <a:schemeClr val="bg1">
                    <a:lumMod val="65000"/>
                  </a:schemeClr>
                </a:solidFill>
              </a:rPr>
              <a:t>lenguajes</a:t>
            </a:r>
            <a:endParaRPr lang="en-US" dirty="0" smtClean="0">
              <a:solidFill>
                <a:schemeClr val="bg1">
                  <a:lumMod val="65000"/>
                </a:schemeClr>
              </a:solidFill>
            </a:endParaRPr>
          </a:p>
          <a:p>
            <a:pPr marL="514350" indent="-514350">
              <a:buFont typeface="+mj-lt"/>
              <a:buAutoNum type="arabicPeriod"/>
            </a:pPr>
            <a:r>
              <a:rPr lang="en-US" sz="3500" dirty="0" err="1" smtClean="0">
                <a:solidFill>
                  <a:schemeClr val="accent1">
                    <a:lumMod val="75000"/>
                  </a:schemeClr>
                </a:solidFill>
              </a:rPr>
              <a:t>Formas de procesamiento y organizacion de la memoria</a:t>
            </a:r>
            <a:endParaRPr lang="en-US" sz="3000" dirty="0" smtClean="0">
              <a:solidFill>
                <a:schemeClr val="accent1">
                  <a:lumMod val="75000"/>
                </a:schemeClr>
              </a:solidFill>
            </a:endParaRPr>
          </a:p>
          <a:p>
            <a:pPr marL="0" indent="0">
              <a:buFont typeface="+mj-lt"/>
              <a:buNone/>
            </a:pPr>
            <a:endParaRPr lang="en-US" dirty="0"/>
          </a:p>
        </p:txBody>
      </p:sp>
      <p:sp>
        <p:nvSpPr>
          <p:cNvPr id="4" name="Slide Number Placeholder 3"/>
          <p:cNvSpPr>
            <a:spLocks noGrp="1"/>
          </p:cNvSpPr>
          <p:nvPr>
            <p:ph type="sldNum" sz="quarter" idx="12"/>
          </p:nvPr>
        </p:nvSpPr>
        <p:spPr/>
        <p:txBody>
          <a:bodyPr/>
          <a:lstStyle/>
          <a:p>
            <a:fld id="{5ADDC752-80C7-41F7-AA05-3E1BE1029531}" type="slidenum">
              <a:rPr lang="en-US" smtClean="0"/>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DDC752-80C7-41F7-AA05-3E1BE1029531}" type="slidenum">
              <a:rPr lang="en-US" smtClean="0"/>
            </a:fld>
            <a:endParaRPr lang="en-US"/>
          </a:p>
        </p:txBody>
      </p:sp>
      <p:sp>
        <p:nvSpPr>
          <p:cNvPr id="4" name="Title 1"/>
          <p:cNvSpPr>
            <a:spLocks noGrp="1"/>
          </p:cNvSpPr>
          <p:nvPr>
            <p:ph type="title"/>
          </p:nvPr>
        </p:nvSpPr>
        <p:spPr>
          <a:xfrm>
            <a:off x="160105" y="87951"/>
            <a:ext cx="754295" cy="652017"/>
          </a:xfrm>
          <a:solidFill>
            <a:schemeClr val="accent1">
              <a:lumMod val="75000"/>
            </a:schemeClr>
          </a:solidFill>
        </p:spPr>
        <p:txBody>
          <a:bodyPr vert="horz" lIns="91440" tIns="45720" rIns="91440" bIns="45720" rtlCol="0" anchor="ctr">
            <a:normAutofit/>
          </a:bodyPr>
          <a:lstStyle/>
          <a:p>
            <a:pPr algn="ctr"/>
            <a:r>
              <a:rPr lang="es-ES_tradnl" sz="2900" cap="small" dirty="0" smtClean="0">
                <a:solidFill>
                  <a:schemeClr val="bg1"/>
                </a:solidFill>
                <a:latin typeface="Arial Narrow" panose="020B0606020202030204" charset="0"/>
              </a:rPr>
              <a:t>C</a:t>
            </a:r>
            <a:endParaRPr lang="en-US" sz="2900" cap="small" dirty="0">
              <a:solidFill>
                <a:schemeClr val="bg1"/>
              </a:solidFill>
              <a:latin typeface="Arial Narrow" panose="020B0606020202030204" charset="0"/>
            </a:endParaRPr>
          </a:p>
        </p:txBody>
      </p:sp>
      <p:sp>
        <p:nvSpPr>
          <p:cNvPr id="3" name="TextBox 2"/>
          <p:cNvSpPr txBox="1"/>
          <p:nvPr/>
        </p:nvSpPr>
        <p:spPr>
          <a:xfrm>
            <a:off x="3728720" y="223520"/>
            <a:ext cx="8087360" cy="4754245"/>
          </a:xfrm>
          <a:prstGeom prst="rect">
            <a:avLst/>
          </a:prstGeom>
          <a:solidFill>
            <a:srgbClr val="92D050">
              <a:alpha val="20000"/>
            </a:srgbClr>
          </a:solidFill>
        </p:spPr>
        <p:txBody>
          <a:bodyPr wrap="square" rtlCol="0">
            <a:spAutoFit/>
          </a:bodyPr>
          <a:lstStyle>
            <a:defPPr>
              <a:defRPr lang="en-US"/>
            </a:defPPr>
            <a:lvl1pPr>
              <a:defRPr sz="2800"/>
            </a:lvl1pPr>
          </a:lstStyle>
          <a:p>
            <a:pPr>
              <a:spcBef>
                <a:spcPts val="1200"/>
              </a:spcBef>
            </a:pPr>
            <a:r>
              <a:rPr lang="en-US" sz="2400" dirty="0"/>
              <a:t>El LP </a:t>
            </a:r>
            <a:r>
              <a:rPr lang="en-US" sz="2400" dirty="0" smtClean="0"/>
              <a:t>“</a:t>
            </a:r>
            <a:r>
              <a:rPr lang="en-US" sz="2400" dirty="0" err="1" smtClean="0"/>
              <a:t>nativo</a:t>
            </a:r>
            <a:r>
              <a:rPr lang="en-US" sz="2400" dirty="0" smtClean="0"/>
              <a:t>” </a:t>
            </a:r>
            <a:r>
              <a:rPr lang="en-US" sz="2400" dirty="0"/>
              <a:t>de la </a:t>
            </a:r>
            <a:r>
              <a:rPr lang="en-US" sz="2400" dirty="0" err="1"/>
              <a:t>arquitectura</a:t>
            </a:r>
            <a:r>
              <a:rPr lang="en-US" sz="2400" dirty="0"/>
              <a:t> </a:t>
            </a:r>
            <a:r>
              <a:rPr lang="es-ES" sz="2400" dirty="0"/>
              <a:t>von Neumann</a:t>
            </a:r>
            <a:endParaRPr lang="en-US" sz="2400" dirty="0"/>
          </a:p>
          <a:p>
            <a:pPr>
              <a:spcBef>
                <a:spcPts val="1200"/>
              </a:spcBef>
            </a:pPr>
            <a:r>
              <a:rPr lang="en-US" sz="2400" dirty="0" err="1"/>
              <a:t>Una</a:t>
            </a:r>
            <a:r>
              <a:rPr lang="en-US" sz="2400" dirty="0"/>
              <a:t> base </a:t>
            </a:r>
            <a:r>
              <a:rPr lang="en-US" sz="2400" dirty="0" err="1"/>
              <a:t>instalada</a:t>
            </a:r>
            <a:r>
              <a:rPr lang="en-US" sz="2400" dirty="0"/>
              <a:t> </a:t>
            </a:r>
            <a:r>
              <a:rPr lang="en-US" sz="2400" dirty="0" smtClean="0"/>
              <a:t>colosal. </a:t>
            </a:r>
            <a:r>
              <a:rPr lang="en-US" sz="2400" dirty="0" err="1" smtClean="0"/>
              <a:t>Actualmente</a:t>
            </a:r>
            <a:r>
              <a:rPr lang="en-US" sz="2400" dirty="0" smtClean="0"/>
              <a:t> </a:t>
            </a:r>
            <a:r>
              <a:rPr lang="en-US" sz="2400" dirty="0" err="1" smtClean="0"/>
              <a:t>en</a:t>
            </a:r>
            <a:r>
              <a:rPr lang="en-US" sz="2400" dirty="0" smtClean="0"/>
              <a:t>:</a:t>
            </a:r>
            <a:endParaRPr lang="en-US" sz="2400" dirty="0"/>
          </a:p>
          <a:p>
            <a:pPr marL="457200" indent="-457200">
              <a:spcBef>
                <a:spcPts val="600"/>
              </a:spcBef>
              <a:buFontTx/>
              <a:buChar char="-"/>
            </a:pPr>
            <a:r>
              <a:rPr lang="en-US" sz="2000" dirty="0" err="1"/>
              <a:t>Todos</a:t>
            </a:r>
            <a:r>
              <a:rPr lang="en-US" sz="2000" dirty="0"/>
              <a:t> </a:t>
            </a:r>
            <a:r>
              <a:rPr lang="en-US" sz="2000" dirty="0" err="1"/>
              <a:t>los</a:t>
            </a:r>
            <a:r>
              <a:rPr lang="en-US" sz="2000" dirty="0"/>
              <a:t> Linux</a:t>
            </a:r>
            <a:endParaRPr lang="en-US" sz="2000" dirty="0"/>
          </a:p>
          <a:p>
            <a:pPr marL="457200" indent="-457200">
              <a:spcBef>
                <a:spcPts val="600"/>
              </a:spcBef>
              <a:buFontTx/>
              <a:buChar char="-"/>
            </a:pPr>
            <a:r>
              <a:rPr lang="en-US" sz="2000" dirty="0"/>
              <a:t>Windows (</a:t>
            </a:r>
            <a:r>
              <a:rPr lang="en-US" sz="2000" dirty="0" err="1"/>
              <a:t>versiones</a:t>
            </a:r>
            <a:r>
              <a:rPr lang="en-US" sz="2000" dirty="0"/>
              <a:t> </a:t>
            </a:r>
            <a:r>
              <a:rPr lang="en-US" sz="2000" dirty="0" err="1"/>
              <a:t>modernas</a:t>
            </a:r>
            <a:r>
              <a:rPr lang="en-US" sz="2000" dirty="0"/>
              <a:t>)</a:t>
            </a:r>
            <a:endParaRPr lang="en-US" sz="2000" dirty="0"/>
          </a:p>
          <a:p>
            <a:pPr marL="457200" indent="-457200">
              <a:spcBef>
                <a:spcPts val="600"/>
              </a:spcBef>
              <a:buFontTx/>
              <a:buChar char="-"/>
            </a:pPr>
            <a:r>
              <a:rPr lang="en-US" sz="2000" dirty="0"/>
              <a:t>El Kernel de Mac OS/X y IOS</a:t>
            </a:r>
            <a:endParaRPr lang="en-US" sz="2000" dirty="0"/>
          </a:p>
          <a:p>
            <a:pPr marL="457200" indent="-457200">
              <a:spcBef>
                <a:spcPts val="600"/>
              </a:spcBef>
              <a:buFontTx/>
              <a:buChar char="-"/>
            </a:pPr>
            <a:r>
              <a:rPr lang="en-US" sz="2000" dirty="0"/>
              <a:t>Android Kernel</a:t>
            </a:r>
            <a:endParaRPr lang="en-US" sz="2000" dirty="0"/>
          </a:p>
          <a:p>
            <a:pPr marL="457200" indent="-457200">
              <a:spcBef>
                <a:spcPts val="600"/>
              </a:spcBef>
              <a:buFontTx/>
              <a:buChar char="-"/>
            </a:pPr>
            <a:r>
              <a:rPr lang="en-US" sz="2000" dirty="0" err="1"/>
              <a:t>Muchas</a:t>
            </a:r>
            <a:r>
              <a:rPr lang="en-US" sz="2000" dirty="0"/>
              <a:t> de las </a:t>
            </a:r>
            <a:r>
              <a:rPr lang="en-US" sz="2000" dirty="0" err="1"/>
              <a:t>implementaciones</a:t>
            </a:r>
            <a:r>
              <a:rPr lang="en-US" sz="2000" dirty="0"/>
              <a:t> de las JVM</a:t>
            </a:r>
            <a:endParaRPr lang="en-US" sz="2000" dirty="0"/>
          </a:p>
          <a:p>
            <a:pPr>
              <a:spcBef>
                <a:spcPts val="1200"/>
              </a:spcBef>
            </a:pPr>
            <a:r>
              <a:rPr lang="en-US" sz="2400" dirty="0"/>
              <a:t>El LP target de </a:t>
            </a:r>
            <a:r>
              <a:rPr lang="en-US" sz="2400" dirty="0" err="1"/>
              <a:t>otros</a:t>
            </a:r>
            <a:r>
              <a:rPr lang="en-US" sz="2400" dirty="0"/>
              <a:t> LPs y </a:t>
            </a:r>
            <a:r>
              <a:rPr lang="en-US" sz="2400" dirty="0" err="1"/>
              <a:t>herramientas</a:t>
            </a:r>
            <a:endParaRPr lang="en-US" sz="2400" dirty="0"/>
          </a:p>
          <a:p>
            <a:pPr>
              <a:spcBef>
                <a:spcPts val="1200"/>
              </a:spcBef>
            </a:pPr>
            <a:r>
              <a:rPr lang="en-US" sz="2400" dirty="0" smtClean="0"/>
              <a:t>El </a:t>
            </a:r>
            <a:r>
              <a:rPr lang="en-US" sz="2400" dirty="0"/>
              <a:t>LP </a:t>
            </a:r>
            <a:r>
              <a:rPr lang="en-US" sz="2400" dirty="0" smtClean="0"/>
              <a:t>que </a:t>
            </a:r>
            <a:r>
              <a:rPr lang="en-US" sz="2400" dirty="0" err="1" smtClean="0"/>
              <a:t>está</a:t>
            </a:r>
            <a:r>
              <a:rPr lang="en-US" sz="2400" dirty="0" smtClean="0"/>
              <a:t> </a:t>
            </a:r>
            <a:r>
              <a:rPr lang="en-US" sz="2400" dirty="0" err="1" smtClean="0"/>
              <a:t>detrás</a:t>
            </a:r>
            <a:r>
              <a:rPr lang="en-US" sz="2400" dirty="0" smtClean="0"/>
              <a:t> del </a:t>
            </a:r>
            <a:r>
              <a:rPr lang="en-US" sz="2400" dirty="0" err="1" smtClean="0"/>
              <a:t>telón</a:t>
            </a:r>
            <a:r>
              <a:rPr lang="en-US" sz="2400" dirty="0" smtClean="0"/>
              <a:t> de </a:t>
            </a:r>
            <a:r>
              <a:rPr lang="en-US" sz="2400" dirty="0" err="1" smtClean="0"/>
              <a:t>algunas</a:t>
            </a:r>
            <a:r>
              <a:rPr lang="en-US" sz="2400" dirty="0" smtClean="0"/>
              <a:t> de las </a:t>
            </a:r>
            <a:r>
              <a:rPr lang="en-US" sz="2400" dirty="0" err="1"/>
              <a:t>grandes</a:t>
            </a:r>
            <a:r>
              <a:rPr lang="en-US" sz="2400" dirty="0"/>
              <a:t> </a:t>
            </a:r>
            <a:r>
              <a:rPr lang="en-US" sz="2400" dirty="0" err="1"/>
              <a:t>bibliotecas</a:t>
            </a:r>
            <a:r>
              <a:rPr lang="en-US" sz="2400" dirty="0"/>
              <a:t> </a:t>
            </a:r>
            <a:r>
              <a:rPr lang="en-US" sz="2400" dirty="0" smtClean="0"/>
              <a:t>de </a:t>
            </a:r>
            <a:r>
              <a:rPr lang="en-US" sz="2400" dirty="0" err="1"/>
              <a:t>otros</a:t>
            </a:r>
            <a:r>
              <a:rPr lang="en-US" sz="2400" dirty="0"/>
              <a:t> LPs (Python, ..)</a:t>
            </a:r>
            <a:endParaRPr lang="en-US" sz="2400" dirty="0"/>
          </a:p>
          <a:p>
            <a:endParaRPr lang="en-US"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5732" y="767968"/>
            <a:ext cx="1171575" cy="124144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40" y="3337296"/>
            <a:ext cx="1218720" cy="1600955"/>
          </a:xfrm>
          <a:prstGeom prst="rect">
            <a:avLst/>
          </a:prstGeom>
        </p:spPr>
      </p:pic>
      <p:sp>
        <p:nvSpPr>
          <p:cNvPr id="11" name="TextBox 10"/>
          <p:cNvSpPr txBox="1"/>
          <p:nvPr/>
        </p:nvSpPr>
        <p:spPr>
          <a:xfrm>
            <a:off x="160105" y="4978668"/>
            <a:ext cx="1554240" cy="369332"/>
          </a:xfrm>
          <a:prstGeom prst="rect">
            <a:avLst/>
          </a:prstGeom>
          <a:noFill/>
        </p:spPr>
        <p:txBody>
          <a:bodyPr wrap="square" rtlCol="0">
            <a:spAutoFit/>
          </a:bodyPr>
          <a:lstStyle/>
          <a:p>
            <a:r>
              <a:rPr lang="en-US" dirty="0" smtClean="0"/>
              <a:t>Dennis Ritchie</a:t>
            </a:r>
            <a:endParaRPr lang="en-US" dirty="0"/>
          </a:p>
        </p:txBody>
      </p:sp>
      <p:sp>
        <p:nvSpPr>
          <p:cNvPr id="12" name="TextBox 11"/>
          <p:cNvSpPr txBox="1"/>
          <p:nvPr/>
        </p:nvSpPr>
        <p:spPr>
          <a:xfrm>
            <a:off x="137280" y="2067856"/>
            <a:ext cx="3185040" cy="923330"/>
          </a:xfrm>
          <a:prstGeom prst="rect">
            <a:avLst/>
          </a:prstGeom>
          <a:noFill/>
        </p:spPr>
        <p:txBody>
          <a:bodyPr wrap="square" rtlCol="0">
            <a:spAutoFit/>
          </a:bodyPr>
          <a:lstStyle/>
          <a:p>
            <a:r>
              <a:rPr lang="en-US" dirty="0" smtClean="0"/>
              <a:t>El </a:t>
            </a:r>
            <a:r>
              <a:rPr lang="en-US" dirty="0" err="1" smtClean="0"/>
              <a:t>libro</a:t>
            </a:r>
            <a:r>
              <a:rPr lang="en-US" dirty="0" smtClean="0"/>
              <a:t> </a:t>
            </a:r>
            <a:r>
              <a:rPr lang="en-US" dirty="0" err="1" smtClean="0"/>
              <a:t>por</a:t>
            </a:r>
            <a:r>
              <a:rPr lang="en-US" dirty="0" smtClean="0"/>
              <a:t> </a:t>
            </a:r>
            <a:r>
              <a:rPr lang="en-US" dirty="0" err="1" smtClean="0"/>
              <a:t>excelencia</a:t>
            </a:r>
            <a:r>
              <a:rPr lang="en-US" dirty="0" smtClean="0"/>
              <a:t> que </a:t>
            </a:r>
            <a:r>
              <a:rPr lang="en-US" dirty="0" err="1" smtClean="0"/>
              <a:t>todos</a:t>
            </a:r>
            <a:r>
              <a:rPr lang="en-US" dirty="0" smtClean="0"/>
              <a:t> </a:t>
            </a:r>
            <a:r>
              <a:rPr lang="en-US" dirty="0" err="1" smtClean="0"/>
              <a:t>deberían</a:t>
            </a:r>
            <a:r>
              <a:rPr lang="en-US" dirty="0" smtClean="0"/>
              <a:t> leer </a:t>
            </a:r>
            <a:r>
              <a:rPr lang="en-US" dirty="0" err="1" smtClean="0"/>
              <a:t>coescrito</a:t>
            </a:r>
            <a:r>
              <a:rPr lang="en-US" dirty="0" smtClean="0"/>
              <a:t> </a:t>
            </a:r>
            <a:r>
              <a:rPr lang="en-US" dirty="0" err="1" smtClean="0"/>
              <a:t>por</a:t>
            </a:r>
            <a:r>
              <a:rPr lang="en-US" dirty="0" smtClean="0"/>
              <a:t> el </a:t>
            </a:r>
            <a:r>
              <a:rPr lang="en-US" dirty="0" err="1" smtClean="0"/>
              <a:t>propio</a:t>
            </a:r>
            <a:r>
              <a:rPr lang="en-US" dirty="0" smtClean="0"/>
              <a:t> </a:t>
            </a:r>
            <a:r>
              <a:rPr lang="en-US" dirty="0" err="1" smtClean="0"/>
              <a:t>autor</a:t>
            </a:r>
            <a:r>
              <a:rPr lang="en-US" dirty="0" smtClean="0"/>
              <a:t> del </a:t>
            </a:r>
            <a:r>
              <a:rPr lang="en-US" dirty="0" err="1" smtClean="0"/>
              <a:t>lenguaje</a:t>
            </a:r>
            <a:endParaRPr lang="en-US" dirty="0"/>
          </a:p>
        </p:txBody>
      </p:sp>
      <p:pic>
        <p:nvPicPr>
          <p:cNvPr id="14" name="Picture 13"/>
          <p:cNvPicPr>
            <a:picLocks noChangeAspect="1"/>
          </p:cNvPicPr>
          <p:nvPr/>
        </p:nvPicPr>
        <p:blipFill>
          <a:blip r:embed="rId3"/>
          <a:stretch>
            <a:fillRect/>
          </a:stretch>
        </p:blipFill>
        <p:spPr>
          <a:xfrm>
            <a:off x="2000539" y="4383519"/>
            <a:ext cx="1251402" cy="1559629"/>
          </a:xfrm>
          <a:prstGeom prst="rect">
            <a:avLst/>
          </a:prstGeom>
        </p:spPr>
      </p:pic>
      <p:sp>
        <p:nvSpPr>
          <p:cNvPr id="15" name="TextBox 14"/>
          <p:cNvSpPr txBox="1"/>
          <p:nvPr/>
        </p:nvSpPr>
        <p:spPr>
          <a:xfrm>
            <a:off x="1849120" y="6035308"/>
            <a:ext cx="1696720" cy="369332"/>
          </a:xfrm>
          <a:prstGeom prst="rect">
            <a:avLst/>
          </a:prstGeom>
          <a:noFill/>
        </p:spPr>
        <p:txBody>
          <a:bodyPr wrap="square" rtlCol="0">
            <a:spAutoFit/>
          </a:bodyPr>
          <a:lstStyle/>
          <a:p>
            <a:r>
              <a:rPr lang="en-US" dirty="0" smtClean="0"/>
              <a:t>Brian Kernighan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4168055" cy="652017"/>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charset="0"/>
              </a:rPr>
              <a:t>Formas</a:t>
            </a:r>
            <a:r>
              <a:rPr lang="en-US" sz="3200" cap="small" dirty="0" smtClean="0">
                <a:solidFill>
                  <a:schemeClr val="bg1"/>
                </a:solidFill>
                <a:latin typeface="Arial Narrow" panose="020B0606020202030204" charset="0"/>
              </a:rPr>
              <a:t> de </a:t>
            </a:r>
            <a:r>
              <a:rPr lang="en-US" sz="3200" cap="small" dirty="0" err="1" smtClean="0">
                <a:solidFill>
                  <a:schemeClr val="bg1"/>
                </a:solidFill>
                <a:latin typeface="Arial Narrow" panose="020B0606020202030204" charset="0"/>
              </a:rPr>
              <a:t>Procesamiento</a:t>
            </a:r>
            <a:endParaRPr lang="en-US" sz="3200" cap="small" dirty="0">
              <a:solidFill>
                <a:schemeClr val="bg1"/>
              </a:solidFill>
              <a:latin typeface="Arial Narrow" panose="020B0606020202030204" charset="0"/>
            </a:endParaRPr>
          </a:p>
        </p:txBody>
      </p:sp>
      <p:sp>
        <p:nvSpPr>
          <p:cNvPr id="3" name="Rectangle 2"/>
          <p:cNvSpPr/>
          <p:nvPr/>
        </p:nvSpPr>
        <p:spPr>
          <a:xfrm>
            <a:off x="965200" y="1313934"/>
            <a:ext cx="9367520" cy="5016758"/>
          </a:xfrm>
          <a:prstGeom prst="rect">
            <a:avLst/>
          </a:prstGeom>
        </p:spPr>
        <p:txBody>
          <a:bodyPr wrap="square">
            <a:spAutoFit/>
          </a:bodyPr>
          <a:lstStyle/>
          <a:p>
            <a:pPr marL="457200" indent="-457200">
              <a:buFont typeface="+mj-lt"/>
              <a:buAutoNum type="arabicPeriod"/>
            </a:pPr>
            <a:r>
              <a:rPr lang="es-ES_tradnl" sz="2400" dirty="0" err="1">
                <a:solidFill>
                  <a:schemeClr val="bg1">
                    <a:lumMod val="65000"/>
                  </a:schemeClr>
                </a:solidFill>
              </a:rPr>
              <a:t>Compilable</a:t>
            </a:r>
            <a:r>
              <a:rPr lang="es-ES_tradnl" sz="2400" dirty="0">
                <a:solidFill>
                  <a:schemeClr val="bg1">
                    <a:lumMod val="65000"/>
                  </a:schemeClr>
                </a:solidFill>
              </a:rPr>
              <a:t> “directo” a “código nativo”</a:t>
            </a:r>
            <a:endParaRPr lang="es-ES_tradnl" sz="2400" dirty="0">
              <a:solidFill>
                <a:schemeClr val="bg1">
                  <a:lumMod val="65000"/>
                </a:schemeClr>
              </a:solidFill>
            </a:endParaRPr>
          </a:p>
          <a:p>
            <a:pPr marL="457200" indent="-457200">
              <a:buFont typeface="+mj-lt"/>
              <a:buAutoNum type="arabicPeriod"/>
            </a:pPr>
            <a:endParaRPr lang="es-ES_tradnl" sz="2400" dirty="0"/>
          </a:p>
          <a:p>
            <a:pPr marL="457200" indent="-457200">
              <a:buFont typeface="+mj-lt"/>
              <a:buAutoNum type="arabicPeriod"/>
            </a:pPr>
            <a:r>
              <a:rPr lang="es-ES_tradnl" sz="2800" b="1" dirty="0"/>
              <a:t>Interpretado-ejecutado</a:t>
            </a:r>
            <a:r>
              <a:rPr lang="es-ES_tradnl" sz="2800" b="1" dirty="0" smtClean="0">
                <a:effectLst>
                  <a:outerShdw blurRad="38100" dist="38100" dir="2700000" algn="tl">
                    <a:srgbClr val="000000"/>
                  </a:outerShdw>
                </a:effectLst>
                <a:latin typeface="Nina" pitchFamily="34" charset="0"/>
              </a:rPr>
              <a:t> </a:t>
            </a:r>
            <a:r>
              <a:rPr lang="es-ES_tradnl" sz="2800" b="1" dirty="0"/>
              <a:t>directamente del código fuente (texto</a:t>
            </a:r>
            <a:r>
              <a:rPr lang="es-ES_tradnl" sz="2800" b="1" dirty="0" smtClean="0"/>
              <a:t>)</a:t>
            </a:r>
            <a:endParaRPr lang="es-ES_tradnl" sz="2800" b="1" dirty="0" smtClean="0"/>
          </a:p>
          <a:p>
            <a:pPr marL="457200" indent="-457200">
              <a:buFont typeface="+mj-lt"/>
              <a:buAutoNum type="arabicPeriod"/>
            </a:pPr>
            <a:endParaRPr lang="es-ES_tradnl" sz="2400" dirty="0">
              <a:solidFill>
                <a:schemeClr val="bg1">
                  <a:lumMod val="65000"/>
                </a:schemeClr>
              </a:solidFill>
            </a:endParaRPr>
          </a:p>
          <a:p>
            <a:pPr marL="457200" indent="-457200">
              <a:buFont typeface="+mj-lt"/>
              <a:buAutoNum type="arabicPeriod"/>
            </a:pPr>
            <a:r>
              <a:rPr lang="es-ES_tradnl" sz="2400" dirty="0" err="1">
                <a:solidFill>
                  <a:schemeClr val="bg1">
                    <a:lumMod val="65000"/>
                  </a:schemeClr>
                </a:solidFill>
              </a:rPr>
              <a:t>Compilable</a:t>
            </a:r>
            <a:r>
              <a:rPr lang="es-ES_tradnl" sz="2400" dirty="0">
                <a:solidFill>
                  <a:schemeClr val="bg1">
                    <a:lumMod val="65000"/>
                  </a:schemeClr>
                </a:solidFill>
              </a:rPr>
              <a:t> a </a:t>
            </a:r>
            <a:r>
              <a:rPr lang="es-ES_tradnl" sz="2400" dirty="0" smtClean="0">
                <a:solidFill>
                  <a:schemeClr val="bg1">
                    <a:lumMod val="65000"/>
                  </a:schemeClr>
                </a:solidFill>
              </a:rPr>
              <a:t>“código intermedio” </a:t>
            </a:r>
            <a:r>
              <a:rPr lang="es-ES_tradnl" sz="2400" dirty="0">
                <a:solidFill>
                  <a:schemeClr val="bg1">
                    <a:lumMod val="65000"/>
                  </a:schemeClr>
                </a:solidFill>
              </a:rPr>
              <a:t>que luego es </a:t>
            </a:r>
            <a:r>
              <a:rPr lang="es-ES_tradnl" sz="2400" dirty="0" smtClean="0">
                <a:solidFill>
                  <a:schemeClr val="bg1">
                    <a:lumMod val="65000"/>
                  </a:schemeClr>
                </a:solidFill>
              </a:rPr>
              <a:t>interpretado-ejecutado </a:t>
            </a:r>
            <a:r>
              <a:rPr lang="es-ES_tradnl" sz="2400" dirty="0">
                <a:solidFill>
                  <a:schemeClr val="bg1">
                    <a:lumMod val="65000"/>
                  </a:schemeClr>
                </a:solidFill>
              </a:rPr>
              <a:t>por una máquina </a:t>
            </a:r>
            <a:r>
              <a:rPr lang="es-ES_tradnl" sz="2400" dirty="0" smtClean="0">
                <a:solidFill>
                  <a:schemeClr val="bg1">
                    <a:lumMod val="65000"/>
                  </a:schemeClr>
                </a:solidFill>
              </a:rPr>
              <a:t>virtual</a:t>
            </a:r>
            <a:endParaRPr lang="es-ES_tradnl" sz="2400" dirty="0" smtClean="0">
              <a:solidFill>
                <a:schemeClr val="bg1">
                  <a:lumMod val="65000"/>
                </a:schemeClr>
              </a:solidFill>
            </a:endParaRPr>
          </a:p>
          <a:p>
            <a:pPr marL="457200" indent="-457200">
              <a:buFont typeface="+mj-lt"/>
              <a:buAutoNum type="arabicPeriod"/>
            </a:pPr>
            <a:endParaRPr lang="es-ES_tradnl" sz="2400" dirty="0">
              <a:solidFill>
                <a:schemeClr val="bg1">
                  <a:lumMod val="65000"/>
                </a:schemeClr>
              </a:solidFill>
            </a:endParaRPr>
          </a:p>
          <a:p>
            <a:pPr marL="457200" indent="-457200">
              <a:buFont typeface="+mj-lt"/>
              <a:buAutoNum type="arabicPeriod"/>
            </a:pPr>
            <a:r>
              <a:rPr lang="es-ES_tradnl" sz="2400" dirty="0" err="1">
                <a:solidFill>
                  <a:schemeClr val="bg1">
                    <a:lumMod val="65000"/>
                  </a:schemeClr>
                </a:solidFill>
              </a:rPr>
              <a:t>Compilable</a:t>
            </a:r>
            <a:r>
              <a:rPr lang="es-ES_tradnl" sz="2400" dirty="0">
                <a:solidFill>
                  <a:schemeClr val="bg1">
                    <a:lumMod val="65000"/>
                  </a:schemeClr>
                </a:solidFill>
              </a:rPr>
              <a:t> a código </a:t>
            </a:r>
            <a:r>
              <a:rPr lang="es-ES_tradnl" sz="2400" dirty="0" smtClean="0">
                <a:solidFill>
                  <a:schemeClr val="bg1">
                    <a:lumMod val="65000"/>
                  </a:schemeClr>
                </a:solidFill>
              </a:rPr>
              <a:t>o lenguaje intermedio </a:t>
            </a:r>
            <a:r>
              <a:rPr lang="es-ES_tradnl" sz="2400" dirty="0">
                <a:solidFill>
                  <a:schemeClr val="bg1">
                    <a:lumMod val="65000"/>
                  </a:schemeClr>
                </a:solidFill>
              </a:rPr>
              <a:t>del que se genera código </a:t>
            </a:r>
            <a:r>
              <a:rPr lang="es-ES_tradnl" sz="2400" dirty="0" smtClean="0">
                <a:solidFill>
                  <a:schemeClr val="bg1">
                    <a:lumMod val="65000"/>
                  </a:schemeClr>
                </a:solidFill>
              </a:rPr>
              <a:t>nativo</a:t>
            </a:r>
            <a:endParaRPr lang="es-ES_tradnl" sz="2400" dirty="0" smtClean="0">
              <a:solidFill>
                <a:schemeClr val="bg1">
                  <a:lumMod val="65000"/>
                </a:schemeClr>
              </a:solidFill>
            </a:endParaRPr>
          </a:p>
          <a:p>
            <a:endParaRPr lang="es-ES_tradnl" sz="2400" dirty="0"/>
          </a:p>
          <a:p>
            <a:endParaRPr lang="es-ES_tradnl" sz="2400" dirty="0"/>
          </a:p>
          <a:p>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9105815" cy="652017"/>
          </a:xfrm>
          <a:solidFill>
            <a:schemeClr val="accent1">
              <a:lumMod val="75000"/>
            </a:schemeClr>
          </a:solidFill>
        </p:spPr>
        <p:txBody>
          <a:bodyPr vert="horz" lIns="91440" tIns="45720" rIns="91440" bIns="45720" rtlCol="0" anchor="ctr">
            <a:normAutofit/>
          </a:bodyPr>
          <a:lstStyle/>
          <a:p>
            <a:r>
              <a:rPr lang="es-ES_tradnl" sz="3200" cap="small" dirty="0">
                <a:solidFill>
                  <a:schemeClr val="bg1"/>
                </a:solidFill>
                <a:latin typeface="Arial Narrow" panose="020B0606020202030204" charset="0"/>
              </a:rPr>
              <a:t>Interpretado-ejecutado directamente del código fuente</a:t>
            </a:r>
            <a:endParaRPr lang="en-US" sz="3200" cap="small" dirty="0">
              <a:solidFill>
                <a:schemeClr val="bg1"/>
              </a:solidFill>
              <a:latin typeface="Arial Narrow" panose="020B0606020202030204" charset="0"/>
            </a:endParaRPr>
          </a:p>
        </p:txBody>
      </p:sp>
      <p:sp>
        <p:nvSpPr>
          <p:cNvPr id="6" name="Flowchart: Punched Tape 5"/>
          <p:cNvSpPr/>
          <p:nvPr/>
        </p:nvSpPr>
        <p:spPr>
          <a:xfrm>
            <a:off x="1584960" y="1203104"/>
            <a:ext cx="1270000" cy="1076030"/>
          </a:xfrm>
          <a:prstGeom prst="flowChartPunchedTap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Código</a:t>
            </a:r>
            <a:r>
              <a:rPr lang="en-US" dirty="0" smtClean="0">
                <a:solidFill>
                  <a:schemeClr val="tx1"/>
                </a:solidFill>
              </a:rPr>
              <a:t> </a:t>
            </a:r>
            <a:r>
              <a:rPr lang="en-US" dirty="0" err="1" smtClean="0">
                <a:solidFill>
                  <a:schemeClr val="tx1"/>
                </a:solidFill>
              </a:rPr>
              <a:t>fuente</a:t>
            </a:r>
            <a:endParaRPr lang="en-US" dirty="0">
              <a:solidFill>
                <a:schemeClr val="tx1"/>
              </a:solidFill>
            </a:endParaRPr>
          </a:p>
        </p:txBody>
      </p:sp>
      <p:sp>
        <p:nvSpPr>
          <p:cNvPr id="7" name="Right Arrow 6"/>
          <p:cNvSpPr/>
          <p:nvPr/>
        </p:nvSpPr>
        <p:spPr>
          <a:xfrm>
            <a:off x="3180080" y="1432560"/>
            <a:ext cx="883920" cy="477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1"/>
          <a:stretch>
            <a:fillRect/>
          </a:stretch>
        </p:blipFill>
        <p:spPr>
          <a:xfrm>
            <a:off x="4389120" y="1219163"/>
            <a:ext cx="1146541" cy="904314"/>
          </a:xfrm>
          <a:prstGeom prst="rect">
            <a:avLst/>
          </a:prstGeom>
        </p:spPr>
      </p:pic>
      <p:sp>
        <p:nvSpPr>
          <p:cNvPr id="10" name="TextBox 9"/>
          <p:cNvSpPr txBox="1"/>
          <p:nvPr/>
        </p:nvSpPr>
        <p:spPr>
          <a:xfrm>
            <a:off x="5535930" y="1608455"/>
            <a:ext cx="3522980" cy="1198880"/>
          </a:xfrm>
          <a:prstGeom prst="rect">
            <a:avLst/>
          </a:prstGeom>
          <a:noFill/>
        </p:spPr>
        <p:txBody>
          <a:bodyPr wrap="square" rtlCol="0">
            <a:spAutoFit/>
          </a:bodyPr>
          <a:lstStyle/>
          <a:p>
            <a:r>
              <a:rPr lang="en-US" sz="2400" dirty="0" err="1" smtClean="0"/>
              <a:t>Compilador-intérprete</a:t>
            </a:r>
            <a:r>
              <a:rPr lang="en-US" sz="2400" dirty="0" smtClean="0"/>
              <a:t> que </a:t>
            </a:r>
            <a:r>
              <a:rPr lang="en-US" sz="2400" dirty="0" err="1" smtClean="0"/>
              <a:t>analiza</a:t>
            </a:r>
            <a:r>
              <a:rPr lang="en-US" sz="2400" dirty="0" smtClean="0"/>
              <a:t> y </a:t>
            </a:r>
            <a:r>
              <a:rPr lang="en-US" sz="2400" dirty="0" err="1" smtClean="0"/>
              <a:t>ejecuta</a:t>
            </a:r>
            <a:r>
              <a:rPr lang="en-US" sz="2400" dirty="0" smtClean="0"/>
              <a:t> </a:t>
            </a:r>
            <a:r>
              <a:rPr lang="en-US" sz="2400" dirty="0" err="1" smtClean="0"/>
              <a:t>directamente</a:t>
            </a:r>
            <a:r>
              <a:rPr lang="en-US" sz="2400" dirty="0" smtClean="0"/>
              <a:t> el </a:t>
            </a:r>
            <a:r>
              <a:rPr lang="en-US" sz="2400" dirty="0" err="1" smtClean="0"/>
              <a:t>código</a:t>
            </a:r>
            <a:endParaRPr lang="en-US" sz="2400" dirty="0" err="1" smtClean="0"/>
          </a:p>
        </p:txBody>
      </p:sp>
      <p:sp>
        <p:nvSpPr>
          <p:cNvPr id="13" name="TextBox 12"/>
          <p:cNvSpPr txBox="1"/>
          <p:nvPr/>
        </p:nvSpPr>
        <p:spPr>
          <a:xfrm>
            <a:off x="1361440" y="3202940"/>
            <a:ext cx="8087360" cy="1569660"/>
          </a:xfrm>
          <a:prstGeom prst="rect">
            <a:avLst/>
          </a:prstGeom>
          <a:solidFill>
            <a:srgbClr val="FF0000">
              <a:alpha val="20000"/>
            </a:srgbClr>
          </a:solidFill>
        </p:spPr>
        <p:txBody>
          <a:bodyPr wrap="square" rtlCol="0">
            <a:spAutoFit/>
          </a:bodyPr>
          <a:lstStyle>
            <a:defPPr>
              <a:defRPr lang="en-US"/>
            </a:defPPr>
            <a:lvl1pPr>
              <a:defRPr sz="2800"/>
            </a:lvl1pPr>
          </a:lstStyle>
          <a:p>
            <a:pPr lvl="1"/>
            <a:r>
              <a:rPr lang="es-ES_tradnl" sz="2400" dirty="0" smtClean="0"/>
              <a:t>Al ser el código del intérprete a su vez ejecutado por el CPU en principio hay una capa más de ejecución (y por tanto un sobre costo en tiempo) si se le compara con código nativo directamente ejecutado</a:t>
            </a:r>
            <a:endParaRPr lang="en-US" dirty="0"/>
          </a:p>
        </p:txBody>
      </p:sp>
      <p:sp>
        <p:nvSpPr>
          <p:cNvPr id="14" name="TextBox 13"/>
          <p:cNvSpPr txBox="1"/>
          <p:nvPr/>
        </p:nvSpPr>
        <p:spPr>
          <a:xfrm>
            <a:off x="487680" y="5405120"/>
            <a:ext cx="10882630" cy="829945"/>
          </a:xfrm>
          <a:prstGeom prst="rect">
            <a:avLst/>
          </a:prstGeom>
          <a:noFill/>
        </p:spPr>
        <p:txBody>
          <a:bodyPr wrap="square" rtlCol="0">
            <a:spAutoFit/>
          </a:bodyPr>
          <a:lstStyle/>
          <a:p>
            <a:r>
              <a:rPr lang="en-US" sz="2400" dirty="0" smtClean="0"/>
              <a:t>BASIC (1964) y LISP (1960) </a:t>
            </a:r>
            <a:r>
              <a:rPr lang="en-US" sz="2400" dirty="0" err="1" smtClean="0"/>
              <a:t>fueron</a:t>
            </a:r>
            <a:r>
              <a:rPr lang="en-US" sz="2400" dirty="0" smtClean="0"/>
              <a:t> de </a:t>
            </a:r>
            <a:r>
              <a:rPr lang="en-US" sz="2400" dirty="0" err="1" smtClean="0"/>
              <a:t>los</a:t>
            </a:r>
            <a:r>
              <a:rPr lang="en-US" sz="2400" dirty="0" smtClean="0"/>
              <a:t> </a:t>
            </a:r>
            <a:r>
              <a:rPr lang="en-US" sz="2400" dirty="0" err="1" smtClean="0"/>
              <a:t>primeros</a:t>
            </a:r>
            <a:r>
              <a:rPr lang="en-US" sz="2400" dirty="0" smtClean="0"/>
              <a:t> </a:t>
            </a:r>
            <a:r>
              <a:rPr lang="en-US" sz="2400" dirty="0" err="1" smtClean="0"/>
              <a:t>lenguajes</a:t>
            </a:r>
            <a:r>
              <a:rPr lang="en-US" sz="2400" dirty="0" smtClean="0"/>
              <a:t> </a:t>
            </a:r>
            <a:r>
              <a:rPr lang="en-US" sz="2400" dirty="0" err="1" smtClean="0"/>
              <a:t>en</a:t>
            </a:r>
            <a:r>
              <a:rPr lang="en-US" sz="2400" dirty="0" smtClean="0"/>
              <a:t> </a:t>
            </a:r>
            <a:r>
              <a:rPr lang="en-US" sz="2400" dirty="0" err="1" smtClean="0"/>
              <a:t>aplicar</a:t>
            </a:r>
            <a:r>
              <a:rPr lang="en-US" sz="2400" dirty="0" smtClean="0"/>
              <a:t> </a:t>
            </a:r>
            <a:r>
              <a:rPr lang="en-US" sz="2400" dirty="0" err="1" smtClean="0"/>
              <a:t>este</a:t>
            </a:r>
            <a:r>
              <a:rPr lang="en-US" sz="2400" dirty="0" smtClean="0"/>
              <a:t> </a:t>
            </a:r>
            <a:r>
              <a:rPr lang="en-US" sz="2400" dirty="0" err="1" smtClean="0"/>
              <a:t>modelo</a:t>
            </a:r>
            <a:endParaRPr lang="en-US" sz="2400" dirty="0" smtClean="0"/>
          </a:p>
          <a:p>
            <a:r>
              <a:rPr lang="en-US" sz="2400" dirty="0" err="1" smtClean="0"/>
              <a:t>Actualmente</a:t>
            </a:r>
            <a:r>
              <a:rPr lang="en-US" sz="2400" dirty="0"/>
              <a:t> </a:t>
            </a:r>
            <a:r>
              <a:rPr lang="en-US" sz="2400" dirty="0" err="1" smtClean="0"/>
              <a:t>lenguajes</a:t>
            </a:r>
            <a:r>
              <a:rPr lang="en-US" sz="2400" dirty="0" smtClean="0"/>
              <a:t> de script </a:t>
            </a:r>
            <a:r>
              <a:rPr lang="en-US" sz="2400" dirty="0" err="1" smtClean="0"/>
              <a:t>funcionan</a:t>
            </a:r>
            <a:r>
              <a:rPr lang="en-US" sz="2400" dirty="0" smtClean="0"/>
              <a:t> de </a:t>
            </a:r>
            <a:r>
              <a:rPr lang="en-US" sz="2400" dirty="0" err="1" smtClean="0"/>
              <a:t>esta</a:t>
            </a:r>
            <a:r>
              <a:rPr lang="en-US" sz="2400" dirty="0" smtClean="0"/>
              <a:t> </a:t>
            </a:r>
            <a:r>
              <a:rPr lang="en-US" sz="2400" dirty="0" err="1" smtClean="0"/>
              <a:t>manera</a:t>
            </a:r>
            <a:endParaRPr lang="en-US" sz="2400" dirty="0" err="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4168055" cy="652017"/>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charset="0"/>
              </a:rPr>
              <a:t>Formas</a:t>
            </a:r>
            <a:r>
              <a:rPr lang="en-US" sz="3200" cap="small" dirty="0" smtClean="0">
                <a:solidFill>
                  <a:schemeClr val="bg1"/>
                </a:solidFill>
                <a:latin typeface="Arial Narrow" panose="020B0606020202030204" charset="0"/>
              </a:rPr>
              <a:t> de </a:t>
            </a:r>
            <a:r>
              <a:rPr lang="en-US" sz="3200" cap="small" dirty="0" err="1" smtClean="0">
                <a:solidFill>
                  <a:schemeClr val="bg1"/>
                </a:solidFill>
                <a:latin typeface="Arial Narrow" panose="020B0606020202030204" charset="0"/>
              </a:rPr>
              <a:t>Procesamiento</a:t>
            </a:r>
            <a:endParaRPr lang="en-US" sz="3200" cap="small" dirty="0">
              <a:solidFill>
                <a:schemeClr val="bg1"/>
              </a:solidFill>
              <a:latin typeface="Arial Narrow" panose="020B0606020202030204" charset="0"/>
            </a:endParaRPr>
          </a:p>
        </p:txBody>
      </p:sp>
      <p:sp>
        <p:nvSpPr>
          <p:cNvPr id="3" name="Rectangle 2"/>
          <p:cNvSpPr/>
          <p:nvPr/>
        </p:nvSpPr>
        <p:spPr>
          <a:xfrm>
            <a:off x="965200" y="1313934"/>
            <a:ext cx="9367520" cy="4647426"/>
          </a:xfrm>
          <a:prstGeom prst="rect">
            <a:avLst/>
          </a:prstGeom>
        </p:spPr>
        <p:txBody>
          <a:bodyPr wrap="square">
            <a:spAutoFit/>
          </a:bodyPr>
          <a:lstStyle/>
          <a:p>
            <a:pPr marL="457200" indent="-457200">
              <a:buFont typeface="+mj-lt"/>
              <a:buAutoNum type="arabicPeriod"/>
            </a:pPr>
            <a:r>
              <a:rPr lang="es-ES_tradnl" sz="2400" dirty="0" err="1">
                <a:solidFill>
                  <a:schemeClr val="bg1">
                    <a:lumMod val="65000"/>
                  </a:schemeClr>
                </a:solidFill>
              </a:rPr>
              <a:t>Compilable</a:t>
            </a:r>
            <a:r>
              <a:rPr lang="es-ES_tradnl" sz="2400" dirty="0">
                <a:solidFill>
                  <a:schemeClr val="bg1">
                    <a:lumMod val="65000"/>
                  </a:schemeClr>
                </a:solidFill>
              </a:rPr>
              <a:t> “directo” a “código nativo”</a:t>
            </a:r>
            <a:endParaRPr lang="es-ES_tradnl" sz="2400" dirty="0">
              <a:solidFill>
                <a:schemeClr val="bg1">
                  <a:lumMod val="65000"/>
                </a:schemeClr>
              </a:solidFill>
            </a:endParaRPr>
          </a:p>
          <a:p>
            <a:pPr marL="457200" indent="-457200">
              <a:buFont typeface="+mj-lt"/>
              <a:buAutoNum type="arabicPeriod"/>
            </a:pPr>
            <a:endParaRPr lang="es-ES_tradnl" sz="2400" dirty="0"/>
          </a:p>
          <a:p>
            <a:pPr marL="457200" indent="-457200">
              <a:buFont typeface="+mj-lt"/>
              <a:buAutoNum type="arabicPeriod"/>
            </a:pPr>
            <a:r>
              <a:rPr lang="es-ES_tradnl" sz="2400" dirty="0">
                <a:solidFill>
                  <a:schemeClr val="bg1">
                    <a:lumMod val="65000"/>
                  </a:schemeClr>
                </a:solidFill>
              </a:rPr>
              <a:t>Interpretado-ejecutado directamente del código fuente (texto)</a:t>
            </a:r>
            <a:endParaRPr lang="es-ES_tradnl" sz="2400" dirty="0">
              <a:solidFill>
                <a:schemeClr val="bg1">
                  <a:lumMod val="65000"/>
                </a:schemeClr>
              </a:solidFill>
            </a:endParaRPr>
          </a:p>
          <a:p>
            <a:pPr marL="457200" indent="-457200">
              <a:buFont typeface="+mj-lt"/>
              <a:buAutoNum type="arabicPeriod"/>
            </a:pPr>
            <a:endParaRPr lang="es-ES_tradnl" sz="2400" dirty="0">
              <a:solidFill>
                <a:schemeClr val="bg1">
                  <a:lumMod val="65000"/>
                </a:schemeClr>
              </a:solidFill>
            </a:endParaRPr>
          </a:p>
          <a:p>
            <a:pPr marL="457200" indent="-457200">
              <a:buFont typeface="+mj-lt"/>
              <a:buAutoNum type="arabicPeriod"/>
            </a:pPr>
            <a:r>
              <a:rPr lang="es-ES_tradnl" sz="2800" b="1" dirty="0" err="1"/>
              <a:t>Compilable</a:t>
            </a:r>
            <a:r>
              <a:rPr lang="es-ES_tradnl" sz="2800" b="1" dirty="0"/>
              <a:t> a </a:t>
            </a:r>
            <a:r>
              <a:rPr lang="es-ES_tradnl" sz="2800" b="1" dirty="0" smtClean="0"/>
              <a:t>“código intermedio” </a:t>
            </a:r>
            <a:r>
              <a:rPr lang="es-ES_tradnl" sz="2800" b="1" dirty="0"/>
              <a:t>que luego es </a:t>
            </a:r>
            <a:r>
              <a:rPr lang="es-ES_tradnl" sz="2800" b="1" dirty="0" smtClean="0"/>
              <a:t>interpretado-ejecutado </a:t>
            </a:r>
            <a:r>
              <a:rPr lang="es-ES_tradnl" sz="2800" b="1" dirty="0"/>
              <a:t>por una máquina </a:t>
            </a:r>
            <a:r>
              <a:rPr lang="es-ES_tradnl" sz="2800" b="1" dirty="0" smtClean="0"/>
              <a:t>virtual</a:t>
            </a:r>
            <a:endParaRPr lang="es-ES_tradnl" sz="2800" b="1" dirty="0" smtClean="0"/>
          </a:p>
          <a:p>
            <a:pPr marL="457200" indent="-457200">
              <a:buFont typeface="+mj-lt"/>
              <a:buAutoNum type="arabicPeriod"/>
            </a:pPr>
            <a:endParaRPr lang="es-ES_tradnl" sz="2400" dirty="0">
              <a:solidFill>
                <a:schemeClr val="bg1">
                  <a:lumMod val="65000"/>
                </a:schemeClr>
              </a:solidFill>
            </a:endParaRPr>
          </a:p>
          <a:p>
            <a:pPr marL="457200" indent="-457200">
              <a:buFont typeface="+mj-lt"/>
              <a:buAutoNum type="arabicPeriod"/>
            </a:pPr>
            <a:r>
              <a:rPr lang="es-ES_tradnl" sz="2400" dirty="0" err="1">
                <a:solidFill>
                  <a:schemeClr val="bg1">
                    <a:lumMod val="65000"/>
                  </a:schemeClr>
                </a:solidFill>
              </a:rPr>
              <a:t>Compilable</a:t>
            </a:r>
            <a:r>
              <a:rPr lang="es-ES_tradnl" sz="2400" dirty="0">
                <a:solidFill>
                  <a:schemeClr val="bg1">
                    <a:lumMod val="65000"/>
                  </a:schemeClr>
                </a:solidFill>
              </a:rPr>
              <a:t> a código </a:t>
            </a:r>
            <a:r>
              <a:rPr lang="es-ES_tradnl" sz="2400" dirty="0" smtClean="0">
                <a:solidFill>
                  <a:schemeClr val="bg1">
                    <a:lumMod val="65000"/>
                  </a:schemeClr>
                </a:solidFill>
              </a:rPr>
              <a:t>o lenguaje intermedio </a:t>
            </a:r>
            <a:r>
              <a:rPr lang="es-ES_tradnl" sz="2400" dirty="0">
                <a:solidFill>
                  <a:schemeClr val="bg1">
                    <a:lumMod val="65000"/>
                  </a:schemeClr>
                </a:solidFill>
              </a:rPr>
              <a:t>del que se genera código </a:t>
            </a:r>
            <a:r>
              <a:rPr lang="es-ES_tradnl" sz="2400" dirty="0" smtClean="0">
                <a:solidFill>
                  <a:schemeClr val="bg1">
                    <a:lumMod val="65000"/>
                  </a:schemeClr>
                </a:solidFill>
              </a:rPr>
              <a:t>nativo</a:t>
            </a:r>
            <a:endParaRPr lang="es-ES_tradnl" sz="2400" dirty="0" smtClean="0">
              <a:solidFill>
                <a:schemeClr val="bg1">
                  <a:lumMod val="65000"/>
                </a:schemeClr>
              </a:solidFill>
            </a:endParaRPr>
          </a:p>
          <a:p>
            <a:endParaRPr lang="es-ES_tradnl" sz="2400" dirty="0"/>
          </a:p>
          <a:p>
            <a:endParaRPr lang="es-ES_tradnl" sz="2400" dirty="0"/>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11280055" cy="652017"/>
          </a:xfrm>
          <a:solidFill>
            <a:schemeClr val="accent1">
              <a:lumMod val="75000"/>
            </a:schemeClr>
          </a:solidFill>
        </p:spPr>
        <p:txBody>
          <a:bodyPr vert="horz" lIns="91440" tIns="45720" rIns="91440" bIns="45720" rtlCol="0" anchor="ctr">
            <a:normAutofit/>
          </a:bodyPr>
          <a:lstStyle/>
          <a:p>
            <a:r>
              <a:rPr lang="es-ES_tradnl" sz="3200" cap="small" dirty="0" err="1">
                <a:solidFill>
                  <a:schemeClr val="bg1"/>
                </a:solidFill>
                <a:latin typeface="Arial Narrow" panose="020B0606020202030204" charset="0"/>
              </a:rPr>
              <a:t>Compilable</a:t>
            </a:r>
            <a:r>
              <a:rPr lang="es-ES_tradnl" sz="3200" cap="small" dirty="0">
                <a:solidFill>
                  <a:schemeClr val="bg1"/>
                </a:solidFill>
                <a:latin typeface="Arial Narrow" panose="020B0606020202030204" charset="0"/>
              </a:rPr>
              <a:t> a “código </a:t>
            </a:r>
            <a:r>
              <a:rPr lang="es-ES_tradnl" sz="3200" cap="small" dirty="0" smtClean="0">
                <a:solidFill>
                  <a:schemeClr val="bg1"/>
                </a:solidFill>
                <a:latin typeface="Arial Narrow" panose="020B0606020202030204" charset="0"/>
              </a:rPr>
              <a:t>intermedio” a ejecutar por una “máquina virtual”</a:t>
            </a:r>
            <a:endParaRPr lang="en-US" sz="3200" cap="small" dirty="0">
              <a:solidFill>
                <a:schemeClr val="bg1"/>
              </a:solidFill>
              <a:latin typeface="Arial Narrow" panose="020B0606020202030204" charset="0"/>
            </a:endParaRPr>
          </a:p>
        </p:txBody>
      </p:sp>
      <p:sp>
        <p:nvSpPr>
          <p:cNvPr id="6" name="Flowchart: Punched Tape 5"/>
          <p:cNvSpPr/>
          <p:nvPr/>
        </p:nvSpPr>
        <p:spPr>
          <a:xfrm>
            <a:off x="1584960" y="1203104"/>
            <a:ext cx="1270000" cy="1076030"/>
          </a:xfrm>
          <a:prstGeom prst="flowChartPunchedTap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Código</a:t>
            </a:r>
            <a:r>
              <a:rPr lang="en-US" b="1" dirty="0" smtClean="0">
                <a:solidFill>
                  <a:schemeClr val="tx1"/>
                </a:solidFill>
              </a:rPr>
              <a:t> </a:t>
            </a:r>
            <a:r>
              <a:rPr lang="en-US" b="1" dirty="0" err="1" smtClean="0">
                <a:solidFill>
                  <a:schemeClr val="tx1"/>
                </a:solidFill>
              </a:rPr>
              <a:t>fuente</a:t>
            </a:r>
            <a:endParaRPr lang="en-US" b="1" dirty="0">
              <a:solidFill>
                <a:schemeClr val="tx1"/>
              </a:solidFill>
            </a:endParaRPr>
          </a:p>
        </p:txBody>
      </p:sp>
      <p:sp>
        <p:nvSpPr>
          <p:cNvPr id="7" name="Right Arrow 6"/>
          <p:cNvSpPr/>
          <p:nvPr/>
        </p:nvSpPr>
        <p:spPr>
          <a:xfrm>
            <a:off x="3180080" y="1432560"/>
            <a:ext cx="883920" cy="477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943600" y="1402871"/>
            <a:ext cx="883920" cy="477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1"/>
          <a:stretch>
            <a:fillRect/>
          </a:stretch>
        </p:blipFill>
        <p:spPr>
          <a:xfrm>
            <a:off x="4389120" y="1219163"/>
            <a:ext cx="1146541" cy="904314"/>
          </a:xfrm>
          <a:prstGeom prst="rect">
            <a:avLst/>
          </a:prstGeom>
        </p:spPr>
      </p:pic>
      <p:sp>
        <p:nvSpPr>
          <p:cNvPr id="10" name="TextBox 9"/>
          <p:cNvSpPr txBox="1"/>
          <p:nvPr/>
        </p:nvSpPr>
        <p:spPr>
          <a:xfrm>
            <a:off x="4274904" y="2153846"/>
            <a:ext cx="1363895" cy="369332"/>
          </a:xfrm>
          <a:prstGeom prst="rect">
            <a:avLst/>
          </a:prstGeom>
          <a:noFill/>
        </p:spPr>
        <p:txBody>
          <a:bodyPr wrap="square" rtlCol="0">
            <a:spAutoFit/>
          </a:bodyPr>
          <a:lstStyle/>
          <a:p>
            <a:r>
              <a:rPr lang="en-US" b="1" dirty="0" err="1" smtClean="0"/>
              <a:t>Compilador</a:t>
            </a:r>
            <a:endParaRPr lang="en-US" b="1" dirty="0"/>
          </a:p>
        </p:txBody>
      </p:sp>
      <p:sp>
        <p:nvSpPr>
          <p:cNvPr id="12" name="TextBox 11"/>
          <p:cNvSpPr txBox="1"/>
          <p:nvPr/>
        </p:nvSpPr>
        <p:spPr>
          <a:xfrm>
            <a:off x="7117715" y="2103120"/>
            <a:ext cx="4676775" cy="706755"/>
          </a:xfrm>
          <a:prstGeom prst="rect">
            <a:avLst/>
          </a:prstGeom>
          <a:noFill/>
        </p:spPr>
        <p:txBody>
          <a:bodyPr wrap="square" rtlCol="0">
            <a:spAutoFit/>
          </a:bodyPr>
          <a:lstStyle/>
          <a:p>
            <a:r>
              <a:rPr lang="en-US" sz="2000" dirty="0" err="1" smtClean="0"/>
              <a:t>Código</a:t>
            </a:r>
            <a:r>
              <a:rPr lang="en-US" sz="2000" dirty="0" smtClean="0"/>
              <a:t> </a:t>
            </a:r>
            <a:r>
              <a:rPr lang="en-US" sz="2000" dirty="0" err="1" smtClean="0"/>
              <a:t>intermedio</a:t>
            </a:r>
            <a:r>
              <a:rPr lang="en-US" sz="2000" dirty="0" smtClean="0"/>
              <a:t> </a:t>
            </a:r>
            <a:r>
              <a:rPr lang="en-US" sz="2000" dirty="0" err="1" smtClean="0"/>
              <a:t>interpretado-ejecutado</a:t>
            </a:r>
            <a:r>
              <a:rPr lang="en-US" sz="2000" dirty="0" smtClean="0"/>
              <a:t> </a:t>
            </a:r>
            <a:r>
              <a:rPr lang="en-US" sz="2000" dirty="0" err="1" smtClean="0"/>
              <a:t>por</a:t>
            </a:r>
            <a:r>
              <a:rPr lang="en-US" sz="2000" dirty="0" smtClean="0"/>
              <a:t> un </a:t>
            </a:r>
            <a:r>
              <a:rPr lang="en-US" sz="2000" dirty="0" err="1" smtClean="0"/>
              <a:t>intérprete</a:t>
            </a:r>
            <a:r>
              <a:rPr lang="en-US" sz="2000" dirty="0" smtClean="0"/>
              <a:t> (</a:t>
            </a:r>
            <a:r>
              <a:rPr lang="en-US" sz="2000" dirty="0" err="1" smtClean="0"/>
              <a:t>máquina</a:t>
            </a:r>
            <a:r>
              <a:rPr lang="en-US" sz="2000" dirty="0" smtClean="0"/>
              <a:t> virtual)</a:t>
            </a:r>
            <a:endParaRPr lang="en-US" sz="2000" dirty="0" smtClean="0"/>
          </a:p>
        </p:txBody>
      </p:sp>
      <p:sp>
        <p:nvSpPr>
          <p:cNvPr id="13" name="Rectangle 12"/>
          <p:cNvSpPr/>
          <p:nvPr/>
        </p:nvSpPr>
        <p:spPr>
          <a:xfrm>
            <a:off x="7254240" y="1203104"/>
            <a:ext cx="2468880" cy="798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Code, byte code, IL</a:t>
            </a:r>
            <a:endParaRPr lang="en-US" b="1" dirty="0">
              <a:solidFill>
                <a:schemeClr val="tx1"/>
              </a:solidFill>
            </a:endParaRPr>
          </a:p>
        </p:txBody>
      </p:sp>
      <p:sp>
        <p:nvSpPr>
          <p:cNvPr id="14" name="TextBox 13"/>
          <p:cNvSpPr txBox="1"/>
          <p:nvPr/>
        </p:nvSpPr>
        <p:spPr>
          <a:xfrm>
            <a:off x="401320" y="3128428"/>
            <a:ext cx="11445240" cy="830997"/>
          </a:xfrm>
          <a:prstGeom prst="rect">
            <a:avLst/>
          </a:prstGeom>
          <a:solidFill>
            <a:srgbClr val="92D050">
              <a:alpha val="20000"/>
            </a:srgbClr>
          </a:solidFill>
        </p:spPr>
        <p:txBody>
          <a:bodyPr wrap="square" rtlCol="0">
            <a:spAutoFit/>
          </a:bodyPr>
          <a:lstStyle>
            <a:defPPr>
              <a:defRPr lang="en-US"/>
            </a:defPPr>
            <a:lvl1pPr>
              <a:defRPr sz="2800"/>
            </a:lvl1pPr>
          </a:lstStyle>
          <a:p>
            <a:pPr lvl="1"/>
            <a:r>
              <a:rPr lang="es-ES_tradnl" sz="2400" dirty="0" smtClean="0"/>
              <a:t>Es el enfoque actualmente más utilizado también en combinación con la generación de código nativo</a:t>
            </a:r>
            <a:endParaRPr lang="en-US" dirty="0"/>
          </a:p>
        </p:txBody>
      </p:sp>
      <p:sp>
        <p:nvSpPr>
          <p:cNvPr id="15" name="TextBox 14"/>
          <p:cNvSpPr txBox="1"/>
          <p:nvPr/>
        </p:nvSpPr>
        <p:spPr>
          <a:xfrm>
            <a:off x="401320" y="5086177"/>
            <a:ext cx="11445240" cy="1198880"/>
          </a:xfrm>
          <a:prstGeom prst="rect">
            <a:avLst/>
          </a:prstGeom>
          <a:solidFill>
            <a:srgbClr val="92D050">
              <a:alpha val="20000"/>
            </a:srgbClr>
          </a:solidFill>
        </p:spPr>
        <p:txBody>
          <a:bodyPr wrap="square" rtlCol="0">
            <a:spAutoFit/>
          </a:bodyPr>
          <a:lstStyle>
            <a:defPPr>
              <a:defRPr lang="en-US"/>
            </a:defPPr>
            <a:lvl1pPr>
              <a:defRPr sz="2800"/>
            </a:lvl1pPr>
          </a:lstStyle>
          <a:p>
            <a:pPr lvl="1"/>
            <a:r>
              <a:rPr lang="es-ES_tradnl" sz="2400" dirty="0" smtClean="0"/>
              <a:t>Pascal, LP creado por </a:t>
            </a:r>
            <a:r>
              <a:rPr lang="es-ES_tradnl" sz="2400" dirty="0" err="1" smtClean="0"/>
              <a:t>Niklaus</a:t>
            </a:r>
            <a:r>
              <a:rPr lang="es-ES_tradnl" sz="2400" dirty="0" smtClean="0"/>
              <a:t> </a:t>
            </a:r>
            <a:r>
              <a:rPr lang="es-ES_tradnl" sz="2400" dirty="0" err="1" smtClean="0"/>
              <a:t>Wirth</a:t>
            </a:r>
            <a:r>
              <a:rPr lang="es-ES_tradnl" sz="2400" dirty="0" smtClean="0"/>
              <a:t> fue de los primeros lenguajes en usar este enfoque con el </a:t>
            </a:r>
            <a:r>
              <a:rPr lang="es-ES" sz="2400" dirty="0"/>
              <a:t>el P-</a:t>
            </a:r>
            <a:r>
              <a:rPr lang="es-ES" sz="2400" dirty="0" err="1"/>
              <a:t>Code</a:t>
            </a:r>
            <a:r>
              <a:rPr lang="es-ES" sz="2400" dirty="0"/>
              <a:t> </a:t>
            </a:r>
            <a:r>
              <a:rPr lang="es-ES" sz="2400" dirty="0" smtClean="0"/>
              <a:t>o </a:t>
            </a:r>
            <a:r>
              <a:rPr lang="es-ES" sz="2400" dirty="0" err="1"/>
              <a:t>Pseudo-Code</a:t>
            </a:r>
            <a:r>
              <a:rPr lang="es-ES" sz="2400" dirty="0"/>
              <a:t> </a:t>
            </a:r>
            <a:r>
              <a:rPr lang="es-ES" sz="2400" dirty="0" smtClean="0"/>
              <a:t>usado en 1975 para una implementación de Pascal</a:t>
            </a:r>
            <a:r>
              <a:rPr lang="en-US" altLang="es-ES" sz="2400" dirty="0" smtClean="0"/>
              <a:t>. UCSD Pascal un hito de la portabilidad</a:t>
            </a:r>
            <a:endParaRPr lang="en-US" altLang="es-ES" sz="2400" dirty="0" smtClean="0"/>
          </a:p>
        </p:txBody>
      </p:sp>
      <p:sp>
        <p:nvSpPr>
          <p:cNvPr id="16" name="Title 1"/>
          <p:cNvSpPr txBox="1"/>
          <p:nvPr/>
        </p:nvSpPr>
        <p:spPr>
          <a:xfrm>
            <a:off x="281940" y="4257675"/>
            <a:ext cx="1433195" cy="652145"/>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2900" cap="small" dirty="0" smtClean="0">
                <a:solidFill>
                  <a:schemeClr val="bg1"/>
                </a:solidFill>
                <a:latin typeface="Arial Narrow" panose="020B0606020202030204" charset="0"/>
              </a:rPr>
              <a:t>Pascal</a:t>
            </a:r>
            <a:endParaRPr lang="en-US" sz="2900" cap="small" dirty="0">
              <a:solidFill>
                <a:schemeClr val="bg1"/>
              </a:solidFill>
              <a:latin typeface="Arial Narrow" panose="020B0606020202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11280055" cy="652017"/>
          </a:xfrm>
          <a:solidFill>
            <a:schemeClr val="accent1">
              <a:lumMod val="75000"/>
            </a:schemeClr>
          </a:solidFill>
        </p:spPr>
        <p:txBody>
          <a:bodyPr vert="horz" lIns="91440" tIns="45720" rIns="91440" bIns="45720" rtlCol="0" anchor="ctr">
            <a:normAutofit/>
          </a:bodyPr>
          <a:lstStyle/>
          <a:p>
            <a:r>
              <a:rPr lang="es-ES_tradnl" sz="3200" cap="small" dirty="0" err="1">
                <a:solidFill>
                  <a:schemeClr val="bg1"/>
                </a:solidFill>
                <a:latin typeface="Arial Narrow" panose="020B0606020202030204" charset="0"/>
              </a:rPr>
              <a:t>Compilable</a:t>
            </a:r>
            <a:r>
              <a:rPr lang="es-ES_tradnl" sz="3200" cap="small" dirty="0">
                <a:solidFill>
                  <a:schemeClr val="bg1"/>
                </a:solidFill>
                <a:latin typeface="Arial Narrow" panose="020B0606020202030204" charset="0"/>
              </a:rPr>
              <a:t> a “código </a:t>
            </a:r>
            <a:r>
              <a:rPr lang="es-ES_tradnl" sz="3200" cap="small" dirty="0" smtClean="0">
                <a:solidFill>
                  <a:schemeClr val="bg1"/>
                </a:solidFill>
                <a:latin typeface="Arial Narrow" panose="020B0606020202030204" charset="0"/>
              </a:rPr>
              <a:t>intermedio” a ejecutar por una “máquina virtual”</a:t>
            </a:r>
            <a:endParaRPr lang="en-US" sz="3200" cap="small" dirty="0">
              <a:solidFill>
                <a:schemeClr val="bg1"/>
              </a:solidFill>
              <a:latin typeface="Arial Narrow" panose="020B0606020202030204" charset="0"/>
            </a:endParaRPr>
          </a:p>
        </p:txBody>
      </p:sp>
      <p:sp>
        <p:nvSpPr>
          <p:cNvPr id="14" name="TextBox 13"/>
          <p:cNvSpPr txBox="1"/>
          <p:nvPr/>
        </p:nvSpPr>
        <p:spPr>
          <a:xfrm>
            <a:off x="1808480" y="1261931"/>
            <a:ext cx="10109200" cy="1938992"/>
          </a:xfrm>
          <a:prstGeom prst="rect">
            <a:avLst/>
          </a:prstGeom>
          <a:solidFill>
            <a:srgbClr val="92D050">
              <a:alpha val="20000"/>
            </a:srgbClr>
          </a:solidFill>
        </p:spPr>
        <p:txBody>
          <a:bodyPr wrap="square" rtlCol="0">
            <a:spAutoFit/>
          </a:bodyPr>
          <a:lstStyle>
            <a:defPPr>
              <a:defRPr lang="en-US"/>
            </a:defPPr>
            <a:lvl1pPr>
              <a:defRPr sz="2800"/>
            </a:lvl1pPr>
          </a:lstStyle>
          <a:p>
            <a:pPr lvl="1"/>
            <a:r>
              <a:rPr lang="es-ES_tradnl" sz="2400" dirty="0" smtClean="0"/>
              <a:t>Java se considera un LP descendiente de la familia C, C++. Fue lanzado por </a:t>
            </a:r>
            <a:r>
              <a:rPr lang="es-ES_tradnl" sz="2400" dirty="0" err="1" smtClean="0"/>
              <a:t>Sun</a:t>
            </a:r>
            <a:r>
              <a:rPr lang="es-ES_tradnl" sz="2400" dirty="0" smtClean="0"/>
              <a:t> </a:t>
            </a:r>
            <a:r>
              <a:rPr lang="es-ES_tradnl" sz="2400" dirty="0" err="1" smtClean="0"/>
              <a:t>Microsystem</a:t>
            </a:r>
            <a:r>
              <a:rPr lang="es-ES_tradnl" sz="2400" dirty="0" smtClean="0"/>
              <a:t> en 1995</a:t>
            </a:r>
            <a:endParaRPr lang="es-ES_tradnl" sz="2400" dirty="0" smtClean="0"/>
          </a:p>
          <a:p>
            <a:pPr lvl="1"/>
            <a:r>
              <a:rPr lang="en-US" sz="2400" dirty="0"/>
              <a:t>La</a:t>
            </a:r>
            <a:r>
              <a:rPr lang="en-US" dirty="0" smtClean="0"/>
              <a:t> </a:t>
            </a:r>
            <a:r>
              <a:rPr lang="en-US" sz="2400" b="1" dirty="0" smtClean="0">
                <a:solidFill>
                  <a:srgbClr val="C00000"/>
                </a:solidFill>
              </a:rPr>
              <a:t>Java </a:t>
            </a:r>
            <a:r>
              <a:rPr lang="en-US" sz="2400" b="1" dirty="0">
                <a:solidFill>
                  <a:srgbClr val="C00000"/>
                </a:solidFill>
              </a:rPr>
              <a:t>Virtual Machine (JVM) </a:t>
            </a:r>
            <a:r>
              <a:rPr lang="en-US" sz="2400" dirty="0" smtClean="0"/>
              <a:t>es el motor de </a:t>
            </a:r>
            <a:r>
              <a:rPr lang="en-US" sz="2400" dirty="0" err="1" smtClean="0"/>
              <a:t>ejecución</a:t>
            </a:r>
            <a:r>
              <a:rPr lang="en-US" sz="2400" dirty="0" smtClean="0"/>
              <a:t> de la </a:t>
            </a:r>
            <a:r>
              <a:rPr lang="en-US" sz="2400" dirty="0" err="1" smtClean="0"/>
              <a:t>plataforma</a:t>
            </a:r>
            <a:r>
              <a:rPr lang="en-US" sz="2400" dirty="0" smtClean="0"/>
              <a:t> Java. La </a:t>
            </a:r>
            <a:r>
              <a:rPr lang="en-US" sz="2400" dirty="0" err="1" smtClean="0"/>
              <a:t>intención</a:t>
            </a:r>
            <a:r>
              <a:rPr lang="en-US" sz="2400" dirty="0" smtClean="0"/>
              <a:t> era que el </a:t>
            </a:r>
            <a:r>
              <a:rPr lang="en-US" sz="2400" dirty="0" err="1" smtClean="0"/>
              <a:t>código</a:t>
            </a:r>
            <a:r>
              <a:rPr lang="en-US" sz="2400" dirty="0" smtClean="0"/>
              <a:t> </a:t>
            </a:r>
            <a:r>
              <a:rPr lang="en-US" sz="2400" dirty="0" err="1" smtClean="0"/>
              <a:t>intermedio</a:t>
            </a:r>
            <a:r>
              <a:rPr lang="en-US" sz="2400" dirty="0" smtClean="0"/>
              <a:t> de Java </a:t>
            </a:r>
            <a:r>
              <a:rPr lang="en-US" sz="2400" dirty="0" err="1" smtClean="0"/>
              <a:t>conocido</a:t>
            </a:r>
            <a:r>
              <a:rPr lang="en-US" sz="2400" dirty="0" smtClean="0"/>
              <a:t> </a:t>
            </a:r>
            <a:r>
              <a:rPr lang="en-US" sz="2400" dirty="0" err="1" smtClean="0"/>
              <a:t>como</a:t>
            </a:r>
            <a:r>
              <a:rPr lang="en-US" sz="2400" dirty="0" smtClean="0"/>
              <a:t> bytecode </a:t>
            </a:r>
            <a:r>
              <a:rPr lang="en-US" sz="2400" dirty="0" err="1" smtClean="0"/>
              <a:t>ejecutase</a:t>
            </a:r>
            <a:r>
              <a:rPr lang="en-US" sz="2400" dirty="0" smtClean="0"/>
              <a:t> </a:t>
            </a:r>
            <a:r>
              <a:rPr lang="en-US" sz="2400" dirty="0" err="1" smtClean="0"/>
              <a:t>en</a:t>
            </a:r>
            <a:r>
              <a:rPr lang="en-US" sz="2400" dirty="0" smtClean="0"/>
              <a:t> </a:t>
            </a:r>
            <a:r>
              <a:rPr lang="en-US" sz="2400" dirty="0" err="1" smtClean="0"/>
              <a:t>cualquier</a:t>
            </a:r>
            <a:r>
              <a:rPr lang="en-US" sz="2400" dirty="0" smtClean="0"/>
              <a:t> </a:t>
            </a:r>
            <a:r>
              <a:rPr lang="en-US" sz="2400" dirty="0" err="1" smtClean="0"/>
              <a:t>computadora</a:t>
            </a:r>
            <a:r>
              <a:rPr lang="en-US" sz="2400" dirty="0" smtClean="0"/>
              <a:t> que </a:t>
            </a:r>
            <a:r>
              <a:rPr lang="en-US" sz="2400" dirty="0" err="1" smtClean="0"/>
              <a:t>tuviese</a:t>
            </a:r>
            <a:r>
              <a:rPr lang="en-US" sz="2400" dirty="0" smtClean="0"/>
              <a:t> </a:t>
            </a:r>
            <a:r>
              <a:rPr lang="en-US" sz="2400" dirty="0" err="1" smtClean="0"/>
              <a:t>una</a:t>
            </a:r>
            <a:r>
              <a:rPr lang="en-US" sz="2400" dirty="0" smtClean="0"/>
              <a:t> JVM</a:t>
            </a:r>
            <a:r>
              <a:rPr lang="en-US" sz="2400" dirty="0"/>
              <a:t>.</a:t>
            </a:r>
            <a:endParaRPr lang="en-US" sz="2400" dirty="0"/>
          </a:p>
        </p:txBody>
      </p:sp>
      <p:sp>
        <p:nvSpPr>
          <p:cNvPr id="16" name="Title 1"/>
          <p:cNvSpPr txBox="1"/>
          <p:nvPr/>
        </p:nvSpPr>
        <p:spPr>
          <a:xfrm>
            <a:off x="401320" y="1335988"/>
            <a:ext cx="1099735" cy="652017"/>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2900" b="1" cap="small" dirty="0" smtClean="0">
                <a:solidFill>
                  <a:schemeClr val="bg1"/>
                </a:solidFill>
                <a:latin typeface="Arial Narrow" panose="020B0606020202030204" charset="0"/>
              </a:rPr>
              <a:t>Java</a:t>
            </a:r>
            <a:endParaRPr lang="en-US" sz="2900" b="1" cap="small" dirty="0">
              <a:solidFill>
                <a:schemeClr val="bg1"/>
              </a:solidFill>
              <a:latin typeface="Arial Narrow" panose="020B0606020202030204" charset="0"/>
            </a:endParaRPr>
          </a:p>
        </p:txBody>
      </p:sp>
      <p:sp>
        <p:nvSpPr>
          <p:cNvPr id="17" name="TextBox 16"/>
          <p:cNvSpPr txBox="1"/>
          <p:nvPr/>
        </p:nvSpPr>
        <p:spPr>
          <a:xfrm>
            <a:off x="401320" y="3508071"/>
            <a:ext cx="11516360" cy="2677656"/>
          </a:xfrm>
          <a:prstGeom prst="rect">
            <a:avLst/>
          </a:prstGeom>
          <a:solidFill>
            <a:srgbClr val="92D050">
              <a:alpha val="20000"/>
            </a:srgbClr>
          </a:solidFill>
        </p:spPr>
        <p:txBody>
          <a:bodyPr wrap="square" rtlCol="0">
            <a:spAutoFit/>
          </a:bodyPr>
          <a:lstStyle>
            <a:defPPr>
              <a:defRPr lang="en-US"/>
            </a:defPPr>
            <a:lvl1pPr>
              <a:defRPr sz="2800"/>
            </a:lvl1pPr>
          </a:lstStyle>
          <a:p>
            <a:pPr lvl="1"/>
            <a:r>
              <a:rPr lang="es-ES_tradnl" sz="2400" dirty="0" smtClean="0"/>
              <a:t>Además de la sencillez del lenguaje (en comparación con C++) y la facilidad de incluir una gestión administrada de la memoria (en comparación con Turbo Pascal. Otra de las causas de la popularidad de Java fue haber aparecido en los tiempos en que se iniciaba el boom de Internet y el propósito de que todos los navegadores de internet incluyesen una JVM</a:t>
            </a:r>
            <a:endParaRPr lang="es-ES_tradnl" sz="2400" dirty="0" smtClean="0"/>
          </a:p>
          <a:p>
            <a:pPr lvl="1"/>
            <a:r>
              <a:rPr lang="es-ES_tradnl" sz="2400" dirty="0" smtClean="0"/>
              <a:t>Luego con la aparición de los teléfonos inteligentes y el hecho de que Java haya sido el LP adoptado por el sistema Android relanzó la popularidad de Java</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11280055" cy="652017"/>
          </a:xfrm>
          <a:solidFill>
            <a:schemeClr val="accent1">
              <a:lumMod val="75000"/>
            </a:schemeClr>
          </a:solidFill>
        </p:spPr>
        <p:txBody>
          <a:bodyPr vert="horz" lIns="91440" tIns="45720" rIns="91440" bIns="45720" rtlCol="0" anchor="ctr">
            <a:normAutofit/>
          </a:bodyPr>
          <a:lstStyle/>
          <a:p>
            <a:r>
              <a:rPr lang="es-ES_tradnl" sz="3200" cap="small" dirty="0" err="1">
                <a:solidFill>
                  <a:schemeClr val="bg1"/>
                </a:solidFill>
                <a:latin typeface="Arial Narrow" panose="020B0606020202030204" charset="0"/>
              </a:rPr>
              <a:t>Compilable</a:t>
            </a:r>
            <a:r>
              <a:rPr lang="es-ES_tradnl" sz="3200" cap="small" dirty="0">
                <a:solidFill>
                  <a:schemeClr val="bg1"/>
                </a:solidFill>
                <a:latin typeface="Arial Narrow" panose="020B0606020202030204" charset="0"/>
              </a:rPr>
              <a:t> a “código </a:t>
            </a:r>
            <a:r>
              <a:rPr lang="es-ES_tradnl" sz="3200" cap="small" dirty="0" smtClean="0">
                <a:solidFill>
                  <a:schemeClr val="bg1"/>
                </a:solidFill>
                <a:latin typeface="Arial Narrow" panose="020B0606020202030204" charset="0"/>
              </a:rPr>
              <a:t>intermedio” a ejecutar por una “máquina virtual”</a:t>
            </a:r>
            <a:endParaRPr lang="en-US" sz="3200" cap="small" dirty="0">
              <a:solidFill>
                <a:schemeClr val="bg1"/>
              </a:solidFill>
              <a:latin typeface="Arial Narrow" panose="020B0606020202030204" charset="0"/>
            </a:endParaRPr>
          </a:p>
        </p:txBody>
      </p:sp>
      <p:sp>
        <p:nvSpPr>
          <p:cNvPr id="14" name="TextBox 13"/>
          <p:cNvSpPr txBox="1"/>
          <p:nvPr/>
        </p:nvSpPr>
        <p:spPr>
          <a:xfrm>
            <a:off x="867410" y="2255706"/>
            <a:ext cx="10109200" cy="1814830"/>
          </a:xfrm>
          <a:prstGeom prst="rect">
            <a:avLst/>
          </a:prstGeom>
          <a:solidFill>
            <a:srgbClr val="92D050">
              <a:alpha val="20000"/>
            </a:srgbClr>
          </a:solidFill>
        </p:spPr>
        <p:txBody>
          <a:bodyPr wrap="square" rtlCol="0">
            <a:spAutoFit/>
          </a:bodyPr>
          <a:lstStyle>
            <a:defPPr>
              <a:defRPr lang="en-US"/>
            </a:defPPr>
            <a:lvl1pPr>
              <a:defRPr sz="2800"/>
            </a:lvl1pPr>
          </a:lstStyle>
          <a:p>
            <a:pPr lvl="1"/>
            <a:r>
              <a:rPr lang="en-US" altLang="es-ES_tradnl" sz="2800" dirty="0" smtClean="0"/>
              <a:t>Ejecutar bajo una maquina virtual permite ofrecer un entorno seguro al controlar el acceso a memoria, la deteccion de excepciones en ejecucion y permitir grados de dinamismo en tiempo de ejecucion</a:t>
            </a:r>
            <a:r>
              <a:rPr lang="en-US" sz="2800" dirty="0"/>
              <a:t>.</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020" y="88265"/>
            <a:ext cx="4552950" cy="652145"/>
          </a:xfrm>
          <a:solidFill>
            <a:schemeClr val="accent1">
              <a:lumMod val="75000"/>
            </a:schemeClr>
          </a:solidFill>
        </p:spPr>
        <p:txBody>
          <a:bodyPr vert="horz" lIns="91440" tIns="45720" rIns="91440" bIns="45720" rtlCol="0" anchor="ctr">
            <a:noAutofit/>
          </a:bodyPr>
          <a:lstStyle/>
          <a:p>
            <a:r>
              <a:rPr lang="en-US" sz="3200" cap="small" dirty="0" err="1" smtClean="0">
                <a:solidFill>
                  <a:schemeClr val="bg1"/>
                </a:solidFill>
                <a:latin typeface="Arial Narrow" panose="020B0606020202030204" charset="0"/>
              </a:rPr>
              <a:t>Formas</a:t>
            </a:r>
            <a:r>
              <a:rPr lang="en-US" sz="3200" cap="small" dirty="0" smtClean="0">
                <a:solidFill>
                  <a:schemeClr val="bg1"/>
                </a:solidFill>
                <a:latin typeface="Arial Narrow" panose="020B0606020202030204" charset="0"/>
              </a:rPr>
              <a:t> de </a:t>
            </a:r>
            <a:r>
              <a:rPr lang="en-US" sz="3200" cap="small" dirty="0" err="1" smtClean="0">
                <a:solidFill>
                  <a:schemeClr val="bg1"/>
                </a:solidFill>
                <a:latin typeface="Arial Narrow" panose="020B0606020202030204" charset="0"/>
              </a:rPr>
              <a:t>Procesamiento</a:t>
            </a:r>
            <a:endParaRPr lang="en-US" sz="3200" cap="small" dirty="0" err="1" smtClean="0">
              <a:solidFill>
                <a:schemeClr val="bg1"/>
              </a:solidFill>
              <a:latin typeface="Arial Narrow" panose="020B0606020202030204" charset="0"/>
            </a:endParaRPr>
          </a:p>
        </p:txBody>
      </p:sp>
      <p:sp>
        <p:nvSpPr>
          <p:cNvPr id="3" name="Rectangle 2"/>
          <p:cNvSpPr/>
          <p:nvPr/>
        </p:nvSpPr>
        <p:spPr>
          <a:xfrm>
            <a:off x="965200" y="1313934"/>
            <a:ext cx="9367520" cy="3538220"/>
          </a:xfrm>
          <a:prstGeom prst="rect">
            <a:avLst/>
          </a:prstGeom>
        </p:spPr>
        <p:txBody>
          <a:bodyPr wrap="square">
            <a:spAutoFit/>
          </a:bodyPr>
          <a:lstStyle/>
          <a:p>
            <a:pPr marL="457200" indent="-457200">
              <a:buFont typeface="+mj-lt"/>
              <a:buAutoNum type="arabicPeriod"/>
            </a:pPr>
            <a:r>
              <a:rPr lang="es-ES_tradnl" sz="2400" dirty="0" err="1">
                <a:solidFill>
                  <a:schemeClr val="bg1">
                    <a:lumMod val="65000"/>
                  </a:schemeClr>
                </a:solidFill>
              </a:rPr>
              <a:t>Compilable</a:t>
            </a:r>
            <a:r>
              <a:rPr lang="es-ES_tradnl" sz="2400" dirty="0">
                <a:solidFill>
                  <a:schemeClr val="bg1">
                    <a:lumMod val="65000"/>
                  </a:schemeClr>
                </a:solidFill>
              </a:rPr>
              <a:t> “directo” a “código nativo”</a:t>
            </a:r>
            <a:endParaRPr lang="es-ES_tradnl" sz="2400" dirty="0">
              <a:solidFill>
                <a:schemeClr val="bg1">
                  <a:lumMod val="65000"/>
                </a:schemeClr>
              </a:solidFill>
            </a:endParaRPr>
          </a:p>
          <a:p>
            <a:pPr marL="457200" indent="-457200">
              <a:buFont typeface="+mj-lt"/>
              <a:buAutoNum type="arabicPeriod"/>
            </a:pPr>
            <a:endParaRPr lang="es-ES_tradnl" sz="2400" dirty="0"/>
          </a:p>
          <a:p>
            <a:pPr marL="457200" indent="-457200">
              <a:buFont typeface="+mj-lt"/>
              <a:buAutoNum type="arabicPeriod"/>
            </a:pPr>
            <a:r>
              <a:rPr lang="es-ES_tradnl" sz="2400" dirty="0">
                <a:solidFill>
                  <a:schemeClr val="bg1">
                    <a:lumMod val="65000"/>
                  </a:schemeClr>
                </a:solidFill>
              </a:rPr>
              <a:t>Interpretado-ejecutado directamente del código fuente (texto)</a:t>
            </a:r>
            <a:endParaRPr lang="es-ES_tradnl" sz="2400" dirty="0">
              <a:solidFill>
                <a:schemeClr val="bg1">
                  <a:lumMod val="65000"/>
                </a:schemeClr>
              </a:solidFill>
            </a:endParaRPr>
          </a:p>
          <a:p>
            <a:pPr marL="457200" indent="-457200">
              <a:buFont typeface="+mj-lt"/>
              <a:buAutoNum type="arabicPeriod"/>
            </a:pPr>
            <a:endParaRPr lang="es-ES_tradnl" sz="2400" dirty="0">
              <a:solidFill>
                <a:schemeClr val="bg1">
                  <a:lumMod val="65000"/>
                </a:schemeClr>
              </a:solidFill>
            </a:endParaRPr>
          </a:p>
          <a:p>
            <a:pPr marL="457200" indent="-457200">
              <a:buFont typeface="+mj-lt"/>
              <a:buAutoNum type="arabicPeriod"/>
            </a:pPr>
            <a:r>
              <a:rPr lang="es-ES_tradnl" sz="2400" dirty="0" err="1">
                <a:solidFill>
                  <a:schemeClr val="bg1">
                    <a:lumMod val="65000"/>
                  </a:schemeClr>
                </a:solidFill>
              </a:rPr>
              <a:t>Compilable</a:t>
            </a:r>
            <a:r>
              <a:rPr lang="es-ES_tradnl" sz="2400" dirty="0">
                <a:solidFill>
                  <a:schemeClr val="bg1">
                    <a:lumMod val="65000"/>
                  </a:schemeClr>
                </a:solidFill>
              </a:rPr>
              <a:t> a “código intermedio” que luego es interpretado-ejecutado por una máquina virtual</a:t>
            </a:r>
            <a:endParaRPr lang="es-ES_tradnl" sz="2400" dirty="0">
              <a:solidFill>
                <a:schemeClr val="bg1">
                  <a:lumMod val="65000"/>
                </a:schemeClr>
              </a:solidFill>
            </a:endParaRPr>
          </a:p>
          <a:p>
            <a:pPr marL="457200" indent="-457200">
              <a:buFont typeface="+mj-lt"/>
              <a:buAutoNum type="arabicPeriod"/>
            </a:pPr>
            <a:endParaRPr lang="es-ES_tradnl" sz="2400" dirty="0">
              <a:solidFill>
                <a:schemeClr val="bg1">
                  <a:lumMod val="65000"/>
                </a:schemeClr>
              </a:solidFill>
            </a:endParaRPr>
          </a:p>
          <a:p>
            <a:pPr marL="457200" indent="-457200">
              <a:buFont typeface="+mj-lt"/>
              <a:buAutoNum type="arabicPeriod"/>
            </a:pPr>
            <a:r>
              <a:rPr lang="es-ES_tradnl" sz="2800" b="1" dirty="0" err="1"/>
              <a:t>Compilable</a:t>
            </a:r>
            <a:r>
              <a:rPr lang="es-ES_tradnl" sz="2800" b="1" dirty="0"/>
              <a:t> a código o lenguaje intermedio </a:t>
            </a:r>
            <a:r>
              <a:rPr lang="en-US" altLang="es-ES_tradnl" sz="2800" b="1" dirty="0"/>
              <a:t>a partir del cual </a:t>
            </a:r>
            <a:r>
              <a:rPr lang="es-ES_tradnl" sz="2800" b="1" dirty="0"/>
              <a:t>se genera código </a:t>
            </a:r>
            <a:r>
              <a:rPr lang="es-ES_tradnl" sz="2800" b="1" dirty="0" smtClean="0"/>
              <a:t>nativo</a:t>
            </a:r>
            <a:endParaRPr lang="es-ES_tradnl" sz="2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8384455" cy="652017"/>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charset="0"/>
              </a:rPr>
              <a:t>Compilable</a:t>
            </a:r>
            <a:r>
              <a:rPr lang="en-US" sz="3200" cap="small" dirty="0" smtClean="0">
                <a:solidFill>
                  <a:schemeClr val="bg1"/>
                </a:solidFill>
                <a:latin typeface="Arial Narrow" panose="020B0606020202030204" charset="0"/>
              </a:rPr>
              <a:t> a </a:t>
            </a:r>
            <a:r>
              <a:rPr lang="en-US" sz="3200" cap="small" dirty="0" err="1" smtClean="0">
                <a:solidFill>
                  <a:schemeClr val="bg1"/>
                </a:solidFill>
                <a:latin typeface="Arial Narrow" panose="020B0606020202030204" charset="0"/>
              </a:rPr>
              <a:t>código</a:t>
            </a:r>
            <a:r>
              <a:rPr lang="en-US" sz="3200" cap="small" dirty="0" smtClean="0">
                <a:solidFill>
                  <a:schemeClr val="bg1"/>
                </a:solidFill>
                <a:latin typeface="Arial Narrow" panose="020B0606020202030204" charset="0"/>
              </a:rPr>
              <a:t> </a:t>
            </a:r>
            <a:r>
              <a:rPr lang="en-US" sz="3200" cap="small" dirty="0" err="1" smtClean="0">
                <a:solidFill>
                  <a:schemeClr val="bg1"/>
                </a:solidFill>
                <a:latin typeface="Arial Narrow" panose="020B0606020202030204" charset="0"/>
              </a:rPr>
              <a:t>intermedio</a:t>
            </a:r>
            <a:r>
              <a:rPr lang="en-US" sz="3200" cap="small" dirty="0" smtClean="0">
                <a:solidFill>
                  <a:schemeClr val="bg1"/>
                </a:solidFill>
                <a:latin typeface="Arial Narrow" panose="020B0606020202030204" charset="0"/>
              </a:rPr>
              <a:t> y de </a:t>
            </a:r>
            <a:r>
              <a:rPr lang="en-US" sz="3200" cap="small" dirty="0" err="1" smtClean="0">
                <a:solidFill>
                  <a:schemeClr val="bg1"/>
                </a:solidFill>
                <a:latin typeface="Arial Narrow" panose="020B0606020202030204" charset="0"/>
              </a:rPr>
              <a:t>éste</a:t>
            </a:r>
            <a:r>
              <a:rPr lang="en-US" sz="3200" cap="small" dirty="0" smtClean="0">
                <a:solidFill>
                  <a:schemeClr val="bg1"/>
                </a:solidFill>
                <a:latin typeface="Arial Narrow" panose="020B0606020202030204" charset="0"/>
              </a:rPr>
              <a:t> a </a:t>
            </a:r>
            <a:r>
              <a:rPr lang="en-US" sz="3200" cap="small" dirty="0" err="1" smtClean="0">
                <a:solidFill>
                  <a:schemeClr val="bg1"/>
                </a:solidFill>
                <a:latin typeface="Arial Narrow" panose="020B0606020202030204" charset="0"/>
              </a:rPr>
              <a:t>código</a:t>
            </a:r>
            <a:r>
              <a:rPr lang="en-US" sz="3200" cap="small" dirty="0" smtClean="0">
                <a:solidFill>
                  <a:schemeClr val="bg1"/>
                </a:solidFill>
                <a:latin typeface="Arial Narrow" panose="020B0606020202030204" charset="0"/>
              </a:rPr>
              <a:t> </a:t>
            </a:r>
            <a:r>
              <a:rPr lang="en-US" sz="3200" cap="small" dirty="0" err="1" smtClean="0">
                <a:solidFill>
                  <a:schemeClr val="bg1"/>
                </a:solidFill>
                <a:latin typeface="Arial Narrow" panose="020B0606020202030204" charset="0"/>
              </a:rPr>
              <a:t>nativo</a:t>
            </a:r>
            <a:endParaRPr lang="en-US" sz="3200" cap="small" dirty="0">
              <a:solidFill>
                <a:schemeClr val="bg1"/>
              </a:solidFill>
              <a:latin typeface="Arial Narrow" panose="020B0606020202030204" charset="0"/>
            </a:endParaRPr>
          </a:p>
        </p:txBody>
      </p:sp>
      <p:sp>
        <p:nvSpPr>
          <p:cNvPr id="5" name="Text Box 3"/>
          <p:cNvSpPr txBox="1">
            <a:spLocks noChangeArrowheads="1"/>
          </p:cNvSpPr>
          <p:nvPr/>
        </p:nvSpPr>
        <p:spPr bwMode="auto">
          <a:xfrm>
            <a:off x="6715760" y="2079945"/>
            <a:ext cx="1951892" cy="914400"/>
          </a:xfrm>
          <a:prstGeom prst="rect">
            <a:avLst/>
          </a:prstGeom>
          <a:gradFill rotWithShape="0">
            <a:gsLst>
              <a:gs pos="0">
                <a:srgbClr val="33CCCC">
                  <a:gamma/>
                  <a:shade val="46275"/>
                  <a:invGamma/>
                </a:srgbClr>
              </a:gs>
              <a:gs pos="50000">
                <a:srgbClr val="33CCCC"/>
              </a:gs>
              <a:gs pos="100000">
                <a:srgbClr val="33CCCC">
                  <a:gamma/>
                  <a:shade val="46275"/>
                  <a:invGamma/>
                </a:srgbClr>
              </a:gs>
            </a:gsLst>
            <a:lin ang="5400000" scaled="1"/>
          </a:gradFill>
          <a:ln>
            <a:noFill/>
          </a:ln>
          <a:effectLst/>
          <a:extLs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15000"/>
              </a:spcBef>
            </a:pPr>
            <a:r>
              <a:rPr lang="en-US" i="0">
                <a:effectLst/>
              </a:rPr>
              <a:t>MSIL</a:t>
            </a:r>
            <a:endParaRPr lang="en-US" i="0">
              <a:effectLst/>
            </a:endParaRPr>
          </a:p>
        </p:txBody>
      </p:sp>
      <p:sp>
        <p:nvSpPr>
          <p:cNvPr id="6" name="Line 4"/>
          <p:cNvSpPr>
            <a:spLocks noChangeShapeType="1"/>
          </p:cNvSpPr>
          <p:nvPr/>
        </p:nvSpPr>
        <p:spPr bwMode="auto">
          <a:xfrm>
            <a:off x="5877560" y="2545080"/>
            <a:ext cx="867508"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 name="Text Box 6"/>
          <p:cNvSpPr txBox="1">
            <a:spLocks noChangeArrowheads="1"/>
          </p:cNvSpPr>
          <p:nvPr/>
        </p:nvSpPr>
        <p:spPr bwMode="auto">
          <a:xfrm>
            <a:off x="1610360" y="2164080"/>
            <a:ext cx="1295400" cy="753110"/>
          </a:xfrm>
          <a:prstGeom prst="rect">
            <a:avLst/>
          </a:prstGeom>
          <a:gradFill rotWithShape="0">
            <a:gsLst>
              <a:gs pos="0">
                <a:srgbClr val="008080">
                  <a:gamma/>
                  <a:shade val="46275"/>
                  <a:invGamma/>
                </a:srgbClr>
              </a:gs>
              <a:gs pos="50000">
                <a:srgbClr val="008080"/>
              </a:gs>
              <a:gs pos="100000">
                <a:srgbClr val="008080">
                  <a:gamma/>
                  <a:shade val="46275"/>
                  <a:invGamma/>
                </a:srgbClr>
              </a:gs>
            </a:gsLst>
            <a:lin ang="5400000" scaled="1"/>
          </a:gradFill>
          <a:ln>
            <a:noFill/>
          </a:ln>
          <a:effectLst/>
          <a:extLs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eaLnBrk="0" hangingPunct="0">
              <a:spcBef>
                <a:spcPct val="15000"/>
              </a:spcBef>
              <a:defRPr b="0" i="0">
                <a:latin typeface="Nina" pitchFamily="34" charset="0"/>
              </a:defRPr>
            </a:lvl1pPr>
          </a:lstStyle>
          <a:p>
            <a:r>
              <a:rPr lang="en-US" sz="2000" b="1" dirty="0" err="1">
                <a:solidFill>
                  <a:schemeClr val="bg1"/>
                </a:solidFill>
                <a:latin typeface="Calibri" panose="020F0502020204030204" charset="0"/>
                <a:cs typeface="Calibri" panose="020F0502020204030204" charset="0"/>
              </a:rPr>
              <a:t>Código</a:t>
            </a:r>
            <a:endParaRPr lang="en-US" sz="2000" b="1" dirty="0">
              <a:solidFill>
                <a:schemeClr val="bg1"/>
              </a:solidFill>
              <a:latin typeface="Calibri" panose="020F0502020204030204" charset="0"/>
              <a:cs typeface="Calibri" panose="020F0502020204030204" charset="0"/>
            </a:endParaRPr>
          </a:p>
          <a:p>
            <a:r>
              <a:rPr lang="en-US" sz="2000" b="1" dirty="0" err="1">
                <a:solidFill>
                  <a:schemeClr val="bg1"/>
                </a:solidFill>
                <a:latin typeface="Calibri" panose="020F0502020204030204" charset="0"/>
                <a:cs typeface="Calibri" panose="020F0502020204030204" charset="0"/>
              </a:rPr>
              <a:t>Fuente</a:t>
            </a:r>
            <a:endParaRPr lang="en-US" sz="2000" b="1" dirty="0" err="1">
              <a:solidFill>
                <a:schemeClr val="bg1"/>
              </a:solidFill>
              <a:latin typeface="Calibri" panose="020F0502020204030204" charset="0"/>
              <a:cs typeface="Calibri" panose="020F0502020204030204" charset="0"/>
            </a:endParaRPr>
          </a:p>
        </p:txBody>
      </p:sp>
      <p:sp>
        <p:nvSpPr>
          <p:cNvPr id="8" name="Text Box 8"/>
          <p:cNvSpPr txBox="1">
            <a:spLocks noChangeArrowheads="1"/>
          </p:cNvSpPr>
          <p:nvPr/>
        </p:nvSpPr>
        <p:spPr bwMode="auto">
          <a:xfrm>
            <a:off x="4059057" y="2164082"/>
            <a:ext cx="1894703" cy="706755"/>
          </a:xfrm>
          <a:prstGeom prst="rect">
            <a:avLst/>
          </a:prstGeom>
          <a:gradFill rotWithShape="0">
            <a:gsLst>
              <a:gs pos="0">
                <a:srgbClr val="008080">
                  <a:gamma/>
                  <a:shade val="46275"/>
                  <a:invGamma/>
                </a:srgbClr>
              </a:gs>
              <a:gs pos="50000">
                <a:srgbClr val="008080"/>
              </a:gs>
              <a:gs pos="100000">
                <a:srgbClr val="008080">
                  <a:gamma/>
                  <a:shade val="46275"/>
                  <a:invGamma/>
                </a:srgbClr>
              </a:gs>
            </a:gsLst>
            <a:lin ang="5400000" scaled="1"/>
          </a:gradFill>
          <a:ln>
            <a:noFill/>
          </a:ln>
          <a:effectLst/>
          <a:extLs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en-US" sz="2000" b="1" dirty="0" err="1">
                <a:solidFill>
                  <a:schemeClr val="bg1"/>
                </a:solidFill>
                <a:latin typeface="Calibri" panose="020F0502020204030204" charset="0"/>
                <a:cs typeface="Calibri" panose="020F0502020204030204" charset="0"/>
              </a:rPr>
              <a:t>Compilador</a:t>
            </a:r>
            <a:r>
              <a:rPr lang="en-US" sz="2000" b="1" dirty="0">
                <a:solidFill>
                  <a:schemeClr val="bg1"/>
                </a:solidFill>
                <a:latin typeface="Calibri" panose="020F0502020204030204" charset="0"/>
                <a:cs typeface="Calibri" panose="020F0502020204030204" charset="0"/>
              </a:rPr>
              <a:t> del </a:t>
            </a:r>
            <a:r>
              <a:rPr lang="en-US" sz="2000" b="1" dirty="0" err="1">
                <a:solidFill>
                  <a:schemeClr val="bg1"/>
                </a:solidFill>
                <a:latin typeface="Calibri" panose="020F0502020204030204" charset="0"/>
                <a:cs typeface="Calibri" panose="020F0502020204030204" charset="0"/>
              </a:rPr>
              <a:t>Lenguaje</a:t>
            </a:r>
            <a:endParaRPr lang="en-US" sz="2000" b="1" dirty="0" err="1">
              <a:solidFill>
                <a:schemeClr val="bg1"/>
              </a:solidFill>
              <a:latin typeface="Calibri" panose="020F0502020204030204" charset="0"/>
              <a:cs typeface="Calibri" panose="020F0502020204030204" charset="0"/>
            </a:endParaRPr>
          </a:p>
        </p:txBody>
      </p:sp>
      <p:sp>
        <p:nvSpPr>
          <p:cNvPr id="9" name="Line 9"/>
          <p:cNvSpPr>
            <a:spLocks noChangeShapeType="1"/>
          </p:cNvSpPr>
          <p:nvPr/>
        </p:nvSpPr>
        <p:spPr bwMode="auto">
          <a:xfrm>
            <a:off x="2905760" y="2545082"/>
            <a:ext cx="1153297"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 name="Rectangle 10"/>
          <p:cNvSpPr>
            <a:spLocks noChangeArrowheads="1"/>
          </p:cNvSpPr>
          <p:nvPr/>
        </p:nvSpPr>
        <p:spPr bwMode="auto">
          <a:xfrm>
            <a:off x="1381760" y="1478280"/>
            <a:ext cx="7620000" cy="2057400"/>
          </a:xfrm>
          <a:prstGeom prst="rect">
            <a:avLst/>
          </a:prstGeom>
          <a:noFill/>
          <a:ln w="28575">
            <a:solidFill>
              <a:schemeClr val="tx1"/>
            </a:solidFill>
            <a:prstDash val="dash"/>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11"/>
          <p:cNvSpPr txBox="1">
            <a:spLocks noChangeArrowheads="1"/>
          </p:cNvSpPr>
          <p:nvPr/>
        </p:nvSpPr>
        <p:spPr bwMode="auto">
          <a:xfrm>
            <a:off x="4079923" y="1554480"/>
            <a:ext cx="1729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15000"/>
              </a:spcBef>
            </a:pPr>
            <a:r>
              <a:rPr lang="en-US" sz="2400" i="0" dirty="0" err="1">
                <a:latin typeface="Calibri" panose="020F0502020204030204" charset="0"/>
                <a:cs typeface="Calibri" panose="020F0502020204030204" charset="0"/>
              </a:rPr>
              <a:t>Compilaci</a:t>
            </a:r>
            <a:r>
              <a:rPr lang="es-ES_tradnl" sz="2400" i="0" dirty="0" err="1">
                <a:latin typeface="Calibri" panose="020F0502020204030204" charset="0"/>
                <a:cs typeface="Calibri" panose="020F0502020204030204" charset="0"/>
              </a:rPr>
              <a:t>ón</a:t>
            </a:r>
            <a:endParaRPr lang="en-US" sz="2400" i="0" dirty="0">
              <a:latin typeface="Calibri" panose="020F0502020204030204" charset="0"/>
              <a:cs typeface="Calibri" panose="020F0502020204030204" charset="0"/>
            </a:endParaRPr>
          </a:p>
        </p:txBody>
      </p:sp>
      <p:sp>
        <p:nvSpPr>
          <p:cNvPr id="12" name="Text Box 12"/>
          <p:cNvSpPr txBox="1">
            <a:spLocks noChangeArrowheads="1"/>
          </p:cNvSpPr>
          <p:nvPr/>
        </p:nvSpPr>
        <p:spPr bwMode="auto">
          <a:xfrm>
            <a:off x="7823200" y="3869055"/>
            <a:ext cx="383857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eaLnBrk="0" hangingPunct="0">
              <a:spcBef>
                <a:spcPct val="15000"/>
              </a:spcBef>
              <a:defRPr sz="2400" i="0">
                <a:latin typeface="Calibri" panose="020F0502020204030204" charset="0"/>
                <a:cs typeface="Calibri" panose="020F0502020204030204" charset="0"/>
              </a:defRPr>
            </a:lvl1pPr>
          </a:lstStyle>
          <a:p>
            <a:pPr algn="l"/>
            <a:r>
              <a:rPr lang="en-US" dirty="0"/>
              <a:t>Antes de la </a:t>
            </a:r>
            <a:r>
              <a:rPr lang="en-US" dirty="0" err="1"/>
              <a:t>ejecución</a:t>
            </a:r>
            <a:r>
              <a:rPr lang="en-US" dirty="0"/>
              <a:t> los </a:t>
            </a:r>
            <a:r>
              <a:rPr lang="en-US" dirty="0" err="1"/>
              <a:t>ensamblados</a:t>
            </a:r>
            <a:r>
              <a:rPr lang="en-US" dirty="0"/>
              <a:t> se van </a:t>
            </a:r>
            <a:r>
              <a:rPr lang="en-US" dirty="0" err="1"/>
              <a:t>cargando</a:t>
            </a:r>
            <a:r>
              <a:rPr lang="en-US" dirty="0"/>
              <a:t> </a:t>
            </a:r>
            <a:r>
              <a:rPr lang="en-US" dirty="0" err="1"/>
              <a:t>por</a:t>
            </a:r>
            <a:r>
              <a:rPr lang="en-US" dirty="0"/>
              <a:t> </a:t>
            </a:r>
            <a:r>
              <a:rPr lang="en-US" dirty="0" err="1"/>
              <a:t>demanda</a:t>
            </a:r>
            <a:endParaRPr lang="en-US" dirty="0" err="1"/>
          </a:p>
        </p:txBody>
      </p:sp>
      <p:sp>
        <p:nvSpPr>
          <p:cNvPr id="13" name="Rectangle 13"/>
          <p:cNvSpPr>
            <a:spLocks noChangeArrowheads="1"/>
          </p:cNvSpPr>
          <p:nvPr/>
        </p:nvSpPr>
        <p:spPr bwMode="auto">
          <a:xfrm>
            <a:off x="6715760" y="2545080"/>
            <a:ext cx="2057400" cy="457200"/>
          </a:xfrm>
          <a:prstGeom prst="rect">
            <a:avLst/>
          </a:prstGeom>
          <a:gradFill rotWithShape="0">
            <a:gsLst>
              <a:gs pos="0">
                <a:srgbClr val="33CC33">
                  <a:gamma/>
                  <a:shade val="46275"/>
                  <a:invGamma/>
                </a:srgbClr>
              </a:gs>
              <a:gs pos="50000">
                <a:srgbClr val="33CC33"/>
              </a:gs>
              <a:gs pos="100000">
                <a:srgbClr val="33CC33">
                  <a:gamma/>
                  <a:shade val="46275"/>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dirty="0" err="1">
                <a:solidFill>
                  <a:schemeClr val="bg1"/>
                </a:solidFill>
                <a:latin typeface="Calibri" panose="020F0502020204030204" charset="0"/>
                <a:cs typeface="Calibri" panose="020F0502020204030204" charset="0"/>
              </a:rPr>
              <a:t>Código</a:t>
            </a:r>
            <a:r>
              <a:rPr lang="en-US" sz="2000" i="0" dirty="0" smtClean="0">
                <a:solidFill>
                  <a:schemeClr val="bg2"/>
                </a:solidFill>
                <a:latin typeface="Nina" pitchFamily="34" charset="0"/>
              </a:rPr>
              <a:t> </a:t>
            </a:r>
            <a:r>
              <a:rPr lang="en-US" sz="2000" b="1" dirty="0">
                <a:solidFill>
                  <a:schemeClr val="bg1"/>
                </a:solidFill>
                <a:latin typeface="Calibri" panose="020F0502020204030204" charset="0"/>
                <a:cs typeface="Calibri" panose="020F0502020204030204" charset="0"/>
              </a:rPr>
              <a:t>IL</a:t>
            </a:r>
            <a:endParaRPr lang="en-US" sz="2000" b="1" dirty="0">
              <a:solidFill>
                <a:schemeClr val="bg1"/>
              </a:solidFill>
              <a:latin typeface="Calibri" panose="020F0502020204030204" charset="0"/>
              <a:cs typeface="Calibri" panose="020F0502020204030204" charset="0"/>
            </a:endParaRPr>
          </a:p>
        </p:txBody>
      </p:sp>
      <p:sp>
        <p:nvSpPr>
          <p:cNvPr id="14" name="Text Box 15"/>
          <p:cNvSpPr txBox="1">
            <a:spLocks noChangeArrowheads="1"/>
          </p:cNvSpPr>
          <p:nvPr/>
        </p:nvSpPr>
        <p:spPr bwMode="auto">
          <a:xfrm>
            <a:off x="1726253" y="5474757"/>
            <a:ext cx="49895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15000"/>
              </a:spcBef>
            </a:pPr>
            <a:r>
              <a:rPr lang="en-US" sz="2400" dirty="0" err="1" smtClean="0">
                <a:latin typeface="Calibri" panose="020F0502020204030204" charset="0"/>
                <a:cs typeface="Calibri" panose="020F0502020204030204" charset="0"/>
              </a:rPr>
              <a:t>Ejecución</a:t>
            </a:r>
            <a:r>
              <a:rPr lang="en-US" sz="2400" dirty="0" smtClean="0">
                <a:latin typeface="Calibri" panose="020F0502020204030204" charset="0"/>
                <a:cs typeface="Calibri" panose="020F0502020204030204" charset="0"/>
              </a:rPr>
              <a:t> </a:t>
            </a:r>
            <a:r>
              <a:rPr lang="en-US" sz="2400" dirty="0" err="1" smtClean="0">
                <a:latin typeface="Calibri" panose="020F0502020204030204" charset="0"/>
                <a:cs typeface="Calibri" panose="020F0502020204030204" charset="0"/>
              </a:rPr>
              <a:t>segura</a:t>
            </a:r>
            <a:r>
              <a:rPr lang="en-US" sz="2400" dirty="0" smtClean="0">
                <a:latin typeface="Calibri" panose="020F0502020204030204" charset="0"/>
                <a:cs typeface="Calibri" panose="020F0502020204030204" charset="0"/>
              </a:rPr>
              <a:t> </a:t>
            </a:r>
            <a:r>
              <a:rPr lang="en-US" sz="2400" dirty="0" err="1" smtClean="0">
                <a:latin typeface="Calibri" panose="020F0502020204030204" charset="0"/>
                <a:cs typeface="Calibri" panose="020F0502020204030204" charset="0"/>
              </a:rPr>
              <a:t>en</a:t>
            </a:r>
            <a:r>
              <a:rPr lang="en-US" sz="2400" dirty="0" smtClean="0">
                <a:latin typeface="Calibri" panose="020F0502020204030204" charset="0"/>
                <a:cs typeface="Calibri" panose="020F0502020204030204" charset="0"/>
              </a:rPr>
              <a:t> el </a:t>
            </a:r>
            <a:r>
              <a:rPr lang="en-US" sz="2400" dirty="0" err="1" smtClean="0">
                <a:latin typeface="Calibri" panose="020F0502020204030204" charset="0"/>
                <a:cs typeface="Calibri" panose="020F0502020204030204" charset="0"/>
              </a:rPr>
              <a:t>.Net</a:t>
            </a:r>
            <a:r>
              <a:rPr lang="en-US" sz="2400" dirty="0" smtClean="0">
                <a:latin typeface="Calibri" panose="020F0502020204030204" charset="0"/>
                <a:cs typeface="Calibri" panose="020F0502020204030204" charset="0"/>
              </a:rPr>
              <a:t> framework</a:t>
            </a:r>
            <a:endParaRPr lang="en-US" sz="2400" dirty="0">
              <a:latin typeface="Calibri" panose="020F0502020204030204" charset="0"/>
              <a:cs typeface="Calibri" panose="020F0502020204030204" charset="0"/>
            </a:endParaRPr>
          </a:p>
        </p:txBody>
      </p:sp>
      <p:sp>
        <p:nvSpPr>
          <p:cNvPr id="15" name="Text Box 17"/>
          <p:cNvSpPr txBox="1">
            <a:spLocks noChangeArrowheads="1"/>
          </p:cNvSpPr>
          <p:nvPr/>
        </p:nvSpPr>
        <p:spPr bwMode="auto">
          <a:xfrm>
            <a:off x="5055723" y="4904105"/>
            <a:ext cx="1941513" cy="398780"/>
          </a:xfrm>
          <a:prstGeom prst="rect">
            <a:avLst/>
          </a:prstGeom>
          <a:gradFill rotWithShape="0">
            <a:gsLst>
              <a:gs pos="0">
                <a:srgbClr val="008080">
                  <a:gamma/>
                  <a:shade val="46275"/>
                  <a:invGamma/>
                </a:srgbClr>
              </a:gs>
              <a:gs pos="50000">
                <a:srgbClr val="008080"/>
              </a:gs>
              <a:gs pos="100000">
                <a:srgbClr val="008080">
                  <a:gamma/>
                  <a:shade val="46275"/>
                  <a:invGamma/>
                </a:srgbClr>
              </a:gs>
            </a:gsLst>
            <a:lin ang="5400000" scaled="1"/>
          </a:gradFill>
          <a:ln>
            <a:noFill/>
          </a:ln>
          <a:effectLst/>
          <a:extLs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eaLnBrk="0" hangingPunct="0">
              <a:spcBef>
                <a:spcPct val="15000"/>
              </a:spcBef>
              <a:defRPr b="0" i="0">
                <a:latin typeface="Nina" pitchFamily="34" charset="0"/>
              </a:defRPr>
            </a:lvl1pPr>
          </a:lstStyle>
          <a:p>
            <a:r>
              <a:rPr lang="en-US" sz="2000" b="1" dirty="0" err="1">
                <a:solidFill>
                  <a:schemeClr val="bg1"/>
                </a:solidFill>
                <a:latin typeface="Calibri" panose="020F0502020204030204" charset="0"/>
                <a:cs typeface="Calibri" panose="020F0502020204030204" charset="0"/>
              </a:rPr>
              <a:t>Compilador</a:t>
            </a:r>
            <a:r>
              <a:rPr lang="en-US" sz="2000" b="1" dirty="0"/>
              <a:t> </a:t>
            </a:r>
            <a:r>
              <a:rPr lang="en-US" sz="2000" b="1" dirty="0">
                <a:solidFill>
                  <a:schemeClr val="bg1"/>
                </a:solidFill>
                <a:latin typeface="Calibri" panose="020F0502020204030204" charset="0"/>
                <a:cs typeface="Calibri" panose="020F0502020204030204" charset="0"/>
              </a:rPr>
              <a:t>JIT</a:t>
            </a:r>
            <a:endParaRPr lang="en-US" sz="2000" b="1" dirty="0">
              <a:solidFill>
                <a:schemeClr val="bg1"/>
              </a:solidFill>
              <a:latin typeface="Calibri" panose="020F0502020204030204" charset="0"/>
              <a:cs typeface="Calibri" panose="020F0502020204030204" charset="0"/>
            </a:endParaRPr>
          </a:p>
        </p:txBody>
      </p:sp>
      <p:sp>
        <p:nvSpPr>
          <p:cNvPr id="16" name="Text Box 18"/>
          <p:cNvSpPr txBox="1">
            <a:spLocks noChangeArrowheads="1"/>
          </p:cNvSpPr>
          <p:nvPr/>
        </p:nvSpPr>
        <p:spPr bwMode="auto">
          <a:xfrm>
            <a:off x="1680697" y="4796581"/>
            <a:ext cx="1941513" cy="706755"/>
          </a:xfrm>
          <a:prstGeom prst="rect">
            <a:avLst/>
          </a:prstGeom>
          <a:gradFill rotWithShape="0">
            <a:gsLst>
              <a:gs pos="0">
                <a:srgbClr val="008080">
                  <a:gamma/>
                  <a:shade val="46275"/>
                  <a:invGamma/>
                </a:srgbClr>
              </a:gs>
              <a:gs pos="50000">
                <a:srgbClr val="008080"/>
              </a:gs>
              <a:gs pos="100000">
                <a:srgbClr val="008080">
                  <a:gamma/>
                  <a:shade val="46275"/>
                  <a:invGamma/>
                </a:srgbClr>
              </a:gs>
            </a:gsLst>
            <a:lin ang="5400000" scaled="1"/>
          </a:gradFill>
          <a:ln>
            <a:noFill/>
          </a:ln>
          <a:effectLst/>
          <a:extLs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eaLnBrk="0" hangingPunct="0">
              <a:spcBef>
                <a:spcPct val="15000"/>
              </a:spcBef>
              <a:defRPr b="0" i="0">
                <a:latin typeface="Nina" pitchFamily="34" charset="0"/>
              </a:defRPr>
            </a:lvl1pPr>
          </a:lstStyle>
          <a:p>
            <a:r>
              <a:rPr lang="en-US" sz="2000" b="1" dirty="0" err="1">
                <a:solidFill>
                  <a:schemeClr val="bg1"/>
                </a:solidFill>
                <a:latin typeface="Calibri" panose="020F0502020204030204" charset="0"/>
                <a:cs typeface="Calibri" panose="020F0502020204030204" charset="0"/>
              </a:rPr>
              <a:t>Código</a:t>
            </a:r>
            <a:r>
              <a:rPr lang="en-US" sz="2000" b="1" dirty="0">
                <a:solidFill>
                  <a:schemeClr val="bg1"/>
                </a:solidFill>
                <a:latin typeface="Calibri" panose="020F0502020204030204" charset="0"/>
                <a:cs typeface="Calibri" panose="020F0502020204030204" charset="0"/>
              </a:rPr>
              <a:t> </a:t>
            </a:r>
            <a:r>
              <a:rPr lang="en-US" sz="2000" b="1" dirty="0" err="1">
                <a:solidFill>
                  <a:schemeClr val="bg1"/>
                </a:solidFill>
                <a:latin typeface="Calibri" panose="020F0502020204030204" charset="0"/>
                <a:cs typeface="Calibri" panose="020F0502020204030204" charset="0"/>
              </a:rPr>
              <a:t>Nativo</a:t>
            </a:r>
            <a:r>
              <a:rPr lang="en-US" sz="2000" b="1" dirty="0">
                <a:solidFill>
                  <a:schemeClr val="bg1"/>
                </a:solidFill>
                <a:latin typeface="Calibri" panose="020F0502020204030204" charset="0"/>
                <a:cs typeface="Calibri" panose="020F0502020204030204" charset="0"/>
              </a:rPr>
              <a:t> </a:t>
            </a:r>
            <a:r>
              <a:rPr lang="en-US" sz="2000" b="1" dirty="0" err="1">
                <a:solidFill>
                  <a:schemeClr val="bg1"/>
                </a:solidFill>
                <a:latin typeface="Calibri" panose="020F0502020204030204" charset="0"/>
                <a:cs typeface="Calibri" panose="020F0502020204030204" charset="0"/>
              </a:rPr>
              <a:t>propio</a:t>
            </a:r>
            <a:r>
              <a:rPr lang="en-US" sz="2000" b="1" dirty="0">
                <a:solidFill>
                  <a:schemeClr val="bg1"/>
                </a:solidFill>
                <a:latin typeface="Calibri" panose="020F0502020204030204" charset="0"/>
                <a:cs typeface="Calibri" panose="020F0502020204030204" charset="0"/>
              </a:rPr>
              <a:t> del CPU</a:t>
            </a:r>
            <a:endParaRPr lang="en-US" sz="2000" b="1" dirty="0">
              <a:solidFill>
                <a:schemeClr val="bg1"/>
              </a:solidFill>
              <a:latin typeface="Calibri" panose="020F0502020204030204" charset="0"/>
              <a:cs typeface="Calibri" panose="020F0502020204030204" charset="0"/>
            </a:endParaRPr>
          </a:p>
        </p:txBody>
      </p:sp>
      <p:sp>
        <p:nvSpPr>
          <p:cNvPr id="17" name="Freeform 19"/>
          <p:cNvSpPr/>
          <p:nvPr/>
        </p:nvSpPr>
        <p:spPr bwMode="auto">
          <a:xfrm>
            <a:off x="6997236" y="2534214"/>
            <a:ext cx="2883816" cy="2831854"/>
          </a:xfrm>
          <a:custGeom>
            <a:avLst/>
            <a:gdLst>
              <a:gd name="T0" fmla="*/ 355 w 581"/>
              <a:gd name="T1" fmla="*/ 0 h 1486"/>
              <a:gd name="T2" fmla="*/ 522 w 581"/>
              <a:gd name="T3" fmla="*/ 1264 h 1486"/>
              <a:gd name="T4" fmla="*/ 0 w 581"/>
              <a:gd name="T5" fmla="*/ 1330 h 1486"/>
            </a:gdLst>
            <a:ahLst/>
            <a:cxnLst>
              <a:cxn ang="0">
                <a:pos x="T0" y="T1"/>
              </a:cxn>
              <a:cxn ang="0">
                <a:pos x="T2" y="T3"/>
              </a:cxn>
              <a:cxn ang="0">
                <a:pos x="T4" y="T5"/>
              </a:cxn>
            </a:cxnLst>
            <a:rect l="0" t="0" r="r" b="b"/>
            <a:pathLst>
              <a:path w="581" h="1486">
                <a:moveTo>
                  <a:pt x="355" y="0"/>
                </a:moveTo>
                <a:cubicBezTo>
                  <a:pt x="383" y="209"/>
                  <a:pt x="581" y="1042"/>
                  <a:pt x="522" y="1264"/>
                </a:cubicBezTo>
                <a:cubicBezTo>
                  <a:pt x="463" y="1486"/>
                  <a:pt x="109" y="1316"/>
                  <a:pt x="0" y="1330"/>
                </a:cubicBezTo>
              </a:path>
            </a:pathLst>
          </a:custGeom>
          <a:noFill/>
          <a:ln w="28575" cap="flat" cmpd="sng">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8" name="Line 20"/>
          <p:cNvSpPr>
            <a:spLocks noChangeShapeType="1"/>
          </p:cNvSpPr>
          <p:nvPr/>
        </p:nvSpPr>
        <p:spPr bwMode="auto">
          <a:xfrm flipH="1">
            <a:off x="3661898" y="5135880"/>
            <a:ext cx="1295400"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 name="Rectangle 21"/>
          <p:cNvSpPr>
            <a:spLocks noChangeArrowheads="1"/>
          </p:cNvSpPr>
          <p:nvPr/>
        </p:nvSpPr>
        <p:spPr bwMode="auto">
          <a:xfrm>
            <a:off x="1494643" y="4414400"/>
            <a:ext cx="5715000" cy="1828800"/>
          </a:xfrm>
          <a:prstGeom prst="rect">
            <a:avLst/>
          </a:prstGeom>
          <a:solidFill>
            <a:srgbClr val="92D050">
              <a:alpha val="20000"/>
            </a:srgbClr>
          </a:solidFill>
          <a:ln w="28575">
            <a:solidFill>
              <a:schemeClr val="tx1"/>
            </a:solidFill>
            <a:prstDash val="dash"/>
            <a:miter lim="800000"/>
            <a:tailEnd type="none" w="med" len="lg"/>
          </a:ln>
          <a:effectLst/>
        </p:spPr>
        <p:txBody>
          <a:bodyPr wrap="square" anchor="ctr">
            <a:spAutoFit/>
          </a:bodyPr>
          <a:lstStyle/>
          <a:p>
            <a:endParaRPr lang="en-US"/>
          </a:p>
        </p:txBody>
      </p:sp>
      <p:sp>
        <p:nvSpPr>
          <p:cNvPr id="20" name="Rectangle 22"/>
          <p:cNvSpPr>
            <a:spLocks noChangeArrowheads="1"/>
          </p:cNvSpPr>
          <p:nvPr/>
        </p:nvSpPr>
        <p:spPr bwMode="auto">
          <a:xfrm>
            <a:off x="6715760" y="2087880"/>
            <a:ext cx="2057400" cy="45720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dirty="0" err="1">
                <a:solidFill>
                  <a:schemeClr val="bg1"/>
                </a:solidFill>
                <a:latin typeface="Calibri" panose="020F0502020204030204" charset="0"/>
                <a:cs typeface="Calibri" panose="020F0502020204030204" charset="0"/>
              </a:rPr>
              <a:t>Metadatos</a:t>
            </a:r>
            <a:endParaRPr lang="en-US" sz="2000" b="1" dirty="0" err="1">
              <a:solidFill>
                <a:schemeClr val="bg1"/>
              </a:solidFill>
              <a:latin typeface="Calibri" panose="020F0502020204030204" charset="0"/>
              <a:cs typeface="Calibri" panose="020F0502020204030204" charset="0"/>
            </a:endParaRPr>
          </a:p>
        </p:txBody>
      </p:sp>
      <p:sp>
        <p:nvSpPr>
          <p:cNvPr id="21" name="Text Box 11"/>
          <p:cNvSpPr txBox="1">
            <a:spLocks noChangeArrowheads="1"/>
          </p:cNvSpPr>
          <p:nvPr/>
        </p:nvSpPr>
        <p:spPr bwMode="auto">
          <a:xfrm>
            <a:off x="6986702" y="1583025"/>
            <a:ext cx="13949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eaLnBrk="0" hangingPunct="0">
              <a:spcBef>
                <a:spcPct val="15000"/>
              </a:spcBef>
              <a:defRPr sz="2400" i="0">
                <a:latin typeface="Calibri" panose="020F0502020204030204" charset="0"/>
                <a:cs typeface="Calibri" panose="020F0502020204030204" charset="0"/>
              </a:defRPr>
            </a:lvl1pPr>
          </a:lstStyle>
          <a:p>
            <a:r>
              <a:rPr lang="en-US" dirty="0"/>
              <a:t>DLL o EXE</a:t>
            </a:r>
            <a:endParaRPr lang="en-US" dirty="0"/>
          </a:p>
        </p:txBody>
      </p:sp>
      <p:sp>
        <p:nvSpPr>
          <p:cNvPr id="22" name="Title 1"/>
          <p:cNvSpPr txBox="1"/>
          <p:nvPr/>
        </p:nvSpPr>
        <p:spPr>
          <a:xfrm>
            <a:off x="160105" y="1040511"/>
            <a:ext cx="1099735" cy="652017"/>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2900" cap="small" dirty="0" err="1" smtClean="0">
                <a:solidFill>
                  <a:schemeClr val="bg1"/>
                </a:solidFill>
                <a:latin typeface="Arial Narrow" panose="020B0606020202030204" charset="0"/>
              </a:rPr>
              <a:t>.net</a:t>
            </a:r>
            <a:endParaRPr lang="en-US" sz="2900" cap="small" dirty="0">
              <a:solidFill>
                <a:schemeClr val="bg1"/>
              </a:solidFill>
              <a:latin typeface="Arial Narrow" panose="020B0606020202030204" charset="0"/>
            </a:endParaRPr>
          </a:p>
        </p:txBody>
      </p:sp>
      <p:sp>
        <p:nvSpPr>
          <p:cNvPr id="23" name="TextBox 22"/>
          <p:cNvSpPr txBox="1"/>
          <p:nvPr/>
        </p:nvSpPr>
        <p:spPr>
          <a:xfrm>
            <a:off x="9013190" y="2673985"/>
            <a:ext cx="2875915" cy="460375"/>
          </a:xfrm>
          <a:prstGeom prst="rect">
            <a:avLst/>
          </a:prstGeom>
          <a:solidFill>
            <a:srgbClr val="00B050">
              <a:alpha val="20000"/>
            </a:srgbClr>
          </a:solidFill>
        </p:spPr>
        <p:txBody>
          <a:bodyPr wrap="square" rtlCol="0">
            <a:spAutoFit/>
          </a:bodyPr>
          <a:lstStyle/>
          <a:p>
            <a:r>
              <a:rPr lang="en-US" sz="2400" b="1" dirty="0" smtClean="0"/>
              <a:t>I</a:t>
            </a:r>
            <a:r>
              <a:rPr lang="en-US" sz="2000" dirty="0" smtClean="0"/>
              <a:t>ntermediate </a:t>
            </a:r>
            <a:r>
              <a:rPr lang="en-US" sz="2400" b="1" dirty="0" smtClean="0"/>
              <a:t>L</a:t>
            </a:r>
            <a:r>
              <a:rPr lang="en-US" sz="2000" dirty="0" smtClean="0"/>
              <a:t>anguage</a:t>
            </a:r>
            <a:endParaRPr lang="en-US" sz="2000" dirty="0" smtClean="0"/>
          </a:p>
        </p:txBody>
      </p:sp>
      <p:sp>
        <p:nvSpPr>
          <p:cNvPr id="24" name="TextBox 23"/>
          <p:cNvSpPr txBox="1"/>
          <p:nvPr/>
        </p:nvSpPr>
        <p:spPr>
          <a:xfrm>
            <a:off x="9013190" y="1428750"/>
            <a:ext cx="2875915" cy="1014730"/>
          </a:xfrm>
          <a:prstGeom prst="rect">
            <a:avLst/>
          </a:prstGeom>
          <a:solidFill>
            <a:srgbClr val="C55A11">
              <a:alpha val="20000"/>
            </a:srgbClr>
          </a:solidFill>
        </p:spPr>
        <p:txBody>
          <a:bodyPr wrap="square" rtlCol="0">
            <a:spAutoFit/>
          </a:bodyPr>
          <a:lstStyle/>
          <a:p>
            <a:r>
              <a:rPr lang="en-US" sz="2000" dirty="0" err="1" smtClean="0"/>
              <a:t>Descripción</a:t>
            </a:r>
            <a:r>
              <a:rPr lang="en-US" sz="2000" dirty="0" smtClean="0"/>
              <a:t> del </a:t>
            </a:r>
            <a:r>
              <a:rPr lang="en-US" sz="2000" dirty="0" err="1" smtClean="0"/>
              <a:t>código</a:t>
            </a:r>
            <a:r>
              <a:rPr lang="en-US" sz="2000" dirty="0" smtClean="0"/>
              <a:t> </a:t>
            </a:r>
            <a:r>
              <a:rPr lang="en-US" sz="2000" dirty="0" err="1" smtClean="0"/>
              <a:t>usada</a:t>
            </a:r>
            <a:r>
              <a:rPr lang="en-US" sz="2000" dirty="0" smtClean="0"/>
              <a:t> </a:t>
            </a:r>
            <a:r>
              <a:rPr lang="en-US" sz="2000" dirty="0" err="1" smtClean="0"/>
              <a:t>por</a:t>
            </a:r>
            <a:r>
              <a:rPr lang="en-US" sz="2000" dirty="0" smtClean="0"/>
              <a:t> el </a:t>
            </a:r>
            <a:r>
              <a:rPr lang="en-US" sz="2000" dirty="0" err="1" smtClean="0"/>
              <a:t>compilador</a:t>
            </a:r>
            <a:r>
              <a:rPr lang="en-US" sz="2000" dirty="0" smtClean="0"/>
              <a:t> y </a:t>
            </a:r>
            <a:r>
              <a:rPr lang="en-US" sz="2000" dirty="0" err="1" smtClean="0"/>
              <a:t>por</a:t>
            </a:r>
            <a:r>
              <a:rPr lang="en-US" sz="2000" dirty="0" smtClean="0"/>
              <a:t> el runtime</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right)">
                                      <p:cBhvr>
                                        <p:cTn id="62" dur="500"/>
                                        <p:tgtEl>
                                          <p:spTgt spid="18"/>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3" grpId="0" bldLvl="0" animBg="1"/>
      <p:bldP spid="2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55965" y="80966"/>
            <a:ext cx="9776375" cy="652017"/>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charset="0"/>
              </a:rPr>
              <a:t>Ventajas</a:t>
            </a:r>
            <a:r>
              <a:rPr lang="en-US" sz="3200" cap="small" dirty="0" smtClean="0">
                <a:solidFill>
                  <a:schemeClr val="bg1"/>
                </a:solidFill>
                <a:latin typeface="Arial Narrow" panose="020B0606020202030204" charset="0"/>
              </a:rPr>
              <a:t> del </a:t>
            </a:r>
            <a:r>
              <a:rPr lang="en-US" sz="3200" cap="small" dirty="0" err="1" smtClean="0">
                <a:solidFill>
                  <a:schemeClr val="bg1"/>
                </a:solidFill>
                <a:latin typeface="Arial Narrow" panose="020B0606020202030204" charset="0"/>
              </a:rPr>
              <a:t>enfoque</a:t>
            </a:r>
            <a:r>
              <a:rPr lang="en-US" sz="3200" cap="small" dirty="0" smtClean="0">
                <a:solidFill>
                  <a:schemeClr val="bg1"/>
                </a:solidFill>
                <a:latin typeface="Arial Narrow" panose="020B0606020202030204" charset="0"/>
              </a:rPr>
              <a:t> </a:t>
            </a:r>
            <a:r>
              <a:rPr lang="en-US" sz="3200" cap="small" dirty="0" err="1" smtClean="0">
                <a:solidFill>
                  <a:schemeClr val="bg1"/>
                </a:solidFill>
                <a:latin typeface="Arial Narrow" panose="020B0606020202030204" charset="0"/>
              </a:rPr>
              <a:t>código</a:t>
            </a:r>
            <a:r>
              <a:rPr lang="en-US" sz="3200" cap="small" dirty="0" smtClean="0">
                <a:solidFill>
                  <a:schemeClr val="bg1"/>
                </a:solidFill>
                <a:latin typeface="Arial Narrow" panose="020B0606020202030204" charset="0"/>
              </a:rPr>
              <a:t> </a:t>
            </a:r>
            <a:r>
              <a:rPr lang="en-US" sz="3200" cap="small" dirty="0" err="1" smtClean="0">
                <a:solidFill>
                  <a:schemeClr val="bg1"/>
                </a:solidFill>
                <a:latin typeface="Arial Narrow" panose="020B0606020202030204" charset="0"/>
              </a:rPr>
              <a:t>intermedio</a:t>
            </a:r>
            <a:endParaRPr lang="en-US" sz="3200" cap="small" dirty="0">
              <a:solidFill>
                <a:schemeClr val="bg1"/>
              </a:solidFill>
              <a:latin typeface="Arial Narrow" panose="020B0606020202030204" charset="0"/>
            </a:endParaRPr>
          </a:p>
        </p:txBody>
      </p:sp>
      <p:sp>
        <p:nvSpPr>
          <p:cNvPr id="5" name="8 Elipse"/>
          <p:cNvSpPr/>
          <p:nvPr/>
        </p:nvSpPr>
        <p:spPr bwMode="auto">
          <a:xfrm>
            <a:off x="751415" y="2249388"/>
            <a:ext cx="1125520" cy="649188"/>
          </a:xfrm>
          <a:prstGeom prst="ellipse">
            <a:avLst/>
          </a:prstGeom>
          <a:solidFill>
            <a:srgbClr val="FFFFFF">
              <a:alpha val="20000"/>
            </a:srgb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es-ES" sz="2400" b="1" dirty="0">
                <a:latin typeface="Arial" panose="020B0604020202020204" pitchFamily="34" charset="0"/>
                <a:cs typeface="Arial" panose="020B0604020202020204" pitchFamily="34" charset="0"/>
              </a:rPr>
              <a:t>C++</a:t>
            </a:r>
            <a:endParaRPr lang="es-ES" sz="2400" b="1" dirty="0">
              <a:latin typeface="Arial" panose="020B0604020202020204" pitchFamily="34" charset="0"/>
              <a:cs typeface="Arial" panose="020B0604020202020204" pitchFamily="34" charset="0"/>
            </a:endParaRPr>
          </a:p>
        </p:txBody>
      </p:sp>
      <p:sp>
        <p:nvSpPr>
          <p:cNvPr id="6" name="9 Elipse"/>
          <p:cNvSpPr/>
          <p:nvPr/>
        </p:nvSpPr>
        <p:spPr bwMode="auto">
          <a:xfrm>
            <a:off x="755271" y="3239988"/>
            <a:ext cx="1034340" cy="649188"/>
          </a:xfrm>
          <a:prstGeom prst="ellipse">
            <a:avLst/>
          </a:prstGeom>
          <a:solidFill>
            <a:srgbClr val="FFFFFF">
              <a:alpha val="20000"/>
            </a:srgb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es-ES" sz="2400" b="1" dirty="0">
                <a:latin typeface="Arial" panose="020B0604020202020204" pitchFamily="34" charset="0"/>
                <a:cs typeface="Arial" panose="020B0604020202020204" pitchFamily="34" charset="0"/>
              </a:rPr>
              <a:t>C#</a:t>
            </a:r>
            <a:endParaRPr lang="es-ES" sz="2400" b="1" dirty="0">
              <a:latin typeface="Arial" panose="020B0604020202020204" pitchFamily="34" charset="0"/>
              <a:cs typeface="Arial" panose="020B0604020202020204" pitchFamily="34" charset="0"/>
            </a:endParaRPr>
          </a:p>
        </p:txBody>
      </p:sp>
      <p:sp>
        <p:nvSpPr>
          <p:cNvPr id="7" name="10 Elipse"/>
          <p:cNvSpPr/>
          <p:nvPr/>
        </p:nvSpPr>
        <p:spPr bwMode="auto">
          <a:xfrm>
            <a:off x="758635" y="4230588"/>
            <a:ext cx="954776" cy="649188"/>
          </a:xfrm>
          <a:prstGeom prst="ellipse">
            <a:avLst/>
          </a:prstGeom>
          <a:solidFill>
            <a:srgbClr val="FFFFFF">
              <a:alpha val="20000"/>
            </a:srgb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es-ES" sz="2400" b="1" dirty="0">
                <a:latin typeface="Arial" panose="020B0604020202020204" pitchFamily="34" charset="0"/>
                <a:cs typeface="Arial" panose="020B0604020202020204" pitchFamily="34" charset="0"/>
              </a:rPr>
              <a:t>F#</a:t>
            </a:r>
            <a:endParaRPr lang="es-ES" sz="2400" b="1" dirty="0">
              <a:latin typeface="Arial" panose="020B0604020202020204" pitchFamily="34" charset="0"/>
              <a:cs typeface="Arial" panose="020B0604020202020204" pitchFamily="34" charset="0"/>
            </a:endParaRPr>
          </a:p>
        </p:txBody>
      </p:sp>
      <p:sp>
        <p:nvSpPr>
          <p:cNvPr id="8" name="11 Elipse"/>
          <p:cNvSpPr/>
          <p:nvPr/>
        </p:nvSpPr>
        <p:spPr bwMode="auto">
          <a:xfrm>
            <a:off x="838200" y="5393273"/>
            <a:ext cx="875211" cy="649188"/>
          </a:xfrm>
          <a:prstGeom prst="ellipse">
            <a:avLst/>
          </a:prstGeom>
          <a:solidFill>
            <a:srgbClr val="FFFF00"/>
          </a:solid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es-ES" sz="2400" b="1" dirty="0">
                <a:solidFill>
                  <a:srgbClr val="00B050"/>
                </a:solidFill>
                <a:latin typeface="Arial" panose="020B0604020202020204" pitchFamily="34" charset="0"/>
                <a:cs typeface="Arial" panose="020B0604020202020204" pitchFamily="34" charset="0"/>
              </a:rPr>
              <a:t>?</a:t>
            </a:r>
            <a:endParaRPr lang="es-ES" sz="2400" b="1" dirty="0">
              <a:solidFill>
                <a:srgbClr val="00B050"/>
              </a:solidFill>
              <a:latin typeface="Arial" panose="020B0604020202020204" pitchFamily="34" charset="0"/>
              <a:cs typeface="Arial" panose="020B0604020202020204" pitchFamily="34" charset="0"/>
            </a:endParaRPr>
          </a:p>
        </p:txBody>
      </p:sp>
      <p:sp>
        <p:nvSpPr>
          <p:cNvPr id="9" name="13 Elipse"/>
          <p:cNvSpPr/>
          <p:nvPr/>
        </p:nvSpPr>
        <p:spPr bwMode="auto">
          <a:xfrm>
            <a:off x="7081191" y="2782788"/>
            <a:ext cx="2081331" cy="649188"/>
          </a:xfrm>
          <a:prstGeom prst="ellipse">
            <a:avLst/>
          </a:prstGeom>
          <a:solidFill>
            <a:srgbClr val="FFFFFF">
              <a:alpha val="20000"/>
            </a:srgb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es-ES" sz="2400" b="1" dirty="0">
                <a:latin typeface="Arial" panose="020B0604020202020204" pitchFamily="34" charset="0"/>
                <a:cs typeface="Arial" panose="020B0604020202020204" pitchFamily="34" charset="0"/>
              </a:rPr>
              <a:t>Linux …</a:t>
            </a:r>
            <a:endParaRPr lang="es-ES" sz="2400" b="1" dirty="0">
              <a:latin typeface="Arial" panose="020B0604020202020204" pitchFamily="34" charset="0"/>
              <a:cs typeface="Arial" panose="020B0604020202020204" pitchFamily="34" charset="0"/>
            </a:endParaRPr>
          </a:p>
        </p:txBody>
      </p:sp>
      <p:sp>
        <p:nvSpPr>
          <p:cNvPr id="10" name="15 Elipse"/>
          <p:cNvSpPr/>
          <p:nvPr/>
        </p:nvSpPr>
        <p:spPr bwMode="auto">
          <a:xfrm>
            <a:off x="7159434" y="3833127"/>
            <a:ext cx="2003088" cy="649188"/>
          </a:xfrm>
          <a:prstGeom prst="ellipse">
            <a:avLst/>
          </a:prstGeom>
          <a:solidFill>
            <a:srgbClr val="FFFFFF">
              <a:alpha val="20000"/>
            </a:srgb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es-ES" sz="2400" b="1" dirty="0" err="1">
                <a:latin typeface="Arial" panose="020B0604020202020204" pitchFamily="34" charset="0"/>
                <a:cs typeface="Arial" panose="020B0604020202020204" pitchFamily="34" charset="0"/>
              </a:rPr>
              <a:t>Android</a:t>
            </a:r>
            <a:endParaRPr lang="es-ES" sz="2400" b="1" dirty="0">
              <a:latin typeface="Arial" panose="020B0604020202020204" pitchFamily="34" charset="0"/>
              <a:cs typeface="Arial" panose="020B0604020202020204" pitchFamily="34" charset="0"/>
            </a:endParaRPr>
          </a:p>
        </p:txBody>
      </p:sp>
      <p:sp>
        <p:nvSpPr>
          <p:cNvPr id="11" name="16 Elipse"/>
          <p:cNvSpPr/>
          <p:nvPr/>
        </p:nvSpPr>
        <p:spPr bwMode="auto">
          <a:xfrm>
            <a:off x="7083235" y="1813827"/>
            <a:ext cx="2609405" cy="649188"/>
          </a:xfrm>
          <a:prstGeom prst="ellipse">
            <a:avLst/>
          </a:prstGeom>
          <a:solidFill>
            <a:srgbClr val="FFFFFF">
              <a:alpha val="20000"/>
            </a:srgb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es-ES" sz="2400" b="1" dirty="0">
                <a:latin typeface="Arial" panose="020B0604020202020204" pitchFamily="34" charset="0"/>
                <a:cs typeface="Arial" panose="020B0604020202020204" pitchFamily="34" charset="0"/>
              </a:rPr>
              <a:t>Windows…</a:t>
            </a:r>
            <a:endParaRPr lang="es-ES" sz="2400" b="1" dirty="0">
              <a:latin typeface="Arial" panose="020B0604020202020204" pitchFamily="34" charset="0"/>
              <a:cs typeface="Arial" panose="020B0604020202020204" pitchFamily="34" charset="0"/>
            </a:endParaRPr>
          </a:p>
        </p:txBody>
      </p:sp>
      <p:sp>
        <p:nvSpPr>
          <p:cNvPr id="12" name="17 Rectángulo redondeado"/>
          <p:cNvSpPr/>
          <p:nvPr/>
        </p:nvSpPr>
        <p:spPr bwMode="auto">
          <a:xfrm>
            <a:off x="3309060" y="3011388"/>
            <a:ext cx="1909551" cy="776557"/>
          </a:xfrm>
          <a:prstGeom prst="roundRect">
            <a:avLst/>
          </a:prstGeom>
          <a:solidFill>
            <a:srgbClr val="FFFFFF">
              <a:alpha val="20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a:r>
              <a:rPr lang="es-ES" sz="2000" b="1" i="0" dirty="0" smtClean="0">
                <a:solidFill>
                  <a:srgbClr val="C00000"/>
                </a:solidFill>
                <a:effectLst/>
                <a:latin typeface="Arial" panose="020B0604020202020204" pitchFamily="34" charset="0"/>
                <a:cs typeface="Arial" panose="020B0604020202020204" pitchFamily="34" charset="0"/>
              </a:rPr>
              <a:t>Código</a:t>
            </a:r>
            <a:endParaRPr lang="es-ES" sz="2000" b="1" i="0" dirty="0" smtClean="0">
              <a:solidFill>
                <a:srgbClr val="C00000"/>
              </a:solidFill>
              <a:effectLst/>
              <a:latin typeface="Arial" panose="020B0604020202020204" pitchFamily="34" charset="0"/>
              <a:cs typeface="Arial" panose="020B0604020202020204" pitchFamily="34" charset="0"/>
            </a:endParaRPr>
          </a:p>
          <a:p>
            <a:pPr algn="ctr"/>
            <a:r>
              <a:rPr lang="en-US" altLang="es-ES" sz="2000" b="1" i="0" dirty="0" smtClean="0">
                <a:solidFill>
                  <a:srgbClr val="C00000"/>
                </a:solidFill>
                <a:effectLst/>
                <a:latin typeface="Arial" panose="020B0604020202020204" pitchFamily="34" charset="0"/>
                <a:cs typeface="Arial" panose="020B0604020202020204" pitchFamily="34" charset="0"/>
              </a:rPr>
              <a:t>intermedio</a:t>
            </a:r>
            <a:endParaRPr lang="en-US" altLang="es-ES" sz="2000" b="1" i="0" dirty="0" smtClean="0">
              <a:solidFill>
                <a:srgbClr val="C00000"/>
              </a:solidFill>
              <a:effectLst/>
              <a:latin typeface="Arial" panose="020B0604020202020204" pitchFamily="34" charset="0"/>
              <a:cs typeface="Arial" panose="020B0604020202020204" pitchFamily="34" charset="0"/>
            </a:endParaRPr>
          </a:p>
        </p:txBody>
      </p:sp>
      <p:cxnSp>
        <p:nvCxnSpPr>
          <p:cNvPr id="13" name="19 Conector recto de flecha"/>
          <p:cNvCxnSpPr>
            <a:stCxn id="5" idx="6"/>
            <a:endCxn id="12" idx="1"/>
          </p:cNvCxnSpPr>
          <p:nvPr/>
        </p:nvCxnSpPr>
        <p:spPr bwMode="auto">
          <a:xfrm>
            <a:off x="1876300" y="2573347"/>
            <a:ext cx="1432560" cy="82613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4" name="20 Conector recto de flecha"/>
          <p:cNvCxnSpPr>
            <a:stCxn id="6" idx="6"/>
          </p:cNvCxnSpPr>
          <p:nvPr/>
        </p:nvCxnSpPr>
        <p:spPr bwMode="auto">
          <a:xfrm flipV="1">
            <a:off x="1789611" y="3316189"/>
            <a:ext cx="1524000" cy="248393"/>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5" name="22 Conector recto de flecha"/>
          <p:cNvCxnSpPr>
            <a:stCxn id="7" idx="6"/>
            <a:endCxn id="12" idx="1"/>
          </p:cNvCxnSpPr>
          <p:nvPr/>
        </p:nvCxnSpPr>
        <p:spPr bwMode="auto">
          <a:xfrm flipV="1">
            <a:off x="1714046" y="3399482"/>
            <a:ext cx="1595120" cy="115506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6" name="24 Conector recto de flecha"/>
          <p:cNvCxnSpPr>
            <a:endCxn id="12" idx="1"/>
          </p:cNvCxnSpPr>
          <p:nvPr/>
        </p:nvCxnSpPr>
        <p:spPr bwMode="auto">
          <a:xfrm flipV="1">
            <a:off x="1637211" y="3399850"/>
            <a:ext cx="1671849" cy="2283503"/>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7" name="26 CuadroTexto"/>
          <p:cNvSpPr txBox="1"/>
          <p:nvPr/>
        </p:nvSpPr>
        <p:spPr>
          <a:xfrm>
            <a:off x="2068682" y="5056310"/>
            <a:ext cx="5012509" cy="1322070"/>
          </a:xfrm>
          <a:prstGeom prst="rect">
            <a:avLst/>
          </a:prstGeom>
          <a:noFill/>
        </p:spPr>
        <p:txBody>
          <a:bodyPr wrap="square" rtlCol="0">
            <a:spAutoFit/>
          </a:bodyPr>
          <a:lstStyle/>
          <a:p>
            <a:pPr algn="l"/>
            <a:r>
              <a:rPr lang="es-ES" sz="2000" b="1" i="0" dirty="0" smtClean="0">
                <a:solidFill>
                  <a:srgbClr val="00B050"/>
                </a:solidFill>
                <a:latin typeface="+mn-lt"/>
              </a:rPr>
              <a:t>Si se crea un nuevo LP solo hay que hacer un compilador que genere IL pero no un compilador a código nativo del nuevo LO para cada hardware destino</a:t>
            </a:r>
            <a:endParaRPr lang="es-ES" sz="2000" b="1" i="0" dirty="0" smtClean="0">
              <a:solidFill>
                <a:srgbClr val="00B050"/>
              </a:solidFill>
              <a:latin typeface="+mn-lt"/>
            </a:endParaRPr>
          </a:p>
        </p:txBody>
      </p:sp>
      <p:cxnSp>
        <p:nvCxnSpPr>
          <p:cNvPr id="18" name="28 Conector recto de flecha"/>
          <p:cNvCxnSpPr/>
          <p:nvPr/>
        </p:nvCxnSpPr>
        <p:spPr bwMode="auto">
          <a:xfrm flipV="1">
            <a:off x="5218611" y="2073503"/>
            <a:ext cx="1864624" cy="116648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9" name="30 Conector recto de flecha"/>
          <p:cNvCxnSpPr>
            <a:stCxn id="12" idx="3"/>
            <a:endCxn id="9" idx="2"/>
          </p:cNvCxnSpPr>
          <p:nvPr/>
        </p:nvCxnSpPr>
        <p:spPr bwMode="auto">
          <a:xfrm flipV="1">
            <a:off x="5218611" y="3107115"/>
            <a:ext cx="1862455" cy="29273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0" name="33 Conector recto de flecha"/>
          <p:cNvCxnSpPr/>
          <p:nvPr/>
        </p:nvCxnSpPr>
        <p:spPr bwMode="auto">
          <a:xfrm>
            <a:off x="5227320" y="3280639"/>
            <a:ext cx="1940824" cy="69008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36 Conector recto de flecha"/>
          <p:cNvCxnSpPr>
            <a:stCxn id="12" idx="3"/>
          </p:cNvCxnSpPr>
          <p:nvPr/>
        </p:nvCxnSpPr>
        <p:spPr bwMode="auto">
          <a:xfrm>
            <a:off x="5218611" y="3399850"/>
            <a:ext cx="2038911" cy="161657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22" name="39 CuadroTexto"/>
          <p:cNvSpPr txBox="1"/>
          <p:nvPr/>
        </p:nvSpPr>
        <p:spPr>
          <a:xfrm>
            <a:off x="2538095" y="955675"/>
            <a:ext cx="3957320" cy="1322070"/>
          </a:xfrm>
          <a:prstGeom prst="rect">
            <a:avLst/>
          </a:prstGeom>
          <a:noFill/>
          <a:ln>
            <a:noFill/>
          </a:ln>
        </p:spPr>
        <p:txBody>
          <a:bodyPr wrap="square" rtlCol="0">
            <a:spAutoFit/>
          </a:bodyPr>
          <a:lstStyle/>
          <a:p>
            <a:r>
              <a:rPr lang="es-ES" sz="2000" b="1" dirty="0" smtClean="0">
                <a:solidFill>
                  <a:srgbClr val="0070C0"/>
                </a:solidFill>
              </a:rPr>
              <a:t>Si a</a:t>
            </a:r>
            <a:r>
              <a:rPr lang="es-ES" sz="2000" b="1" i="0" dirty="0" smtClean="0">
                <a:solidFill>
                  <a:srgbClr val="0070C0"/>
                </a:solidFill>
                <a:latin typeface="+mn-lt"/>
              </a:rPr>
              <a:t>parece un nuevo </a:t>
            </a:r>
            <a:r>
              <a:rPr lang="es-ES" sz="2000" b="1" dirty="0" smtClean="0">
                <a:solidFill>
                  <a:srgbClr val="0070C0"/>
                </a:solidFill>
              </a:rPr>
              <a:t>hardware hay que </a:t>
            </a:r>
            <a:r>
              <a:rPr lang="es-ES" sz="2000" b="1" i="0" dirty="0" smtClean="0">
                <a:solidFill>
                  <a:srgbClr val="0070C0"/>
                </a:solidFill>
                <a:latin typeface="+mn-lt"/>
              </a:rPr>
              <a:t> </a:t>
            </a:r>
            <a:r>
              <a:rPr lang="en-US" altLang="es-ES" sz="2000" b="1" i="0" dirty="0" smtClean="0">
                <a:solidFill>
                  <a:srgbClr val="0070C0"/>
                </a:solidFill>
                <a:latin typeface="+mn-lt"/>
              </a:rPr>
              <a:t>implementar </a:t>
            </a:r>
            <a:r>
              <a:rPr lang="es-ES" sz="2000" b="1" i="0" dirty="0" smtClean="0">
                <a:solidFill>
                  <a:srgbClr val="0070C0"/>
                </a:solidFill>
                <a:latin typeface="+mn-lt"/>
              </a:rPr>
              <a:t>un intérprete o JIT </a:t>
            </a:r>
            <a:r>
              <a:rPr lang="en-US" altLang="es-ES" sz="2000" b="1" i="0" dirty="0" smtClean="0">
                <a:solidFill>
                  <a:srgbClr val="0070C0"/>
                </a:solidFill>
                <a:latin typeface="+mn-lt"/>
              </a:rPr>
              <a:t>para dicho hardware </a:t>
            </a:r>
            <a:r>
              <a:rPr lang="es-ES" sz="2000" b="1" i="0" dirty="0" smtClean="0">
                <a:solidFill>
                  <a:srgbClr val="0070C0"/>
                </a:solidFill>
                <a:latin typeface="+mn-lt"/>
              </a:rPr>
              <a:t>pero no un compilador </a:t>
            </a:r>
            <a:r>
              <a:rPr lang="en-US" altLang="es-ES" sz="2000" b="1" i="0" dirty="0" smtClean="0">
                <a:solidFill>
                  <a:srgbClr val="0070C0"/>
                </a:solidFill>
                <a:latin typeface="+mn-lt"/>
              </a:rPr>
              <a:t>completo </a:t>
            </a:r>
            <a:r>
              <a:rPr lang="es-ES" sz="2000" b="1" i="0" dirty="0" smtClean="0">
                <a:solidFill>
                  <a:srgbClr val="0070C0"/>
                </a:solidFill>
                <a:latin typeface="+mn-lt"/>
              </a:rPr>
              <a:t>por cada LP</a:t>
            </a:r>
            <a:endParaRPr lang="es-ES" sz="2000" b="1" i="0" dirty="0" smtClean="0">
              <a:solidFill>
                <a:srgbClr val="0070C0"/>
              </a:solidFill>
              <a:latin typeface="+mn-lt"/>
            </a:endParaRPr>
          </a:p>
        </p:txBody>
      </p:sp>
      <p:sp>
        <p:nvSpPr>
          <p:cNvPr id="23" name="41 Elipse"/>
          <p:cNvSpPr/>
          <p:nvPr/>
        </p:nvSpPr>
        <p:spPr bwMode="auto">
          <a:xfrm>
            <a:off x="755271" y="1334988"/>
            <a:ext cx="1034340" cy="649188"/>
          </a:xfrm>
          <a:prstGeom prst="ellipse">
            <a:avLst/>
          </a:prstGeom>
          <a:solidFill>
            <a:srgbClr val="FFFFFF">
              <a:alpha val="20000"/>
            </a:srgb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s-ES" sz="2400" b="1" i="0" u="none" strike="noStrike" cap="none" normalizeH="0" baseline="0" dirty="0" smtClean="0">
                <a:ln>
                  <a:noFill/>
                </a:ln>
                <a:effectLst/>
                <a:latin typeface="Arial" panose="020B0604020202020204" pitchFamily="34" charset="0"/>
                <a:cs typeface="Arial" panose="020B0604020202020204" pitchFamily="34" charset="0"/>
              </a:rPr>
              <a:t>VB</a:t>
            </a:r>
            <a:endParaRPr kumimoji="0" lang="es-ES" sz="2400" b="1" i="0" u="none" strike="noStrike" cap="none" normalizeH="0" baseline="0" dirty="0" smtClean="0">
              <a:ln>
                <a:noFill/>
              </a:ln>
              <a:effectLst/>
              <a:latin typeface="Arial" panose="020B0604020202020204" pitchFamily="34" charset="0"/>
              <a:cs typeface="Arial" panose="020B0604020202020204" pitchFamily="34" charset="0"/>
            </a:endParaRPr>
          </a:p>
        </p:txBody>
      </p:sp>
      <p:cxnSp>
        <p:nvCxnSpPr>
          <p:cNvPr id="24" name="44 Conector recto de flecha"/>
          <p:cNvCxnSpPr>
            <a:endCxn id="12" idx="1"/>
          </p:cNvCxnSpPr>
          <p:nvPr/>
        </p:nvCxnSpPr>
        <p:spPr bwMode="auto">
          <a:xfrm>
            <a:off x="1789612" y="1900137"/>
            <a:ext cx="1519448" cy="1499713"/>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25" name="16 Elipse"/>
          <p:cNvSpPr/>
          <p:nvPr/>
        </p:nvSpPr>
        <p:spPr bwMode="auto">
          <a:xfrm>
            <a:off x="7260570" y="4668729"/>
            <a:ext cx="1121430" cy="649188"/>
          </a:xfrm>
          <a:prstGeom prst="ellipse">
            <a:avLst/>
          </a:prstGeom>
          <a:solidFill>
            <a:srgbClr val="FFFFFF">
              <a:alpha val="20000"/>
            </a:srgb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es-ES" sz="2400" b="1" dirty="0">
                <a:latin typeface="Arial" panose="020B0604020202020204" pitchFamily="34" charset="0"/>
                <a:cs typeface="Arial" panose="020B0604020202020204" pitchFamily="34" charset="0"/>
              </a:rPr>
              <a:t>IOS</a:t>
            </a:r>
            <a:endParaRPr lang="es-ES" sz="2400" b="1" dirty="0">
              <a:latin typeface="Arial" panose="020B0604020202020204" pitchFamily="34" charset="0"/>
              <a:cs typeface="Arial" panose="020B0604020202020204" pitchFamily="34" charset="0"/>
            </a:endParaRPr>
          </a:p>
        </p:txBody>
      </p:sp>
      <p:cxnSp>
        <p:nvCxnSpPr>
          <p:cNvPr id="26" name="36 Conector recto de flecha"/>
          <p:cNvCxnSpPr/>
          <p:nvPr/>
        </p:nvCxnSpPr>
        <p:spPr bwMode="auto">
          <a:xfrm flipV="1">
            <a:off x="5213350" y="1529715"/>
            <a:ext cx="2209800" cy="166116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
        <p:nvSpPr>
          <p:cNvPr id="27" name="16 Elipse"/>
          <p:cNvSpPr/>
          <p:nvPr/>
        </p:nvSpPr>
        <p:spPr bwMode="auto">
          <a:xfrm>
            <a:off x="7089294" y="955433"/>
            <a:ext cx="1050310" cy="650808"/>
          </a:xfrm>
          <a:prstGeom prst="ellipse">
            <a:avLst/>
          </a:prstGeom>
          <a:solidFill>
            <a:srgbClr val="FFFF00"/>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es-ES" sz="2400" b="1" dirty="0">
                <a:latin typeface="Arial" panose="020B0604020202020204" pitchFamily="34" charset="0"/>
                <a:cs typeface="Arial" panose="020B0604020202020204" pitchFamily="34" charset="0"/>
              </a:rPr>
              <a:t>  </a:t>
            </a:r>
            <a:r>
              <a:rPr lang="es-ES" sz="2400" b="1" dirty="0">
                <a:solidFill>
                  <a:srgbClr val="0070C0"/>
                </a:solidFill>
                <a:latin typeface="Arial" panose="020B0604020202020204" pitchFamily="34" charset="0"/>
                <a:cs typeface="Arial" panose="020B0604020202020204" pitchFamily="34" charset="0"/>
              </a:rPr>
              <a:t> ?</a:t>
            </a:r>
            <a:endParaRPr lang="es-ES" sz="2400" b="1" dirty="0">
              <a:solidFill>
                <a:srgbClr val="0070C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7" grpId="0"/>
      <p:bldP spid="22" grpId="0"/>
      <p:bldP spid="2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3957320" cy="427355"/>
          </a:xfrm>
          <a:solidFill>
            <a:schemeClr val="accent1">
              <a:lumMod val="75000"/>
            </a:schemeClr>
          </a:solidFill>
        </p:spPr>
        <p:txBody>
          <a:bodyPr vert="horz" lIns="91440" tIns="45720" rIns="91440" bIns="45720" rtlCol="0" anchor="ctr">
            <a:normAutofit fontScale="90000"/>
          </a:bodyPr>
          <a:lstStyle/>
          <a:p>
            <a:r>
              <a:rPr lang="en-US" sz="3200" cap="small" dirty="0" err="1">
                <a:solidFill>
                  <a:schemeClr val="bg1"/>
                </a:solidFill>
                <a:latin typeface="Arial Narrow" panose="020B0606020202030204" charset="0"/>
              </a:rPr>
              <a:t>Pregunta</a:t>
            </a:r>
            <a:r>
              <a:rPr lang="en-US" sz="3200" cap="small" dirty="0">
                <a:solidFill>
                  <a:schemeClr val="bg1"/>
                </a:solidFill>
                <a:latin typeface="Arial Narrow" panose="020B0606020202030204" charset="0"/>
              </a:rPr>
              <a:t> de la </a:t>
            </a:r>
            <a:r>
              <a:rPr lang="en-US" sz="3200" cap="small" dirty="0" err="1">
                <a:solidFill>
                  <a:schemeClr val="bg1"/>
                </a:solidFill>
                <a:latin typeface="Arial Narrow" panose="020B0606020202030204" charset="0"/>
              </a:rPr>
              <a:t>encuesta</a:t>
            </a:r>
            <a:endParaRPr lang="en-US" sz="3200" cap="small" dirty="0">
              <a:solidFill>
                <a:schemeClr val="bg1"/>
              </a:solidFill>
              <a:latin typeface="Arial Narrow" panose="020B0606020202030204" charset="0"/>
            </a:endParaRPr>
          </a:p>
        </p:txBody>
      </p:sp>
      <p:sp>
        <p:nvSpPr>
          <p:cNvPr id="3" name="Content Placeholder 2"/>
          <p:cNvSpPr>
            <a:spLocks noGrp="1"/>
          </p:cNvSpPr>
          <p:nvPr>
            <p:ph idx="1"/>
          </p:nvPr>
        </p:nvSpPr>
        <p:spPr>
          <a:xfrm>
            <a:off x="889000" y="1134745"/>
            <a:ext cx="10515600" cy="4351338"/>
          </a:xfrm>
        </p:spPr>
        <p:txBody>
          <a:bodyPr>
            <a:normAutofit fontScale="77500" lnSpcReduction="20000"/>
          </a:bodyPr>
          <a:lstStyle/>
          <a:p>
            <a:pPr marL="0" indent="0">
              <a:buNone/>
            </a:pPr>
            <a:r>
              <a:rPr lang="en-US" dirty="0" smtClean="0"/>
              <a:t>Si </a:t>
            </a:r>
            <a:r>
              <a:rPr lang="en-US" dirty="0" err="1" smtClean="0"/>
              <a:t>Ud</a:t>
            </a:r>
            <a:r>
              <a:rPr lang="en-US" dirty="0" smtClean="0"/>
              <a:t> </a:t>
            </a:r>
            <a:r>
              <a:rPr lang="en-US" dirty="0" err="1" smtClean="0"/>
              <a:t>tuviera</a:t>
            </a:r>
            <a:r>
              <a:rPr lang="en-US" dirty="0" smtClean="0"/>
              <a:t> que participar en un </a:t>
            </a:r>
            <a:r>
              <a:rPr lang="en-US" dirty="0" err="1" smtClean="0"/>
              <a:t>viaje</a:t>
            </a:r>
            <a:r>
              <a:rPr lang="en-US" dirty="0" smtClean="0"/>
              <a:t> </a:t>
            </a:r>
            <a:r>
              <a:rPr lang="en-US" dirty="0" err="1" smtClean="0"/>
              <a:t>tripulado</a:t>
            </a:r>
            <a:r>
              <a:rPr lang="en-US" dirty="0" smtClean="0"/>
              <a:t> a la </a:t>
            </a:r>
            <a:r>
              <a:rPr lang="en-US" dirty="0" err="1" smtClean="0"/>
              <a:t>luna</a:t>
            </a:r>
            <a:r>
              <a:rPr lang="en-US" dirty="0" smtClean="0"/>
              <a:t> </a:t>
            </a:r>
            <a:r>
              <a:rPr lang="en-US" dirty="0" err="1" smtClean="0"/>
              <a:t>en</a:t>
            </a:r>
            <a:r>
              <a:rPr lang="en-US" dirty="0" smtClean="0"/>
              <a:t> que </a:t>
            </a:r>
            <a:r>
              <a:rPr lang="en-US" dirty="0" err="1" smtClean="0"/>
              <a:t>lenguaje</a:t>
            </a:r>
            <a:r>
              <a:rPr lang="en-US" dirty="0" smtClean="0"/>
              <a:t> de </a:t>
            </a:r>
            <a:r>
              <a:rPr lang="en-US" dirty="0" err="1" smtClean="0"/>
              <a:t>programación</a:t>
            </a:r>
            <a:r>
              <a:rPr lang="en-US" dirty="0" smtClean="0"/>
              <a:t> le </a:t>
            </a:r>
            <a:r>
              <a:rPr lang="en-US" dirty="0" err="1" smtClean="0"/>
              <a:t>gustaría</a:t>
            </a:r>
            <a:r>
              <a:rPr lang="en-US" dirty="0" smtClean="0"/>
              <a:t> </a:t>
            </a:r>
            <a:r>
              <a:rPr lang="en-US" dirty="0" err="1" smtClean="0"/>
              <a:t>estuviesen</a:t>
            </a:r>
            <a:r>
              <a:rPr lang="en-US" dirty="0" smtClean="0"/>
              <a:t> implementados </a:t>
            </a:r>
            <a:r>
              <a:rPr lang="en-US" dirty="0" err="1" smtClean="0"/>
              <a:t>los</a:t>
            </a:r>
            <a:r>
              <a:rPr lang="en-US" dirty="0" smtClean="0"/>
              <a:t> </a:t>
            </a:r>
            <a:r>
              <a:rPr lang="en-US" dirty="0" err="1" smtClean="0"/>
              <a:t>sistemas</a:t>
            </a:r>
            <a:r>
              <a:rPr lang="en-US" dirty="0" smtClean="0"/>
              <a:t> de vuelo</a:t>
            </a:r>
            <a:endParaRPr lang="en-US" dirty="0" smtClean="0"/>
          </a:p>
          <a:p>
            <a:r>
              <a:rPr lang="en-US" dirty="0" smtClean="0"/>
              <a:t>C</a:t>
            </a:r>
            <a:endParaRPr lang="en-US" dirty="0" smtClean="0"/>
          </a:p>
          <a:p>
            <a:r>
              <a:rPr lang="en-US" dirty="0" smtClean="0"/>
              <a:t>C++</a:t>
            </a:r>
            <a:endParaRPr lang="en-US" dirty="0" smtClean="0"/>
          </a:p>
          <a:p>
            <a:r>
              <a:rPr lang="en-US" dirty="0" smtClean="0"/>
              <a:t>C#</a:t>
            </a:r>
            <a:endParaRPr lang="en-US" dirty="0" smtClean="0"/>
          </a:p>
          <a:p>
            <a:r>
              <a:rPr lang="en-US" dirty="0" smtClean="0"/>
              <a:t>Fortran</a:t>
            </a:r>
            <a:endParaRPr lang="en-US" dirty="0" smtClean="0"/>
          </a:p>
          <a:p>
            <a:r>
              <a:rPr lang="en-US" dirty="0" smtClean="0"/>
              <a:t>Go</a:t>
            </a:r>
            <a:endParaRPr lang="en-US" dirty="0" smtClean="0"/>
          </a:p>
          <a:p>
            <a:r>
              <a:rPr lang="en-US" dirty="0" smtClean="0"/>
              <a:t>Haskell</a:t>
            </a:r>
            <a:endParaRPr lang="en-US" dirty="0" smtClean="0"/>
          </a:p>
          <a:p>
            <a:r>
              <a:rPr lang="en-US" dirty="0" smtClean="0"/>
              <a:t>Java</a:t>
            </a:r>
            <a:endParaRPr lang="en-US" dirty="0" smtClean="0"/>
          </a:p>
          <a:p>
            <a:r>
              <a:rPr lang="en-US" dirty="0" err="1" smtClean="0"/>
              <a:t>Javascript</a:t>
            </a:r>
            <a:endParaRPr lang="en-US" dirty="0" smtClean="0"/>
          </a:p>
          <a:p>
            <a:r>
              <a:rPr lang="en-US" dirty="0" smtClean="0"/>
              <a:t>Python</a:t>
            </a:r>
            <a:endParaRPr lang="en-US" dirty="0" smtClean="0"/>
          </a:p>
          <a:p>
            <a:r>
              <a:rPr lang="en-US" dirty="0" err="1" smtClean="0"/>
              <a:t>Ninguno</a:t>
            </a:r>
            <a:r>
              <a:rPr lang="en-US" dirty="0" smtClean="0"/>
              <a:t> de </a:t>
            </a:r>
            <a:r>
              <a:rPr lang="en-US" dirty="0" err="1" smtClean="0"/>
              <a:t>estos</a:t>
            </a:r>
            <a:endParaRPr lang="en-US" dirty="0"/>
          </a:p>
        </p:txBody>
      </p:sp>
      <p:sp>
        <p:nvSpPr>
          <p:cNvPr id="4" name="Slide Number Placeholder 3"/>
          <p:cNvSpPr>
            <a:spLocks noGrp="1"/>
          </p:cNvSpPr>
          <p:nvPr>
            <p:ph type="sldNum" sz="quarter" idx="12"/>
          </p:nvPr>
        </p:nvSpPr>
        <p:spPr/>
        <p:txBody>
          <a:bodyPr/>
          <a:lstStyle/>
          <a:p>
            <a:fld id="{5ADDC752-80C7-41F7-AA05-3E1BE1029531}"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9776375" cy="652017"/>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charset="0"/>
              </a:rPr>
              <a:t>Organizacion</a:t>
            </a:r>
            <a:r>
              <a:rPr lang="en-US" sz="3200" cap="small" dirty="0" smtClean="0">
                <a:solidFill>
                  <a:schemeClr val="bg1"/>
                </a:solidFill>
                <a:latin typeface="Arial Narrow" panose="020B0606020202030204" charset="0"/>
              </a:rPr>
              <a:t> de </a:t>
            </a:r>
            <a:r>
              <a:rPr lang="en-US" sz="3200" cap="small" dirty="0" err="1" smtClean="0">
                <a:solidFill>
                  <a:schemeClr val="bg1"/>
                </a:solidFill>
                <a:latin typeface="Arial Narrow" panose="020B0606020202030204" charset="0"/>
              </a:rPr>
              <a:t>memoria</a:t>
            </a:r>
            <a:r>
              <a:rPr lang="en-US" sz="3200" cap="small" dirty="0" smtClean="0">
                <a:solidFill>
                  <a:schemeClr val="bg1"/>
                </a:solidFill>
                <a:latin typeface="Arial Narrow" panose="020B0606020202030204" charset="0"/>
              </a:rPr>
              <a:t> de un </a:t>
            </a:r>
            <a:r>
              <a:rPr lang="en-US" sz="3200" cap="small" dirty="0" err="1" smtClean="0">
                <a:solidFill>
                  <a:schemeClr val="bg1"/>
                </a:solidFill>
                <a:latin typeface="Arial Narrow" panose="020B0606020202030204" charset="0"/>
              </a:rPr>
              <a:t>lp</a:t>
            </a:r>
            <a:r>
              <a:rPr lang="en-US" sz="3200" cap="small" dirty="0" smtClean="0">
                <a:solidFill>
                  <a:schemeClr val="bg1"/>
                </a:solidFill>
                <a:latin typeface="Arial Narrow" panose="020B0606020202030204" charset="0"/>
              </a:rPr>
              <a:t>, solo </a:t>
            </a:r>
            <a:r>
              <a:rPr lang="en-US" sz="3200" cap="small" dirty="0" err="1" smtClean="0">
                <a:solidFill>
                  <a:schemeClr val="bg1"/>
                </a:solidFill>
                <a:latin typeface="Arial Narrow" panose="020B0606020202030204" charset="0"/>
              </a:rPr>
              <a:t>memoria</a:t>
            </a:r>
            <a:r>
              <a:rPr lang="en-US" sz="3200" cap="small" dirty="0" smtClean="0">
                <a:solidFill>
                  <a:schemeClr val="bg1"/>
                </a:solidFill>
                <a:latin typeface="Arial Narrow" panose="020B0606020202030204" charset="0"/>
              </a:rPr>
              <a:t> </a:t>
            </a:r>
            <a:r>
              <a:rPr lang="en-US" sz="3200" cap="small" dirty="0" err="1" smtClean="0">
                <a:solidFill>
                  <a:schemeClr val="bg1"/>
                </a:solidFill>
                <a:latin typeface="Arial Narrow" panose="020B0606020202030204" charset="0"/>
              </a:rPr>
              <a:t>estática</a:t>
            </a:r>
            <a:endParaRPr lang="en-US" sz="3200" cap="small" dirty="0">
              <a:solidFill>
                <a:schemeClr val="bg1"/>
              </a:solidFill>
              <a:latin typeface="Arial Narrow" panose="020B0606020202030204" charset="0"/>
            </a:endParaRPr>
          </a:p>
        </p:txBody>
      </p:sp>
      <p:sp>
        <p:nvSpPr>
          <p:cNvPr id="28" name="Title 1"/>
          <p:cNvSpPr txBox="1"/>
          <p:nvPr/>
        </p:nvSpPr>
        <p:spPr>
          <a:xfrm>
            <a:off x="160105" y="1040511"/>
            <a:ext cx="1241975" cy="422529"/>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2400" cap="small" dirty="0" smtClean="0">
                <a:solidFill>
                  <a:schemeClr val="bg1"/>
                </a:solidFill>
                <a:latin typeface="Arial Narrow" panose="020B0606020202030204" charset="0"/>
              </a:rPr>
              <a:t>fortran</a:t>
            </a:r>
            <a:endParaRPr lang="en-US" sz="2400" cap="small" dirty="0">
              <a:solidFill>
                <a:schemeClr val="bg1"/>
              </a:solidFill>
              <a:latin typeface="Arial Narrow" panose="020B0606020202030204" charset="0"/>
            </a:endParaRPr>
          </a:p>
        </p:txBody>
      </p:sp>
      <p:sp>
        <p:nvSpPr>
          <p:cNvPr id="36" name="TextBox 35"/>
          <p:cNvSpPr txBox="1"/>
          <p:nvPr/>
        </p:nvSpPr>
        <p:spPr>
          <a:xfrm>
            <a:off x="1763395" y="902223"/>
            <a:ext cx="7487920" cy="1014730"/>
          </a:xfrm>
          <a:prstGeom prst="rect">
            <a:avLst/>
          </a:prstGeom>
          <a:noFill/>
        </p:spPr>
        <p:txBody>
          <a:bodyPr wrap="square" rtlCol="0">
            <a:spAutoFit/>
          </a:bodyPr>
          <a:lstStyle/>
          <a:p>
            <a:r>
              <a:rPr lang="en-US" sz="2000" dirty="0" smtClean="0"/>
              <a:t>Distribucion de la memoria de un c’odigo que tiene tres funciones </a:t>
            </a:r>
            <a:r>
              <a:rPr lang="en-US" sz="2000" b="1" dirty="0" smtClean="0"/>
              <a:t>A</a:t>
            </a:r>
            <a:r>
              <a:rPr lang="en-US" sz="2000" dirty="0" smtClean="0"/>
              <a:t>, </a:t>
            </a:r>
            <a:r>
              <a:rPr lang="en-US" sz="2000" b="1" dirty="0" smtClean="0"/>
              <a:t>F</a:t>
            </a:r>
            <a:r>
              <a:rPr lang="en-US" sz="2000" dirty="0" smtClean="0"/>
              <a:t> y </a:t>
            </a:r>
            <a:r>
              <a:rPr lang="en-US" sz="2000" b="1" dirty="0" smtClean="0"/>
              <a:t>R</a:t>
            </a:r>
            <a:r>
              <a:rPr lang="en-US" sz="2000" dirty="0" smtClean="0"/>
              <a:t> cada una con sus variables (</a:t>
            </a:r>
            <a:r>
              <a:rPr lang="en-US" sz="2000" dirty="0" err="1" smtClean="0"/>
              <a:t>subrutinas, procedures segun la jerga</a:t>
            </a:r>
            <a:r>
              <a:rPr lang="en-US" sz="2000" dirty="0" smtClean="0"/>
              <a:t> del LP)</a:t>
            </a:r>
            <a:endParaRPr lang="en-US" sz="2000" dirty="0" smtClean="0"/>
          </a:p>
        </p:txBody>
      </p:sp>
      <p:sp>
        <p:nvSpPr>
          <p:cNvPr id="37" name="Rectangle 36"/>
          <p:cNvSpPr/>
          <p:nvPr/>
        </p:nvSpPr>
        <p:spPr>
          <a:xfrm>
            <a:off x="114300" y="3120390"/>
            <a:ext cx="11770360" cy="1198880"/>
          </a:xfrm>
          <a:prstGeom prst="rect">
            <a:avLst/>
          </a:prstGeom>
          <a:solidFill>
            <a:srgbClr val="00B0F0">
              <a:alpha val="20000"/>
            </a:srgbClr>
          </a:solidFill>
        </p:spPr>
        <p:txBody>
          <a:bodyPr wrap="square" rtlCol="0">
            <a:spAutoFit/>
          </a:bodyPr>
          <a:lstStyle/>
          <a:p>
            <a:r>
              <a:rPr lang="en-US" sz="2400" b="1" dirty="0" smtClean="0">
                <a:solidFill>
                  <a:schemeClr val="tx1"/>
                </a:solidFill>
              </a:rPr>
              <a:t>FORTALEZAS</a:t>
            </a:r>
            <a:r>
              <a:rPr lang="en-US" sz="2400" dirty="0" smtClean="0">
                <a:solidFill>
                  <a:schemeClr val="tx1"/>
                </a:solidFill>
              </a:rPr>
              <a:t>: </a:t>
            </a:r>
            <a:r>
              <a:rPr lang="en-US" sz="2400" dirty="0" err="1" smtClean="0">
                <a:solidFill>
                  <a:schemeClr val="tx1"/>
                </a:solidFill>
              </a:rPr>
              <a:t>Una</a:t>
            </a:r>
            <a:r>
              <a:rPr lang="en-US" sz="2400" dirty="0" smtClean="0">
                <a:solidFill>
                  <a:schemeClr val="tx1"/>
                </a:solidFill>
              </a:rPr>
              <a:t> </a:t>
            </a:r>
            <a:r>
              <a:rPr lang="en-US" sz="2400" dirty="0" err="1" smtClean="0">
                <a:solidFill>
                  <a:schemeClr val="tx1"/>
                </a:solidFill>
              </a:rPr>
              <a:t>ejecución</a:t>
            </a:r>
            <a:r>
              <a:rPr lang="en-US" sz="2400" dirty="0" smtClean="0">
                <a:solidFill>
                  <a:schemeClr val="tx1"/>
                </a:solidFill>
              </a:rPr>
              <a:t> </a:t>
            </a:r>
            <a:r>
              <a:rPr lang="en-US" sz="2400" dirty="0" err="1" smtClean="0">
                <a:solidFill>
                  <a:schemeClr val="tx1"/>
                </a:solidFill>
              </a:rPr>
              <a:t>eficiente</a:t>
            </a:r>
            <a:r>
              <a:rPr lang="en-US" sz="2400" dirty="0" smtClean="0">
                <a:solidFill>
                  <a:schemeClr val="tx1"/>
                </a:solidFill>
              </a:rPr>
              <a:t> </a:t>
            </a:r>
            <a:r>
              <a:rPr lang="en-US" sz="2400" dirty="0" err="1" smtClean="0">
                <a:solidFill>
                  <a:schemeClr val="tx1"/>
                </a:solidFill>
              </a:rPr>
              <a:t>por</a:t>
            </a:r>
            <a:r>
              <a:rPr lang="en-US" sz="2400" dirty="0" err="1" smtClean="0"/>
              <a:t>que</a:t>
            </a:r>
            <a:r>
              <a:rPr lang="en-US" sz="2400" dirty="0" smtClean="0"/>
              <a:t> en el codigo generado el </a:t>
            </a:r>
            <a:r>
              <a:rPr lang="en-US" sz="2400" dirty="0" err="1" smtClean="0"/>
              <a:t>direccionado</a:t>
            </a:r>
            <a:r>
              <a:rPr lang="en-US" sz="2400" dirty="0" smtClean="0"/>
              <a:t> es </a:t>
            </a:r>
            <a:r>
              <a:rPr lang="en-US" sz="2400" dirty="0" err="1" smtClean="0"/>
              <a:t>directo</a:t>
            </a:r>
            <a:r>
              <a:rPr lang="en-US" sz="2400" dirty="0" smtClean="0"/>
              <a:t> a </a:t>
            </a:r>
            <a:r>
              <a:rPr lang="en-US" sz="2400" dirty="0" err="1" smtClean="0"/>
              <a:t>memoria (practicamente no hay que hacer ningun calculo oara ello durante la ejecucion)</a:t>
            </a:r>
            <a:endParaRPr lang="en-US" sz="2400" dirty="0">
              <a:solidFill>
                <a:schemeClr val="tx1"/>
              </a:solidFill>
            </a:endParaRPr>
          </a:p>
        </p:txBody>
      </p:sp>
      <p:sp>
        <p:nvSpPr>
          <p:cNvPr id="38" name="Rectangle 37"/>
          <p:cNvSpPr/>
          <p:nvPr/>
        </p:nvSpPr>
        <p:spPr>
          <a:xfrm>
            <a:off x="160020" y="4494530"/>
            <a:ext cx="11724640" cy="2306955"/>
          </a:xfrm>
          <a:prstGeom prst="rect">
            <a:avLst/>
          </a:prstGeom>
          <a:solidFill>
            <a:srgbClr val="FF0000">
              <a:alpha val="20000"/>
            </a:srgbClr>
          </a:solidFill>
        </p:spPr>
        <p:txBody>
          <a:bodyPr wrap="square" rtlCol="0">
            <a:spAutoFit/>
          </a:bodyPr>
          <a:lstStyle/>
          <a:p>
            <a:r>
              <a:rPr lang="en-US" sz="2400" b="1" dirty="0"/>
              <a:t>DEBILIDADES: </a:t>
            </a:r>
            <a:endParaRPr lang="en-US" sz="2400" b="1" dirty="0" smtClean="0"/>
          </a:p>
          <a:p>
            <a:pPr marL="342900" indent="-342900">
              <a:buFont typeface="Arial" panose="020B0604020202020204" pitchFamily="34" charset="0"/>
              <a:buChar char="•"/>
            </a:pPr>
            <a:r>
              <a:rPr lang="en-US" sz="2400" dirty="0" err="1" smtClean="0"/>
              <a:t>Subutilización</a:t>
            </a:r>
            <a:r>
              <a:rPr lang="en-US" sz="2400" dirty="0" smtClean="0"/>
              <a:t> de la </a:t>
            </a:r>
            <a:r>
              <a:rPr lang="en-US" sz="2400" dirty="0" err="1" smtClean="0"/>
              <a:t>memoria</a:t>
            </a:r>
            <a:r>
              <a:rPr lang="en-US" sz="2400" dirty="0" smtClean="0"/>
              <a:t> </a:t>
            </a:r>
            <a:r>
              <a:rPr lang="en-US" sz="2400" dirty="0" err="1" smtClean="0"/>
              <a:t>porque</a:t>
            </a:r>
            <a:r>
              <a:rPr lang="en-US" sz="2400" dirty="0" smtClean="0"/>
              <a:t> se </a:t>
            </a:r>
            <a:r>
              <a:rPr lang="en-US" sz="2400" dirty="0" err="1" smtClean="0"/>
              <a:t>separa</a:t>
            </a:r>
            <a:r>
              <a:rPr lang="en-US" sz="2400" dirty="0" smtClean="0"/>
              <a:t> </a:t>
            </a:r>
            <a:r>
              <a:rPr lang="en-US" sz="2400" dirty="0" err="1" smtClean="0"/>
              <a:t>espacio</a:t>
            </a:r>
            <a:r>
              <a:rPr lang="en-US" sz="2400" dirty="0" smtClean="0"/>
              <a:t> para </a:t>
            </a:r>
            <a:r>
              <a:rPr lang="en-US" sz="2400" dirty="0" err="1" smtClean="0"/>
              <a:t>todas</a:t>
            </a:r>
            <a:r>
              <a:rPr lang="en-US" sz="2400" dirty="0" smtClean="0"/>
              <a:t> las variables de </a:t>
            </a:r>
            <a:r>
              <a:rPr lang="en-US" sz="2400" dirty="0" err="1" smtClean="0"/>
              <a:t>todas</a:t>
            </a:r>
            <a:r>
              <a:rPr lang="en-US" sz="2400" dirty="0" smtClean="0"/>
              <a:t> las </a:t>
            </a:r>
            <a:r>
              <a:rPr lang="en-US" sz="2400" dirty="0" err="1" smtClean="0"/>
              <a:t>funciones</a:t>
            </a:r>
            <a:r>
              <a:rPr lang="en-US" sz="2400" dirty="0" smtClean="0"/>
              <a:t> </a:t>
            </a:r>
            <a:r>
              <a:rPr lang="en-US" sz="2400" dirty="0" err="1" smtClean="0"/>
              <a:t>aún</a:t>
            </a:r>
            <a:r>
              <a:rPr lang="en-US" sz="2400" dirty="0" smtClean="0"/>
              <a:t> </a:t>
            </a:r>
            <a:r>
              <a:rPr lang="en-US" sz="2400" dirty="0" err="1" smtClean="0"/>
              <a:t>cuando</a:t>
            </a:r>
            <a:r>
              <a:rPr lang="en-US" sz="2400" dirty="0" smtClean="0"/>
              <a:t> </a:t>
            </a:r>
            <a:r>
              <a:rPr lang="en-US" sz="2400" dirty="0" err="1" smtClean="0"/>
              <a:t>en</a:t>
            </a:r>
            <a:r>
              <a:rPr lang="en-US" sz="2400" dirty="0" smtClean="0"/>
              <a:t> </a:t>
            </a:r>
            <a:r>
              <a:rPr lang="en-US" sz="2400" dirty="0" err="1" smtClean="0"/>
              <a:t>una</a:t>
            </a:r>
            <a:r>
              <a:rPr lang="en-US" sz="2400" dirty="0" smtClean="0"/>
              <a:t> </a:t>
            </a:r>
            <a:r>
              <a:rPr lang="en-US" sz="2400" dirty="0" err="1" smtClean="0"/>
              <a:t>ejecución</a:t>
            </a:r>
            <a:r>
              <a:rPr lang="en-US" sz="2400" dirty="0" smtClean="0"/>
              <a:t> especifica no se </a:t>
            </a:r>
            <a:r>
              <a:rPr lang="en-US" sz="2400" dirty="0" err="1" smtClean="0"/>
              <a:t>invoquen</a:t>
            </a:r>
            <a:r>
              <a:rPr lang="en-US" sz="2400" dirty="0" smtClean="0"/>
              <a:t> a </a:t>
            </a:r>
            <a:r>
              <a:rPr lang="en-US" sz="2400" dirty="0" err="1" smtClean="0"/>
              <a:t>todas</a:t>
            </a:r>
            <a:r>
              <a:rPr lang="en-US" sz="2400" dirty="0" smtClean="0"/>
              <a:t> las </a:t>
            </a:r>
            <a:r>
              <a:rPr lang="en-US" sz="2400" dirty="0" err="1" smtClean="0"/>
              <a:t>funciones</a:t>
            </a:r>
            <a:endParaRPr lang="en-US" sz="2400" dirty="0" smtClean="0"/>
          </a:p>
          <a:p>
            <a:pPr marL="342900" indent="-342900">
              <a:buFont typeface="Arial" panose="020B0604020202020204" pitchFamily="34" charset="0"/>
              <a:buChar char="•"/>
            </a:pPr>
            <a:r>
              <a:rPr lang="en-US" sz="2400" dirty="0" smtClean="0"/>
              <a:t>Las </a:t>
            </a:r>
            <a:r>
              <a:rPr lang="en-US" sz="2400" dirty="0" err="1" smtClean="0"/>
              <a:t>limitaciones</a:t>
            </a:r>
            <a:r>
              <a:rPr lang="en-US" sz="2400" dirty="0" smtClean="0"/>
              <a:t> </a:t>
            </a:r>
            <a:r>
              <a:rPr lang="en-US" sz="2400" dirty="0" err="1" smtClean="0"/>
              <a:t>originales</a:t>
            </a:r>
            <a:r>
              <a:rPr lang="en-US" sz="2400" dirty="0" smtClean="0"/>
              <a:t> </a:t>
            </a:r>
            <a:r>
              <a:rPr lang="en-US" sz="2400" dirty="0" err="1" smtClean="0"/>
              <a:t>en</a:t>
            </a:r>
            <a:r>
              <a:rPr lang="en-US" sz="2400" dirty="0" smtClean="0"/>
              <a:t> la </a:t>
            </a:r>
            <a:r>
              <a:rPr lang="en-US" sz="2400" dirty="0" err="1" smtClean="0"/>
              <a:t>memoria</a:t>
            </a:r>
            <a:r>
              <a:rPr lang="en-US" sz="2400" dirty="0" smtClean="0"/>
              <a:t> </a:t>
            </a:r>
            <a:r>
              <a:rPr lang="en-US" sz="2400" dirty="0" err="1" smtClean="0"/>
              <a:t>disponible</a:t>
            </a:r>
            <a:r>
              <a:rPr lang="en-US" sz="2400" dirty="0" smtClean="0"/>
              <a:t> </a:t>
            </a:r>
            <a:r>
              <a:rPr lang="en-US" sz="2400" dirty="0" err="1" smtClean="0"/>
              <a:t>implicaban</a:t>
            </a:r>
            <a:r>
              <a:rPr lang="en-US" sz="2400" dirty="0" smtClean="0"/>
              <a:t> que bajo e</a:t>
            </a:r>
            <a:r>
              <a:rPr lang="en-US" sz="2400" dirty="0" err="1" smtClean="0"/>
              <a:t>ste</a:t>
            </a:r>
            <a:r>
              <a:rPr lang="en-US" sz="2400" dirty="0" smtClean="0"/>
              <a:t> </a:t>
            </a:r>
            <a:r>
              <a:rPr lang="en-US" sz="2400" dirty="0" err="1" smtClean="0"/>
              <a:t>modelo</a:t>
            </a:r>
            <a:r>
              <a:rPr lang="en-US" sz="2400" dirty="0" smtClean="0"/>
              <a:t> no es viable </a:t>
            </a:r>
            <a:r>
              <a:rPr lang="en-US" sz="2400" dirty="0" err="1" smtClean="0"/>
              <a:t>tener</a:t>
            </a:r>
            <a:r>
              <a:rPr lang="en-US" sz="2400" dirty="0" smtClean="0"/>
              <a:t> </a:t>
            </a:r>
            <a:r>
              <a:rPr lang="en-US" sz="2400" dirty="0" err="1" smtClean="0"/>
              <a:t>recursividad</a:t>
            </a:r>
            <a:r>
              <a:rPr lang="en-US" sz="2400" dirty="0" smtClean="0"/>
              <a:t> </a:t>
            </a:r>
            <a:r>
              <a:rPr lang="en-US" sz="2400" dirty="0" err="1" smtClean="0"/>
              <a:t>porque</a:t>
            </a:r>
            <a:r>
              <a:rPr lang="en-US" sz="2400" dirty="0" smtClean="0"/>
              <a:t> no se </a:t>
            </a:r>
            <a:r>
              <a:rPr lang="en-US" sz="2400" dirty="0" err="1" smtClean="0"/>
              <a:t>puede</a:t>
            </a:r>
            <a:r>
              <a:rPr lang="en-US" sz="2400" dirty="0" smtClean="0"/>
              <a:t> </a:t>
            </a:r>
            <a:r>
              <a:rPr lang="en-US" sz="2400" dirty="0" err="1" smtClean="0"/>
              <a:t>prever</a:t>
            </a:r>
            <a:r>
              <a:rPr lang="en-US" sz="2400" dirty="0" smtClean="0"/>
              <a:t> la </a:t>
            </a:r>
            <a:r>
              <a:rPr lang="en-US" sz="2400" dirty="0" err="1" smtClean="0"/>
              <a:t>longitud</a:t>
            </a:r>
            <a:r>
              <a:rPr lang="en-US" sz="2400" dirty="0" smtClean="0"/>
              <a:t> de la </a:t>
            </a:r>
            <a:r>
              <a:rPr lang="en-US" sz="2400" dirty="0" err="1" smtClean="0"/>
              <a:t>secuencia</a:t>
            </a:r>
            <a:r>
              <a:rPr lang="en-US" sz="2400" dirty="0" smtClean="0"/>
              <a:t> de </a:t>
            </a:r>
            <a:r>
              <a:rPr lang="en-US" sz="2400" dirty="0" err="1" smtClean="0"/>
              <a:t>llamados</a:t>
            </a:r>
            <a:r>
              <a:rPr lang="en-US" sz="2400" dirty="0" smtClean="0"/>
              <a:t> a </a:t>
            </a:r>
            <a:r>
              <a:rPr lang="en-US" sz="2400" dirty="0" err="1" smtClean="0"/>
              <a:t>una</a:t>
            </a:r>
            <a:r>
              <a:rPr lang="en-US" sz="2400" dirty="0" smtClean="0"/>
              <a:t> </a:t>
            </a:r>
            <a:r>
              <a:rPr lang="en-US" sz="2400" dirty="0" err="1" smtClean="0"/>
              <a:t>función</a:t>
            </a:r>
            <a:r>
              <a:rPr lang="en-US" sz="2400" dirty="0" smtClean="0"/>
              <a:t> </a:t>
            </a:r>
            <a:r>
              <a:rPr lang="en-US" sz="2400" dirty="0" err="1" smtClean="0"/>
              <a:t>en</a:t>
            </a:r>
            <a:r>
              <a:rPr lang="en-US" sz="2400" dirty="0" smtClean="0"/>
              <a:t> un </a:t>
            </a:r>
            <a:r>
              <a:rPr lang="en-US" sz="2400" dirty="0" err="1" smtClean="0"/>
              <a:t>caso</a:t>
            </a:r>
            <a:r>
              <a:rPr lang="en-US" sz="2400" dirty="0" smtClean="0"/>
              <a:t> </a:t>
            </a:r>
            <a:r>
              <a:rPr lang="en-US" sz="2400" dirty="0" err="1" smtClean="0"/>
              <a:t>recursivo</a:t>
            </a:r>
            <a:endParaRPr lang="en-US" sz="2400" dirty="0" err="1" smtClean="0"/>
          </a:p>
        </p:txBody>
      </p:sp>
      <p:grpSp>
        <p:nvGrpSpPr>
          <p:cNvPr id="40" name="Group 39"/>
          <p:cNvGrpSpPr/>
          <p:nvPr/>
        </p:nvGrpSpPr>
        <p:grpSpPr>
          <a:xfrm>
            <a:off x="114211" y="2023305"/>
            <a:ext cx="11447869" cy="961828"/>
            <a:chOff x="114211" y="2023305"/>
            <a:chExt cx="11447869" cy="961828"/>
          </a:xfrm>
        </p:grpSpPr>
        <p:sp>
          <p:nvSpPr>
            <p:cNvPr id="3" name="TextBox 2"/>
            <p:cNvSpPr txBox="1"/>
            <p:nvPr/>
          </p:nvSpPr>
          <p:spPr>
            <a:xfrm>
              <a:off x="114211" y="2023305"/>
              <a:ext cx="1648888" cy="923330"/>
            </a:xfrm>
            <a:prstGeom prst="rect">
              <a:avLst/>
            </a:prstGeom>
            <a:solidFill>
              <a:schemeClr val="bg1"/>
            </a:solidFill>
            <a:ln w="28575">
              <a:solidFill>
                <a:schemeClr val="tx1"/>
              </a:solidFill>
            </a:ln>
          </p:spPr>
          <p:txBody>
            <a:bodyPr wrap="square" rtlCol="0">
              <a:spAutoFit/>
            </a:bodyPr>
            <a:lstStyle/>
            <a:p>
              <a:r>
                <a:rPr lang="en-US" dirty="0" smtClean="0"/>
                <a:t>Zona de </a:t>
              </a:r>
              <a:r>
                <a:rPr lang="en-US" dirty="0" err="1" smtClean="0"/>
                <a:t>código</a:t>
              </a:r>
              <a:r>
                <a:rPr lang="en-US" dirty="0" smtClean="0"/>
                <a:t> a </a:t>
              </a:r>
              <a:r>
                <a:rPr lang="en-US" dirty="0" err="1" smtClean="0"/>
                <a:t>ejecutar</a:t>
              </a:r>
              <a:endParaRPr lang="en-US" dirty="0" smtClean="0"/>
            </a:p>
            <a:p>
              <a:endParaRPr lang="en-US" dirty="0"/>
            </a:p>
          </p:txBody>
        </p:sp>
        <p:sp>
          <p:nvSpPr>
            <p:cNvPr id="29" name="TextBox 28"/>
            <p:cNvSpPr txBox="1"/>
            <p:nvPr/>
          </p:nvSpPr>
          <p:spPr>
            <a:xfrm>
              <a:off x="3164440" y="2040890"/>
              <a:ext cx="1677427" cy="922020"/>
            </a:xfrm>
            <a:prstGeom prst="rect">
              <a:avLst/>
            </a:prstGeom>
            <a:solidFill>
              <a:schemeClr val="bg1"/>
            </a:solidFill>
            <a:ln w="28575">
              <a:solidFill>
                <a:schemeClr val="tx1"/>
              </a:solidFill>
            </a:ln>
          </p:spPr>
          <p:txBody>
            <a:bodyPr wrap="square" rtlCol="0">
              <a:spAutoFit/>
            </a:bodyPr>
            <a:lstStyle>
              <a:defPPr>
                <a:defRPr lang="en-US"/>
              </a:defPPr>
            </a:lstStyle>
            <a:p>
              <a:r>
                <a:rPr lang="en-US" dirty="0"/>
                <a:t>Zona </a:t>
              </a:r>
              <a:r>
                <a:rPr lang="en-US" dirty="0" smtClean="0"/>
                <a:t>de </a:t>
              </a:r>
              <a:r>
                <a:rPr lang="en-US" dirty="0" err="1" smtClean="0"/>
                <a:t>valores</a:t>
              </a:r>
              <a:r>
                <a:rPr lang="en-US" dirty="0" smtClean="0"/>
                <a:t> </a:t>
              </a:r>
              <a:r>
                <a:rPr lang="en-US" dirty="0" err="1" smtClean="0"/>
                <a:t>constantes</a:t>
              </a:r>
              <a:endParaRPr lang="en-US" dirty="0" smtClean="0"/>
            </a:p>
            <a:p>
              <a:endParaRPr lang="en-US" dirty="0"/>
            </a:p>
          </p:txBody>
        </p:sp>
        <p:sp>
          <p:nvSpPr>
            <p:cNvPr id="30" name="TextBox 29"/>
            <p:cNvSpPr txBox="1"/>
            <p:nvPr/>
          </p:nvSpPr>
          <p:spPr>
            <a:xfrm>
              <a:off x="4832618" y="2031997"/>
              <a:ext cx="1960880" cy="953135"/>
            </a:xfrm>
            <a:prstGeom prst="rect">
              <a:avLst/>
            </a:prstGeom>
            <a:solidFill>
              <a:schemeClr val="bg1"/>
            </a:solidFill>
            <a:ln w="28575">
              <a:solidFill>
                <a:schemeClr val="tx1"/>
              </a:solidFill>
            </a:ln>
          </p:spPr>
          <p:txBody>
            <a:bodyPr wrap="square" rtlCol="0">
              <a:spAutoFit/>
            </a:bodyPr>
            <a:lstStyle>
              <a:defPPr>
                <a:defRPr lang="en-US"/>
              </a:defPPr>
            </a:lstStyle>
            <a:p>
              <a:r>
                <a:rPr lang="en-US" dirty="0"/>
                <a:t>Zona </a:t>
              </a:r>
              <a:r>
                <a:rPr lang="en-US" dirty="0" smtClean="0"/>
                <a:t>de variables de la </a:t>
              </a:r>
              <a:r>
                <a:rPr lang="en-US" dirty="0" err="1" smtClean="0"/>
                <a:t>función</a:t>
              </a:r>
              <a:r>
                <a:rPr lang="en-US" dirty="0" smtClean="0"/>
                <a:t> </a:t>
              </a:r>
              <a:r>
                <a:rPr lang="en-US" sz="2000" b="1" dirty="0" smtClean="0"/>
                <a:t>A</a:t>
              </a:r>
              <a:endParaRPr lang="en-US" dirty="0" smtClean="0"/>
            </a:p>
            <a:p>
              <a:endParaRPr lang="en-US" dirty="0"/>
            </a:p>
          </p:txBody>
        </p:sp>
        <p:sp>
          <p:nvSpPr>
            <p:cNvPr id="31" name="TextBox 30"/>
            <p:cNvSpPr txBox="1"/>
            <p:nvPr/>
          </p:nvSpPr>
          <p:spPr>
            <a:xfrm>
              <a:off x="6793499" y="2031997"/>
              <a:ext cx="1940560" cy="953135"/>
            </a:xfrm>
            <a:prstGeom prst="rect">
              <a:avLst/>
            </a:prstGeom>
            <a:solidFill>
              <a:schemeClr val="bg1"/>
            </a:solidFill>
            <a:ln w="28575">
              <a:solidFill>
                <a:schemeClr val="tx1"/>
              </a:solidFill>
            </a:ln>
          </p:spPr>
          <p:txBody>
            <a:bodyPr wrap="square" rtlCol="0">
              <a:spAutoFit/>
            </a:bodyPr>
            <a:lstStyle>
              <a:defPPr>
                <a:defRPr lang="en-US"/>
              </a:defPPr>
            </a:lstStyle>
            <a:p>
              <a:r>
                <a:rPr lang="en-US" dirty="0"/>
                <a:t>Zona </a:t>
              </a:r>
              <a:r>
                <a:rPr lang="en-US" dirty="0" smtClean="0"/>
                <a:t>de variables de la </a:t>
              </a:r>
              <a:r>
                <a:rPr lang="en-US" dirty="0" err="1" smtClean="0"/>
                <a:t>función</a:t>
              </a:r>
              <a:r>
                <a:rPr lang="en-US" dirty="0" smtClean="0"/>
                <a:t> </a:t>
              </a:r>
              <a:r>
                <a:rPr lang="en-US" sz="2000" b="1" dirty="0" smtClean="0"/>
                <a:t>F</a:t>
              </a:r>
              <a:endParaRPr lang="en-US" dirty="0" smtClean="0"/>
            </a:p>
            <a:p>
              <a:endParaRPr lang="en-US" dirty="0"/>
            </a:p>
          </p:txBody>
        </p:sp>
        <p:sp>
          <p:nvSpPr>
            <p:cNvPr id="32" name="TextBox 31"/>
            <p:cNvSpPr txBox="1"/>
            <p:nvPr/>
          </p:nvSpPr>
          <p:spPr>
            <a:xfrm>
              <a:off x="9601200" y="2031998"/>
              <a:ext cx="1960880" cy="953135"/>
            </a:xfrm>
            <a:prstGeom prst="rect">
              <a:avLst/>
            </a:prstGeom>
            <a:solidFill>
              <a:schemeClr val="bg1"/>
            </a:solidFill>
            <a:ln w="28575">
              <a:solidFill>
                <a:schemeClr val="tx1"/>
              </a:solidFill>
            </a:ln>
          </p:spPr>
          <p:txBody>
            <a:bodyPr wrap="square" rtlCol="0">
              <a:spAutoFit/>
            </a:bodyPr>
            <a:lstStyle>
              <a:defPPr>
                <a:defRPr lang="en-US"/>
              </a:defPPr>
            </a:lstStyle>
            <a:p>
              <a:r>
                <a:rPr lang="en-US" dirty="0"/>
                <a:t>Zona </a:t>
              </a:r>
              <a:r>
                <a:rPr lang="en-US" dirty="0" smtClean="0"/>
                <a:t>de variables de la </a:t>
              </a:r>
              <a:r>
                <a:rPr lang="en-US" dirty="0" err="1" smtClean="0"/>
                <a:t>función</a:t>
              </a:r>
              <a:r>
                <a:rPr lang="en-US" dirty="0" smtClean="0"/>
                <a:t> </a:t>
              </a:r>
              <a:r>
                <a:rPr lang="en-US" sz="2000" b="1" dirty="0" smtClean="0"/>
                <a:t>R</a:t>
              </a:r>
              <a:endParaRPr lang="en-US" dirty="0" smtClean="0"/>
            </a:p>
            <a:p>
              <a:endParaRPr lang="en-US" dirty="0"/>
            </a:p>
          </p:txBody>
        </p:sp>
        <p:sp>
          <p:nvSpPr>
            <p:cNvPr id="33" name="TextBox 32"/>
            <p:cNvSpPr txBox="1"/>
            <p:nvPr/>
          </p:nvSpPr>
          <p:spPr>
            <a:xfrm>
              <a:off x="8734060" y="2031998"/>
              <a:ext cx="867139" cy="922020"/>
            </a:xfrm>
            <a:prstGeom prst="rect">
              <a:avLst/>
            </a:prstGeom>
            <a:solidFill>
              <a:schemeClr val="bg1"/>
            </a:solidFill>
            <a:ln w="28575">
              <a:solidFill>
                <a:schemeClr val="tx1"/>
              </a:solidFill>
            </a:ln>
          </p:spPr>
          <p:txBody>
            <a:bodyPr wrap="square" rtlCol="0">
              <a:spAutoFit/>
            </a:bodyPr>
            <a:lstStyle>
              <a:defPPr>
                <a:defRPr lang="en-US"/>
              </a:defPPr>
            </a:lstStyle>
            <a:p>
              <a:r>
                <a:rPr lang="en-US" dirty="0" smtClean="0"/>
                <a:t>….</a:t>
              </a:r>
              <a:endParaRPr lang="en-US" dirty="0" smtClean="0"/>
            </a:p>
            <a:p>
              <a:endParaRPr lang="en-US" dirty="0" smtClean="0"/>
            </a:p>
            <a:p>
              <a:endParaRPr lang="en-US" dirty="0"/>
            </a:p>
          </p:txBody>
        </p:sp>
        <p:sp>
          <p:nvSpPr>
            <p:cNvPr id="39" name="TextBox 38"/>
            <p:cNvSpPr txBox="1"/>
            <p:nvPr/>
          </p:nvSpPr>
          <p:spPr>
            <a:xfrm>
              <a:off x="1763099" y="2039503"/>
              <a:ext cx="1410985" cy="923330"/>
            </a:xfrm>
            <a:prstGeom prst="rect">
              <a:avLst/>
            </a:prstGeom>
            <a:solidFill>
              <a:schemeClr val="bg1"/>
            </a:solidFill>
            <a:ln w="28575">
              <a:solidFill>
                <a:schemeClr val="tx1"/>
              </a:solidFill>
            </a:ln>
          </p:spPr>
          <p:txBody>
            <a:bodyPr wrap="square" rtlCol="0">
              <a:spAutoFit/>
            </a:bodyPr>
            <a:lstStyle/>
            <a:p>
              <a:r>
                <a:rPr lang="en-US" dirty="0" smtClean="0"/>
                <a:t>Zona de </a:t>
              </a:r>
              <a:r>
                <a:rPr lang="en-US" dirty="0" err="1" smtClean="0"/>
                <a:t>datos</a:t>
              </a:r>
              <a:r>
                <a:rPr lang="en-US" dirty="0" smtClean="0"/>
                <a:t> </a:t>
              </a:r>
              <a:r>
                <a:rPr lang="en-US" dirty="0" err="1" smtClean="0"/>
                <a:t>comunes</a:t>
              </a:r>
              <a:endParaRPr lang="en-US" dirty="0"/>
            </a:p>
          </p:txBody>
        </p:sp>
      </p:grpSp>
      <p:sp>
        <p:nvSpPr>
          <p:cNvPr id="35" name="Rectangle 34"/>
          <p:cNvSpPr/>
          <p:nvPr/>
        </p:nvSpPr>
        <p:spPr>
          <a:xfrm>
            <a:off x="4527536" y="1674214"/>
            <a:ext cx="7245678" cy="1384995"/>
          </a:xfrm>
          <a:prstGeom prst="rect">
            <a:avLst/>
          </a:prstGeom>
          <a:solidFill>
            <a:srgbClr val="FFFF00">
              <a:alpha val="30000"/>
            </a:srgbClr>
          </a:solidFill>
        </p:spPr>
        <p:txBody>
          <a:bodyPr wrap="square" rtlCol="0">
            <a:spAutoFit/>
          </a:bodyPr>
          <a:lstStyle/>
          <a:p>
            <a:endParaRPr lang="en-US" sz="2800" dirty="0" smtClean="0">
              <a:solidFill>
                <a:schemeClr val="tx1"/>
              </a:solidFill>
            </a:endParaRPr>
          </a:p>
          <a:p>
            <a:endParaRPr lang="en-US" sz="2800" dirty="0"/>
          </a:p>
          <a:p>
            <a:endParaRPr lang="en-US"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bldLvl="0" animBg="1"/>
      <p:bldP spid="38" grpId="0" bldLvl="0" animBg="1"/>
      <p:bldP spid="3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9776375" cy="652017"/>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charset="0"/>
              </a:rPr>
              <a:t>Organizacion</a:t>
            </a:r>
            <a:r>
              <a:rPr lang="en-US" sz="3200" cap="small" dirty="0" smtClean="0">
                <a:solidFill>
                  <a:schemeClr val="bg1"/>
                </a:solidFill>
                <a:latin typeface="Arial Narrow" panose="020B0606020202030204" charset="0"/>
              </a:rPr>
              <a:t> de </a:t>
            </a:r>
            <a:r>
              <a:rPr lang="en-US" sz="3200" cap="small" dirty="0" err="1" smtClean="0">
                <a:solidFill>
                  <a:schemeClr val="bg1"/>
                </a:solidFill>
                <a:latin typeface="Arial Narrow" panose="020B0606020202030204" charset="0"/>
              </a:rPr>
              <a:t>memoria</a:t>
            </a:r>
            <a:r>
              <a:rPr lang="en-US" sz="3200" cap="small" dirty="0" smtClean="0">
                <a:solidFill>
                  <a:schemeClr val="bg1"/>
                </a:solidFill>
                <a:latin typeface="Arial Narrow" panose="020B0606020202030204" charset="0"/>
              </a:rPr>
              <a:t> de un </a:t>
            </a:r>
            <a:r>
              <a:rPr lang="en-US" sz="3200" cap="small" dirty="0" err="1" smtClean="0">
                <a:solidFill>
                  <a:schemeClr val="bg1"/>
                </a:solidFill>
                <a:latin typeface="Arial Narrow" panose="020B0606020202030204" charset="0"/>
              </a:rPr>
              <a:t>lp</a:t>
            </a:r>
            <a:r>
              <a:rPr lang="en-US" sz="3200" cap="small" dirty="0" smtClean="0">
                <a:solidFill>
                  <a:schemeClr val="bg1"/>
                </a:solidFill>
                <a:latin typeface="Arial Narrow" panose="020B0606020202030204" charset="0"/>
              </a:rPr>
              <a:t>, solo </a:t>
            </a:r>
            <a:r>
              <a:rPr lang="en-US" sz="3200" cap="small" dirty="0" err="1" smtClean="0">
                <a:solidFill>
                  <a:schemeClr val="bg1"/>
                </a:solidFill>
                <a:latin typeface="Arial Narrow" panose="020B0606020202030204" charset="0"/>
              </a:rPr>
              <a:t>memoria</a:t>
            </a:r>
            <a:r>
              <a:rPr lang="en-US" sz="3200" cap="small" dirty="0" smtClean="0">
                <a:solidFill>
                  <a:schemeClr val="bg1"/>
                </a:solidFill>
                <a:latin typeface="Arial Narrow" panose="020B0606020202030204" charset="0"/>
              </a:rPr>
              <a:t> </a:t>
            </a:r>
            <a:r>
              <a:rPr lang="en-US" sz="3200" cap="small" dirty="0" err="1" smtClean="0">
                <a:solidFill>
                  <a:schemeClr val="bg1"/>
                </a:solidFill>
                <a:latin typeface="Arial Narrow" panose="020B0606020202030204" charset="0"/>
              </a:rPr>
              <a:t>estática</a:t>
            </a:r>
            <a:endParaRPr lang="en-US" sz="3200" cap="small" dirty="0">
              <a:solidFill>
                <a:schemeClr val="bg1"/>
              </a:solidFill>
              <a:latin typeface="Arial Narrow" panose="020B0606020202030204" charset="0"/>
            </a:endParaRPr>
          </a:p>
        </p:txBody>
      </p:sp>
      <p:sp>
        <p:nvSpPr>
          <p:cNvPr id="28" name="Title 1"/>
          <p:cNvSpPr txBox="1"/>
          <p:nvPr/>
        </p:nvSpPr>
        <p:spPr>
          <a:xfrm>
            <a:off x="160105" y="847191"/>
            <a:ext cx="2608461" cy="422529"/>
          </a:xfrm>
          <a:prstGeom prst="rect">
            <a:avLst/>
          </a:prstGeom>
          <a:solidFill>
            <a:schemeClr val="accent1">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2000" cap="small" dirty="0" smtClean="0">
                <a:solidFill>
                  <a:schemeClr val="bg1"/>
                </a:solidFill>
                <a:latin typeface="Arial Narrow" panose="020B0606020202030204" charset="0"/>
              </a:rPr>
              <a:t>Fortran zon</a:t>
            </a:r>
            <a:r>
              <a:rPr lang="es-ES_tradnl" sz="2000" cap="small" dirty="0" smtClean="0">
                <a:solidFill>
                  <a:schemeClr val="bg1"/>
                </a:solidFill>
                <a:latin typeface="Arial Narrow" panose="020B0606020202030204" charset="0"/>
              </a:rPr>
              <a:t>a </a:t>
            </a:r>
            <a:r>
              <a:rPr lang="es-ES_tradnl" sz="2000" cap="small" dirty="0" err="1" smtClean="0">
                <a:solidFill>
                  <a:schemeClr val="bg1"/>
                </a:solidFill>
                <a:latin typeface="Arial Narrow" panose="020B0606020202030204" charset="0"/>
              </a:rPr>
              <a:t>common</a:t>
            </a:r>
            <a:endParaRPr lang="en-US" sz="2000" cap="small" dirty="0">
              <a:solidFill>
                <a:schemeClr val="bg1"/>
              </a:solidFill>
              <a:latin typeface="Arial Narrow" panose="020B0606020202030204" charset="0"/>
            </a:endParaRPr>
          </a:p>
        </p:txBody>
      </p:sp>
      <p:sp>
        <p:nvSpPr>
          <p:cNvPr id="18" name="Rectangle 3"/>
          <p:cNvSpPr>
            <a:spLocks noChangeArrowheads="1"/>
          </p:cNvSpPr>
          <p:nvPr/>
        </p:nvSpPr>
        <p:spPr bwMode="auto">
          <a:xfrm>
            <a:off x="1187924" y="1394931"/>
            <a:ext cx="2157922" cy="2306955"/>
          </a:xfrm>
          <a:prstGeom prst="rect">
            <a:avLst/>
          </a:prstGeom>
          <a:solidFill>
            <a:schemeClr val="bg1"/>
          </a:solidFill>
          <a:ln w="9525">
            <a:solidFill>
              <a:schemeClr val="tx1"/>
            </a:solidFill>
            <a:miter lim="800000"/>
          </a:ln>
          <a:effectLst/>
        </p:spPr>
        <p:txBody>
          <a:bodyPr wrap="square">
            <a:spAutoFit/>
          </a:bodyPr>
          <a:lstStyle/>
          <a:p>
            <a:pPr marL="457200" indent="-457200">
              <a:lnSpc>
                <a:spcPct val="90000"/>
              </a:lnSpc>
            </a:pPr>
            <a:endParaRPr lang="es-ES_tradnl" sz="2000" b="1" dirty="0">
              <a:solidFill>
                <a:srgbClr val="FFFF00"/>
              </a:solidFill>
              <a:effectLst>
                <a:outerShdw blurRad="38100" dist="38100" dir="2700000" algn="tl">
                  <a:srgbClr val="000000"/>
                </a:outerShdw>
              </a:effectLst>
              <a:latin typeface="Nina" pitchFamily="34" charset="0"/>
            </a:endParaRPr>
          </a:p>
          <a:p>
            <a:pPr marL="457200" indent="-457200">
              <a:lnSpc>
                <a:spcPct val="90000"/>
              </a:lnSpc>
            </a:pPr>
            <a:r>
              <a:rPr lang="es-ES_tradnl" sz="2000" dirty="0" err="1">
                <a:latin typeface="Consolas" panose="020B0609020204030204" charset="0"/>
              </a:rPr>
              <a:t>void</a:t>
            </a:r>
            <a:r>
              <a:rPr lang="es-ES_tradnl" sz="2000" dirty="0">
                <a:latin typeface="Consolas" panose="020B0609020204030204" charset="0"/>
              </a:rPr>
              <a:t> M1(){</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a:t>
            </a:r>
            <a:r>
              <a:rPr lang="es-ES_tradnl" sz="2000" dirty="0" err="1">
                <a:latin typeface="Consolas" panose="020B0609020204030204" charset="0"/>
              </a:rPr>
              <a:t>int</a:t>
            </a:r>
            <a:r>
              <a:rPr lang="es-ES_tradnl" sz="2000" dirty="0">
                <a:latin typeface="Consolas" panose="020B0609020204030204" charset="0"/>
              </a:rPr>
              <a:t> </a:t>
            </a:r>
            <a:r>
              <a:rPr lang="es-ES_tradnl" sz="2000" dirty="0" err="1">
                <a:latin typeface="Consolas" panose="020B0609020204030204" charset="0"/>
              </a:rPr>
              <a:t>a,b</a:t>
            </a:r>
            <a:r>
              <a:rPr lang="es-ES_tradnl" sz="2000" dirty="0">
                <a:latin typeface="Consolas" panose="020B0609020204030204" charset="0"/>
              </a:rPr>
              <a:t>;</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COMMON C1{</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a:t>
            </a:r>
            <a:r>
              <a:rPr lang="es-ES_tradnl" sz="2000" dirty="0" err="1">
                <a:latin typeface="Consolas" panose="020B0609020204030204" charset="0"/>
              </a:rPr>
              <a:t>int</a:t>
            </a:r>
            <a:r>
              <a:rPr lang="es-ES_tradnl" sz="2000" dirty="0">
                <a:latin typeface="Consolas" panose="020B0609020204030204" charset="0"/>
              </a:rPr>
              <a:t> d;</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a:t>
            </a:r>
            <a:endParaRPr lang="es-ES_tradnl" sz="2000" dirty="0">
              <a:latin typeface="Consolas" panose="020B0609020204030204" charset="0"/>
            </a:endParaRPr>
          </a:p>
        </p:txBody>
      </p:sp>
      <p:sp>
        <p:nvSpPr>
          <p:cNvPr id="19" name="Rectangle 3"/>
          <p:cNvSpPr>
            <a:spLocks noChangeArrowheads="1"/>
          </p:cNvSpPr>
          <p:nvPr/>
        </p:nvSpPr>
        <p:spPr bwMode="auto">
          <a:xfrm>
            <a:off x="3772379" y="1151314"/>
            <a:ext cx="1905000" cy="2861310"/>
          </a:xfrm>
          <a:prstGeom prst="rect">
            <a:avLst/>
          </a:prstGeom>
          <a:solidFill>
            <a:schemeClr val="bg1"/>
          </a:solidFill>
          <a:ln w="9525">
            <a:solidFill>
              <a:schemeClr val="tx1"/>
            </a:solidFill>
            <a:miter lim="800000"/>
          </a:ln>
          <a:effectLst/>
        </p:spPr>
        <p:txBody>
          <a:bodyPr wrap="square">
            <a:spAutoFit/>
          </a:bodyPr>
          <a:lstStyle/>
          <a:p>
            <a:pPr marL="457200" indent="-457200">
              <a:lnSpc>
                <a:spcPct val="90000"/>
              </a:lnSpc>
            </a:pPr>
            <a:endParaRPr lang="es-ES_tradnl" sz="2000" b="1" dirty="0">
              <a:solidFill>
                <a:srgbClr val="FFFF00"/>
              </a:solidFill>
              <a:effectLst>
                <a:outerShdw blurRad="38100" dist="38100" dir="2700000" algn="tl">
                  <a:srgbClr val="000000"/>
                </a:outerShdw>
              </a:effectLst>
              <a:latin typeface="Nina" pitchFamily="34" charset="0"/>
            </a:endParaRPr>
          </a:p>
          <a:p>
            <a:pPr marL="457200" indent="-457200">
              <a:lnSpc>
                <a:spcPct val="90000"/>
              </a:lnSpc>
            </a:pPr>
            <a:r>
              <a:rPr lang="es-ES_tradnl" sz="2000" dirty="0" err="1">
                <a:latin typeface="Consolas" panose="020B0609020204030204" charset="0"/>
              </a:rPr>
              <a:t>void</a:t>
            </a:r>
            <a:r>
              <a:rPr lang="es-ES_tradnl" sz="2000" dirty="0">
                <a:latin typeface="Consolas" panose="020B0609020204030204" charset="0"/>
              </a:rPr>
              <a:t> M2(){</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a:t>
            </a:r>
            <a:r>
              <a:rPr lang="es-ES_tradnl" sz="2000" dirty="0" err="1">
                <a:latin typeface="Consolas" panose="020B0609020204030204" charset="0"/>
              </a:rPr>
              <a:t>int</a:t>
            </a:r>
            <a:r>
              <a:rPr lang="es-ES_tradnl" sz="2000" dirty="0">
                <a:latin typeface="Consolas" panose="020B0609020204030204" charset="0"/>
              </a:rPr>
              <a:t> </a:t>
            </a:r>
            <a:r>
              <a:rPr lang="es-ES_tradnl" sz="2000" dirty="0" err="1">
                <a:latin typeface="Consolas" panose="020B0609020204030204" charset="0"/>
              </a:rPr>
              <a:t>j,a,k</a:t>
            </a:r>
            <a:r>
              <a:rPr lang="es-ES_tradnl" sz="2000" dirty="0">
                <a:latin typeface="Consolas" panose="020B0609020204030204" charset="0"/>
              </a:rPr>
              <a:t>;</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COMMON C1{</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a:t>
            </a:r>
            <a:r>
              <a:rPr lang="es-ES_tradnl" sz="2000" dirty="0" err="1">
                <a:latin typeface="Consolas" panose="020B0609020204030204" charset="0"/>
              </a:rPr>
              <a:t>int</a:t>
            </a:r>
            <a:r>
              <a:rPr lang="es-ES_tradnl" sz="2000" dirty="0">
                <a:latin typeface="Consolas" panose="020B0609020204030204" charset="0"/>
              </a:rPr>
              <a:t> e;</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 </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COMMON C2{</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a:t>
            </a:r>
            <a:r>
              <a:rPr lang="es-ES_tradnl" sz="2000" dirty="0" err="1">
                <a:latin typeface="Consolas" panose="020B0609020204030204" charset="0"/>
              </a:rPr>
              <a:t>int</a:t>
            </a:r>
            <a:r>
              <a:rPr lang="es-ES_tradnl" sz="2000" dirty="0">
                <a:latin typeface="Consolas" panose="020B0609020204030204" charset="0"/>
              </a:rPr>
              <a:t> </a:t>
            </a:r>
            <a:r>
              <a:rPr lang="es-ES_tradnl" sz="2000" dirty="0" err="1">
                <a:latin typeface="Consolas" panose="020B0609020204030204" charset="0"/>
              </a:rPr>
              <a:t>f,g</a:t>
            </a:r>
            <a:r>
              <a:rPr lang="es-ES_tradnl" sz="2000" dirty="0">
                <a:latin typeface="Consolas" panose="020B0609020204030204" charset="0"/>
              </a:rPr>
              <a:t>; </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  ...</a:t>
            </a:r>
            <a:endParaRPr lang="es-ES_tradnl" sz="2000" dirty="0">
              <a:latin typeface="Consolas" panose="020B0609020204030204" charset="0"/>
            </a:endParaRPr>
          </a:p>
          <a:p>
            <a:pPr marL="457200" indent="-457200">
              <a:lnSpc>
                <a:spcPct val="90000"/>
              </a:lnSpc>
            </a:pPr>
            <a:r>
              <a:rPr lang="es-ES_tradnl" sz="2000" dirty="0">
                <a:latin typeface="Consolas" panose="020B0609020204030204" charset="0"/>
              </a:rPr>
              <a:t>}</a:t>
            </a:r>
            <a:endParaRPr lang="es-ES_tradnl" sz="2000" dirty="0">
              <a:latin typeface="Consolas" panose="020B0609020204030204" charset="0"/>
            </a:endParaRPr>
          </a:p>
        </p:txBody>
      </p:sp>
      <p:sp>
        <p:nvSpPr>
          <p:cNvPr id="20" name="Rectangle 3"/>
          <p:cNvSpPr>
            <a:spLocks noChangeArrowheads="1"/>
          </p:cNvSpPr>
          <p:nvPr/>
        </p:nvSpPr>
        <p:spPr bwMode="auto">
          <a:xfrm>
            <a:off x="6299721" y="1356503"/>
            <a:ext cx="2360317" cy="2306955"/>
          </a:xfrm>
          <a:prstGeom prst="rect">
            <a:avLst/>
          </a:prstGeom>
          <a:solidFill>
            <a:schemeClr val="bg1"/>
          </a:solidFill>
          <a:ln w="9525">
            <a:solidFill>
              <a:schemeClr val="tx1"/>
            </a:solidFill>
            <a:miter lim="800000"/>
          </a:ln>
          <a:effectLst/>
        </p:spPr>
        <p:txBody>
          <a:bodyPr wrap="square">
            <a:spAutoFit/>
          </a:bodyPr>
          <a:lstStyle/>
          <a:p>
            <a:pPr marL="457200" indent="-457200">
              <a:lnSpc>
                <a:spcPct val="90000"/>
              </a:lnSpc>
            </a:pPr>
            <a:endParaRPr lang="es-ES_tradnl" sz="2000" b="1" i="0" dirty="0">
              <a:solidFill>
                <a:srgbClr val="FFFF00"/>
              </a:solidFill>
              <a:effectLst>
                <a:outerShdw blurRad="38100" dist="38100" dir="2700000" algn="tl">
                  <a:srgbClr val="000000"/>
                </a:outerShdw>
              </a:effectLst>
              <a:latin typeface="Nina" pitchFamily="34" charset="0"/>
            </a:endParaRPr>
          </a:p>
          <a:p>
            <a:pPr marL="457200" indent="-457200" algn="l">
              <a:lnSpc>
                <a:spcPct val="90000"/>
              </a:lnSpc>
            </a:pPr>
            <a:r>
              <a:rPr lang="es-ES_tradnl" sz="2000" b="0" i="0" dirty="0" err="1">
                <a:latin typeface="Consolas" panose="020B0609020204030204" charset="0"/>
              </a:rPr>
              <a:t>void</a:t>
            </a:r>
            <a:r>
              <a:rPr lang="es-ES_tradnl" sz="2000" b="0" i="0" dirty="0">
                <a:latin typeface="Consolas" panose="020B0609020204030204" charset="0"/>
              </a:rPr>
              <a:t> M3(){</a:t>
            </a:r>
            <a:endParaRPr lang="es-ES_tradnl" sz="2000" b="0" i="0" dirty="0">
              <a:latin typeface="Consolas" panose="020B0609020204030204" charset="0"/>
            </a:endParaRPr>
          </a:p>
          <a:p>
            <a:pPr marL="457200" indent="-457200" algn="l">
              <a:lnSpc>
                <a:spcPct val="90000"/>
              </a:lnSpc>
            </a:pPr>
            <a:r>
              <a:rPr lang="es-ES_tradnl" sz="2000" b="0" i="0" dirty="0">
                <a:latin typeface="Consolas" panose="020B0609020204030204" charset="0"/>
              </a:rPr>
              <a:t>  </a:t>
            </a:r>
            <a:r>
              <a:rPr lang="es-ES_tradnl" sz="2000" b="0" i="0" dirty="0" err="1">
                <a:latin typeface="Consolas" panose="020B0609020204030204" charset="0"/>
              </a:rPr>
              <a:t>int</a:t>
            </a:r>
            <a:r>
              <a:rPr lang="es-ES_tradnl" sz="2000" b="0" i="0" dirty="0">
                <a:latin typeface="Consolas" panose="020B0609020204030204" charset="0"/>
              </a:rPr>
              <a:t> c;</a:t>
            </a:r>
            <a:endParaRPr lang="es-ES_tradnl" sz="2000" b="0" i="0" dirty="0">
              <a:latin typeface="Consolas" panose="020B0609020204030204" charset="0"/>
            </a:endParaRPr>
          </a:p>
          <a:p>
            <a:pPr marL="457200" indent="-457200" algn="l">
              <a:lnSpc>
                <a:spcPct val="90000"/>
              </a:lnSpc>
            </a:pPr>
            <a:r>
              <a:rPr lang="es-ES_tradnl" sz="2000" b="0" i="0" dirty="0" smtClean="0">
                <a:latin typeface="Consolas" panose="020B0609020204030204" charset="0"/>
              </a:rPr>
              <a:t>  COMMON C2{</a:t>
            </a:r>
            <a:endParaRPr lang="es-ES_tradnl" sz="2000" b="0" i="0" dirty="0" smtClean="0">
              <a:latin typeface="Consolas" panose="020B0609020204030204" charset="0"/>
            </a:endParaRPr>
          </a:p>
          <a:p>
            <a:pPr marL="457200" indent="-457200" algn="l">
              <a:lnSpc>
                <a:spcPct val="90000"/>
              </a:lnSpc>
            </a:pPr>
            <a:r>
              <a:rPr lang="es-ES_tradnl" sz="2000" b="0" i="0" dirty="0" smtClean="0">
                <a:latin typeface="Consolas" panose="020B0609020204030204" charset="0"/>
              </a:rPr>
              <a:t>    </a:t>
            </a:r>
            <a:r>
              <a:rPr lang="es-ES_tradnl" sz="2000" b="0" i="0" dirty="0" err="1" smtClean="0">
                <a:latin typeface="Consolas" panose="020B0609020204030204" charset="0"/>
              </a:rPr>
              <a:t>int</a:t>
            </a:r>
            <a:r>
              <a:rPr lang="es-ES_tradnl" sz="2000" b="0" i="0" dirty="0" smtClean="0">
                <a:latin typeface="Consolas" panose="020B0609020204030204" charset="0"/>
              </a:rPr>
              <a:t> h; </a:t>
            </a:r>
            <a:endParaRPr lang="es-ES_tradnl" sz="2000" b="0" i="0" dirty="0" smtClean="0">
              <a:latin typeface="Consolas" panose="020B0609020204030204" charset="0"/>
            </a:endParaRPr>
          </a:p>
          <a:p>
            <a:pPr marL="457200" indent="-457200" algn="l">
              <a:lnSpc>
                <a:spcPct val="90000"/>
              </a:lnSpc>
            </a:pPr>
            <a:r>
              <a:rPr lang="es-ES_tradnl" sz="2000" b="0" i="0" dirty="0" smtClean="0">
                <a:latin typeface="Consolas" panose="020B0609020204030204" charset="0"/>
              </a:rPr>
              <a:t>  ...</a:t>
            </a:r>
            <a:endParaRPr lang="es-ES_tradnl" sz="2000" b="0" i="0" dirty="0" smtClean="0">
              <a:latin typeface="Consolas" panose="020B0609020204030204" charset="0"/>
            </a:endParaRPr>
          </a:p>
          <a:p>
            <a:pPr marL="457200" indent="-457200" algn="l">
              <a:lnSpc>
                <a:spcPct val="90000"/>
              </a:lnSpc>
            </a:pPr>
            <a:r>
              <a:rPr lang="es-ES_tradnl" sz="2000" b="0" i="0" dirty="0" smtClean="0">
                <a:latin typeface="Consolas" panose="020B0609020204030204" charset="0"/>
              </a:rPr>
              <a:t>  }</a:t>
            </a:r>
            <a:endParaRPr lang="es-ES_tradnl" sz="2000" b="0" i="0" dirty="0" smtClean="0">
              <a:latin typeface="Consolas" panose="020B0609020204030204" charset="0"/>
            </a:endParaRPr>
          </a:p>
          <a:p>
            <a:pPr marL="457200" indent="-457200" algn="l">
              <a:lnSpc>
                <a:spcPct val="90000"/>
              </a:lnSpc>
            </a:pPr>
            <a:r>
              <a:rPr lang="es-ES_tradnl" sz="2000" b="0" i="0" dirty="0" smtClean="0">
                <a:latin typeface="Consolas" panose="020B0609020204030204" charset="0"/>
              </a:rPr>
              <a:t>}</a:t>
            </a:r>
            <a:endParaRPr lang="es-ES_tradnl" sz="2000" b="0" i="0" dirty="0" smtClean="0">
              <a:latin typeface="Consolas" panose="020B0609020204030204" charset="0"/>
            </a:endParaRPr>
          </a:p>
        </p:txBody>
      </p:sp>
      <p:sp>
        <p:nvSpPr>
          <p:cNvPr id="21" name="1 Rectángulo"/>
          <p:cNvSpPr/>
          <p:nvPr/>
        </p:nvSpPr>
        <p:spPr bwMode="auto">
          <a:xfrm>
            <a:off x="1152292" y="4579507"/>
            <a:ext cx="802675" cy="461665"/>
          </a:xfrm>
          <a:prstGeom prst="rect">
            <a:avLst/>
          </a:prstGeom>
          <a:solidFill>
            <a:srgbClr val="3366FF">
              <a:alpha val="20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dirty="0" smtClean="0">
              <a:ln>
                <a:noFill/>
              </a:ln>
              <a:effectLst>
                <a:outerShdw blurRad="38100" dist="38100" dir="2700000" algn="tl">
                  <a:srgbClr val="000000">
                    <a:alpha val="43137"/>
                  </a:srgbClr>
                </a:outerShdw>
              </a:effectLst>
              <a:latin typeface="Arial" panose="020B0604020202020204" pitchFamily="34" charset="0"/>
            </a:endParaRPr>
          </a:p>
        </p:txBody>
      </p:sp>
      <p:sp>
        <p:nvSpPr>
          <p:cNvPr id="22" name="TextBox 21"/>
          <p:cNvSpPr txBox="1"/>
          <p:nvPr/>
        </p:nvSpPr>
        <p:spPr>
          <a:xfrm>
            <a:off x="1383476" y="4982830"/>
            <a:ext cx="876600" cy="369332"/>
          </a:xfrm>
          <a:prstGeom prst="rect">
            <a:avLst/>
          </a:prstGeom>
          <a:noFill/>
        </p:spPr>
        <p:txBody>
          <a:bodyPr wrap="square" rtlCol="0">
            <a:spAutoFit/>
          </a:bodyPr>
          <a:lstStyle/>
          <a:p>
            <a:r>
              <a:rPr lang="en-US" sz="1800" i="0" dirty="0" smtClean="0">
                <a:effectLst>
                  <a:outerShdw blurRad="38100" dist="38100" dir="2700000" algn="tl">
                    <a:srgbClr val="000000">
                      <a:alpha val="43137"/>
                    </a:srgbClr>
                  </a:outerShdw>
                </a:effectLst>
                <a:latin typeface="Consolas" panose="020B0609020204030204" charset="0"/>
              </a:rPr>
              <a:t>a</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23" name="13 Rectángulo"/>
          <p:cNvSpPr/>
          <p:nvPr/>
        </p:nvSpPr>
        <p:spPr bwMode="auto">
          <a:xfrm>
            <a:off x="2050500" y="4579507"/>
            <a:ext cx="802675" cy="461665"/>
          </a:xfrm>
          <a:prstGeom prst="rect">
            <a:avLst/>
          </a:prstGeom>
          <a:solidFill>
            <a:srgbClr val="3366FF">
              <a:alpha val="20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24" name="TextBox 12"/>
          <p:cNvSpPr txBox="1"/>
          <p:nvPr/>
        </p:nvSpPr>
        <p:spPr>
          <a:xfrm>
            <a:off x="2282322" y="4982830"/>
            <a:ext cx="876600" cy="369332"/>
          </a:xfrm>
          <a:prstGeom prst="rect">
            <a:avLst/>
          </a:prstGeom>
          <a:noFill/>
        </p:spPr>
        <p:txBody>
          <a:bodyPr wrap="square" rtlCol="0">
            <a:spAutoFit/>
          </a:bodyPr>
          <a:lstStyle/>
          <a:p>
            <a:r>
              <a:rPr lang="en-US" sz="1800" i="0" dirty="0" smtClean="0">
                <a:effectLst>
                  <a:outerShdw blurRad="38100" dist="38100" dir="2700000" algn="tl">
                    <a:srgbClr val="000000">
                      <a:alpha val="43137"/>
                    </a:srgbClr>
                  </a:outerShdw>
                </a:effectLst>
                <a:latin typeface="Consolas" panose="020B0609020204030204" charset="0"/>
              </a:rPr>
              <a:t>b</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25" name="15 Rectángulo"/>
          <p:cNvSpPr/>
          <p:nvPr/>
        </p:nvSpPr>
        <p:spPr bwMode="auto">
          <a:xfrm>
            <a:off x="3090692" y="4552416"/>
            <a:ext cx="802675" cy="461665"/>
          </a:xfrm>
          <a:prstGeom prst="rect">
            <a:avLst/>
          </a:prstGeom>
          <a:solidFill>
            <a:srgbClr val="3366FF">
              <a:alpha val="20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26" name="TextBox 12"/>
          <p:cNvSpPr txBox="1"/>
          <p:nvPr/>
        </p:nvSpPr>
        <p:spPr>
          <a:xfrm>
            <a:off x="3317508" y="4965894"/>
            <a:ext cx="876600" cy="369332"/>
          </a:xfrm>
          <a:prstGeom prst="rect">
            <a:avLst/>
          </a:prstGeom>
          <a:noFill/>
        </p:spPr>
        <p:txBody>
          <a:bodyPr wrap="square" rtlCol="0">
            <a:spAutoFit/>
          </a:bodyPr>
          <a:lstStyle/>
          <a:p>
            <a:r>
              <a:rPr lang="en-US" sz="1800" i="0" dirty="0" smtClean="0">
                <a:effectLst>
                  <a:outerShdw blurRad="38100" dist="38100" dir="2700000" algn="tl">
                    <a:srgbClr val="000000">
                      <a:alpha val="43137"/>
                    </a:srgbClr>
                  </a:outerShdw>
                </a:effectLst>
                <a:latin typeface="Consolas" panose="020B0609020204030204" charset="0"/>
              </a:rPr>
              <a:t>j</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27" name="17 Rectángulo"/>
          <p:cNvSpPr/>
          <p:nvPr/>
        </p:nvSpPr>
        <p:spPr bwMode="auto">
          <a:xfrm>
            <a:off x="3961604" y="4552416"/>
            <a:ext cx="802675" cy="461665"/>
          </a:xfrm>
          <a:prstGeom prst="rect">
            <a:avLst/>
          </a:prstGeom>
          <a:solidFill>
            <a:srgbClr val="3366FF">
              <a:alpha val="20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34" name="TextBox 12"/>
          <p:cNvSpPr txBox="1"/>
          <p:nvPr/>
        </p:nvSpPr>
        <p:spPr>
          <a:xfrm>
            <a:off x="4229565" y="4996905"/>
            <a:ext cx="876600" cy="369332"/>
          </a:xfrm>
          <a:prstGeom prst="rect">
            <a:avLst/>
          </a:prstGeom>
          <a:noFill/>
        </p:spPr>
        <p:txBody>
          <a:bodyPr wrap="square" rtlCol="0">
            <a:spAutoFit/>
          </a:bodyPr>
          <a:lstStyle/>
          <a:p>
            <a:r>
              <a:rPr lang="en-US" sz="1800" i="0" dirty="0">
                <a:effectLst>
                  <a:outerShdw blurRad="38100" dist="38100" dir="2700000" algn="tl">
                    <a:srgbClr val="000000">
                      <a:alpha val="43137"/>
                    </a:srgbClr>
                  </a:outerShdw>
                </a:effectLst>
                <a:latin typeface="Consolas" panose="020B0609020204030204" charset="0"/>
              </a:rPr>
              <a:t>a</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37" name="19 Rectángulo"/>
          <p:cNvSpPr/>
          <p:nvPr/>
        </p:nvSpPr>
        <p:spPr bwMode="auto">
          <a:xfrm>
            <a:off x="4838693" y="4552416"/>
            <a:ext cx="802675" cy="461665"/>
          </a:xfrm>
          <a:prstGeom prst="rect">
            <a:avLst/>
          </a:prstGeom>
          <a:solidFill>
            <a:srgbClr val="3366FF">
              <a:alpha val="20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38" name="TextBox 12"/>
          <p:cNvSpPr txBox="1"/>
          <p:nvPr/>
        </p:nvSpPr>
        <p:spPr>
          <a:xfrm>
            <a:off x="5057699" y="5000689"/>
            <a:ext cx="876600" cy="369332"/>
          </a:xfrm>
          <a:prstGeom prst="rect">
            <a:avLst/>
          </a:prstGeom>
          <a:noFill/>
        </p:spPr>
        <p:txBody>
          <a:bodyPr wrap="square" rtlCol="0">
            <a:spAutoFit/>
          </a:bodyPr>
          <a:lstStyle/>
          <a:p>
            <a:r>
              <a:rPr lang="en-US" sz="1800" i="0" dirty="0" smtClean="0">
                <a:effectLst>
                  <a:outerShdw blurRad="38100" dist="38100" dir="2700000" algn="tl">
                    <a:srgbClr val="000000">
                      <a:alpha val="43137"/>
                    </a:srgbClr>
                  </a:outerShdw>
                </a:effectLst>
                <a:latin typeface="Consolas" panose="020B0609020204030204" charset="0"/>
              </a:rPr>
              <a:t>k</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41" name="21 Rectángulo"/>
          <p:cNvSpPr/>
          <p:nvPr/>
        </p:nvSpPr>
        <p:spPr bwMode="auto">
          <a:xfrm>
            <a:off x="6300090" y="4601522"/>
            <a:ext cx="802675" cy="461665"/>
          </a:xfrm>
          <a:prstGeom prst="rect">
            <a:avLst/>
          </a:prstGeom>
          <a:solidFill>
            <a:srgbClr val="3366FF">
              <a:alpha val="20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42" name="TextBox 12"/>
          <p:cNvSpPr txBox="1"/>
          <p:nvPr/>
        </p:nvSpPr>
        <p:spPr>
          <a:xfrm>
            <a:off x="6522519" y="4988826"/>
            <a:ext cx="876600" cy="369332"/>
          </a:xfrm>
          <a:prstGeom prst="rect">
            <a:avLst/>
          </a:prstGeom>
          <a:noFill/>
        </p:spPr>
        <p:txBody>
          <a:bodyPr wrap="square" rtlCol="0">
            <a:spAutoFit/>
          </a:bodyPr>
          <a:lstStyle/>
          <a:p>
            <a:r>
              <a:rPr lang="en-US" sz="1800" i="0" dirty="0" smtClean="0">
                <a:effectLst>
                  <a:outerShdw blurRad="38100" dist="38100" dir="2700000" algn="tl">
                    <a:srgbClr val="000000">
                      <a:alpha val="43137"/>
                    </a:srgbClr>
                  </a:outerShdw>
                </a:effectLst>
                <a:latin typeface="Consolas" panose="020B0609020204030204" charset="0"/>
              </a:rPr>
              <a:t>c</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43" name="3 Rectángulo"/>
          <p:cNvSpPr/>
          <p:nvPr/>
        </p:nvSpPr>
        <p:spPr bwMode="auto">
          <a:xfrm>
            <a:off x="864704" y="4437844"/>
            <a:ext cx="2040339" cy="1045523"/>
          </a:xfrm>
          <a:prstGeom prst="rect">
            <a:avLst/>
          </a:prstGeom>
          <a:noFill/>
          <a:ln w="254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dirty="0" smtClean="0">
              <a:ln>
                <a:noFill/>
              </a:ln>
              <a:effectLst>
                <a:outerShdw blurRad="38100" dist="38100" dir="2700000" algn="tl">
                  <a:srgbClr val="000000">
                    <a:alpha val="43137"/>
                  </a:srgbClr>
                </a:outerShdw>
              </a:effectLst>
              <a:latin typeface="Arial" panose="020B0604020202020204" pitchFamily="34" charset="0"/>
            </a:endParaRPr>
          </a:p>
        </p:txBody>
      </p:sp>
      <p:sp>
        <p:nvSpPr>
          <p:cNvPr id="44" name="TextBox 12"/>
          <p:cNvSpPr txBox="1"/>
          <p:nvPr/>
        </p:nvSpPr>
        <p:spPr>
          <a:xfrm>
            <a:off x="835266" y="5586392"/>
            <a:ext cx="2118900" cy="369332"/>
          </a:xfrm>
          <a:prstGeom prst="rect">
            <a:avLst/>
          </a:prstGeom>
          <a:noFill/>
        </p:spPr>
        <p:txBody>
          <a:bodyPr wrap="square" rtlCol="0">
            <a:spAutoFit/>
          </a:bodyPr>
          <a:lstStyle/>
          <a:p>
            <a:pPr algn="l"/>
            <a:r>
              <a:rPr lang="en-US" sz="1800" i="0" dirty="0" smtClean="0">
                <a:effectLst>
                  <a:outerShdw blurRad="38100" dist="38100" dir="2700000" algn="tl">
                    <a:srgbClr val="000000">
                      <a:alpha val="43137"/>
                    </a:srgbClr>
                  </a:outerShdw>
                </a:effectLst>
                <a:latin typeface="Consolas" panose="020B0609020204030204" charset="0"/>
              </a:rPr>
              <a:t>Variables de M1</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45" name="27 Rectángulo"/>
          <p:cNvSpPr/>
          <p:nvPr/>
        </p:nvSpPr>
        <p:spPr bwMode="auto">
          <a:xfrm>
            <a:off x="2988161" y="4409847"/>
            <a:ext cx="2824947" cy="1073520"/>
          </a:xfrm>
          <a:prstGeom prst="rect">
            <a:avLst/>
          </a:prstGeom>
          <a:noFill/>
          <a:ln w="254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46" name="TextBox 12"/>
          <p:cNvSpPr txBox="1"/>
          <p:nvPr/>
        </p:nvSpPr>
        <p:spPr>
          <a:xfrm>
            <a:off x="3142237" y="5553883"/>
            <a:ext cx="2353762" cy="369332"/>
          </a:xfrm>
          <a:prstGeom prst="rect">
            <a:avLst/>
          </a:prstGeom>
          <a:noFill/>
        </p:spPr>
        <p:txBody>
          <a:bodyPr wrap="square" rtlCol="0">
            <a:spAutoFit/>
          </a:bodyPr>
          <a:lstStyle/>
          <a:p>
            <a:pPr algn="l"/>
            <a:r>
              <a:rPr lang="en-US" sz="1800" i="0" dirty="0" smtClean="0">
                <a:effectLst>
                  <a:outerShdw blurRad="38100" dist="38100" dir="2700000" algn="tl">
                    <a:srgbClr val="000000">
                      <a:alpha val="43137"/>
                    </a:srgbClr>
                  </a:outerShdw>
                </a:effectLst>
                <a:latin typeface="Consolas" panose="020B0609020204030204" charset="0"/>
              </a:rPr>
              <a:t>Variables de M2</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47" name="29 Rectángulo"/>
          <p:cNvSpPr/>
          <p:nvPr/>
        </p:nvSpPr>
        <p:spPr bwMode="auto">
          <a:xfrm>
            <a:off x="6118218" y="4426931"/>
            <a:ext cx="1057485" cy="1056436"/>
          </a:xfrm>
          <a:prstGeom prst="rect">
            <a:avLst/>
          </a:prstGeom>
          <a:noFill/>
          <a:ln w="254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48" name="TextBox 12"/>
          <p:cNvSpPr txBox="1"/>
          <p:nvPr/>
        </p:nvSpPr>
        <p:spPr>
          <a:xfrm>
            <a:off x="5717506" y="5492747"/>
            <a:ext cx="2156526" cy="369332"/>
          </a:xfrm>
          <a:prstGeom prst="rect">
            <a:avLst/>
          </a:prstGeom>
          <a:noFill/>
        </p:spPr>
        <p:txBody>
          <a:bodyPr wrap="square" rtlCol="0">
            <a:spAutoFit/>
          </a:bodyPr>
          <a:lstStyle/>
          <a:p>
            <a:pPr algn="l"/>
            <a:r>
              <a:rPr lang="en-US" sz="1800" i="0" dirty="0" smtClean="0">
                <a:effectLst>
                  <a:outerShdw blurRad="38100" dist="38100" dir="2700000" algn="tl">
                    <a:srgbClr val="000000">
                      <a:alpha val="43137"/>
                    </a:srgbClr>
                  </a:outerShdw>
                </a:effectLst>
                <a:latin typeface="Consolas" panose="020B0609020204030204" charset="0"/>
              </a:rPr>
              <a:t>Variables de M3</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50" name="37 Rectángulo"/>
          <p:cNvSpPr/>
          <p:nvPr/>
        </p:nvSpPr>
        <p:spPr bwMode="auto">
          <a:xfrm>
            <a:off x="8256916" y="4558674"/>
            <a:ext cx="802676" cy="461665"/>
          </a:xfrm>
          <a:prstGeom prst="rect">
            <a:avLst/>
          </a:prstGeom>
          <a:solidFill>
            <a:srgbClr val="00B050">
              <a:alpha val="20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51" name="TextBox 12"/>
          <p:cNvSpPr txBox="1"/>
          <p:nvPr/>
        </p:nvSpPr>
        <p:spPr>
          <a:xfrm>
            <a:off x="8314517" y="5005328"/>
            <a:ext cx="876600" cy="369332"/>
          </a:xfrm>
          <a:prstGeom prst="rect">
            <a:avLst/>
          </a:prstGeom>
          <a:noFill/>
        </p:spPr>
        <p:txBody>
          <a:bodyPr wrap="square" rtlCol="0">
            <a:spAutoFit/>
          </a:bodyPr>
          <a:lstStyle/>
          <a:p>
            <a:r>
              <a:rPr lang="en-US" sz="1800" i="0" dirty="0" smtClean="0">
                <a:effectLst>
                  <a:outerShdw blurRad="38100" dist="38100" dir="2700000" algn="tl">
                    <a:srgbClr val="000000">
                      <a:alpha val="43137"/>
                    </a:srgbClr>
                  </a:outerShdw>
                </a:effectLst>
                <a:latin typeface="Consolas" panose="020B0609020204030204" charset="0"/>
              </a:rPr>
              <a:t>d</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52" name="39 Rectángulo"/>
          <p:cNvSpPr/>
          <p:nvPr/>
        </p:nvSpPr>
        <p:spPr bwMode="auto">
          <a:xfrm>
            <a:off x="8055904" y="4348184"/>
            <a:ext cx="1149580" cy="1397859"/>
          </a:xfrm>
          <a:prstGeom prst="rect">
            <a:avLst/>
          </a:prstGeom>
          <a:noFill/>
          <a:ln w="254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53" name="TextBox 12"/>
          <p:cNvSpPr txBox="1"/>
          <p:nvPr/>
        </p:nvSpPr>
        <p:spPr>
          <a:xfrm>
            <a:off x="7960673" y="3815068"/>
            <a:ext cx="1389462" cy="369332"/>
          </a:xfrm>
          <a:prstGeom prst="rect">
            <a:avLst/>
          </a:prstGeom>
          <a:noFill/>
        </p:spPr>
        <p:txBody>
          <a:bodyPr wrap="square" rtlCol="0">
            <a:spAutoFit/>
          </a:bodyPr>
          <a:lstStyle/>
          <a:p>
            <a:pPr algn="l"/>
            <a:r>
              <a:rPr lang="en-US" sz="1800" i="0" dirty="0" smtClean="0">
                <a:effectLst>
                  <a:outerShdw blurRad="38100" dist="38100" dir="2700000" algn="tl">
                    <a:srgbClr val="000000">
                      <a:alpha val="43137"/>
                    </a:srgbClr>
                  </a:outerShdw>
                </a:effectLst>
                <a:latin typeface="Consolas" panose="020B0609020204030204" charset="0"/>
              </a:rPr>
              <a:t>COMMON C1</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55" name="42 Rectángulo"/>
          <p:cNvSpPr/>
          <p:nvPr/>
        </p:nvSpPr>
        <p:spPr bwMode="auto">
          <a:xfrm>
            <a:off x="9350135" y="4528853"/>
            <a:ext cx="802675" cy="461665"/>
          </a:xfrm>
          <a:prstGeom prst="rect">
            <a:avLst/>
          </a:prstGeom>
          <a:solidFill>
            <a:srgbClr val="FFFF00">
              <a:alpha val="20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56" name="TextBox 12"/>
          <p:cNvSpPr txBox="1"/>
          <p:nvPr/>
        </p:nvSpPr>
        <p:spPr>
          <a:xfrm>
            <a:off x="9330989" y="5025154"/>
            <a:ext cx="876600" cy="369332"/>
          </a:xfrm>
          <a:prstGeom prst="rect">
            <a:avLst/>
          </a:prstGeom>
          <a:noFill/>
        </p:spPr>
        <p:txBody>
          <a:bodyPr wrap="square" rtlCol="0">
            <a:spAutoFit/>
          </a:bodyPr>
          <a:lstStyle/>
          <a:p>
            <a:r>
              <a:rPr lang="en-US" sz="1800" i="0" dirty="0" smtClean="0">
                <a:effectLst>
                  <a:outerShdw blurRad="38100" dist="38100" dir="2700000" algn="tl">
                    <a:srgbClr val="000000">
                      <a:alpha val="43137"/>
                    </a:srgbClr>
                  </a:outerShdw>
                </a:effectLst>
                <a:latin typeface="Consolas" panose="020B0609020204030204" charset="0"/>
              </a:rPr>
              <a:t>f</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57" name="44 Rectángulo"/>
          <p:cNvSpPr/>
          <p:nvPr/>
        </p:nvSpPr>
        <p:spPr bwMode="auto">
          <a:xfrm>
            <a:off x="10248343" y="4528853"/>
            <a:ext cx="802675" cy="461665"/>
          </a:xfrm>
          <a:prstGeom prst="rect">
            <a:avLst/>
          </a:prstGeom>
          <a:solidFill>
            <a:srgbClr val="FFFF00">
              <a:alpha val="20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59" name="46 Rectángulo"/>
          <p:cNvSpPr/>
          <p:nvPr/>
        </p:nvSpPr>
        <p:spPr bwMode="auto">
          <a:xfrm>
            <a:off x="9289893" y="4339986"/>
            <a:ext cx="1857568" cy="1406058"/>
          </a:xfrm>
          <a:prstGeom prst="rect">
            <a:avLst/>
          </a:prstGeom>
          <a:noFill/>
          <a:ln w="254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1" u="none" strike="noStrike" cap="none" normalizeH="0" baseline="0" smtClean="0">
              <a:ln>
                <a:noFill/>
              </a:ln>
              <a:effectLst>
                <a:outerShdw blurRad="38100" dist="38100" dir="2700000" algn="tl">
                  <a:srgbClr val="000000">
                    <a:alpha val="43137"/>
                  </a:srgbClr>
                </a:outerShdw>
              </a:effectLst>
              <a:latin typeface="Arial" panose="020B0604020202020204" pitchFamily="34" charset="0"/>
            </a:endParaRPr>
          </a:p>
        </p:txBody>
      </p:sp>
      <p:sp>
        <p:nvSpPr>
          <p:cNvPr id="61" name="TextBox 12"/>
          <p:cNvSpPr txBox="1"/>
          <p:nvPr/>
        </p:nvSpPr>
        <p:spPr>
          <a:xfrm>
            <a:off x="9350135" y="3791940"/>
            <a:ext cx="1389462" cy="369332"/>
          </a:xfrm>
          <a:prstGeom prst="rect">
            <a:avLst/>
          </a:prstGeom>
          <a:noFill/>
        </p:spPr>
        <p:txBody>
          <a:bodyPr wrap="square" rtlCol="0">
            <a:spAutoFit/>
          </a:bodyPr>
          <a:lstStyle/>
          <a:p>
            <a:pPr algn="l"/>
            <a:r>
              <a:rPr lang="en-US" sz="1800" i="0" dirty="0" smtClean="0">
                <a:effectLst>
                  <a:outerShdw blurRad="38100" dist="38100" dir="2700000" algn="tl">
                    <a:srgbClr val="000000">
                      <a:alpha val="43137"/>
                    </a:srgbClr>
                  </a:outerShdw>
                </a:effectLst>
                <a:latin typeface="Consolas" panose="020B0609020204030204" charset="0"/>
              </a:rPr>
              <a:t>COMMON C2</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63" name="6 Llamada rectangular redondeada"/>
          <p:cNvSpPr/>
          <p:nvPr/>
        </p:nvSpPr>
        <p:spPr bwMode="auto">
          <a:xfrm>
            <a:off x="1565477" y="6001604"/>
            <a:ext cx="6965684" cy="783217"/>
          </a:xfrm>
          <a:prstGeom prst="wedgeRoundRectCallout">
            <a:avLst>
              <a:gd name="adj1" fmla="val 63219"/>
              <a:gd name="adj2" fmla="val -58645"/>
              <a:gd name="adj3" fmla="val 16667"/>
            </a:avLst>
          </a:prstGeom>
          <a:solidFill>
            <a:srgbClr val="FF0000">
              <a:alpha val="20000"/>
            </a:srgbClr>
          </a:solidFill>
        </p:spPr>
        <p:txBody>
          <a:bodyPr wrap="square" rtlCol="0">
            <a:spAutoFit/>
          </a:bodyPr>
          <a:lstStyle/>
          <a:p>
            <a:r>
              <a:rPr lang="en-US" sz="2000" dirty="0" err="1"/>
              <a:t>Todo muy manual. Dejando a responsabilidad</a:t>
            </a:r>
            <a:r>
              <a:rPr lang="en-US" sz="2000" dirty="0"/>
              <a:t> del </a:t>
            </a:r>
            <a:r>
              <a:rPr lang="en-US" sz="2000" dirty="0" err="1"/>
              <a:t>programador</a:t>
            </a:r>
            <a:r>
              <a:rPr lang="en-US" sz="2000" dirty="0"/>
              <a:t> </a:t>
            </a:r>
            <a:r>
              <a:rPr lang="en-US" sz="2000" dirty="0" err="1"/>
              <a:t>lograr</a:t>
            </a:r>
            <a:r>
              <a:rPr lang="en-US" sz="2000" dirty="0"/>
              <a:t> el </a:t>
            </a:r>
            <a:r>
              <a:rPr lang="en-US" sz="2000" dirty="0" err="1"/>
              <a:t>solapamiento</a:t>
            </a:r>
            <a:r>
              <a:rPr lang="en-US" sz="2000" dirty="0"/>
              <a:t> </a:t>
            </a:r>
            <a:r>
              <a:rPr lang="en-US" sz="2000" dirty="0" err="1"/>
              <a:t>deseado</a:t>
            </a:r>
            <a:endParaRPr lang="en-US" sz="2000" dirty="0" err="1"/>
          </a:p>
        </p:txBody>
      </p:sp>
      <p:cxnSp>
        <p:nvCxnSpPr>
          <p:cNvPr id="64" name="23 Conector recto"/>
          <p:cNvCxnSpPr/>
          <p:nvPr/>
        </p:nvCxnSpPr>
        <p:spPr bwMode="auto">
          <a:xfrm>
            <a:off x="8038513" y="5862079"/>
            <a:ext cx="3108948" cy="0"/>
          </a:xfrm>
          <a:prstGeom prst="line">
            <a:avLst/>
          </a:prstGeom>
          <a:solidFill>
            <a:srgbClr val="3366FF">
              <a:alpha val="60001"/>
            </a:srgbClr>
          </a:solidFill>
          <a:ln w="25400" cap="flat" cmpd="sng" algn="ctr">
            <a:solidFill>
              <a:srgbClr val="C00000"/>
            </a:solidFill>
            <a:prstDash val="solid"/>
            <a:round/>
            <a:headEnd type="none" w="med" len="med"/>
            <a:tailEnd type="none" w="med" len="med"/>
          </a:ln>
          <a:effectLst/>
        </p:spPr>
      </p:cxnSp>
      <p:sp>
        <p:nvSpPr>
          <p:cNvPr id="65" name="TextBox 12"/>
          <p:cNvSpPr txBox="1"/>
          <p:nvPr/>
        </p:nvSpPr>
        <p:spPr>
          <a:xfrm>
            <a:off x="10231283" y="5025154"/>
            <a:ext cx="876600" cy="369332"/>
          </a:xfrm>
          <a:prstGeom prst="rect">
            <a:avLst/>
          </a:prstGeom>
          <a:noFill/>
        </p:spPr>
        <p:txBody>
          <a:bodyPr wrap="square" rtlCol="0">
            <a:spAutoFit/>
          </a:bodyPr>
          <a:lstStyle/>
          <a:p>
            <a:r>
              <a:rPr lang="en-US" sz="1800" i="0" dirty="0" smtClean="0">
                <a:effectLst>
                  <a:outerShdw blurRad="38100" dist="38100" dir="2700000" algn="tl">
                    <a:srgbClr val="000000">
                      <a:alpha val="43137"/>
                    </a:srgbClr>
                  </a:outerShdw>
                </a:effectLst>
                <a:latin typeface="Consolas" panose="020B0609020204030204" charset="0"/>
              </a:rPr>
              <a:t> g</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66" name="TextBox 12"/>
          <p:cNvSpPr txBox="1"/>
          <p:nvPr/>
        </p:nvSpPr>
        <p:spPr>
          <a:xfrm>
            <a:off x="9371743" y="5249191"/>
            <a:ext cx="876600"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Consolas" panose="020B0609020204030204" charset="0"/>
              </a:rPr>
              <a:t>h</a:t>
            </a:r>
            <a:endParaRPr lang="es-ES" sz="2000" b="1" i="0" dirty="0">
              <a:effectLst>
                <a:outerShdw blurRad="38100" dist="38100" dir="2700000" algn="tl">
                  <a:srgbClr val="000000">
                    <a:alpha val="43137"/>
                  </a:srgbClr>
                </a:outerShdw>
              </a:effectLst>
              <a:latin typeface="Consolas" panose="020B0609020204030204" charset="0"/>
            </a:endParaRPr>
          </a:p>
        </p:txBody>
      </p:sp>
      <p:sp>
        <p:nvSpPr>
          <p:cNvPr id="67" name="TextBox 12"/>
          <p:cNvSpPr txBox="1"/>
          <p:nvPr/>
        </p:nvSpPr>
        <p:spPr>
          <a:xfrm>
            <a:off x="9060007" y="6234813"/>
            <a:ext cx="876600" cy="369332"/>
          </a:xfrm>
          <a:prstGeom prst="rect">
            <a:avLst/>
          </a:prstGeom>
          <a:noFill/>
        </p:spPr>
        <p:txBody>
          <a:bodyPr wrap="square" rtlCol="0">
            <a:spAutoFit/>
          </a:bodyPr>
          <a:lstStyle/>
          <a:p>
            <a:r>
              <a:rPr lang="en-US" sz="1800" i="0" dirty="0" smtClean="0">
                <a:effectLst>
                  <a:outerShdw blurRad="38100" dist="38100" dir="2700000" algn="tl">
                    <a:srgbClr val="000000">
                      <a:alpha val="43137"/>
                    </a:srgbClr>
                  </a:outerShdw>
                </a:effectLst>
                <a:latin typeface="Consolas" panose="020B0609020204030204" charset="0"/>
              </a:rPr>
              <a:t>e</a:t>
            </a:r>
            <a:endParaRPr lang="es-ES" sz="2000" b="1" i="0" dirty="0">
              <a:effectLst>
                <a:outerShdw blurRad="38100" dist="38100" dir="2700000" algn="tl">
                  <a:srgbClr val="000000">
                    <a:alpha val="43137"/>
                  </a:srgbClr>
                </a:outerShdw>
              </a:effectLst>
              <a:latin typeface="Consolas" panose="020B0609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49098" y="5530"/>
            <a:ext cx="6014664" cy="456579"/>
          </a:xfrm>
          <a:solidFill>
            <a:schemeClr val="accent1">
              <a:lumMod val="75000"/>
            </a:schemeClr>
          </a:solidFill>
        </p:spPr>
        <p:txBody>
          <a:bodyPr vert="horz" lIns="91440" tIns="45720" rIns="91440" bIns="45720" rtlCol="0" anchor="ctr">
            <a:normAutofit/>
          </a:bodyPr>
          <a:lstStyle/>
          <a:p>
            <a:r>
              <a:rPr lang="en-US" sz="2400" cap="small" dirty="0" err="1" smtClean="0">
                <a:solidFill>
                  <a:schemeClr val="bg1"/>
                </a:solidFill>
                <a:latin typeface="Arial Narrow" panose="020B0606020202030204" charset="0"/>
              </a:rPr>
              <a:t>Organizacion</a:t>
            </a:r>
            <a:r>
              <a:rPr lang="en-US" sz="2400" cap="small" dirty="0" smtClean="0">
                <a:solidFill>
                  <a:schemeClr val="bg1"/>
                </a:solidFill>
                <a:latin typeface="Arial Narrow" panose="020B0606020202030204" charset="0"/>
              </a:rPr>
              <a:t> de </a:t>
            </a:r>
            <a:r>
              <a:rPr lang="en-US" sz="2400" cap="small" dirty="0" err="1" smtClean="0">
                <a:solidFill>
                  <a:schemeClr val="bg1"/>
                </a:solidFill>
                <a:latin typeface="Arial Narrow" panose="020B0606020202030204" charset="0"/>
              </a:rPr>
              <a:t>memoria</a:t>
            </a:r>
            <a:r>
              <a:rPr lang="en-US" sz="2400" cap="small" dirty="0" smtClean="0">
                <a:solidFill>
                  <a:schemeClr val="bg1"/>
                </a:solidFill>
                <a:latin typeface="Arial Narrow" panose="020B0606020202030204" charset="0"/>
              </a:rPr>
              <a:t> con pila, </a:t>
            </a:r>
            <a:r>
              <a:rPr lang="en-US" sz="2400" cap="small" dirty="0" err="1" smtClean="0">
                <a:solidFill>
                  <a:schemeClr val="bg1"/>
                </a:solidFill>
                <a:latin typeface="Arial Narrow" panose="020B0606020202030204" charset="0"/>
              </a:rPr>
              <a:t>recursividad</a:t>
            </a:r>
            <a:endParaRPr lang="en-US" sz="2400" cap="small" dirty="0">
              <a:solidFill>
                <a:schemeClr val="bg1"/>
              </a:solidFill>
              <a:latin typeface="Arial Narrow" panose="020B0606020202030204" charset="0"/>
            </a:endParaRPr>
          </a:p>
        </p:txBody>
      </p:sp>
      <p:sp>
        <p:nvSpPr>
          <p:cNvPr id="28" name="Title 1"/>
          <p:cNvSpPr txBox="1"/>
          <p:nvPr/>
        </p:nvSpPr>
        <p:spPr>
          <a:xfrm>
            <a:off x="160106" y="626935"/>
            <a:ext cx="3148174" cy="422529"/>
          </a:xfrm>
          <a:prstGeom prst="rect">
            <a:avLst/>
          </a:prstGeom>
          <a:solidFill>
            <a:schemeClr val="accent1">
              <a:lumMod val="75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2400" cap="small" dirty="0" smtClean="0">
                <a:solidFill>
                  <a:schemeClr val="bg1"/>
                </a:solidFill>
                <a:latin typeface="Arial Narrow" panose="020B0606020202030204" charset="0"/>
              </a:rPr>
              <a:t>Pascal y su famil</a:t>
            </a:r>
            <a:r>
              <a:rPr lang="es-ES_tradnl" sz="2400" cap="small" dirty="0" smtClean="0">
                <a:solidFill>
                  <a:schemeClr val="bg1"/>
                </a:solidFill>
                <a:latin typeface="Arial Narrow" panose="020B0606020202030204" charset="0"/>
              </a:rPr>
              <a:t>ia</a:t>
            </a:r>
            <a:r>
              <a:rPr lang="es-ES_tradnl" sz="2400" cap="small" dirty="0" smtClean="0">
                <a:solidFill>
                  <a:schemeClr val="bg1"/>
                </a:solidFill>
                <a:latin typeface="Arial Narrow" panose="020B0606020202030204" charset="0"/>
              </a:rPr>
              <a:t>, C y su familia</a:t>
            </a:r>
            <a:endParaRPr lang="en-US" sz="2400" cap="small" dirty="0">
              <a:solidFill>
                <a:schemeClr val="bg1"/>
              </a:solidFill>
              <a:latin typeface="Arial Narrow" panose="020B0606020202030204" charset="0"/>
            </a:endParaRPr>
          </a:p>
        </p:txBody>
      </p:sp>
      <p:sp>
        <p:nvSpPr>
          <p:cNvPr id="18" name="Rectangle 3"/>
          <p:cNvSpPr>
            <a:spLocks noChangeArrowheads="1"/>
          </p:cNvSpPr>
          <p:nvPr/>
        </p:nvSpPr>
        <p:spPr bwMode="auto">
          <a:xfrm>
            <a:off x="274760" y="1191872"/>
            <a:ext cx="3198883" cy="5564505"/>
          </a:xfrm>
          <a:prstGeom prst="rect">
            <a:avLst/>
          </a:prstGeom>
          <a:solidFill>
            <a:schemeClr val="bg1"/>
          </a:solidFill>
          <a:ln w="9525">
            <a:noFill/>
            <a:miter lim="800000"/>
          </a:ln>
          <a:effectLst/>
        </p:spPr>
        <p:txBody>
          <a:bodyPr wrap="square">
            <a:spAutoFit/>
          </a:bodyPr>
          <a:lstStyle/>
          <a:p>
            <a:pPr marL="457200" indent="-457200" algn="l">
              <a:lnSpc>
                <a:spcPct val="90000"/>
              </a:lnSpc>
            </a:pPr>
            <a:r>
              <a:rPr lang="es-ES_tradnl" b="1" i="0" dirty="0" err="1" smtClean="0">
                <a:latin typeface="Consolas" panose="020B0609020204030204" charset="0"/>
              </a:rPr>
              <a:t>class</a:t>
            </a:r>
            <a:r>
              <a:rPr lang="es-ES_tradnl" b="1" i="0" dirty="0" smtClean="0">
                <a:latin typeface="Consolas" panose="020B0609020204030204" charset="0"/>
              </a:rPr>
              <a:t> </a:t>
            </a:r>
            <a:r>
              <a:rPr lang="es-ES_tradnl" b="1" i="0" dirty="0">
                <a:latin typeface="Consolas" panose="020B0609020204030204" charset="0"/>
              </a:rPr>
              <a:t>A {</a:t>
            </a:r>
            <a:endParaRPr lang="es-ES_tradnl" b="1" i="0" dirty="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err="1" smtClean="0">
                <a:latin typeface="Consolas" panose="020B0609020204030204" charset="0"/>
              </a:rPr>
              <a:t>static</a:t>
            </a:r>
            <a:r>
              <a:rPr lang="es-ES_tradnl" b="1" i="0" dirty="0" smtClean="0">
                <a:latin typeface="Consolas" panose="020B0609020204030204" charset="0"/>
              </a:rPr>
              <a:t> T1 </a:t>
            </a:r>
            <a:r>
              <a:rPr lang="es-ES_tradnl" b="1" i="0" dirty="0" err="1" smtClean="0">
                <a:latin typeface="Consolas" panose="020B0609020204030204" charset="0"/>
              </a:rPr>
              <a:t>t1</a:t>
            </a:r>
            <a:r>
              <a:rPr lang="es-ES_tradnl" b="1" i="0" dirty="0" smtClean="0">
                <a:latin typeface="Consolas" panose="020B0609020204030204" charset="0"/>
              </a:rPr>
              <a:t>;</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T2 </a:t>
            </a:r>
            <a:r>
              <a:rPr lang="es-ES_tradnl" b="1" i="0" dirty="0" err="1" smtClean="0">
                <a:latin typeface="Consolas" panose="020B0609020204030204" charset="0"/>
              </a:rPr>
              <a:t>t2</a:t>
            </a:r>
            <a:r>
              <a:rPr lang="es-ES_tradnl" b="1" i="0" dirty="0" smtClean="0">
                <a:latin typeface="Consolas" panose="020B0609020204030204" charset="0"/>
              </a:rPr>
              <a:t>;</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a:t>
            </a:r>
            <a:r>
              <a:rPr lang="es-ES_tradnl" b="1" i="0" dirty="0" err="1" smtClean="0">
                <a:latin typeface="Consolas" panose="020B0609020204030204" charset="0"/>
              </a:rPr>
              <a:t>string</a:t>
            </a:r>
            <a:r>
              <a:rPr lang="es-ES_tradnl" b="1" i="0" dirty="0" smtClean="0">
                <a:latin typeface="Consolas" panose="020B0609020204030204" charset="0"/>
              </a:rPr>
              <a:t> s;</a:t>
            </a:r>
            <a:endParaRPr lang="es-ES_tradnl" b="1" i="0" dirty="0">
              <a:latin typeface="Consolas" panose="020B0609020204030204" charset="0"/>
            </a:endParaRPr>
          </a:p>
          <a:p>
            <a:pPr marL="457200" indent="-457200" algn="l">
              <a:lnSpc>
                <a:spcPct val="90000"/>
              </a:lnSpc>
            </a:pPr>
            <a:r>
              <a:rPr lang="es-ES_tradnl" b="1" i="0" dirty="0">
                <a:latin typeface="Consolas" panose="020B0609020204030204" charset="0"/>
              </a:rPr>
              <a:t>  ...</a:t>
            </a:r>
            <a:endParaRPr lang="es-ES_tradnl" b="1" i="0" dirty="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T3 F(T4 y) {</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T5 </a:t>
            </a:r>
            <a:r>
              <a:rPr lang="es-ES_tradnl" b="1" i="0" dirty="0" err="1" smtClean="0">
                <a:latin typeface="Consolas" panose="020B0609020204030204" charset="0"/>
              </a:rPr>
              <a:t>t5</a:t>
            </a:r>
            <a:r>
              <a:rPr lang="es-ES_tradnl" b="1" i="0" dirty="0" smtClean="0">
                <a:latin typeface="Consolas" panose="020B0609020204030204" charset="0"/>
              </a:rPr>
              <a:t>;</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T4 </a:t>
            </a:r>
            <a:r>
              <a:rPr lang="es-ES_tradnl" b="1" i="0" dirty="0" err="1" smtClean="0">
                <a:latin typeface="Consolas" panose="020B0609020204030204" charset="0"/>
              </a:rPr>
              <a:t>t4</a:t>
            </a:r>
            <a:r>
              <a:rPr lang="es-ES_tradnl" b="1" i="0" dirty="0" smtClean="0">
                <a:latin typeface="Consolas" panose="020B0609020204030204" charset="0"/>
              </a:rPr>
              <a:t>; </a:t>
            </a:r>
            <a:endParaRPr lang="es-ES_tradnl" b="1" i="0" dirty="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F(t4);</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a:t>
            </a:r>
            <a:endParaRPr lang="es-ES_tradnl" b="1" i="0" dirty="0">
              <a:latin typeface="Consolas" panose="020B0609020204030204" charset="0"/>
            </a:endParaRPr>
          </a:p>
          <a:p>
            <a:pPr marL="457200" indent="-457200" algn="l">
              <a:lnSpc>
                <a:spcPct val="90000"/>
              </a:lnSpc>
            </a:pPr>
            <a:r>
              <a:rPr lang="es-ES_tradnl" b="1" i="0" dirty="0">
                <a:latin typeface="Consolas" panose="020B0609020204030204" charset="0"/>
              </a:rPr>
              <a:t>  }</a:t>
            </a:r>
            <a:endParaRPr lang="es-ES_tradnl" b="1" i="0" dirty="0">
              <a:latin typeface="Consolas" panose="020B0609020204030204" charset="0"/>
            </a:endParaRPr>
          </a:p>
          <a:p>
            <a:pPr marL="457200" indent="-457200" algn="l">
              <a:lnSpc>
                <a:spcPct val="90000"/>
              </a:lnSpc>
            </a:pPr>
            <a:r>
              <a:rPr lang="es-ES_tradnl" b="1" i="0" dirty="0" smtClean="0">
                <a:latin typeface="Consolas" panose="020B0609020204030204" charset="0"/>
              </a:rPr>
              <a:t>}</a:t>
            </a:r>
            <a:endParaRPr lang="es-ES_tradnl" b="1" i="0" dirty="0" smtClean="0">
              <a:latin typeface="Consolas" panose="020B0609020204030204" charset="0"/>
            </a:endParaRPr>
          </a:p>
          <a:p>
            <a:pPr marL="457200" indent="-457200" algn="l">
              <a:lnSpc>
                <a:spcPct val="90000"/>
              </a:lnSpc>
            </a:pPr>
            <a:endParaRPr lang="es-ES_tradnl" b="1" i="0" dirty="0" smtClean="0">
              <a:latin typeface="Consolas" panose="020B0609020204030204" charset="0"/>
            </a:endParaRPr>
          </a:p>
          <a:p>
            <a:pPr marL="457200" indent="-457200" algn="l">
              <a:lnSpc>
                <a:spcPct val="90000"/>
              </a:lnSpc>
            </a:pPr>
            <a:r>
              <a:rPr lang="es-ES_tradnl" b="1" i="0" dirty="0" err="1" smtClean="0">
                <a:latin typeface="Consolas" panose="020B0609020204030204" charset="0"/>
              </a:rPr>
              <a:t>class</a:t>
            </a:r>
            <a:r>
              <a:rPr lang="es-ES_tradnl" b="1" i="0" dirty="0" smtClean="0">
                <a:latin typeface="Consolas" panose="020B0609020204030204" charset="0"/>
              </a:rPr>
              <a:t> </a:t>
            </a:r>
            <a:r>
              <a:rPr lang="es-ES_tradnl" b="1" i="0" dirty="0" err="1" smtClean="0">
                <a:latin typeface="Consolas" panose="020B0609020204030204" charset="0"/>
              </a:rPr>
              <a:t>Program</a:t>
            </a:r>
            <a:r>
              <a:rPr lang="es-ES_tradnl" b="1" i="0" dirty="0" smtClean="0">
                <a:latin typeface="Consolas" panose="020B0609020204030204" charset="0"/>
              </a:rPr>
              <a:t>{</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a:t>
            </a:r>
            <a:r>
              <a:rPr lang="es-ES_tradnl" b="1" i="0" dirty="0" err="1" smtClean="0">
                <a:latin typeface="Consolas" panose="020B0609020204030204" charset="0"/>
              </a:rPr>
              <a:t>static</a:t>
            </a:r>
            <a:r>
              <a:rPr lang="es-ES_tradnl" b="1" i="0" dirty="0" smtClean="0">
                <a:latin typeface="Consolas" panose="020B0609020204030204" charset="0"/>
              </a:rPr>
              <a:t> T6 </a:t>
            </a:r>
            <a:r>
              <a:rPr lang="es-ES_tradnl" b="1" i="0" dirty="0" err="1" smtClean="0">
                <a:latin typeface="Consolas" panose="020B0609020204030204" charset="0"/>
              </a:rPr>
              <a:t>t6</a:t>
            </a:r>
            <a:r>
              <a:rPr lang="es-ES_tradnl" b="1" i="0" dirty="0" smtClean="0">
                <a:latin typeface="Consolas" panose="020B0609020204030204" charset="0"/>
              </a:rPr>
              <a:t>;</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a:t>
            </a:r>
            <a:r>
              <a:rPr lang="es-ES_tradnl" b="1" i="0" dirty="0" err="1" smtClean="0">
                <a:latin typeface="Consolas" panose="020B0609020204030204" charset="0"/>
              </a:rPr>
              <a:t>static</a:t>
            </a:r>
            <a:r>
              <a:rPr lang="es-ES_tradnl" b="1" i="0" dirty="0" smtClean="0">
                <a:latin typeface="Consolas" panose="020B0609020204030204" charset="0"/>
              </a:rPr>
              <a:t> </a:t>
            </a:r>
            <a:r>
              <a:rPr lang="es-ES_tradnl" b="1" i="0" dirty="0" err="1" smtClean="0">
                <a:latin typeface="Consolas" panose="020B0609020204030204" charset="0"/>
              </a:rPr>
              <a:t>void</a:t>
            </a:r>
            <a:r>
              <a:rPr lang="es-ES_tradnl" b="1" i="0" dirty="0" smtClean="0">
                <a:latin typeface="Consolas" panose="020B0609020204030204" charset="0"/>
              </a:rPr>
              <a:t> </a:t>
            </a:r>
            <a:r>
              <a:rPr lang="es-ES_tradnl" b="1" i="0" dirty="0" err="1" smtClean="0">
                <a:latin typeface="Consolas" panose="020B0609020204030204" charset="0"/>
              </a:rPr>
              <a:t>Main</a:t>
            </a:r>
            <a:r>
              <a:rPr lang="es-ES_tradnl" b="1" i="0" dirty="0" smtClean="0">
                <a:latin typeface="Consolas" panose="020B0609020204030204" charset="0"/>
              </a:rPr>
              <a:t>(…){</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A </a:t>
            </a:r>
            <a:r>
              <a:rPr lang="es-ES_tradnl" b="1" i="0" dirty="0" err="1" smtClean="0">
                <a:latin typeface="Consolas" panose="020B0609020204030204" charset="0"/>
              </a:rPr>
              <a:t>a</a:t>
            </a:r>
            <a:r>
              <a:rPr lang="es-ES_tradnl" b="1" i="0" dirty="0" smtClean="0">
                <a:latin typeface="Consolas" panose="020B0609020204030204" charset="0"/>
              </a:rPr>
              <a:t>  = new A(…);</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T4 x = new T4(…);</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F(x)</a:t>
            </a:r>
            <a:endParaRPr lang="es-ES_tradnl" b="1" i="0" dirty="0" smtClean="0">
              <a:latin typeface="Consolas" panose="020B0609020204030204" charset="0"/>
            </a:endParaRPr>
          </a:p>
          <a:p>
            <a:pPr marL="457200" indent="-457200" algn="l">
              <a:lnSpc>
                <a:spcPct val="90000"/>
              </a:lnSpc>
            </a:pPr>
            <a:r>
              <a:rPr lang="es-ES_tradnl" b="1" i="0" dirty="0">
                <a:latin typeface="Consolas" panose="020B0609020204030204" charset="0"/>
              </a:rPr>
              <a:t> </a:t>
            </a:r>
            <a:r>
              <a:rPr lang="es-ES_tradnl" b="1" i="0" dirty="0" smtClean="0">
                <a:latin typeface="Consolas" panose="020B0609020204030204" charset="0"/>
              </a:rPr>
              <a:t> }</a:t>
            </a:r>
            <a:endParaRPr lang="es-ES_tradnl" b="1" i="0" dirty="0" smtClean="0">
              <a:latin typeface="Consolas" panose="020B0609020204030204" charset="0"/>
            </a:endParaRPr>
          </a:p>
          <a:p>
            <a:pPr marL="457200" indent="-457200" algn="l">
              <a:lnSpc>
                <a:spcPct val="90000"/>
              </a:lnSpc>
            </a:pPr>
            <a:r>
              <a:rPr lang="es-ES_tradnl" b="1" i="0" dirty="0" smtClean="0">
                <a:latin typeface="Consolas" panose="020B0609020204030204" charset="0"/>
              </a:rPr>
              <a:t>}</a:t>
            </a:r>
            <a:endParaRPr lang="es-ES_tradnl" b="1" i="0" dirty="0" smtClean="0">
              <a:solidFill>
                <a:srgbClr val="FFFFFF"/>
              </a:solidFill>
              <a:effectLst>
                <a:outerShdw blurRad="38100" dist="38100" dir="2700000" algn="tl">
                  <a:srgbClr val="000000"/>
                </a:outerShdw>
              </a:effectLst>
              <a:latin typeface="Consolas" panose="020B0609020204030204" charset="0"/>
            </a:endParaRPr>
          </a:p>
        </p:txBody>
      </p:sp>
      <p:sp>
        <p:nvSpPr>
          <p:cNvPr id="5" name="TextBox 4"/>
          <p:cNvSpPr txBox="1"/>
          <p:nvPr/>
        </p:nvSpPr>
        <p:spPr>
          <a:xfrm>
            <a:off x="1734193" y="3154166"/>
            <a:ext cx="1574087" cy="646331"/>
          </a:xfrm>
          <a:prstGeom prst="rect">
            <a:avLst/>
          </a:prstGeom>
          <a:noFill/>
        </p:spPr>
        <p:txBody>
          <a:bodyPr wrap="square" rtlCol="0">
            <a:spAutoFit/>
          </a:bodyPr>
          <a:lstStyle/>
          <a:p>
            <a:r>
              <a:rPr lang="en-US" dirty="0" err="1" smtClean="0">
                <a:solidFill>
                  <a:srgbClr val="3366FF"/>
                </a:solidFill>
              </a:rPr>
              <a:t>Código</a:t>
            </a:r>
            <a:r>
              <a:rPr lang="en-US" dirty="0" smtClean="0">
                <a:solidFill>
                  <a:srgbClr val="3366FF"/>
                </a:solidFill>
              </a:rPr>
              <a:t> </a:t>
            </a:r>
            <a:r>
              <a:rPr lang="en-US" dirty="0" err="1" smtClean="0">
                <a:solidFill>
                  <a:srgbClr val="3366FF"/>
                </a:solidFill>
              </a:rPr>
              <a:t>sintaxis</a:t>
            </a:r>
            <a:r>
              <a:rPr lang="en-US" dirty="0" smtClean="0">
                <a:solidFill>
                  <a:srgbClr val="3366FF"/>
                </a:solidFill>
              </a:rPr>
              <a:t> </a:t>
            </a:r>
            <a:r>
              <a:rPr lang="en-US" dirty="0">
                <a:solidFill>
                  <a:srgbClr val="3366FF"/>
                </a:solidFill>
              </a:rPr>
              <a:t>C</a:t>
            </a:r>
            <a:r>
              <a:rPr lang="en-US" dirty="0" smtClean="0">
                <a:solidFill>
                  <a:srgbClr val="3366FF"/>
                </a:solidFill>
              </a:rPr>
              <a:t># like</a:t>
            </a:r>
            <a:endParaRPr lang="en-US" dirty="0">
              <a:solidFill>
                <a:srgbClr val="3366FF"/>
              </a:solidFill>
            </a:endParaRPr>
          </a:p>
        </p:txBody>
      </p:sp>
      <p:sp>
        <p:nvSpPr>
          <p:cNvPr id="20" name="TextBox 19"/>
          <p:cNvSpPr txBox="1"/>
          <p:nvPr/>
        </p:nvSpPr>
        <p:spPr>
          <a:xfrm>
            <a:off x="7618288" y="3472617"/>
            <a:ext cx="1143000" cy="304800"/>
          </a:xfrm>
          <a:prstGeom prst="rect">
            <a:avLst/>
          </a:prstGeom>
          <a:noFill/>
          <a:ln w="28575">
            <a:solidFill>
              <a:srgbClr val="00B050"/>
            </a:solidFill>
          </a:ln>
        </p:spPr>
        <p:txBody>
          <a:bodyPr wrap="square" rtlCol="0">
            <a:noAutofit/>
          </a:bodyPr>
          <a:lstStyle/>
          <a:p>
            <a:endParaRPr lang="es-ES" dirty="0"/>
          </a:p>
        </p:txBody>
      </p:sp>
      <p:sp>
        <p:nvSpPr>
          <p:cNvPr id="21" name="TextBox 20"/>
          <p:cNvSpPr txBox="1"/>
          <p:nvPr/>
        </p:nvSpPr>
        <p:spPr>
          <a:xfrm>
            <a:off x="6475288" y="3472617"/>
            <a:ext cx="11430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t1</a:t>
            </a:r>
            <a:endParaRPr lang="es-ES" b="1" i="0" dirty="0">
              <a:latin typeface="Consolas" panose="020B0609020204030204" charset="0"/>
              <a:cs typeface="Consolas" panose="020B0609020204030204" charset="0"/>
            </a:endParaRPr>
          </a:p>
        </p:txBody>
      </p:sp>
      <p:sp>
        <p:nvSpPr>
          <p:cNvPr id="22" name="TextBox 21"/>
          <p:cNvSpPr txBox="1"/>
          <p:nvPr/>
        </p:nvSpPr>
        <p:spPr>
          <a:xfrm>
            <a:off x="7618288" y="3167817"/>
            <a:ext cx="1143000" cy="304800"/>
          </a:xfrm>
          <a:prstGeom prst="rect">
            <a:avLst/>
          </a:prstGeom>
          <a:noFill/>
          <a:ln w="28575">
            <a:solidFill>
              <a:srgbClr val="00B050"/>
            </a:solidFill>
          </a:ln>
        </p:spPr>
        <p:txBody>
          <a:bodyPr wrap="square" rtlCol="0">
            <a:noAutofit/>
          </a:bodyPr>
          <a:lstStyle/>
          <a:p>
            <a:endParaRPr lang="es-ES" dirty="0"/>
          </a:p>
        </p:txBody>
      </p:sp>
      <p:sp>
        <p:nvSpPr>
          <p:cNvPr id="23" name="TextBox 22"/>
          <p:cNvSpPr txBox="1"/>
          <p:nvPr/>
        </p:nvSpPr>
        <p:spPr>
          <a:xfrm>
            <a:off x="6468757" y="3167817"/>
            <a:ext cx="11430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t6</a:t>
            </a:r>
            <a:endParaRPr lang="es-ES" b="1" i="0" dirty="0">
              <a:latin typeface="Consolas" panose="020B0609020204030204" charset="0"/>
              <a:cs typeface="Consolas" panose="020B0609020204030204" charset="0"/>
            </a:endParaRPr>
          </a:p>
        </p:txBody>
      </p:sp>
      <p:sp>
        <p:nvSpPr>
          <p:cNvPr id="24" name="TextBox 23"/>
          <p:cNvSpPr txBox="1"/>
          <p:nvPr/>
        </p:nvSpPr>
        <p:spPr>
          <a:xfrm>
            <a:off x="5560888" y="3320217"/>
            <a:ext cx="16764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los </a:t>
            </a:r>
            <a:r>
              <a:rPr lang="en-US" sz="1600" b="1" i="0" dirty="0" err="1" smtClean="0">
                <a:latin typeface="Consolas" panose="020B0609020204030204" charset="0"/>
                <a:cs typeface="Consolas" panose="020B0609020204030204" charset="0"/>
              </a:rPr>
              <a:t>estáticos</a:t>
            </a:r>
            <a:endParaRPr lang="es-ES" b="1" i="0" dirty="0">
              <a:latin typeface="Consolas" panose="020B0609020204030204" charset="0"/>
              <a:cs typeface="Consolas" panose="020B0609020204030204" charset="0"/>
            </a:endParaRPr>
          </a:p>
        </p:txBody>
      </p:sp>
      <p:sp>
        <p:nvSpPr>
          <p:cNvPr id="25" name="TextBox 24"/>
          <p:cNvSpPr txBox="1"/>
          <p:nvPr/>
        </p:nvSpPr>
        <p:spPr>
          <a:xfrm>
            <a:off x="7618288" y="2863017"/>
            <a:ext cx="1143000" cy="304800"/>
          </a:xfrm>
          <a:prstGeom prst="rect">
            <a:avLst/>
          </a:prstGeom>
          <a:noFill/>
          <a:ln w="28575">
            <a:solidFill>
              <a:srgbClr val="00B050"/>
            </a:solidFill>
          </a:ln>
        </p:spPr>
        <p:txBody>
          <a:bodyPr wrap="square" rtlCol="0">
            <a:noAutofit/>
          </a:bodyPr>
          <a:lstStyle/>
          <a:p>
            <a:endParaRPr lang="es-ES" dirty="0"/>
          </a:p>
        </p:txBody>
      </p:sp>
      <p:sp>
        <p:nvSpPr>
          <p:cNvPr id="26" name="TextBox 25"/>
          <p:cNvSpPr txBox="1"/>
          <p:nvPr/>
        </p:nvSpPr>
        <p:spPr>
          <a:xfrm>
            <a:off x="6468757" y="2863017"/>
            <a:ext cx="11430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a</a:t>
            </a:r>
            <a:endParaRPr lang="es-ES" b="1" i="0" dirty="0">
              <a:latin typeface="Consolas" panose="020B0609020204030204" charset="0"/>
              <a:cs typeface="Consolas" panose="020B0609020204030204" charset="0"/>
            </a:endParaRPr>
          </a:p>
        </p:txBody>
      </p:sp>
      <p:grpSp>
        <p:nvGrpSpPr>
          <p:cNvPr id="27" name="Group 26"/>
          <p:cNvGrpSpPr/>
          <p:nvPr/>
        </p:nvGrpSpPr>
        <p:grpSpPr>
          <a:xfrm>
            <a:off x="7707551" y="3015417"/>
            <a:ext cx="1295400" cy="1918063"/>
            <a:chOff x="5118463" y="2819401"/>
            <a:chExt cx="1295400" cy="1918063"/>
          </a:xfrm>
        </p:grpSpPr>
        <p:cxnSp>
          <p:nvCxnSpPr>
            <p:cNvPr id="34" name="Elbow Connector 33"/>
            <p:cNvCxnSpPr/>
            <p:nvPr/>
          </p:nvCxnSpPr>
          <p:spPr bwMode="auto">
            <a:xfrm rot="5400000">
              <a:off x="4807131" y="3130733"/>
              <a:ext cx="1918063" cy="129540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41" name="Straight Connector 40"/>
            <p:cNvCxnSpPr/>
            <p:nvPr/>
          </p:nvCxnSpPr>
          <p:spPr bwMode="auto">
            <a:xfrm>
              <a:off x="5766162" y="2819401"/>
              <a:ext cx="64770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2" name="TextBox 41"/>
          <p:cNvSpPr txBox="1"/>
          <p:nvPr/>
        </p:nvSpPr>
        <p:spPr>
          <a:xfrm>
            <a:off x="7618288" y="2558217"/>
            <a:ext cx="1143000" cy="304800"/>
          </a:xfrm>
          <a:prstGeom prst="rect">
            <a:avLst/>
          </a:prstGeom>
          <a:noFill/>
          <a:ln w="28575">
            <a:solidFill>
              <a:srgbClr val="00B050"/>
            </a:solidFill>
          </a:ln>
        </p:spPr>
        <p:txBody>
          <a:bodyPr wrap="square" rtlCol="0">
            <a:noAutofit/>
          </a:bodyPr>
          <a:lstStyle/>
          <a:p>
            <a:endParaRPr lang="es-ES" dirty="0"/>
          </a:p>
        </p:txBody>
      </p:sp>
      <p:sp>
        <p:nvSpPr>
          <p:cNvPr id="43" name="TextBox 42"/>
          <p:cNvSpPr txBox="1"/>
          <p:nvPr/>
        </p:nvSpPr>
        <p:spPr>
          <a:xfrm>
            <a:off x="6468757" y="2558217"/>
            <a:ext cx="11430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x</a:t>
            </a:r>
            <a:endParaRPr lang="es-ES" b="1" i="0" dirty="0">
              <a:latin typeface="Consolas" panose="020B0609020204030204" charset="0"/>
              <a:cs typeface="Consolas" panose="020B0609020204030204" charset="0"/>
            </a:endParaRPr>
          </a:p>
        </p:txBody>
      </p:sp>
      <p:grpSp>
        <p:nvGrpSpPr>
          <p:cNvPr id="44" name="Group 43"/>
          <p:cNvGrpSpPr/>
          <p:nvPr/>
        </p:nvGrpSpPr>
        <p:grpSpPr>
          <a:xfrm>
            <a:off x="8616505" y="2710618"/>
            <a:ext cx="977538" cy="2222863"/>
            <a:chOff x="5804262" y="2514601"/>
            <a:chExt cx="977538" cy="2222863"/>
          </a:xfrm>
        </p:grpSpPr>
        <p:cxnSp>
          <p:nvCxnSpPr>
            <p:cNvPr id="45" name="Straight Connector 44"/>
            <p:cNvCxnSpPr/>
            <p:nvPr/>
          </p:nvCxnSpPr>
          <p:spPr bwMode="auto">
            <a:xfrm>
              <a:off x="5804262" y="2514601"/>
              <a:ext cx="9775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6781800" y="2514601"/>
              <a:ext cx="0" cy="14444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H="1">
              <a:off x="5804262" y="3959054"/>
              <a:ext cx="9775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Arrow Connector 47"/>
            <p:cNvCxnSpPr/>
            <p:nvPr/>
          </p:nvCxnSpPr>
          <p:spPr bwMode="auto">
            <a:xfrm>
              <a:off x="5804262" y="3959054"/>
              <a:ext cx="0" cy="7784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49" name="TextBox 48"/>
          <p:cNvSpPr txBox="1"/>
          <p:nvPr/>
        </p:nvSpPr>
        <p:spPr>
          <a:xfrm>
            <a:off x="8387362" y="4933479"/>
            <a:ext cx="717912" cy="461665"/>
          </a:xfrm>
          <a:prstGeom prst="rect">
            <a:avLst/>
          </a:prstGeom>
          <a:solidFill>
            <a:srgbClr val="FFFFFF">
              <a:alpha val="25098"/>
            </a:srgbClr>
          </a:solidFill>
          <a:ln w="28575">
            <a:solidFill>
              <a:srgbClr val="3366FF"/>
            </a:solidFill>
          </a:ln>
        </p:spPr>
        <p:txBody>
          <a:bodyPr wrap="square" rtlCol="0">
            <a:noAutofit/>
          </a:bodyPr>
          <a:lstStyle/>
          <a:p>
            <a:r>
              <a:rPr lang="en-US" sz="1800" b="1" i="0" dirty="0" smtClean="0">
                <a:latin typeface="Consolas" panose="020B0609020204030204" charset="0"/>
              </a:rPr>
              <a:t>T4</a:t>
            </a:r>
            <a:endParaRPr lang="es-ES" sz="2000" b="1" i="0" dirty="0">
              <a:latin typeface="Consolas" panose="020B0609020204030204" charset="0"/>
            </a:endParaRPr>
          </a:p>
        </p:txBody>
      </p:sp>
      <p:sp>
        <p:nvSpPr>
          <p:cNvPr id="50" name="TextBox 49"/>
          <p:cNvSpPr txBox="1"/>
          <p:nvPr/>
        </p:nvSpPr>
        <p:spPr>
          <a:xfrm>
            <a:off x="7624820" y="2253417"/>
            <a:ext cx="1136468" cy="304800"/>
          </a:xfrm>
          <a:prstGeom prst="rect">
            <a:avLst/>
          </a:prstGeom>
          <a:noFill/>
          <a:ln w="28575">
            <a:solidFill>
              <a:srgbClr val="00B050"/>
            </a:solidFill>
          </a:ln>
        </p:spPr>
        <p:txBody>
          <a:bodyPr wrap="square" rtlCol="0">
            <a:noAutofit/>
          </a:bodyPr>
          <a:lstStyle/>
          <a:p>
            <a:endParaRPr lang="es-ES" dirty="0"/>
          </a:p>
        </p:txBody>
      </p:sp>
      <p:sp>
        <p:nvSpPr>
          <p:cNvPr id="51" name="TextBox 50"/>
          <p:cNvSpPr txBox="1"/>
          <p:nvPr/>
        </p:nvSpPr>
        <p:spPr>
          <a:xfrm>
            <a:off x="6503591" y="2253417"/>
            <a:ext cx="11430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y</a:t>
            </a:r>
            <a:endParaRPr lang="es-ES" b="1" i="0" dirty="0">
              <a:latin typeface="Consolas" panose="020B0609020204030204" charset="0"/>
              <a:cs typeface="Consolas" panose="020B0609020204030204" charset="0"/>
            </a:endParaRPr>
          </a:p>
        </p:txBody>
      </p:sp>
      <p:sp>
        <p:nvSpPr>
          <p:cNvPr id="52" name="TextBox 51"/>
          <p:cNvSpPr txBox="1"/>
          <p:nvPr/>
        </p:nvSpPr>
        <p:spPr>
          <a:xfrm>
            <a:off x="7624820" y="1950795"/>
            <a:ext cx="1136468" cy="304800"/>
          </a:xfrm>
          <a:prstGeom prst="rect">
            <a:avLst/>
          </a:prstGeom>
          <a:noFill/>
          <a:ln w="28575">
            <a:solidFill>
              <a:srgbClr val="00B050"/>
            </a:solidFill>
          </a:ln>
        </p:spPr>
        <p:txBody>
          <a:bodyPr wrap="square" rtlCol="0">
            <a:noAutofit/>
          </a:bodyPr>
          <a:lstStyle/>
          <a:p>
            <a:endParaRPr lang="es-ES" dirty="0"/>
          </a:p>
        </p:txBody>
      </p:sp>
      <p:sp>
        <p:nvSpPr>
          <p:cNvPr id="53" name="TextBox 52"/>
          <p:cNvSpPr txBox="1"/>
          <p:nvPr/>
        </p:nvSpPr>
        <p:spPr>
          <a:xfrm>
            <a:off x="6468757" y="1961682"/>
            <a:ext cx="11430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t5</a:t>
            </a:r>
            <a:endParaRPr lang="es-ES" b="1" i="0" dirty="0">
              <a:latin typeface="Consolas" panose="020B0609020204030204" charset="0"/>
              <a:cs typeface="Consolas" panose="020B0609020204030204" charset="0"/>
            </a:endParaRPr>
          </a:p>
        </p:txBody>
      </p:sp>
      <p:sp>
        <p:nvSpPr>
          <p:cNvPr id="54" name="TextBox 53"/>
          <p:cNvSpPr txBox="1"/>
          <p:nvPr/>
        </p:nvSpPr>
        <p:spPr>
          <a:xfrm>
            <a:off x="7618288" y="1654708"/>
            <a:ext cx="1136468" cy="304800"/>
          </a:xfrm>
          <a:prstGeom prst="rect">
            <a:avLst/>
          </a:prstGeom>
          <a:noFill/>
          <a:ln w="28575">
            <a:solidFill>
              <a:srgbClr val="00B050"/>
            </a:solidFill>
          </a:ln>
        </p:spPr>
        <p:txBody>
          <a:bodyPr wrap="square" rtlCol="0">
            <a:noAutofit/>
          </a:bodyPr>
          <a:lstStyle/>
          <a:p>
            <a:endParaRPr lang="es-ES" dirty="0"/>
          </a:p>
        </p:txBody>
      </p:sp>
      <p:sp>
        <p:nvSpPr>
          <p:cNvPr id="55" name="TextBox 54"/>
          <p:cNvSpPr txBox="1"/>
          <p:nvPr/>
        </p:nvSpPr>
        <p:spPr>
          <a:xfrm>
            <a:off x="6477465" y="1656882"/>
            <a:ext cx="11430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t4</a:t>
            </a:r>
            <a:endParaRPr lang="es-ES" b="1" i="0" dirty="0">
              <a:latin typeface="Consolas" panose="020B0609020204030204" charset="0"/>
              <a:cs typeface="Consolas" panose="020B0609020204030204" charset="0"/>
            </a:endParaRPr>
          </a:p>
        </p:txBody>
      </p:sp>
      <p:sp>
        <p:nvSpPr>
          <p:cNvPr id="56" name="TextBox 55"/>
          <p:cNvSpPr txBox="1"/>
          <p:nvPr/>
        </p:nvSpPr>
        <p:spPr>
          <a:xfrm>
            <a:off x="5413931" y="2786817"/>
            <a:ext cx="16764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RA de Main</a:t>
            </a:r>
            <a:endParaRPr lang="es-ES" b="1" i="0" dirty="0">
              <a:latin typeface="Consolas" panose="020B0609020204030204" charset="0"/>
              <a:cs typeface="Consolas" panose="020B0609020204030204" charset="0"/>
            </a:endParaRPr>
          </a:p>
        </p:txBody>
      </p:sp>
      <p:cxnSp>
        <p:nvCxnSpPr>
          <p:cNvPr id="57" name="Straight Connector 56"/>
          <p:cNvCxnSpPr/>
          <p:nvPr/>
        </p:nvCxnSpPr>
        <p:spPr bwMode="auto">
          <a:xfrm>
            <a:off x="7237288" y="2710617"/>
            <a:ext cx="0" cy="4572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flipH="1">
            <a:off x="7243819" y="3274498"/>
            <a:ext cx="1" cy="50291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7243820" y="1656882"/>
            <a:ext cx="0" cy="90133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0" name="TextBox 59"/>
          <p:cNvSpPr txBox="1"/>
          <p:nvPr/>
        </p:nvSpPr>
        <p:spPr>
          <a:xfrm>
            <a:off x="5396514" y="1959508"/>
            <a:ext cx="16764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RA de F</a:t>
            </a:r>
            <a:endParaRPr lang="es-ES" b="1" i="0" dirty="0">
              <a:latin typeface="Consolas" panose="020B0609020204030204" charset="0"/>
              <a:cs typeface="Consolas" panose="020B0609020204030204" charset="0"/>
            </a:endParaRPr>
          </a:p>
        </p:txBody>
      </p:sp>
      <p:sp>
        <p:nvSpPr>
          <p:cNvPr id="61" name="TextBox 60"/>
          <p:cNvSpPr txBox="1"/>
          <p:nvPr/>
        </p:nvSpPr>
        <p:spPr>
          <a:xfrm>
            <a:off x="7616382" y="1341199"/>
            <a:ext cx="1136468" cy="304800"/>
          </a:xfrm>
          <a:prstGeom prst="rect">
            <a:avLst/>
          </a:prstGeom>
          <a:noFill/>
          <a:ln w="28575">
            <a:solidFill>
              <a:srgbClr val="00B050"/>
            </a:solidFill>
          </a:ln>
        </p:spPr>
        <p:txBody>
          <a:bodyPr wrap="square" rtlCol="0">
            <a:noAutofit/>
          </a:bodyPr>
          <a:lstStyle/>
          <a:p>
            <a:endParaRPr lang="es-ES" dirty="0"/>
          </a:p>
        </p:txBody>
      </p:sp>
      <p:sp>
        <p:nvSpPr>
          <p:cNvPr id="62" name="TextBox 61"/>
          <p:cNvSpPr txBox="1"/>
          <p:nvPr/>
        </p:nvSpPr>
        <p:spPr>
          <a:xfrm>
            <a:off x="6495153" y="1341199"/>
            <a:ext cx="11430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y</a:t>
            </a:r>
            <a:endParaRPr lang="es-ES" b="1" i="0" dirty="0">
              <a:latin typeface="Consolas" panose="020B0609020204030204" charset="0"/>
              <a:cs typeface="Consolas" panose="020B0609020204030204" charset="0"/>
            </a:endParaRPr>
          </a:p>
        </p:txBody>
      </p:sp>
      <p:sp>
        <p:nvSpPr>
          <p:cNvPr id="63" name="TextBox 62"/>
          <p:cNvSpPr txBox="1"/>
          <p:nvPr/>
        </p:nvSpPr>
        <p:spPr>
          <a:xfrm>
            <a:off x="7616382" y="1038577"/>
            <a:ext cx="1136468" cy="304800"/>
          </a:xfrm>
          <a:prstGeom prst="rect">
            <a:avLst/>
          </a:prstGeom>
          <a:noFill/>
          <a:ln w="28575">
            <a:solidFill>
              <a:srgbClr val="00B050"/>
            </a:solidFill>
          </a:ln>
        </p:spPr>
        <p:txBody>
          <a:bodyPr wrap="square" rtlCol="0">
            <a:noAutofit/>
          </a:bodyPr>
          <a:lstStyle/>
          <a:p>
            <a:endParaRPr lang="es-ES" dirty="0"/>
          </a:p>
        </p:txBody>
      </p:sp>
      <p:sp>
        <p:nvSpPr>
          <p:cNvPr id="64" name="TextBox 63"/>
          <p:cNvSpPr txBox="1"/>
          <p:nvPr/>
        </p:nvSpPr>
        <p:spPr>
          <a:xfrm>
            <a:off x="6460319" y="1049464"/>
            <a:ext cx="11430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t5</a:t>
            </a:r>
            <a:endParaRPr lang="es-ES" b="1" i="0" dirty="0">
              <a:latin typeface="Consolas" panose="020B0609020204030204" charset="0"/>
              <a:cs typeface="Consolas" panose="020B0609020204030204" charset="0"/>
            </a:endParaRPr>
          </a:p>
        </p:txBody>
      </p:sp>
      <p:sp>
        <p:nvSpPr>
          <p:cNvPr id="65" name="TextBox 64"/>
          <p:cNvSpPr txBox="1"/>
          <p:nvPr/>
        </p:nvSpPr>
        <p:spPr>
          <a:xfrm>
            <a:off x="7609850" y="742490"/>
            <a:ext cx="1136468" cy="304800"/>
          </a:xfrm>
          <a:prstGeom prst="rect">
            <a:avLst/>
          </a:prstGeom>
          <a:noFill/>
          <a:ln w="28575">
            <a:solidFill>
              <a:srgbClr val="00B050"/>
            </a:solidFill>
          </a:ln>
        </p:spPr>
        <p:txBody>
          <a:bodyPr wrap="square" rtlCol="0">
            <a:noAutofit/>
          </a:bodyPr>
          <a:lstStyle/>
          <a:p>
            <a:endParaRPr lang="es-ES" dirty="0"/>
          </a:p>
        </p:txBody>
      </p:sp>
      <p:sp>
        <p:nvSpPr>
          <p:cNvPr id="66" name="TextBox 65"/>
          <p:cNvSpPr txBox="1"/>
          <p:nvPr/>
        </p:nvSpPr>
        <p:spPr>
          <a:xfrm>
            <a:off x="6469027" y="744664"/>
            <a:ext cx="11430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t4</a:t>
            </a:r>
            <a:endParaRPr lang="es-ES" b="1" i="0" dirty="0">
              <a:latin typeface="Consolas" panose="020B0609020204030204" charset="0"/>
              <a:cs typeface="Consolas" panose="020B0609020204030204" charset="0"/>
            </a:endParaRPr>
          </a:p>
        </p:txBody>
      </p:sp>
      <p:cxnSp>
        <p:nvCxnSpPr>
          <p:cNvPr id="67" name="Straight Connector 66"/>
          <p:cNvCxnSpPr/>
          <p:nvPr/>
        </p:nvCxnSpPr>
        <p:spPr bwMode="auto">
          <a:xfrm>
            <a:off x="7235382" y="744664"/>
            <a:ext cx="0" cy="90133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8" name="TextBox 67"/>
          <p:cNvSpPr txBox="1"/>
          <p:nvPr/>
        </p:nvSpPr>
        <p:spPr>
          <a:xfrm>
            <a:off x="5424817" y="1042931"/>
            <a:ext cx="1676400" cy="304800"/>
          </a:xfrm>
          <a:prstGeom prst="rect">
            <a:avLst/>
          </a:prstGeom>
          <a:noFill/>
          <a:ln w="28575">
            <a:noFill/>
          </a:ln>
        </p:spPr>
        <p:txBody>
          <a:bodyPr wrap="square" rtlCol="0">
            <a:noAutofit/>
          </a:bodyPr>
          <a:lstStyle/>
          <a:p>
            <a:pPr algn="r"/>
            <a:r>
              <a:rPr lang="en-US" sz="1600" b="1" i="0" dirty="0" smtClean="0">
                <a:latin typeface="Consolas" panose="020B0609020204030204" charset="0"/>
                <a:cs typeface="Consolas" panose="020B0609020204030204" charset="0"/>
              </a:rPr>
              <a:t>RA de </a:t>
            </a:r>
            <a:r>
              <a:rPr lang="en-US" sz="1600" b="1" i="0" dirty="0" err="1" smtClean="0">
                <a:latin typeface="Consolas" panose="020B0609020204030204" charset="0"/>
                <a:cs typeface="Consolas" panose="020B0609020204030204" charset="0"/>
              </a:rPr>
              <a:t>llamada</a:t>
            </a:r>
            <a:r>
              <a:rPr lang="en-US" sz="1600" b="1" i="0" dirty="0" smtClean="0">
                <a:latin typeface="Consolas" panose="020B0609020204030204" charset="0"/>
                <a:cs typeface="Consolas" panose="020B0609020204030204" charset="0"/>
              </a:rPr>
              <a:t> </a:t>
            </a:r>
            <a:r>
              <a:rPr lang="en-US" sz="1600" b="1" i="0" dirty="0" err="1" smtClean="0">
                <a:latin typeface="Consolas" panose="020B0609020204030204" charset="0"/>
                <a:cs typeface="Consolas" panose="020B0609020204030204" charset="0"/>
              </a:rPr>
              <a:t>recursiva</a:t>
            </a:r>
            <a:r>
              <a:rPr lang="en-US" sz="1600" b="1" i="0" dirty="0" smtClean="0">
                <a:latin typeface="Consolas" panose="020B0609020204030204" charset="0"/>
                <a:cs typeface="Consolas" panose="020B0609020204030204" charset="0"/>
              </a:rPr>
              <a:t> a F</a:t>
            </a:r>
            <a:endParaRPr lang="es-ES" b="1" i="0" dirty="0">
              <a:latin typeface="Consolas" panose="020B0609020204030204" charset="0"/>
              <a:cs typeface="Consolas" panose="020B0609020204030204" charset="0"/>
            </a:endParaRPr>
          </a:p>
        </p:txBody>
      </p:sp>
      <p:cxnSp>
        <p:nvCxnSpPr>
          <p:cNvPr id="69" name="Straight Connector 68"/>
          <p:cNvCxnSpPr/>
          <p:nvPr/>
        </p:nvCxnSpPr>
        <p:spPr bwMode="auto">
          <a:xfrm>
            <a:off x="9722414" y="753285"/>
            <a:ext cx="0" cy="3401697"/>
          </a:xfrm>
          <a:prstGeom prst="line">
            <a:avLst/>
          </a:prstGeom>
          <a:solidFill>
            <a:schemeClr val="accent1"/>
          </a:solidFill>
          <a:ln w="57150" cap="flat" cmpd="sng" algn="ctr">
            <a:solidFill>
              <a:srgbClr val="00B050"/>
            </a:solidFill>
            <a:prstDash val="solid"/>
            <a:round/>
            <a:headEnd type="triangle" w="med" len="med"/>
            <a:tailEnd type="none" w="med" len="med"/>
          </a:ln>
          <a:effectLst/>
        </p:spPr>
      </p:cxnSp>
      <p:sp>
        <p:nvSpPr>
          <p:cNvPr id="70" name="TextBox 69"/>
          <p:cNvSpPr txBox="1"/>
          <p:nvPr/>
        </p:nvSpPr>
        <p:spPr>
          <a:xfrm>
            <a:off x="9142287" y="1658403"/>
            <a:ext cx="838200" cy="304800"/>
          </a:xfrm>
          <a:prstGeom prst="rect">
            <a:avLst/>
          </a:prstGeom>
          <a:noFill/>
          <a:ln w="28575">
            <a:noFill/>
          </a:ln>
        </p:spPr>
        <p:txBody>
          <a:bodyPr wrap="square" rtlCol="0">
            <a:noAutofit/>
          </a:bodyPr>
          <a:lstStyle/>
          <a:p>
            <a:r>
              <a:rPr lang="en-US" sz="1600" b="1" i="0" dirty="0" smtClean="0">
                <a:solidFill>
                  <a:srgbClr val="00B050"/>
                </a:solidFill>
                <a:latin typeface="Consolas" panose="020B0609020204030204" charset="0"/>
                <a:cs typeface="Consolas" panose="020B0609020204030204" charset="0"/>
              </a:rPr>
              <a:t>PILA</a:t>
            </a:r>
            <a:endParaRPr lang="es-ES" b="1" i="0" dirty="0">
              <a:solidFill>
                <a:srgbClr val="00B050"/>
              </a:solidFill>
              <a:latin typeface="Consolas" panose="020B0609020204030204" charset="0"/>
              <a:cs typeface="Consolas" panose="020B0609020204030204" charset="0"/>
            </a:endParaRPr>
          </a:p>
        </p:txBody>
      </p:sp>
      <p:cxnSp>
        <p:nvCxnSpPr>
          <p:cNvPr id="71" name="Straight Connector 70"/>
          <p:cNvCxnSpPr/>
          <p:nvPr/>
        </p:nvCxnSpPr>
        <p:spPr bwMode="auto">
          <a:xfrm>
            <a:off x="6503591" y="5856812"/>
            <a:ext cx="2601683" cy="0"/>
          </a:xfrm>
          <a:prstGeom prst="line">
            <a:avLst/>
          </a:prstGeom>
          <a:solidFill>
            <a:schemeClr val="accent1"/>
          </a:solidFill>
          <a:ln w="57150" cap="flat" cmpd="sng" algn="ctr">
            <a:solidFill>
              <a:srgbClr val="3366FF"/>
            </a:solidFill>
            <a:prstDash val="solid"/>
            <a:round/>
            <a:headEnd type="none" w="med" len="med"/>
            <a:tailEnd type="none" w="med" len="med"/>
          </a:ln>
          <a:effectLst/>
        </p:spPr>
      </p:cxnSp>
      <p:sp>
        <p:nvSpPr>
          <p:cNvPr id="72" name="TextBox 71"/>
          <p:cNvSpPr txBox="1"/>
          <p:nvPr/>
        </p:nvSpPr>
        <p:spPr>
          <a:xfrm>
            <a:off x="7441939" y="5911016"/>
            <a:ext cx="838200" cy="304800"/>
          </a:xfrm>
          <a:prstGeom prst="rect">
            <a:avLst/>
          </a:prstGeom>
          <a:noFill/>
          <a:ln w="28575">
            <a:noFill/>
          </a:ln>
        </p:spPr>
        <p:txBody>
          <a:bodyPr wrap="square" rtlCol="0">
            <a:noAutofit/>
          </a:bodyPr>
          <a:lstStyle/>
          <a:p>
            <a:r>
              <a:rPr lang="en-US" sz="1600" b="1" i="0" dirty="0" smtClean="0">
                <a:solidFill>
                  <a:srgbClr val="3366FF"/>
                </a:solidFill>
                <a:latin typeface="Consolas" panose="020B0609020204030204" charset="0"/>
                <a:cs typeface="Consolas" panose="020B0609020204030204" charset="0"/>
              </a:rPr>
              <a:t>HEAP</a:t>
            </a:r>
            <a:endParaRPr lang="es-ES" b="1" i="0" dirty="0">
              <a:solidFill>
                <a:srgbClr val="3366FF"/>
              </a:solidFill>
              <a:latin typeface="Consolas" panose="020B0609020204030204" charset="0"/>
              <a:cs typeface="Consolas" panose="020B0609020204030204" charset="0"/>
            </a:endParaRPr>
          </a:p>
        </p:txBody>
      </p:sp>
      <p:grpSp>
        <p:nvGrpSpPr>
          <p:cNvPr id="73" name="Group 72"/>
          <p:cNvGrpSpPr/>
          <p:nvPr/>
        </p:nvGrpSpPr>
        <p:grpSpPr>
          <a:xfrm>
            <a:off x="6863363" y="4929153"/>
            <a:ext cx="1210730" cy="514001"/>
            <a:chOff x="4274275" y="4733137"/>
            <a:chExt cx="1210730" cy="514001"/>
          </a:xfrm>
        </p:grpSpPr>
        <p:sp>
          <p:nvSpPr>
            <p:cNvPr id="74" name="TextBox 73"/>
            <p:cNvSpPr txBox="1"/>
            <p:nvPr/>
          </p:nvSpPr>
          <p:spPr>
            <a:xfrm>
              <a:off x="4274275" y="4733137"/>
              <a:ext cx="1205050" cy="461666"/>
            </a:xfrm>
            <a:prstGeom prst="rect">
              <a:avLst/>
            </a:prstGeom>
            <a:noFill/>
            <a:ln w="28575">
              <a:solidFill>
                <a:srgbClr val="3366FF"/>
              </a:solidFill>
            </a:ln>
          </p:spPr>
          <p:txBody>
            <a:bodyPr wrap="square" rtlCol="0">
              <a:noAutofit/>
            </a:bodyPr>
            <a:lstStyle/>
            <a:p>
              <a:r>
                <a:rPr lang="en-US" sz="2000" b="1" i="0" dirty="0">
                  <a:latin typeface="Consolas" panose="020B0609020204030204" charset="0"/>
                </a:rPr>
                <a:t>T</a:t>
              </a:r>
              <a:r>
                <a:rPr lang="en-US" sz="2000" b="1" i="0" dirty="0" smtClean="0">
                  <a:latin typeface="Consolas" panose="020B0609020204030204" charset="0"/>
                </a:rPr>
                <a:t>2 </a:t>
              </a:r>
              <a:r>
                <a:rPr lang="en-US" sz="1400" b="1" i="0" dirty="0" smtClean="0">
                  <a:latin typeface="Consolas" panose="020B0609020204030204" charset="0"/>
                </a:rPr>
                <a:t>string</a:t>
              </a:r>
              <a:endParaRPr lang="es-ES" sz="2000" b="1" i="0" dirty="0">
                <a:latin typeface="Consolas" panose="020B0609020204030204" charset="0"/>
              </a:endParaRPr>
            </a:p>
          </p:txBody>
        </p:sp>
        <p:grpSp>
          <p:nvGrpSpPr>
            <p:cNvPr id="75" name="Group 74"/>
            <p:cNvGrpSpPr/>
            <p:nvPr/>
          </p:nvGrpSpPr>
          <p:grpSpPr>
            <a:xfrm>
              <a:off x="4303905" y="4750582"/>
              <a:ext cx="1181100" cy="496556"/>
              <a:chOff x="5192380" y="4360930"/>
              <a:chExt cx="889362" cy="496556"/>
            </a:xfrm>
          </p:grpSpPr>
          <p:sp>
            <p:nvSpPr>
              <p:cNvPr id="76" name="TextBox 75"/>
              <p:cNvSpPr txBox="1"/>
              <p:nvPr/>
            </p:nvSpPr>
            <p:spPr>
              <a:xfrm>
                <a:off x="5192380" y="4360930"/>
                <a:ext cx="889362" cy="461666"/>
              </a:xfrm>
              <a:prstGeom prst="rect">
                <a:avLst/>
              </a:prstGeom>
              <a:solidFill>
                <a:srgbClr val="FFFFFF">
                  <a:alpha val="25098"/>
                </a:srgbClr>
              </a:solidFill>
              <a:ln w="28575">
                <a:solidFill>
                  <a:srgbClr val="3366FF"/>
                </a:solidFill>
              </a:ln>
            </p:spPr>
            <p:txBody>
              <a:bodyPr wrap="square" rtlCol="0">
                <a:noAutofit/>
              </a:bodyPr>
              <a:lstStyle/>
              <a:p>
                <a:endParaRPr lang="es-ES" sz="2000" b="1" i="0" dirty="0">
                  <a:latin typeface="Consolas" panose="020B0609020204030204" charset="0"/>
                </a:endParaRPr>
              </a:p>
            </p:txBody>
          </p:sp>
          <p:cxnSp>
            <p:nvCxnSpPr>
              <p:cNvPr id="77" name="Straight Connector 76"/>
              <p:cNvCxnSpPr/>
              <p:nvPr/>
            </p:nvCxnSpPr>
            <p:spPr bwMode="auto">
              <a:xfrm>
                <a:off x="5504859" y="4395820"/>
                <a:ext cx="0" cy="461666"/>
              </a:xfrm>
              <a:prstGeom prst="line">
                <a:avLst/>
              </a:prstGeom>
              <a:solidFill>
                <a:schemeClr val="accent1"/>
              </a:solidFill>
              <a:ln w="28575" cap="flat" cmpd="sng" algn="ctr">
                <a:solidFill>
                  <a:srgbClr val="3366FF"/>
                </a:solidFill>
                <a:prstDash val="solid"/>
                <a:round/>
                <a:headEnd type="none" w="med" len="med"/>
                <a:tailEnd type="none" w="med" len="med"/>
              </a:ln>
              <a:effectLst/>
            </p:spPr>
          </p:cxnSp>
        </p:grpSp>
      </p:grpSp>
      <p:sp>
        <p:nvSpPr>
          <p:cNvPr id="6" name="Rounded Rectangle 5"/>
          <p:cNvSpPr/>
          <p:nvPr/>
        </p:nvSpPr>
        <p:spPr>
          <a:xfrm>
            <a:off x="9854565" y="905510"/>
            <a:ext cx="2246630" cy="4677410"/>
          </a:xfrm>
          <a:prstGeom prst="roundRect">
            <a:avLst/>
          </a:prstGeom>
          <a:solidFill>
            <a:srgbClr val="00B050">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El </a:t>
            </a:r>
            <a:r>
              <a:rPr lang="en-US" dirty="0" err="1" smtClean="0">
                <a:solidFill>
                  <a:schemeClr val="tx1"/>
                </a:solidFill>
              </a:rPr>
              <a:t>funcionamiento</a:t>
            </a:r>
            <a:r>
              <a:rPr lang="en-US" dirty="0" smtClean="0">
                <a:solidFill>
                  <a:schemeClr val="tx1"/>
                </a:solidFill>
              </a:rPr>
              <a:t> de </a:t>
            </a:r>
            <a:r>
              <a:rPr lang="en-US" dirty="0" err="1" smtClean="0">
                <a:solidFill>
                  <a:schemeClr val="tx1"/>
                </a:solidFill>
              </a:rPr>
              <a:t>una</a:t>
            </a:r>
            <a:r>
              <a:rPr lang="en-US" dirty="0" smtClean="0">
                <a:solidFill>
                  <a:schemeClr val="tx1"/>
                </a:solidFill>
              </a:rPr>
              <a:t> pila (</a:t>
            </a:r>
            <a:r>
              <a:rPr lang="en-US" dirty="0" err="1" smtClean="0">
                <a:solidFill>
                  <a:schemeClr val="tx1"/>
                </a:solidFill>
              </a:rPr>
              <a:t>siempre</a:t>
            </a:r>
            <a:r>
              <a:rPr lang="en-US" dirty="0" smtClean="0">
                <a:solidFill>
                  <a:schemeClr val="tx1"/>
                </a:solidFill>
              </a:rPr>
              <a:t> se </a:t>
            </a:r>
            <a:r>
              <a:rPr lang="en-US" dirty="0" err="1" smtClean="0">
                <a:solidFill>
                  <a:schemeClr val="tx1"/>
                </a:solidFill>
              </a:rPr>
              <a:t>libera</a:t>
            </a:r>
            <a:r>
              <a:rPr lang="en-US" dirty="0" smtClean="0">
                <a:solidFill>
                  <a:schemeClr val="tx1"/>
                </a:solidFill>
              </a:rPr>
              <a:t> el ultimo </a:t>
            </a:r>
            <a:r>
              <a:rPr lang="en-US" dirty="0" err="1" smtClean="0">
                <a:solidFill>
                  <a:schemeClr val="tx1"/>
                </a:solidFill>
              </a:rPr>
              <a:t>introducido)</a:t>
            </a:r>
            <a:r>
              <a:rPr lang="en-US" dirty="0" smtClean="0">
                <a:solidFill>
                  <a:schemeClr val="tx1"/>
                </a:solidFill>
              </a:rPr>
              <a:t> coincide con la </a:t>
            </a:r>
            <a:r>
              <a:rPr lang="en-US" dirty="0" err="1" smtClean="0">
                <a:solidFill>
                  <a:schemeClr val="tx1"/>
                </a:solidFill>
              </a:rPr>
              <a:t>lógica</a:t>
            </a:r>
            <a:r>
              <a:rPr lang="en-US" dirty="0" smtClean="0">
                <a:solidFill>
                  <a:schemeClr val="tx1"/>
                </a:solidFill>
              </a:rPr>
              <a:t> de </a:t>
            </a:r>
            <a:r>
              <a:rPr lang="en-US" dirty="0" err="1" smtClean="0">
                <a:solidFill>
                  <a:schemeClr val="tx1"/>
                </a:solidFill>
              </a:rPr>
              <a:t>funcionamiento</a:t>
            </a:r>
            <a:r>
              <a:rPr lang="en-US" dirty="0" smtClean="0">
                <a:solidFill>
                  <a:schemeClr val="tx1"/>
                </a:solidFill>
              </a:rPr>
              <a:t> de </a:t>
            </a:r>
            <a:r>
              <a:rPr lang="en-US" dirty="0" err="1" smtClean="0">
                <a:solidFill>
                  <a:schemeClr val="tx1"/>
                </a:solidFill>
              </a:rPr>
              <a:t>una</a:t>
            </a:r>
            <a:r>
              <a:rPr lang="en-US" dirty="0" smtClean="0">
                <a:solidFill>
                  <a:schemeClr val="tx1"/>
                </a:solidFill>
              </a:rPr>
              <a:t> </a:t>
            </a:r>
            <a:r>
              <a:rPr lang="en-US" dirty="0" err="1" smtClean="0">
                <a:solidFill>
                  <a:schemeClr val="tx1"/>
                </a:solidFill>
              </a:rPr>
              <a:t>secuencia</a:t>
            </a:r>
            <a:r>
              <a:rPr lang="en-US" dirty="0" smtClean="0">
                <a:solidFill>
                  <a:schemeClr val="tx1"/>
                </a:solidFill>
              </a:rPr>
              <a:t> de </a:t>
            </a:r>
            <a:r>
              <a:rPr lang="en-US" dirty="0" err="1" smtClean="0">
                <a:solidFill>
                  <a:schemeClr val="tx1"/>
                </a:solidFill>
              </a:rPr>
              <a:t>llamadas</a:t>
            </a:r>
            <a:r>
              <a:rPr lang="en-US" dirty="0" smtClean="0">
                <a:solidFill>
                  <a:schemeClr val="tx1"/>
                </a:solidFill>
              </a:rPr>
              <a:t> a </a:t>
            </a:r>
            <a:r>
              <a:rPr lang="en-US" dirty="0" err="1" smtClean="0">
                <a:solidFill>
                  <a:schemeClr val="tx1"/>
                </a:solidFill>
              </a:rPr>
              <a:t>métodos</a:t>
            </a:r>
            <a:r>
              <a:rPr lang="en-US" dirty="0" smtClean="0">
                <a:solidFill>
                  <a:schemeClr val="tx1"/>
                </a:solidFill>
              </a:rPr>
              <a:t> </a:t>
            </a:r>
            <a:r>
              <a:rPr lang="en-US" dirty="0" err="1" smtClean="0">
                <a:solidFill>
                  <a:schemeClr val="tx1"/>
                </a:solidFill>
              </a:rPr>
              <a:t>ya</a:t>
            </a:r>
            <a:r>
              <a:rPr lang="en-US" dirty="0" smtClean="0">
                <a:solidFill>
                  <a:schemeClr val="tx1"/>
                </a:solidFill>
              </a:rPr>
              <a:t> que </a:t>
            </a:r>
            <a:r>
              <a:rPr lang="en-US" dirty="0" err="1" smtClean="0">
                <a:solidFill>
                  <a:schemeClr val="tx1"/>
                </a:solidFill>
              </a:rPr>
              <a:t>termina</a:t>
            </a:r>
            <a:r>
              <a:rPr lang="en-US" dirty="0" smtClean="0">
                <a:solidFill>
                  <a:schemeClr val="tx1"/>
                </a:solidFill>
              </a:rPr>
              <a:t> primero el ultimo </a:t>
            </a:r>
            <a:r>
              <a:rPr lang="en-US" dirty="0" err="1" smtClean="0">
                <a:solidFill>
                  <a:schemeClr val="tx1"/>
                </a:solidFill>
              </a:rPr>
              <a:t>método</a:t>
            </a:r>
            <a:r>
              <a:rPr lang="en-US" dirty="0" smtClean="0">
                <a:solidFill>
                  <a:schemeClr val="tx1"/>
                </a:solidFill>
              </a:rPr>
              <a:t> </a:t>
            </a:r>
            <a:r>
              <a:rPr lang="en-US" dirty="0" err="1" smtClean="0">
                <a:solidFill>
                  <a:schemeClr val="tx1"/>
                </a:solidFill>
              </a:rPr>
              <a:t>llamado</a:t>
            </a:r>
            <a:r>
              <a:rPr lang="en-US" dirty="0" smtClean="0">
                <a:solidFill>
                  <a:schemeClr val="tx1"/>
                </a:solidFill>
              </a:rPr>
              <a:t> para regresar al anterior</a:t>
            </a: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p:bldP spid="22" grpId="0" bldLvl="0" animBg="1"/>
      <p:bldP spid="23" grpId="0"/>
      <p:bldP spid="24" grpId="0"/>
      <p:bldP spid="25" grpId="0" bldLvl="0" animBg="1"/>
      <p:bldP spid="26" grpId="0"/>
      <p:bldP spid="42" grpId="0" bldLvl="0" animBg="1"/>
      <p:bldP spid="43" grpId="0"/>
      <p:bldP spid="49" grpId="0" bldLvl="0" animBg="1"/>
      <p:bldP spid="50" grpId="0" bldLvl="0" animBg="1"/>
      <p:bldP spid="51" grpId="0"/>
      <p:bldP spid="52" grpId="0" bldLvl="0" animBg="1"/>
      <p:bldP spid="53" grpId="0"/>
      <p:bldP spid="54" grpId="0" bldLvl="0" animBg="1"/>
      <p:bldP spid="55" grpId="0"/>
      <p:bldP spid="56" grpId="0"/>
      <p:bldP spid="60" grpId="0"/>
      <p:bldP spid="61" grpId="0" bldLvl="0" animBg="1"/>
      <p:bldP spid="62" grpId="0"/>
      <p:bldP spid="63" grpId="0" bldLvl="0" animBg="1"/>
      <p:bldP spid="64" grpId="0"/>
      <p:bldP spid="65" grpId="0" bldLvl="0" animBg="1"/>
      <p:bldP spid="66" grpId="0"/>
      <p:bldP spid="68" grpId="0"/>
      <p:bldP spid="70" grpId="0"/>
      <p:bldP spid="72" grpId="0"/>
      <p:bldP spid="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28550" y="96808"/>
            <a:ext cx="6014664" cy="456579"/>
          </a:xfrm>
          <a:solidFill>
            <a:schemeClr val="accent1">
              <a:lumMod val="75000"/>
            </a:schemeClr>
          </a:solidFill>
        </p:spPr>
        <p:txBody>
          <a:bodyPr vert="horz" lIns="91440" tIns="45720" rIns="91440" bIns="45720" rtlCol="0" anchor="ctr">
            <a:normAutofit/>
          </a:bodyPr>
          <a:lstStyle/>
          <a:p>
            <a:r>
              <a:rPr lang="en-US" sz="2400" cap="small" dirty="0" err="1" smtClean="0">
                <a:solidFill>
                  <a:schemeClr val="bg1"/>
                </a:solidFill>
                <a:latin typeface="Arial Narrow" panose="020B0606020202030204" charset="0"/>
              </a:rPr>
              <a:t>Organizacion</a:t>
            </a:r>
            <a:r>
              <a:rPr lang="en-US" sz="2400" cap="small" dirty="0" smtClean="0">
                <a:solidFill>
                  <a:schemeClr val="bg1"/>
                </a:solidFill>
                <a:latin typeface="Arial Narrow" panose="020B0606020202030204" charset="0"/>
              </a:rPr>
              <a:t> de </a:t>
            </a:r>
            <a:r>
              <a:rPr lang="en-US" sz="2400" cap="small" dirty="0" err="1" smtClean="0">
                <a:solidFill>
                  <a:schemeClr val="bg1"/>
                </a:solidFill>
                <a:latin typeface="Arial Narrow" panose="020B0606020202030204" charset="0"/>
              </a:rPr>
              <a:t>memoria</a:t>
            </a:r>
            <a:r>
              <a:rPr lang="en-US" sz="2400" cap="small" dirty="0" smtClean="0">
                <a:solidFill>
                  <a:schemeClr val="bg1"/>
                </a:solidFill>
                <a:latin typeface="Arial Narrow" panose="020B0606020202030204" charset="0"/>
              </a:rPr>
              <a:t> </a:t>
            </a:r>
            <a:r>
              <a:rPr lang="en-US" sz="2400" cap="small" dirty="0" err="1" smtClean="0">
                <a:solidFill>
                  <a:schemeClr val="bg1"/>
                </a:solidFill>
                <a:latin typeface="Arial Narrow" panose="020B0606020202030204" charset="0"/>
              </a:rPr>
              <a:t>en</a:t>
            </a:r>
            <a:r>
              <a:rPr lang="en-US" sz="2400" cap="small" dirty="0" smtClean="0">
                <a:solidFill>
                  <a:schemeClr val="bg1"/>
                </a:solidFill>
                <a:latin typeface="Arial Narrow" panose="020B0606020202030204" charset="0"/>
              </a:rPr>
              <a:t> </a:t>
            </a:r>
            <a:r>
              <a:rPr lang="en-US" sz="2400" cap="small" dirty="0" err="1" smtClean="0">
                <a:solidFill>
                  <a:schemeClr val="bg1"/>
                </a:solidFill>
                <a:latin typeface="Arial Narrow" panose="020B0606020202030204" charset="0"/>
              </a:rPr>
              <a:t>lenguajes</a:t>
            </a:r>
            <a:r>
              <a:rPr lang="en-US" sz="2400" cap="small" dirty="0" smtClean="0">
                <a:solidFill>
                  <a:schemeClr val="bg1"/>
                </a:solidFill>
                <a:latin typeface="Arial Narrow" panose="020B0606020202030204" charset="0"/>
              </a:rPr>
              <a:t> c like</a:t>
            </a:r>
            <a:endParaRPr lang="en-US" sz="2400" cap="small" dirty="0">
              <a:solidFill>
                <a:schemeClr val="bg1"/>
              </a:solidFill>
              <a:latin typeface="Arial Narrow" panose="020B0606020202030204" charset="0"/>
            </a:endParaRPr>
          </a:p>
        </p:txBody>
      </p:sp>
      <p:sp>
        <p:nvSpPr>
          <p:cNvPr id="6" name="Rounded Rectangle 5"/>
          <p:cNvSpPr/>
          <p:nvPr/>
        </p:nvSpPr>
        <p:spPr>
          <a:xfrm>
            <a:off x="4510405" y="1947545"/>
            <a:ext cx="7323455" cy="3286125"/>
          </a:xfrm>
          <a:prstGeom prst="roundRect">
            <a:avLst/>
          </a:prstGeom>
          <a:solidFill>
            <a:srgbClr val="00B050">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smtClean="0">
                <a:solidFill>
                  <a:schemeClr val="tx1"/>
                </a:solidFill>
              </a:rPr>
              <a:t>En</a:t>
            </a:r>
            <a:r>
              <a:rPr lang="en-US" sz="2000" dirty="0" smtClean="0">
                <a:solidFill>
                  <a:schemeClr val="tx1"/>
                </a:solidFill>
              </a:rPr>
              <a:t> el heap se </a:t>
            </a:r>
            <a:r>
              <a:rPr lang="en-US" sz="2000" dirty="0" err="1" smtClean="0">
                <a:solidFill>
                  <a:schemeClr val="tx1"/>
                </a:solidFill>
              </a:rPr>
              <a:t>aloja</a:t>
            </a:r>
            <a:r>
              <a:rPr lang="en-US" sz="2000" dirty="0" smtClean="0">
                <a:solidFill>
                  <a:schemeClr val="tx1"/>
                </a:solidFill>
              </a:rPr>
              <a:t> la </a:t>
            </a:r>
            <a:r>
              <a:rPr lang="en-US" sz="2000" dirty="0" err="1" smtClean="0">
                <a:solidFill>
                  <a:schemeClr val="tx1"/>
                </a:solidFill>
              </a:rPr>
              <a:t>memoria</a:t>
            </a:r>
            <a:r>
              <a:rPr lang="en-US" sz="2000" dirty="0" smtClean="0">
                <a:solidFill>
                  <a:schemeClr val="tx1"/>
                </a:solidFill>
              </a:rPr>
              <a:t> </a:t>
            </a:r>
            <a:r>
              <a:rPr lang="en-US" sz="2000" dirty="0" err="1" smtClean="0">
                <a:solidFill>
                  <a:schemeClr val="tx1"/>
                </a:solidFill>
              </a:rPr>
              <a:t>asignada</a:t>
            </a:r>
            <a:r>
              <a:rPr lang="en-US" sz="2000" dirty="0" smtClean="0">
                <a:solidFill>
                  <a:schemeClr val="tx1"/>
                </a:solidFill>
              </a:rPr>
              <a:t> a </a:t>
            </a:r>
            <a:r>
              <a:rPr lang="en-US" sz="2000" dirty="0" err="1" smtClean="0">
                <a:solidFill>
                  <a:schemeClr val="tx1"/>
                </a:solidFill>
              </a:rPr>
              <a:t>una</a:t>
            </a:r>
            <a:r>
              <a:rPr lang="en-US" sz="2000" dirty="0" smtClean="0">
                <a:solidFill>
                  <a:schemeClr val="tx1"/>
                </a:solidFill>
              </a:rPr>
              <a:t> variable </a:t>
            </a:r>
            <a:r>
              <a:rPr lang="en-US" sz="2000" dirty="0" err="1" smtClean="0">
                <a:solidFill>
                  <a:schemeClr val="tx1"/>
                </a:solidFill>
              </a:rPr>
              <a:t>generalmente</a:t>
            </a:r>
            <a:r>
              <a:rPr lang="en-US" sz="2000" dirty="0" smtClean="0">
                <a:solidFill>
                  <a:schemeClr val="tx1"/>
                </a:solidFill>
              </a:rPr>
              <a:t> </a:t>
            </a:r>
            <a:r>
              <a:rPr lang="en-US" sz="2000" dirty="0" err="1" smtClean="0">
                <a:solidFill>
                  <a:schemeClr val="tx1"/>
                </a:solidFill>
              </a:rPr>
              <a:t>reservada</a:t>
            </a:r>
            <a:r>
              <a:rPr lang="en-US" sz="2000" dirty="0" smtClean="0">
                <a:solidFill>
                  <a:schemeClr val="tx1"/>
                </a:solidFill>
              </a:rPr>
              <a:t> con </a:t>
            </a:r>
            <a:r>
              <a:rPr lang="en-US" sz="2000" dirty="0" err="1" smtClean="0">
                <a:solidFill>
                  <a:schemeClr val="tx1"/>
                </a:solidFill>
              </a:rPr>
              <a:t>una</a:t>
            </a:r>
            <a:r>
              <a:rPr lang="en-US" sz="2000" dirty="0" smtClean="0">
                <a:solidFill>
                  <a:schemeClr val="tx1"/>
                </a:solidFill>
              </a:rPr>
              <a:t> </a:t>
            </a:r>
            <a:r>
              <a:rPr lang="en-US" sz="2000" dirty="0" err="1" smtClean="0">
                <a:solidFill>
                  <a:schemeClr val="tx1"/>
                </a:solidFill>
              </a:rPr>
              <a:t>instrucción</a:t>
            </a:r>
            <a:r>
              <a:rPr lang="en-US" sz="2000" dirty="0" smtClean="0">
                <a:solidFill>
                  <a:schemeClr val="tx1"/>
                </a:solidFill>
              </a:rPr>
              <a:t> del </a:t>
            </a:r>
            <a:r>
              <a:rPr lang="en-US" sz="2000" dirty="0" err="1" smtClean="0">
                <a:solidFill>
                  <a:schemeClr val="tx1"/>
                </a:solidFill>
              </a:rPr>
              <a:t>estilo</a:t>
            </a:r>
            <a:r>
              <a:rPr lang="en-US" sz="2000" dirty="0" smtClean="0">
                <a:solidFill>
                  <a:schemeClr val="tx1"/>
                </a:solidFill>
              </a:rPr>
              <a:t> x = new T. Como </a:t>
            </a:r>
            <a:r>
              <a:rPr lang="en-US" sz="2000" dirty="0" err="1" smtClean="0">
                <a:solidFill>
                  <a:schemeClr val="tx1"/>
                </a:solidFill>
              </a:rPr>
              <a:t>esto</a:t>
            </a:r>
            <a:r>
              <a:rPr lang="en-US" sz="2000" dirty="0" smtClean="0">
                <a:solidFill>
                  <a:schemeClr val="tx1"/>
                </a:solidFill>
              </a:rPr>
              <a:t> </a:t>
            </a:r>
            <a:r>
              <a:rPr lang="en-US" sz="2000" dirty="0" err="1" smtClean="0">
                <a:solidFill>
                  <a:schemeClr val="tx1"/>
                </a:solidFill>
              </a:rPr>
              <a:t>ocurre</a:t>
            </a:r>
            <a:r>
              <a:rPr lang="en-US" sz="2000" dirty="0" smtClean="0">
                <a:solidFill>
                  <a:schemeClr val="tx1"/>
                </a:solidFill>
              </a:rPr>
              <a:t> </a:t>
            </a:r>
            <a:r>
              <a:rPr lang="en-US" sz="2000" dirty="0" err="1" smtClean="0">
                <a:solidFill>
                  <a:schemeClr val="tx1"/>
                </a:solidFill>
              </a:rPr>
              <a:t>dinámicamente</a:t>
            </a:r>
            <a:r>
              <a:rPr lang="en-US" sz="2000" dirty="0" smtClean="0">
                <a:solidFill>
                  <a:schemeClr val="tx1"/>
                </a:solidFill>
              </a:rPr>
              <a:t> </a:t>
            </a:r>
            <a:r>
              <a:rPr lang="en-US" sz="2000" dirty="0" err="1" smtClean="0">
                <a:solidFill>
                  <a:schemeClr val="tx1"/>
                </a:solidFill>
              </a:rPr>
              <a:t>según</a:t>
            </a:r>
            <a:r>
              <a:rPr lang="en-US" sz="2000" dirty="0" smtClean="0">
                <a:solidFill>
                  <a:schemeClr val="tx1"/>
                </a:solidFill>
              </a:rPr>
              <a:t> el </a:t>
            </a:r>
            <a:r>
              <a:rPr lang="en-US" sz="2000" dirty="0" err="1" smtClean="0">
                <a:solidFill>
                  <a:schemeClr val="tx1"/>
                </a:solidFill>
              </a:rPr>
              <a:t>flujo</a:t>
            </a:r>
            <a:r>
              <a:rPr lang="en-US" sz="2000" dirty="0" smtClean="0">
                <a:solidFill>
                  <a:schemeClr val="tx1"/>
                </a:solidFill>
              </a:rPr>
              <a:t> de </a:t>
            </a:r>
            <a:r>
              <a:rPr lang="en-US" sz="2000" dirty="0" err="1" smtClean="0">
                <a:solidFill>
                  <a:schemeClr val="tx1"/>
                </a:solidFill>
              </a:rPr>
              <a:t>ejecución</a:t>
            </a:r>
            <a:r>
              <a:rPr lang="en-US" sz="2000" dirty="0" smtClean="0">
                <a:solidFill>
                  <a:schemeClr val="tx1"/>
                </a:solidFill>
              </a:rPr>
              <a:t> </a:t>
            </a:r>
            <a:r>
              <a:rPr lang="en-US" sz="2000" dirty="0" err="1" smtClean="0">
                <a:solidFill>
                  <a:schemeClr val="tx1"/>
                </a:solidFill>
              </a:rPr>
              <a:t>esta</a:t>
            </a:r>
            <a:r>
              <a:rPr lang="en-US" sz="2000" dirty="0" smtClean="0">
                <a:solidFill>
                  <a:schemeClr val="tx1"/>
                </a:solidFill>
              </a:rPr>
              <a:t> </a:t>
            </a:r>
            <a:r>
              <a:rPr lang="en-US" sz="2000" dirty="0" err="1" smtClean="0">
                <a:solidFill>
                  <a:schemeClr val="tx1"/>
                </a:solidFill>
              </a:rPr>
              <a:t>memoria</a:t>
            </a:r>
            <a:r>
              <a:rPr lang="en-US" sz="2000" dirty="0" smtClean="0">
                <a:solidFill>
                  <a:schemeClr val="tx1"/>
                </a:solidFill>
              </a:rPr>
              <a:t> no </a:t>
            </a:r>
            <a:r>
              <a:rPr lang="en-US" sz="2000" dirty="0" err="1" smtClean="0">
                <a:solidFill>
                  <a:schemeClr val="tx1"/>
                </a:solidFill>
              </a:rPr>
              <a:t>puede</a:t>
            </a:r>
            <a:r>
              <a:rPr lang="en-US" sz="2000" dirty="0" smtClean="0">
                <a:solidFill>
                  <a:schemeClr val="tx1"/>
                </a:solidFill>
              </a:rPr>
              <a:t> </a:t>
            </a:r>
            <a:r>
              <a:rPr lang="en-US" sz="2000" dirty="0" err="1" smtClean="0">
                <a:solidFill>
                  <a:schemeClr val="tx1"/>
                </a:solidFill>
              </a:rPr>
              <a:t>ser</a:t>
            </a:r>
            <a:r>
              <a:rPr lang="en-US" sz="2000" dirty="0" smtClean="0">
                <a:solidFill>
                  <a:schemeClr val="tx1"/>
                </a:solidFill>
              </a:rPr>
              <a:t> </a:t>
            </a:r>
            <a:r>
              <a:rPr lang="en-US" sz="2000" dirty="0" err="1" smtClean="0">
                <a:solidFill>
                  <a:schemeClr val="tx1"/>
                </a:solidFill>
              </a:rPr>
              <a:t>reservada</a:t>
            </a:r>
            <a:r>
              <a:rPr lang="en-US" sz="2000" dirty="0" smtClean="0">
                <a:solidFill>
                  <a:schemeClr val="tx1"/>
                </a:solidFill>
              </a:rPr>
              <a:t> </a:t>
            </a:r>
            <a:r>
              <a:rPr lang="en-US" sz="2000" dirty="0" err="1" smtClean="0">
                <a:solidFill>
                  <a:schemeClr val="tx1"/>
                </a:solidFill>
              </a:rPr>
              <a:t>en</a:t>
            </a:r>
            <a:r>
              <a:rPr lang="en-US" sz="2000" dirty="0" smtClean="0">
                <a:solidFill>
                  <a:schemeClr val="tx1"/>
                </a:solidFill>
              </a:rPr>
              <a:t> la pila.</a:t>
            </a:r>
            <a:endParaRPr lang="en-US" sz="2000" dirty="0" smtClean="0">
              <a:solidFill>
                <a:schemeClr val="tx1"/>
              </a:solidFill>
            </a:endParaRPr>
          </a:p>
          <a:p>
            <a:r>
              <a:rPr lang="en-US" sz="2000" dirty="0" smtClean="0">
                <a:solidFill>
                  <a:schemeClr val="tx1"/>
                </a:solidFill>
              </a:rPr>
              <a:t>La forma y </a:t>
            </a:r>
            <a:r>
              <a:rPr lang="en-US" sz="2000" dirty="0" err="1" smtClean="0">
                <a:solidFill>
                  <a:schemeClr val="tx1"/>
                </a:solidFill>
              </a:rPr>
              <a:t>momento</a:t>
            </a:r>
            <a:r>
              <a:rPr lang="en-US" sz="2000" dirty="0" smtClean="0">
                <a:solidFill>
                  <a:schemeClr val="tx1"/>
                </a:solidFill>
              </a:rPr>
              <a:t> </a:t>
            </a:r>
            <a:r>
              <a:rPr lang="en-US" sz="2000" dirty="0" err="1" smtClean="0">
                <a:solidFill>
                  <a:schemeClr val="tx1"/>
                </a:solidFill>
              </a:rPr>
              <a:t>en</a:t>
            </a:r>
            <a:r>
              <a:rPr lang="en-US" sz="2000" dirty="0" smtClean="0">
                <a:solidFill>
                  <a:schemeClr val="tx1"/>
                </a:solidFill>
              </a:rPr>
              <a:t> que </a:t>
            </a:r>
            <a:r>
              <a:rPr lang="en-US" sz="2000" dirty="0" err="1" smtClean="0">
                <a:solidFill>
                  <a:schemeClr val="tx1"/>
                </a:solidFill>
              </a:rPr>
              <a:t>esta</a:t>
            </a:r>
            <a:r>
              <a:rPr lang="en-US" sz="2000" dirty="0" smtClean="0">
                <a:solidFill>
                  <a:schemeClr val="tx1"/>
                </a:solidFill>
              </a:rPr>
              <a:t> </a:t>
            </a:r>
            <a:r>
              <a:rPr lang="en-US" sz="2000" dirty="0" err="1" smtClean="0">
                <a:solidFill>
                  <a:schemeClr val="tx1"/>
                </a:solidFill>
              </a:rPr>
              <a:t>memoria</a:t>
            </a:r>
            <a:r>
              <a:rPr lang="en-US" sz="2000" dirty="0" smtClean="0">
                <a:solidFill>
                  <a:schemeClr val="tx1"/>
                </a:solidFill>
              </a:rPr>
              <a:t> es “</a:t>
            </a:r>
            <a:r>
              <a:rPr lang="en-US" sz="2000" dirty="0" err="1" smtClean="0">
                <a:solidFill>
                  <a:schemeClr val="tx1"/>
                </a:solidFill>
              </a:rPr>
              <a:t>liberada</a:t>
            </a:r>
            <a:r>
              <a:rPr lang="en-US" sz="2000" dirty="0" smtClean="0">
                <a:solidFill>
                  <a:schemeClr val="tx1"/>
                </a:solidFill>
              </a:rPr>
              <a:t>” para </a:t>
            </a:r>
            <a:r>
              <a:rPr lang="en-US" sz="2000" dirty="0" err="1" smtClean="0">
                <a:solidFill>
                  <a:schemeClr val="tx1"/>
                </a:solidFill>
              </a:rPr>
              <a:t>su</a:t>
            </a:r>
            <a:r>
              <a:rPr lang="en-US" sz="2000" dirty="0" smtClean="0">
                <a:solidFill>
                  <a:schemeClr val="tx1"/>
                </a:solidFill>
              </a:rPr>
              <a:t> </a:t>
            </a:r>
            <a:r>
              <a:rPr lang="en-US" sz="2000" dirty="0" err="1" smtClean="0">
                <a:solidFill>
                  <a:schemeClr val="tx1"/>
                </a:solidFill>
              </a:rPr>
              <a:t>posible</a:t>
            </a:r>
            <a:r>
              <a:rPr lang="en-US" sz="2000" dirty="0" smtClean="0">
                <a:solidFill>
                  <a:schemeClr val="tx1"/>
                </a:solidFill>
              </a:rPr>
              <a:t> posterior </a:t>
            </a:r>
            <a:r>
              <a:rPr lang="en-US" sz="2000" dirty="0" err="1" smtClean="0">
                <a:solidFill>
                  <a:schemeClr val="tx1"/>
                </a:solidFill>
              </a:rPr>
              <a:t>reutilización</a:t>
            </a:r>
            <a:r>
              <a:rPr lang="en-US" sz="2000" dirty="0" smtClean="0">
                <a:solidFill>
                  <a:schemeClr val="tx1"/>
                </a:solidFill>
              </a:rPr>
              <a:t> </a:t>
            </a:r>
            <a:r>
              <a:rPr lang="en-US" sz="2000" dirty="0" err="1" smtClean="0">
                <a:solidFill>
                  <a:schemeClr val="tx1"/>
                </a:solidFill>
              </a:rPr>
              <a:t>tiene</a:t>
            </a:r>
            <a:r>
              <a:rPr lang="en-US" sz="2000" dirty="0" smtClean="0">
                <a:solidFill>
                  <a:schemeClr val="tx1"/>
                </a:solidFill>
              </a:rPr>
              <a:t> que </a:t>
            </a:r>
            <a:r>
              <a:rPr lang="en-US" sz="2000" dirty="0" err="1" smtClean="0">
                <a:solidFill>
                  <a:schemeClr val="tx1"/>
                </a:solidFill>
              </a:rPr>
              <a:t>ser</a:t>
            </a:r>
            <a:r>
              <a:rPr lang="en-US" sz="2000" dirty="0" smtClean="0">
                <a:solidFill>
                  <a:schemeClr val="tx1"/>
                </a:solidFill>
              </a:rPr>
              <a:t> </a:t>
            </a:r>
            <a:r>
              <a:rPr lang="en-US" sz="2000" dirty="0" err="1" smtClean="0">
                <a:solidFill>
                  <a:schemeClr val="tx1"/>
                </a:solidFill>
              </a:rPr>
              <a:t>escrita</a:t>
            </a:r>
            <a:r>
              <a:rPr lang="en-US" sz="2000" dirty="0" smtClean="0">
                <a:solidFill>
                  <a:schemeClr val="tx1"/>
                </a:solidFill>
              </a:rPr>
              <a:t> </a:t>
            </a:r>
            <a:r>
              <a:rPr lang="en-US" sz="2000" dirty="0" err="1" smtClean="0">
                <a:solidFill>
                  <a:schemeClr val="tx1"/>
                </a:solidFill>
              </a:rPr>
              <a:t>explícitamente</a:t>
            </a:r>
            <a:r>
              <a:rPr lang="en-US" sz="2000" dirty="0" smtClean="0">
                <a:solidFill>
                  <a:schemeClr val="tx1"/>
                </a:solidFill>
              </a:rPr>
              <a:t> </a:t>
            </a:r>
            <a:r>
              <a:rPr lang="en-US" sz="2000" dirty="0" err="1" smtClean="0">
                <a:solidFill>
                  <a:schemeClr val="tx1"/>
                </a:solidFill>
              </a:rPr>
              <a:t>en</a:t>
            </a:r>
            <a:r>
              <a:rPr lang="en-US" sz="2000" dirty="0" smtClean="0">
                <a:solidFill>
                  <a:schemeClr val="tx1"/>
                </a:solidFill>
              </a:rPr>
              <a:t> el </a:t>
            </a:r>
            <a:r>
              <a:rPr lang="en-US" sz="2000" dirty="0" err="1" smtClean="0">
                <a:solidFill>
                  <a:schemeClr val="tx1"/>
                </a:solidFill>
              </a:rPr>
              <a:t>código</a:t>
            </a:r>
            <a:r>
              <a:rPr lang="en-US" sz="2000" dirty="0" smtClean="0">
                <a:solidFill>
                  <a:schemeClr val="tx1"/>
                </a:solidFill>
              </a:rPr>
              <a:t> con </a:t>
            </a:r>
            <a:r>
              <a:rPr lang="en-US" sz="2000" dirty="0" err="1" smtClean="0">
                <a:solidFill>
                  <a:schemeClr val="tx1"/>
                </a:solidFill>
              </a:rPr>
              <a:t>una</a:t>
            </a:r>
            <a:r>
              <a:rPr lang="en-US" sz="2000" dirty="0" smtClean="0">
                <a:solidFill>
                  <a:schemeClr val="tx1"/>
                </a:solidFill>
              </a:rPr>
              <a:t> </a:t>
            </a:r>
            <a:r>
              <a:rPr lang="en-US" sz="2000" dirty="0" err="1" smtClean="0">
                <a:solidFill>
                  <a:schemeClr val="tx1"/>
                </a:solidFill>
              </a:rPr>
              <a:t>instrucción</a:t>
            </a:r>
            <a:r>
              <a:rPr lang="en-US" sz="2000" dirty="0" smtClean="0">
                <a:solidFill>
                  <a:schemeClr val="tx1"/>
                </a:solidFill>
              </a:rPr>
              <a:t> del </a:t>
            </a:r>
            <a:r>
              <a:rPr lang="en-US" sz="2000" dirty="0" err="1" smtClean="0">
                <a:solidFill>
                  <a:schemeClr val="tx1"/>
                </a:solidFill>
              </a:rPr>
              <a:t>estilo</a:t>
            </a:r>
            <a:r>
              <a:rPr lang="en-US" sz="2000" dirty="0" smtClean="0">
                <a:solidFill>
                  <a:schemeClr val="tx1"/>
                </a:solidFill>
              </a:rPr>
              <a:t> dispose x, lo </a:t>
            </a:r>
            <a:r>
              <a:rPr lang="en-US" sz="2000" dirty="0" err="1" smtClean="0">
                <a:solidFill>
                  <a:schemeClr val="tx1"/>
                </a:solidFill>
              </a:rPr>
              <a:t>cual</a:t>
            </a:r>
            <a:r>
              <a:rPr lang="en-US" sz="2000" dirty="0" smtClean="0">
                <a:solidFill>
                  <a:schemeClr val="tx1"/>
                </a:solidFill>
              </a:rPr>
              <a:t> </a:t>
            </a:r>
            <a:r>
              <a:rPr lang="en-US" sz="2000" dirty="0" err="1" smtClean="0">
                <a:solidFill>
                  <a:schemeClr val="tx1"/>
                </a:solidFill>
              </a:rPr>
              <a:t>queda</a:t>
            </a:r>
            <a:r>
              <a:rPr lang="en-US" sz="2000" dirty="0" smtClean="0">
                <a:solidFill>
                  <a:schemeClr val="tx1"/>
                </a:solidFill>
              </a:rPr>
              <a:t> a </a:t>
            </a:r>
            <a:r>
              <a:rPr lang="en-US" sz="2000" dirty="0" err="1" smtClean="0">
                <a:solidFill>
                  <a:schemeClr val="tx1"/>
                </a:solidFill>
              </a:rPr>
              <a:t>responsabilidad</a:t>
            </a:r>
            <a:r>
              <a:rPr lang="en-US" sz="2000" dirty="0" smtClean="0">
                <a:solidFill>
                  <a:schemeClr val="tx1"/>
                </a:solidFill>
              </a:rPr>
              <a:t> del </a:t>
            </a:r>
            <a:r>
              <a:rPr lang="en-US" sz="2000" dirty="0" err="1" smtClean="0">
                <a:solidFill>
                  <a:schemeClr val="tx1"/>
                </a:solidFill>
              </a:rPr>
              <a:t>programador</a:t>
            </a:r>
            <a:r>
              <a:rPr lang="en-US" sz="2000" dirty="0" smtClean="0">
                <a:solidFill>
                  <a:schemeClr val="tx1"/>
                </a:solidFill>
              </a:rPr>
              <a:t> (C, C++, Pascal) o </a:t>
            </a:r>
            <a:r>
              <a:rPr lang="en-US" sz="2000" dirty="0" err="1" smtClean="0">
                <a:solidFill>
                  <a:schemeClr val="tx1"/>
                </a:solidFill>
              </a:rPr>
              <a:t>puede</a:t>
            </a:r>
            <a:r>
              <a:rPr lang="en-US" sz="2000" dirty="0" smtClean="0">
                <a:solidFill>
                  <a:schemeClr val="tx1"/>
                </a:solidFill>
              </a:rPr>
              <a:t> </a:t>
            </a:r>
            <a:r>
              <a:rPr lang="en-US" sz="2000" dirty="0" err="1" smtClean="0">
                <a:solidFill>
                  <a:schemeClr val="tx1"/>
                </a:solidFill>
              </a:rPr>
              <a:t>ser</a:t>
            </a:r>
            <a:r>
              <a:rPr lang="en-US" sz="2000" dirty="0" smtClean="0">
                <a:solidFill>
                  <a:schemeClr val="tx1"/>
                </a:solidFill>
              </a:rPr>
              <a:t> </a:t>
            </a:r>
            <a:r>
              <a:rPr lang="en-US" sz="2000" dirty="0" err="1" smtClean="0">
                <a:solidFill>
                  <a:schemeClr val="tx1"/>
                </a:solidFill>
              </a:rPr>
              <a:t>realizada</a:t>
            </a:r>
            <a:r>
              <a:rPr lang="en-US" sz="2000" dirty="0" smtClean="0">
                <a:solidFill>
                  <a:schemeClr val="tx1"/>
                </a:solidFill>
              </a:rPr>
              <a:t> y </a:t>
            </a:r>
            <a:r>
              <a:rPr lang="en-US" sz="2000" dirty="0" err="1" smtClean="0">
                <a:solidFill>
                  <a:schemeClr val="tx1"/>
                </a:solidFill>
              </a:rPr>
              <a:t>manejada</a:t>
            </a:r>
            <a:r>
              <a:rPr lang="en-US" sz="2000" dirty="0" smtClean="0">
                <a:solidFill>
                  <a:schemeClr val="tx1"/>
                </a:solidFill>
              </a:rPr>
              <a:t> </a:t>
            </a:r>
            <a:r>
              <a:rPr lang="en-US" sz="2000" dirty="0" err="1" smtClean="0">
                <a:solidFill>
                  <a:schemeClr val="tx1"/>
                </a:solidFill>
              </a:rPr>
              <a:t>automáticamente</a:t>
            </a:r>
            <a:r>
              <a:rPr lang="en-US" sz="2000" dirty="0" smtClean="0">
                <a:solidFill>
                  <a:schemeClr val="tx1"/>
                </a:solidFill>
              </a:rPr>
              <a:t> </a:t>
            </a:r>
            <a:r>
              <a:rPr lang="en-US" sz="2000" dirty="0" err="1" smtClean="0">
                <a:solidFill>
                  <a:schemeClr val="tx1"/>
                </a:solidFill>
              </a:rPr>
              <a:t>por</a:t>
            </a:r>
            <a:r>
              <a:rPr lang="en-US" sz="2000" dirty="0" smtClean="0">
                <a:solidFill>
                  <a:schemeClr val="tx1"/>
                </a:solidFill>
              </a:rPr>
              <a:t> el runtime (Java, C#, Python, …)</a:t>
            </a:r>
            <a:endParaRPr lang="en-US" sz="2000" dirty="0" smtClean="0">
              <a:solidFill>
                <a:schemeClr val="tx1"/>
              </a:solidFill>
            </a:endParaRPr>
          </a:p>
        </p:txBody>
      </p:sp>
      <p:pic>
        <p:nvPicPr>
          <p:cNvPr id="78" name="Picture 7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0982" y="835787"/>
            <a:ext cx="2209800" cy="565708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19000"/>
            <a:ext cx="2341880" cy="427355"/>
          </a:xfrm>
          <a:solidFill>
            <a:schemeClr val="accent1">
              <a:lumMod val="75000"/>
            </a:schemeClr>
          </a:solidFill>
        </p:spPr>
        <p:txBody>
          <a:bodyPr vert="horz" lIns="91440" tIns="45720" rIns="91440" bIns="45720" rtlCol="0" anchor="ctr">
            <a:normAutofit fontScale="90000"/>
          </a:bodyPr>
          <a:lstStyle/>
          <a:p>
            <a:r>
              <a:rPr lang="en-US" sz="3200" cap="small" dirty="0" smtClean="0">
                <a:solidFill>
                  <a:schemeClr val="bg1"/>
                </a:solidFill>
                <a:latin typeface="Arial Narrow" panose="020B0606020202030204" charset="0"/>
              </a:rPr>
              <a:t>Nota </a:t>
            </a:r>
            <a:r>
              <a:rPr lang="en-US" sz="3200" cap="small" dirty="0" err="1" smtClean="0">
                <a:solidFill>
                  <a:schemeClr val="bg1"/>
                </a:solidFill>
                <a:latin typeface="Arial Narrow" panose="020B0606020202030204" charset="0"/>
              </a:rPr>
              <a:t>histórica</a:t>
            </a:r>
            <a:endParaRPr lang="en-US" sz="3200" cap="small" dirty="0">
              <a:solidFill>
                <a:schemeClr val="bg1"/>
              </a:solidFill>
              <a:latin typeface="Arial Narrow" panose="020B0606020202030204" charset="0"/>
            </a:endParaRPr>
          </a:p>
        </p:txBody>
      </p:sp>
      <p:sp>
        <p:nvSpPr>
          <p:cNvPr id="4" name="Slide Number Placeholder 3"/>
          <p:cNvSpPr>
            <a:spLocks noGrp="1"/>
          </p:cNvSpPr>
          <p:nvPr>
            <p:ph type="sldNum" sz="quarter" idx="12"/>
          </p:nvPr>
        </p:nvSpPr>
        <p:spPr/>
        <p:txBody>
          <a:bodyPr/>
          <a:lstStyle/>
          <a:p>
            <a:fld id="{5ADDC752-80C7-41F7-AA05-3E1BE1029531}" type="slidenum">
              <a:rPr lang="en-US" smtClean="0"/>
            </a:fld>
            <a:endParaRPr lang="en-US" dirty="0"/>
          </a:p>
        </p:txBody>
      </p:sp>
      <p:sp>
        <p:nvSpPr>
          <p:cNvPr id="7" name="TextBox 6"/>
          <p:cNvSpPr txBox="1"/>
          <p:nvPr/>
        </p:nvSpPr>
        <p:spPr>
          <a:xfrm>
            <a:off x="965771" y="650155"/>
            <a:ext cx="9420232" cy="2092881"/>
          </a:xfrm>
          <a:prstGeom prst="rect">
            <a:avLst/>
          </a:prstGeom>
          <a:solidFill>
            <a:srgbClr val="92D050">
              <a:alpha val="20000"/>
            </a:srgbClr>
          </a:solidFill>
        </p:spPr>
        <p:txBody>
          <a:bodyPr wrap="square" rtlCol="0">
            <a:spAutoFit/>
          </a:bodyPr>
          <a:lstStyle/>
          <a:p>
            <a:r>
              <a:rPr lang="en-US" sz="2800" dirty="0"/>
              <a:t>¿</a:t>
            </a:r>
            <a:r>
              <a:rPr lang="en-US" sz="2800" dirty="0" err="1"/>
              <a:t>Sabe</a:t>
            </a:r>
            <a:r>
              <a:rPr lang="en-US" sz="2800" dirty="0"/>
              <a:t> </a:t>
            </a:r>
            <a:r>
              <a:rPr lang="en-US" sz="2800" dirty="0" err="1"/>
              <a:t>Ud</a:t>
            </a:r>
            <a:r>
              <a:rPr lang="en-US" sz="2800" dirty="0"/>
              <a:t> </a:t>
            </a:r>
            <a:r>
              <a:rPr lang="en-US" sz="2800" dirty="0" err="1"/>
              <a:t>en</a:t>
            </a:r>
            <a:r>
              <a:rPr lang="en-US" sz="2800" dirty="0"/>
              <a:t> que </a:t>
            </a:r>
            <a:r>
              <a:rPr lang="en-US" sz="2800" dirty="0" err="1"/>
              <a:t>lenguaje</a:t>
            </a:r>
            <a:r>
              <a:rPr lang="en-US" sz="2800" dirty="0"/>
              <a:t> de </a:t>
            </a:r>
            <a:r>
              <a:rPr lang="en-US" sz="2800" dirty="0" err="1"/>
              <a:t>programación</a:t>
            </a:r>
            <a:r>
              <a:rPr lang="en-US" sz="2800" dirty="0"/>
              <a:t> </a:t>
            </a:r>
            <a:r>
              <a:rPr lang="en-US" sz="2800" dirty="0" err="1"/>
              <a:t>estaban</a:t>
            </a:r>
            <a:r>
              <a:rPr lang="en-US" sz="2800" dirty="0"/>
              <a:t> </a:t>
            </a:r>
            <a:r>
              <a:rPr lang="en-US" sz="2800" dirty="0" err="1"/>
              <a:t>programados</a:t>
            </a:r>
            <a:r>
              <a:rPr lang="en-US" sz="2800" dirty="0"/>
              <a:t> </a:t>
            </a:r>
            <a:r>
              <a:rPr lang="en-US" sz="2800" dirty="0" err="1"/>
              <a:t>los</a:t>
            </a:r>
            <a:r>
              <a:rPr lang="en-US" sz="2800" dirty="0"/>
              <a:t> </a:t>
            </a:r>
            <a:r>
              <a:rPr lang="en-US" sz="2800" dirty="0" err="1"/>
              <a:t>sistemas</a:t>
            </a:r>
            <a:r>
              <a:rPr lang="en-US" sz="2800" dirty="0"/>
              <a:t> de a </a:t>
            </a:r>
            <a:r>
              <a:rPr lang="en-US" sz="2800" dirty="0" err="1"/>
              <a:t>bordo</a:t>
            </a:r>
            <a:r>
              <a:rPr lang="en-US" sz="2800" dirty="0"/>
              <a:t> de la nave </a:t>
            </a:r>
            <a:r>
              <a:rPr lang="en-US" sz="2800" dirty="0" err="1"/>
              <a:t>Apolo</a:t>
            </a:r>
            <a:r>
              <a:rPr lang="en-US" sz="2800" dirty="0"/>
              <a:t> 11 que </a:t>
            </a:r>
            <a:r>
              <a:rPr lang="en-US" sz="2800" dirty="0" err="1"/>
              <a:t>realizó</a:t>
            </a:r>
            <a:r>
              <a:rPr lang="en-US" sz="2800" dirty="0"/>
              <a:t> el primer </a:t>
            </a:r>
            <a:r>
              <a:rPr lang="en-US" sz="2800" dirty="0" err="1"/>
              <a:t>viaje</a:t>
            </a:r>
            <a:r>
              <a:rPr lang="en-US" sz="2800" dirty="0"/>
              <a:t> </a:t>
            </a:r>
            <a:r>
              <a:rPr lang="en-US" sz="2800" dirty="0" err="1"/>
              <a:t>tripulado</a:t>
            </a:r>
            <a:r>
              <a:rPr lang="en-US" sz="2800" dirty="0"/>
              <a:t> </a:t>
            </a:r>
            <a:r>
              <a:rPr lang="en-US" sz="2800" dirty="0" err="1"/>
              <a:t>en</a:t>
            </a:r>
            <a:r>
              <a:rPr lang="en-US" sz="2800" dirty="0"/>
              <a:t> </a:t>
            </a:r>
            <a:r>
              <a:rPr lang="en-US" sz="2800" dirty="0" err="1"/>
              <a:t>llegar</a:t>
            </a:r>
            <a:r>
              <a:rPr lang="en-US" sz="2800" dirty="0"/>
              <a:t> a la </a:t>
            </a:r>
            <a:r>
              <a:rPr lang="en-US" sz="2800" dirty="0" err="1"/>
              <a:t>luna</a:t>
            </a:r>
            <a:r>
              <a:rPr lang="en-US" sz="2800" dirty="0"/>
              <a:t> </a:t>
            </a:r>
            <a:r>
              <a:rPr lang="en-US" sz="2800" dirty="0" err="1"/>
              <a:t>en</a:t>
            </a:r>
            <a:r>
              <a:rPr lang="en-US" sz="2800" dirty="0"/>
              <a:t> 1969 (</a:t>
            </a:r>
            <a:r>
              <a:rPr lang="en-US" sz="2800" dirty="0" err="1"/>
              <a:t>hace</a:t>
            </a:r>
            <a:r>
              <a:rPr lang="en-US" sz="2800" dirty="0"/>
              <a:t> </a:t>
            </a:r>
            <a:r>
              <a:rPr lang="en-US" sz="2800" dirty="0" err="1"/>
              <a:t>ya</a:t>
            </a:r>
            <a:r>
              <a:rPr lang="en-US" sz="2800" dirty="0"/>
              <a:t> </a:t>
            </a:r>
            <a:r>
              <a:rPr lang="en-US" sz="2800" dirty="0" err="1"/>
              <a:t>más</a:t>
            </a:r>
            <a:r>
              <a:rPr lang="en-US" sz="2800" dirty="0"/>
              <a:t> de MEDIO SIGLO)?</a:t>
            </a:r>
            <a:endParaRPr lang="en-US" sz="2800" dirty="0"/>
          </a:p>
          <a:p>
            <a:endParaRPr lang="en-US" dirty="0"/>
          </a:p>
        </p:txBody>
      </p:sp>
      <p:sp>
        <p:nvSpPr>
          <p:cNvPr id="8" name="TextBox 7"/>
          <p:cNvSpPr txBox="1"/>
          <p:nvPr/>
        </p:nvSpPr>
        <p:spPr>
          <a:xfrm>
            <a:off x="956852" y="3113334"/>
            <a:ext cx="9438069" cy="1384995"/>
          </a:xfrm>
          <a:prstGeom prst="rect">
            <a:avLst/>
          </a:prstGeom>
          <a:solidFill>
            <a:srgbClr val="92D050">
              <a:alpha val="20000"/>
            </a:srgbClr>
          </a:solidFill>
        </p:spPr>
        <p:txBody>
          <a:bodyPr wrap="square" rtlCol="0">
            <a:spAutoFit/>
          </a:bodyPr>
          <a:lstStyle/>
          <a:p>
            <a:r>
              <a:rPr lang="en-US" sz="2800" dirty="0"/>
              <a:t>Las </a:t>
            </a:r>
            <a:r>
              <a:rPr lang="en-US" sz="2800" dirty="0" err="1"/>
              <a:t>instrucciones</a:t>
            </a:r>
            <a:r>
              <a:rPr lang="en-US" sz="2800" dirty="0"/>
              <a:t> </a:t>
            </a:r>
            <a:r>
              <a:rPr lang="en-US" sz="2800" dirty="0" err="1"/>
              <a:t>fueron</a:t>
            </a:r>
            <a:r>
              <a:rPr lang="en-US" sz="2800" dirty="0"/>
              <a:t> </a:t>
            </a:r>
            <a:r>
              <a:rPr lang="en-US" sz="2800" dirty="0" err="1"/>
              <a:t>escritas</a:t>
            </a:r>
            <a:r>
              <a:rPr lang="en-US" sz="2800" dirty="0"/>
              <a:t> y </a:t>
            </a:r>
            <a:r>
              <a:rPr lang="en-US" sz="2800" dirty="0" err="1"/>
              <a:t>ejecutadas</a:t>
            </a:r>
            <a:r>
              <a:rPr lang="en-US" sz="2800" dirty="0"/>
              <a:t> </a:t>
            </a:r>
            <a:r>
              <a:rPr lang="en-US" sz="2800" dirty="0" err="1"/>
              <a:t>en</a:t>
            </a:r>
            <a:r>
              <a:rPr lang="en-US" sz="2800" dirty="0"/>
              <a:t> </a:t>
            </a:r>
            <a:r>
              <a:rPr lang="en-US" sz="2800" b="1" dirty="0" err="1">
                <a:solidFill>
                  <a:schemeClr val="bg1"/>
                </a:solidFill>
                <a:effectLst>
                  <a:outerShdw blurRad="38100" dist="38100" dir="2700000" algn="tl">
                    <a:srgbClr val="000000">
                      <a:alpha val="43137"/>
                    </a:srgbClr>
                  </a:outerShdw>
                </a:effectLst>
              </a:rPr>
              <a:t>Lenguaje</a:t>
            </a:r>
            <a:r>
              <a:rPr lang="en-US" sz="2800" b="1" dirty="0">
                <a:solidFill>
                  <a:schemeClr val="bg1"/>
                </a:solidFill>
                <a:effectLst>
                  <a:outerShdw blurRad="38100" dist="38100" dir="2700000" algn="tl">
                    <a:srgbClr val="000000">
                      <a:alpha val="43137"/>
                    </a:srgbClr>
                  </a:outerShdw>
                </a:effectLst>
              </a:rPr>
              <a:t> </a:t>
            </a:r>
            <a:r>
              <a:rPr lang="en-US" sz="2800" b="1" dirty="0" err="1">
                <a:solidFill>
                  <a:schemeClr val="bg1"/>
                </a:solidFill>
                <a:effectLst>
                  <a:outerShdw blurRad="38100" dist="38100" dir="2700000" algn="tl">
                    <a:srgbClr val="000000">
                      <a:alpha val="43137"/>
                    </a:srgbClr>
                  </a:outerShdw>
                </a:effectLst>
              </a:rPr>
              <a:t>Ensamblador</a:t>
            </a:r>
            <a:endParaRPr lang="en-US" sz="2800" b="1" dirty="0">
              <a:solidFill>
                <a:schemeClr val="bg1"/>
              </a:solidFill>
              <a:effectLst>
                <a:outerShdw blurRad="38100" dist="38100" dir="2700000" algn="tl">
                  <a:srgbClr val="000000">
                    <a:alpha val="43137"/>
                  </a:srgbClr>
                </a:outerShdw>
              </a:effectLst>
            </a:endParaRPr>
          </a:p>
          <a:p>
            <a:r>
              <a:rPr lang="en-US" sz="2800" b="1" dirty="0">
                <a:solidFill>
                  <a:schemeClr val="bg1"/>
                </a:solidFill>
                <a:effectLst>
                  <a:outerShdw blurRad="38100" dist="38100" dir="2700000" algn="tl">
                    <a:srgbClr val="000000">
                      <a:alpha val="43137"/>
                    </a:srgbClr>
                  </a:outerShdw>
                </a:effectLst>
              </a:rPr>
              <a:t>HAL/S (</a:t>
            </a:r>
            <a:r>
              <a:rPr lang="en-US" sz="2800" b="1" dirty="0">
                <a:effectLst>
                  <a:outerShdw blurRad="38100" dist="38100" dir="2700000" algn="tl">
                    <a:srgbClr val="000000">
                      <a:alpha val="43137"/>
                    </a:srgbClr>
                  </a:outerShdw>
                </a:effectLst>
              </a:rPr>
              <a:t>H</a:t>
            </a:r>
            <a:r>
              <a:rPr lang="en-US" sz="2800" b="1" dirty="0">
                <a:solidFill>
                  <a:schemeClr val="bg1"/>
                </a:solidFill>
                <a:effectLst>
                  <a:outerShdw blurRad="38100" dist="38100" dir="2700000" algn="tl">
                    <a:srgbClr val="000000">
                      <a:alpha val="43137"/>
                    </a:srgbClr>
                  </a:outerShdw>
                </a:effectLst>
              </a:rPr>
              <a:t>igh-order </a:t>
            </a:r>
            <a:r>
              <a:rPr lang="en-US" sz="2800" b="1" dirty="0">
                <a:effectLst>
                  <a:outerShdw blurRad="38100" dist="38100" dir="2700000" algn="tl">
                    <a:srgbClr val="000000">
                      <a:alpha val="43137"/>
                    </a:srgbClr>
                  </a:outerShdw>
                </a:effectLst>
              </a:rPr>
              <a:t>A</a:t>
            </a:r>
            <a:r>
              <a:rPr lang="en-US" sz="2800" b="1" dirty="0">
                <a:solidFill>
                  <a:schemeClr val="bg1"/>
                </a:solidFill>
                <a:effectLst>
                  <a:outerShdw blurRad="38100" dist="38100" dir="2700000" algn="tl">
                    <a:srgbClr val="000000">
                      <a:alpha val="43137"/>
                    </a:srgbClr>
                  </a:outerShdw>
                </a:effectLst>
              </a:rPr>
              <a:t>ssembly </a:t>
            </a:r>
            <a:r>
              <a:rPr lang="en-US" sz="2800" b="1" dirty="0">
                <a:effectLst>
                  <a:outerShdw blurRad="38100" dist="38100" dir="2700000" algn="tl">
                    <a:srgbClr val="000000">
                      <a:alpha val="43137"/>
                    </a:srgbClr>
                  </a:outerShdw>
                </a:effectLst>
              </a:rPr>
              <a:t>L</a:t>
            </a:r>
            <a:r>
              <a:rPr lang="en-US" sz="2800" b="1" dirty="0">
                <a:solidFill>
                  <a:schemeClr val="bg1"/>
                </a:solidFill>
                <a:effectLst>
                  <a:outerShdw blurRad="38100" dist="38100" dir="2700000" algn="tl">
                    <a:srgbClr val="000000">
                      <a:alpha val="43137"/>
                    </a:srgbClr>
                  </a:outerShdw>
                </a:effectLst>
              </a:rPr>
              <a:t>anguage/</a:t>
            </a:r>
            <a:r>
              <a:rPr lang="en-US" sz="2800" b="1" dirty="0">
                <a:effectLst>
                  <a:outerShdw blurRad="38100" dist="38100" dir="2700000" algn="tl">
                    <a:srgbClr val="000000">
                      <a:alpha val="43137"/>
                    </a:srgbClr>
                  </a:outerShdw>
                </a:effectLst>
              </a:rPr>
              <a:t>S</a:t>
            </a:r>
            <a:r>
              <a:rPr lang="en-US" sz="2800" b="1" dirty="0">
                <a:solidFill>
                  <a:schemeClr val="bg1"/>
                </a:solidFill>
                <a:effectLst>
                  <a:outerShdw blurRad="38100" dist="38100" dir="2700000" algn="tl">
                    <a:srgbClr val="000000">
                      <a:alpha val="43137"/>
                    </a:srgbClr>
                  </a:outerShdw>
                </a:effectLst>
              </a:rPr>
              <a:t>huttle)</a:t>
            </a:r>
            <a:endParaRPr lang="en-US" dirty="0"/>
          </a:p>
        </p:txBody>
      </p:sp>
      <p:sp>
        <p:nvSpPr>
          <p:cNvPr id="9" name="TextBox 8"/>
          <p:cNvSpPr txBox="1"/>
          <p:nvPr/>
        </p:nvSpPr>
        <p:spPr>
          <a:xfrm>
            <a:off x="1004157" y="4896438"/>
            <a:ext cx="9399683" cy="800219"/>
          </a:xfrm>
          <a:prstGeom prst="rect">
            <a:avLst/>
          </a:prstGeom>
          <a:solidFill>
            <a:srgbClr val="FF0000">
              <a:alpha val="20000"/>
            </a:srgbClr>
          </a:solidFill>
        </p:spPr>
        <p:txBody>
          <a:bodyPr wrap="square" rtlCol="0">
            <a:spAutoFit/>
          </a:bodyPr>
          <a:lstStyle/>
          <a:p>
            <a:r>
              <a:rPr lang="en-US" sz="2800" dirty="0"/>
              <a:t>¿Si </a:t>
            </a:r>
            <a:r>
              <a:rPr lang="en-US" sz="2800" dirty="0" err="1"/>
              <a:t>Ud</a:t>
            </a:r>
            <a:r>
              <a:rPr lang="en-US" sz="2800" dirty="0"/>
              <a:t> </a:t>
            </a:r>
            <a:r>
              <a:rPr lang="en-US" sz="2800" dirty="0" err="1"/>
              <a:t>pudiera</a:t>
            </a:r>
            <a:r>
              <a:rPr lang="en-US" sz="2800" dirty="0"/>
              <a:t> </a:t>
            </a:r>
            <a:r>
              <a:rPr lang="en-US" sz="2800" dirty="0" err="1"/>
              <a:t>viajar</a:t>
            </a:r>
            <a:r>
              <a:rPr lang="en-US" sz="2800" dirty="0"/>
              <a:t> al </a:t>
            </a:r>
            <a:r>
              <a:rPr lang="en-US" sz="2800" dirty="0" err="1"/>
              <a:t>pasado</a:t>
            </a:r>
            <a:r>
              <a:rPr lang="en-US" sz="2800" dirty="0"/>
              <a:t> </a:t>
            </a:r>
            <a:r>
              <a:rPr lang="en-US" sz="2800" dirty="0" err="1"/>
              <a:t>haría</a:t>
            </a:r>
            <a:r>
              <a:rPr lang="en-US" sz="2800" dirty="0"/>
              <a:t> ese </a:t>
            </a:r>
            <a:r>
              <a:rPr lang="en-US" sz="2800" dirty="0" err="1"/>
              <a:t>viaje</a:t>
            </a:r>
            <a:r>
              <a:rPr lang="en-US" sz="2800" dirty="0"/>
              <a:t>?</a:t>
            </a:r>
            <a:endParaRPr lang="en-US" sz="2800" b="1" dirty="0">
              <a:solidFill>
                <a:schemeClr val="bg1"/>
              </a:solidFill>
              <a:effectLst>
                <a:outerShdw blurRad="38100" dist="38100" dir="2700000" algn="tl">
                  <a:srgbClr val="000000">
                    <a:alpha val="43137"/>
                  </a:srgbClr>
                </a:outerShdw>
              </a:effectLst>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4168055" cy="652017"/>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charset="0"/>
              </a:rPr>
              <a:t>Formas</a:t>
            </a:r>
            <a:r>
              <a:rPr lang="en-US" sz="3200" cap="small" dirty="0" smtClean="0">
                <a:solidFill>
                  <a:schemeClr val="bg1"/>
                </a:solidFill>
                <a:latin typeface="Arial Narrow" panose="020B0606020202030204" charset="0"/>
              </a:rPr>
              <a:t> de </a:t>
            </a:r>
            <a:r>
              <a:rPr lang="en-US" sz="3200" cap="small" dirty="0" err="1" smtClean="0">
                <a:solidFill>
                  <a:schemeClr val="bg1"/>
                </a:solidFill>
                <a:latin typeface="Arial Narrow" panose="020B0606020202030204" charset="0"/>
              </a:rPr>
              <a:t>Procesamiento</a:t>
            </a:r>
            <a:endParaRPr lang="en-US" sz="3200" cap="small" dirty="0">
              <a:solidFill>
                <a:schemeClr val="bg1"/>
              </a:solidFill>
              <a:latin typeface="Arial Narrow" panose="020B0606020202030204" charset="0"/>
            </a:endParaRPr>
          </a:p>
        </p:txBody>
      </p:sp>
      <p:sp>
        <p:nvSpPr>
          <p:cNvPr id="3" name="Rectangle 2"/>
          <p:cNvSpPr/>
          <p:nvPr/>
        </p:nvSpPr>
        <p:spPr>
          <a:xfrm>
            <a:off x="965200" y="1313934"/>
            <a:ext cx="9367520" cy="4524315"/>
          </a:xfrm>
          <a:prstGeom prst="rect">
            <a:avLst/>
          </a:prstGeom>
        </p:spPr>
        <p:txBody>
          <a:bodyPr wrap="square">
            <a:spAutoFit/>
          </a:bodyPr>
          <a:lstStyle/>
          <a:p>
            <a:pPr marL="457200" indent="-457200">
              <a:buFont typeface="+mj-lt"/>
              <a:buAutoNum type="arabicPeriod"/>
            </a:pPr>
            <a:r>
              <a:rPr lang="es-ES_tradnl" sz="2400" dirty="0" err="1"/>
              <a:t>Compilable</a:t>
            </a:r>
            <a:r>
              <a:rPr lang="es-ES_tradnl" sz="2400" dirty="0"/>
              <a:t> “directo” a “código nativo</a:t>
            </a:r>
            <a:r>
              <a:rPr lang="es-ES_tradnl" sz="2400" dirty="0" smtClean="0"/>
              <a:t>”</a:t>
            </a:r>
            <a:endParaRPr lang="es-ES_tradnl" sz="2400" dirty="0" smtClean="0"/>
          </a:p>
          <a:p>
            <a:pPr marL="457200" indent="-457200">
              <a:buFont typeface="+mj-lt"/>
              <a:buAutoNum type="arabicPeriod"/>
            </a:pPr>
            <a:endParaRPr lang="es-ES_tradnl" sz="2400" dirty="0"/>
          </a:p>
          <a:p>
            <a:pPr marL="457200" indent="-457200">
              <a:buFont typeface="+mj-lt"/>
              <a:buAutoNum type="arabicPeriod"/>
            </a:pPr>
            <a:r>
              <a:rPr lang="es-ES_tradnl" sz="2400" dirty="0" smtClean="0"/>
              <a:t>Interpretado-ejecutado</a:t>
            </a:r>
            <a:r>
              <a:rPr lang="es-ES_tradnl" sz="2400" dirty="0" smtClean="0">
                <a:solidFill>
                  <a:schemeClr val="accent2"/>
                </a:solidFill>
                <a:effectLst>
                  <a:outerShdw blurRad="38100" dist="38100" dir="2700000" algn="tl">
                    <a:srgbClr val="000000"/>
                  </a:outerShdw>
                </a:effectLst>
                <a:latin typeface="Nina" pitchFamily="34" charset="0"/>
              </a:rPr>
              <a:t> </a:t>
            </a:r>
            <a:r>
              <a:rPr lang="es-ES_tradnl" sz="2400" dirty="0"/>
              <a:t>directamente del código fuente (texto</a:t>
            </a:r>
            <a:r>
              <a:rPr lang="es-ES_tradnl" sz="2400" dirty="0" smtClean="0"/>
              <a:t>)</a:t>
            </a:r>
            <a:endParaRPr lang="es-ES_tradnl" sz="2400" dirty="0" smtClean="0"/>
          </a:p>
          <a:p>
            <a:pPr marL="457200" indent="-457200">
              <a:buFont typeface="+mj-lt"/>
              <a:buAutoNum type="arabicPeriod"/>
            </a:pPr>
            <a:endParaRPr lang="es-ES_tradnl" sz="2400" dirty="0"/>
          </a:p>
          <a:p>
            <a:pPr marL="457200" indent="-457200">
              <a:buFont typeface="+mj-lt"/>
              <a:buAutoNum type="arabicPeriod"/>
            </a:pPr>
            <a:r>
              <a:rPr lang="es-ES_tradnl" sz="2400" dirty="0" err="1"/>
              <a:t>Compilable</a:t>
            </a:r>
            <a:r>
              <a:rPr lang="es-ES_tradnl" sz="2400" dirty="0"/>
              <a:t> a </a:t>
            </a:r>
            <a:r>
              <a:rPr lang="es-ES_tradnl" sz="2400" dirty="0" smtClean="0"/>
              <a:t>“código intermedio” </a:t>
            </a:r>
            <a:r>
              <a:rPr lang="es-ES_tradnl" sz="2400" dirty="0"/>
              <a:t>que luego es </a:t>
            </a:r>
            <a:r>
              <a:rPr lang="es-ES_tradnl" sz="2400" dirty="0" smtClean="0"/>
              <a:t>interpretado-ejecutado </a:t>
            </a:r>
            <a:r>
              <a:rPr lang="es-ES_tradnl" sz="2400" dirty="0"/>
              <a:t>por una máquina </a:t>
            </a:r>
            <a:r>
              <a:rPr lang="es-ES_tradnl" sz="2400" dirty="0" smtClean="0"/>
              <a:t>virtual</a:t>
            </a:r>
            <a:endParaRPr lang="es-ES_tradnl" sz="2400" dirty="0" smtClean="0"/>
          </a:p>
          <a:p>
            <a:pPr marL="457200" indent="-457200">
              <a:buFont typeface="+mj-lt"/>
              <a:buAutoNum type="arabicPeriod"/>
            </a:pPr>
            <a:endParaRPr lang="es-ES_tradnl" sz="2400" dirty="0"/>
          </a:p>
          <a:p>
            <a:pPr marL="457200" indent="-457200">
              <a:buFont typeface="+mj-lt"/>
              <a:buAutoNum type="arabicPeriod"/>
            </a:pPr>
            <a:r>
              <a:rPr lang="es-ES_tradnl" sz="2400" dirty="0" err="1"/>
              <a:t>Compilable</a:t>
            </a:r>
            <a:r>
              <a:rPr lang="es-ES_tradnl" sz="2400" dirty="0"/>
              <a:t> a código </a:t>
            </a:r>
            <a:r>
              <a:rPr lang="es-ES_tradnl" sz="2400" dirty="0" smtClean="0"/>
              <a:t>o lenguaje intermedio </a:t>
            </a:r>
            <a:r>
              <a:rPr lang="es-ES_tradnl" sz="2400" dirty="0"/>
              <a:t>del que se genera código </a:t>
            </a:r>
            <a:r>
              <a:rPr lang="es-ES_tradnl" sz="2400" dirty="0" smtClean="0"/>
              <a:t>nativo</a:t>
            </a:r>
            <a:endParaRPr lang="es-ES_tradnl" sz="2400" dirty="0" smtClean="0"/>
          </a:p>
          <a:p>
            <a:endParaRPr lang="es-ES_tradnl" sz="2400" dirty="0"/>
          </a:p>
          <a:p>
            <a:endParaRPr lang="es-ES_tradnl" sz="2400" dirty="0"/>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4168055" cy="652017"/>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charset="0"/>
              </a:rPr>
              <a:t>Formas</a:t>
            </a:r>
            <a:r>
              <a:rPr lang="en-US" sz="3200" cap="small" dirty="0" smtClean="0">
                <a:solidFill>
                  <a:schemeClr val="bg1"/>
                </a:solidFill>
                <a:latin typeface="Arial Narrow" panose="020B0606020202030204" charset="0"/>
              </a:rPr>
              <a:t> de </a:t>
            </a:r>
            <a:r>
              <a:rPr lang="en-US" sz="3200" cap="small" dirty="0" err="1" smtClean="0">
                <a:solidFill>
                  <a:schemeClr val="bg1"/>
                </a:solidFill>
                <a:latin typeface="Arial Narrow" panose="020B0606020202030204" charset="0"/>
              </a:rPr>
              <a:t>Procesamiento</a:t>
            </a:r>
            <a:endParaRPr lang="en-US" sz="3200" cap="small" dirty="0">
              <a:solidFill>
                <a:schemeClr val="bg1"/>
              </a:solidFill>
              <a:latin typeface="Arial Narrow" panose="020B0606020202030204" charset="0"/>
            </a:endParaRPr>
          </a:p>
        </p:txBody>
      </p:sp>
      <p:sp>
        <p:nvSpPr>
          <p:cNvPr id="3" name="Rectangle 2"/>
          <p:cNvSpPr/>
          <p:nvPr/>
        </p:nvSpPr>
        <p:spPr>
          <a:xfrm>
            <a:off x="965200" y="1313934"/>
            <a:ext cx="9367520" cy="4585871"/>
          </a:xfrm>
          <a:prstGeom prst="rect">
            <a:avLst/>
          </a:prstGeom>
        </p:spPr>
        <p:txBody>
          <a:bodyPr wrap="square">
            <a:spAutoFit/>
          </a:bodyPr>
          <a:lstStyle/>
          <a:p>
            <a:pPr marL="457200" indent="-457200">
              <a:buFont typeface="+mj-lt"/>
              <a:buAutoNum type="arabicPeriod"/>
            </a:pPr>
            <a:r>
              <a:rPr lang="es-ES_tradnl" sz="2800" b="1" dirty="0" err="1"/>
              <a:t>Compilable</a:t>
            </a:r>
            <a:r>
              <a:rPr lang="es-ES_tradnl" sz="2800" b="1" dirty="0"/>
              <a:t> “directo” a “código nativo</a:t>
            </a:r>
            <a:r>
              <a:rPr lang="es-ES_tradnl" sz="2800" b="1" dirty="0" smtClean="0"/>
              <a:t>”</a:t>
            </a:r>
            <a:endParaRPr lang="es-ES_tradnl" sz="2800" b="1" dirty="0" smtClean="0"/>
          </a:p>
          <a:p>
            <a:pPr marL="457200" indent="-457200">
              <a:buFont typeface="+mj-lt"/>
              <a:buAutoNum type="arabicPeriod"/>
            </a:pPr>
            <a:endParaRPr lang="es-ES_tradnl" sz="2400" dirty="0"/>
          </a:p>
          <a:p>
            <a:pPr marL="457200" indent="-457200">
              <a:buFont typeface="+mj-lt"/>
              <a:buAutoNum type="arabicPeriod"/>
            </a:pPr>
            <a:r>
              <a:rPr lang="es-ES_tradnl" sz="2400" dirty="0">
                <a:solidFill>
                  <a:schemeClr val="bg1">
                    <a:lumMod val="65000"/>
                  </a:schemeClr>
                </a:solidFill>
              </a:rPr>
              <a:t>Interpretado-ejecutado</a:t>
            </a:r>
            <a:r>
              <a:rPr lang="es-ES_tradnl" sz="2400" dirty="0" smtClean="0">
                <a:solidFill>
                  <a:schemeClr val="bg1">
                    <a:lumMod val="65000"/>
                  </a:schemeClr>
                </a:solidFill>
                <a:effectLst>
                  <a:outerShdw blurRad="38100" dist="38100" dir="2700000" algn="tl">
                    <a:srgbClr val="000000"/>
                  </a:outerShdw>
                </a:effectLst>
                <a:latin typeface="Nina" pitchFamily="34" charset="0"/>
              </a:rPr>
              <a:t> </a:t>
            </a:r>
            <a:r>
              <a:rPr lang="es-ES_tradnl" sz="2400" dirty="0">
                <a:solidFill>
                  <a:schemeClr val="bg1">
                    <a:lumMod val="65000"/>
                  </a:schemeClr>
                </a:solidFill>
              </a:rPr>
              <a:t>directamente del código fuente (texto</a:t>
            </a:r>
            <a:r>
              <a:rPr lang="es-ES_tradnl" sz="2400" dirty="0" smtClean="0">
                <a:solidFill>
                  <a:schemeClr val="bg1">
                    <a:lumMod val="65000"/>
                  </a:schemeClr>
                </a:solidFill>
              </a:rPr>
              <a:t>)</a:t>
            </a:r>
            <a:endParaRPr lang="es-ES_tradnl" sz="2400" dirty="0" smtClean="0">
              <a:solidFill>
                <a:schemeClr val="bg1">
                  <a:lumMod val="65000"/>
                </a:schemeClr>
              </a:solidFill>
            </a:endParaRPr>
          </a:p>
          <a:p>
            <a:pPr marL="457200" indent="-457200">
              <a:buFont typeface="+mj-lt"/>
              <a:buAutoNum type="arabicPeriod"/>
            </a:pPr>
            <a:endParaRPr lang="es-ES_tradnl" sz="2400" dirty="0">
              <a:solidFill>
                <a:schemeClr val="bg1">
                  <a:lumMod val="65000"/>
                </a:schemeClr>
              </a:solidFill>
            </a:endParaRPr>
          </a:p>
          <a:p>
            <a:pPr marL="457200" indent="-457200">
              <a:buFont typeface="+mj-lt"/>
              <a:buAutoNum type="arabicPeriod"/>
            </a:pPr>
            <a:r>
              <a:rPr lang="es-ES_tradnl" sz="2400" dirty="0" err="1">
                <a:solidFill>
                  <a:schemeClr val="bg1">
                    <a:lumMod val="65000"/>
                  </a:schemeClr>
                </a:solidFill>
              </a:rPr>
              <a:t>Compilable</a:t>
            </a:r>
            <a:r>
              <a:rPr lang="es-ES_tradnl" sz="2400" dirty="0">
                <a:solidFill>
                  <a:schemeClr val="bg1">
                    <a:lumMod val="65000"/>
                  </a:schemeClr>
                </a:solidFill>
              </a:rPr>
              <a:t> a </a:t>
            </a:r>
            <a:r>
              <a:rPr lang="es-ES_tradnl" sz="2400" dirty="0" smtClean="0">
                <a:solidFill>
                  <a:schemeClr val="bg1">
                    <a:lumMod val="65000"/>
                  </a:schemeClr>
                </a:solidFill>
              </a:rPr>
              <a:t>“código intermedio” </a:t>
            </a:r>
            <a:r>
              <a:rPr lang="es-ES_tradnl" sz="2400" dirty="0">
                <a:solidFill>
                  <a:schemeClr val="bg1">
                    <a:lumMod val="65000"/>
                  </a:schemeClr>
                </a:solidFill>
              </a:rPr>
              <a:t>que luego es </a:t>
            </a:r>
            <a:r>
              <a:rPr lang="es-ES_tradnl" sz="2400" dirty="0" smtClean="0">
                <a:solidFill>
                  <a:schemeClr val="bg1">
                    <a:lumMod val="65000"/>
                  </a:schemeClr>
                </a:solidFill>
              </a:rPr>
              <a:t>interpretado-ejecutado </a:t>
            </a:r>
            <a:r>
              <a:rPr lang="es-ES_tradnl" sz="2400" dirty="0">
                <a:solidFill>
                  <a:schemeClr val="bg1">
                    <a:lumMod val="65000"/>
                  </a:schemeClr>
                </a:solidFill>
              </a:rPr>
              <a:t>por una máquina </a:t>
            </a:r>
            <a:r>
              <a:rPr lang="es-ES_tradnl" sz="2400" dirty="0" smtClean="0">
                <a:solidFill>
                  <a:schemeClr val="bg1">
                    <a:lumMod val="65000"/>
                  </a:schemeClr>
                </a:solidFill>
              </a:rPr>
              <a:t>virtual</a:t>
            </a:r>
            <a:endParaRPr lang="es-ES_tradnl" sz="2400" dirty="0" smtClean="0">
              <a:solidFill>
                <a:schemeClr val="bg1">
                  <a:lumMod val="65000"/>
                </a:schemeClr>
              </a:solidFill>
            </a:endParaRPr>
          </a:p>
          <a:p>
            <a:pPr marL="457200" indent="-457200">
              <a:buFont typeface="+mj-lt"/>
              <a:buAutoNum type="arabicPeriod"/>
            </a:pPr>
            <a:endParaRPr lang="es-ES_tradnl" sz="2400" dirty="0">
              <a:solidFill>
                <a:schemeClr val="bg1">
                  <a:lumMod val="65000"/>
                </a:schemeClr>
              </a:solidFill>
            </a:endParaRPr>
          </a:p>
          <a:p>
            <a:pPr marL="457200" indent="-457200">
              <a:buFont typeface="+mj-lt"/>
              <a:buAutoNum type="arabicPeriod"/>
            </a:pPr>
            <a:r>
              <a:rPr lang="es-ES_tradnl" sz="2400" dirty="0" err="1">
                <a:solidFill>
                  <a:schemeClr val="bg1">
                    <a:lumMod val="65000"/>
                  </a:schemeClr>
                </a:solidFill>
              </a:rPr>
              <a:t>Compilable</a:t>
            </a:r>
            <a:r>
              <a:rPr lang="es-ES_tradnl" sz="2400" dirty="0">
                <a:solidFill>
                  <a:schemeClr val="bg1">
                    <a:lumMod val="65000"/>
                  </a:schemeClr>
                </a:solidFill>
              </a:rPr>
              <a:t> a código </a:t>
            </a:r>
            <a:r>
              <a:rPr lang="es-ES_tradnl" sz="2400" dirty="0" smtClean="0">
                <a:solidFill>
                  <a:schemeClr val="bg1">
                    <a:lumMod val="65000"/>
                  </a:schemeClr>
                </a:solidFill>
              </a:rPr>
              <a:t>o lenguaje intermedio </a:t>
            </a:r>
            <a:r>
              <a:rPr lang="es-ES_tradnl" sz="2400" dirty="0">
                <a:solidFill>
                  <a:schemeClr val="bg1">
                    <a:lumMod val="65000"/>
                  </a:schemeClr>
                </a:solidFill>
              </a:rPr>
              <a:t>del que se genera código </a:t>
            </a:r>
            <a:r>
              <a:rPr lang="es-ES_tradnl" sz="2400" dirty="0" smtClean="0">
                <a:solidFill>
                  <a:schemeClr val="bg1">
                    <a:lumMod val="65000"/>
                  </a:schemeClr>
                </a:solidFill>
              </a:rPr>
              <a:t>nativo</a:t>
            </a:r>
            <a:endParaRPr lang="es-ES_tradnl" sz="2400" dirty="0" smtClean="0">
              <a:solidFill>
                <a:schemeClr val="bg1">
                  <a:lumMod val="65000"/>
                </a:schemeClr>
              </a:solidFill>
            </a:endParaRPr>
          </a:p>
          <a:p>
            <a:endParaRPr lang="es-ES_tradnl" sz="2400" dirty="0"/>
          </a:p>
          <a:p>
            <a:endParaRPr lang="es-ES_tradnl" sz="2400" dirty="0"/>
          </a:p>
          <a:p>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BB359-29A4-412C-8FDE-62D1BA19A217}" type="slidenum">
              <a:rPr lang="es-ES" smtClean="0"/>
            </a:fld>
            <a:endParaRPr lang="es-ES" dirty="0"/>
          </a:p>
        </p:txBody>
      </p:sp>
      <p:sp>
        <p:nvSpPr>
          <p:cNvPr id="4" name="Title 1"/>
          <p:cNvSpPr>
            <a:spLocks noGrp="1"/>
          </p:cNvSpPr>
          <p:nvPr>
            <p:ph type="title"/>
          </p:nvPr>
        </p:nvSpPr>
        <p:spPr>
          <a:xfrm>
            <a:off x="160105" y="87951"/>
            <a:ext cx="5935895" cy="652017"/>
          </a:xfrm>
          <a:solidFill>
            <a:schemeClr val="accent1">
              <a:lumMod val="75000"/>
            </a:schemeClr>
          </a:solidFill>
        </p:spPr>
        <p:txBody>
          <a:bodyPr vert="horz" lIns="91440" tIns="45720" rIns="91440" bIns="45720" rtlCol="0" anchor="ctr">
            <a:normAutofit/>
          </a:bodyPr>
          <a:lstStyle/>
          <a:p>
            <a:r>
              <a:rPr lang="es-ES_tradnl" sz="2900" cap="small" dirty="0" err="1">
                <a:solidFill>
                  <a:schemeClr val="bg1"/>
                </a:solidFill>
                <a:latin typeface="Arial Narrow" panose="020B0606020202030204" charset="0"/>
              </a:rPr>
              <a:t>Compilable</a:t>
            </a:r>
            <a:r>
              <a:rPr lang="es-ES_tradnl" sz="2900" cap="small" dirty="0">
                <a:solidFill>
                  <a:schemeClr val="bg1"/>
                </a:solidFill>
                <a:latin typeface="Arial Narrow" panose="020B0606020202030204" charset="0"/>
              </a:rPr>
              <a:t> “directo” a </a:t>
            </a:r>
            <a:r>
              <a:rPr lang="es-ES_tradnl" sz="2900" cap="small" dirty="0" smtClean="0">
                <a:solidFill>
                  <a:schemeClr val="bg1"/>
                </a:solidFill>
                <a:latin typeface="Arial Narrow" panose="020B0606020202030204" charset="0"/>
              </a:rPr>
              <a:t>“Código </a:t>
            </a:r>
            <a:r>
              <a:rPr lang="es-ES_tradnl" sz="2900" cap="small" dirty="0">
                <a:solidFill>
                  <a:schemeClr val="bg1"/>
                </a:solidFill>
                <a:latin typeface="Arial Narrow" panose="020B0606020202030204" charset="0"/>
              </a:rPr>
              <a:t>N</a:t>
            </a:r>
            <a:r>
              <a:rPr lang="es-ES_tradnl" sz="2900" cap="small" dirty="0" smtClean="0">
                <a:solidFill>
                  <a:schemeClr val="bg1"/>
                </a:solidFill>
                <a:latin typeface="Arial Narrow" panose="020B0606020202030204" charset="0"/>
              </a:rPr>
              <a:t>ativo</a:t>
            </a:r>
            <a:endParaRPr lang="en-US" sz="2900" cap="small" dirty="0">
              <a:solidFill>
                <a:schemeClr val="bg1"/>
              </a:solidFill>
              <a:latin typeface="Arial Narrow" panose="020B0606020202030204" charset="0"/>
            </a:endParaRPr>
          </a:p>
        </p:txBody>
      </p:sp>
      <p:sp>
        <p:nvSpPr>
          <p:cNvPr id="3" name="Rectangle 2"/>
          <p:cNvSpPr/>
          <p:nvPr/>
        </p:nvSpPr>
        <p:spPr>
          <a:xfrm>
            <a:off x="607774" y="2851302"/>
            <a:ext cx="9367520" cy="561372"/>
          </a:xfrm>
          <a:prstGeom prst="rect">
            <a:avLst/>
          </a:prstGeom>
        </p:spPr>
        <p:txBody>
          <a:bodyPr wrap="square">
            <a:spAutoFit/>
          </a:bodyPr>
          <a:lstStyle/>
          <a:p>
            <a:pPr lvl="1">
              <a:lnSpc>
                <a:spcPct val="140000"/>
              </a:lnSpc>
            </a:pPr>
            <a:r>
              <a:rPr lang="es-ES_tradnl" sz="2400" dirty="0" smtClean="0"/>
              <a:t>Así eran los primeros lenguajes y compiladores. FORTRAN, </a:t>
            </a:r>
            <a:r>
              <a:rPr lang="es-ES_tradnl" sz="2400" dirty="0" smtClean="0"/>
              <a:t>COBOL</a:t>
            </a:r>
            <a:endParaRPr lang="es-ES_tradnl" sz="2400" dirty="0" smtClean="0"/>
          </a:p>
        </p:txBody>
      </p:sp>
      <p:grpSp>
        <p:nvGrpSpPr>
          <p:cNvPr id="13" name="Group 12"/>
          <p:cNvGrpSpPr/>
          <p:nvPr/>
        </p:nvGrpSpPr>
        <p:grpSpPr>
          <a:xfrm>
            <a:off x="1584960" y="1186571"/>
            <a:ext cx="7152640" cy="1336607"/>
            <a:chOff x="1290320" y="922411"/>
            <a:chExt cx="7152640" cy="1336607"/>
          </a:xfrm>
        </p:grpSpPr>
        <p:sp>
          <p:nvSpPr>
            <p:cNvPr id="5" name="Flowchart: Punched Tape 4"/>
            <p:cNvSpPr/>
            <p:nvPr/>
          </p:nvSpPr>
          <p:spPr>
            <a:xfrm>
              <a:off x="1290320" y="938944"/>
              <a:ext cx="1270000" cy="1076030"/>
            </a:xfrm>
            <a:prstGeom prst="flowChartPunchedTap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Código</a:t>
              </a:r>
              <a:r>
                <a:rPr lang="en-US" dirty="0" smtClean="0">
                  <a:solidFill>
                    <a:schemeClr val="tx1"/>
                  </a:solidFill>
                </a:rPr>
                <a:t> </a:t>
              </a:r>
              <a:r>
                <a:rPr lang="en-US" dirty="0" err="1" smtClean="0">
                  <a:solidFill>
                    <a:schemeClr val="tx1"/>
                  </a:solidFill>
                </a:rPr>
                <a:t>fuente</a:t>
              </a:r>
              <a:endParaRPr lang="en-US" dirty="0">
                <a:solidFill>
                  <a:schemeClr val="tx1"/>
                </a:solidFill>
              </a:endParaRPr>
            </a:p>
          </p:txBody>
        </p:sp>
        <p:sp>
          <p:nvSpPr>
            <p:cNvPr id="6" name="Right Arrow 5"/>
            <p:cNvSpPr/>
            <p:nvPr/>
          </p:nvSpPr>
          <p:spPr>
            <a:xfrm>
              <a:off x="2885440" y="1168400"/>
              <a:ext cx="883920" cy="477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5648960" y="1138711"/>
              <a:ext cx="883920" cy="477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1"/>
            <a:stretch>
              <a:fillRect/>
            </a:stretch>
          </p:blipFill>
          <p:spPr>
            <a:xfrm>
              <a:off x="4094480" y="955003"/>
              <a:ext cx="1146541" cy="904314"/>
            </a:xfrm>
            <a:prstGeom prst="rect">
              <a:avLst/>
            </a:prstGeom>
          </p:spPr>
        </p:pic>
        <p:sp>
          <p:nvSpPr>
            <p:cNvPr id="10" name="TextBox 9"/>
            <p:cNvSpPr txBox="1"/>
            <p:nvPr/>
          </p:nvSpPr>
          <p:spPr>
            <a:xfrm>
              <a:off x="3980264" y="1889686"/>
              <a:ext cx="1363895" cy="369332"/>
            </a:xfrm>
            <a:prstGeom prst="rect">
              <a:avLst/>
            </a:prstGeom>
            <a:noFill/>
          </p:spPr>
          <p:txBody>
            <a:bodyPr wrap="square" rtlCol="0">
              <a:spAutoFit/>
            </a:bodyPr>
            <a:lstStyle/>
            <a:p>
              <a:r>
                <a:rPr lang="en-US" dirty="0" err="1" smtClean="0"/>
                <a:t>Compilador</a:t>
              </a:r>
              <a:endParaRPr lang="en-US" dirty="0"/>
            </a:p>
          </p:txBody>
        </p:sp>
        <p:pic>
          <p:nvPicPr>
            <p:cNvPr id="11" name="Picture 10"/>
            <p:cNvPicPr>
              <a:picLocks noChangeAspect="1"/>
            </p:cNvPicPr>
            <p:nvPr/>
          </p:nvPicPr>
          <p:blipFill>
            <a:blip r:embed="rId2"/>
            <a:stretch>
              <a:fillRect/>
            </a:stretch>
          </p:blipFill>
          <p:spPr>
            <a:xfrm>
              <a:off x="6921268" y="922411"/>
              <a:ext cx="1055101" cy="845392"/>
            </a:xfrm>
            <a:prstGeom prst="rect">
              <a:avLst/>
            </a:prstGeom>
          </p:spPr>
        </p:pic>
        <p:sp>
          <p:nvSpPr>
            <p:cNvPr id="12" name="TextBox 11"/>
            <p:cNvSpPr txBox="1"/>
            <p:nvPr/>
          </p:nvSpPr>
          <p:spPr>
            <a:xfrm>
              <a:off x="6823000" y="1838923"/>
              <a:ext cx="1619960" cy="369332"/>
            </a:xfrm>
            <a:prstGeom prst="rect">
              <a:avLst/>
            </a:prstGeom>
            <a:noFill/>
          </p:spPr>
          <p:txBody>
            <a:bodyPr wrap="square" rtlCol="0">
              <a:spAutoFit/>
            </a:bodyPr>
            <a:lstStyle/>
            <a:p>
              <a:r>
                <a:rPr lang="en-US" dirty="0" err="1" smtClean="0"/>
                <a:t>Código</a:t>
              </a:r>
              <a:r>
                <a:rPr lang="en-US" dirty="0" smtClean="0"/>
                <a:t> </a:t>
              </a:r>
              <a:r>
                <a:rPr lang="en-US" dirty="0" err="1" smtClean="0"/>
                <a:t>nativo</a:t>
              </a:r>
              <a:endParaRPr lang="en-US" dirty="0"/>
            </a:p>
          </p:txBody>
        </p:sp>
      </p:grpSp>
      <p:sp>
        <p:nvSpPr>
          <p:cNvPr id="14" name="Rectangle 13"/>
          <p:cNvSpPr/>
          <p:nvPr/>
        </p:nvSpPr>
        <p:spPr>
          <a:xfrm>
            <a:off x="1181528" y="3815219"/>
            <a:ext cx="8024117" cy="461665"/>
          </a:xfrm>
          <a:prstGeom prst="rect">
            <a:avLst/>
          </a:prstGeom>
          <a:solidFill>
            <a:srgbClr val="92D050">
              <a:alpha val="20000"/>
            </a:srgbClr>
          </a:solidFill>
        </p:spPr>
        <p:txBody>
          <a:bodyPr wrap="square" rtlCol="0">
            <a:spAutoFit/>
          </a:bodyPr>
          <a:lstStyle/>
          <a:p>
            <a:pPr lvl="1"/>
            <a:r>
              <a:rPr lang="es-ES_tradnl" sz="2400" dirty="0"/>
              <a:t>Fortalezas</a:t>
            </a:r>
            <a:r>
              <a:rPr lang="es-ES_tradnl" sz="2400" dirty="0"/>
              <a:t>: Más Eficiencia en el código </a:t>
            </a:r>
            <a:r>
              <a:rPr lang="es-ES_tradnl" sz="2400" dirty="0"/>
              <a:t>generado</a:t>
            </a:r>
            <a:endParaRPr lang="en-US" sz="2400" dirty="0"/>
          </a:p>
        </p:txBody>
      </p:sp>
      <p:sp>
        <p:nvSpPr>
          <p:cNvPr id="15" name="Rectangle 14"/>
          <p:cNvSpPr/>
          <p:nvPr/>
        </p:nvSpPr>
        <p:spPr>
          <a:xfrm>
            <a:off x="1138778" y="4620949"/>
            <a:ext cx="8066868" cy="461665"/>
          </a:xfrm>
          <a:prstGeom prst="rect">
            <a:avLst/>
          </a:prstGeom>
          <a:solidFill>
            <a:srgbClr val="FF0000">
              <a:alpha val="20000"/>
            </a:srgbClr>
          </a:solidFill>
        </p:spPr>
        <p:txBody>
          <a:bodyPr wrap="square" rtlCol="0">
            <a:spAutoFit/>
          </a:bodyPr>
          <a:lstStyle/>
          <a:p>
            <a:pPr lvl="1"/>
            <a:r>
              <a:rPr lang="es-ES_tradnl" sz="2400" dirty="0"/>
              <a:t>Debilidades</a:t>
            </a:r>
            <a:r>
              <a:rPr lang="es-ES_tradnl" sz="2400" dirty="0"/>
              <a:t>: Dependencia del Hardware, Baja </a:t>
            </a:r>
            <a:r>
              <a:rPr lang="es-ES_tradnl" sz="2400" dirty="0"/>
              <a:t>Portabilidad</a:t>
            </a:r>
            <a:endParaRPr lang="en-US" sz="2400" dirty="0"/>
          </a:p>
        </p:txBody>
      </p:sp>
      <p:sp>
        <p:nvSpPr>
          <p:cNvPr id="16" name="Rectangle 2"/>
          <p:cNvSpPr/>
          <p:nvPr/>
        </p:nvSpPr>
        <p:spPr>
          <a:xfrm>
            <a:off x="659844" y="5410352"/>
            <a:ext cx="9367520" cy="755650"/>
          </a:xfrm>
          <a:prstGeom prst="rect">
            <a:avLst/>
          </a:prstGeom>
        </p:spPr>
        <p:txBody>
          <a:bodyPr wrap="square">
            <a:spAutoFit/>
          </a:bodyPr>
          <a:p>
            <a:pPr lvl="1">
              <a:lnSpc>
                <a:spcPct val="90000"/>
              </a:lnSpc>
            </a:pPr>
            <a:r>
              <a:rPr lang="es-ES_tradnl" sz="2400" dirty="0" smtClean="0"/>
              <a:t>Así </a:t>
            </a:r>
            <a:r>
              <a:rPr lang="en-US" altLang="es-ES_tradnl" sz="2400" dirty="0" smtClean="0"/>
              <a:t>continuan siendo los compiladores de C (que tanbien juega el rol de lenguaje intermedio para algunos LP)</a:t>
            </a:r>
            <a:endParaRPr lang="es-ES_tradnl"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DDC752-80C7-41F7-AA05-3E1BE1029531}" type="slidenum">
              <a:rPr lang="en-US" smtClean="0"/>
            </a:fld>
            <a:endParaRPr lang="en-US"/>
          </a:p>
        </p:txBody>
      </p:sp>
      <p:sp>
        <p:nvSpPr>
          <p:cNvPr id="4" name="Title 1"/>
          <p:cNvSpPr>
            <a:spLocks noGrp="1"/>
          </p:cNvSpPr>
          <p:nvPr>
            <p:ph type="title"/>
          </p:nvPr>
        </p:nvSpPr>
        <p:spPr>
          <a:xfrm>
            <a:off x="160105" y="87951"/>
            <a:ext cx="1394375" cy="652017"/>
          </a:xfrm>
          <a:solidFill>
            <a:schemeClr val="accent1">
              <a:lumMod val="75000"/>
            </a:schemeClr>
          </a:solidFill>
        </p:spPr>
        <p:txBody>
          <a:bodyPr vert="horz" lIns="91440" tIns="45720" rIns="91440" bIns="45720" rtlCol="0" anchor="ctr">
            <a:normAutofit/>
          </a:bodyPr>
          <a:lstStyle/>
          <a:p>
            <a:r>
              <a:rPr lang="es-ES_tradnl" sz="2900" cap="small" dirty="0" smtClean="0">
                <a:solidFill>
                  <a:schemeClr val="bg1"/>
                </a:solidFill>
                <a:latin typeface="Arial Narrow" panose="020B0606020202030204" charset="0"/>
              </a:rPr>
              <a:t>fortran</a:t>
            </a:r>
            <a:endParaRPr lang="en-US" sz="2900" cap="small" dirty="0">
              <a:solidFill>
                <a:schemeClr val="bg1"/>
              </a:solidFill>
              <a:latin typeface="Arial Narrow" panose="020B0606020202030204" charset="0"/>
            </a:endParaRPr>
          </a:p>
        </p:txBody>
      </p:sp>
      <p:pic>
        <p:nvPicPr>
          <p:cNvPr id="3" name="Picture 2"/>
          <p:cNvPicPr>
            <a:picLocks noChangeAspect="1"/>
          </p:cNvPicPr>
          <p:nvPr/>
        </p:nvPicPr>
        <p:blipFill>
          <a:blip r:embed="rId1"/>
          <a:stretch>
            <a:fillRect/>
          </a:stretch>
        </p:blipFill>
        <p:spPr>
          <a:xfrm>
            <a:off x="779921" y="1042233"/>
            <a:ext cx="2524477" cy="1705213"/>
          </a:xfrm>
          <a:prstGeom prst="rect">
            <a:avLst/>
          </a:prstGeom>
        </p:spPr>
      </p:pic>
      <p:sp>
        <p:nvSpPr>
          <p:cNvPr id="6" name="Rectangle 5"/>
          <p:cNvSpPr/>
          <p:nvPr/>
        </p:nvSpPr>
        <p:spPr>
          <a:xfrm>
            <a:off x="772160" y="2795638"/>
            <a:ext cx="9367520" cy="2763834"/>
          </a:xfrm>
          <a:prstGeom prst="rect">
            <a:avLst/>
          </a:prstGeom>
        </p:spPr>
        <p:txBody>
          <a:bodyPr wrap="square">
            <a:spAutoFit/>
          </a:bodyPr>
          <a:lstStyle/>
          <a:p>
            <a:pPr lvl="1">
              <a:lnSpc>
                <a:spcPct val="140000"/>
              </a:lnSpc>
            </a:pPr>
            <a:r>
              <a:rPr lang="es-ES_tradnl" sz="2400" dirty="0" smtClean="0"/>
              <a:t>Creado por John Backus a mediados de los años 50 del siglo pasado</a:t>
            </a:r>
            <a:endParaRPr lang="es-ES_tradnl" sz="2400" dirty="0" smtClean="0"/>
          </a:p>
          <a:p>
            <a:pPr lvl="1">
              <a:lnSpc>
                <a:spcPct val="140000"/>
              </a:lnSpc>
            </a:pPr>
            <a:r>
              <a:rPr lang="es-ES_tradnl" sz="2400" dirty="0" smtClean="0"/>
              <a:t>Orientado al trabajo numérico en ingeniería y física</a:t>
            </a:r>
            <a:endParaRPr lang="es-ES_tradnl" sz="2400" dirty="0" smtClean="0"/>
          </a:p>
          <a:p>
            <a:pPr lvl="1">
              <a:lnSpc>
                <a:spcPct val="140000"/>
              </a:lnSpc>
            </a:pPr>
            <a:r>
              <a:rPr lang="es-ES_tradnl" sz="2400" dirty="0" smtClean="0"/>
              <a:t>Intentaba dar un </a:t>
            </a:r>
            <a:r>
              <a:rPr lang="es-ES_tradnl" sz="2800" b="1" dirty="0" smtClean="0"/>
              <a:t>“más alto nivel”</a:t>
            </a:r>
            <a:r>
              <a:rPr lang="es-ES_tradnl" sz="2400" dirty="0" smtClean="0"/>
              <a:t> al código de programación pero teniendo presente las limitaciones dadas por el procesamiento y la arquitectura de las computadoras de entonces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DDC752-80C7-41F7-AA05-3E1BE1029531}" type="slidenum">
              <a:rPr lang="en-US" smtClean="0"/>
            </a:fld>
            <a:endParaRPr lang="en-US"/>
          </a:p>
        </p:txBody>
      </p:sp>
      <p:pic>
        <p:nvPicPr>
          <p:cNvPr id="2" name="Picture 1"/>
          <p:cNvPicPr>
            <a:picLocks noChangeAspect="1"/>
          </p:cNvPicPr>
          <p:nvPr/>
        </p:nvPicPr>
        <p:blipFill>
          <a:blip r:embed="rId1"/>
          <a:stretch>
            <a:fillRect/>
          </a:stretch>
        </p:blipFill>
        <p:spPr>
          <a:xfrm>
            <a:off x="1706879" y="319200"/>
            <a:ext cx="8510325" cy="6173675"/>
          </a:xfrm>
          <a:prstGeom prst="rect">
            <a:avLst/>
          </a:prstGeom>
        </p:spPr>
      </p:pic>
      <p:sp>
        <p:nvSpPr>
          <p:cNvPr id="4" name="Title 1"/>
          <p:cNvSpPr>
            <a:spLocks noGrp="1"/>
          </p:cNvSpPr>
          <p:nvPr>
            <p:ph type="title"/>
          </p:nvPr>
        </p:nvSpPr>
        <p:spPr>
          <a:xfrm>
            <a:off x="160105" y="87951"/>
            <a:ext cx="1394375" cy="652017"/>
          </a:xfrm>
          <a:solidFill>
            <a:schemeClr val="accent1">
              <a:lumMod val="75000"/>
            </a:schemeClr>
          </a:solidFill>
        </p:spPr>
        <p:txBody>
          <a:bodyPr vert="horz" lIns="91440" tIns="45720" rIns="91440" bIns="45720" rtlCol="0" anchor="ctr">
            <a:normAutofit/>
          </a:bodyPr>
          <a:lstStyle/>
          <a:p>
            <a:r>
              <a:rPr lang="es-ES_tradnl" sz="2900" cap="small" dirty="0" smtClean="0">
                <a:solidFill>
                  <a:schemeClr val="bg1"/>
                </a:solidFill>
                <a:latin typeface="Arial Narrow" panose="020B0606020202030204" charset="0"/>
              </a:rPr>
              <a:t>fortran</a:t>
            </a:r>
            <a:endParaRPr lang="en-US" sz="2900" cap="small" dirty="0">
              <a:solidFill>
                <a:schemeClr val="bg1"/>
              </a:solidFill>
              <a:latin typeface="Arial Narrow" panose="020B06060202020302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DDC752-80C7-41F7-AA05-3E1BE1029531}" type="slidenum">
              <a:rPr lang="en-US" smtClean="0"/>
            </a:fld>
            <a:endParaRPr lang="en-US"/>
          </a:p>
        </p:txBody>
      </p:sp>
      <p:sp>
        <p:nvSpPr>
          <p:cNvPr id="4" name="Title 1"/>
          <p:cNvSpPr>
            <a:spLocks noGrp="1"/>
          </p:cNvSpPr>
          <p:nvPr>
            <p:ph type="title"/>
          </p:nvPr>
        </p:nvSpPr>
        <p:spPr>
          <a:xfrm>
            <a:off x="160105" y="87951"/>
            <a:ext cx="754295" cy="652017"/>
          </a:xfrm>
          <a:solidFill>
            <a:schemeClr val="accent1">
              <a:lumMod val="75000"/>
            </a:schemeClr>
          </a:solidFill>
        </p:spPr>
        <p:txBody>
          <a:bodyPr vert="horz" lIns="91440" tIns="45720" rIns="91440" bIns="45720" rtlCol="0" anchor="ctr">
            <a:normAutofit/>
          </a:bodyPr>
          <a:lstStyle/>
          <a:p>
            <a:pPr algn="ctr"/>
            <a:r>
              <a:rPr lang="es-ES_tradnl" sz="2900" cap="small" dirty="0" smtClean="0">
                <a:solidFill>
                  <a:schemeClr val="bg1"/>
                </a:solidFill>
                <a:latin typeface="Arial Narrow" panose="020B0606020202030204" charset="0"/>
              </a:rPr>
              <a:t>C</a:t>
            </a:r>
            <a:endParaRPr lang="en-US" sz="2900" cap="small" dirty="0">
              <a:solidFill>
                <a:schemeClr val="bg1"/>
              </a:solidFill>
              <a:latin typeface="Arial Narrow" panose="020B0606020202030204" charset="0"/>
            </a:endParaRPr>
          </a:p>
        </p:txBody>
      </p:sp>
      <p:sp>
        <p:nvSpPr>
          <p:cNvPr id="3" name="TextBox 2"/>
          <p:cNvSpPr txBox="1"/>
          <p:nvPr/>
        </p:nvSpPr>
        <p:spPr>
          <a:xfrm>
            <a:off x="1615440" y="1290320"/>
            <a:ext cx="8087360" cy="1631216"/>
          </a:xfrm>
          <a:prstGeom prst="rect">
            <a:avLst/>
          </a:prstGeom>
          <a:solidFill>
            <a:srgbClr val="92D050">
              <a:alpha val="20000"/>
            </a:srgbClr>
          </a:solidFill>
        </p:spPr>
        <p:txBody>
          <a:bodyPr wrap="square" rtlCol="0">
            <a:spAutoFit/>
          </a:bodyPr>
          <a:lstStyle>
            <a:defPPr>
              <a:defRPr lang="en-US"/>
            </a:defPPr>
            <a:lvl1pPr>
              <a:defRPr sz="2800"/>
            </a:lvl1pPr>
          </a:lstStyle>
          <a:p>
            <a:pPr lvl="1"/>
            <a:r>
              <a:rPr lang="es-ES_tradnl" sz="2400" dirty="0"/>
              <a:t>C es actualmente el paradigma por excelencia de lenguaje “pegado” a la máquina </a:t>
            </a:r>
            <a:r>
              <a:rPr lang="es-ES_tradnl" sz="2400" dirty="0" smtClean="0"/>
              <a:t>para aprovechar los recursos y a la vez dar mayor facilidad de programación</a:t>
            </a:r>
            <a:endParaRPr lang="es-ES_tradnl" sz="2400" dirty="0"/>
          </a:p>
          <a:p>
            <a:endParaRPr lang="en-US" dirty="0"/>
          </a:p>
        </p:txBody>
      </p:sp>
      <p:sp>
        <p:nvSpPr>
          <p:cNvPr id="6" name="TextBox 5"/>
          <p:cNvSpPr txBox="1"/>
          <p:nvPr/>
        </p:nvSpPr>
        <p:spPr>
          <a:xfrm>
            <a:off x="1615440" y="3403600"/>
            <a:ext cx="8087360" cy="461665"/>
          </a:xfrm>
          <a:prstGeom prst="rect">
            <a:avLst/>
          </a:prstGeom>
          <a:solidFill>
            <a:srgbClr val="FF0000">
              <a:alpha val="20000"/>
            </a:srgbClr>
          </a:solidFill>
        </p:spPr>
        <p:txBody>
          <a:bodyPr wrap="square" rtlCol="0">
            <a:spAutoFit/>
          </a:bodyPr>
          <a:lstStyle>
            <a:defPPr>
              <a:defRPr lang="en-US"/>
            </a:defPPr>
            <a:lvl1pPr>
              <a:defRPr sz="2800"/>
            </a:lvl1pPr>
          </a:lstStyle>
          <a:p>
            <a:pPr lvl="1"/>
            <a:r>
              <a:rPr lang="es-ES_tradnl" sz="2400" dirty="0"/>
              <a:t>El origen de </a:t>
            </a:r>
            <a:r>
              <a:rPr lang="es-ES_tradnl" sz="2400" dirty="0">
                <a:latin typeface="Consolas" panose="020B0609020204030204" charset="0"/>
              </a:rPr>
              <a:t>i++</a:t>
            </a:r>
            <a:r>
              <a:rPr lang="es-ES_tradnl" sz="2400" dirty="0"/>
              <a:t>, ¿es lo mismo que </a:t>
            </a:r>
            <a:r>
              <a:rPr lang="es-ES_tradnl" sz="2400" dirty="0">
                <a:latin typeface="Consolas" panose="020B0609020204030204" charset="0"/>
              </a:rPr>
              <a:t>i=i+1</a:t>
            </a:r>
            <a:r>
              <a:rPr lang="es-ES_tradnl" sz="2400"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8989</Words>
  <Application>WPS Presentation</Application>
  <PresentationFormat>Widescreen</PresentationFormat>
  <Paragraphs>462</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Arial Narrow</vt:lpstr>
      <vt:lpstr>Consolas</vt:lpstr>
      <vt:lpstr>Calibri</vt:lpstr>
      <vt:lpstr>Nina</vt:lpstr>
      <vt:lpstr>Segoe Print</vt:lpstr>
      <vt:lpstr>Microsoft YaHei</vt:lpstr>
      <vt:lpstr>Arial Unicode MS</vt:lpstr>
      <vt:lpstr>Calibri Light</vt:lpstr>
      <vt:lpstr>Office Theme</vt:lpstr>
      <vt:lpstr>Temas del curso</vt:lpstr>
      <vt:lpstr>Pregunta de la encuesta</vt:lpstr>
      <vt:lpstr>Nota histórica</vt:lpstr>
      <vt:lpstr>Formas de Procesamiento</vt:lpstr>
      <vt:lpstr>Formas de Procesamiento</vt:lpstr>
      <vt:lpstr>Compilable “directo” a “Código Nativo</vt:lpstr>
      <vt:lpstr>fortran</vt:lpstr>
      <vt:lpstr>fortran</vt:lpstr>
      <vt:lpstr>C</vt:lpstr>
      <vt:lpstr>C</vt:lpstr>
      <vt:lpstr>Formas de Procesamiento</vt:lpstr>
      <vt:lpstr>Interpretado-ejecutado directamente del código fuente</vt:lpstr>
      <vt:lpstr>Formas de Procesamiento</vt:lpstr>
      <vt:lpstr>Compilable a “código intermedio” a ejecutar por una “máquina virtual”</vt:lpstr>
      <vt:lpstr>Compilable a “código intermedio” a ejecutar por una “máquina virtual”</vt:lpstr>
      <vt:lpstr>Compilable a “código intermedio” a ejecutar por una “máquina virtual”</vt:lpstr>
      <vt:lpstr>Formas de Procesamiento</vt:lpstr>
      <vt:lpstr>Compilable a código intermedio y de éste a código nativo</vt:lpstr>
      <vt:lpstr>Ventajas del enfoque código intermedio</vt:lpstr>
      <vt:lpstr>Organizacion de memoria de un lp, solo memoria estática</vt:lpstr>
      <vt:lpstr>Organizacion de memoria de un lp, solo memoria estática</vt:lpstr>
      <vt:lpstr>Organizacion de memoria con pila, recursividad</vt:lpstr>
      <vt:lpstr>Organizacion de memoria en lenguajes c like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mkm</cp:lastModifiedBy>
  <cp:revision>4</cp:revision>
  <dcterms:created xsi:type="dcterms:W3CDTF">2022-09-19T16:59:00Z</dcterms:created>
  <dcterms:modified xsi:type="dcterms:W3CDTF">2022-09-19T17:45:27Z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981851AF36CF49D394253B857D4EED12</vt:lpwstr>
  </property>
  <property fmtid="{D5CDD505-2E9C-101B-9397-08002B2CF9AE}" pid="3" name="KSOProductBuildVer">
    <vt:lpwstr>1033-11.2.0.11156</vt:lpwstr>
  </property>
</Properties>
</file>