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3" r:id="rId17"/>
    <p:sldId id="304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El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estudio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y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tratamiento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de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cada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tema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puede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ocupar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1 o 2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semanas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. A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través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de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los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seminarios-práctica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discutirá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y 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ampliará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sobre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estos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y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su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manifestación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en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diferentes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lenguajes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e</a:t>
            </a:r>
            <a:r>
              <a:rPr lang="es-MX" dirty="0" err="1" smtClean="0"/>
              <a:t>nums</a:t>
            </a:r>
            <a:r>
              <a:rPr lang="es-MX" baseline="0" dirty="0" smtClean="0"/>
              <a:t> de Swift: Mas complejos que los de C#, parecidos a los de Java en que permiten definir métodos sobre los mismos. Tienen además elementos de la programación funcional como </a:t>
            </a:r>
            <a:r>
              <a:rPr lang="es-MX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Discriminated</a:t>
            </a:r>
            <a:r>
              <a:rPr lang="es-MX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MX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Union</a:t>
            </a:r>
            <a:endParaRPr lang="es-MX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forma de </a:t>
            </a:r>
            <a:r>
              <a:rPr lang="en-US" dirty="0" err="1" smtClean="0"/>
              <a:t>composición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o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implícita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conformar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característica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mundo</a:t>
            </a:r>
            <a:r>
              <a:rPr lang="en-US" baseline="0" dirty="0" smtClean="0"/>
              <a:t> real) es la que </a:t>
            </a:r>
            <a:r>
              <a:rPr lang="en-US" baseline="0" dirty="0" err="1" smtClean="0"/>
              <a:t>evolucionó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y POO al “</a:t>
            </a:r>
            <a:r>
              <a:rPr lang="en-US" baseline="0" dirty="0" err="1" smtClean="0"/>
              <a:t>agrupar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definición</a:t>
            </a:r>
            <a:r>
              <a:rPr lang="en-US" baseline="0" dirty="0" smtClean="0"/>
              <a:t> no solo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componen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nuevo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sino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realizer.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Cuando</a:t>
            </a:r>
            <a:r>
              <a:rPr lang="en-US" baseline="0" dirty="0" smtClean="0"/>
              <a:t> no es </a:t>
            </a:r>
            <a:r>
              <a:rPr lang="en-US" baseline="0" dirty="0" err="1" smtClean="0"/>
              <a:t>trascendente</a:t>
            </a:r>
            <a:r>
              <a:rPr lang="en-US" baseline="0" dirty="0" smtClean="0"/>
              <a:t> para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, o 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componentes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notación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tuplas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Python, C#, Swift, Go, …. 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min, max =  (100, 200) </a:t>
            </a:r>
          </a:p>
          <a:p>
            <a:r>
              <a:rPr lang="en-US" baseline="0" dirty="0" err="1" smtClean="0"/>
              <a:t>centroX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centroY</a:t>
            </a:r>
            <a:r>
              <a:rPr lang="en-US" baseline="0" dirty="0" smtClean="0"/>
              <a:t>, r = (100, 200, 30.5)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LP </a:t>
            </a:r>
            <a:r>
              <a:rPr lang="en-US" dirty="0" err="1" smtClean="0"/>
              <a:t>debería</a:t>
            </a:r>
            <a:r>
              <a:rPr lang="en-US" dirty="0" smtClean="0"/>
              <a:t> </a:t>
            </a:r>
            <a:r>
              <a:rPr lang="en-US" dirty="0" err="1" smtClean="0"/>
              <a:t>ofrecer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favorecer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mejor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cumplir</a:t>
            </a:r>
            <a:r>
              <a:rPr lang="en-US" baseline="0" dirty="0" smtClean="0"/>
              <a:t> con las </a:t>
            </a:r>
            <a:r>
              <a:rPr lang="en-US" baseline="0" dirty="0" err="1" smtClean="0"/>
              <a:t>recomendaciones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metodológicas</a:t>
            </a:r>
            <a:r>
              <a:rPr lang="en-US" baseline="0" dirty="0" smtClean="0"/>
              <a:t>, a la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prevenir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incumplir</a:t>
            </a:r>
            <a:r>
              <a:rPr lang="en-US" baseline="0" dirty="0" smtClean="0"/>
              <a:t> con tales </a:t>
            </a:r>
            <a:r>
              <a:rPr lang="en-US" baseline="0" dirty="0" err="1" smtClean="0"/>
              <a:t>recomendaciones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distintos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visibilidad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 es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violaciones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la del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de anterior. La </a:t>
            </a:r>
            <a:r>
              <a:rPr lang="en-US" baseline="0" dirty="0" err="1" smtClean="0"/>
              <a:t>introducción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para no </a:t>
            </a:r>
            <a:r>
              <a:rPr lang="en-US" baseline="0" dirty="0" err="1" smtClean="0"/>
              <a:t>acceder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a las variables de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 y no </a:t>
            </a:r>
            <a:r>
              <a:rPr lang="en-US" baseline="0" dirty="0" err="1" smtClean="0"/>
              <a:t>depender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representación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ellas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decimos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miCuenta.Saldo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no </a:t>
            </a:r>
            <a:r>
              <a:rPr lang="en-US" b="0" baseline="0" dirty="0" err="1" smtClean="0"/>
              <a:t>deberíamos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depender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representación</a:t>
            </a:r>
            <a:r>
              <a:rPr lang="en-US" b="0" baseline="0" dirty="0" smtClean="0"/>
              <a:t> de </a:t>
            </a:r>
            <a:r>
              <a:rPr lang="en-US" b="1" baseline="0" dirty="0" err="1" smtClean="0"/>
              <a:t>miCuenta</a:t>
            </a:r>
            <a:r>
              <a:rPr lang="en-US" b="0" baseline="0" dirty="0" smtClean="0"/>
              <a:t> hay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memoria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que se </a:t>
            </a:r>
            <a:r>
              <a:rPr lang="en-US" b="0" baseline="0" dirty="0" err="1" smtClean="0"/>
              <a:t>guarda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saldo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Saldo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calculado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momento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siguiendo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traza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operaciones</a:t>
            </a:r>
            <a:r>
              <a:rPr lang="en-US" b="0" baseline="0" dirty="0" smtClean="0"/>
              <a:t> que la </a:t>
            </a:r>
            <a:r>
              <a:rPr lang="en-US" b="0" baseline="0" dirty="0" err="1" smtClean="0"/>
              <a:t>cuenta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conserva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Analice</a:t>
            </a:r>
            <a:r>
              <a:rPr lang="en-US" b="0" baseline="0" dirty="0" smtClean="0"/>
              <a:t> y compare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recursos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tienen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sobre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LPs que </a:t>
            </a:r>
            <a:r>
              <a:rPr lang="en-US" b="0" baseline="0" dirty="0" err="1" smtClean="0"/>
              <a:t>Usted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conoce</a:t>
            </a:r>
            <a:r>
              <a:rPr lang="en-US" b="0" baseline="0" dirty="0" smtClean="0"/>
              <a:t> y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que se </a:t>
            </a:r>
            <a:r>
              <a:rPr lang="en-US" b="0" baseline="0" dirty="0" err="1" smtClean="0"/>
              <a:t>tratarán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curso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LP </a:t>
            </a:r>
            <a:r>
              <a:rPr lang="en-US" dirty="0" err="1" smtClean="0"/>
              <a:t>debería</a:t>
            </a:r>
            <a:r>
              <a:rPr lang="en-US" dirty="0" smtClean="0"/>
              <a:t> </a:t>
            </a:r>
            <a:r>
              <a:rPr lang="en-US" dirty="0" err="1" smtClean="0"/>
              <a:t>ofrecer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favorecer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mejor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cumplir</a:t>
            </a:r>
            <a:r>
              <a:rPr lang="en-US" baseline="0" dirty="0" smtClean="0"/>
              <a:t> con las </a:t>
            </a:r>
            <a:r>
              <a:rPr lang="en-US" baseline="0" dirty="0" err="1" smtClean="0"/>
              <a:t>recomendaciones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metodológicas</a:t>
            </a:r>
            <a:r>
              <a:rPr lang="en-US" baseline="0" dirty="0" smtClean="0"/>
              <a:t>, a la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prevenir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incumplir</a:t>
            </a:r>
            <a:r>
              <a:rPr lang="en-US" baseline="0" dirty="0" smtClean="0"/>
              <a:t> con tales </a:t>
            </a:r>
            <a:r>
              <a:rPr lang="en-US" baseline="0" dirty="0" err="1" smtClean="0"/>
              <a:t>recomendaciones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distintos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visibilidad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 es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violaciones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la del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de anterior. La </a:t>
            </a:r>
            <a:r>
              <a:rPr lang="en-US" baseline="0" dirty="0" err="1" smtClean="0"/>
              <a:t>introducción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para no </a:t>
            </a:r>
            <a:r>
              <a:rPr lang="en-US" baseline="0" dirty="0" err="1" smtClean="0"/>
              <a:t>acceder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a las variables de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 y no </a:t>
            </a:r>
            <a:r>
              <a:rPr lang="en-US" baseline="0" dirty="0" err="1" smtClean="0"/>
              <a:t>depender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representación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ellas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decimos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miCuenta.Saldo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no </a:t>
            </a:r>
            <a:r>
              <a:rPr lang="en-US" b="0" baseline="0" dirty="0" err="1" smtClean="0"/>
              <a:t>deberíamos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depender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representación</a:t>
            </a:r>
            <a:r>
              <a:rPr lang="en-US" b="0" baseline="0" dirty="0" smtClean="0"/>
              <a:t> de </a:t>
            </a:r>
            <a:r>
              <a:rPr lang="en-US" b="1" baseline="0" dirty="0" err="1" smtClean="0"/>
              <a:t>miCuenta</a:t>
            </a:r>
            <a:r>
              <a:rPr lang="en-US" b="0" baseline="0" dirty="0" smtClean="0"/>
              <a:t> hay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memoria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que se </a:t>
            </a:r>
            <a:r>
              <a:rPr lang="en-US" b="0" baseline="0" dirty="0" err="1" smtClean="0"/>
              <a:t>guarda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saldo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Saldo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calculado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momento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siguiendo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traza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operaciones</a:t>
            </a:r>
            <a:r>
              <a:rPr lang="en-US" b="0" baseline="0" dirty="0" smtClean="0"/>
              <a:t> que la </a:t>
            </a:r>
            <a:r>
              <a:rPr lang="en-US" b="0" baseline="0" dirty="0" err="1" smtClean="0"/>
              <a:t>cuenta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conserva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Analice</a:t>
            </a:r>
            <a:r>
              <a:rPr lang="en-US" b="0" baseline="0" dirty="0" smtClean="0"/>
              <a:t> y compare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recursos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tienen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sobre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LPs que </a:t>
            </a:r>
            <a:r>
              <a:rPr lang="en-US" b="0" baseline="0" dirty="0" err="1" smtClean="0"/>
              <a:t>Usted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conoce</a:t>
            </a:r>
            <a:r>
              <a:rPr lang="en-US" b="0" baseline="0" dirty="0" smtClean="0"/>
              <a:t> y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que se </a:t>
            </a:r>
            <a:r>
              <a:rPr lang="en-US" b="0" baseline="0" dirty="0" err="1" smtClean="0"/>
              <a:t>tratarán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curso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posiblemente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mayoría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enumeran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0 y no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1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hubiera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natural.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el ultimo element de un array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sería</a:t>
            </a:r>
            <a:r>
              <a:rPr lang="en-US" baseline="0" dirty="0" smtClean="0"/>
              <a:t> el a[N] y no el a[N-1]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ocurre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 con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ha </a:t>
            </a:r>
            <a:r>
              <a:rPr lang="en-US" baseline="0" dirty="0" err="1" smtClean="0"/>
              <a:t>trabajado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razón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propósito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primeros</a:t>
            </a:r>
            <a:r>
              <a:rPr lang="en-US" baseline="0" dirty="0" smtClean="0"/>
              <a:t> LPs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C de </a:t>
            </a: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pegado</a:t>
            </a:r>
            <a:r>
              <a:rPr lang="en-US" baseline="0" dirty="0" smtClean="0"/>
              <a:t> al hardware y </a:t>
            </a:r>
            <a:r>
              <a:rPr lang="en-US" baseline="0" dirty="0" err="1" smtClean="0"/>
              <a:t>buscar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que la </a:t>
            </a:r>
            <a:r>
              <a:rPr lang="en-US" baseline="0" dirty="0" err="1" smtClean="0"/>
              <a:t>dirección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 del primer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estuviese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posición</a:t>
            </a:r>
            <a:r>
              <a:rPr lang="en-US" baseline="0" dirty="0" smtClean="0"/>
              <a:t> </a:t>
            </a:r>
            <a:r>
              <a:rPr lang="en-US" b="1" baseline="0" dirty="0" smtClean="0"/>
              <a:t>0</a:t>
            </a:r>
            <a:r>
              <a:rPr lang="en-US" baseline="0" dirty="0" smtClean="0"/>
              <a:t> y no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restar</a:t>
            </a:r>
            <a:r>
              <a:rPr lang="en-US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</a:t>
            </a:r>
            <a:r>
              <a:rPr lang="en-US" sz="1400" b="1" baseline="0" dirty="0" smtClean="0"/>
              <a:t> </a:t>
            </a:r>
            <a:r>
              <a: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baseline="0" dirty="0" smtClean="0"/>
              <a:t>al valor del </a:t>
            </a:r>
            <a:r>
              <a:rPr lang="en-US" baseline="0" dirty="0" err="1" smtClean="0"/>
              <a:t>índice</a:t>
            </a:r>
            <a:r>
              <a:rPr lang="en-US" baseline="0" dirty="0" smtClean="0"/>
              <a:t> </a:t>
            </a:r>
            <a:r>
              <a:rPr lang="en-US" sz="1800" b="1" baseline="0" dirty="0" smtClean="0"/>
              <a:t>k</a:t>
            </a:r>
            <a:r>
              <a:rPr lang="en-US" sz="1400" b="1" baseline="0" dirty="0" smtClean="0"/>
              <a:t>. </a:t>
            </a:r>
            <a:r>
              <a:rPr lang="en-US" sz="1400" b="0" baseline="0" dirty="0" err="1" smtClean="0"/>
              <a:t>Investigue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cuáles</a:t>
            </a:r>
            <a:r>
              <a:rPr lang="en-US" sz="1400" b="0" baseline="0" dirty="0" smtClean="0"/>
              <a:t> LP </a:t>
            </a:r>
            <a:r>
              <a:rPr lang="en-US" sz="1400" b="0" baseline="0" dirty="0" err="1" smtClean="0"/>
              <a:t>los</a:t>
            </a:r>
            <a:r>
              <a:rPr lang="en-US" sz="1400" b="0" baseline="0" dirty="0" smtClean="0"/>
              <a:t> arrays se </a:t>
            </a:r>
            <a:r>
              <a:rPr lang="en-US" sz="1400" b="0" baseline="0" dirty="0" err="1" smtClean="0"/>
              <a:t>enumeran</a:t>
            </a:r>
            <a:r>
              <a:rPr lang="en-US" sz="1400" b="0" baseline="0" dirty="0" smtClean="0"/>
              <a:t> a </a:t>
            </a:r>
            <a:r>
              <a:rPr lang="en-US" sz="1400" b="0" baseline="0" dirty="0" err="1" smtClean="0"/>
              <a:t>partir</a:t>
            </a:r>
            <a:r>
              <a:rPr lang="en-US" sz="1400" b="0" baseline="0" dirty="0" smtClean="0"/>
              <a:t> de </a:t>
            </a:r>
            <a:r>
              <a:rPr lang="en-US" sz="1400" b="1" baseline="0" dirty="0" smtClean="0"/>
              <a:t>1 </a:t>
            </a:r>
          </a:p>
          <a:p>
            <a:endParaRPr lang="en-US" sz="1400" b="1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un array 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del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clave para 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cálculo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complejidad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algoritmos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err="1" smtClean="0"/>
              <a:t>Algunos</a:t>
            </a:r>
            <a:r>
              <a:rPr lang="en-US" sz="1400" b="0" dirty="0" smtClean="0"/>
              <a:t> LPs </a:t>
            </a:r>
            <a:r>
              <a:rPr lang="en-US" sz="1400" b="0" dirty="0" err="1" smtClean="0"/>
              <a:t>como</a:t>
            </a:r>
            <a:r>
              <a:rPr lang="en-US" sz="1400" b="0" dirty="0" smtClean="0"/>
              <a:t> Algol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pretendieron</a:t>
            </a:r>
            <a:r>
              <a:rPr lang="en-US" sz="1400" b="0" baseline="0" dirty="0" smtClean="0"/>
              <a:t> que el </a:t>
            </a:r>
            <a:r>
              <a:rPr lang="en-US" sz="1400" b="0" baseline="0" dirty="0" err="1" smtClean="0"/>
              <a:t>tamaño</a:t>
            </a:r>
            <a:r>
              <a:rPr lang="en-US" sz="1400" b="0" baseline="0" dirty="0" smtClean="0"/>
              <a:t> de un array no </a:t>
            </a:r>
            <a:r>
              <a:rPr lang="en-US" sz="1400" b="0" baseline="0" dirty="0" err="1" smtClean="0"/>
              <a:t>tuviese</a:t>
            </a:r>
            <a:r>
              <a:rPr lang="en-US" sz="1400" b="0" baseline="0" dirty="0" smtClean="0"/>
              <a:t> que </a:t>
            </a:r>
            <a:r>
              <a:rPr lang="en-US" sz="1400" b="0" baseline="0" dirty="0" err="1" smtClean="0"/>
              <a:t>ser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determinado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estáticamente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el </a:t>
            </a:r>
            <a:r>
              <a:rPr lang="en-US" sz="1400" b="0" baseline="0" dirty="0" err="1" smtClean="0"/>
              <a:t>código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sino</a:t>
            </a:r>
            <a:r>
              <a:rPr lang="en-US" sz="1400" b="0" baseline="0" dirty="0" smtClean="0"/>
              <a:t> que </a:t>
            </a:r>
            <a:r>
              <a:rPr lang="en-US" sz="1400" b="0" baseline="0" dirty="0" err="1" smtClean="0"/>
              <a:t>pudiese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ser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especificado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ejecución</a:t>
            </a:r>
            <a:r>
              <a:rPr lang="en-US" sz="1400" b="0" baseline="0" dirty="0" smtClean="0"/>
              <a:t>.</a:t>
            </a:r>
          </a:p>
          <a:p>
            <a:endParaRPr lang="en-US" sz="1400" b="0" baseline="0" dirty="0" smtClean="0"/>
          </a:p>
          <a:p>
            <a:r>
              <a:rPr lang="en-US" sz="1400" b="0" baseline="0" dirty="0" err="1" smtClean="0"/>
              <a:t>Usando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una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notación</a:t>
            </a:r>
            <a:r>
              <a:rPr lang="en-US" sz="1400" b="0" baseline="0" dirty="0" smtClean="0"/>
              <a:t> a lo C# un </a:t>
            </a:r>
            <a:r>
              <a:rPr lang="en-US" sz="1400" b="0" baseline="0" dirty="0" err="1" smtClean="0"/>
              <a:t>método</a:t>
            </a:r>
            <a:r>
              <a:rPr lang="en-US" sz="1400" b="0" baseline="0" dirty="0" smtClean="0"/>
              <a:t> M (</a:t>
            </a:r>
            <a:r>
              <a:rPr lang="en-US" sz="1400" b="0" baseline="0" dirty="0" err="1" smtClean="0"/>
              <a:t>procedimiento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la </a:t>
            </a:r>
            <a:r>
              <a:rPr lang="en-US" sz="1400" b="0" baseline="0" dirty="0" err="1" smtClean="0"/>
              <a:t>jerga</a:t>
            </a:r>
            <a:r>
              <a:rPr lang="en-US" sz="1400" b="0" baseline="0" dirty="0" smtClean="0"/>
              <a:t> de Algol) </a:t>
            </a:r>
            <a:r>
              <a:rPr lang="en-US" sz="1400" b="0" baseline="0" dirty="0" err="1" smtClean="0"/>
              <a:t>podría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ser</a:t>
            </a:r>
            <a:endParaRPr lang="en-US" sz="1400" b="0" baseline="0" dirty="0" smtClean="0"/>
          </a:p>
          <a:p>
            <a:endParaRPr lang="en-US" sz="1400" b="0" baseline="0" dirty="0" smtClean="0"/>
          </a:p>
          <a:p>
            <a:r>
              <a:rPr lang="en-US" sz="1400" b="0" baseline="0" dirty="0" smtClean="0"/>
              <a:t>M(C x, </a:t>
            </a:r>
            <a:r>
              <a:rPr lang="en-US" sz="1400" b="1" baseline="0" dirty="0" err="1" smtClean="0"/>
              <a:t>int</a:t>
            </a:r>
            <a:r>
              <a:rPr lang="en-US" sz="1400" b="0" baseline="0" dirty="0" smtClean="0"/>
              <a:t> n</a:t>
            </a:r>
            <a:r>
              <a:rPr lang="en-US" sz="1400" b="1" baseline="0" dirty="0" smtClean="0"/>
              <a:t>, </a:t>
            </a:r>
            <a:r>
              <a:rPr lang="en-US" sz="1400" b="1" baseline="0" dirty="0" err="1" smtClean="0"/>
              <a:t>int</a:t>
            </a:r>
            <a:r>
              <a:rPr lang="en-US" sz="1400" b="1" baseline="0" dirty="0" smtClean="0"/>
              <a:t> </a:t>
            </a:r>
            <a:r>
              <a:rPr lang="en-US" sz="1400" b="0" baseline="0" dirty="0" smtClean="0"/>
              <a:t>m)</a:t>
            </a:r>
          </a:p>
          <a:p>
            <a:r>
              <a:rPr lang="en-US" sz="1400" b="0" baseline="0" dirty="0" smtClean="0"/>
              <a:t>{</a:t>
            </a:r>
          </a:p>
          <a:p>
            <a:r>
              <a:rPr lang="en-US" sz="1400" b="0" baseline="0" dirty="0" smtClean="0"/>
              <a:t>   </a:t>
            </a:r>
            <a:r>
              <a:rPr lang="en-US" sz="1400" b="1" baseline="0" dirty="0" err="1" smtClean="0"/>
              <a:t>int</a:t>
            </a:r>
            <a:r>
              <a: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[n] </a:t>
            </a:r>
            <a:r>
              <a:rPr lang="en-US" sz="1400" b="0" baseline="0" dirty="0" smtClean="0"/>
              <a:t>a; </a:t>
            </a:r>
          </a:p>
          <a:p>
            <a:r>
              <a:rPr lang="en-US" sz="1400" b="0" baseline="0" dirty="0" smtClean="0"/>
              <a:t>   </a:t>
            </a:r>
            <a:r>
              <a:rPr lang="en-US" sz="1400" b="1" baseline="0" dirty="0" err="1" smtClean="0"/>
              <a:t>int</a:t>
            </a:r>
            <a:r>
              <a:rPr lang="en-US" sz="1400" b="0" baseline="0" dirty="0" smtClean="0"/>
              <a:t>[m]b;</a:t>
            </a:r>
          </a:p>
          <a:p>
            <a:r>
              <a:rPr lang="en-US" sz="1400" b="0" baseline="0" dirty="0" smtClean="0"/>
              <a:t>   </a:t>
            </a:r>
            <a:r>
              <a:rPr lang="en-US" sz="1400" b="1" baseline="0" dirty="0" err="1" smtClean="0"/>
              <a:t>int</a:t>
            </a:r>
            <a:r>
              <a:rPr lang="en-US" sz="1400" b="0" baseline="0" dirty="0" smtClean="0"/>
              <a:t>[j]c;</a:t>
            </a:r>
          </a:p>
          <a:p>
            <a:r>
              <a:rPr lang="en-US" sz="1400" b="0" baseline="0" dirty="0" smtClean="0"/>
              <a:t>   …</a:t>
            </a:r>
          </a:p>
          <a:p>
            <a:r>
              <a:rPr lang="en-US" sz="1400" b="0" baseline="0" dirty="0" smtClean="0"/>
              <a:t>}</a:t>
            </a:r>
          </a:p>
          <a:p>
            <a:r>
              <a:rPr lang="en-US" sz="1400" b="0" baseline="0" dirty="0" smtClean="0"/>
              <a:t>De </a:t>
            </a:r>
            <a:r>
              <a:rPr lang="en-US" sz="1400" b="0" baseline="0" dirty="0" err="1" smtClean="0"/>
              <a:t>modo</a:t>
            </a:r>
            <a:r>
              <a:rPr lang="en-US" sz="1400" b="0" baseline="0" dirty="0" smtClean="0"/>
              <a:t> que el </a:t>
            </a:r>
            <a:r>
              <a:rPr lang="en-US" sz="1400" b="0" baseline="0" dirty="0" err="1" smtClean="0"/>
              <a:t>espacio</a:t>
            </a:r>
            <a:r>
              <a:rPr lang="en-US" sz="1400" b="0" baseline="0" dirty="0" smtClean="0"/>
              <a:t> para </a:t>
            </a:r>
            <a:r>
              <a:rPr lang="en-US" sz="1400" b="0" baseline="0" dirty="0" err="1" smtClean="0"/>
              <a:t>los</a:t>
            </a:r>
            <a:r>
              <a:rPr lang="en-US" sz="1400" b="0" baseline="0" dirty="0" smtClean="0"/>
              <a:t> arrays a y b </a:t>
            </a:r>
            <a:r>
              <a:rPr lang="en-US" sz="1400" b="0" baseline="0" dirty="0" err="1" smtClean="0"/>
              <a:t>pudiese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ubicarse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el </a:t>
            </a:r>
            <a:r>
              <a:rPr lang="en-US" sz="1400" b="0" baseline="0" dirty="0" err="1" smtClean="0"/>
              <a:t>espacio</a:t>
            </a:r>
            <a:r>
              <a:rPr lang="en-US" sz="1400" b="0" baseline="0" dirty="0" smtClean="0"/>
              <a:t> de la pila </a:t>
            </a:r>
            <a:r>
              <a:rPr lang="en-US" sz="1400" b="0" baseline="0" dirty="0" err="1" smtClean="0"/>
              <a:t>correspondiente</a:t>
            </a:r>
            <a:r>
              <a:rPr lang="en-US" sz="1400" b="0" baseline="0" dirty="0" smtClean="0"/>
              <a:t> a las variables de M antes de </a:t>
            </a:r>
            <a:r>
              <a:rPr lang="en-US" sz="1400" b="0" baseline="0" dirty="0" err="1" smtClean="0"/>
              <a:t>comenzar</a:t>
            </a:r>
            <a:r>
              <a:rPr lang="en-US" sz="1400" b="0" baseline="0" dirty="0" smtClean="0"/>
              <a:t> la </a:t>
            </a:r>
            <a:r>
              <a:rPr lang="en-US" sz="1400" b="0" baseline="0" dirty="0" err="1" smtClean="0"/>
              <a:t>ejecución</a:t>
            </a:r>
            <a:r>
              <a:rPr lang="en-US" sz="1400" b="0" baseline="0" dirty="0" smtClean="0"/>
              <a:t> de M. </a:t>
            </a:r>
          </a:p>
          <a:p>
            <a:endParaRPr lang="en-US" sz="1400" b="0" baseline="0" dirty="0" smtClean="0"/>
          </a:p>
          <a:p>
            <a:r>
              <a:rPr lang="en-US" sz="1400" b="0" baseline="0" dirty="0" err="1" smtClean="0"/>
              <a:t>Mantener</a:t>
            </a:r>
            <a:r>
              <a:rPr lang="en-US" sz="1400" b="0" baseline="0" dirty="0" smtClean="0"/>
              <a:t> la </a:t>
            </a:r>
            <a:r>
              <a:rPr lang="en-US" sz="1400" b="0" baseline="0" dirty="0" err="1" smtClean="0"/>
              <a:t>pretención</a:t>
            </a:r>
            <a:r>
              <a:rPr lang="en-US" sz="1400" b="0" baseline="0" dirty="0" smtClean="0"/>
              <a:t> de que el </a:t>
            </a:r>
            <a:r>
              <a:rPr lang="en-US" sz="1400" b="0" baseline="0" dirty="0" err="1" smtClean="0"/>
              <a:t>cálculo</a:t>
            </a:r>
            <a:r>
              <a:rPr lang="en-US" sz="1400" b="0" baseline="0" dirty="0" smtClean="0"/>
              <a:t> de la </a:t>
            </a:r>
            <a:r>
              <a:rPr lang="en-US" sz="1400" b="0" baseline="0" dirty="0" err="1" smtClean="0"/>
              <a:t>posición</a:t>
            </a:r>
            <a:r>
              <a:rPr lang="en-US" sz="1400" b="0" baseline="0" dirty="0" smtClean="0"/>
              <a:t> de un </a:t>
            </a:r>
            <a:r>
              <a:rPr lang="en-US" sz="1400" b="0" baseline="0" dirty="0" err="1" smtClean="0"/>
              <a:t>elemento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como</a:t>
            </a:r>
            <a:r>
              <a:rPr lang="en-US" sz="1400" b="0" baseline="0" dirty="0" smtClean="0"/>
              <a:t> c[k] se </a:t>
            </a:r>
            <a:r>
              <a:rPr lang="en-US" sz="1400" b="0" baseline="0" dirty="0" err="1" smtClean="0"/>
              <a:t>pudiese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calcular</a:t>
            </a:r>
            <a:r>
              <a:rPr lang="en-US" sz="1400" b="0" baseline="0" dirty="0" smtClean="0"/>
              <a:t> de </a:t>
            </a:r>
            <a:r>
              <a:rPr lang="en-US" sz="1400" b="0" baseline="0" dirty="0" err="1" smtClean="0"/>
              <a:t>manera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eficiente</a:t>
            </a:r>
            <a:r>
              <a:rPr lang="en-US" sz="1400" b="0" baseline="0" dirty="0" smtClean="0"/>
              <a:t>, con </a:t>
            </a:r>
            <a:r>
              <a:rPr lang="en-US" sz="1400" b="0" baseline="0" dirty="0" err="1" smtClean="0"/>
              <a:t>independencia</a:t>
            </a:r>
            <a:r>
              <a:rPr lang="en-US" sz="1400" b="0" baseline="0" dirty="0" smtClean="0"/>
              <a:t> de </a:t>
            </a:r>
            <a:r>
              <a:rPr lang="en-US" sz="1400" b="0" baseline="0" dirty="0" err="1" smtClean="0"/>
              <a:t>cuántos</a:t>
            </a:r>
            <a:r>
              <a:rPr lang="en-US" sz="1400" b="0" baseline="0" dirty="0" smtClean="0"/>
              <a:t> arrays </a:t>
            </a:r>
            <a:r>
              <a:rPr lang="en-US" sz="1400" b="0" baseline="0" dirty="0" err="1" smtClean="0"/>
              <a:t>tuviese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ubicados</a:t>
            </a:r>
            <a:r>
              <a:rPr lang="en-US" sz="1400" b="0" baseline="0" dirty="0" smtClean="0"/>
              <a:t> antes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la pila </a:t>
            </a:r>
            <a:r>
              <a:rPr lang="en-US" sz="1400" b="0" baseline="0" dirty="0" err="1" smtClean="0"/>
              <a:t>complicaba</a:t>
            </a:r>
            <a:r>
              <a:rPr lang="en-US" sz="1400" b="0" baseline="0" dirty="0" smtClean="0"/>
              <a:t> el </a:t>
            </a:r>
            <a:r>
              <a:rPr lang="en-US" sz="1400" b="0" baseline="0" dirty="0" err="1" smtClean="0"/>
              <a:t>trabajo</a:t>
            </a:r>
            <a:r>
              <a:rPr lang="en-US" sz="1400" b="0" baseline="0" dirty="0" smtClean="0"/>
              <a:t> del </a:t>
            </a:r>
            <a:r>
              <a:rPr lang="en-US" sz="1400" b="0" baseline="0" dirty="0" err="1" smtClean="0"/>
              <a:t>compilador</a:t>
            </a:r>
            <a:r>
              <a:rPr lang="en-US" sz="1400" b="0" baseline="0" dirty="0" smtClean="0"/>
              <a:t> para </a:t>
            </a:r>
            <a:r>
              <a:rPr lang="en-US" sz="1400" b="0" baseline="0" dirty="0" err="1" smtClean="0"/>
              <a:t>generar</a:t>
            </a:r>
            <a:r>
              <a:rPr lang="en-US" sz="1400" b="0" baseline="0" dirty="0" smtClean="0"/>
              <a:t> el </a:t>
            </a:r>
            <a:r>
              <a:rPr lang="en-US" sz="1400" b="0" baseline="0" dirty="0" err="1" smtClean="0"/>
              <a:t>código</a:t>
            </a:r>
            <a:r>
              <a:rPr lang="en-US" sz="1400" b="0" baseline="0" dirty="0" smtClean="0"/>
              <a:t>. </a:t>
            </a:r>
            <a:r>
              <a:rPr lang="en-US" sz="1400" b="0" baseline="0" dirty="0" err="1" smtClean="0"/>
              <a:t>Había</a:t>
            </a:r>
            <a:r>
              <a:rPr lang="en-US" sz="1400" b="0" baseline="0" dirty="0" smtClean="0"/>
              <a:t> que </a:t>
            </a:r>
            <a:r>
              <a:rPr lang="en-US" sz="1400" b="0" baseline="0" dirty="0" err="1" smtClean="0"/>
              <a:t>hacer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cierto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cálculo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previo</a:t>
            </a:r>
            <a:r>
              <a:rPr lang="en-US" sz="1400" b="0" baseline="0" dirty="0" smtClean="0"/>
              <a:t> antes de </a:t>
            </a:r>
            <a:r>
              <a:rPr lang="en-US" sz="1400" b="0" baseline="0" dirty="0" err="1" smtClean="0"/>
              <a:t>comenzar</a:t>
            </a:r>
            <a:r>
              <a:rPr lang="en-US" sz="1400" b="0" baseline="0" dirty="0" smtClean="0"/>
              <a:t> la </a:t>
            </a:r>
            <a:r>
              <a:rPr lang="en-US" sz="1400" b="0" baseline="0" dirty="0" err="1" smtClean="0"/>
              <a:t>ejecución</a:t>
            </a:r>
            <a:r>
              <a:rPr lang="en-US" sz="1400" b="0" baseline="0" dirty="0" smtClean="0"/>
              <a:t> del </a:t>
            </a:r>
            <a:r>
              <a:rPr lang="en-US" sz="1400" b="0" baseline="0" dirty="0" err="1" smtClean="0"/>
              <a:t>método</a:t>
            </a:r>
            <a:r>
              <a:rPr lang="en-US" sz="1400" b="0" baseline="0" dirty="0" smtClean="0"/>
              <a:t> para saber la </a:t>
            </a:r>
            <a:r>
              <a:rPr lang="en-US" sz="1400" b="0" baseline="0" dirty="0" err="1" smtClean="0"/>
              <a:t>ubicación</a:t>
            </a:r>
            <a:r>
              <a:rPr lang="en-US" sz="1400" b="0" baseline="0" dirty="0" smtClean="0"/>
              <a:t> de </a:t>
            </a:r>
            <a:r>
              <a:rPr lang="en-US" sz="1400" b="0" baseline="0" dirty="0" err="1" smtClean="0"/>
              <a:t>los</a:t>
            </a:r>
            <a:r>
              <a:rPr lang="en-US" sz="1400" b="0" baseline="0" dirty="0" smtClean="0"/>
              <a:t> arrays y no </a:t>
            </a:r>
            <a:r>
              <a:rPr lang="en-US" sz="1400" b="0" baseline="0" dirty="0" err="1" smtClean="0"/>
              <a:t>tener</a:t>
            </a:r>
            <a:r>
              <a:rPr lang="en-US" sz="1400" b="0" baseline="0" dirty="0" smtClean="0"/>
              <a:t> que </a:t>
            </a:r>
            <a:r>
              <a:rPr lang="en-US" sz="1400" b="0" baseline="0" dirty="0" err="1" smtClean="0"/>
              <a:t>repetir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dicho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cálculo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cuando</a:t>
            </a:r>
            <a:r>
              <a:rPr lang="en-US" sz="1400" b="0" baseline="0" dirty="0" smtClean="0"/>
              <a:t> se </a:t>
            </a:r>
            <a:r>
              <a:rPr lang="en-US" sz="1400" b="0" baseline="0" dirty="0" err="1" smtClean="0"/>
              <a:t>hiciese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referencia</a:t>
            </a:r>
            <a:r>
              <a:rPr lang="en-US" sz="1400" b="0" baseline="0" dirty="0" smtClean="0"/>
              <a:t> a </a:t>
            </a:r>
            <a:r>
              <a:rPr lang="en-US" sz="1400" b="0" baseline="0" dirty="0" err="1" smtClean="0"/>
              <a:t>algun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elemento</a:t>
            </a:r>
            <a:r>
              <a:rPr lang="en-US" sz="1400" b="0" baseline="0" dirty="0" smtClean="0"/>
              <a:t> del array </a:t>
            </a:r>
            <a:r>
              <a:rPr lang="en-US" sz="1400" b="0" baseline="0" dirty="0" err="1" smtClean="0"/>
              <a:t>como</a:t>
            </a:r>
            <a:r>
              <a:rPr lang="en-US" sz="1400" b="0" baseline="0" dirty="0" smtClean="0"/>
              <a:t> c[k].</a:t>
            </a:r>
          </a:p>
          <a:p>
            <a:endParaRPr lang="en-US" sz="1400" b="0" baseline="0" dirty="0" smtClean="0"/>
          </a:p>
          <a:p>
            <a:r>
              <a:rPr lang="en-US" sz="1400" b="0" baseline="0" dirty="0" smtClean="0"/>
              <a:t>Para el </a:t>
            </a:r>
            <a:r>
              <a:rPr lang="en-US" sz="1400" b="0" baseline="0" dirty="0" err="1" smtClean="0"/>
              <a:t>cálculo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eficiente</a:t>
            </a:r>
            <a:r>
              <a:rPr lang="en-US" sz="1400" b="0" baseline="0" dirty="0" smtClean="0"/>
              <a:t> del </a:t>
            </a:r>
            <a:r>
              <a:rPr lang="en-US" sz="1400" b="0" baseline="0" dirty="0" err="1" smtClean="0"/>
              <a:t>direccionado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en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tiempo</a:t>
            </a:r>
            <a:r>
              <a:rPr lang="en-US" sz="1400" b="0" baseline="0" dirty="0" smtClean="0"/>
              <a:t> de </a:t>
            </a:r>
            <a:r>
              <a:rPr lang="en-US" sz="1400" b="0" baseline="0" dirty="0" err="1" smtClean="0"/>
              <a:t>ejecución</a:t>
            </a:r>
            <a:r>
              <a:rPr lang="en-US" sz="1400" b="0" baseline="0" dirty="0" smtClean="0"/>
              <a:t> las </a:t>
            </a:r>
            <a:r>
              <a:rPr lang="en-US" sz="1400" b="0" baseline="0" dirty="0" err="1" smtClean="0"/>
              <a:t>implementaciones</a:t>
            </a:r>
            <a:r>
              <a:rPr lang="en-US" sz="1400" b="0" baseline="0" dirty="0" smtClean="0"/>
              <a:t> de </a:t>
            </a:r>
            <a:r>
              <a:rPr lang="en-US" sz="1400" b="0" baseline="0" dirty="0" err="1" smtClean="0"/>
              <a:t>compiladores</a:t>
            </a:r>
            <a:r>
              <a:rPr lang="en-US" sz="1400" b="0" baseline="0" dirty="0" smtClean="0"/>
              <a:t> para Algol </a:t>
            </a:r>
            <a:r>
              <a:rPr lang="en-US" sz="1400" b="0" baseline="0" dirty="0" err="1" smtClean="0"/>
              <a:t>introdujeron</a:t>
            </a:r>
            <a:r>
              <a:rPr lang="en-US" sz="1400" b="0" baseline="0" dirty="0" smtClean="0"/>
              <a:t> un </a:t>
            </a:r>
            <a:r>
              <a:rPr lang="en-US" sz="1400" b="0" baseline="0" dirty="0" err="1" smtClean="0"/>
              <a:t>recurso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denominado</a:t>
            </a:r>
            <a:r>
              <a:rPr lang="en-US" sz="1400" b="0" baseline="0" dirty="0" smtClean="0"/>
              <a:t> </a:t>
            </a:r>
            <a:r>
              <a:rPr lang="en-US" sz="1400" b="0" i="1" baseline="0" dirty="0" smtClean="0"/>
              <a:t>dope vector. </a:t>
            </a:r>
            <a:r>
              <a:rPr lang="en-US" sz="1400" b="0" i="0" u="sng" baseline="0" dirty="0" err="1" smtClean="0"/>
              <a:t>Ud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puede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buscar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sobre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esto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en</a:t>
            </a:r>
            <a:r>
              <a:rPr lang="en-US" sz="1400" b="0" i="0" u="sng" baseline="0" dirty="0" smtClean="0"/>
              <a:t> la web o </a:t>
            </a:r>
            <a:r>
              <a:rPr lang="en-US" sz="1400" b="0" i="0" u="sng" baseline="0" dirty="0" err="1" smtClean="0"/>
              <a:t>si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existe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aún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en</a:t>
            </a:r>
            <a:r>
              <a:rPr lang="en-US" sz="1400" b="0" i="0" u="sng" baseline="0" dirty="0" smtClean="0"/>
              <a:t> la </a:t>
            </a:r>
            <a:r>
              <a:rPr lang="en-US" sz="1400" b="0" i="0" u="sng" baseline="0" dirty="0" err="1" smtClean="0"/>
              <a:t>biblioteca</a:t>
            </a:r>
            <a:r>
              <a:rPr lang="en-US" sz="1400" b="0" i="0" u="sng" baseline="0" dirty="0" smtClean="0"/>
              <a:t> de MATCOM </a:t>
            </a:r>
            <a:r>
              <a:rPr lang="en-US" sz="1400" b="0" i="0" u="sng" baseline="0" dirty="0" err="1" smtClean="0"/>
              <a:t>algún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viejo</a:t>
            </a:r>
            <a:r>
              <a:rPr lang="en-US" sz="1400" b="0" i="0" u="sng" baseline="0" dirty="0" smtClean="0"/>
              <a:t> </a:t>
            </a:r>
            <a:r>
              <a:rPr lang="en-US" sz="1400" b="0" i="0" u="sng" baseline="0" dirty="0" err="1" smtClean="0"/>
              <a:t>ejemplar</a:t>
            </a:r>
            <a:r>
              <a:rPr lang="en-US" sz="1400" b="0" i="0" u="sng" baseline="0" dirty="0" smtClean="0"/>
              <a:t> del </a:t>
            </a:r>
            <a:r>
              <a:rPr lang="en-US" sz="1400" b="0" i="0" u="sng" baseline="0" dirty="0" err="1" smtClean="0"/>
              <a:t>libro</a:t>
            </a:r>
            <a:r>
              <a:rPr lang="en-US" sz="1400" b="0" i="0" u="sng" baseline="0" dirty="0" smtClean="0"/>
              <a:t> LENGUAJES DE PROGRAMACIÓN Y TECNICAS DE COMPILACIÓN del que </a:t>
            </a:r>
            <a:r>
              <a:rPr lang="en-US" sz="1400" b="0" i="0" u="sng" baseline="0" dirty="0" err="1" smtClean="0"/>
              <a:t>lamentablemente</a:t>
            </a:r>
            <a:r>
              <a:rPr lang="en-US" sz="1400" b="0" i="0" u="sng" baseline="0" dirty="0" smtClean="0"/>
              <a:t> no </a:t>
            </a:r>
            <a:r>
              <a:rPr lang="en-US" sz="1400" b="0" i="0" u="sng" baseline="0" dirty="0" err="1" smtClean="0"/>
              <a:t>tenemos</a:t>
            </a:r>
            <a:r>
              <a:rPr lang="en-US" sz="1400" b="0" i="0" u="sng" baseline="0" dirty="0" smtClean="0"/>
              <a:t> version </a:t>
            </a:r>
            <a:r>
              <a:rPr lang="en-US" sz="1400" b="0" i="0" u="sng" baseline="0" dirty="0" err="1" smtClean="0"/>
              <a:t>en</a:t>
            </a:r>
            <a:r>
              <a:rPr lang="en-US" sz="1400" b="0" i="0" u="sng" baseline="0" dirty="0" smtClean="0"/>
              <a:t> digital</a:t>
            </a:r>
            <a:endParaRPr lang="en-US" b="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 smtClean="0"/>
              <a:t>En</a:t>
            </a:r>
            <a:r>
              <a:rPr lang="en-US" b="0" i="0" dirty="0" smtClean="0"/>
              <a:t> </a:t>
            </a:r>
            <a:r>
              <a:rPr lang="en-US" b="0" i="0" dirty="0" err="1" smtClean="0"/>
              <a:t>lenguajes</a:t>
            </a:r>
            <a:r>
              <a:rPr lang="en-US" b="0" i="0" dirty="0" smtClean="0"/>
              <a:t> </a:t>
            </a:r>
            <a:r>
              <a:rPr lang="en-US" b="0" i="0" dirty="0" err="1" smtClean="0"/>
              <a:t>como</a:t>
            </a:r>
            <a:r>
              <a:rPr lang="en-US" b="0" i="0" dirty="0" smtClean="0"/>
              <a:t> C, C++, Pascal la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administración</a:t>
            </a:r>
            <a:r>
              <a:rPr lang="en-US" b="0" i="0" baseline="0" dirty="0" smtClean="0"/>
              <a:t> del heap </a:t>
            </a:r>
            <a:r>
              <a:rPr lang="en-US" b="0" i="0" baseline="0" dirty="0" err="1" smtClean="0"/>
              <a:t>queda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bajo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responsabilidad</a:t>
            </a:r>
            <a:r>
              <a:rPr lang="en-US" b="0" i="0" baseline="0" dirty="0" smtClean="0"/>
              <a:t> del </a:t>
            </a:r>
            <a:r>
              <a:rPr lang="en-US" b="0" i="0" baseline="0" dirty="0" err="1" smtClean="0"/>
              <a:t>programador</a:t>
            </a:r>
            <a:r>
              <a:rPr lang="en-US" b="0" i="0" baseline="0" dirty="0" smtClean="0"/>
              <a:t>. Es </a:t>
            </a:r>
            <a:r>
              <a:rPr lang="en-US" b="0" i="0" baseline="0" dirty="0" err="1" smtClean="0"/>
              <a:t>decir</a:t>
            </a:r>
            <a:r>
              <a:rPr lang="en-US" b="0" i="0" baseline="0" dirty="0" smtClean="0"/>
              <a:t>, la decision de </a:t>
            </a:r>
            <a:r>
              <a:rPr lang="en-US" b="0" i="0" baseline="0" dirty="0" err="1" smtClean="0"/>
              <a:t>cuándo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reserva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memoria</a:t>
            </a:r>
            <a:r>
              <a:rPr lang="en-US" b="0" i="0" baseline="0" dirty="0" smtClean="0"/>
              <a:t> para el array y </a:t>
            </a:r>
            <a:r>
              <a:rPr lang="en-US" b="0" i="0" baseline="0" dirty="0" err="1" smtClean="0"/>
              <a:t>cuándo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libera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memoria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ocupada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por</a:t>
            </a:r>
            <a:r>
              <a:rPr lang="en-US" b="0" i="0" baseline="0" dirty="0" smtClean="0"/>
              <a:t> el array (</a:t>
            </a:r>
            <a:r>
              <a:rPr lang="en-US" b="0" i="0" baseline="0" dirty="0" err="1" smtClean="0"/>
              <a:t>ponerla</a:t>
            </a:r>
            <a:r>
              <a:rPr lang="en-US" b="0" i="0" baseline="0" dirty="0" smtClean="0"/>
              <a:t> a </a:t>
            </a:r>
            <a:r>
              <a:rPr lang="en-US" b="0" i="0" baseline="0" dirty="0" err="1" smtClean="0"/>
              <a:t>disposición</a:t>
            </a:r>
            <a:r>
              <a:rPr lang="en-US" b="0" i="0" baseline="0" dirty="0" smtClean="0"/>
              <a:t> del </a:t>
            </a:r>
            <a:r>
              <a:rPr lang="en-US" b="0" i="0" baseline="0" dirty="0" err="1" smtClean="0"/>
              <a:t>sistema</a:t>
            </a:r>
            <a:r>
              <a:rPr lang="en-US" b="0" i="0" baseline="0" dirty="0" smtClean="0"/>
              <a:t> para que se </a:t>
            </a:r>
            <a:r>
              <a:rPr lang="en-US" b="0" i="0" baseline="0" dirty="0" err="1" smtClean="0"/>
              <a:t>pueda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reutilizar</a:t>
            </a:r>
            <a:r>
              <a:rPr lang="en-US" b="0" i="0" baseline="0" dirty="0" smtClean="0"/>
              <a:t>).</a:t>
            </a:r>
          </a:p>
          <a:p>
            <a:pPr algn="l"/>
            <a:r>
              <a:rPr lang="en-US" b="0" i="0" baseline="0" dirty="0" err="1" smtClean="0"/>
              <a:t>Esto</a:t>
            </a:r>
            <a:r>
              <a:rPr lang="en-US" b="0" i="0" baseline="0" dirty="0" smtClean="0"/>
              <a:t> es </a:t>
            </a:r>
            <a:r>
              <a:rPr lang="en-US" b="0" i="0" baseline="0" dirty="0" err="1" smtClean="0"/>
              <a:t>uno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los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grandes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dolores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cabeza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programación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C, C++ </a:t>
            </a:r>
            <a:r>
              <a:rPr lang="en-US" b="0" i="0" baseline="0" dirty="0" err="1" smtClean="0"/>
              <a:t>porque</a:t>
            </a:r>
            <a:r>
              <a:rPr lang="en-US" b="0" i="0" baseline="0" dirty="0" smtClean="0"/>
              <a:t> un error de </a:t>
            </a:r>
            <a:r>
              <a:rPr lang="en-US" b="0" i="0" baseline="0" dirty="0" err="1" smtClean="0"/>
              <a:t>programación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puede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provocar</a:t>
            </a:r>
            <a:r>
              <a:rPr lang="en-US" b="0" i="0" baseline="0" dirty="0" smtClean="0"/>
              <a:t> que </a:t>
            </a:r>
            <a:r>
              <a:rPr lang="en-US" b="0" i="0" baseline="0" dirty="0" err="1" smtClean="0"/>
              <a:t>quede</a:t>
            </a:r>
            <a:r>
              <a:rPr lang="en-US" b="0" i="0" baseline="0" dirty="0" smtClean="0"/>
              <a:t> un </a:t>
            </a:r>
            <a:r>
              <a:rPr lang="en-US" b="0" i="0" baseline="0" dirty="0" err="1" smtClean="0"/>
              <a:t>apuntador</a:t>
            </a:r>
            <a:r>
              <a:rPr lang="en-US" b="0" i="0" baseline="0" dirty="0" smtClean="0"/>
              <a:t> o </a:t>
            </a:r>
            <a:r>
              <a:rPr lang="en-US" b="0" i="0" baseline="0" dirty="0" err="1" smtClean="0"/>
              <a:t>referencia</a:t>
            </a:r>
            <a:r>
              <a:rPr lang="en-US" b="0" i="0" baseline="0" dirty="0" smtClean="0"/>
              <a:t> al limbo, es </a:t>
            </a:r>
            <a:r>
              <a:rPr lang="en-US" b="0" i="0" baseline="0" dirty="0" err="1" smtClean="0"/>
              <a:t>decir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referencia</a:t>
            </a:r>
            <a:r>
              <a:rPr lang="en-US" b="0" i="0" baseline="0" dirty="0" smtClean="0"/>
              <a:t> a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zona de </a:t>
            </a:r>
            <a:r>
              <a:rPr lang="en-US" b="0" i="0" baseline="0" dirty="0" err="1" smtClean="0"/>
              <a:t>memoria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el heap que </a:t>
            </a:r>
            <a:r>
              <a:rPr lang="en-US" b="0" i="0" baseline="0" dirty="0" err="1" smtClean="0"/>
              <a:t>ya</a:t>
            </a:r>
            <a:r>
              <a:rPr lang="en-US" b="0" i="0" baseline="0" dirty="0" smtClean="0"/>
              <a:t> ha </a:t>
            </a:r>
            <a:r>
              <a:rPr lang="en-US" b="0" i="0" baseline="0" dirty="0" err="1" smtClean="0"/>
              <a:t>sido</a:t>
            </a:r>
            <a:r>
              <a:rPr lang="en-US" b="0" i="0" baseline="0" dirty="0" smtClean="0"/>
              <a:t> “</a:t>
            </a:r>
            <a:r>
              <a:rPr lang="en-US" b="0" i="0" baseline="0" dirty="0" err="1" smtClean="0"/>
              <a:t>liberada</a:t>
            </a:r>
            <a:r>
              <a:rPr lang="en-US" b="0" i="0" baseline="0" dirty="0" smtClean="0"/>
              <a:t>” para </a:t>
            </a:r>
            <a:r>
              <a:rPr lang="en-US" b="0" i="0" baseline="0" dirty="0" err="1" smtClean="0"/>
              <a:t>su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reutilización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pero</a:t>
            </a:r>
            <a:r>
              <a:rPr lang="en-US" b="0" i="0" baseline="0" dirty="0" smtClean="0"/>
              <a:t> que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otra</a:t>
            </a:r>
            <a:r>
              <a:rPr lang="en-US" b="0" i="0" baseline="0" dirty="0" smtClean="0"/>
              <a:t> parte del </a:t>
            </a:r>
            <a:r>
              <a:rPr lang="en-US" b="0" i="0" baseline="0" dirty="0" err="1" smtClean="0"/>
              <a:t>programa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puede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pensar</a:t>
            </a:r>
            <a:r>
              <a:rPr lang="en-US" b="0" i="0" baseline="0" dirty="0" smtClean="0"/>
              <a:t> que la </a:t>
            </a:r>
            <a:r>
              <a:rPr lang="en-US" b="0" i="0" baseline="0" dirty="0" err="1" smtClean="0"/>
              <a:t>puede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seguir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utilizando</a:t>
            </a:r>
            <a:r>
              <a:rPr lang="en-US" b="0" i="0" baseline="0" dirty="0" smtClean="0"/>
              <a:t>. </a:t>
            </a:r>
          </a:p>
          <a:p>
            <a:pPr algn="l"/>
            <a:endParaRPr lang="en-US" b="0" i="0" baseline="0" dirty="0" smtClean="0"/>
          </a:p>
          <a:p>
            <a:pPr algn="l"/>
            <a:r>
              <a:rPr lang="en-US" b="0" i="0" baseline="0" dirty="0" err="1" smtClean="0"/>
              <a:t>Vea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siguiente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diapositiva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quedaría</a:t>
            </a:r>
            <a:r>
              <a:rPr lang="en-US" b="0" i="0" baseline="0" dirty="0" smtClean="0"/>
              <a:t> el heap </a:t>
            </a:r>
            <a:r>
              <a:rPr lang="en-US" b="0" i="0" baseline="0" dirty="0" err="1" smtClean="0"/>
              <a:t>si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hace</a:t>
            </a:r>
            <a:r>
              <a:rPr lang="en-US" b="0" i="0" baseline="0" dirty="0" smtClean="0"/>
              <a:t> un delete</a:t>
            </a:r>
            <a:r>
              <a:rPr lang="en-US" b="0" i="1" baseline="0" dirty="0" smtClean="0"/>
              <a:t>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b="0" i="0" baseline="0" dirty="0" err="1" smtClean="0"/>
              <a:t>mientras</a:t>
            </a:r>
            <a:r>
              <a:rPr lang="en-US" b="1" i="1" baseline="0" dirty="0" smtClean="0"/>
              <a:t> d </a:t>
            </a:r>
            <a:r>
              <a:rPr lang="en-US" b="0" i="0" baseline="0" dirty="0" err="1" smtClean="0"/>
              <a:t>queda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apuntando</a:t>
            </a:r>
            <a:r>
              <a:rPr lang="en-US" b="0" i="0" baseline="0" dirty="0" smtClean="0"/>
              <a:t> a la zona de </a:t>
            </a:r>
            <a:r>
              <a:rPr lang="en-US" b="0" i="0" baseline="0" dirty="0" err="1" smtClean="0"/>
              <a:t>memoria</a:t>
            </a:r>
            <a:r>
              <a:rPr lang="en-US" b="0" i="0" baseline="0" dirty="0" smtClean="0"/>
              <a:t> que antes </a:t>
            </a:r>
            <a:r>
              <a:rPr lang="en-US" b="0" i="0" baseline="0" dirty="0" err="1" smtClean="0"/>
              <a:t>compartía</a:t>
            </a:r>
            <a:r>
              <a:rPr lang="en-US" b="0" i="0" baseline="0" dirty="0" smtClean="0"/>
              <a:t> con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zona del heap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queden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colgadas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referencias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quede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fragmentada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espacios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liberados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espacio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suficiente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respuesta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/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Técnicas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reorganizar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compactando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cambiando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apuntadores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nuevas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ubicaciones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lo que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Recolección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Basura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Garbage Collector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pPr algn="l"/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aportes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LPs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Java, Python, C# 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ocuparse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automáticamente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l"/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temas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volverá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adelante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seminarios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b="0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Posiblemente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se </a:t>
            </a:r>
            <a:r>
              <a:rPr lang="en-US" dirty="0" err="1" smtClean="0"/>
              <a:t>enfrentó</a:t>
            </a:r>
            <a:r>
              <a:rPr lang="en-US" dirty="0" smtClean="0"/>
              <a:t> a la </a:t>
            </a:r>
            <a:r>
              <a:rPr lang="en-US" dirty="0" err="1" smtClean="0"/>
              <a:t>encuesta</a:t>
            </a:r>
            <a:r>
              <a:rPr lang="en-US" dirty="0" smtClean="0"/>
              <a:t> para responder a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hubiese</a:t>
            </a:r>
            <a:r>
              <a:rPr lang="en-US" dirty="0" smtClean="0"/>
              <a:t> </a:t>
            </a:r>
            <a:r>
              <a:rPr lang="en-US" dirty="0" err="1" smtClean="0"/>
              <a:t>querido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b="1" dirty="0" smtClean="0"/>
              <a:t>DEPENDE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posiblemente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respondió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verdadero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Piolín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asociado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Piolín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un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canario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sabe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canarios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intención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escribió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aunque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explícitamente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tenga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garantía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textual de que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deducir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vision del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Ahora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 { …..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……}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Canario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Ave { …..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….}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Piolin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Canario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Piolin.Vuela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walks like a duck and it quacks like a duck, then it must be a duck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expresion</a:t>
            </a:r>
            <a:r>
              <a:rPr lang="en-US" dirty="0" smtClean="0"/>
              <a:t> </a:t>
            </a:r>
            <a:r>
              <a:rPr lang="en-US" b="1" dirty="0" smtClean="0"/>
              <a:t>duck typing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considera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introducida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Martelli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filosofía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asumida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lenguajes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estático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dirty="0" smtClean="0">
                <a:latin typeface="Nina" pitchFamily="34" charset="0"/>
              </a:rPr>
              <a:t>Un </a:t>
            </a:r>
            <a:r>
              <a:rPr lang="en-US" b="0" i="0" dirty="0" err="1" smtClean="0">
                <a:latin typeface="Nina" pitchFamily="34" charset="0"/>
              </a:rPr>
              <a:t>navegador</a:t>
            </a:r>
            <a:r>
              <a:rPr lang="en-US" b="0" i="0" dirty="0" smtClean="0">
                <a:latin typeface="Nina" pitchFamily="34" charset="0"/>
              </a:rPr>
              <a:t> (browser) </a:t>
            </a:r>
            <a:r>
              <a:rPr lang="en-US" b="0" i="0" dirty="0" err="1" smtClean="0">
                <a:latin typeface="Nina" pitchFamily="34" charset="0"/>
              </a:rPr>
              <a:t>ejecutando-interpretando</a:t>
            </a:r>
            <a:r>
              <a:rPr lang="en-US" b="0" i="0" baseline="0" dirty="0" smtClean="0">
                <a:latin typeface="Nina" pitchFamily="34" charset="0"/>
              </a:rPr>
              <a:t> un </a:t>
            </a:r>
            <a:r>
              <a:rPr lang="en-US" b="0" i="0" dirty="0" err="1" smtClean="0">
                <a:latin typeface="Nina" pitchFamily="34" charset="0"/>
              </a:rPr>
              <a:t>guión</a:t>
            </a:r>
            <a:r>
              <a:rPr lang="en-US" b="0" i="0" dirty="0" smtClean="0">
                <a:latin typeface="Nina" pitchFamily="34" charset="0"/>
              </a:rPr>
              <a:t> (script) es </a:t>
            </a:r>
            <a:r>
              <a:rPr lang="en-US" b="0" i="0" dirty="0" err="1" smtClean="0">
                <a:latin typeface="Nina" pitchFamily="34" charset="0"/>
              </a:rPr>
              <a:t>una</a:t>
            </a:r>
            <a:r>
              <a:rPr lang="en-US" b="0" i="0" dirty="0" smtClean="0">
                <a:latin typeface="Nina" pitchFamily="34" charset="0"/>
              </a:rPr>
              <a:t> </a:t>
            </a:r>
            <a:r>
              <a:rPr lang="en-US" b="0" i="0" dirty="0" err="1" smtClean="0">
                <a:latin typeface="Nina" pitchFamily="34" charset="0"/>
              </a:rPr>
              <a:t>aplicación</a:t>
            </a:r>
            <a:r>
              <a:rPr lang="en-US" b="0" i="0" dirty="0" smtClean="0">
                <a:latin typeface="Nina" pitchFamily="34" charset="0"/>
              </a:rPr>
              <a:t> </a:t>
            </a:r>
            <a:r>
              <a:rPr lang="en-US" b="0" i="0" dirty="0" err="1" smtClean="0">
                <a:latin typeface="Nina" pitchFamily="34" charset="0"/>
              </a:rPr>
              <a:t>ejecutando</a:t>
            </a:r>
            <a:r>
              <a:rPr lang="en-US" b="0" i="0" dirty="0" smtClean="0">
                <a:latin typeface="Nina" pitchFamily="34" charset="0"/>
              </a:rPr>
              <a:t> </a:t>
            </a:r>
            <a:r>
              <a:rPr lang="en-US" b="0" i="0" dirty="0" err="1" smtClean="0">
                <a:latin typeface="Nina" pitchFamily="34" charset="0"/>
              </a:rPr>
              <a:t>otra</a:t>
            </a:r>
            <a:r>
              <a:rPr lang="en-US" b="0" i="0" dirty="0" smtClean="0">
                <a:latin typeface="Nina" pitchFamily="34" charset="0"/>
              </a:rPr>
              <a:t> </a:t>
            </a:r>
            <a:r>
              <a:rPr lang="en-US" b="0" i="0" dirty="0" err="1" smtClean="0">
                <a:latin typeface="Nina" pitchFamily="34" charset="0"/>
              </a:rPr>
              <a:t>aplicación</a:t>
            </a:r>
            <a:r>
              <a:rPr lang="en-US" b="0" i="0" dirty="0" smtClean="0">
                <a:latin typeface="Nina" pitchFamily="34" charset="0"/>
              </a:rPr>
              <a:t>. ¿</a:t>
            </a:r>
            <a:r>
              <a:rPr lang="en-US" b="0" i="0" dirty="0" err="1" smtClean="0">
                <a:latin typeface="Nina" pitchFamily="34" charset="0"/>
              </a:rPr>
              <a:t>en</a:t>
            </a:r>
            <a:r>
              <a:rPr lang="en-US" b="0" i="0" baseline="0" dirty="0" smtClean="0">
                <a:latin typeface="Nina" pitchFamily="34" charset="0"/>
              </a:rPr>
              <a:t> </a:t>
            </a:r>
            <a:r>
              <a:rPr lang="en-US" b="0" i="0" baseline="0" dirty="0" err="1" smtClean="0">
                <a:latin typeface="Nina" pitchFamily="34" charset="0"/>
              </a:rPr>
              <a:t>qué</a:t>
            </a:r>
            <a:r>
              <a:rPr lang="en-US" b="0" i="0" baseline="0" dirty="0" smtClean="0">
                <a:latin typeface="Nina" pitchFamily="34" charset="0"/>
              </a:rPr>
              <a:t> </a:t>
            </a:r>
            <a:r>
              <a:rPr lang="en-US" b="0" i="0" baseline="0" dirty="0" err="1" smtClean="0">
                <a:latin typeface="Nina" pitchFamily="34" charset="0"/>
              </a:rPr>
              <a:t>momento</a:t>
            </a:r>
            <a:r>
              <a:rPr lang="en-US" b="0" i="0" baseline="0" dirty="0" smtClean="0">
                <a:latin typeface="Nina" pitchFamily="34" charset="0"/>
              </a:rPr>
              <a:t> se </a:t>
            </a:r>
            <a:r>
              <a:rPr lang="en-US" b="0" i="0" baseline="0" dirty="0" err="1" smtClean="0">
                <a:latin typeface="Nina" pitchFamily="34" charset="0"/>
              </a:rPr>
              <a:t>detectan</a:t>
            </a:r>
            <a:r>
              <a:rPr lang="en-US" b="0" i="0" baseline="0" dirty="0" smtClean="0">
                <a:latin typeface="Nina" pitchFamily="34" charset="0"/>
              </a:rPr>
              <a:t> </a:t>
            </a:r>
            <a:r>
              <a:rPr lang="en-US" b="0" i="0" baseline="0" dirty="0" err="1" smtClean="0">
                <a:latin typeface="Nina" pitchFamily="34" charset="0"/>
              </a:rPr>
              <a:t>los</a:t>
            </a:r>
            <a:r>
              <a:rPr lang="en-US" b="0" i="0" baseline="0" dirty="0" smtClean="0">
                <a:latin typeface="Nina" pitchFamily="34" charset="0"/>
              </a:rPr>
              <a:t> </a:t>
            </a:r>
            <a:r>
              <a:rPr lang="en-US" b="0" i="0" baseline="0" dirty="0" err="1" smtClean="0">
                <a:latin typeface="Nina" pitchFamily="34" charset="0"/>
              </a:rPr>
              <a:t>errores</a:t>
            </a:r>
            <a:r>
              <a:rPr lang="en-US" b="0" i="0" baseline="0" dirty="0" smtClean="0">
                <a:latin typeface="Nina" pitchFamily="34" charset="0"/>
              </a:rPr>
              <a:t>?</a:t>
            </a:r>
            <a:endParaRPr lang="en-US" b="0" i="0" dirty="0" smtClean="0">
              <a:latin typeface="Nina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dirty="0" smtClean="0">
                <a:latin typeface="Arial Narrow" panose="020B0606020202030204" charset="0"/>
              </a:rPr>
              <a:t>Un </a:t>
            </a:r>
            <a:r>
              <a:rPr lang="en-US" b="0" i="0" dirty="0" err="1" smtClean="0">
                <a:latin typeface="Arial Narrow" panose="020B0606020202030204" charset="0"/>
              </a:rPr>
              <a:t>razonamiento</a:t>
            </a:r>
            <a:r>
              <a:rPr lang="en-US" b="0" i="0" dirty="0" smtClean="0">
                <a:latin typeface="Arial Narrow" panose="020B0606020202030204" charset="0"/>
              </a:rPr>
              <a:t> similar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puede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aplicar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en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una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notación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más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funcional</a:t>
            </a:r>
            <a:r>
              <a:rPr lang="en-US" b="0" i="0" baseline="0" dirty="0" smtClean="0">
                <a:latin typeface="Arial Narrow" panose="020B0606020202030204" charset="0"/>
              </a:rPr>
              <a:t> es </a:t>
            </a:r>
            <a:r>
              <a:rPr lang="en-US" b="0" i="0" baseline="0" dirty="0" err="1" smtClean="0">
                <a:latin typeface="Arial Narrow" panose="020B0606020202030204" charset="0"/>
              </a:rPr>
              <a:t>decir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si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en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lugar</a:t>
            </a:r>
            <a:r>
              <a:rPr lang="en-US" b="0" i="0" baseline="0" dirty="0" smtClean="0">
                <a:latin typeface="Arial Narrow" panose="020B0606020202030204" charset="0"/>
              </a:rPr>
              <a:t> de </a:t>
            </a:r>
            <a:r>
              <a:rPr lang="en-US" b="1" i="0" baseline="0" dirty="0" err="1" smtClean="0">
                <a:latin typeface="Arial Narrow" panose="020B0606020202030204" charset="0"/>
              </a:rPr>
              <a:t>x.Vuela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0" i="0" baseline="0" dirty="0" err="1" smtClean="0">
                <a:latin typeface="Arial Narrow" panose="020B0606020202030204" charset="0"/>
              </a:rPr>
              <a:t>escribiese</a:t>
            </a:r>
            <a:r>
              <a:rPr lang="en-US" b="0" i="0" baseline="0" dirty="0" smtClean="0">
                <a:latin typeface="Arial Narrow" panose="020B0606020202030204" charset="0"/>
              </a:rPr>
              <a:t> </a:t>
            </a:r>
            <a:r>
              <a:rPr lang="en-US" b="1" i="0" baseline="0" dirty="0" err="1" smtClean="0">
                <a:latin typeface="Consolas" panose="020B0609020204030204" charset="0"/>
              </a:rPr>
              <a:t>Vuela</a:t>
            </a:r>
            <a:r>
              <a:rPr lang="en-US" b="1" i="0" baseline="0" dirty="0" smtClean="0">
                <a:latin typeface="Consolas" panose="020B0609020204030204" charset="0"/>
              </a:rPr>
              <a:t>(x). </a:t>
            </a:r>
            <a:r>
              <a:rPr lang="en-US" b="0" i="0" baseline="0" dirty="0" smtClean="0">
                <a:latin typeface="Consolas" panose="020B0609020204030204" charset="0"/>
              </a:rPr>
              <a:t>De </a:t>
            </a:r>
            <a:r>
              <a:rPr lang="en-US" b="0" i="0" baseline="0" dirty="0" err="1" smtClean="0">
                <a:latin typeface="Consolas" panose="020B0609020204030204" charset="0"/>
              </a:rPr>
              <a:t>algún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modo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usted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quiere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aplicar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una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funcionalidad</a:t>
            </a:r>
            <a:r>
              <a:rPr lang="en-US" b="0" i="0" baseline="0" dirty="0" smtClean="0">
                <a:latin typeface="Consolas" panose="020B0609020204030204" charset="0"/>
              </a:rPr>
              <a:t> la </a:t>
            </a:r>
            <a:r>
              <a:rPr lang="en-US" b="0" i="0" baseline="0" dirty="0" err="1" smtClean="0">
                <a:latin typeface="Consolas" panose="020B0609020204030204" charset="0"/>
              </a:rPr>
              <a:t>cual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conoce</a:t>
            </a:r>
            <a:r>
              <a:rPr lang="en-US" b="0" i="0" baseline="0" dirty="0" smtClean="0">
                <a:latin typeface="Consolas" panose="020B0609020204030204" charset="0"/>
              </a:rPr>
              <a:t>, </a:t>
            </a:r>
            <a:r>
              <a:rPr lang="en-US" b="0" i="0" baseline="0" dirty="0" err="1" smtClean="0">
                <a:latin typeface="Consolas" panose="020B0609020204030204" charset="0"/>
              </a:rPr>
              <a:t>porque</a:t>
            </a:r>
            <a:r>
              <a:rPr lang="en-US" b="0" i="0" baseline="0" dirty="0" smtClean="0">
                <a:latin typeface="Consolas" panose="020B0609020204030204" charset="0"/>
              </a:rPr>
              <a:t> se le ha dado un </a:t>
            </a:r>
            <a:r>
              <a:rPr lang="en-US" b="0" i="0" baseline="0" dirty="0" err="1" smtClean="0">
                <a:latin typeface="Consolas" panose="020B0609020204030204" charset="0"/>
              </a:rPr>
              <a:t>nombre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1" i="0" baseline="0" dirty="0" err="1" smtClean="0">
                <a:latin typeface="Consolas" panose="020B0609020204030204" charset="0"/>
              </a:rPr>
              <a:t>Vuela</a:t>
            </a:r>
            <a:r>
              <a:rPr lang="en-US" b="1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smtClean="0">
                <a:latin typeface="Consolas" panose="020B0609020204030204" charset="0"/>
              </a:rPr>
              <a:t>o ha </a:t>
            </a:r>
            <a:r>
              <a:rPr lang="en-US" b="0" i="0" baseline="0" dirty="0" err="1" smtClean="0">
                <a:latin typeface="Consolas" panose="020B0609020204030204" charset="0"/>
              </a:rPr>
              <a:t>identificado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como</a:t>
            </a:r>
            <a:r>
              <a:rPr lang="en-US" b="0" i="0" baseline="0" dirty="0" smtClean="0">
                <a:latin typeface="Consolas" panose="020B0609020204030204" charset="0"/>
              </a:rPr>
              <a:t> un </a:t>
            </a:r>
            <a:r>
              <a:rPr lang="en-US" b="0" i="0" baseline="0" dirty="0" err="1" smtClean="0">
                <a:latin typeface="Consolas" panose="020B0609020204030204" charset="0"/>
              </a:rPr>
              <a:t>tipo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1" i="0" baseline="0" dirty="0" err="1" smtClean="0">
                <a:latin typeface="Consolas" panose="020B0609020204030204" charset="0"/>
              </a:rPr>
              <a:t>Volador</a:t>
            </a:r>
            <a:r>
              <a:rPr lang="en-US" b="0" i="0" baseline="0" dirty="0" smtClean="0">
                <a:latin typeface="Consolas" panose="020B0609020204030204" charset="0"/>
              </a:rPr>
              <a:t> a </a:t>
            </a:r>
            <a:r>
              <a:rPr lang="en-US" b="0" i="0" baseline="0" dirty="0" err="1" smtClean="0">
                <a:latin typeface="Consolas" panose="020B0609020204030204" charset="0"/>
              </a:rPr>
              <a:t>todo</a:t>
            </a:r>
            <a:r>
              <a:rPr lang="en-US" b="0" i="0" baseline="0" dirty="0" smtClean="0">
                <a:latin typeface="Consolas" panose="020B0609020204030204" charset="0"/>
              </a:rPr>
              <a:t> lo que </a:t>
            </a:r>
            <a:r>
              <a:rPr lang="en-US" b="0" i="0" baseline="0" dirty="0" err="1" smtClean="0">
                <a:latin typeface="Consolas" panose="020B0609020204030204" charset="0"/>
              </a:rPr>
              <a:t>puede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hacer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1" i="0" baseline="0" dirty="0" err="1" smtClean="0">
                <a:latin typeface="Consolas" panose="020B0609020204030204" charset="0"/>
              </a:rPr>
              <a:t>Vuela</a:t>
            </a:r>
            <a:endParaRPr lang="en-US" b="1" i="0" baseline="0" dirty="0" smtClean="0">
              <a:latin typeface="Consolas" panose="020B060902020403020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i="0" baseline="0" dirty="0" smtClean="0">
              <a:latin typeface="Consolas" panose="020B060902020403020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baseline="0" dirty="0" smtClean="0">
                <a:latin typeface="Consolas" panose="020B0609020204030204" charset="0"/>
              </a:rPr>
              <a:t>¿</a:t>
            </a:r>
            <a:r>
              <a:rPr lang="en-US" b="0" i="0" baseline="0" dirty="0" err="1" smtClean="0">
                <a:latin typeface="Consolas" panose="020B0609020204030204" charset="0"/>
              </a:rPr>
              <a:t>Cuán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anticipadamente</a:t>
            </a:r>
            <a:r>
              <a:rPr lang="en-US" b="0" i="0" baseline="0" dirty="0" smtClean="0">
                <a:latin typeface="Consolas" panose="020B0609020204030204" charset="0"/>
              </a:rPr>
              <a:t> y </a:t>
            </a:r>
            <a:r>
              <a:rPr lang="en-US" b="0" i="0" baseline="0" dirty="0" err="1" smtClean="0">
                <a:latin typeface="Consolas" panose="020B0609020204030204" charset="0"/>
              </a:rPr>
              <a:t>explícita</a:t>
            </a:r>
            <a:r>
              <a:rPr lang="en-US" b="0" i="0" baseline="0" dirty="0" smtClean="0">
                <a:latin typeface="Consolas" panose="020B0609020204030204" charset="0"/>
              </a:rPr>
              <a:t> o </a:t>
            </a:r>
            <a:r>
              <a:rPr lang="en-US" b="0" i="0" baseline="0" dirty="0" err="1" smtClean="0">
                <a:latin typeface="Consolas" panose="020B0609020204030204" charset="0"/>
              </a:rPr>
              <a:t>implícitamente</a:t>
            </a:r>
            <a:r>
              <a:rPr lang="en-US" b="0" i="0" baseline="0" dirty="0" smtClean="0">
                <a:latin typeface="Consolas" panose="020B0609020204030204" charset="0"/>
              </a:rPr>
              <a:t> se </a:t>
            </a:r>
            <a:r>
              <a:rPr lang="en-US" b="0" i="0" baseline="0" dirty="0" err="1" smtClean="0">
                <a:latin typeface="Consolas" panose="020B0609020204030204" charset="0"/>
              </a:rPr>
              <a:t>maneja</a:t>
            </a:r>
            <a:r>
              <a:rPr lang="en-US" b="0" i="0" baseline="0" dirty="0" smtClean="0">
                <a:latin typeface="Consolas" panose="020B0609020204030204" charset="0"/>
              </a:rPr>
              <a:t> el </a:t>
            </a:r>
            <a:r>
              <a:rPr lang="en-US" b="0" i="0" baseline="0" dirty="0" err="1" smtClean="0">
                <a:latin typeface="Consolas" panose="020B0609020204030204" charset="0"/>
              </a:rPr>
              <a:t>concepto</a:t>
            </a:r>
            <a:r>
              <a:rPr lang="en-US" b="0" i="0" baseline="0" dirty="0" smtClean="0">
                <a:latin typeface="Consolas" panose="020B0609020204030204" charset="0"/>
              </a:rPr>
              <a:t> de </a:t>
            </a:r>
            <a:r>
              <a:rPr lang="en-US" b="1" i="0" baseline="0" dirty="0" err="1" smtClean="0">
                <a:latin typeface="Consolas" panose="020B0609020204030204" charset="0"/>
              </a:rPr>
              <a:t>Volador</a:t>
            </a:r>
            <a:r>
              <a:rPr lang="en-US" b="0" i="0" baseline="0" dirty="0" smtClean="0">
                <a:latin typeface="Consolas" panose="020B0609020204030204" charset="0"/>
              </a:rPr>
              <a:t> para </a:t>
            </a:r>
            <a:r>
              <a:rPr lang="en-US" b="0" i="0" baseline="0" dirty="0" err="1" smtClean="0">
                <a:latin typeface="Consolas" panose="020B0609020204030204" charset="0"/>
              </a:rPr>
              <a:t>tipificar</a:t>
            </a:r>
            <a:r>
              <a:rPr lang="en-US" b="0" i="0" baseline="0" dirty="0" smtClean="0">
                <a:latin typeface="Consolas" panose="020B0609020204030204" charset="0"/>
              </a:rPr>
              <a:t> a </a:t>
            </a:r>
            <a:r>
              <a:rPr lang="en-US" b="0" i="0" baseline="0" dirty="0" err="1" smtClean="0">
                <a:latin typeface="Consolas" panose="020B0609020204030204" charset="0"/>
              </a:rPr>
              <a:t>todo</a:t>
            </a:r>
            <a:r>
              <a:rPr lang="en-US" b="0" i="0" baseline="0" dirty="0" smtClean="0">
                <a:latin typeface="Consolas" panose="020B0609020204030204" charset="0"/>
              </a:rPr>
              <a:t> lo que </a:t>
            </a:r>
            <a:r>
              <a:rPr lang="en-US" b="1" i="0" baseline="0" dirty="0" err="1" smtClean="0">
                <a:latin typeface="Consolas" panose="020B0609020204030204" charset="0"/>
              </a:rPr>
              <a:t>Vuela</a:t>
            </a:r>
            <a:r>
              <a:rPr lang="en-US" b="0" i="0" baseline="0" dirty="0" smtClean="0">
                <a:latin typeface="Consolas" panose="020B0609020204030204" charset="0"/>
              </a:rPr>
              <a:t> y para </a:t>
            </a:r>
            <a:r>
              <a:rPr lang="en-US" b="0" i="0" baseline="0" dirty="0" err="1" smtClean="0">
                <a:latin typeface="Consolas" panose="020B0609020204030204" charset="0"/>
              </a:rPr>
              <a:t>expresar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explícitamente</a:t>
            </a:r>
            <a:r>
              <a:rPr lang="en-US" b="0" i="0" baseline="0" dirty="0" smtClean="0">
                <a:latin typeface="Consolas" panose="020B0609020204030204" charset="0"/>
              </a:rPr>
              <a:t> o no que </a:t>
            </a:r>
            <a:r>
              <a:rPr lang="en-US" b="1" i="0" baseline="0" dirty="0" smtClean="0">
                <a:latin typeface="Consolas" panose="020B0609020204030204" charset="0"/>
              </a:rPr>
              <a:t>x</a:t>
            </a:r>
            <a:r>
              <a:rPr lang="en-US" b="0" i="0" baseline="0" dirty="0" smtClean="0">
                <a:latin typeface="Consolas" panose="020B0609020204030204" charset="0"/>
              </a:rPr>
              <a:t> es de </a:t>
            </a:r>
            <a:r>
              <a:rPr lang="en-US" b="0" i="0" baseline="0" dirty="0" err="1" smtClean="0">
                <a:latin typeface="Consolas" panose="020B0609020204030204" charset="0"/>
              </a:rPr>
              <a:t>tipo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1" i="0" baseline="0" dirty="0" err="1" smtClean="0">
                <a:latin typeface="Consolas" panose="020B0609020204030204" charset="0"/>
              </a:rPr>
              <a:t>Volador</a:t>
            </a:r>
            <a:r>
              <a:rPr lang="en-US" b="0" i="0" baseline="0" dirty="0" smtClean="0">
                <a:latin typeface="Consolas" panose="020B0609020204030204" charset="0"/>
              </a:rPr>
              <a:t>? es lo que </a:t>
            </a:r>
            <a:r>
              <a:rPr lang="en-US" b="0" i="0" baseline="0" dirty="0" err="1" smtClean="0">
                <a:latin typeface="Consolas" panose="020B0609020204030204" charset="0"/>
              </a:rPr>
              <a:t>hace</a:t>
            </a:r>
            <a:r>
              <a:rPr lang="en-US" b="0" i="0" baseline="0" dirty="0" smtClean="0">
                <a:latin typeface="Consolas" panose="020B0609020204030204" charset="0"/>
              </a:rPr>
              <a:t> a la </a:t>
            </a:r>
            <a:r>
              <a:rPr lang="en-US" b="0" i="0" baseline="0" dirty="0" err="1" smtClean="0">
                <a:latin typeface="Consolas" panose="020B0609020204030204" charset="0"/>
              </a:rPr>
              <a:t>programación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más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tipada</a:t>
            </a:r>
            <a:r>
              <a:rPr lang="en-US" b="0" i="0" baseline="0" dirty="0" smtClean="0">
                <a:latin typeface="Consolas" panose="020B0609020204030204" charset="0"/>
              </a:rPr>
              <a:t> </a:t>
            </a:r>
            <a:r>
              <a:rPr lang="en-US" b="0" i="0" baseline="0" dirty="0" err="1" smtClean="0">
                <a:latin typeface="Consolas" panose="020B0609020204030204" charset="0"/>
              </a:rPr>
              <a:t>estáticamente</a:t>
            </a:r>
            <a:r>
              <a:rPr lang="en-US" b="0" i="0" baseline="0" dirty="0" smtClean="0">
                <a:latin typeface="Consolas" panose="020B0609020204030204" charset="0"/>
              </a:rPr>
              <a:t> o </a:t>
            </a:r>
            <a:r>
              <a:rPr lang="en-US" b="0" i="0" baseline="0" dirty="0" err="1" smtClean="0">
                <a:latin typeface="Consolas" panose="020B0609020204030204" charset="0"/>
              </a:rPr>
              <a:t>dinámicamente</a:t>
            </a:r>
            <a:r>
              <a:rPr lang="en-US" b="0" i="0" baseline="0" dirty="0" smtClean="0">
                <a:latin typeface="Consolas" panose="020B0609020204030204" charset="0"/>
              </a:rPr>
              <a:t>?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De hecho hasta a nivel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de hardware hay cierto nivel de protección de tipo. El CPU puede dar error si se intenta realizar una operación aritmética de punto flotante (digamos correspondiente a un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float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o doble en su código fuente) y el operando no está en una representación correcta de punto flotante.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Sin embargo, como cualquier secuencia de bits en memoria puede representar un número entero, a nivel de hardware si se manda a sumar 1 a lo que haya en memoria siempre lo ejecutará con el peligro de que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Ud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tenga resultados erróneos sin darse cuenta ¿Usted desea eso?</a:t>
            </a:r>
            <a:endParaRPr lang="es-ES" b="0" i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Ud</a:t>
            </a: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debería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haber averiguado esto por su cuenta y respondido a la encuesta que se le hizo en el grupo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Posiblemente en la escritura de este código se quiso escribir </a:t>
            </a:r>
            <a:r>
              <a:rPr lang="es-ES" b="1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if</a:t>
            </a:r>
            <a:r>
              <a:rPr lang="es-ES" b="1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(a == 0)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pero se omitió un símbolo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 “=“.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Como en el LP no se maneja explícitamente el tipo </a:t>
            </a:r>
            <a:r>
              <a:rPr lang="es-ES" sz="1200" b="1" i="0" kern="120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bool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 la instrucción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200" b="1" i="0" kern="120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if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 (a = 0)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no dio error de compilación. Como 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a = 0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está asignando el valor 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0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el resultado de 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a = 0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es 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0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. La instrucción </a:t>
            </a:r>
            <a:r>
              <a:rPr lang="es-ES" sz="1200" b="1" i="0" kern="120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if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 considera el valor </a:t>
            </a:r>
            <a:r>
              <a:rPr lang="es-ES" sz="1200" b="1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0 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como falso y por consiguiente se ejecutaría la parte </a:t>
            </a:r>
            <a:r>
              <a:rPr lang="es-ES" sz="1200" b="1" i="0" kern="120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else</a:t>
            </a:r>
            <a:r>
              <a:rPr lang="es-ES" sz="1200" b="0" i="0" kern="120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  <a:ea typeface="+mn-ea"/>
                <a:cs typeface="+mn-cs"/>
              </a:rPr>
              <a:t> posiblemente dando el mensaje que Ud. no espera </a:t>
            </a:r>
            <a:endParaRPr lang="es-ES" sz="1200" b="1" i="0" kern="120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RESPONDER A ENCUESTA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PREVIA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En el caso de C# el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error es detectado estáticamente en tiempo de compilación. Es más es detectado por el propio editor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RESPONDER A ENCUESTA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PREVIA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El error SÍ ES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DETECTADO pero </a:t>
            </a:r>
            <a:r>
              <a:rPr lang="es-ES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en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runtime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por eso se dice que es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strong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and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dynamic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typechecking</a:t>
            </a: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b="0" i="0" baseline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¿Puede </a:t>
            </a:r>
            <a:r>
              <a:rPr lang="es-ES" b="0" i="0" baseline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Ud</a:t>
            </a:r>
            <a:r>
              <a:rPr lang="es-ES" b="0" i="0" baseline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a" pitchFamily="34" charset="0"/>
              </a:rPr>
              <a:t> encontrar un ejemplo en Python que un uso inadecuado de los tipos le provoque un resultado incorrecto pero que no se manifieste en excepción en tiempo de ejecución?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1" y="1044540"/>
            <a:ext cx="9127732" cy="5273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85" b="1" dirty="0" err="1">
                <a:solidFill>
                  <a:srgbClr val="0070C0"/>
                </a:solidFill>
              </a:rPr>
              <a:t>Tipado</a:t>
            </a:r>
            <a:endParaRPr lang="en-US" sz="2685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85" b="1" dirty="0" err="1">
                <a:solidFill>
                  <a:srgbClr val="0070C0"/>
                </a:solidFill>
              </a:rPr>
              <a:t>Formas</a:t>
            </a:r>
            <a:r>
              <a:rPr lang="en-US" sz="2685" b="1" dirty="0">
                <a:solidFill>
                  <a:srgbClr val="0070C0"/>
                </a:solidFill>
              </a:rPr>
              <a:t> de </a:t>
            </a:r>
            <a:r>
              <a:rPr lang="en-US" sz="2685" b="1" dirty="0" err="1">
                <a:solidFill>
                  <a:srgbClr val="0070C0"/>
                </a:solidFill>
              </a:rPr>
              <a:t>tipado</a:t>
            </a:r>
            <a:r>
              <a:rPr lang="en-US" sz="2685" b="1" dirty="0">
                <a:solidFill>
                  <a:srgbClr val="0070C0"/>
                </a:solidFill>
              </a:rPr>
              <a:t>. </a:t>
            </a:r>
            <a:r>
              <a:rPr lang="en-US" sz="2685" b="1" dirty="0" err="1">
                <a:solidFill>
                  <a:srgbClr val="0070C0"/>
                </a:solidFill>
              </a:rPr>
              <a:t>Valores</a:t>
            </a:r>
            <a:r>
              <a:rPr lang="en-US" sz="2685" b="1" dirty="0">
                <a:solidFill>
                  <a:srgbClr val="0070C0"/>
                </a:solidFill>
              </a:rPr>
              <a:t> y </a:t>
            </a:r>
            <a:r>
              <a:rPr lang="en-US" sz="2685" b="1" dirty="0" err="1">
                <a:solidFill>
                  <a:srgbClr val="0070C0"/>
                </a:solidFill>
              </a:rPr>
              <a:t>referencias</a:t>
            </a:r>
            <a:r>
              <a:rPr lang="en-US" sz="2685" b="1" dirty="0">
                <a:solidFill>
                  <a:srgbClr val="0070C0"/>
                </a:solidFill>
              </a:rPr>
              <a:t>. </a:t>
            </a:r>
            <a:r>
              <a:rPr lang="en-US" sz="2685" b="1" dirty="0" smtClean="0">
                <a:solidFill>
                  <a:srgbClr val="0070C0"/>
                </a:solidFill>
              </a:rPr>
              <a:t>Heap. </a:t>
            </a:r>
            <a:r>
              <a:rPr lang="en-US" sz="2685" b="1" dirty="0" err="1" smtClean="0">
                <a:solidFill>
                  <a:srgbClr val="0070C0"/>
                </a:solidFill>
              </a:rPr>
              <a:t>Definición</a:t>
            </a:r>
            <a:r>
              <a:rPr lang="en-US" sz="2685" b="1" dirty="0" smtClean="0">
                <a:solidFill>
                  <a:srgbClr val="0070C0"/>
                </a:solidFill>
              </a:rPr>
              <a:t> </a:t>
            </a:r>
            <a:r>
              <a:rPr lang="en-US" sz="2685" b="1" dirty="0" err="1" smtClean="0">
                <a:solidFill>
                  <a:srgbClr val="0070C0"/>
                </a:solidFill>
              </a:rPr>
              <a:t>por</a:t>
            </a:r>
            <a:r>
              <a:rPr lang="en-US" sz="2685" b="1" dirty="0" smtClean="0">
                <a:solidFill>
                  <a:srgbClr val="0070C0"/>
                </a:solidFill>
              </a:rPr>
              <a:t> </a:t>
            </a:r>
            <a:r>
              <a:rPr lang="en-US" sz="2685" b="1" dirty="0" err="1" smtClean="0">
                <a:solidFill>
                  <a:srgbClr val="0070C0"/>
                </a:solidFill>
              </a:rPr>
              <a:t>composición</a:t>
            </a:r>
            <a:r>
              <a:rPr lang="en-US" sz="2685" b="1" dirty="0" smtClean="0">
                <a:solidFill>
                  <a:srgbClr val="0070C0"/>
                </a:solidFill>
              </a:rPr>
              <a:t>. Arrays</a:t>
            </a:r>
            <a:endParaRPr lang="en-US" sz="2685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Declaraciones</a:t>
            </a:r>
            <a:r>
              <a:rPr lang="en-US" dirty="0"/>
              <a:t>, variables. </a:t>
            </a:r>
            <a:r>
              <a:rPr lang="en-US" dirty="0" err="1"/>
              <a:t>Ambito</a:t>
            </a:r>
            <a:r>
              <a:rPr lang="en-US" dirty="0"/>
              <a:t> y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 err="1"/>
              <a:t>Traspaso</a:t>
            </a:r>
            <a:r>
              <a:rPr lang="en-US" sz="2400" dirty="0"/>
              <a:t> de </a:t>
            </a:r>
            <a:r>
              <a:rPr lang="en-US" sz="2400" dirty="0" err="1"/>
              <a:t>parámetros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Boxing Unboxing</a:t>
            </a:r>
          </a:p>
          <a:p>
            <a:pPr marL="914400" lvl="2" indent="0">
              <a:buNone/>
            </a:pPr>
            <a:r>
              <a:rPr lang="en-US" sz="2400" dirty="0" err="1" smtClean="0"/>
              <a:t>Copia</a:t>
            </a:r>
            <a:r>
              <a:rPr lang="en-US" sz="2400" dirty="0" smtClean="0"/>
              <a:t>. </a:t>
            </a:r>
            <a:r>
              <a:rPr lang="en-US" sz="2400" dirty="0" err="1" smtClean="0"/>
              <a:t>Clonación</a:t>
            </a:r>
            <a:r>
              <a:rPr lang="en-US" sz="2400" dirty="0" smtClean="0"/>
              <a:t> </a:t>
            </a:r>
            <a:r>
              <a:rPr lang="en-US" sz="2400" dirty="0"/>
              <a:t>e </a:t>
            </a:r>
            <a:r>
              <a:rPr lang="en-US" sz="2400" dirty="0" err="1"/>
              <a:t>igualdad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3417486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Dinámicamente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060161" y="46311"/>
            <a:ext cx="2763549" cy="533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Python,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Javascript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9" y="980820"/>
            <a:ext cx="8085053" cy="491706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7120891" y="1936343"/>
            <a:ext cx="4331970" cy="919401"/>
          </a:xfrm>
          <a:prstGeom prst="wedgeRoundRectCallout">
            <a:avLst>
              <a:gd name="adj1" fmla="val -129275"/>
              <a:gd name="adj2" fmla="val 287798"/>
              <a:gd name="adj3" fmla="val 16667"/>
            </a:avLst>
          </a:prstGeom>
          <a:solidFill>
            <a:srgbClr val="FF0000">
              <a:alpha val="2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Error detectado dinámicamente en tiempo de ejecución</a:t>
            </a:r>
            <a:endParaRPr lang="es-E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7190662" y="925234"/>
            <a:ext cx="2763549" cy="53334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small" dirty="0" smtClean="0">
                <a:solidFill>
                  <a:schemeClr val="bg1"/>
                </a:solidFill>
                <a:latin typeface="Arial Narrow" panose="020B0606020202030204" charset="0"/>
              </a:rPr>
              <a:t>Dynamic </a:t>
            </a:r>
            <a:r>
              <a:rPr lang="en-US" sz="3200" b="1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b="1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ypechecking</a:t>
            </a:r>
            <a:endParaRPr lang="en-US" sz="3200" b="1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11</a:t>
            </a:fld>
            <a:endParaRPr lang="en-US"/>
          </a:p>
        </p:txBody>
      </p:sp>
      <p:sp>
        <p:nvSpPr>
          <p:cNvPr id="5" name="12 CuadroTexto"/>
          <p:cNvSpPr txBox="1"/>
          <p:nvPr/>
        </p:nvSpPr>
        <p:spPr>
          <a:xfrm>
            <a:off x="925830" y="778162"/>
            <a:ext cx="9212581" cy="46166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preferimos</a:t>
            </a:r>
            <a:r>
              <a:rPr lang="en-US" dirty="0" smtClean="0"/>
              <a:t>? ¿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robusto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flexible?</a:t>
            </a:r>
            <a:endParaRPr lang="en-US" dirty="0"/>
          </a:p>
        </p:txBody>
      </p:sp>
      <p:sp>
        <p:nvSpPr>
          <p:cNvPr id="6" name="10 CuadroTexto"/>
          <p:cNvSpPr txBox="1"/>
          <p:nvPr/>
        </p:nvSpPr>
        <p:spPr>
          <a:xfrm>
            <a:off x="925831" y="1420745"/>
            <a:ext cx="9212580" cy="2266816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b="1" dirty="0" err="1" smtClean="0">
                <a:solidFill>
                  <a:srgbClr val="0070C0"/>
                </a:solidFill>
              </a:rPr>
              <a:t>Más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robusto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Pero que no imponga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camisa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fuerza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programar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Pero que permita </a:t>
            </a:r>
            <a:r>
              <a:rPr lang="en-US" dirty="0" err="1" smtClean="0">
                <a:solidFill>
                  <a:schemeClr val="tx1"/>
                </a:solidFill>
              </a:rPr>
              <a:t>interoperar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códigos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escritos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otros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aunque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tipos</a:t>
            </a:r>
            <a:r>
              <a:rPr lang="en-US" dirty="0" smtClean="0">
                <a:solidFill>
                  <a:schemeClr val="tx1"/>
                </a:solidFill>
              </a:rPr>
              <a:t> y </a:t>
            </a:r>
            <a:r>
              <a:rPr lang="en-US" dirty="0" err="1" smtClean="0">
                <a:solidFill>
                  <a:schemeClr val="tx1"/>
                </a:solidFill>
              </a:rPr>
              <a:t>los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nombres</a:t>
            </a:r>
            <a:r>
              <a:rPr lang="en-US" dirty="0" smtClean="0">
                <a:solidFill>
                  <a:schemeClr val="tx1"/>
                </a:solidFill>
              </a:rPr>
              <a:t> de las </a:t>
            </a:r>
            <a:r>
              <a:rPr lang="en-US" dirty="0" err="1" smtClean="0">
                <a:solidFill>
                  <a:schemeClr val="tx1"/>
                </a:solidFill>
              </a:rPr>
              <a:t>funcionalidades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coincidan</a:t>
            </a:r>
            <a:r>
              <a:rPr lang="en-US" dirty="0" smtClean="0">
                <a:solidFill>
                  <a:schemeClr val="tx1"/>
                </a:solidFill>
              </a:rPr>
              <a:t> entre </a:t>
            </a:r>
            <a:r>
              <a:rPr lang="en-US" dirty="0" err="1" smtClean="0">
                <a:solidFill>
                  <a:schemeClr val="tx1"/>
                </a:solidFill>
              </a:rPr>
              <a:t>sí</a:t>
            </a:r>
            <a:r>
              <a:rPr lang="en-US" dirty="0" smtClean="0">
                <a:solidFill>
                  <a:schemeClr val="tx1"/>
                </a:solidFill>
              </a:rPr>
              <a:t>, o </a:t>
            </a:r>
            <a:r>
              <a:rPr lang="en-US" dirty="0" err="1" smtClean="0">
                <a:solidFill>
                  <a:schemeClr val="tx1"/>
                </a:solidFill>
              </a:rPr>
              <a:t>incluso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escritos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otros</a:t>
            </a:r>
            <a:r>
              <a:rPr lang="en-US" dirty="0" smtClean="0">
                <a:solidFill>
                  <a:schemeClr val="tx1"/>
                </a:solidFill>
              </a:rPr>
              <a:t> 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273168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Static vs Dynamic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0" name="10 CuadroTexto"/>
          <p:cNvSpPr txBox="1"/>
          <p:nvPr/>
        </p:nvSpPr>
        <p:spPr>
          <a:xfrm>
            <a:off x="925829" y="3951086"/>
            <a:ext cx="9212581" cy="2278264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b="1" dirty="0" err="1" smtClean="0">
                <a:solidFill>
                  <a:srgbClr val="0070C0"/>
                </a:solidFill>
              </a:rPr>
              <a:t>Más</a:t>
            </a:r>
            <a:r>
              <a:rPr lang="en-US" sz="2800" b="1" dirty="0" smtClean="0">
                <a:solidFill>
                  <a:srgbClr val="0070C0"/>
                </a:solidFill>
              </a:rPr>
              <a:t> flexible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Pero que no impida </a:t>
            </a:r>
            <a:r>
              <a:rPr lang="en-US" dirty="0" err="1">
                <a:solidFill>
                  <a:schemeClr val="tx1"/>
                </a:solidFill>
              </a:rPr>
              <a:t>detectar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errores</a:t>
            </a:r>
            <a:r>
              <a:rPr lang="en-US" dirty="0">
                <a:solidFill>
                  <a:schemeClr val="tx1"/>
                </a:solidFill>
              </a:rPr>
              <a:t> lo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tempranamente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posible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Varios</a:t>
            </a:r>
            <a:r>
              <a:rPr lang="en-US" dirty="0" smtClean="0">
                <a:solidFill>
                  <a:schemeClr val="tx1"/>
                </a:solidFill>
              </a:rPr>
              <a:t> IDEs de Python </a:t>
            </a:r>
            <a:r>
              <a:rPr lang="en-US" dirty="0" err="1" smtClean="0">
                <a:solidFill>
                  <a:schemeClr val="tx1"/>
                </a:solidFill>
              </a:rPr>
              <a:t>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tienen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herramientas</a:t>
            </a:r>
            <a:r>
              <a:rPr lang="en-US" dirty="0" smtClean="0">
                <a:solidFill>
                  <a:schemeClr val="tx1"/>
                </a:solidFill>
              </a:rPr>
              <a:t> para </a:t>
            </a:r>
            <a:r>
              <a:rPr lang="en-US" dirty="0" err="1" smtClean="0">
                <a:solidFill>
                  <a:schemeClr val="tx1"/>
                </a:solidFill>
              </a:rPr>
              <a:t>eso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Exige</a:t>
            </a:r>
            <a:r>
              <a:rPr lang="en-US" dirty="0" smtClean="0">
                <a:solidFill>
                  <a:schemeClr val="tx1"/>
                </a:solidFill>
              </a:rPr>
              <a:t> mayor labor de “</a:t>
            </a:r>
            <a:r>
              <a:rPr lang="en-US" dirty="0" err="1" smtClean="0">
                <a:solidFill>
                  <a:schemeClr val="tx1"/>
                </a:solidFill>
              </a:rPr>
              <a:t>depuración” </a:t>
            </a:r>
            <a:r>
              <a:rPr lang="en-US" dirty="0" smtClean="0">
                <a:solidFill>
                  <a:schemeClr val="tx1"/>
                </a:solidFill>
              </a:rPr>
              <a:t>antes de </a:t>
            </a:r>
            <a:r>
              <a:rPr lang="en-US" dirty="0" err="1" smtClean="0">
                <a:solidFill>
                  <a:schemeClr val="tx1"/>
                </a:solidFill>
              </a:rPr>
              <a:t>poner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aplicación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explotación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149" y="3466318"/>
            <a:ext cx="10898155" cy="6388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"</a:t>
            </a:r>
            <a:r>
              <a:rPr lang="es-ES_trad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abc</a:t>
            </a:r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", 23, true, 3.14, (5, 10), [10, 20..30, 100], </a:t>
            </a:r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int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[] a = new </a:t>
            </a:r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int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[100</a:t>
            </a:r>
            <a:r>
              <a:rPr lang="es-E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], </a:t>
            </a:r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["red": "rojo", "blue": "azul"]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12</a:t>
            </a:fld>
            <a:endParaRPr lang="en-US"/>
          </a:p>
        </p:txBody>
      </p:sp>
      <p:sp>
        <p:nvSpPr>
          <p:cNvPr id="6" name="10 CuadroTexto"/>
          <p:cNvSpPr txBox="1"/>
          <p:nvPr/>
        </p:nvSpPr>
        <p:spPr>
          <a:xfrm>
            <a:off x="549729" y="645906"/>
            <a:ext cx="10647006" cy="1350749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Ayuda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mentalmente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identificar</a:t>
            </a:r>
            <a:r>
              <a:rPr lang="en-US" sz="2000" dirty="0" smtClean="0">
                <a:solidFill>
                  <a:schemeClr val="tx1"/>
                </a:solidFill>
              </a:rPr>
              <a:t> y expresar un </a:t>
            </a:r>
            <a:r>
              <a:rPr lang="en-US" sz="2000" dirty="0" err="1" smtClean="0">
                <a:solidFill>
                  <a:schemeClr val="tx1"/>
                </a:solidFill>
              </a:rPr>
              <a:t>problema</a:t>
            </a:r>
            <a:r>
              <a:rPr lang="en-US" sz="2000" dirty="0" smtClean="0">
                <a:solidFill>
                  <a:schemeClr val="tx1"/>
                </a:solidFill>
              </a:rPr>
              <a:t> y a </a:t>
            </a:r>
            <a:r>
              <a:rPr lang="en-US" sz="2000" dirty="0" err="1" smtClean="0">
                <a:solidFill>
                  <a:schemeClr val="tx1"/>
                </a:solidFill>
              </a:rPr>
              <a:t>diseñar</a:t>
            </a:r>
            <a:r>
              <a:rPr lang="en-US" sz="2000" dirty="0" smtClean="0">
                <a:solidFill>
                  <a:schemeClr val="tx1"/>
                </a:solidFill>
              </a:rPr>
              <a:t> y </a:t>
            </a:r>
            <a:r>
              <a:rPr lang="en-US" sz="2000" dirty="0" err="1" smtClean="0">
                <a:solidFill>
                  <a:schemeClr val="tx1"/>
                </a:solidFill>
              </a:rPr>
              <a:t>programar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solución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Darwing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Pueden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dársele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nombre</a:t>
            </a:r>
            <a:r>
              <a:rPr lang="en-US" sz="2000" dirty="0" smtClean="0">
                <a:solidFill>
                  <a:schemeClr val="tx1"/>
                </a:solidFill>
              </a:rPr>
              <a:t> y </a:t>
            </a:r>
            <a:r>
              <a:rPr lang="en-US" sz="2000" dirty="0" err="1" smtClean="0">
                <a:solidFill>
                  <a:schemeClr val="tx1"/>
                </a:solidFill>
              </a:rPr>
              <a:t>definirse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manera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explícita</a:t>
            </a:r>
            <a:r>
              <a:rPr lang="en-US" sz="2000" dirty="0" smtClean="0">
                <a:solidFill>
                  <a:schemeClr val="tx1"/>
                </a:solidFill>
              </a:rPr>
              <a:t> y </a:t>
            </a:r>
            <a:r>
              <a:rPr lang="en-US" sz="2000" dirty="0" err="1" smtClean="0">
                <a:solidFill>
                  <a:schemeClr val="tx1"/>
                </a:solidFill>
              </a:rPr>
              <a:t>estática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LP o </a:t>
            </a:r>
            <a:r>
              <a:rPr lang="en-US" sz="2000" dirty="0" err="1" smtClean="0">
                <a:solidFill>
                  <a:schemeClr val="tx1"/>
                </a:solidFill>
              </a:rPr>
              <a:t>puede</a:t>
            </a:r>
            <a:r>
              <a:rPr lang="en-US" sz="2000" dirty="0" smtClean="0">
                <a:solidFill>
                  <a:schemeClr val="tx1"/>
                </a:solidFill>
              </a:rPr>
              <a:t> inferirse y </a:t>
            </a:r>
            <a:r>
              <a:rPr lang="en-US" sz="2000" dirty="0" err="1" smtClean="0">
                <a:solidFill>
                  <a:schemeClr val="tx1"/>
                </a:solidFill>
              </a:rPr>
              <a:t>manejarse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manera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implícita</a:t>
            </a:r>
            <a:r>
              <a:rPr lang="en-US" sz="2000" dirty="0" smtClean="0">
                <a:solidFill>
                  <a:schemeClr val="tx1"/>
                </a:solidFill>
              </a:rPr>
              <a:t> y dinamicamente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LP (o un MIX de ambos enfoques?)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5620209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La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importancia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del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concepto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729" y="2075914"/>
            <a:ext cx="766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latin typeface="Arial Narrow" panose="020B0606020202030204" charset="0"/>
              </a:rPr>
              <a:t>Un tipo está formado por un conjunto de valores</a:t>
            </a:r>
            <a:endParaRPr lang="es-ES_tradnl" sz="2000" b="1" dirty="0">
              <a:latin typeface="Arial Narrow" panose="020B060602020203020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5151" y="3066208"/>
            <a:ext cx="10898154" cy="40011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+ una posible notación sintáctica para expresar </a:t>
            </a:r>
            <a:r>
              <a:rPr lang="es-ES_tradnl" sz="2000" dirty="0" smtClean="0"/>
              <a:t>explícitamente </a:t>
            </a:r>
            <a:r>
              <a:rPr lang="es-ES_tradnl" sz="2000" dirty="0" err="1" smtClean="0"/>
              <a:t>built</a:t>
            </a:r>
            <a:r>
              <a:rPr lang="es-ES_tradnl" sz="2000" dirty="0" smtClean="0"/>
              <a:t>-in algunos de esos valores</a:t>
            </a:r>
            <a:endParaRPr lang="es-ES_tradnl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5148" y="5090210"/>
            <a:ext cx="10898155" cy="40011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+ </a:t>
            </a:r>
            <a:r>
              <a:rPr lang="es-ES_tradnl" sz="2000" dirty="0" smtClean="0"/>
              <a:t>operaciones (funciones) que se pueden aplicar sobre esos valores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5151" y="4225544"/>
            <a:ext cx="10898154" cy="39878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+ </a:t>
            </a:r>
            <a:r>
              <a:rPr lang="es-ES_tradnl" sz="2000" dirty="0" smtClean="0"/>
              <a:t>alguna </a:t>
            </a:r>
            <a:r>
              <a:rPr lang="en-US" altLang="es-ES_tradnl" sz="2000" dirty="0" smtClean="0"/>
              <a:t>notaci</a:t>
            </a:r>
            <a:r>
              <a:rPr lang="es-ES_tradnl" sz="2000" dirty="0" smtClean="0"/>
              <a:t>ón para </a:t>
            </a:r>
            <a:r>
              <a:rPr lang="en-US" altLang="es-ES_tradnl" sz="2000" b="1" dirty="0" smtClean="0"/>
              <a:t>construir</a:t>
            </a:r>
            <a:r>
              <a:rPr lang="en-US" altLang="es-ES_tradnl" sz="2000" dirty="0" smtClean="0"/>
              <a:t> y </a:t>
            </a:r>
            <a:r>
              <a:rPr lang="en-US" altLang="es-ES_tradnl" sz="2000" b="1" dirty="0" smtClean="0"/>
              <a:t>expresar</a:t>
            </a:r>
            <a:r>
              <a:rPr lang="en-US" altLang="es-ES_tradnl" sz="2000" dirty="0" smtClean="0"/>
              <a:t> </a:t>
            </a:r>
            <a:r>
              <a:rPr lang="es-ES_tradnl" sz="2000" dirty="0" smtClean="0"/>
              <a:t>nuevos valores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25151" y="2540470"/>
            <a:ext cx="10898154" cy="40011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+ una forma de representarlos </a:t>
            </a:r>
            <a:r>
              <a:rPr lang="es-ES_tradnl" sz="2000" dirty="0" smtClean="0"/>
              <a:t>computacionalmente en memoria</a:t>
            </a:r>
            <a:endParaRPr lang="es-ES_tradnl" sz="2000" dirty="0"/>
          </a:p>
        </p:txBody>
      </p:sp>
      <p:sp>
        <p:nvSpPr>
          <p:cNvPr id="14" name="Rectangle 13"/>
          <p:cNvSpPr/>
          <p:nvPr/>
        </p:nvSpPr>
        <p:spPr>
          <a:xfrm>
            <a:off x="603277" y="4609528"/>
            <a:ext cx="10898155" cy="3511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new Date(31, 12, 2021), new </a:t>
            </a:r>
            <a:r>
              <a:rPr lang="es-ES_trad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int</a:t>
            </a:r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[20]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277" y="5433801"/>
            <a:ext cx="10898155" cy="3511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k+1, </a:t>
            </a:r>
            <a:r>
              <a:rPr lang="es-ES_trad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if</a:t>
            </a:r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(a&gt;0) …, </a:t>
            </a:r>
            <a:r>
              <a:rPr lang="es-ES_trad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c.Depositar</a:t>
            </a:r>
            <a:r>
              <a:rPr lang="es-ES_trad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(20)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3276" y="5938877"/>
            <a:ext cx="10898155" cy="706755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+ </a:t>
            </a:r>
            <a:r>
              <a:rPr lang="es-ES_tradnl" sz="2000" dirty="0" smtClean="0"/>
              <a:t>Propiedades que deben cumplir esos valores (no siempre expresables formalmente como que en un valor</a:t>
            </a:r>
            <a:r>
              <a:rPr lang="en-US" altLang="es-ES_tradnl" sz="2000" dirty="0" smtClean="0"/>
              <a:t> es de tipo</a:t>
            </a:r>
            <a:r>
              <a:rPr lang="es-ES_tradnl" sz="2000" dirty="0" smtClean="0"/>
              <a:t> </a:t>
            </a:r>
            <a:r>
              <a:rPr lang="es-ES_tradnl" sz="2000" b="1" dirty="0" smtClean="0">
                <a:solidFill>
                  <a:schemeClr val="tx1"/>
                </a:solidFill>
                <a:effectLst/>
                <a:latin typeface="Consolas" panose="020B0609020204030204" charset="0"/>
              </a:rPr>
              <a:t>Date</a:t>
            </a:r>
            <a:r>
              <a:rPr lang="es-ES_tradnl" sz="2000" dirty="0" smtClean="0"/>
              <a:t> </a:t>
            </a:r>
            <a:r>
              <a:rPr lang="en-US" altLang="es-ES_tradnl" sz="2000" dirty="0" smtClean="0"/>
              <a:t>entonces s</a:t>
            </a:r>
            <a:r>
              <a:rPr lang="es-ES_tradnl" sz="2000" dirty="0" smtClean="0"/>
              <a:t>i el mes es </a:t>
            </a:r>
            <a:r>
              <a:rPr lang="es-ES_tradnl" sz="2000" dirty="0"/>
              <a:t>4 el </a:t>
            </a:r>
            <a:r>
              <a:rPr lang="es-ES_tradnl" sz="2000" dirty="0" err="1"/>
              <a:t>dia</a:t>
            </a:r>
            <a:r>
              <a:rPr lang="es-ES_tradnl" sz="2000" dirty="0"/>
              <a:t> no puede ser 31</a:t>
            </a:r>
            <a:r>
              <a:rPr lang="es-ES_tradnl" sz="2000" dirty="0" smtClean="0"/>
              <a:t>)(contratos en Eiffel)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7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13</a:t>
            </a:fld>
            <a:endParaRPr lang="en-US"/>
          </a:p>
        </p:txBody>
      </p:sp>
      <p:sp>
        <p:nvSpPr>
          <p:cNvPr id="6" name="10 CuadroTexto"/>
          <p:cNvSpPr txBox="1"/>
          <p:nvPr/>
        </p:nvSpPr>
        <p:spPr>
          <a:xfrm>
            <a:off x="366606" y="804395"/>
            <a:ext cx="11134823" cy="553081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Están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integrados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preconstruidos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el LP con </a:t>
            </a:r>
            <a:r>
              <a:rPr lang="en-US" sz="2000" dirty="0" err="1" smtClean="0">
                <a:solidFill>
                  <a:schemeClr val="tx1"/>
                </a:solidFill>
              </a:rPr>
              <a:t>una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notación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sintáctica</a:t>
            </a:r>
            <a:r>
              <a:rPr lang="en-US" sz="2000" dirty="0" smtClean="0">
                <a:solidFill>
                  <a:schemeClr val="tx1"/>
                </a:solidFill>
              </a:rPr>
              <a:t> y </a:t>
            </a:r>
            <a:r>
              <a:rPr lang="en-US" sz="2000" dirty="0" err="1" smtClean="0">
                <a:solidFill>
                  <a:schemeClr val="tx1"/>
                </a:solidFill>
              </a:rPr>
              <a:t>una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semántica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específica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5620209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Built-In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5149" y="2764986"/>
            <a:ext cx="10898154" cy="706755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No son necesariamente simples (atómicos) porque se puede acceder a “partes” del valor. Ejemplo la longitud de un </a:t>
            </a:r>
            <a:r>
              <a:rPr lang="es-ES_tradnl" sz="2000" dirty="0" err="1" smtClean="0"/>
              <a:t>string</a:t>
            </a:r>
            <a:r>
              <a:rPr lang="es-ES_tradnl" sz="2000" dirty="0" smtClean="0"/>
              <a:t> </a:t>
            </a:r>
            <a:r>
              <a:rPr lang="es-ES_tradnl" sz="2000" b="1" dirty="0" err="1">
                <a:latin typeface="Consolas" panose="020B0609020204030204" charset="0"/>
              </a:rPr>
              <a:t>s.Length</a:t>
            </a:r>
            <a:r>
              <a:rPr lang="es-ES_tradnl" sz="2000" dirty="0" smtClean="0"/>
              <a:t> o cierto carácter en un </a:t>
            </a:r>
            <a:r>
              <a:rPr lang="es-ES_tradnl" sz="2000" dirty="0" err="1" smtClean="0"/>
              <a:t>string</a:t>
            </a:r>
            <a:r>
              <a:rPr lang="es-ES_tradnl" sz="2000" dirty="0" smtClean="0"/>
              <a:t> </a:t>
            </a:r>
            <a:r>
              <a:rPr lang="es-ES_tradnl" sz="2000" b="1" dirty="0" err="1">
                <a:latin typeface="Consolas" panose="020B0609020204030204" charset="0"/>
              </a:rPr>
              <a:t>s[s.Length-1]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3276" y="1583766"/>
            <a:ext cx="10898154" cy="1015663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Todo LP tiene que incluir tipos </a:t>
            </a:r>
            <a:r>
              <a:rPr lang="es-ES_tradnl" sz="2000" dirty="0" err="1" smtClean="0"/>
              <a:t>built</a:t>
            </a:r>
            <a:r>
              <a:rPr lang="es-ES_tradnl" sz="2000" dirty="0" smtClean="0"/>
              <a:t>-in que tiene por lo general una representación directa en el hardware como  </a:t>
            </a:r>
            <a:r>
              <a:rPr lang="es-ES_tradnl" sz="2000" b="1" dirty="0" err="1">
                <a:solidFill>
                  <a:schemeClr val="tx1"/>
                </a:solidFill>
                <a:latin typeface="Consolas" panose="020B0609020204030204" charset="0"/>
              </a:rPr>
              <a:t>int</a:t>
            </a:r>
            <a:r>
              <a:rPr lang="es-ES_tradnl" sz="2000" dirty="0" smtClean="0">
                <a:solidFill>
                  <a:schemeClr val="tx1"/>
                </a:solidFill>
              </a:rPr>
              <a:t>, </a:t>
            </a:r>
            <a:r>
              <a:rPr lang="es-ES_tradnl" sz="2000" b="1" dirty="0" err="1">
                <a:solidFill>
                  <a:schemeClr val="tx1"/>
                </a:solidFill>
                <a:latin typeface="Consolas" panose="020B0609020204030204" charset="0"/>
              </a:rPr>
              <a:t>float</a:t>
            </a:r>
            <a:r>
              <a:rPr lang="es-ES_tradnl" sz="2000" dirty="0" smtClean="0">
                <a:solidFill>
                  <a:schemeClr val="tx1"/>
                </a:solidFill>
              </a:rPr>
              <a:t>, </a:t>
            </a:r>
            <a:r>
              <a:rPr lang="es-ES_tradnl" sz="2000" b="1" dirty="0" err="1">
                <a:solidFill>
                  <a:schemeClr val="tx1"/>
                </a:solidFill>
                <a:latin typeface="Consolas" panose="020B0609020204030204" charset="0"/>
              </a:rPr>
              <a:t>bool</a:t>
            </a:r>
            <a:r>
              <a:rPr lang="es-ES_tradnl" sz="2000" dirty="0" smtClean="0">
                <a:solidFill>
                  <a:schemeClr val="tx1"/>
                </a:solidFill>
              </a:rPr>
              <a:t>, </a:t>
            </a:r>
            <a:r>
              <a:rPr lang="es-ES_tradnl" sz="2000" b="1" dirty="0" err="1">
                <a:solidFill>
                  <a:schemeClr val="tx1"/>
                </a:solidFill>
                <a:latin typeface="Consolas" panose="020B0609020204030204" charset="0"/>
              </a:rPr>
              <a:t>char</a:t>
            </a:r>
            <a:r>
              <a:rPr lang="es-ES_tradnl" sz="2000" dirty="0" smtClean="0">
                <a:solidFill>
                  <a:schemeClr val="tx1"/>
                </a:solidFill>
              </a:rPr>
              <a:t>, </a:t>
            </a:r>
            <a:r>
              <a:rPr lang="es-ES_tradnl" sz="2000" b="1" dirty="0" err="1" smtClean="0">
                <a:solidFill>
                  <a:schemeClr val="tx1"/>
                </a:solidFill>
                <a:latin typeface="Consolas" panose="020B0609020204030204" charset="0"/>
              </a:rPr>
              <a:t>string</a:t>
            </a:r>
            <a:r>
              <a:rPr lang="es-ES_tradnl" sz="2000" dirty="0" smtClean="0">
                <a:latin typeface="Consolas" panose="020B0609020204030204" charset="0"/>
              </a:rPr>
              <a:t> </a:t>
            </a:r>
            <a:r>
              <a:rPr lang="es-ES_tradnl" sz="2000" dirty="0" smtClean="0"/>
              <a:t>y una forma </a:t>
            </a:r>
            <a:r>
              <a:rPr lang="es-ES_tradnl" sz="2000" dirty="0"/>
              <a:t>de representarlos </a:t>
            </a:r>
            <a:r>
              <a:rPr lang="es-ES_tradnl" sz="2000" dirty="0" smtClean="0"/>
              <a:t>computacionalmente en memoria (son los ladrillos iniciales sobre los que se construye el resto)</a:t>
            </a:r>
            <a:endParaRPr lang="es-ES_tradnl" sz="20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03276" y="3669593"/>
            <a:ext cx="10898154" cy="39878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Una </a:t>
            </a:r>
            <a:r>
              <a:rPr lang="es-ES_tradnl" sz="2000" dirty="0" err="1" smtClean="0"/>
              <a:t>tupla</a:t>
            </a:r>
            <a:r>
              <a:rPr lang="es-ES_tradnl" sz="2000" dirty="0" smtClean="0"/>
              <a:t> </a:t>
            </a:r>
            <a:r>
              <a:rPr lang="es-ES_tradnl" sz="2000" b="1" dirty="0" err="1">
                <a:latin typeface="Consolas" panose="020B0609020204030204" charset="0"/>
              </a:rPr>
              <a:t>(10, a+b) </a:t>
            </a:r>
            <a:r>
              <a:rPr lang="es-ES_tradnl" sz="2000" dirty="0" smtClean="0"/>
              <a:t>en C#, Python es una construcción </a:t>
            </a:r>
            <a:r>
              <a:rPr lang="es-ES_tradnl" sz="2000" dirty="0" err="1" smtClean="0"/>
              <a:t>built</a:t>
            </a:r>
            <a:r>
              <a:rPr lang="es-ES_tradnl" sz="2000" dirty="0" smtClean="0"/>
              <a:t>-in pero no es simple-atómica</a:t>
            </a:r>
            <a:endParaRPr lang="es-ES_tradnl" sz="2000" dirty="0">
              <a:latin typeface="Consolas" panose="020B060902020403020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5149" y="4274987"/>
            <a:ext cx="10898154" cy="706755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Un diccionario </a:t>
            </a:r>
            <a:r>
              <a:rPr lang="es-ES_tradnl" sz="2000" b="1" dirty="0" err="1">
                <a:latin typeface="Consolas" panose="020B0609020204030204" charset="0"/>
              </a:rPr>
              <a:t>["stack" : "pila", "queue" : "cola"]</a:t>
            </a:r>
            <a:r>
              <a:rPr lang="es-ES_tradnl" sz="2000" b="1" dirty="0">
                <a:latin typeface="Consolas" panose="020B0609020204030204" charset="0"/>
              </a:rPr>
              <a:t> </a:t>
            </a:r>
            <a:r>
              <a:rPr lang="es-ES_tradnl" sz="2000" dirty="0" smtClean="0"/>
              <a:t>es Python, Swift es </a:t>
            </a:r>
            <a:r>
              <a:rPr lang="es-ES_tradnl" sz="2000" dirty="0" err="1" smtClean="0"/>
              <a:t>built</a:t>
            </a:r>
            <a:r>
              <a:rPr lang="es-ES_tradnl" sz="2000" dirty="0" smtClean="0"/>
              <a:t>-in pero no es atómica</a:t>
            </a:r>
            <a:endParaRPr lang="es-ES_tradnl" sz="2000" dirty="0">
              <a:latin typeface="Consolas" panose="020B060902020403020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03275" y="5265489"/>
            <a:ext cx="10898154" cy="706755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Un </a:t>
            </a:r>
            <a:r>
              <a:rPr lang="es-ES_tradnl" sz="2000" dirty="0" err="1" smtClean="0"/>
              <a:t>enum</a:t>
            </a:r>
            <a:r>
              <a:rPr lang="es-ES_tradnl" sz="2000" dirty="0" smtClean="0"/>
              <a:t> como </a:t>
            </a:r>
            <a:r>
              <a:rPr lang="es-ES_tradnl" sz="2000" b="1" dirty="0" err="1">
                <a:latin typeface="Consolas" panose="020B0609020204030204" charset="0"/>
              </a:rPr>
              <a:t>enum Color {rojo, azul, blanco, verde, amarillo, naranja, morado}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charset="0"/>
              </a:rPr>
              <a:t> </a:t>
            </a:r>
            <a:r>
              <a:rPr lang="en-US" sz="2000" dirty="0"/>
              <a:t>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construcción</a:t>
            </a:r>
            <a:r>
              <a:rPr lang="en-US" sz="2000" dirty="0"/>
              <a:t> </a:t>
            </a:r>
            <a:r>
              <a:rPr lang="en-US" sz="2000" dirty="0" err="1"/>
              <a:t>built</a:t>
            </a:r>
            <a:r>
              <a:rPr lang="en-US" sz="2000" dirty="0"/>
              <a:t>-in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LP </a:t>
            </a:r>
            <a:r>
              <a:rPr lang="en-US" sz="2000" dirty="0" err="1"/>
              <a:t>pero</a:t>
            </a:r>
            <a:r>
              <a:rPr lang="en-US" sz="2000" dirty="0"/>
              <a:t> no es simple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5" grpId="0" bldLvl="0" animBg="1"/>
      <p:bldP spid="16" grpId="0" bldLvl="0" animBg="1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1535" y="142452"/>
            <a:ext cx="797805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¿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Cómo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definir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nuevos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partir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otros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?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5834" y="1946626"/>
            <a:ext cx="3581400" cy="175650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3600" tIns="46800" rIns="93600" bIns="46800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ES_tradnl" sz="1800" b="1" i="0" dirty="0" err="1">
                <a:solidFill>
                  <a:srgbClr val="3366FF"/>
                </a:solidFill>
                <a:latin typeface="Consolas" panose="020B0609020204030204" charset="0"/>
              </a:rPr>
              <a:t>type</a:t>
            </a:r>
            <a:r>
              <a:rPr lang="es-ES_tradnl" sz="1800" i="0" dirty="0">
                <a:latin typeface="Consolas" panose="020B0609020204030204" charset="0"/>
              </a:rPr>
              <a:t> </a:t>
            </a:r>
            <a:r>
              <a:rPr lang="es-ES_tradnl" sz="1800" i="0" dirty="0" smtClean="0">
                <a:latin typeface="Consolas" panose="020B0609020204030204" charset="0"/>
              </a:rPr>
              <a:t>Circulo </a:t>
            </a:r>
            <a:r>
              <a:rPr lang="es-ES_tradnl" sz="1800" i="0" dirty="0">
                <a:latin typeface="Consolas" panose="020B0609020204030204" charset="0"/>
              </a:rPr>
              <a:t>= </a:t>
            </a:r>
            <a:r>
              <a:rPr lang="es-ES_tradnl" b="1" dirty="0">
                <a:solidFill>
                  <a:srgbClr val="3366FF"/>
                </a:solidFill>
                <a:latin typeface="Consolas" panose="020B0609020204030204" charset="0"/>
              </a:rPr>
              <a:t>record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800" i="0" dirty="0">
                <a:latin typeface="Consolas" panose="020B0609020204030204" charset="0"/>
              </a:rPr>
              <a:t>     </a:t>
            </a:r>
            <a:r>
              <a:rPr lang="es-ES_tradnl" sz="1800" i="0" dirty="0" err="1">
                <a:latin typeface="Consolas" panose="020B0609020204030204" charset="0"/>
              </a:rPr>
              <a:t>x,y</a:t>
            </a:r>
            <a:r>
              <a:rPr lang="es-ES_tradnl" sz="1800" i="0" dirty="0" smtClean="0">
                <a:latin typeface="Consolas" panose="020B0609020204030204" charset="0"/>
              </a:rPr>
              <a:t>: </a:t>
            </a:r>
            <a:r>
              <a:rPr lang="es-ES_tradnl" b="1" dirty="0">
                <a:solidFill>
                  <a:srgbClr val="3366FF"/>
                </a:solidFill>
                <a:latin typeface="Consolas" panose="020B0609020204030204" charset="0"/>
              </a:rPr>
              <a:t>integer</a:t>
            </a:r>
            <a:r>
              <a:rPr lang="es-ES_tradnl" sz="1800" i="0" dirty="0">
                <a:latin typeface="Consolas" panose="020B0609020204030204" charset="0"/>
              </a:rPr>
              <a:t>;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800" i="0" dirty="0">
                <a:latin typeface="Consolas" panose="020B0609020204030204" charset="0"/>
              </a:rPr>
              <a:t>     radio: </a:t>
            </a:r>
            <a:r>
              <a:rPr lang="es-ES_tradnl" b="1" dirty="0" err="1" smtClean="0">
                <a:solidFill>
                  <a:srgbClr val="3366FF"/>
                </a:solidFill>
                <a:latin typeface="Consolas" panose="020B0609020204030204" charset="0"/>
              </a:rPr>
              <a:t>float</a:t>
            </a:r>
            <a:endParaRPr lang="es-ES_tradnl" b="1" dirty="0">
              <a:solidFill>
                <a:srgbClr val="3366FF"/>
              </a:solidFill>
              <a:latin typeface="Consolas" panose="020B060902020403020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b="1" dirty="0" err="1">
                <a:solidFill>
                  <a:srgbClr val="3366FF"/>
                </a:solidFill>
                <a:latin typeface="Consolas" panose="020B0609020204030204" charset="0"/>
              </a:rPr>
              <a:t>end</a:t>
            </a:r>
            <a:endParaRPr lang="es-ES_tradnl" b="1" dirty="0">
              <a:solidFill>
                <a:srgbClr val="3366FF"/>
              </a:solidFill>
              <a:latin typeface="Consolas" panose="020B060902020403020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28704" y="1964965"/>
            <a:ext cx="3626575" cy="217200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3600" tIns="46800" rIns="93600" bIns="46800" anchor="ctr">
            <a:spAutoFit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b="1" i="0">
                <a:solidFill>
                  <a:srgbClr val="3366FF"/>
                </a:solidFill>
                <a:latin typeface="Consolas" panose="020B0609020204030204" charset="0"/>
              </a:defRPr>
            </a:lvl1pPr>
          </a:lstStyle>
          <a:p>
            <a:r>
              <a:rPr lang="es-ES_tradnl" dirty="0" err="1"/>
              <a:t>typedef</a:t>
            </a:r>
            <a:r>
              <a:rPr lang="es-ES_tradnl" b="0" dirty="0"/>
              <a:t> </a:t>
            </a:r>
            <a:r>
              <a:rPr lang="es-ES_tradnl" dirty="0" err="1"/>
              <a:t>struct</a:t>
            </a:r>
            <a:r>
              <a:rPr lang="es-ES_tradnl" b="0" dirty="0"/>
              <a:t> </a:t>
            </a:r>
            <a:r>
              <a:rPr lang="es-ES_tradnl" b="0" dirty="0">
                <a:solidFill>
                  <a:schemeClr val="tx1"/>
                </a:solidFill>
              </a:rPr>
              <a:t>{</a:t>
            </a:r>
            <a:r>
              <a:rPr lang="es-ES_tradnl" b="0" dirty="0"/>
              <a:t> </a:t>
            </a:r>
          </a:p>
          <a:p>
            <a:r>
              <a:rPr lang="es-ES_tradnl" b="0" dirty="0"/>
              <a:t>  </a:t>
            </a:r>
            <a:r>
              <a:rPr lang="es-ES_tradnl" dirty="0" err="1"/>
              <a:t>int</a:t>
            </a:r>
            <a:r>
              <a:rPr lang="es-ES_tradnl" b="0" dirty="0"/>
              <a:t> </a:t>
            </a:r>
            <a:r>
              <a:rPr lang="es-ES_tradnl" b="0" dirty="0">
                <a:solidFill>
                  <a:schemeClr val="tx1"/>
                </a:solidFill>
              </a:rPr>
              <a:t>x;</a:t>
            </a:r>
          </a:p>
          <a:p>
            <a:r>
              <a:rPr lang="es-ES_tradnl" b="0" dirty="0"/>
              <a:t>  </a:t>
            </a:r>
            <a:r>
              <a:rPr lang="es-ES_tradnl" dirty="0" err="1"/>
              <a:t>int</a:t>
            </a:r>
            <a:r>
              <a:rPr lang="es-ES_tradnl" b="0" dirty="0"/>
              <a:t> </a:t>
            </a:r>
            <a:r>
              <a:rPr lang="es-ES_tradnl" b="0" dirty="0">
                <a:solidFill>
                  <a:schemeClr val="tx1"/>
                </a:solidFill>
              </a:rPr>
              <a:t>y;</a:t>
            </a:r>
          </a:p>
          <a:p>
            <a:r>
              <a:rPr lang="es-ES_tradnl" b="0" dirty="0"/>
              <a:t>  </a:t>
            </a:r>
            <a:r>
              <a:rPr lang="es-ES_tradnl" dirty="0" err="1" smtClean="0"/>
              <a:t>float</a:t>
            </a:r>
            <a:r>
              <a:rPr lang="es-ES_tradnl" b="0" dirty="0" smtClean="0"/>
              <a:t> </a:t>
            </a:r>
            <a:r>
              <a:rPr lang="es-ES_tradnl" b="0" dirty="0">
                <a:solidFill>
                  <a:schemeClr val="tx1"/>
                </a:solidFill>
              </a:rPr>
              <a:t>radio;</a:t>
            </a:r>
          </a:p>
          <a:p>
            <a:r>
              <a:rPr lang="es-ES_tradnl" b="0" dirty="0">
                <a:solidFill>
                  <a:schemeClr val="tx1"/>
                </a:solidFill>
              </a:rPr>
              <a:t>}</a:t>
            </a:r>
            <a:r>
              <a:rPr lang="es-ES_tradnl" b="0" dirty="0"/>
              <a:t> </a:t>
            </a:r>
            <a:r>
              <a:rPr lang="es-ES_tradnl" b="0" dirty="0">
                <a:solidFill>
                  <a:schemeClr val="tx1"/>
                </a:solidFill>
              </a:rPr>
              <a:t>C</a:t>
            </a:r>
            <a:r>
              <a:rPr lang="es-ES_tradnl" b="0" dirty="0" smtClean="0">
                <a:solidFill>
                  <a:schemeClr val="tx1"/>
                </a:solidFill>
              </a:rPr>
              <a:t>irculo</a:t>
            </a:r>
            <a:endParaRPr lang="es-ES_tradnl" b="0" dirty="0">
              <a:solidFill>
                <a:schemeClr val="tx1"/>
              </a:solidFill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171535" y="770105"/>
            <a:ext cx="6617885" cy="553081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 err="1" smtClean="0">
                <a:solidFill>
                  <a:schemeClr val="tx1"/>
                </a:solidFill>
              </a:rPr>
              <a:t>Por</a:t>
            </a:r>
            <a:r>
              <a:rPr lang="en-US" sz="2000" b="1" dirty="0" smtClean="0">
                <a:solidFill>
                  <a:schemeClr val="tx1"/>
                </a:solidFill>
              </a:rPr>
              <a:t> COMPOSICIÓN (</a:t>
            </a:r>
            <a:r>
              <a:rPr lang="en-US" sz="2000" b="1" dirty="0" err="1" smtClean="0">
                <a:solidFill>
                  <a:schemeClr val="tx1"/>
                </a:solidFill>
              </a:rPr>
              <a:t>Producto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Cartesiano</a:t>
            </a:r>
            <a:r>
              <a:rPr lang="en-US" sz="2000" b="1" dirty="0" smtClean="0">
                <a:solidFill>
                  <a:schemeClr val="tx1"/>
                </a:solidFill>
              </a:rPr>
              <a:t>) de </a:t>
            </a:r>
            <a:r>
              <a:rPr lang="en-US" sz="2000" b="1" dirty="0" err="1" smtClean="0">
                <a:solidFill>
                  <a:schemeClr val="tx1"/>
                </a:solidFill>
              </a:rPr>
              <a:t>otros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tipos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430572" y="1425080"/>
            <a:ext cx="1369089" cy="53334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charset="0"/>
              </a:rPr>
              <a:t>Pascal like</a:t>
            </a:r>
            <a:endParaRPr lang="en-US" sz="2400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4328704" y="1402196"/>
            <a:ext cx="826226" cy="53334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Arial Narrow" panose="020B0606020202030204" charset="0"/>
                <a:ea typeface="+mj-ea"/>
                <a:cs typeface="+mj-cs"/>
              </a:defRPr>
            </a:lvl1pPr>
          </a:lstStyle>
          <a:p>
            <a:r>
              <a:rPr lang="en-US" dirty="0"/>
              <a:t>C like</a:t>
            </a:r>
          </a:p>
        </p:txBody>
      </p:sp>
      <p:sp>
        <p:nvSpPr>
          <p:cNvPr id="2" name="Rectangle 1"/>
          <p:cNvSpPr/>
          <p:nvPr/>
        </p:nvSpPr>
        <p:spPr>
          <a:xfrm>
            <a:off x="8618220" y="2280943"/>
            <a:ext cx="1348740" cy="37637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charset="0"/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8220" y="2657321"/>
            <a:ext cx="1348740" cy="37637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charset="0"/>
              </a:rPr>
              <a:t>200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18220" y="3033699"/>
            <a:ext cx="1348740" cy="732332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charset="0"/>
              </a:rPr>
              <a:t>30.5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0" y="2280943"/>
            <a:ext cx="582930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x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400" y="2657321"/>
            <a:ext cx="582930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58400" y="3192675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radio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6313" y="4201996"/>
            <a:ext cx="11540546" cy="1323439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Por lo general se representan en memoria consecutiva todos sus valores constituyentes lo que aprovecha la forma de direccionado en el hardware de una dirección </a:t>
            </a:r>
            <a:r>
              <a:rPr lang="es-ES_tradnl" sz="2000" b="1" dirty="0" smtClean="0"/>
              <a:t>base</a:t>
            </a:r>
            <a:r>
              <a:rPr lang="es-ES_tradnl" sz="2000" dirty="0" smtClean="0"/>
              <a:t> más un </a:t>
            </a:r>
            <a:r>
              <a:rPr lang="es-ES_tradnl" sz="2000" b="1" dirty="0" smtClean="0"/>
              <a:t>desplazamiento</a:t>
            </a:r>
            <a:r>
              <a:rPr lang="es-ES_tradnl" sz="2000" dirty="0" smtClean="0"/>
              <a:t> según el espacio ocupado por cada valor. De modo que si la dirección base de un valor </a:t>
            </a:r>
            <a:r>
              <a:rPr lang="es-ES_tradnl" dirty="0">
                <a:latin typeface="Consolas" panose="020B0609020204030204" charset="0"/>
              </a:rPr>
              <a:t>Circulo</a:t>
            </a:r>
            <a:r>
              <a:rPr lang="es-ES_tradnl" sz="2000" dirty="0" smtClean="0"/>
              <a:t> </a:t>
            </a:r>
            <a:r>
              <a:rPr lang="es-ES_tradnl" dirty="0">
                <a:latin typeface="Consolas" panose="020B0609020204030204" charset="0"/>
              </a:rPr>
              <a:t>c </a:t>
            </a:r>
            <a:r>
              <a:rPr lang="es-ES_tradnl" sz="2000" dirty="0" smtClean="0"/>
              <a:t>es D, un </a:t>
            </a:r>
            <a:r>
              <a:rPr lang="es-ES_tradnl" sz="2000" dirty="0" err="1" smtClean="0"/>
              <a:t>int</a:t>
            </a:r>
            <a:r>
              <a:rPr lang="es-ES_tradnl" sz="2000" dirty="0" smtClean="0"/>
              <a:t> ocupa 4 bytes y un </a:t>
            </a:r>
            <a:r>
              <a:rPr lang="es-ES_tradnl" sz="2000" dirty="0" err="1" smtClean="0"/>
              <a:t>double</a:t>
            </a:r>
            <a:r>
              <a:rPr lang="es-ES_tradnl" sz="2000" dirty="0" smtClean="0"/>
              <a:t> 64 entonces la componente </a:t>
            </a:r>
            <a:r>
              <a:rPr lang="es-ES_tradnl" dirty="0" err="1">
                <a:latin typeface="Consolas" panose="020B0609020204030204" charset="0"/>
              </a:rPr>
              <a:t>c.radio</a:t>
            </a:r>
            <a:r>
              <a:rPr lang="es-ES_tradnl" sz="2000" dirty="0" smtClean="0"/>
              <a:t> está en la dirección D+8</a:t>
            </a:r>
            <a:endParaRPr lang="es-ES_tradnl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039225" y="1503952"/>
            <a:ext cx="2592705" cy="442674"/>
          </a:xfrm>
          <a:prstGeom prst="wedgeRoundRectCallout">
            <a:avLst>
              <a:gd name="adj1" fmla="val -39477"/>
              <a:gd name="adj2" fmla="val 113934"/>
              <a:gd name="adj3" fmla="val 16667"/>
            </a:avLst>
          </a:prstGeom>
          <a:solidFill>
            <a:srgbClr val="92D05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base del </a:t>
            </a:r>
            <a:r>
              <a:rPr lang="en-US" sz="2000" dirty="0" err="1" smtClean="0">
                <a:solidFill>
                  <a:schemeClr val="tx1"/>
                </a:solidFill>
              </a:rPr>
              <a:t>circulo</a:t>
            </a:r>
            <a:r>
              <a:rPr lang="en-US" sz="2000" dirty="0" smtClean="0">
                <a:solidFill>
                  <a:schemeClr val="tx1"/>
                </a:solidFill>
              </a:rPr>
              <a:t> 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5618" y="963726"/>
            <a:ext cx="54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charset="0"/>
              </a:rPr>
              <a:t>Circulo</a:t>
            </a:r>
            <a:r>
              <a:rPr lang="en-US" dirty="0" smtClean="0">
                <a:latin typeface="Consolas" panose="020B0609020204030204" charset="0"/>
              </a:rPr>
              <a:t> c = new </a:t>
            </a:r>
            <a:r>
              <a:rPr lang="en-US" dirty="0" err="1" smtClean="0">
                <a:latin typeface="Consolas" panose="020B0609020204030204" charset="0"/>
              </a:rPr>
              <a:t>Circulo</a:t>
            </a:r>
            <a:r>
              <a:rPr lang="en-US" dirty="0" smtClean="0">
                <a:latin typeface="Consolas" panose="020B0609020204030204" charset="0"/>
              </a:rPr>
              <a:t>(100, 200, 30.5)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7007" y="5791432"/>
            <a:ext cx="11540546" cy="707886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Pero en esta definición no queda claro </a:t>
            </a:r>
            <a:r>
              <a:rPr lang="es-ES_tradnl" sz="2000" b="1" dirty="0" smtClean="0"/>
              <a:t>CUÁLES </a:t>
            </a:r>
            <a:r>
              <a:rPr lang="es-ES_tradnl" sz="2000" dirty="0" smtClean="0"/>
              <a:t>son las operaciones o funciones que podemos hacer con tales círculos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20" grpId="0" bldLvl="0" animBg="1"/>
      <p:bldP spid="3" grpId="0"/>
      <p:bldP spid="22" grpId="0"/>
      <p:bldP spid="23" grpId="0"/>
      <p:bldP spid="24" grpId="0" bldLvl="0" animBg="1"/>
      <p:bldP spid="5" grpId="0" bldLvl="0" animBg="1"/>
      <p:bldP spid="25" grpId="0"/>
      <p:bldP spid="1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15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510912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El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concepto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Objeto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la POO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4" y="674370"/>
            <a:ext cx="4720505" cy="581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0690" y="600600"/>
            <a:ext cx="6759819" cy="1015663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Encapsular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definición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que </a:t>
            </a:r>
            <a:r>
              <a:rPr lang="en-US" sz="2000" dirty="0"/>
              <a:t>lo </a:t>
            </a:r>
            <a:r>
              <a:rPr lang="en-US" sz="2000" dirty="0" err="1"/>
              <a:t>componen</a:t>
            </a:r>
            <a:r>
              <a:rPr lang="en-US" sz="2000" dirty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nuevo</a:t>
            </a:r>
            <a:r>
              <a:rPr lang="en-US" sz="2000" dirty="0" smtClean="0"/>
              <a:t> </a:t>
            </a:r>
            <a:r>
              <a:rPr lang="en-US" sz="2000" dirty="0" err="1" smtClean="0"/>
              <a:t>tipo</a:t>
            </a:r>
            <a:r>
              <a:rPr lang="en-US" sz="2000" dirty="0" smtClean="0"/>
              <a:t> y </a:t>
            </a:r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) que se </a:t>
            </a:r>
            <a:r>
              <a:rPr lang="en-US" sz="2000" dirty="0" err="1"/>
              <a:t>ellos</a:t>
            </a:r>
            <a:r>
              <a:rPr lang="en-US" sz="2000" dirty="0"/>
              <a:t> </a:t>
            </a:r>
            <a:r>
              <a:rPr lang="en-US" sz="2000" dirty="0" err="1" smtClean="0"/>
              <a:t>ofrecen</a:t>
            </a:r>
            <a:r>
              <a:rPr lang="en-US" sz="2000" dirty="0" smtClean="0"/>
              <a:t> </a:t>
            </a:r>
            <a:r>
              <a:rPr lang="es-ES_tradnl" sz="2000" dirty="0" smtClean="0"/>
              <a:t>para trabajar con ellos</a:t>
            </a:r>
            <a:endParaRPr lang="es-ES_tradnl" sz="2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798825"/>
            <a:ext cx="3524250" cy="198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05399" y="3949661"/>
            <a:ext cx="6759819" cy="1631216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Es un principio </a:t>
            </a:r>
            <a:r>
              <a:rPr lang="en-US" sz="2000" dirty="0" err="1" smtClean="0"/>
              <a:t>metodológico</a:t>
            </a:r>
            <a:r>
              <a:rPr lang="en-US" sz="2000" dirty="0" smtClean="0"/>
              <a:t> a </a:t>
            </a:r>
            <a:r>
              <a:rPr lang="en-US" sz="2000" dirty="0" err="1" smtClean="0"/>
              <a:t>cumplir</a:t>
            </a:r>
            <a:r>
              <a:rPr lang="en-US" sz="2000" dirty="0" smtClean="0"/>
              <a:t> que se </a:t>
            </a:r>
            <a:r>
              <a:rPr lang="en-US" sz="2000" dirty="0" err="1" smtClean="0"/>
              <a:t>trabaje</a:t>
            </a:r>
            <a:r>
              <a:rPr lang="en-US" sz="2000" dirty="0" smtClean="0"/>
              <a:t> con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 o </a:t>
            </a:r>
            <a:r>
              <a:rPr lang="en-US" sz="2000" dirty="0" err="1" smtClean="0"/>
              <a:t>propiedades</a:t>
            </a:r>
            <a:r>
              <a:rPr lang="en-US" sz="2000" dirty="0" smtClean="0"/>
              <a:t> (que no son mas que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suerte</a:t>
            </a:r>
            <a:r>
              <a:rPr lang="en-US" sz="2000" dirty="0" smtClean="0"/>
              <a:t> de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) y no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con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que </a:t>
            </a:r>
            <a:r>
              <a:rPr lang="en-US" sz="2000" dirty="0" err="1" smtClean="0"/>
              <a:t>componen</a:t>
            </a:r>
            <a:r>
              <a:rPr lang="en-US" sz="2000" dirty="0" smtClean="0"/>
              <a:t> a un </a:t>
            </a:r>
            <a:r>
              <a:rPr lang="en-US" sz="2000" dirty="0" err="1" smtClean="0"/>
              <a:t>objeto</a:t>
            </a:r>
            <a:r>
              <a:rPr lang="en-US" sz="2000" dirty="0" smtClean="0"/>
              <a:t>. De </a:t>
            </a:r>
            <a:r>
              <a:rPr lang="en-US" sz="2000" dirty="0" err="1" smtClean="0"/>
              <a:t>modo</a:t>
            </a:r>
            <a:r>
              <a:rPr lang="en-US" sz="2000" dirty="0" smtClean="0"/>
              <a:t> de </a:t>
            </a:r>
            <a:r>
              <a:rPr lang="en-US" sz="2000" dirty="0" err="1" smtClean="0"/>
              <a:t>evitar</a:t>
            </a:r>
            <a:r>
              <a:rPr lang="en-US" sz="2000" dirty="0" smtClean="0"/>
              <a:t> </a:t>
            </a:r>
            <a:r>
              <a:rPr lang="en-US" sz="2000" dirty="0" err="1" smtClean="0"/>
              <a:t>equivocarse</a:t>
            </a:r>
            <a:r>
              <a:rPr lang="en-US" sz="2000" dirty="0" smtClean="0"/>
              <a:t> con la </a:t>
            </a:r>
            <a:r>
              <a:rPr lang="en-US" sz="2000" dirty="0" err="1" smtClean="0"/>
              <a:t>lógica</a:t>
            </a:r>
            <a:r>
              <a:rPr lang="en-US" sz="2000" dirty="0" smtClean="0"/>
              <a:t> de </a:t>
            </a:r>
            <a:r>
              <a:rPr lang="en-US" sz="2000" dirty="0" err="1" smtClean="0"/>
              <a:t>funcionamiento</a:t>
            </a:r>
            <a:r>
              <a:rPr lang="en-US" sz="2000" dirty="0" smtClean="0"/>
              <a:t> del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</a:t>
            </a:r>
            <a:endParaRPr lang="es-ES_tradnl" sz="2000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5763439"/>
            <a:ext cx="1866371" cy="72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85130" y="5847218"/>
            <a:ext cx="2678960" cy="707886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 smtClean="0">
                <a:solidFill>
                  <a:schemeClr val="tx1"/>
                </a:solidFill>
              </a:rPr>
              <a:t>debería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ser</a:t>
            </a:r>
            <a:r>
              <a:rPr lang="en-US" sz="2000" dirty="0" smtClean="0">
                <a:solidFill>
                  <a:schemeClr val="tx1"/>
                </a:solidFill>
              </a:rPr>
              <a:t> possible. El </a:t>
            </a:r>
            <a:r>
              <a:rPr lang="en-US" sz="2000" b="1" dirty="0"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chemeClr val="tx1"/>
                </a:solidFill>
              </a:rPr>
              <a:t> de C# y Java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7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6188" y="6398439"/>
            <a:ext cx="51827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3446003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Valores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y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Referencias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3" y="629254"/>
            <a:ext cx="4624032" cy="6047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11" y="902210"/>
            <a:ext cx="3486637" cy="36677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745213" y="1918244"/>
            <a:ext cx="6088796" cy="2375059"/>
            <a:chOff x="4925475" y="1865014"/>
            <a:chExt cx="6088796" cy="2375059"/>
          </a:xfrm>
        </p:grpSpPr>
        <p:sp>
          <p:nvSpPr>
            <p:cNvPr id="7" name="TextBox 6"/>
            <p:cNvSpPr txBox="1"/>
            <p:nvPr/>
          </p:nvSpPr>
          <p:spPr>
            <a:xfrm>
              <a:off x="4925475" y="1865014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9196" y="1865014"/>
              <a:ext cx="479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p1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4082" y="1865014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67802" y="1865014"/>
              <a:ext cx="109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Nombre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64082" y="2234346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67803" y="2234346"/>
              <a:ext cx="109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4082" y="2607955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67802" y="2607955"/>
              <a:ext cx="1004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Month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4082" y="2977286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67802" y="2977286"/>
              <a:ext cx="73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Year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12026" y="2234346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32475" y="2234346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52924" y="2234346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3822" y="2241539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73373" y="2241539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334255" y="2049680"/>
              <a:ext cx="2077771" cy="191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495648" y="1928388"/>
              <a:ext cx="1268434" cy="121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925475" y="3501409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29196" y="3501409"/>
              <a:ext cx="479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t1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37745" y="3501409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1465" y="3501409"/>
              <a:ext cx="240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DatosPersonales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37745" y="3870741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1466" y="3870741"/>
              <a:ext cx="109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Salario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6731248" y="1890005"/>
              <a:ext cx="363941" cy="18505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468683" y="3567065"/>
              <a:ext cx="1051807" cy="119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809018" y="2328818"/>
              <a:ext cx="0" cy="927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787240" y="2682070"/>
              <a:ext cx="157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Aniversario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45341" y="4464251"/>
            <a:ext cx="6409245" cy="2299313"/>
            <a:chOff x="4898509" y="4421822"/>
            <a:chExt cx="6409245" cy="2299313"/>
          </a:xfrm>
        </p:grpSpPr>
        <p:sp>
          <p:nvSpPr>
            <p:cNvPr id="53" name="TextBox 52"/>
            <p:cNvSpPr txBox="1"/>
            <p:nvPr/>
          </p:nvSpPr>
          <p:spPr>
            <a:xfrm>
              <a:off x="4898509" y="4421822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02230" y="4421822"/>
              <a:ext cx="479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p2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37116" y="4421822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40836" y="4421822"/>
              <a:ext cx="109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Nombre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37116" y="4791154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40837" y="4791154"/>
              <a:ext cx="109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Day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7116" y="5164763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40836" y="5164763"/>
              <a:ext cx="1004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Month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37116" y="5534094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40836" y="5534094"/>
              <a:ext cx="73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Year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385060" y="4791154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05509" y="4791154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025958" y="4791154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6856" y="4798347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346407" y="4798347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7307289" y="4606488"/>
              <a:ext cx="2077771" cy="191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468682" y="4485196"/>
              <a:ext cx="1268434" cy="121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987305" y="4798347"/>
              <a:ext cx="32044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731207" y="4921686"/>
              <a:ext cx="0" cy="927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709429" y="5274938"/>
              <a:ext cx="157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Aniversario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25475" y="5982471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29196" y="5982471"/>
              <a:ext cx="479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t2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37745" y="5982471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7745" y="6351803"/>
              <a:ext cx="11403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41466" y="6351803"/>
              <a:ext cx="109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Salario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468683" y="6048127"/>
              <a:ext cx="1051807" cy="119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609030" y="4485197"/>
              <a:ext cx="348750" cy="1681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271" y="67788"/>
            <a:ext cx="5069686" cy="17559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7484" y="2382048"/>
            <a:ext cx="2591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p1</a:t>
            </a:r>
            <a:r>
              <a:rPr lang="en-US" dirty="0" smtClean="0"/>
              <a:t> 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83063" y="3000641"/>
            <a:ext cx="2591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t1 </a:t>
            </a:r>
            <a:r>
              <a:rPr lang="en-US" dirty="0" smtClean="0"/>
              <a:t>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694010" y="1701464"/>
            <a:ext cx="23455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70C0"/>
                </a:solidFill>
              </a:rPr>
              <a:t>nombre</a:t>
            </a:r>
            <a:r>
              <a:rPr lang="en-US" dirty="0" smtClean="0"/>
              <a:t> 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633872" y="3926094"/>
            <a:ext cx="2405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Salario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hay un valor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280114" y="3272770"/>
            <a:ext cx="3817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Day Month Year </a:t>
            </a:r>
            <a:r>
              <a:rPr lang="en-US" dirty="0" smtClean="0"/>
              <a:t>hay un </a:t>
            </a:r>
            <a:r>
              <a:rPr lang="en-US" dirty="0" err="1" smtClean="0"/>
              <a:t>valores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1" grpId="0" animBg="1"/>
      <p:bldP spid="73" grpId="0" animBg="1"/>
      <p:bldP spid="74" grpId="0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8736" y="1422402"/>
            <a:ext cx="9302724" cy="3970318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En C#, Java, Python  los objetos se tratan implícitamente por referencia y se alojan en el </a:t>
            </a:r>
            <a:r>
              <a:rPr lang="es-ES_tradnl" sz="2800" dirty="0" err="1" smtClean="0"/>
              <a:t>heap</a:t>
            </a:r>
            <a:r>
              <a:rPr lang="es-ES_tradnl" sz="2800" dirty="0" smtClean="0"/>
              <a:t>. Los tipos atómicos se tratan por valor </a:t>
            </a:r>
          </a:p>
          <a:p>
            <a:r>
              <a:rPr lang="es-ES_tradnl" sz="2800" dirty="0" smtClean="0"/>
              <a:t>En otros </a:t>
            </a:r>
            <a:r>
              <a:rPr lang="es-ES_tradnl" sz="2800" dirty="0" err="1" smtClean="0"/>
              <a:t>LPs</a:t>
            </a:r>
            <a:r>
              <a:rPr lang="es-ES_tradnl" sz="2800" dirty="0" smtClean="0"/>
              <a:t> (como C++) se trabaja o no explícitamente con apuntadores para indicar si se trabaja con la referencia </a:t>
            </a:r>
            <a:r>
              <a:rPr lang="es-ES_tradnl" sz="2800" dirty="0"/>
              <a:t> </a:t>
            </a:r>
            <a:r>
              <a:rPr lang="es-ES_tradnl" sz="2800" dirty="0" smtClean="0"/>
              <a:t>o con lo referenciado.</a:t>
            </a:r>
          </a:p>
          <a:p>
            <a:r>
              <a:rPr lang="es-ES_tradnl" sz="2800" dirty="0" smtClean="0"/>
              <a:t>Esto significa que ya que tener claro como cada LP maneja los conceptos de copia, traspaso de parámetros y comparación por igualdad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1847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650504"/>
            <a:ext cx="11216640" cy="984726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>
                <a:solidFill>
                  <a:schemeClr val="tx1"/>
                </a:solidFill>
              </a:rPr>
              <a:t>Expresan una secuencia </a:t>
            </a:r>
            <a:r>
              <a:rPr lang="es-ES_tradnl" sz="2000" dirty="0" smtClean="0">
                <a:solidFill>
                  <a:schemeClr val="tx1"/>
                </a:solidFill>
              </a:rPr>
              <a:t>“enumerada</a:t>
            </a:r>
            <a:r>
              <a:rPr lang="es-ES_tradnl" sz="2000" dirty="0">
                <a:solidFill>
                  <a:schemeClr val="tx1"/>
                </a:solidFill>
              </a:rPr>
              <a:t>” </a:t>
            </a:r>
            <a:r>
              <a:rPr lang="es-ES_tradnl" sz="2000" dirty="0" smtClean="0">
                <a:solidFill>
                  <a:schemeClr val="tx1"/>
                </a:solidFill>
              </a:rPr>
              <a:t>(por lo general a partir de 0) de </a:t>
            </a:r>
            <a:r>
              <a:rPr lang="es-ES_tradnl" sz="2000" dirty="0">
                <a:solidFill>
                  <a:schemeClr val="tx1"/>
                </a:solidFill>
              </a:rPr>
              <a:t>valores de un mismo </a:t>
            </a:r>
            <a:r>
              <a:rPr lang="es-ES_tradnl" sz="2000" dirty="0" smtClean="0">
                <a:solidFill>
                  <a:schemeClr val="tx1"/>
                </a:solidFill>
              </a:rPr>
              <a:t>tipo que </a:t>
            </a:r>
            <a:r>
              <a:rPr lang="es-ES_tradnl" sz="2000" dirty="0">
                <a:solidFill>
                  <a:schemeClr val="tx1"/>
                </a:solidFill>
              </a:rPr>
              <a:t>son accedidos no a </a:t>
            </a:r>
            <a:r>
              <a:rPr lang="es-ES_tradnl" sz="2000" dirty="0" smtClean="0">
                <a:solidFill>
                  <a:schemeClr val="tx1"/>
                </a:solidFill>
              </a:rPr>
              <a:t>través </a:t>
            </a:r>
            <a:r>
              <a:rPr lang="es-ES_tradnl" sz="2000" dirty="0">
                <a:solidFill>
                  <a:schemeClr val="tx1"/>
                </a:solidFill>
              </a:rPr>
              <a:t>de un nombre como en la composición sino por su posición </a:t>
            </a:r>
            <a:r>
              <a:rPr lang="es-ES_tradnl" sz="2000" dirty="0" smtClean="0">
                <a:solidFill>
                  <a:schemeClr val="tx1"/>
                </a:solidFill>
              </a:rPr>
              <a:t>numérica (índice) </a:t>
            </a:r>
            <a:r>
              <a:rPr lang="es-ES_tradnl" sz="2000" dirty="0">
                <a:solidFill>
                  <a:schemeClr val="tx1"/>
                </a:solidFill>
              </a:rPr>
              <a:t>en la secuencia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130293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Arrays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0" y="1812904"/>
            <a:ext cx="11216640" cy="1147465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 smtClean="0">
                <a:solidFill>
                  <a:schemeClr val="tx1"/>
                </a:solidFill>
              </a:rPr>
              <a:t>Están presentes en casi todos los </a:t>
            </a:r>
            <a:r>
              <a:rPr lang="es-ES_tradnl" sz="2000" dirty="0" err="1" smtClean="0">
                <a:solidFill>
                  <a:schemeClr val="tx1"/>
                </a:solidFill>
              </a:rPr>
              <a:t>LPs</a:t>
            </a:r>
            <a:r>
              <a:rPr lang="es-ES_tradnl" sz="2000" dirty="0" smtClean="0">
                <a:solidFill>
                  <a:schemeClr val="tx1"/>
                </a:solidFill>
              </a:rPr>
              <a:t> desde los primeros como FORTRAN. Su utilidad es no solo por lo que expresan sino porque son MUY EFICIENTEMENTE  representados a nivel de las arquitecturas de memorias del hardware</a:t>
            </a:r>
            <a:endParaRPr lang="es-ES_tradnl" sz="20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6250" y="3394710"/>
            <a:ext cx="11155680" cy="308610"/>
            <a:chOff x="476250" y="3394710"/>
            <a:chExt cx="11155680" cy="308610"/>
          </a:xfrm>
        </p:grpSpPr>
        <p:sp>
          <p:nvSpPr>
            <p:cNvPr id="8" name="Rectangle 7"/>
            <p:cNvSpPr/>
            <p:nvPr/>
          </p:nvSpPr>
          <p:spPr>
            <a:xfrm>
              <a:off x="4762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58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3553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6517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481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…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44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40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373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1337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301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726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022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88620" y="3143250"/>
            <a:ext cx="3028950" cy="8458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04435" y="3126105"/>
            <a:ext cx="3028950" cy="8458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476250" y="4423411"/>
            <a:ext cx="3017520" cy="1123712"/>
          </a:xfrm>
          <a:prstGeom prst="wedgeRoundRectCallout">
            <a:avLst>
              <a:gd name="adj1" fmla="val -3325"/>
              <a:gd name="adj2" fmla="val -86194"/>
              <a:gd name="adj3" fmla="val 16667"/>
            </a:avLst>
          </a:prstGeom>
          <a:solidFill>
            <a:srgbClr val="92D05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 el valor de </a:t>
            </a:r>
            <a:r>
              <a:rPr lang="en-US" sz="2000" dirty="0" err="1">
                <a:solidFill>
                  <a:schemeClr val="tx1"/>
                </a:solidFill>
              </a:rPr>
              <a:t>cada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elemento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 </a:t>
            </a:r>
            <a:r>
              <a:rPr lang="en-US" sz="2000" dirty="0" err="1">
                <a:solidFill>
                  <a:schemeClr val="tx1"/>
                </a:solidFill>
              </a:rPr>
              <a:t>representa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ejemplo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3 bytes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360670" y="4423411"/>
            <a:ext cx="5440680" cy="1872853"/>
          </a:xfrm>
          <a:prstGeom prst="wedgeRoundRectCallout">
            <a:avLst>
              <a:gd name="adj1" fmla="val -32542"/>
              <a:gd name="adj2" fmla="val -73934"/>
              <a:gd name="adj3" fmla="val 16667"/>
            </a:avLst>
          </a:prstGeom>
          <a:solidFill>
            <a:srgbClr val="92D05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Entonces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acceder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al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400" b="1" dirty="0" smtClean="0"/>
              <a:t>k</a:t>
            </a:r>
            <a:r>
              <a:rPr lang="en-US" sz="2000" dirty="0" smtClean="0"/>
              <a:t> es </a:t>
            </a:r>
            <a:r>
              <a:rPr lang="en-US" sz="2000" dirty="0" err="1" smtClean="0"/>
              <a:t>sumar</a:t>
            </a:r>
            <a:r>
              <a:rPr lang="en-US" sz="2000" dirty="0" smtClean="0"/>
              <a:t> </a:t>
            </a:r>
            <a:r>
              <a:rPr lang="en-US" sz="2400" b="1" dirty="0" smtClean="0"/>
              <a:t>k*3</a:t>
            </a:r>
            <a:r>
              <a:rPr lang="en-US" sz="2000" dirty="0" smtClean="0"/>
              <a:t> a la </a:t>
            </a:r>
            <a:r>
              <a:rPr lang="en-US" sz="2000" dirty="0" err="1" smtClean="0"/>
              <a:t>dirección</a:t>
            </a:r>
            <a:r>
              <a:rPr lang="en-US" sz="2000" dirty="0" smtClean="0"/>
              <a:t> base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donde</a:t>
            </a:r>
            <a:r>
              <a:rPr lang="en-US" sz="2000" dirty="0" smtClean="0"/>
              <a:t> se </a:t>
            </a:r>
            <a:r>
              <a:rPr lang="en-US" sz="2000" dirty="0" err="1" smtClean="0"/>
              <a:t>guarda</a:t>
            </a:r>
            <a:r>
              <a:rPr lang="en-US" sz="2000" dirty="0" smtClean="0"/>
              <a:t> el array.  Lo </a:t>
            </a:r>
            <a:r>
              <a:rPr lang="en-US" sz="2000" dirty="0" err="1" smtClean="0"/>
              <a:t>cual</a:t>
            </a:r>
            <a:r>
              <a:rPr lang="en-US" sz="2000" dirty="0" smtClean="0"/>
              <a:t> es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eficientemente</a:t>
            </a:r>
            <a:r>
              <a:rPr lang="en-US" sz="2000" dirty="0" smtClean="0"/>
              <a:t> </a:t>
            </a:r>
            <a:r>
              <a:rPr lang="en-US" sz="2000" dirty="0" err="1" smtClean="0"/>
              <a:t>calculado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constante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hardware sin </a:t>
            </a:r>
            <a:r>
              <a:rPr lang="en-US" sz="2000" dirty="0" err="1" smtClean="0"/>
              <a:t>depender</a:t>
            </a:r>
            <a:r>
              <a:rPr lang="en-US" sz="2000" dirty="0" smtClean="0"/>
              <a:t> de la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array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250" y="659635"/>
            <a:ext cx="9944100" cy="461665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¿En qué momento se define el tamaño o cantidad de elementos de un </a:t>
            </a:r>
            <a:r>
              <a:rPr lang="es-ES_tradnl" sz="2400" dirty="0" err="1">
                <a:solidFill>
                  <a:schemeClr val="tx1"/>
                </a:solidFill>
              </a:rPr>
              <a:t>array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130293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Arrays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" y="1317911"/>
            <a:ext cx="11658600" cy="1105248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 smtClean="0">
                <a:solidFill>
                  <a:schemeClr val="tx1"/>
                </a:solidFill>
              </a:rPr>
              <a:t>Para un uso eficiente del cálculo del direccionado los algunos </a:t>
            </a:r>
            <a:r>
              <a:rPr lang="es-ES_tradnl" sz="2000" dirty="0" err="1" smtClean="0">
                <a:solidFill>
                  <a:schemeClr val="tx1"/>
                </a:solidFill>
              </a:rPr>
              <a:t>LPs</a:t>
            </a:r>
            <a:r>
              <a:rPr lang="es-ES_tradnl" sz="2000" dirty="0" smtClean="0">
                <a:solidFill>
                  <a:schemeClr val="tx1"/>
                </a:solidFill>
              </a:rPr>
              <a:t> iniciales (Pascal) solo permitían definir </a:t>
            </a:r>
            <a:r>
              <a:rPr lang="es-ES_tradnl" sz="2000" dirty="0" err="1" smtClean="0">
                <a:solidFill>
                  <a:schemeClr val="tx1"/>
                </a:solidFill>
              </a:rPr>
              <a:t>arrays</a:t>
            </a:r>
            <a:r>
              <a:rPr lang="es-ES_tradnl" sz="2000" dirty="0" smtClean="0">
                <a:solidFill>
                  <a:schemeClr val="tx1"/>
                </a:solidFill>
              </a:rPr>
              <a:t> en los que el tamaño estaba decido estáticamente en el texto del código y su espacio se ubicaba en la pila (ver organización de memoria)</a:t>
            </a:r>
            <a:endParaRPr lang="es-ES_tradnl" sz="20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2890" y="3359640"/>
            <a:ext cx="11155680" cy="308610"/>
            <a:chOff x="476250" y="3394710"/>
            <a:chExt cx="11155680" cy="308610"/>
          </a:xfrm>
        </p:grpSpPr>
        <p:sp>
          <p:nvSpPr>
            <p:cNvPr id="8" name="Rectangle 7"/>
            <p:cNvSpPr/>
            <p:nvPr/>
          </p:nvSpPr>
          <p:spPr>
            <a:xfrm>
              <a:off x="4762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58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3553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6517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481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44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40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373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1337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301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7265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02290" y="3394710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42875" y="3175492"/>
            <a:ext cx="4768215" cy="65355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11090" y="3175491"/>
            <a:ext cx="3718560" cy="6535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62890" y="2602783"/>
            <a:ext cx="5943600" cy="465513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3600" tIns="46800" rIns="93600" bIns="46800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s-ES_tradnl" dirty="0" err="1">
                <a:solidFill>
                  <a:srgbClr val="3366FF"/>
                </a:solidFill>
                <a:latin typeface="Consolas" panose="020B0609020204030204" charset="0"/>
              </a:rPr>
              <a:t>int</a:t>
            </a:r>
            <a:r>
              <a:rPr lang="es-ES_tradnl" dirty="0">
                <a:latin typeface="Consolas" panose="020B0609020204030204" charset="0"/>
              </a:rPr>
              <a:t>[1000] </a:t>
            </a:r>
            <a:r>
              <a:rPr lang="es-ES_tradnl" dirty="0" smtClean="0">
                <a:latin typeface="Consolas" panose="020B0609020204030204" charset="0"/>
              </a:rPr>
              <a:t>a;</a:t>
            </a:r>
            <a:r>
              <a:rPr lang="es-ES_tradnl" dirty="0" smtClean="0">
                <a:solidFill>
                  <a:srgbClr val="3366FF"/>
                </a:solidFill>
                <a:latin typeface="Consolas" panose="020B0609020204030204" charset="0"/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  <a:latin typeface="Consolas" panose="020B0609020204030204" charset="0"/>
              </a:rPr>
              <a:t>double</a:t>
            </a:r>
            <a:r>
              <a:rPr lang="es-ES_tradnl" dirty="0" smtClean="0">
                <a:latin typeface="Consolas" panose="020B0609020204030204" charset="0"/>
              </a:rPr>
              <a:t>[200</a:t>
            </a:r>
            <a:r>
              <a:rPr lang="es-ES_tradnl" dirty="0">
                <a:latin typeface="Consolas" panose="020B0609020204030204" charset="0"/>
              </a:rPr>
              <a:t>] b</a:t>
            </a:r>
            <a:r>
              <a:rPr lang="es-ES_tradnl" dirty="0" smtClean="0">
                <a:latin typeface="Consolas" panose="020B0609020204030204" charset="0"/>
              </a:rPr>
              <a:t>; </a:t>
            </a:r>
            <a:r>
              <a:rPr lang="es-ES_tradnl" dirty="0" err="1">
                <a:solidFill>
                  <a:srgbClr val="3366FF"/>
                </a:solidFill>
                <a:latin typeface="Consolas" panose="020B0609020204030204" charset="0"/>
              </a:rPr>
              <a:t>int</a:t>
            </a:r>
            <a:r>
              <a:rPr lang="es-ES_tradnl" dirty="0" smtClean="0">
                <a:latin typeface="Consolas" panose="020B0609020204030204" charset="0"/>
              </a:rPr>
              <a:t> c[50]</a:t>
            </a:r>
            <a:endParaRPr lang="es-ES_tradnl" dirty="0">
              <a:latin typeface="Consolas" panose="020B060902020403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3829050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a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41770" y="3790897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b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190" y="4198382"/>
            <a:ext cx="11658600" cy="1560968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 smtClean="0">
                <a:solidFill>
                  <a:schemeClr val="tx1"/>
                </a:solidFill>
              </a:rPr>
              <a:t>Si sabemos estáticamente el espacio que ocuparía el </a:t>
            </a:r>
            <a:r>
              <a:rPr lang="es-ES_tradnl" sz="2000" dirty="0" err="1" smtClean="0">
                <a:solidFill>
                  <a:schemeClr val="tx1"/>
                </a:solidFill>
              </a:rPr>
              <a:t>array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a</a:t>
            </a:r>
            <a:r>
              <a:rPr lang="es-ES_tradnl" sz="2000" dirty="0" smtClean="0">
                <a:solidFill>
                  <a:schemeClr val="tx1"/>
                </a:solidFill>
              </a:rPr>
              <a:t> y el </a:t>
            </a:r>
            <a:r>
              <a:rPr lang="es-ES_tradnl" sz="2000" dirty="0" err="1" smtClean="0">
                <a:solidFill>
                  <a:schemeClr val="tx1"/>
                </a:solidFill>
              </a:rPr>
              <a:t>array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b </a:t>
            </a:r>
            <a:r>
              <a:rPr lang="es-ES_tradnl" sz="2000" dirty="0" smtClean="0">
                <a:solidFill>
                  <a:schemeClr val="tx1"/>
                </a:solidFill>
              </a:rPr>
              <a:t>entonces podemos saber dónde empezaría el </a:t>
            </a:r>
            <a:r>
              <a:rPr lang="es-ES_tradnl" sz="2000" dirty="0" err="1" smtClean="0">
                <a:solidFill>
                  <a:schemeClr val="tx1"/>
                </a:solidFill>
              </a:rPr>
              <a:t>array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c</a:t>
            </a:r>
            <a:r>
              <a:rPr lang="es-ES_tradnl" sz="2400" dirty="0" smtClean="0">
                <a:solidFill>
                  <a:schemeClr val="tx1"/>
                </a:solidFill>
              </a:rPr>
              <a:t>. </a:t>
            </a:r>
            <a:r>
              <a:rPr lang="es-ES_tradnl" sz="2000" dirty="0">
                <a:solidFill>
                  <a:schemeClr val="tx1"/>
                </a:solidFill>
              </a:rPr>
              <a:t>La </a:t>
            </a:r>
            <a:r>
              <a:rPr lang="es-ES_tradnl" sz="2000" dirty="0" smtClean="0">
                <a:solidFill>
                  <a:schemeClr val="tx1"/>
                </a:solidFill>
              </a:rPr>
              <a:t>posición en memoria donde estaría un elemento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c[k] </a:t>
            </a:r>
            <a:r>
              <a:rPr lang="es-ES_tradnl" sz="2000" dirty="0" smtClean="0">
                <a:solidFill>
                  <a:schemeClr val="tx1"/>
                </a:solidFill>
              </a:rPr>
              <a:t>sería </a:t>
            </a:r>
            <a:r>
              <a:rPr lang="es-ES_tradnl" sz="2000" i="1" dirty="0" smtClean="0">
                <a:solidFill>
                  <a:schemeClr val="tx1"/>
                </a:solidFill>
              </a:rPr>
              <a:t>la posición donde empieza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a +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i="1" dirty="0" smtClean="0">
                <a:solidFill>
                  <a:schemeClr val="tx1"/>
                </a:solidFill>
              </a:rPr>
              <a:t>la longitud en bytes de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a + </a:t>
            </a:r>
            <a:r>
              <a:rPr lang="es-ES_tradnl" sz="2000" i="1" dirty="0">
                <a:solidFill>
                  <a:schemeClr val="tx1"/>
                </a:solidFill>
              </a:rPr>
              <a:t>longitud en bytes de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b + (k-1)* </a:t>
            </a:r>
            <a:r>
              <a:rPr lang="es-ES_tradnl" sz="2000" i="1" dirty="0" smtClean="0">
                <a:solidFill>
                  <a:schemeClr val="tx1"/>
                </a:solidFill>
              </a:rPr>
              <a:t>espacio que ocupe un valor del tipo de los elementos de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" y="5920150"/>
            <a:ext cx="11620500" cy="707886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/>
              <a:t>Pero este enfoque tiene el inconveniente de que en ejecución se reserva espacio fijo en la pila para cada </a:t>
            </a:r>
            <a:r>
              <a:rPr lang="es-ES_tradnl" sz="2000" dirty="0" err="1"/>
              <a:t>array</a:t>
            </a:r>
            <a:r>
              <a:rPr lang="es-ES_tradnl" sz="2000" dirty="0"/>
              <a:t> cuando tal vez se hubiese necesitado menos con la consiguiente subutilización de la memoria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629650" y="3175491"/>
            <a:ext cx="2880360" cy="6535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83140" y="3775595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c</a:t>
            </a:r>
            <a:endParaRPr lang="en-US" dirty="0">
              <a:latin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5" grpId="0" bldLvl="0" animBg="1"/>
      <p:bldP spid="2" grpId="0"/>
      <p:bldP spid="26" grpId="0"/>
      <p:bldP spid="27" grpId="0" bldLvl="0" animBg="1"/>
      <p:bldP spid="28" grpId="0" bldLvl="0" animBg="1"/>
      <p:bldP spid="30" grpId="0" bldLvl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10" y="1988295"/>
            <a:ext cx="9448800" cy="2308324"/>
          </a:xfr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Narrow" panose="020B0606020202030204" charset="0"/>
                <a:ea typeface="+mn-ea"/>
                <a:cs typeface="+mn-cs"/>
              </a:rPr>
              <a:t/>
            </a:r>
            <a:br>
              <a:rPr lang="en-US" sz="4000" dirty="0" smtClean="0">
                <a:latin typeface="Arial Narrow" panose="020B0606020202030204" charset="0"/>
                <a:ea typeface="+mn-ea"/>
                <a:cs typeface="+mn-cs"/>
              </a:rPr>
            </a:br>
            <a:r>
              <a:rPr lang="en-US" sz="4000" dirty="0" smtClean="0">
                <a:latin typeface="Arial Narrow" panose="020B0606020202030204" charset="0"/>
                <a:ea typeface="+mn-ea"/>
                <a:cs typeface="+mn-cs"/>
              </a:rPr>
              <a:t>Antes 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de </a:t>
            </a:r>
            <a:r>
              <a:rPr lang="en-US" sz="4000" dirty="0" err="1">
                <a:latin typeface="Arial Narrow" panose="020B0606020202030204" charset="0"/>
                <a:ea typeface="+mn-ea"/>
                <a:cs typeface="+mn-cs"/>
              </a:rPr>
              <a:t>continuar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 </a:t>
            </a:r>
            <a:r>
              <a:rPr lang="en-US" sz="4000" dirty="0" err="1">
                <a:latin typeface="Arial Narrow" panose="020B0606020202030204" charset="0"/>
                <a:ea typeface="+mn-ea"/>
                <a:cs typeface="+mn-cs"/>
              </a:rPr>
              <a:t>responda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 a la </a:t>
            </a:r>
            <a:r>
              <a:rPr lang="en-US" sz="4000" dirty="0" err="1">
                <a:latin typeface="Arial Narrow" panose="020B0606020202030204" charset="0"/>
                <a:ea typeface="+mn-ea"/>
                <a:cs typeface="+mn-cs"/>
              </a:rPr>
              <a:t>nueva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 </a:t>
            </a:r>
            <a:r>
              <a:rPr lang="en-US" sz="4000" dirty="0" err="1">
                <a:latin typeface="Arial Narrow" panose="020B0606020202030204" charset="0"/>
                <a:ea typeface="+mn-ea"/>
                <a:cs typeface="+mn-cs"/>
              </a:rPr>
              <a:t>encuesta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 que se ha </a:t>
            </a:r>
            <a:r>
              <a:rPr lang="en-US" sz="4000" dirty="0" err="1">
                <a:latin typeface="Arial Narrow" panose="020B0606020202030204" charset="0"/>
                <a:ea typeface="+mn-ea"/>
                <a:cs typeface="+mn-cs"/>
              </a:rPr>
              <a:t>puesto</a:t>
            </a:r>
            <a:r>
              <a:rPr lang="en-US" sz="4000" dirty="0">
                <a:latin typeface="Arial Narrow" panose="020B0606020202030204" charset="0"/>
                <a:ea typeface="+mn-ea"/>
                <a:cs typeface="+mn-cs"/>
              </a:rPr>
              <a:t> </a:t>
            </a:r>
            <a:r>
              <a:rPr lang="en-US" sz="4000" dirty="0" err="1" smtClean="0">
                <a:latin typeface="Arial Narrow" panose="020B0606020202030204" charset="0"/>
                <a:ea typeface="+mn-ea"/>
                <a:cs typeface="+mn-cs"/>
              </a:rPr>
              <a:t>ahora</a:t>
            </a:r>
            <a:r>
              <a:rPr lang="en-US" sz="4000" dirty="0" smtClean="0">
                <a:latin typeface="Arial Narrow" panose="020B0606020202030204" charset="0"/>
                <a:ea typeface="+mn-ea"/>
                <a:cs typeface="+mn-cs"/>
              </a:rPr>
              <a:t/>
            </a:r>
            <a:br>
              <a:rPr lang="en-US" sz="4000" dirty="0" smtClean="0">
                <a:latin typeface="Arial Narrow" panose="020B0606020202030204" charset="0"/>
                <a:ea typeface="+mn-ea"/>
                <a:cs typeface="+mn-cs"/>
              </a:rPr>
            </a:br>
            <a:endParaRPr lang="en-US" sz="4000" dirty="0">
              <a:latin typeface="Arial Narrow" panose="020B060602020203020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" y="659635"/>
            <a:ext cx="11835765" cy="707886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Como se analizó en la dispositiva anterior no era efectivo que los </a:t>
            </a:r>
            <a:r>
              <a:rPr lang="es-ES_tradnl" sz="2000" dirty="0" err="1" smtClean="0"/>
              <a:t>arrays</a:t>
            </a:r>
            <a:r>
              <a:rPr lang="es-ES_tradnl" sz="2000" dirty="0" smtClean="0"/>
              <a:t> se ubicaran en la pila y a la vez poder tener </a:t>
            </a:r>
            <a:r>
              <a:rPr lang="es-ES_tradnl" sz="2000" dirty="0" err="1" smtClean="0"/>
              <a:t>arrays</a:t>
            </a:r>
            <a:r>
              <a:rPr lang="es-ES_tradnl" sz="2000" dirty="0" smtClean="0"/>
              <a:t> cuyo tamaño se decidiese  durante la ejecución</a:t>
            </a:r>
            <a:endParaRPr lang="es-ES_tradnl" sz="20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248022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Arrays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el Heap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75" y="1636969"/>
            <a:ext cx="11797665" cy="1105248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 smtClean="0">
                <a:solidFill>
                  <a:schemeClr val="tx1"/>
                </a:solidFill>
              </a:rPr>
              <a:t>Por eso los </a:t>
            </a:r>
            <a:r>
              <a:rPr lang="es-ES_tradnl" sz="2000" dirty="0" err="1" smtClean="0">
                <a:solidFill>
                  <a:schemeClr val="tx1"/>
                </a:solidFill>
              </a:rPr>
              <a:t>LPs</a:t>
            </a:r>
            <a:r>
              <a:rPr lang="es-ES_tradnl" sz="2000" dirty="0" smtClean="0">
                <a:solidFill>
                  <a:schemeClr val="tx1"/>
                </a:solidFill>
              </a:rPr>
              <a:t> de la familia de C tienen también el recurso de apuntadores (punteros, </a:t>
            </a:r>
            <a:r>
              <a:rPr lang="es-ES_tradnl" sz="2000" i="1" dirty="0" smtClean="0">
                <a:solidFill>
                  <a:schemeClr val="tx1"/>
                </a:solidFill>
              </a:rPr>
              <a:t>pointers</a:t>
            </a:r>
            <a:r>
              <a:rPr lang="es-ES_tradnl" sz="2000" dirty="0" smtClean="0">
                <a:solidFill>
                  <a:schemeClr val="tx1"/>
                </a:solidFill>
              </a:rPr>
              <a:t>). En espacio para un </a:t>
            </a:r>
            <a:r>
              <a:rPr lang="es-ES_tradnl" sz="2000" dirty="0" err="1" smtClean="0">
                <a:solidFill>
                  <a:schemeClr val="tx1"/>
                </a:solidFill>
              </a:rPr>
              <a:t>array</a:t>
            </a:r>
            <a:r>
              <a:rPr lang="es-ES_tradnl" sz="2000" dirty="0" smtClean="0">
                <a:solidFill>
                  <a:schemeClr val="tx1"/>
                </a:solidFill>
              </a:rPr>
              <a:t> se reserva en el momento de la ejecución que se necesite y los que se obtiene es un  “apuntador” o “referencia” a una zona de memoria donde se ubica el espacio del </a:t>
            </a:r>
            <a:r>
              <a:rPr lang="es-ES_tradnl" sz="2000" dirty="0" err="1" smtClean="0">
                <a:solidFill>
                  <a:schemeClr val="tx1"/>
                </a:solidFill>
              </a:rPr>
              <a:t>array</a:t>
            </a:r>
            <a:r>
              <a:rPr lang="es-ES_tradnl" sz="2000" dirty="0" smtClean="0">
                <a:solidFill>
                  <a:schemeClr val="tx1"/>
                </a:solidFill>
              </a:rPr>
              <a:t>.</a:t>
            </a:r>
            <a:endParaRPr lang="es-ES_tradnl" sz="2000" dirty="0">
              <a:solidFill>
                <a:schemeClr val="tx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50491" y="3243662"/>
            <a:ext cx="3173106" cy="1754326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</a:pP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[ ] *c; </a:t>
            </a: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 k;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i="0" dirty="0" smtClean="0">
                <a:latin typeface="Consolas" panose="020B0609020204030204" charset="0"/>
              </a:rPr>
              <a:t>...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i="0" dirty="0" smtClean="0">
                <a:latin typeface="Consolas" panose="020B0609020204030204" charset="0"/>
              </a:rPr>
              <a:t>c = new </a:t>
            </a: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[100];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dirty="0">
                <a:latin typeface="Consolas" panose="020B0609020204030204" charset="0"/>
              </a:rPr>
              <a:t>k</a:t>
            </a:r>
            <a:r>
              <a:rPr lang="es-ES_tradnl" sz="2000" dirty="0" smtClean="0">
                <a:latin typeface="Consolas" panose="020B0609020204030204" charset="0"/>
              </a:rPr>
              <a:t> = 5;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dirty="0" err="1">
                <a:latin typeface="Consolas" panose="020B0609020204030204" charset="0"/>
              </a:rPr>
              <a:t>i</a:t>
            </a:r>
            <a:r>
              <a:rPr lang="es-ES_tradnl" sz="2000" i="0" dirty="0" err="1" smtClean="0">
                <a:latin typeface="Consolas" panose="020B0609020204030204" charset="0"/>
              </a:rPr>
              <a:t>nt</a:t>
            </a:r>
            <a:r>
              <a:rPr lang="es-ES_tradnl" sz="2000" i="0" dirty="0" smtClean="0">
                <a:latin typeface="Consolas" panose="020B0609020204030204" charset="0"/>
              </a:rPr>
              <a:t>[] *d = c;</a:t>
            </a:r>
          </a:p>
          <a:p>
            <a:pPr marL="457200" indent="-457200" algn="l">
              <a:lnSpc>
                <a:spcPct val="90000"/>
              </a:lnSpc>
            </a:pPr>
            <a:endParaRPr lang="es-ES_tradnl" sz="2000" b="1" i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699510" y="3098005"/>
            <a:ext cx="8362950" cy="2760667"/>
            <a:chOff x="3722370" y="2730032"/>
            <a:chExt cx="8362950" cy="2760667"/>
          </a:xfrm>
        </p:grpSpPr>
        <p:sp>
          <p:nvSpPr>
            <p:cNvPr id="8" name="Rectangle 7"/>
            <p:cNvSpPr/>
            <p:nvPr/>
          </p:nvSpPr>
          <p:spPr>
            <a:xfrm>
              <a:off x="557784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0748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3712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6676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9640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2604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4394872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22370" y="4400243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40730" y="4690416"/>
              <a:ext cx="75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0</a:t>
              </a:r>
              <a:endParaRPr lang="en-US" dirty="0">
                <a:latin typeface="Consolas" panose="020B060902020403020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8620" y="5052184"/>
              <a:ext cx="75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Heap</a:t>
              </a:r>
              <a:endParaRPr lang="en-US" dirty="0">
                <a:latin typeface="Consolas" panose="020B060902020403020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77840" y="5121367"/>
              <a:ext cx="485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charset="0"/>
                </a:rPr>
                <a:t>Espacio</a:t>
              </a:r>
              <a:r>
                <a:rPr lang="en-US" dirty="0" smtClean="0">
                  <a:latin typeface="Arial Narrow" panose="020B0606020202030204" charset="0"/>
                </a:rPr>
                <a:t> del array “</a:t>
              </a:r>
              <a:r>
                <a:rPr lang="en-US" dirty="0" err="1" smtClean="0">
                  <a:latin typeface="Arial Narrow" panose="020B0606020202030204" charset="0"/>
                </a:rPr>
                <a:t>apuntado</a:t>
              </a:r>
              <a:r>
                <a:rPr lang="en-US" dirty="0" smtClean="0">
                  <a:latin typeface="Arial Narrow" panose="020B0606020202030204" charset="0"/>
                </a:rPr>
                <a:t>” </a:t>
              </a:r>
              <a:r>
                <a:rPr lang="en-US" dirty="0" err="1" smtClean="0">
                  <a:latin typeface="Arial Narrow" panose="020B0606020202030204" charset="0"/>
                </a:rPr>
                <a:t>por</a:t>
              </a:r>
              <a:r>
                <a:rPr lang="en-US" dirty="0" smtClean="0">
                  <a:latin typeface="Arial Narrow" panose="020B0606020202030204" charset="0"/>
                </a:rPr>
                <a:t> </a:t>
              </a:r>
              <a:r>
                <a:rPr lang="en-US" dirty="0" smtClean="0">
                  <a:latin typeface="Consolas" panose="020B0609020204030204" charset="0"/>
                </a:rPr>
                <a:t>c </a:t>
              </a:r>
              <a:r>
                <a:rPr lang="en-US" dirty="0">
                  <a:latin typeface="Arial Narrow" panose="020B0606020202030204" charset="0"/>
                </a:rPr>
                <a:t>y</a:t>
              </a:r>
              <a:r>
                <a:rPr lang="en-US" dirty="0" smtClean="0">
                  <a:latin typeface="Consolas" panose="020B0609020204030204" charset="0"/>
                </a:rPr>
                <a:t> d</a:t>
              </a:r>
              <a:endParaRPr lang="en-US" dirty="0">
                <a:latin typeface="Consolas" panose="020B060902020403020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8145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7863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581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6156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7017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6735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6453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6171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Consolas" panose="020B060902020403020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7390" y="273003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61710" y="273003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k</a:t>
              </a:r>
              <a:endParaRPr lang="en-US" dirty="0">
                <a:latin typeface="Consolas" panose="020B060902020403020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20683" y="3963921"/>
              <a:ext cx="174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Pila</a:t>
              </a:r>
              <a:endParaRPr lang="en-US" dirty="0">
                <a:latin typeface="Consolas" panose="020B060902020403020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09760" y="4687201"/>
              <a:ext cx="75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99</a:t>
              </a:r>
              <a:endParaRPr lang="en-US" dirty="0">
                <a:latin typeface="Consolas" panose="020B060902020403020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5615940" y="3475853"/>
              <a:ext cx="308610" cy="919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1155680" y="4400243"/>
              <a:ext cx="929640" cy="30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7350" y="4148587"/>
              <a:ext cx="4792980" cy="9111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58890" y="3098663"/>
              <a:ext cx="297180" cy="75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onsolas" panose="020B060902020403020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8890" y="275132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charset="0"/>
                </a:rPr>
                <a:t>d</a:t>
              </a:r>
              <a:endParaRPr lang="en-US" dirty="0">
                <a:latin typeface="Consolas" panose="020B060902020403020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5646420" y="3455152"/>
              <a:ext cx="887730" cy="93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831330" y="3098663"/>
              <a:ext cx="5109210" cy="632039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charset="0"/>
                </a:rPr>
                <a:t>c </a:t>
              </a:r>
              <a:r>
                <a:rPr lang="es-ES_tradnl" sz="2000" dirty="0" smtClean="0">
                  <a:solidFill>
                    <a:schemeClr val="tx1"/>
                  </a:solidFill>
                </a:rPr>
                <a:t>y </a:t>
              </a:r>
              <a:r>
                <a:rPr lang="es-ES_tradnl" sz="2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charset="0"/>
                </a:rPr>
                <a:t>d </a:t>
              </a:r>
              <a:r>
                <a:rPr lang="es-ES_tradnl" sz="2000" dirty="0" smtClean="0">
                  <a:solidFill>
                    <a:schemeClr val="tx1"/>
                  </a:solidFill>
                </a:rPr>
                <a:t>han quedado apuntando a un mismo </a:t>
              </a:r>
              <a:r>
                <a:rPr lang="es-ES_tradnl" sz="2000" dirty="0" err="1" smtClean="0">
                  <a:solidFill>
                    <a:schemeClr val="tx1"/>
                  </a:solidFill>
                </a:rPr>
                <a:t>array</a:t>
              </a:r>
              <a:endParaRPr lang="es-ES_tradnl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955" y="73872"/>
            <a:ext cx="4513869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Arrays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el Heap, Memory leaks</a:t>
            </a:r>
            <a:endParaRPr lang="en-US" sz="28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5889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853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1817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781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7745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610" y="204575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73780" y="2051123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40" y="234129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0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0030" y="2703064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Heap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9250" y="2772247"/>
            <a:ext cx="48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charset="0"/>
              </a:rPr>
              <a:t>Espacio</a:t>
            </a:r>
            <a:r>
              <a:rPr lang="en-US" dirty="0" smtClean="0">
                <a:latin typeface="Arial Narrow" panose="020B0606020202030204" charset="0"/>
              </a:rPr>
              <a:t> del array “</a:t>
            </a:r>
            <a:r>
              <a:rPr lang="en-US" dirty="0" err="1" smtClean="0">
                <a:latin typeface="Arial Narrow" panose="020B0606020202030204" charset="0"/>
              </a:rPr>
              <a:t>apuntado</a:t>
            </a:r>
            <a:r>
              <a:rPr lang="en-US" dirty="0" smtClean="0">
                <a:latin typeface="Arial Narrow" panose="020B0606020202030204" charset="0"/>
              </a:rPr>
              <a:t>” </a:t>
            </a:r>
            <a:r>
              <a:rPr lang="en-US" dirty="0" err="1" smtClean="0">
                <a:latin typeface="Arial Narrow" panose="020B0606020202030204" charset="0"/>
              </a:rPr>
              <a:t>por</a:t>
            </a:r>
            <a:r>
              <a:rPr lang="en-US" dirty="0" smtClean="0">
                <a:latin typeface="Arial Narrow" panose="020B0606020202030204" charset="0"/>
              </a:rPr>
              <a:t> </a:t>
            </a:r>
            <a:r>
              <a:rPr lang="en-US" dirty="0" smtClean="0">
                <a:latin typeface="Consolas" panose="020B0609020204030204" charset="0"/>
              </a:rPr>
              <a:t>c y d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50491" y="806859"/>
            <a:ext cx="3173106" cy="1754326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</a:pP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[ ] *c; </a:t>
            </a: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 k;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i="0" dirty="0" smtClean="0">
                <a:latin typeface="Consolas" panose="020B0609020204030204" charset="0"/>
              </a:rPr>
              <a:t>...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i="0" dirty="0" smtClean="0">
                <a:latin typeface="Consolas" panose="020B0609020204030204" charset="0"/>
              </a:rPr>
              <a:t>c = new </a:t>
            </a:r>
            <a:r>
              <a:rPr lang="es-ES_tradnl" sz="2000" i="0" dirty="0" err="1" smtClean="0">
                <a:latin typeface="Consolas" panose="020B0609020204030204" charset="0"/>
              </a:rPr>
              <a:t>int</a:t>
            </a:r>
            <a:r>
              <a:rPr lang="es-ES_tradnl" sz="2000" i="0" dirty="0" smtClean="0">
                <a:latin typeface="Consolas" panose="020B0609020204030204" charset="0"/>
              </a:rPr>
              <a:t>[100];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dirty="0">
                <a:latin typeface="Consolas" panose="020B0609020204030204" charset="0"/>
              </a:rPr>
              <a:t>k</a:t>
            </a:r>
            <a:r>
              <a:rPr lang="es-ES_tradnl" sz="2000" dirty="0" smtClean="0">
                <a:latin typeface="Consolas" panose="020B0609020204030204" charset="0"/>
              </a:rPr>
              <a:t> = 5;</a:t>
            </a:r>
          </a:p>
          <a:p>
            <a:pPr marL="457200" indent="-457200" algn="l">
              <a:lnSpc>
                <a:spcPct val="90000"/>
              </a:lnSpc>
            </a:pPr>
            <a:r>
              <a:rPr lang="es-ES_tradnl" sz="2000" dirty="0" err="1">
                <a:latin typeface="Consolas" panose="020B0609020204030204" charset="0"/>
              </a:rPr>
              <a:t>i</a:t>
            </a:r>
            <a:r>
              <a:rPr lang="es-ES_tradnl" sz="2000" i="0" dirty="0" err="1" smtClean="0">
                <a:latin typeface="Consolas" panose="020B0609020204030204" charset="0"/>
              </a:rPr>
              <a:t>nt</a:t>
            </a:r>
            <a:r>
              <a:rPr lang="es-ES_tradnl" sz="2000" i="0" dirty="0" smtClean="0">
                <a:latin typeface="Consolas" panose="020B0609020204030204" charset="0"/>
              </a:rPr>
              <a:t>[] *d = c;</a:t>
            </a:r>
          </a:p>
          <a:p>
            <a:pPr marL="457200" indent="-457200" algn="l">
              <a:lnSpc>
                <a:spcPct val="90000"/>
              </a:lnSpc>
            </a:pPr>
            <a:endParaRPr lang="es-ES_tradnl" sz="2000" b="1" i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286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3004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2722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297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2158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1876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1594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1312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charset="0"/>
              </a:rPr>
              <a:t>5</a:t>
            </a:r>
            <a:endParaRPr lang="en-US" dirty="0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8800" y="38091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charset="0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13120" y="38091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k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2093" y="1614801"/>
            <a:ext cx="17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Pila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1170" y="2338081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99</a:t>
            </a:r>
            <a:endParaRPr lang="en-US" dirty="0">
              <a:latin typeface="Consolas" panose="020B060902020403020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467350" y="1126733"/>
            <a:ext cx="308610" cy="91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007090" y="2051123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318760" y="1799467"/>
            <a:ext cx="4792980" cy="91116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10300" y="74954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10300" y="40220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d</a:t>
            </a:r>
            <a:endParaRPr lang="en-US" dirty="0">
              <a:latin typeface="Consolas" panose="020B060902020403020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97830" y="1106032"/>
            <a:ext cx="887730" cy="93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82740" y="749543"/>
            <a:ext cx="5109210" cy="632039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1200"/>
              </a:spcAft>
            </a:pP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c</a:t>
            </a:r>
            <a:r>
              <a:rPr lang="es-ES_tradnl" sz="2000" dirty="0" smtClean="0">
                <a:solidFill>
                  <a:schemeClr val="tx1"/>
                </a:solidFill>
              </a:rPr>
              <a:t> y </a:t>
            </a:r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d</a:t>
            </a:r>
            <a:r>
              <a:rPr lang="es-ES_tradnl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Arial Narrow" panose="020B0606020202030204" charset="0"/>
              </a:rPr>
              <a:t>han quedado apuntando a un mismo </a:t>
            </a:r>
            <a:r>
              <a:rPr lang="es-ES_tradnl" sz="2000" dirty="0" err="1">
                <a:solidFill>
                  <a:schemeClr val="tx1"/>
                </a:solidFill>
                <a:latin typeface="Arial Narrow" panose="020B0606020202030204" charset="0"/>
              </a:rPr>
              <a:t>array</a:t>
            </a:r>
            <a:endParaRPr lang="es-ES_tradnl" sz="2000" dirty="0">
              <a:solidFill>
                <a:schemeClr val="tx1"/>
              </a:solidFill>
              <a:latin typeface="Arial Narrow" panose="020B060602020203020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50491" y="4121559"/>
            <a:ext cx="3173106" cy="369332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</a:pPr>
            <a:r>
              <a:rPr lang="es-ES_tradnl" sz="2000" dirty="0" err="1">
                <a:latin typeface="Consolas" panose="020B0609020204030204" charset="0"/>
              </a:rPr>
              <a:t>d</a:t>
            </a:r>
            <a:r>
              <a:rPr lang="es-ES_tradnl" sz="2000" i="0" dirty="0" err="1" smtClean="0">
                <a:latin typeface="Consolas" panose="020B0609020204030204" charset="0"/>
              </a:rPr>
              <a:t>elete</a:t>
            </a:r>
            <a:r>
              <a:rPr lang="es-ES_tradnl" sz="2000" i="0" dirty="0" smtClean="0">
                <a:latin typeface="Consolas" panose="020B0609020204030204" charset="0"/>
              </a:rPr>
              <a:t> c;</a:t>
            </a:r>
            <a:endParaRPr lang="es-ES_tradnl" sz="2000" b="1" i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0639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33603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6567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9531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2495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05459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76750" y="5210302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50920" y="5215673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9280" y="550584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0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27170" y="5867614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Heap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6390" y="5936797"/>
            <a:ext cx="4850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charset="0"/>
              </a:rPr>
              <a:t>Zona de </a:t>
            </a:r>
            <a:r>
              <a:rPr lang="en-US" sz="2000" dirty="0" err="1">
                <a:latin typeface="Arial Narrow" panose="020B0606020202030204" charset="0"/>
              </a:rPr>
              <a:t>memoria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en</a:t>
            </a:r>
            <a:r>
              <a:rPr lang="en-US" sz="2000" dirty="0">
                <a:latin typeface="Arial Narrow" panose="020B0606020202030204" charset="0"/>
              </a:rPr>
              <a:t> el heap </a:t>
            </a:r>
            <a:r>
              <a:rPr lang="en-US" sz="2000" dirty="0" err="1">
                <a:latin typeface="Arial Narrow" panose="020B0606020202030204" charset="0"/>
              </a:rPr>
              <a:t>liberada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vía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c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pero</a:t>
            </a:r>
            <a:r>
              <a:rPr lang="en-US" sz="2000" dirty="0">
                <a:latin typeface="Arial Narrow" panose="020B0606020202030204" charset="0"/>
              </a:rPr>
              <a:t> que </a:t>
            </a:r>
            <a:r>
              <a:rPr lang="en-US" sz="2000" dirty="0" err="1">
                <a:latin typeface="Arial Narrow" panose="020B0606020202030204" charset="0"/>
              </a:rPr>
              <a:t>pudiera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seguirse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usando</a:t>
            </a:r>
            <a:r>
              <a:rPr lang="en-US" sz="2000" dirty="0">
                <a:latin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</a:rPr>
              <a:t>vía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 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0718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0436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69011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9872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590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9308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9026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charset="0"/>
              </a:rPr>
              <a:t>5</a:t>
            </a:r>
            <a:endParaRPr lang="en-US" dirty="0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49233" y="4779351"/>
            <a:ext cx="17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Pila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38310" y="5502631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99</a:t>
            </a:r>
            <a:endParaRPr lang="en-US" dirty="0">
              <a:latin typeface="Consolas" panose="020B060902020403020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984230" y="5215673"/>
            <a:ext cx="929640" cy="30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5295900" y="4964017"/>
            <a:ext cx="4792980" cy="911161"/>
          </a:xfrm>
          <a:prstGeom prst="roundRect">
            <a:avLst/>
          </a:prstGeom>
          <a:solidFill>
            <a:schemeClr val="bg1">
              <a:lumMod val="75000"/>
              <a:alpha val="50196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7440" y="3914093"/>
            <a:ext cx="297180" cy="75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87440" y="35667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d</a:t>
            </a:r>
            <a:endParaRPr lang="en-US" dirty="0">
              <a:latin typeface="Consolas" panose="020B060902020403020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474970" y="4270582"/>
            <a:ext cx="887730" cy="93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659880" y="3387865"/>
            <a:ext cx="5109210" cy="1077218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</a:rPr>
              <a:t>d</a:t>
            </a:r>
            <a:r>
              <a:rPr lang="es-ES_tradnl" sz="2000" dirty="0"/>
              <a:t> </a:t>
            </a:r>
            <a:r>
              <a:rPr lang="es-ES_tradnl" sz="2000" dirty="0">
                <a:latin typeface="Arial Narrow" panose="020B0606020202030204" charset="0"/>
              </a:rPr>
              <a:t>queda apuntando a una zona que ha sido “liberada” y que por tanto puede haber sido asignada a otro propósito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93080" y="356810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charset="0"/>
              </a:rPr>
              <a:t>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01690" y="355885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charset="0"/>
              </a:rPr>
              <a:t>k</a:t>
            </a:r>
            <a:endParaRPr lang="en-US" dirty="0">
              <a:latin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4" y="90615"/>
            <a:ext cx="124745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2900" y="3695320"/>
            <a:ext cx="3510727" cy="6477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s-ES_tradnl" sz="2000" dirty="0" smtClean="0"/>
              <a:t>Jerry </a:t>
            </a:r>
            <a:r>
              <a:rPr lang="es-ES_tradnl" sz="2000" dirty="0" smtClean="0"/>
              <a:t>come</a:t>
            </a:r>
            <a:endParaRPr lang="es-ES_tradnl" sz="2000" i="0" dirty="0"/>
          </a:p>
          <a:p>
            <a:pPr lvl="1" algn="l" eaLnBrk="0" hangingPunct="0">
              <a:lnSpc>
                <a:spcPct val="90000"/>
              </a:lnSpc>
              <a:defRPr/>
            </a:pPr>
            <a:endParaRPr lang="es-ES_tradnl" i="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2900" y="721851"/>
            <a:ext cx="3524375" cy="649409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Los </a:t>
            </a:r>
            <a:r>
              <a:rPr lang="es-ES_tradnl" sz="2000" i="0" dirty="0"/>
              <a:t>animales comen</a:t>
            </a:r>
          </a:p>
          <a:p>
            <a:pPr lvl="1" algn="l" eaLnBrk="0" hangingPunct="0">
              <a:lnSpc>
                <a:spcPct val="90000"/>
              </a:lnSpc>
              <a:defRPr/>
            </a:pPr>
            <a:endParaRPr lang="es-ES_tradnl" i="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2900" y="1291237"/>
            <a:ext cx="3510727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/>
              <a:t>Las aves vuelan</a:t>
            </a:r>
            <a:endParaRPr lang="es-ES_tradnl" i="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2900" y="4296878"/>
            <a:ext cx="3510727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s-ES_tradnl" sz="2000" i="0" dirty="0" smtClean="0"/>
              <a:t>El </a:t>
            </a:r>
            <a:r>
              <a:rPr lang="en-US" altLang="es-ES_tradnl" sz="2000" i="0" dirty="0" err="1" smtClean="0"/>
              <a:t>canario</a:t>
            </a:r>
            <a:r>
              <a:rPr lang="en-US" altLang="es-ES_tradnl" sz="2000" i="0" dirty="0" smtClean="0"/>
              <a:t> </a:t>
            </a:r>
            <a:r>
              <a:rPr lang="en-US" altLang="es-ES_tradnl" sz="2000" i="0" dirty="0" err="1" smtClean="0"/>
              <a:t>Piolín</a:t>
            </a:r>
            <a:r>
              <a:rPr lang="en-US" altLang="es-ES_tradnl" sz="2000" i="0" dirty="0" smtClean="0"/>
              <a:t> vuela</a:t>
            </a:r>
            <a:endParaRPr lang="es-ES_tradnl" i="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2900" y="4906616"/>
            <a:ext cx="3536901" cy="649409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Tom ladra</a:t>
            </a:r>
            <a:endParaRPr lang="es-ES_tradnl" sz="2000" i="0" dirty="0"/>
          </a:p>
          <a:p>
            <a:pPr lvl="1" algn="l" eaLnBrk="0" hangingPunct="0">
              <a:lnSpc>
                <a:spcPct val="90000"/>
              </a:lnSpc>
              <a:defRPr/>
            </a:pPr>
            <a:endParaRPr lang="es-ES_tradnl" i="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46195" y="5513452"/>
            <a:ext cx="4176044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El animal que hay en la jaula come</a:t>
            </a:r>
            <a:endParaRPr lang="es-ES_tradnl" sz="2400" i="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42900" y="2514864"/>
            <a:ext cx="3520083" cy="649409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dirty="0" smtClean="0"/>
              <a:t>La mascota de </a:t>
            </a:r>
            <a:r>
              <a:rPr lang="es-ES_tradnl" sz="2000" i="0" dirty="0" smtClean="0"/>
              <a:t>Linux vuela</a:t>
            </a:r>
            <a:endParaRPr lang="es-ES_tradnl" sz="2000" i="0" dirty="0"/>
          </a:p>
          <a:p>
            <a:pPr lvl="1" algn="l" eaLnBrk="0" hangingPunct="0">
              <a:lnSpc>
                <a:spcPct val="90000"/>
              </a:lnSpc>
              <a:defRPr/>
            </a:pPr>
            <a:endParaRPr lang="es-ES_tradnl" i="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42900" y="1924523"/>
            <a:ext cx="3534610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Los gatos maúllan</a:t>
            </a:r>
            <a:endParaRPr lang="es-ES_tradnl" i="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42901" y="6117912"/>
            <a:ext cx="3754326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Lo que hay en ese almacén vuela</a:t>
            </a:r>
            <a:endParaRPr lang="es-ES_tradnl" sz="2400" i="0" dirty="0"/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670873" y="1031591"/>
            <a:ext cx="5222652" cy="919401"/>
          </a:xfrm>
          <a:prstGeom prst="wedgeRoundRectCallout">
            <a:avLst>
              <a:gd name="adj1" fmla="val -56136"/>
              <a:gd name="adj2" fmla="val 137938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¿Cuáles de estas expresiones son verdaderas?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8701" y="829510"/>
            <a:ext cx="269291" cy="559941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AutoShape 10" descr="45 ideas de Tom y Jerry | dibujos animados clásicos, tom y jerry, dibujos  animados personaj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07845" y="2704347"/>
            <a:ext cx="5776335" cy="3743477"/>
            <a:chOff x="4807845" y="2704347"/>
            <a:chExt cx="5776335" cy="3743477"/>
          </a:xfrm>
        </p:grpSpPr>
        <p:pic>
          <p:nvPicPr>
            <p:cNvPr id="1026" name="Picture 2" descr="Fondo de pantalla Disney, Dibujos Animados, Jaula | Fondo Grat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845" y="2715043"/>
              <a:ext cx="2397906" cy="17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ula: imágenes, fotos de stock y vectores | Shuttersto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625" y="2704347"/>
              <a:ext cx="1480905" cy="1819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3759" y="2704347"/>
              <a:ext cx="1479440" cy="181050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1625" y="4620879"/>
              <a:ext cx="1505160" cy="17909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3294" y="4658984"/>
              <a:ext cx="1460886" cy="1788840"/>
            </a:xfrm>
            <a:prstGeom prst="rect">
              <a:avLst/>
            </a:prstGeom>
          </p:spPr>
        </p:pic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30958" y="3057840"/>
            <a:ext cx="3534610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000" i="0" dirty="0" smtClean="0"/>
              <a:t>Jerry maúlla</a:t>
            </a:r>
            <a:endParaRPr lang="es-ES_tradnl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1480" y="4884961"/>
            <a:ext cx="37338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800" dirty="0"/>
              <a:t>Dice </a:t>
            </a:r>
            <a:r>
              <a:rPr lang="es-ES_tradnl" sz="2800" dirty="0" err="1"/>
              <a:t>cuac</a:t>
            </a:r>
            <a:r>
              <a:rPr lang="es-ES_tradnl" sz="2800" dirty="0"/>
              <a:t>, </a:t>
            </a:r>
            <a:r>
              <a:rPr lang="es-ES_tradnl" sz="2800" dirty="0" err="1"/>
              <a:t>cuac</a:t>
            </a:r>
            <a:endParaRPr lang="es-ES_tradn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6455" y="4112443"/>
            <a:ext cx="3733800" cy="772519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800" dirty="0"/>
              <a:t>Camina con torpeza</a:t>
            </a:r>
          </a:p>
          <a:p>
            <a:pPr lvl="1" algn="ctr" eaLnBrk="0" hangingPunct="0">
              <a:lnSpc>
                <a:spcPct val="90000"/>
              </a:lnSpc>
              <a:defRPr/>
            </a:pPr>
            <a:endParaRPr lang="es-ES_tradnl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0533" y="2551361"/>
            <a:ext cx="37338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800" dirty="0"/>
              <a:t>Tiene plumas</a:t>
            </a:r>
            <a:endParaRPr lang="es-ES_tradnl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1480" y="3389087"/>
            <a:ext cx="29474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800" dirty="0"/>
              <a:t>Nada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81480" y="1778545"/>
            <a:ext cx="37338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s-ES_tradnl" sz="2800" dirty="0"/>
              <a:t>Vuela</a:t>
            </a:r>
            <a:endParaRPr lang="es-ES_tradnl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569970" y="365125"/>
            <a:ext cx="7370445" cy="920065"/>
          </a:xfrm>
          <a:prstGeom prst="wedgeRoundRectCallout">
            <a:avLst>
              <a:gd name="adj1" fmla="val -47182"/>
              <a:gd name="adj2" fmla="val 105805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¿Si esto es lo que hay dentro de</a:t>
            </a:r>
            <a:r>
              <a:rPr lang="en-US" altLang="es-ES" sz="2400" b="1" dirty="0" smtClean="0">
                <a:solidFill>
                  <a:schemeClr val="bg1"/>
                </a:solidFill>
              </a:rPr>
              <a:t> la habitacion</a:t>
            </a:r>
            <a:r>
              <a:rPr lang="es-ES" sz="2400" b="1" dirty="0" smtClean="0">
                <a:solidFill>
                  <a:schemeClr val="bg1"/>
                </a:solidFill>
              </a:rPr>
              <a:t> qué puedo decir sobre lo que tiene dentro si sabemos que</a:t>
            </a:r>
          </a:p>
        </p:txBody>
      </p:sp>
      <p:sp>
        <p:nvSpPr>
          <p:cNvPr id="11" name="2 CuadroTexto"/>
          <p:cNvSpPr txBox="1"/>
          <p:nvPr/>
        </p:nvSpPr>
        <p:spPr>
          <a:xfrm>
            <a:off x="1232899" y="5779743"/>
            <a:ext cx="10541285" cy="70675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2000" dirty="0" smtClean="0"/>
              <a:t>¿Es un </a:t>
            </a:r>
            <a:r>
              <a:rPr lang="en-US" sz="2000" dirty="0" err="1" smtClean="0"/>
              <a:t>pato</a:t>
            </a:r>
            <a:r>
              <a:rPr lang="en-US" sz="2000" dirty="0" smtClean="0"/>
              <a:t>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se </a:t>
            </a:r>
            <a:r>
              <a:rPr lang="en-US" sz="2000" dirty="0" err="1" smtClean="0"/>
              <a:t>comporta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pato</a:t>
            </a:r>
            <a:r>
              <a:rPr lang="en-US" sz="2000" dirty="0" smtClean="0"/>
              <a:t> o es un </a:t>
            </a:r>
            <a:r>
              <a:rPr lang="en-US" sz="2000" dirty="0" err="1" smtClean="0"/>
              <a:t>pato</a:t>
            </a:r>
            <a:r>
              <a:rPr lang="en-US" sz="2000" dirty="0" smtClean="0"/>
              <a:t>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sabemos que </a:t>
            </a:r>
            <a:r>
              <a:rPr lang="en-US" sz="2000" dirty="0" err="1" smtClean="0"/>
              <a:t>en</a:t>
            </a:r>
            <a:r>
              <a:rPr lang="en-US" sz="2000" dirty="0" smtClean="0"/>
              <a:t> esa habitacion solo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haber</a:t>
            </a:r>
            <a:r>
              <a:rPr lang="en-US" sz="2000" dirty="0" smtClean="0"/>
              <a:t> </a:t>
            </a:r>
            <a:r>
              <a:rPr lang="en-US" sz="2000" dirty="0" err="1" smtClean="0"/>
              <a:t>patos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3669" y="1801366"/>
            <a:ext cx="481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/>
              <a:t>avión</a:t>
            </a:r>
            <a:r>
              <a:rPr lang="en-US" sz="2000" dirty="0"/>
              <a:t>, </a:t>
            </a:r>
            <a:r>
              <a:rPr lang="en-US" sz="2000" dirty="0" err="1"/>
              <a:t>pájaro</a:t>
            </a:r>
            <a:r>
              <a:rPr lang="en-US" sz="2000" dirty="0"/>
              <a:t>, </a:t>
            </a:r>
            <a:r>
              <a:rPr lang="en-US" sz="2000" dirty="0" err="1"/>
              <a:t>globo</a:t>
            </a:r>
            <a:r>
              <a:rPr lang="en-US" sz="2000" dirty="0"/>
              <a:t>, </a:t>
            </a:r>
            <a:r>
              <a:rPr lang="en-US" sz="2000" dirty="0" err="1"/>
              <a:t>papalote</a:t>
            </a:r>
            <a:r>
              <a:rPr lang="en-US" sz="2000" dirty="0"/>
              <a:t>, </a:t>
            </a:r>
            <a:r>
              <a:rPr lang="en-US" sz="2000" dirty="0" err="1"/>
              <a:t>murciélago</a:t>
            </a:r>
            <a:r>
              <a:rPr lang="en-US" sz="2000" dirty="0"/>
              <a:t>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8130" y="2615683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paloma</a:t>
            </a:r>
            <a:r>
              <a:rPr lang="en-US" dirty="0"/>
              <a:t>, </a:t>
            </a:r>
            <a:r>
              <a:rPr lang="en-US" dirty="0" err="1" smtClean="0"/>
              <a:t>águila</a:t>
            </a:r>
            <a:r>
              <a:rPr lang="en-US" dirty="0"/>
              <a:t>, </a:t>
            </a:r>
            <a:r>
              <a:rPr lang="en-US" dirty="0" err="1"/>
              <a:t>gaviota</a:t>
            </a:r>
            <a:r>
              <a:rPr lang="en-US" dirty="0"/>
              <a:t>, </a:t>
            </a:r>
            <a:r>
              <a:rPr lang="en-US" dirty="0" err="1"/>
              <a:t>pato</a:t>
            </a:r>
            <a:r>
              <a:rPr lang="en-US" dirty="0"/>
              <a:t>,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6065" y="332443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gaviota</a:t>
            </a:r>
            <a:r>
              <a:rPr lang="en-US" dirty="0"/>
              <a:t>, </a:t>
            </a:r>
            <a:r>
              <a:rPr lang="en-US" dirty="0" err="1"/>
              <a:t>pato</a:t>
            </a:r>
            <a:r>
              <a:rPr lang="en-US" dirty="0"/>
              <a:t>, </a:t>
            </a:r>
            <a:r>
              <a:rPr lang="en-US" dirty="0" err="1"/>
              <a:t>cisne</a:t>
            </a:r>
            <a:r>
              <a:rPr lang="en-US" dirty="0"/>
              <a:t>, </a:t>
            </a:r>
            <a:r>
              <a:rPr lang="en-US" dirty="0" err="1"/>
              <a:t>ganso</a:t>
            </a:r>
            <a:r>
              <a:rPr lang="en-US" dirty="0"/>
              <a:t>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3860" y="4148809"/>
            <a:ext cx="348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pato</a:t>
            </a:r>
            <a:r>
              <a:rPr lang="en-US" dirty="0"/>
              <a:t>, </a:t>
            </a:r>
            <a:r>
              <a:rPr lang="en-US" dirty="0" err="1"/>
              <a:t>ganso</a:t>
            </a:r>
            <a:r>
              <a:rPr lang="en-US" dirty="0"/>
              <a:t>, 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4975" y="4846821"/>
            <a:ext cx="212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pato</a:t>
            </a:r>
            <a:r>
              <a:rPr lang="en-US" dirty="0" smtClean="0"/>
              <a:t> </a:t>
            </a:r>
            <a:r>
              <a:rPr lang="en-US" dirty="0"/>
              <a:t>…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695" y="1099294"/>
            <a:ext cx="3667874" cy="4161034"/>
          </a:xfrm>
          <a:prstGeom prst="round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124745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01530" y="3389087"/>
            <a:ext cx="2541140" cy="646986"/>
          </a:xfrm>
          <a:prstGeom prst="round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Duck typing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1" grpId="0" bldLvl="0" animBg="1"/>
      <p:bldP spid="12" grpId="0"/>
      <p:bldP spid="13" grpId="0"/>
      <p:bldP spid="14" grpId="0"/>
      <p:bldP spid="15" grpId="0"/>
      <p:bldP spid="16" grpId="0"/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1247455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1085850" y="672465"/>
            <a:ext cx="10485120" cy="107632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¿En </a:t>
            </a:r>
            <a:r>
              <a:rPr lang="en-US" sz="3200" dirty="0" err="1">
                <a:solidFill>
                  <a:schemeClr val="tx1"/>
                </a:solidFill>
              </a:rPr>
              <a:t>qué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momento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durante</a:t>
            </a:r>
            <a:r>
              <a:rPr lang="en-US" sz="3200" dirty="0">
                <a:solidFill>
                  <a:schemeClr val="tx1"/>
                </a:solidFill>
              </a:rPr>
              <a:t> el </a:t>
            </a:r>
            <a:r>
              <a:rPr lang="en-US" sz="3200" dirty="0" err="1" smtClean="0">
                <a:solidFill>
                  <a:schemeClr val="tx1"/>
                </a:solidFill>
              </a:rPr>
              <a:t>desarrollo</a:t>
            </a:r>
            <a:r>
              <a:rPr lang="en-US" sz="3200" dirty="0" smtClean="0">
                <a:solidFill>
                  <a:schemeClr val="tx1"/>
                </a:solidFill>
              </a:rPr>
              <a:t> de un software </a:t>
            </a:r>
            <a:r>
              <a:rPr lang="en-US" sz="3200" dirty="0" err="1" smtClean="0">
                <a:solidFill>
                  <a:schemeClr val="tx1"/>
                </a:solidFill>
              </a:rPr>
              <a:t>queremos</a:t>
            </a:r>
            <a:r>
              <a:rPr lang="en-US" sz="3200" dirty="0" smtClean="0">
                <a:solidFill>
                  <a:schemeClr val="tx1"/>
                </a:solidFill>
              </a:rPr>
              <a:t> saber la </a:t>
            </a:r>
            <a:r>
              <a:rPr lang="en-US" sz="3200" dirty="0" err="1" smtClean="0">
                <a:solidFill>
                  <a:schemeClr val="tx1"/>
                </a:solidFill>
              </a:rPr>
              <a:t>respuesta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9" name="2 CuadroTexto"/>
          <p:cNvSpPr txBox="1"/>
          <p:nvPr/>
        </p:nvSpPr>
        <p:spPr>
          <a:xfrm>
            <a:off x="1511301" y="2031083"/>
            <a:ext cx="9384030" cy="181483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r>
              <a:rPr lang="en-US" dirty="0"/>
              <a:t>Durante la </a:t>
            </a:r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código?</a:t>
            </a:r>
            <a:endParaRPr lang="en-US" dirty="0"/>
          </a:p>
          <a:p>
            <a:r>
              <a:rPr lang="en-US" dirty="0"/>
              <a:t>Durante la </a:t>
            </a:r>
            <a:r>
              <a:rPr lang="en-US" dirty="0" err="1"/>
              <a:t>compilación</a:t>
            </a:r>
            <a:r>
              <a:rPr lang="en-US" dirty="0"/>
              <a:t> y antes de </a:t>
            </a:r>
            <a:r>
              <a:rPr lang="en-US" dirty="0" err="1"/>
              <a:t>traducción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ejecutable</a:t>
            </a:r>
            <a:r>
              <a:rPr lang="en-US" dirty="0"/>
              <a:t> (sea </a:t>
            </a:r>
            <a:r>
              <a:rPr lang="en-US" dirty="0" err="1"/>
              <a:t>nativo</a:t>
            </a:r>
            <a:r>
              <a:rPr lang="en-US" dirty="0"/>
              <a:t> o por </a:t>
            </a:r>
            <a:r>
              <a:rPr lang="en-US" dirty="0" err="1"/>
              <a:t>máquina</a:t>
            </a:r>
            <a:r>
              <a:rPr lang="en-US" dirty="0"/>
              <a:t> virtual)</a:t>
            </a:r>
          </a:p>
          <a:p>
            <a:r>
              <a:rPr lang="en-US" dirty="0"/>
              <a:t>Durante la </a:t>
            </a:r>
            <a:r>
              <a:rPr lang="en-US" dirty="0" err="1"/>
              <a:t>ejecución</a:t>
            </a:r>
            <a:r>
              <a:rPr lang="en-US" dirty="0"/>
              <a:t> de ese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20" name="1 CuadroTexto"/>
          <p:cNvSpPr txBox="1"/>
          <p:nvPr/>
        </p:nvSpPr>
        <p:spPr>
          <a:xfrm>
            <a:off x="604035" y="4266892"/>
            <a:ext cx="11198710" cy="181483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En el </a:t>
            </a:r>
            <a:r>
              <a:rPr lang="en-US" sz="2800" dirty="0" err="1">
                <a:solidFill>
                  <a:schemeClr val="tx1"/>
                </a:solidFill>
              </a:rPr>
              <a:t>mundo</a:t>
            </a:r>
            <a:r>
              <a:rPr lang="en-US" sz="2800" dirty="0">
                <a:solidFill>
                  <a:schemeClr val="tx1"/>
                </a:solidFill>
              </a:rPr>
              <a:t> actual del </a:t>
            </a:r>
            <a:r>
              <a:rPr lang="en-US" sz="2800" dirty="0" err="1">
                <a:solidFill>
                  <a:schemeClr val="tx1"/>
                </a:solidFill>
              </a:rPr>
              <a:t>desarrollo</a:t>
            </a:r>
            <a:r>
              <a:rPr lang="en-US" sz="2800" dirty="0">
                <a:solidFill>
                  <a:schemeClr val="tx1"/>
                </a:solidFill>
              </a:rPr>
              <a:t> de software, con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variedad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dispositivos</a:t>
            </a:r>
            <a:r>
              <a:rPr lang="en-US" sz="2800" dirty="0">
                <a:solidFill>
                  <a:schemeClr val="tx1"/>
                </a:solidFill>
              </a:rPr>
              <a:t>, cada vez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ubicuo</a:t>
            </a:r>
            <a:r>
              <a:rPr lang="en-US" sz="2800" dirty="0">
                <a:solidFill>
                  <a:schemeClr val="tx1"/>
                </a:solidFill>
              </a:rPr>
              <a:t> y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interconectado</a:t>
            </a:r>
            <a:r>
              <a:rPr lang="en-US" sz="2800" dirty="0">
                <a:solidFill>
                  <a:schemeClr val="tx1"/>
                </a:solidFill>
              </a:rPr>
              <a:t>, la </a:t>
            </a:r>
            <a:r>
              <a:rPr lang="en-US" sz="2800" dirty="0" err="1">
                <a:solidFill>
                  <a:schemeClr val="tx1"/>
                </a:solidFill>
              </a:rPr>
              <a:t>frontera</a:t>
            </a:r>
            <a:r>
              <a:rPr lang="en-US" sz="2800" dirty="0">
                <a:solidFill>
                  <a:schemeClr val="tx1"/>
                </a:solidFill>
              </a:rPr>
              <a:t> entre </a:t>
            </a:r>
            <a:r>
              <a:rPr lang="en-US" sz="2800" b="1" dirty="0" err="1">
                <a:solidFill>
                  <a:schemeClr val="tx1"/>
                </a:solidFill>
              </a:rPr>
              <a:t>Tiempo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Compilación</a:t>
            </a:r>
            <a:r>
              <a:rPr lang="en-US" sz="2800" dirty="0">
                <a:solidFill>
                  <a:schemeClr val="tx1"/>
                </a:solidFill>
              </a:rPr>
              <a:t> (compiling time) y </a:t>
            </a:r>
            <a:r>
              <a:rPr lang="en-US" sz="2800" b="1" dirty="0" err="1">
                <a:solidFill>
                  <a:schemeClr val="tx1"/>
                </a:solidFill>
              </a:rPr>
              <a:t>Tiempo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Ejecución</a:t>
            </a:r>
            <a:r>
              <a:rPr lang="en-US" sz="2800" dirty="0" err="1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(runtime) es </a:t>
            </a:r>
            <a:r>
              <a:rPr lang="en-US" sz="2800" dirty="0" err="1">
                <a:solidFill>
                  <a:schemeClr val="tx1"/>
                </a:solidFill>
              </a:rPr>
              <a:t>cada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vez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difusa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2905824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La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noción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ipo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20" name="1 CuadroTexto"/>
          <p:cNvSpPr txBox="1"/>
          <p:nvPr/>
        </p:nvSpPr>
        <p:spPr>
          <a:xfrm>
            <a:off x="365759" y="793337"/>
            <a:ext cx="11521439" cy="603110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Al </a:t>
            </a:r>
            <a:r>
              <a:rPr lang="en-US" sz="2400" dirty="0" err="1" smtClean="0">
                <a:solidFill>
                  <a:schemeClr val="tx1"/>
                </a:solidFill>
              </a:rPr>
              <a:t>escribir</a:t>
            </a:r>
            <a:r>
              <a:rPr lang="en-US" sz="2400" dirty="0" smtClean="0">
                <a:solidFill>
                  <a:schemeClr val="tx1"/>
                </a:solidFill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</a:rPr>
              <a:t>programa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siempre</a:t>
            </a:r>
            <a:r>
              <a:rPr lang="en-US" sz="2400" dirty="0" smtClean="0">
                <a:solidFill>
                  <a:schemeClr val="tx1"/>
                </a:solidFill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</a:rPr>
              <a:t>maneja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algún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modo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concepto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tipo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65759" y="1611600"/>
            <a:ext cx="11521439" cy="3367826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Si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x </a:t>
            </a:r>
            <a:r>
              <a:rPr lang="en-US" sz="2400" dirty="0" smtClean="0">
                <a:solidFill>
                  <a:schemeClr val="tx1"/>
                </a:solidFill>
              </a:rPr>
              <a:t>es </a:t>
            </a:r>
            <a:r>
              <a:rPr lang="en-US" sz="2400" dirty="0" err="1" smtClean="0">
                <a:solidFill>
                  <a:schemeClr val="tx1"/>
                </a:solidFill>
              </a:rPr>
              <a:t>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cierta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entidad</a:t>
            </a:r>
            <a:r>
              <a:rPr lang="en-US" sz="2400" dirty="0" smtClean="0">
                <a:solidFill>
                  <a:schemeClr val="tx1"/>
                </a:solidFill>
              </a:rPr>
              <a:t> (lo que hay dentro de la </a:t>
            </a:r>
            <a:r>
              <a:rPr lang="en-US" sz="2400" dirty="0" err="1" smtClean="0">
                <a:solidFill>
                  <a:schemeClr val="tx1"/>
                </a:solidFill>
              </a:rPr>
              <a:t>jaula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ejemplo</a:t>
            </a:r>
            <a:r>
              <a:rPr lang="en-US" sz="2400" dirty="0" smtClean="0">
                <a:solidFill>
                  <a:schemeClr val="tx1"/>
                </a:solidFill>
              </a:rPr>
              <a:t> anterior) y </a:t>
            </a:r>
            <a:r>
              <a:rPr lang="en-US" sz="2400" dirty="0" err="1" smtClean="0">
                <a:solidFill>
                  <a:schemeClr val="tx1"/>
                </a:solidFill>
              </a:rPr>
              <a:t>usted</a:t>
            </a:r>
            <a:r>
              <a:rPr lang="en-US" sz="2400" dirty="0" smtClean="0">
                <a:solidFill>
                  <a:schemeClr val="tx1"/>
                </a:solidFill>
              </a:rPr>
              <a:t> escribe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x.Vuela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es </a:t>
            </a:r>
            <a:r>
              <a:rPr lang="en-US" sz="2400" dirty="0" err="1" smtClean="0">
                <a:solidFill>
                  <a:schemeClr val="tx1"/>
                </a:solidFill>
              </a:rPr>
              <a:t>porque</a:t>
            </a:r>
            <a:r>
              <a:rPr lang="en-US" sz="2400" dirty="0" smtClean="0">
                <a:solidFill>
                  <a:schemeClr val="tx1"/>
                </a:solidFill>
              </a:rPr>
              <a:t> “</a:t>
            </a:r>
            <a:r>
              <a:rPr lang="en-US" sz="2400" dirty="0" err="1" smtClean="0">
                <a:solidFill>
                  <a:schemeClr val="tx1"/>
                </a:solidFill>
              </a:rPr>
              <a:t>supone</a:t>
            </a:r>
            <a:r>
              <a:rPr lang="en-US" sz="2400" dirty="0" smtClean="0">
                <a:solidFill>
                  <a:schemeClr val="tx1"/>
                </a:solidFill>
              </a:rPr>
              <a:t>” que le </a:t>
            </a:r>
            <a:r>
              <a:rPr lang="en-US" sz="2400" dirty="0" err="1" smtClean="0">
                <a:solidFill>
                  <a:schemeClr val="tx1"/>
                </a:solidFill>
              </a:rPr>
              <a:t>puede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pedir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  que </a:t>
            </a:r>
            <a:r>
              <a:rPr lang="en-US" sz="2400" dirty="0" err="1" smtClean="0">
                <a:solidFill>
                  <a:schemeClr val="tx1"/>
                </a:solidFill>
              </a:rPr>
              <a:t>haga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Vuela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  <a:p>
            <a:pPr algn="l"/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mejor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caso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supone</a:t>
            </a:r>
            <a:r>
              <a:rPr lang="en-US" sz="2400" dirty="0" smtClean="0">
                <a:solidFill>
                  <a:schemeClr val="tx1"/>
                </a:solidFill>
              </a:rPr>
              <a:t> que </a:t>
            </a:r>
            <a:r>
              <a:rPr lang="en-US" sz="2400" dirty="0" err="1" smtClean="0">
                <a:solidFill>
                  <a:schemeClr val="tx1"/>
                </a:solidFill>
              </a:rPr>
              <a:t>Ud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quisiera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seguro</a:t>
            </a:r>
            <a:r>
              <a:rPr lang="en-US" sz="2400" dirty="0" smtClean="0">
                <a:solidFill>
                  <a:schemeClr val="tx1"/>
                </a:solidFill>
              </a:rPr>
              <a:t> antes de </a:t>
            </a:r>
            <a:r>
              <a:rPr lang="en-US" sz="2400" dirty="0" err="1" smtClean="0">
                <a:solidFill>
                  <a:schemeClr val="tx1"/>
                </a:solidFill>
              </a:rPr>
              <a:t>mandarlo</a:t>
            </a:r>
            <a:r>
              <a:rPr lang="en-US" sz="2400" dirty="0" smtClean="0">
                <a:solidFill>
                  <a:schemeClr val="tx1"/>
                </a:solidFill>
              </a:rPr>
              <a:t> a volar que </a:t>
            </a: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jaula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x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 hay nada que no </a:t>
            </a:r>
            <a:r>
              <a:rPr lang="en-US" sz="2400" dirty="0" err="1" smtClean="0">
                <a:solidFill>
                  <a:schemeClr val="tx1"/>
                </a:solidFill>
              </a:rPr>
              <a:t>pueda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hacer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charset="0"/>
              </a:rPr>
              <a:t>Vuela</a:t>
            </a:r>
          </a:p>
          <a:p>
            <a:pPr algn="l"/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peor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caso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usted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quisiera</a:t>
            </a:r>
            <a:r>
              <a:rPr lang="en-US" sz="2400" dirty="0" smtClean="0">
                <a:solidFill>
                  <a:schemeClr val="tx1"/>
                </a:solidFill>
              </a:rPr>
              <a:t> que </a:t>
            </a:r>
            <a:r>
              <a:rPr lang="en-US" sz="2400" dirty="0">
                <a:solidFill>
                  <a:schemeClr val="tx1"/>
                </a:solidFill>
              </a:rPr>
              <a:t>al </a:t>
            </a:r>
            <a:r>
              <a:rPr lang="en-US" sz="2400" dirty="0" err="1" smtClean="0">
                <a:solidFill>
                  <a:schemeClr val="tx1"/>
                </a:solidFill>
              </a:rPr>
              <a:t>mandarlo</a:t>
            </a:r>
            <a:r>
              <a:rPr lang="en-US" sz="2400" dirty="0" smtClean="0">
                <a:solidFill>
                  <a:schemeClr val="tx1"/>
                </a:solidFill>
              </a:rPr>
              <a:t> a volar poder </a:t>
            </a:r>
            <a:r>
              <a:rPr lang="en-US" sz="2400" dirty="0" err="1" smtClean="0">
                <a:solidFill>
                  <a:schemeClr val="tx1"/>
                </a:solidFill>
              </a:rPr>
              <a:t>recibir</a:t>
            </a:r>
            <a:r>
              <a:rPr lang="en-US" sz="2400" dirty="0" smtClean="0">
                <a:solidFill>
                  <a:schemeClr val="tx1"/>
                </a:solidFill>
              </a:rPr>
              <a:t> un aviso que le </a:t>
            </a:r>
            <a:r>
              <a:rPr lang="en-US" sz="2400" dirty="0" err="1" smtClean="0">
                <a:solidFill>
                  <a:schemeClr val="tx1"/>
                </a:solidFill>
              </a:rPr>
              <a:t>diga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“OJO lo que hay </a:t>
            </a:r>
            <a:r>
              <a:rPr lang="en-US" sz="2400" b="1" dirty="0" err="1" smtClean="0">
                <a:solidFill>
                  <a:srgbClr val="C00000"/>
                </a:solidFill>
              </a:rPr>
              <a:t>en</a:t>
            </a:r>
            <a:r>
              <a:rPr lang="en-US" sz="2400" b="1" dirty="0" smtClean="0">
                <a:solidFill>
                  <a:srgbClr val="C00000"/>
                </a:solidFill>
              </a:rPr>
              <a:t> la </a:t>
            </a:r>
            <a:r>
              <a:rPr lang="en-US" sz="2400" b="1" dirty="0" err="1" smtClean="0">
                <a:solidFill>
                  <a:srgbClr val="C00000"/>
                </a:solidFill>
              </a:rPr>
              <a:t>jaula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/>
                <a:latin typeface="Consolas" panose="020B0609020204030204" charset="0"/>
              </a:rPr>
              <a:t>x</a:t>
            </a:r>
            <a:r>
              <a:rPr lang="en-US" sz="2400" b="1" dirty="0" smtClean="0">
                <a:solidFill>
                  <a:srgbClr val="C00000"/>
                </a:solidFill>
              </a:rPr>
              <a:t> no </a:t>
            </a:r>
            <a:r>
              <a:rPr lang="en-US" sz="2400" b="1" dirty="0" err="1" smtClean="0">
                <a:solidFill>
                  <a:srgbClr val="C00000"/>
                </a:solidFill>
              </a:rPr>
              <a:t>puede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hacer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/>
                <a:latin typeface="Consolas" panose="020B0609020204030204" charset="0"/>
              </a:rPr>
              <a:t>Vuela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8" name="1 CuadroTexto"/>
          <p:cNvSpPr txBox="1"/>
          <p:nvPr/>
        </p:nvSpPr>
        <p:spPr>
          <a:xfrm>
            <a:off x="365759" y="5323671"/>
            <a:ext cx="11521439" cy="95313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Pero lo que </a:t>
            </a:r>
            <a:r>
              <a:rPr lang="en-US" dirty="0" err="1">
                <a:solidFill>
                  <a:schemeClr val="tx1"/>
                </a:solidFill>
              </a:rPr>
              <a:t>seguramente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Ud</a:t>
            </a:r>
            <a:r>
              <a:rPr lang="en-US" dirty="0">
                <a:solidFill>
                  <a:schemeClr val="tx1"/>
                </a:solidFill>
              </a:rPr>
              <a:t> no </a:t>
            </a:r>
            <a:r>
              <a:rPr lang="en-US" dirty="0" err="1">
                <a:solidFill>
                  <a:schemeClr val="tx1"/>
                </a:solidFill>
              </a:rPr>
              <a:t>quiere</a:t>
            </a:r>
            <a:r>
              <a:rPr lang="en-US" dirty="0">
                <a:solidFill>
                  <a:schemeClr val="tx1"/>
                </a:solidFill>
              </a:rPr>
              <a:t> es que se </a:t>
            </a:r>
            <a:r>
              <a:rPr lang="en-US" dirty="0" err="1">
                <a:solidFill>
                  <a:schemeClr val="tx1"/>
                </a:solidFill>
              </a:rPr>
              <a:t>mande</a:t>
            </a:r>
            <a:r>
              <a:rPr lang="en-US" dirty="0">
                <a:solidFill>
                  <a:schemeClr val="tx1"/>
                </a:solidFill>
              </a:rPr>
              <a:t> a volar lo que hay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jaula</a:t>
            </a:r>
            <a:r>
              <a:rPr lang="en-US" dirty="0">
                <a:solidFill>
                  <a:schemeClr val="tx1"/>
                </a:solidFill>
              </a:rPr>
              <a:t> y no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control de lo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2905824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Formas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20" name="1 CuadroTexto"/>
          <p:cNvSpPr txBox="1"/>
          <p:nvPr/>
        </p:nvSpPr>
        <p:spPr>
          <a:xfrm>
            <a:off x="160105" y="651860"/>
            <a:ext cx="11921405" cy="1469804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¿</a:t>
            </a:r>
            <a:r>
              <a:rPr lang="en-US" sz="2400" dirty="0" err="1" smtClean="0">
                <a:solidFill>
                  <a:schemeClr val="tx1"/>
                </a:solidFill>
              </a:rPr>
              <a:t>Cuán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seguro y estaticamente</a:t>
            </a:r>
            <a:r>
              <a:rPr lang="en-US" sz="2400" dirty="0" smtClean="0">
                <a:solidFill>
                  <a:schemeClr val="tx1"/>
                </a:solidFill>
              </a:rPr>
              <a:t> queremos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que no </a:t>
            </a:r>
            <a:r>
              <a:rPr lang="en-US" sz="2400" dirty="0" err="1" smtClean="0">
                <a:solidFill>
                  <a:schemeClr val="tx1"/>
                </a:solidFill>
              </a:rPr>
              <a:t>va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haber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problemas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</a:t>
            </a:r>
            <a:r>
              <a:rPr lang="en-US" sz="2400" dirty="0" smtClean="0">
                <a:solidFill>
                  <a:schemeClr val="tx1"/>
                </a:solidFill>
              </a:rPr>
              <a:t> se escribe </a:t>
            </a:r>
            <a:r>
              <a:rPr lang="en-US" sz="2800" b="1" dirty="0" err="1" smtClean="0">
                <a:solidFill>
                  <a:srgbClr val="0070C0"/>
                </a:solidFill>
                <a:effectLst/>
                <a:latin typeface="Consolas" panose="020B0609020204030204" charset="0"/>
              </a:rPr>
              <a:t>x.Vuela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</a:rPr>
              <a:t>cuán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flexible y </a:t>
            </a:r>
            <a:r>
              <a:rPr lang="en-US" sz="2400" b="1" dirty="0" err="1" smtClean="0">
                <a:solidFill>
                  <a:schemeClr val="tx1"/>
                </a:solidFill>
              </a:rPr>
              <a:t>dinámico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 </a:t>
            </a:r>
            <a:r>
              <a:rPr lang="en-US" sz="2400" dirty="0" err="1" smtClean="0">
                <a:solidFill>
                  <a:schemeClr val="tx1"/>
                </a:solidFill>
              </a:rPr>
              <a:t>quiere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poder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ejecutar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código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/>
                <a:latin typeface="Consolas" panose="020B0609020204030204" charset="0"/>
              </a:rPr>
              <a:t>x.Vuela</a:t>
            </a:r>
            <a:r>
              <a:rPr lang="en-US" sz="2800" b="1" dirty="0" smtClean="0">
                <a:solidFill>
                  <a:srgbClr val="0070C0"/>
                </a:solidFill>
                <a:effectLst/>
                <a:latin typeface="Consolas" panose="020B060902020403020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flujo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ejecución</a:t>
            </a:r>
            <a:r>
              <a:rPr lang="en-US" sz="2400" dirty="0" smtClean="0">
                <a:solidFill>
                  <a:schemeClr val="tx1"/>
                </a:solidFill>
              </a:rPr>
              <a:t> el valor de lo que hay </a:t>
            </a: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effectLst/>
                <a:latin typeface="Consolas" panose="020B0609020204030204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puede</a:t>
            </a:r>
            <a:r>
              <a:rPr lang="en-US" sz="2400" dirty="0" smtClean="0">
                <a:solidFill>
                  <a:schemeClr val="tx1"/>
                </a:solidFill>
              </a:rPr>
              <a:t> volar?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9" name="12 Rectángulo"/>
          <p:cNvSpPr>
            <a:spLocks noChangeArrowheads="1"/>
          </p:cNvSpPr>
          <p:nvPr/>
        </p:nvSpPr>
        <p:spPr bwMode="auto">
          <a:xfrm>
            <a:off x="160105" y="2193707"/>
            <a:ext cx="11921405" cy="452310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¿</a:t>
            </a:r>
            <a:r>
              <a:rPr lang="es-ES" sz="2400" dirty="0" smtClean="0"/>
              <a:t>Qué </a:t>
            </a:r>
            <a:r>
              <a:rPr lang="es-ES" sz="2400" dirty="0" err="1" smtClean="0"/>
              <a:t>Ud</a:t>
            </a:r>
            <a:r>
              <a:rPr lang="es-ES" sz="2400" dirty="0" smtClean="0"/>
              <a:t> presupone que ocurra cuando en su programa escribe algo como</a:t>
            </a:r>
            <a:r>
              <a:rPr lang="es-ES" sz="2800" dirty="0" smtClean="0"/>
              <a:t>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i = i + </a:t>
            </a:r>
            <a:r>
              <a:rPr lang="es-ES" sz="2800" b="1" dirty="0" smtClean="0">
                <a:solidFill>
                  <a:srgbClr val="C00000"/>
                </a:solidFill>
                <a:effectLst/>
                <a:latin typeface="Consolas" panose="020B0609020204030204" charset="0"/>
              </a:rPr>
              <a:t>1</a:t>
            </a:r>
            <a:r>
              <a:rPr lang="es-ES" sz="2800" dirty="0" smtClean="0"/>
              <a:t>?</a:t>
            </a:r>
          </a:p>
          <a:p>
            <a:endParaRPr lang="es-E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Que nos de error si no se ha expresado</a:t>
            </a:r>
            <a:r>
              <a:rPr lang="es-ES" sz="2400" b="1" dirty="0" smtClean="0"/>
              <a:t> estáticamente </a:t>
            </a:r>
            <a:r>
              <a:rPr lang="es-ES" sz="2400" dirty="0" smtClean="0"/>
              <a:t>(es decir que está dicho explícitamente o puede deducido del texto del código sin depender del flujo de ejecución) que lo que hay en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i </a:t>
            </a:r>
            <a:r>
              <a:rPr lang="es-ES" sz="2400" dirty="0" smtClean="0"/>
              <a:t>es “sumable</a:t>
            </a:r>
            <a:r>
              <a:rPr lang="en-US" altLang="es-ES" sz="2400" dirty="0" smtClean="0"/>
              <a:t> con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1</a:t>
            </a:r>
            <a:r>
              <a:rPr lang="es-ES" sz="2400" dirty="0" smtClean="0"/>
              <a:t>”</a:t>
            </a:r>
          </a:p>
          <a:p>
            <a:endParaRPr lang="es-E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Que en dependencia de lo que haya en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i</a:t>
            </a:r>
            <a:r>
              <a:rPr lang="es-ES" sz="2400" dirty="0" smtClean="0"/>
              <a:t> durante la ejecución haga la suma pero que si no es algo sumable nos de </a:t>
            </a:r>
            <a:r>
              <a:rPr lang="es-ES" sz="2400" b="1" dirty="0" smtClean="0"/>
              <a:t>excepción</a:t>
            </a:r>
          </a:p>
          <a:p>
            <a:endParaRPr lang="es-E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Que </a:t>
            </a:r>
            <a:r>
              <a:rPr lang="en-US" altLang="es-ES" sz="2400" dirty="0" smtClean="0"/>
              <a:t>el CPU </a:t>
            </a:r>
            <a:r>
              <a:rPr lang="es-ES" sz="2400" dirty="0" smtClean="0"/>
              <a:t>sume</a:t>
            </a:r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1</a:t>
            </a:r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</a:rPr>
              <a:t> </a:t>
            </a:r>
            <a:r>
              <a:rPr lang="es-ES" sz="2400" dirty="0" smtClean="0"/>
              <a:t>a cualquiera sea el valor que haya en la memoria asociada a </a:t>
            </a:r>
            <a:r>
              <a:rPr lang="es-ES" sz="2800" b="1" dirty="0">
                <a:solidFill>
                  <a:srgbClr val="C00000"/>
                </a:solidFill>
                <a:effectLst/>
                <a:latin typeface="Consolas" panose="020B0609020204030204" charset="0"/>
              </a:rPr>
              <a:t>i</a:t>
            </a:r>
            <a:endParaRPr lang="es-E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2905824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Formas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20" name="1 CuadroTexto"/>
          <p:cNvSpPr txBox="1"/>
          <p:nvPr/>
        </p:nvSpPr>
        <p:spPr>
          <a:xfrm>
            <a:off x="571500" y="658495"/>
            <a:ext cx="10424160" cy="1147445"/>
          </a:xfrm>
          <a:prstGeom prst="rect">
            <a:avLst/>
          </a:prstGeom>
          <a:solidFill>
            <a:srgbClr val="0070C0">
              <a:alpha val="1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Un LP se dice que </a:t>
            </a:r>
            <a:r>
              <a:rPr lang="en-US" sz="2400" dirty="0" err="1" smtClean="0">
                <a:solidFill>
                  <a:schemeClr val="tx1"/>
                </a:solidFill>
              </a:rPr>
              <a:t>tiene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strong type checking </a:t>
            </a:r>
            <a:r>
              <a:rPr lang="en-US" sz="2400" dirty="0" smtClean="0">
                <a:solidFill>
                  <a:schemeClr val="tx1"/>
                </a:solidFill>
              </a:rPr>
              <a:t>(es fuertemente tipado)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implementación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detecta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todos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errores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relacionados</a:t>
            </a:r>
            <a:r>
              <a:rPr lang="en-US" sz="2400" dirty="0" smtClean="0">
                <a:solidFill>
                  <a:schemeClr val="tx1"/>
                </a:solidFill>
              </a:rPr>
              <a:t> con un mal </a:t>
            </a:r>
            <a:r>
              <a:rPr lang="en-US" sz="2400" dirty="0" err="1" smtClean="0">
                <a:solidFill>
                  <a:schemeClr val="tx1"/>
                </a:solidFill>
              </a:rPr>
              <a:t>uso</a:t>
            </a:r>
            <a:r>
              <a:rPr lang="en-US" sz="2400" dirty="0" smtClean="0">
                <a:solidFill>
                  <a:schemeClr val="tx1"/>
                </a:solidFill>
              </a:rPr>
              <a:t> del tipado </a:t>
            </a:r>
            <a:r>
              <a:rPr lang="en-US" sz="2400" dirty="0" err="1" smtClean="0">
                <a:solidFill>
                  <a:schemeClr val="tx1"/>
                </a:solidFill>
              </a:rPr>
              <a:t>tipo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84915"/>
            <a:ext cx="6324600" cy="450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7209155" y="2084070"/>
            <a:ext cx="4507230" cy="514051"/>
          </a:xfrm>
          <a:prstGeom prst="wedgeRoundRectCallout">
            <a:avLst>
              <a:gd name="adj1" fmla="val -56962"/>
              <a:gd name="adj2" fmla="val -33337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ym typeface="+mn-ea"/>
              </a:rPr>
              <a:t>¿</a:t>
            </a:r>
            <a:r>
              <a:rPr lang="en-US" altLang="es-ES" sz="2400" dirty="0" smtClean="0"/>
              <a:t>Hay problemas con este codigo?</a:t>
            </a:r>
            <a:endParaRPr lang="es-ES" sz="24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098665" y="3440430"/>
            <a:ext cx="4700270" cy="1328576"/>
          </a:xfrm>
          <a:prstGeom prst="wedgeRoundRectCallout">
            <a:avLst>
              <a:gd name="adj1" fmla="val -56962"/>
              <a:gd name="adj2" fmla="val -33337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Pruebe a ejecutar un tal código en C++ y verifique ¿qué obtiene como resultado?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105" y="87952"/>
            <a:ext cx="3417486" cy="4917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Estáticamente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Tipado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2" y="789426"/>
            <a:ext cx="9926435" cy="2810267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297430" y="1201648"/>
            <a:ext cx="9429749" cy="563491"/>
          </a:xfrm>
          <a:prstGeom prst="wedgeRoundRectCallout">
            <a:avLst>
              <a:gd name="adj1" fmla="val -54226"/>
              <a:gd name="adj2" fmla="val 101962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Error detectado estáticamente</a:t>
            </a:r>
            <a:r>
              <a:rPr lang="en-US" altLang="es-ES" sz="2000" dirty="0" smtClean="0"/>
              <a:t> en (compilacion)</a:t>
            </a:r>
            <a:r>
              <a:rPr lang="es-ES" sz="2000" dirty="0" smtClean="0"/>
              <a:t>, la expresión es </a:t>
            </a:r>
            <a:r>
              <a:rPr lang="es-ES" sz="2400" b="1" dirty="0" err="1">
                <a:solidFill>
                  <a:srgbClr val="C00000"/>
                </a:solidFill>
                <a:effectLst/>
                <a:latin typeface="Consolas" panose="020B0609020204030204" charset="0"/>
              </a:rPr>
              <a:t>int</a:t>
            </a:r>
            <a:r>
              <a:rPr lang="es-ES" sz="2000" dirty="0" smtClean="0"/>
              <a:t> y no </a:t>
            </a:r>
            <a:r>
              <a:rPr lang="es-ES" sz="2400" b="1" dirty="0" err="1">
                <a:solidFill>
                  <a:srgbClr val="C00000"/>
                </a:solidFill>
                <a:effectLst/>
                <a:latin typeface="Consolas" panose="020B0609020204030204" charset="0"/>
              </a:rPr>
              <a:t>bool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4129030" y="109318"/>
            <a:ext cx="3403629" cy="491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C#, Java, C++, Swift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2" y="3809461"/>
            <a:ext cx="7039957" cy="278168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 bwMode="auto">
          <a:xfrm>
            <a:off x="5314949" y="4428016"/>
            <a:ext cx="6686549" cy="987988"/>
          </a:xfrm>
          <a:prstGeom prst="wedgeRoundRectCallout">
            <a:avLst>
              <a:gd name="adj1" fmla="val -82606"/>
              <a:gd name="adj2" fmla="val 44012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Error detectado estáticamente, no puede convertir </a:t>
            </a:r>
            <a:r>
              <a:rPr lang="es-ES" sz="2800" b="1" dirty="0" err="1">
                <a:solidFill>
                  <a:srgbClr val="C00000"/>
                </a:solidFill>
                <a:effectLst/>
                <a:latin typeface="Consolas" panose="020B0609020204030204" charset="0"/>
              </a:rPr>
              <a:t>string </a:t>
            </a:r>
            <a:r>
              <a:rPr lang="es-ES" sz="2400" dirty="0" smtClean="0"/>
              <a:t>a </a:t>
            </a:r>
            <a:r>
              <a:rPr lang="es-ES" sz="2800" b="1" dirty="0" err="1">
                <a:solidFill>
                  <a:srgbClr val="C00000"/>
                </a:solidFill>
                <a:effectLst/>
                <a:latin typeface="Consolas" panose="020B0609020204030204" charset="0"/>
              </a:rPr>
              <a:t>int</a:t>
            </a:r>
            <a:endParaRPr lang="es-E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9237949" y="462975"/>
            <a:ext cx="2763549" cy="53334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small" dirty="0" smtClean="0">
                <a:solidFill>
                  <a:schemeClr val="bg1"/>
                </a:solidFill>
                <a:latin typeface="Arial Narrow" panose="020B0606020202030204" charset="0"/>
              </a:rPr>
              <a:t>Static </a:t>
            </a:r>
            <a:r>
              <a:rPr lang="en-US" sz="3200" b="1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Typechecking</a:t>
            </a:r>
            <a:endParaRPr lang="en-US" sz="3200" b="1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543984" y="3693271"/>
            <a:ext cx="6686549" cy="578882"/>
          </a:xfrm>
          <a:prstGeom prst="wedgeRoundRectCallout">
            <a:avLst>
              <a:gd name="adj1" fmla="val -89041"/>
              <a:gd name="adj2" fmla="val 104626"/>
              <a:gd name="adj3" fmla="val 16667"/>
            </a:avLst>
          </a:prstGeom>
          <a:solidFill>
            <a:schemeClr val="accent1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compilador infiere que el tipo de</a:t>
            </a:r>
            <a:r>
              <a:rPr lang="es-ES" sz="2800" b="1" dirty="0">
                <a:solidFill>
                  <a:srgbClr val="0070C0"/>
                </a:solidFill>
                <a:latin typeface="Consolas" panose="020B0609020204030204" charset="0"/>
              </a:rPr>
              <a:t> k </a:t>
            </a:r>
            <a:r>
              <a:rPr lang="es-ES" sz="2400" dirty="0" smtClean="0"/>
              <a:t>es </a:t>
            </a:r>
            <a:r>
              <a:rPr lang="es-ES" sz="2800" b="1" dirty="0" err="1" smtClean="0">
                <a:solidFill>
                  <a:srgbClr val="0070C0"/>
                </a:solidFill>
                <a:effectLst/>
                <a:latin typeface="Consolas" panose="020B0609020204030204" charset="0"/>
              </a:rPr>
              <a:t>int</a:t>
            </a:r>
            <a:endParaRPr lang="es-E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3951</Words>
  <Application>Microsoft Office PowerPoint</Application>
  <PresentationFormat>Widescreen</PresentationFormat>
  <Paragraphs>368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Consolas</vt:lpstr>
      <vt:lpstr>Nina</vt:lpstr>
      <vt:lpstr>Times New Roman</vt:lpstr>
      <vt:lpstr>Office Theme</vt:lpstr>
      <vt:lpstr>Temas del curso</vt:lpstr>
      <vt:lpstr> Antes de continuar responda a la nueva encuesta que se ha puesto ahora </vt:lpstr>
      <vt:lpstr>Tipado</vt:lpstr>
      <vt:lpstr>Tipado</vt:lpstr>
      <vt:lpstr>Tipado</vt:lpstr>
      <vt:lpstr>La noción de Tipo</vt:lpstr>
      <vt:lpstr>Formas de Tipado</vt:lpstr>
      <vt:lpstr>Formas de Tipado</vt:lpstr>
      <vt:lpstr>Estáticamente Tipado</vt:lpstr>
      <vt:lpstr>Dinámicamente tipado</vt:lpstr>
      <vt:lpstr>Static vs Dynamic</vt:lpstr>
      <vt:lpstr>La importancia del concepto de Tipo</vt:lpstr>
      <vt:lpstr>Tipos Built-In</vt:lpstr>
      <vt:lpstr>¿Cómo definir nuevos tipos a partir de otros?</vt:lpstr>
      <vt:lpstr>El concepto de Objeto en la POO</vt:lpstr>
      <vt:lpstr>Valores y Referencias</vt:lpstr>
      <vt:lpstr>PowerPoint Presentation</vt:lpstr>
      <vt:lpstr>Arrays</vt:lpstr>
      <vt:lpstr>Arrays</vt:lpstr>
      <vt:lpstr>Arrays en el Heap</vt:lpstr>
      <vt:lpstr>Arrays en el Heap, 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mkm</cp:lastModifiedBy>
  <cp:revision>29</cp:revision>
  <dcterms:created xsi:type="dcterms:W3CDTF">2022-09-19T16:59:00Z</dcterms:created>
  <dcterms:modified xsi:type="dcterms:W3CDTF">2022-09-24T16:20:09Z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