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3" r:id="rId2"/>
    <p:sldId id="285" r:id="rId3"/>
    <p:sldId id="286" r:id="rId4"/>
    <p:sldId id="287" r:id="rId5"/>
    <p:sldId id="288" r:id="rId6"/>
    <p:sldId id="289" r:id="rId7"/>
    <p:sldId id="290" r:id="rId8"/>
    <p:sldId id="291" r:id="rId9"/>
    <p:sldId id="292" r:id="rId10"/>
    <p:sldId id="306" r:id="rId11"/>
    <p:sldId id="293" r:id="rId12"/>
    <p:sldId id="294" r:id="rId13"/>
    <p:sldId id="295" r:id="rId14"/>
    <p:sldId id="296" r:id="rId15"/>
    <p:sldId id="297" r:id="rId16"/>
    <p:sldId id="298" r:id="rId17"/>
    <p:sldId id="299" r:id="rId18"/>
    <p:sldId id="300" r:id="rId19"/>
    <p:sldId id="301" r:id="rId20"/>
    <p:sldId id="302" r:id="rId21"/>
    <p:sldId id="303" r:id="rId22"/>
    <p:sldId id="307" r:id="rId23"/>
    <p:sldId id="304" r:id="rId24"/>
    <p:sldId id="3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77987" autoAdjust="0"/>
  </p:normalViewPr>
  <p:slideViewPr>
    <p:cSldViewPr snapToGrid="0">
      <p:cViewPr varScale="1">
        <p:scale>
          <a:sx n="83" d="100"/>
          <a:sy n="8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Note que el </a:t>
            </a:r>
            <a:r>
              <a:rPr lang="en-US" i="0" baseline="0" dirty="0" err="1" smtClean="0"/>
              <a:t>tratamiento</a:t>
            </a:r>
            <a:r>
              <a:rPr lang="en-US" i="0" baseline="0" dirty="0" smtClean="0"/>
              <a:t> </a:t>
            </a:r>
            <a:r>
              <a:rPr lang="en-US" i="0" baseline="0" dirty="0" err="1" smtClean="0"/>
              <a:t>vía</a:t>
            </a:r>
            <a:r>
              <a:rPr lang="en-US" i="0" baseline="0" dirty="0" smtClean="0"/>
              <a:t> </a:t>
            </a:r>
            <a:r>
              <a:rPr lang="en-US" b="1" i="0" baseline="0" dirty="0" err="1" smtClean="0"/>
              <a:t>struct</a:t>
            </a:r>
            <a:r>
              <a:rPr lang="en-US" i="0" baseline="0" dirty="0" smtClean="0"/>
              <a:t> </a:t>
            </a:r>
            <a:r>
              <a:rPr lang="en-US" i="0" baseline="0" dirty="0" err="1" smtClean="0"/>
              <a:t>implica</a:t>
            </a:r>
            <a:r>
              <a:rPr lang="en-US" i="0" baseline="0" dirty="0" smtClean="0"/>
              <a:t> COPIAR </a:t>
            </a:r>
            <a:r>
              <a:rPr lang="en-US" i="0" baseline="0" dirty="0" err="1" smtClean="0"/>
              <a:t>todas</a:t>
            </a:r>
            <a:r>
              <a:rPr lang="en-US" i="0" baseline="0" dirty="0" smtClean="0"/>
              <a:t> </a:t>
            </a:r>
            <a:r>
              <a:rPr lang="en-US" i="0" baseline="0" dirty="0" err="1" smtClean="0"/>
              <a:t>los</a:t>
            </a:r>
            <a:r>
              <a:rPr lang="en-US" i="0" baseline="0" dirty="0" smtClean="0"/>
              <a:t> </a:t>
            </a:r>
            <a:r>
              <a:rPr lang="en-US" i="0" baseline="0" dirty="0" err="1" smtClean="0"/>
              <a:t>valores</a:t>
            </a:r>
            <a:r>
              <a:rPr lang="en-US" i="0" baseline="0" dirty="0" smtClean="0"/>
              <a:t> de </a:t>
            </a:r>
            <a:r>
              <a:rPr lang="en-US" i="0" baseline="0" dirty="0" err="1" smtClean="0"/>
              <a:t>todas</a:t>
            </a:r>
            <a:r>
              <a:rPr lang="en-US" i="0" baseline="0" dirty="0" smtClean="0"/>
              <a:t> las variables que </a:t>
            </a:r>
            <a:r>
              <a:rPr lang="en-US" i="0" baseline="0" dirty="0" err="1" smtClean="0"/>
              <a:t>componen</a:t>
            </a:r>
            <a:r>
              <a:rPr lang="en-US" i="0" baseline="0" dirty="0" smtClean="0"/>
              <a:t> el </a:t>
            </a:r>
            <a:r>
              <a:rPr lang="en-US" i="0" baseline="0" dirty="0" err="1" smtClean="0"/>
              <a:t>objeto</a:t>
            </a:r>
            <a:r>
              <a:rPr lang="en-US" i="0" baseline="0" dirty="0" smtClean="0"/>
              <a:t>.</a:t>
            </a:r>
          </a:p>
          <a:p>
            <a:r>
              <a:rPr lang="en-US" i="0" baseline="0" dirty="0" smtClean="0"/>
              <a:t>¿Este </a:t>
            </a:r>
            <a:r>
              <a:rPr lang="en-US" i="0" baseline="0" dirty="0" err="1" smtClean="0"/>
              <a:t>enfoque</a:t>
            </a:r>
            <a:r>
              <a:rPr lang="en-US" i="0" baseline="0" dirty="0" smtClean="0"/>
              <a:t> </a:t>
            </a:r>
            <a:r>
              <a:rPr lang="en-US" i="0" baseline="0" dirty="0" err="1" smtClean="0"/>
              <a:t>debiera</a:t>
            </a:r>
            <a:r>
              <a:rPr lang="en-US" i="0" baseline="0" dirty="0" smtClean="0"/>
              <a:t> </a:t>
            </a:r>
            <a:r>
              <a:rPr lang="en-US" i="0" baseline="0" dirty="0" err="1" smtClean="0"/>
              <a:t>decidirse</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de la </a:t>
            </a:r>
            <a:r>
              <a:rPr lang="en-US" i="0" baseline="0" dirty="0" err="1" smtClean="0"/>
              <a:t>definición</a:t>
            </a:r>
            <a:r>
              <a:rPr lang="en-US" i="0" baseline="0" dirty="0" smtClean="0"/>
              <a:t> del </a:t>
            </a:r>
            <a:r>
              <a:rPr lang="en-US" i="0" baseline="0" dirty="0" err="1" smtClean="0"/>
              <a:t>tipo</a:t>
            </a:r>
            <a:r>
              <a:rPr lang="en-US" i="0" baseline="0" dirty="0" smtClean="0"/>
              <a:t> (</a:t>
            </a:r>
            <a:r>
              <a:rPr lang="en-US" i="0" baseline="0" dirty="0" err="1" smtClean="0"/>
              <a:t>hacerlo</a:t>
            </a:r>
            <a:r>
              <a:rPr lang="en-US" i="0" baseline="0" dirty="0" smtClean="0"/>
              <a:t> con </a:t>
            </a:r>
            <a:r>
              <a:rPr lang="en-US" b="1" i="0" baseline="0" dirty="0" err="1" smtClean="0"/>
              <a:t>struc</a:t>
            </a:r>
            <a:r>
              <a:rPr lang="en-US" i="0" baseline="0" dirty="0" smtClean="0"/>
              <a:t> o con </a:t>
            </a:r>
            <a:r>
              <a:rPr lang="en-US" b="1" i="0" baseline="0" dirty="0" smtClean="0"/>
              <a:t>class</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de </a:t>
            </a:r>
            <a:r>
              <a:rPr lang="en-US" i="0" baseline="0" dirty="0" err="1" smtClean="0"/>
              <a:t>cada</a:t>
            </a:r>
            <a:r>
              <a:rPr lang="en-US" i="0" baseline="0" dirty="0" smtClean="0"/>
              <a:t> </a:t>
            </a:r>
            <a:r>
              <a:rPr lang="en-US" i="0" baseline="0" dirty="0" err="1" smtClean="0"/>
              <a:t>asignación</a:t>
            </a:r>
            <a:r>
              <a:rPr lang="en-US" i="0" baseline="0" dirty="0" smtClean="0"/>
              <a:t>? (para lo </a:t>
            </a:r>
            <a:r>
              <a:rPr lang="en-US" i="0" baseline="0" dirty="0" err="1" smtClean="0"/>
              <a:t>cual</a:t>
            </a:r>
            <a:r>
              <a:rPr lang="en-US" i="0" baseline="0" dirty="0" smtClean="0"/>
              <a:t> </a:t>
            </a:r>
            <a:r>
              <a:rPr lang="en-US" i="0" baseline="0" dirty="0" err="1" smtClean="0"/>
              <a:t>habría</a:t>
            </a:r>
            <a:r>
              <a:rPr lang="en-US" i="0" baseline="0" dirty="0" smtClean="0"/>
              <a:t> que </a:t>
            </a:r>
            <a:r>
              <a:rPr lang="en-US" i="0" baseline="0" dirty="0" err="1" smtClean="0"/>
              <a:t>tener</a:t>
            </a:r>
            <a:r>
              <a:rPr lang="en-US" i="0" baseline="0" dirty="0" smtClean="0"/>
              <a:t> dos </a:t>
            </a:r>
            <a:r>
              <a:rPr lang="en-US" i="0" baseline="0" dirty="0" err="1" smtClean="0"/>
              <a:t>sintaxis</a:t>
            </a:r>
            <a:r>
              <a:rPr lang="en-US" i="0" baseline="0" dirty="0" smtClean="0"/>
              <a:t> </a:t>
            </a:r>
            <a:r>
              <a:rPr lang="en-US" i="0" baseline="0" dirty="0" err="1" smtClean="0"/>
              <a:t>diferentes</a:t>
            </a:r>
            <a:r>
              <a:rPr lang="en-US" i="0" baseline="0" dirty="0" smtClean="0"/>
              <a:t> al </a:t>
            </a:r>
            <a:r>
              <a:rPr lang="en-US" i="0" baseline="0" dirty="0" err="1" smtClean="0"/>
              <a:t>escribir</a:t>
            </a:r>
            <a:r>
              <a:rPr lang="en-US" i="0" baseline="0" dirty="0" smtClean="0"/>
              <a:t> </a:t>
            </a:r>
            <a:r>
              <a:rPr lang="en-US" b="0" i="1" baseline="0" dirty="0" err="1" smtClean="0"/>
              <a:t>festivo</a:t>
            </a:r>
            <a:r>
              <a:rPr lang="en-US" b="0" i="1" baseline="0" dirty="0" smtClean="0"/>
              <a:t> = </a:t>
            </a:r>
            <a:r>
              <a:rPr lang="en-US" b="0" i="1" baseline="0" dirty="0" err="1" smtClean="0"/>
              <a:t>navidad</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a:t>
            </a:r>
            <a:r>
              <a:rPr lang="en-US" i="0" baseline="0" dirty="0" err="1" smtClean="0"/>
              <a:t>en</a:t>
            </a:r>
            <a:r>
              <a:rPr lang="en-US" i="0" baseline="0" dirty="0" smtClean="0"/>
              <a:t> que se </a:t>
            </a:r>
            <a:r>
              <a:rPr lang="en-US" i="0" baseline="0" dirty="0" err="1" smtClean="0"/>
              <a:t>declara</a:t>
            </a:r>
            <a:r>
              <a:rPr lang="en-US" i="0" baseline="0" dirty="0" smtClean="0"/>
              <a:t> la variable? (</a:t>
            </a:r>
            <a:r>
              <a:rPr lang="en-US" i="0" baseline="0" dirty="0" err="1" smtClean="0"/>
              <a:t>algo</a:t>
            </a:r>
            <a:r>
              <a:rPr lang="en-US" i="0" baseline="0" dirty="0" smtClean="0"/>
              <a:t> </a:t>
            </a:r>
            <a:r>
              <a:rPr lang="en-US" i="0" baseline="0" dirty="0" err="1" smtClean="0"/>
              <a:t>así</a:t>
            </a:r>
            <a:r>
              <a:rPr lang="en-US" i="0" baseline="0" dirty="0" smtClean="0"/>
              <a:t> </a:t>
            </a:r>
            <a:r>
              <a:rPr lang="en-US" i="0" baseline="0" dirty="0" err="1" smtClean="0"/>
              <a:t>como</a:t>
            </a:r>
            <a:r>
              <a:rPr lang="en-US" i="0" baseline="0" dirty="0" smtClean="0"/>
              <a:t> </a:t>
            </a:r>
            <a:r>
              <a:rPr lang="en-US" b="0" i="0" baseline="0" dirty="0" err="1" smtClean="0"/>
              <a:t>Fecha</a:t>
            </a:r>
            <a:r>
              <a:rPr lang="en-US" i="0" baseline="0" dirty="0" smtClean="0"/>
              <a:t> </a:t>
            </a:r>
            <a:r>
              <a:rPr lang="en-US" i="1" baseline="0" dirty="0" smtClean="0"/>
              <a:t>copy </a:t>
            </a:r>
            <a:r>
              <a:rPr lang="en-US" i="1" baseline="0" dirty="0" err="1" smtClean="0"/>
              <a:t>festivo</a:t>
            </a:r>
            <a:r>
              <a:rPr lang="en-US" i="1" baseline="0" dirty="0" smtClean="0"/>
              <a:t> </a:t>
            </a:r>
            <a:r>
              <a:rPr lang="en-US" i="0" baseline="0" dirty="0" smtClean="0"/>
              <a:t>= </a:t>
            </a:r>
            <a:r>
              <a:rPr lang="en-US" b="1" i="0" baseline="0" dirty="0" smtClean="0"/>
              <a:t>new</a:t>
            </a:r>
            <a:r>
              <a:rPr lang="en-US" i="0" baseline="0" dirty="0" smtClean="0"/>
              <a:t> </a:t>
            </a:r>
            <a:r>
              <a:rPr lang="en-US" i="0" baseline="0" dirty="0" err="1" smtClean="0"/>
              <a:t>Fecha</a:t>
            </a:r>
            <a:r>
              <a:rPr lang="en-US" i="0" baseline="0" dirty="0" smtClean="0"/>
              <a:t>(10, 10, 2021) )</a:t>
            </a:r>
          </a:p>
          <a:p>
            <a:endParaRPr lang="en-US" i="0" baseline="0" dirty="0" smtClean="0"/>
          </a:p>
          <a:p>
            <a:r>
              <a:rPr lang="en-US" i="0" baseline="0" dirty="0" err="1" smtClean="0"/>
              <a:t>Investigue</a:t>
            </a:r>
            <a:r>
              <a:rPr lang="en-US" i="0" baseline="0" dirty="0" smtClean="0"/>
              <a:t> </a:t>
            </a:r>
            <a:r>
              <a:rPr lang="en-US" i="0" baseline="0" dirty="0" err="1" smtClean="0"/>
              <a:t>cómo</a:t>
            </a:r>
            <a:r>
              <a:rPr lang="en-US" i="0" baseline="0" dirty="0" smtClean="0"/>
              <a:t> </a:t>
            </a:r>
            <a:r>
              <a:rPr lang="en-US" i="0" baseline="0" dirty="0" err="1" smtClean="0"/>
              <a:t>los</a:t>
            </a:r>
            <a:r>
              <a:rPr lang="en-US" i="0" baseline="0" dirty="0" smtClean="0"/>
              <a:t> </a:t>
            </a:r>
            <a:r>
              <a:rPr lang="en-US" i="0" baseline="0" dirty="0" err="1" smtClean="0"/>
              <a:t>diferentes</a:t>
            </a:r>
            <a:r>
              <a:rPr lang="en-US" i="0" baseline="0" dirty="0" smtClean="0"/>
              <a:t> LPs </a:t>
            </a:r>
            <a:r>
              <a:rPr lang="en-US" i="0" baseline="0" dirty="0" err="1" smtClean="0"/>
              <a:t>enfocan</a:t>
            </a:r>
            <a:r>
              <a:rPr lang="en-US" i="0" baseline="0" dirty="0" smtClean="0"/>
              <a:t> y </a:t>
            </a:r>
            <a:r>
              <a:rPr lang="en-US" i="0" baseline="0" dirty="0" err="1" smtClean="0"/>
              <a:t>dan</a:t>
            </a:r>
            <a:r>
              <a:rPr lang="en-US" i="0" baseline="0" dirty="0" smtClean="0"/>
              <a:t> </a:t>
            </a:r>
            <a:r>
              <a:rPr lang="en-US" i="0" baseline="0" dirty="0" err="1" smtClean="0"/>
              <a:t>recursos</a:t>
            </a:r>
            <a:r>
              <a:rPr lang="en-US" i="0" baseline="0" dirty="0" smtClean="0"/>
              <a:t> para </a:t>
            </a:r>
            <a:r>
              <a:rPr lang="en-US" i="0" baseline="0" dirty="0" err="1" smtClean="0"/>
              <a:t>esto</a:t>
            </a:r>
            <a:r>
              <a:rPr lang="en-US" i="0" baseline="0" dirty="0" smtClean="0"/>
              <a:t>. ¿Cree </a:t>
            </a:r>
            <a:r>
              <a:rPr lang="en-US" i="0" baseline="0" dirty="0" err="1" smtClean="0"/>
              <a:t>Ud</a:t>
            </a:r>
            <a:r>
              <a:rPr lang="en-US" i="0" baseline="0" dirty="0" smtClean="0"/>
              <a:t> que </a:t>
            </a:r>
            <a:r>
              <a:rPr lang="en-US" i="0" baseline="0" dirty="0" err="1" smtClean="0"/>
              <a:t>puede</a:t>
            </a:r>
            <a:r>
              <a:rPr lang="en-US" i="0" baseline="0" dirty="0" smtClean="0"/>
              <a:t> </a:t>
            </a:r>
            <a:r>
              <a:rPr lang="en-US" i="0" baseline="0" dirty="0" err="1" smtClean="0"/>
              <a:t>tener</a:t>
            </a:r>
            <a:r>
              <a:rPr lang="en-US" i="0" baseline="0" dirty="0" smtClean="0"/>
              <a:t> </a:t>
            </a:r>
            <a:r>
              <a:rPr lang="en-US" i="0" baseline="0" dirty="0" err="1" smtClean="0"/>
              <a:t>una</a:t>
            </a:r>
            <a:r>
              <a:rPr lang="en-US" i="0" baseline="0" dirty="0" smtClean="0"/>
              <a:t> </a:t>
            </a:r>
            <a:r>
              <a:rPr lang="en-US" i="0" baseline="0" dirty="0" err="1" smtClean="0"/>
              <a:t>respuesta</a:t>
            </a:r>
            <a:r>
              <a:rPr lang="en-US" i="0" baseline="0" dirty="0" smtClean="0"/>
              <a:t> ideal para </a:t>
            </a:r>
            <a:r>
              <a:rPr lang="en-US" i="0" baseline="0" dirty="0" err="1" smtClean="0"/>
              <a:t>todas</a:t>
            </a:r>
            <a:r>
              <a:rPr lang="en-US" i="0" baseline="0" dirty="0" smtClean="0"/>
              <a:t> las </a:t>
            </a:r>
            <a:r>
              <a:rPr lang="en-US" i="0" baseline="0" dirty="0" err="1" smtClean="0"/>
              <a:t>situaciones</a:t>
            </a:r>
            <a:r>
              <a:rPr lang="en-US" i="0" baseline="0" dirty="0" smtClean="0"/>
              <a: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3208240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_tradnl" sz="2000" dirty="0" smtClean="0"/>
              <a:t>Note que si el parámetro es de un tipo que es tratado por referencia lo que se está copiando es la referencia (es decir el código del método y el código donde ocurre la llamada están compartiendo entonces el mismo objeto. Si dentro del método se provoca un cambio del objeto referido por el parámetro formal este cambio estará ocurriendo sobre el objeto asociado en la llamada al parámetro real).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sz="1600" dirty="0" smtClean="0"/>
          </a:p>
          <a:p>
            <a:r>
              <a:rPr lang="en-US" dirty="0" err="1" smtClean="0"/>
              <a:t>Analice</a:t>
            </a:r>
            <a:r>
              <a:rPr lang="en-US" baseline="0" dirty="0" smtClean="0"/>
              <a:t> </a:t>
            </a:r>
            <a:r>
              <a:rPr lang="en-US" baseline="0" dirty="0" smtClean="0"/>
              <a:t>y </a:t>
            </a:r>
            <a:r>
              <a:rPr lang="en-US" baseline="0" dirty="0" err="1" smtClean="0"/>
              <a:t>pruebe</a:t>
            </a:r>
            <a:r>
              <a:rPr lang="en-US" baseline="0" dirty="0" smtClean="0"/>
              <a:t> </a:t>
            </a:r>
            <a:r>
              <a:rPr lang="en-US" baseline="0" dirty="0" err="1" smtClean="0"/>
              <a:t>bien</a:t>
            </a:r>
            <a:r>
              <a:rPr lang="en-US" baseline="0" dirty="0" smtClean="0"/>
              <a:t> el </a:t>
            </a:r>
            <a:r>
              <a:rPr lang="en-US" baseline="0" dirty="0" err="1" smtClean="0"/>
              <a:t>uso</a:t>
            </a:r>
            <a:r>
              <a:rPr lang="en-US" baseline="0" dirty="0" smtClean="0"/>
              <a:t> de las </a:t>
            </a:r>
            <a:r>
              <a:rPr lang="en-US" baseline="0" dirty="0" err="1" smtClean="0"/>
              <a:t>especificaciones</a:t>
            </a:r>
            <a:r>
              <a:rPr lang="en-US" baseline="0" dirty="0" smtClean="0"/>
              <a:t> </a:t>
            </a:r>
            <a:r>
              <a:rPr lang="en-US" b="1" baseline="0" dirty="0" smtClean="0"/>
              <a:t>ref</a:t>
            </a:r>
            <a:r>
              <a:rPr lang="en-US" baseline="0" dirty="0" smtClean="0"/>
              <a:t>, </a:t>
            </a:r>
            <a:r>
              <a:rPr lang="en-US" baseline="0" dirty="0" smtClean="0"/>
              <a:t>y </a:t>
            </a:r>
            <a:r>
              <a:rPr lang="en-US" b="1" baseline="0" dirty="0" smtClean="0"/>
              <a:t>out</a:t>
            </a:r>
            <a:r>
              <a:rPr lang="en-US" baseline="0" dirty="0" smtClean="0"/>
              <a:t> </a:t>
            </a:r>
            <a:r>
              <a:rPr lang="en-US" baseline="0" dirty="0" err="1" smtClean="0"/>
              <a:t>en</a:t>
            </a:r>
            <a:r>
              <a:rPr lang="en-US" baseline="0" dirty="0" smtClean="0"/>
              <a:t> C</a:t>
            </a:r>
            <a:r>
              <a:rPr lang="en-US" baseline="0" dirty="0" smtClean="0"/>
              <a:t>#</a:t>
            </a:r>
          </a:p>
          <a:p>
            <a:endParaRPr lang="en-US" baseline="0" dirty="0" smtClean="0"/>
          </a:p>
          <a:p>
            <a:r>
              <a:rPr lang="en-US" baseline="0" dirty="0" err="1" smtClean="0"/>
              <a:t>En</a:t>
            </a:r>
            <a:r>
              <a:rPr lang="en-US" baseline="0" dirty="0" smtClean="0"/>
              <a:t> un </a:t>
            </a:r>
            <a:r>
              <a:rPr lang="en-US" baseline="0" dirty="0" err="1" smtClean="0"/>
              <a:t>lenguaje</a:t>
            </a:r>
            <a:r>
              <a:rPr lang="en-US" baseline="0" dirty="0" smtClean="0"/>
              <a:t> </a:t>
            </a:r>
            <a:r>
              <a:rPr lang="en-US" baseline="0" dirty="0" err="1" smtClean="0"/>
              <a:t>como</a:t>
            </a:r>
            <a:r>
              <a:rPr lang="en-US" baseline="0" dirty="0" smtClean="0"/>
              <a:t> Ada </a:t>
            </a:r>
            <a:r>
              <a:rPr lang="en-US" baseline="0" dirty="0" err="1" smtClean="0"/>
              <a:t>esta</a:t>
            </a:r>
            <a:r>
              <a:rPr lang="en-US" baseline="0" dirty="0" smtClean="0"/>
              <a:t> es la forma de </a:t>
            </a:r>
            <a:r>
              <a:rPr lang="en-US" baseline="0" dirty="0" err="1" smtClean="0"/>
              <a:t>traspaso</a:t>
            </a:r>
            <a:r>
              <a:rPr lang="en-US" baseline="0" dirty="0" smtClean="0"/>
              <a:t> </a:t>
            </a:r>
            <a:r>
              <a:rPr lang="en-US" baseline="0" dirty="0" err="1" smtClean="0"/>
              <a:t>cuando</a:t>
            </a:r>
            <a:r>
              <a:rPr lang="en-US" baseline="0" dirty="0" smtClean="0"/>
              <a:t> el </a:t>
            </a:r>
            <a:r>
              <a:rPr lang="en-US" baseline="0" dirty="0" err="1" smtClean="0"/>
              <a:t>parámetro</a:t>
            </a:r>
            <a:r>
              <a:rPr lang="en-US" baseline="0" dirty="0" smtClean="0"/>
              <a:t> se </a:t>
            </a:r>
            <a:r>
              <a:rPr lang="en-US" baseline="0" dirty="0" err="1" smtClean="0"/>
              <a:t>especifica</a:t>
            </a:r>
            <a:r>
              <a:rPr lang="en-US" baseline="0" dirty="0" smtClean="0"/>
              <a:t> </a:t>
            </a:r>
            <a:r>
              <a:rPr lang="en-US" sz="1200" b="1" kern="1200" baseline="0" dirty="0" smtClean="0">
                <a:solidFill>
                  <a:schemeClr val="tx1"/>
                </a:solidFill>
                <a:latin typeface="+mn-lt"/>
                <a:ea typeface="+mn-ea"/>
                <a:cs typeface="+mn-cs"/>
              </a:rPr>
              <a:t>in</a:t>
            </a:r>
            <a:endParaRPr lang="en-US" sz="1200" b="1" kern="1200" baseline="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170944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LP</a:t>
            </a:r>
            <a:r>
              <a:rPr lang="en-US" baseline="0" dirty="0" smtClean="0"/>
              <a:t> Ada </a:t>
            </a:r>
            <a:r>
              <a:rPr lang="en-US" baseline="0" dirty="0" err="1" smtClean="0"/>
              <a:t>tiene</a:t>
            </a:r>
            <a:r>
              <a:rPr lang="en-US" baseline="0" dirty="0" smtClean="0"/>
              <a:t> </a:t>
            </a:r>
            <a:r>
              <a:rPr lang="en-US" baseline="0" dirty="0" err="1" smtClean="0"/>
              <a:t>una</a:t>
            </a:r>
            <a:r>
              <a:rPr lang="en-US" baseline="0" dirty="0" smtClean="0"/>
              <a:t> forma de </a:t>
            </a:r>
            <a:r>
              <a:rPr lang="en-US" baseline="0" dirty="0" err="1" smtClean="0"/>
              <a:t>traspaso</a:t>
            </a:r>
            <a:r>
              <a:rPr lang="en-US" baseline="0" dirty="0" smtClean="0"/>
              <a:t> </a:t>
            </a:r>
            <a:r>
              <a:rPr lang="en-US" baseline="0" dirty="0" err="1" smtClean="0"/>
              <a:t>conocida</a:t>
            </a:r>
            <a:r>
              <a:rPr lang="en-US" baseline="0" dirty="0" smtClean="0"/>
              <a:t> </a:t>
            </a:r>
            <a:r>
              <a:rPr lang="en-US" baseline="0" dirty="0" err="1" smtClean="0"/>
              <a:t>como</a:t>
            </a:r>
            <a:r>
              <a:rPr lang="en-US" baseline="0" dirty="0" smtClean="0"/>
              <a:t> </a:t>
            </a:r>
            <a:r>
              <a:rPr lang="en-US" b="1" baseline="0" dirty="0" smtClean="0"/>
              <a:t>in</a:t>
            </a:r>
            <a:r>
              <a:rPr lang="en-US" baseline="0" dirty="0" smtClean="0"/>
              <a:t> – </a:t>
            </a:r>
            <a:r>
              <a:rPr lang="en-US" b="1" baseline="0" dirty="0" smtClean="0"/>
              <a:t>out</a:t>
            </a:r>
            <a:r>
              <a:rPr lang="en-US" baseline="0" dirty="0" smtClean="0"/>
              <a:t> El valor del </a:t>
            </a:r>
            <a:r>
              <a:rPr lang="en-US" baseline="0" dirty="0" err="1" smtClean="0"/>
              <a:t>parámetro</a:t>
            </a:r>
            <a:r>
              <a:rPr lang="en-US" baseline="0" dirty="0" smtClean="0"/>
              <a:t> real se </a:t>
            </a:r>
            <a:r>
              <a:rPr lang="en-US" baseline="0" dirty="0" err="1" smtClean="0"/>
              <a:t>asigna</a:t>
            </a:r>
            <a:r>
              <a:rPr lang="en-US" baseline="0" dirty="0" smtClean="0"/>
              <a:t> al </a:t>
            </a:r>
            <a:r>
              <a:rPr lang="en-US" baseline="0" dirty="0" err="1" smtClean="0"/>
              <a:t>parámetro</a:t>
            </a:r>
            <a:r>
              <a:rPr lang="en-US" baseline="0" dirty="0" smtClean="0"/>
              <a:t> formal al </a:t>
            </a:r>
            <a:r>
              <a:rPr lang="en-US" baseline="0" dirty="0" err="1" smtClean="0"/>
              <a:t>iniciar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 y el valor que </a:t>
            </a:r>
            <a:r>
              <a:rPr lang="en-US" baseline="0" dirty="0" err="1" smtClean="0"/>
              <a:t>tenga</a:t>
            </a:r>
            <a:r>
              <a:rPr lang="en-US" baseline="0" dirty="0" smtClean="0"/>
              <a:t> el </a:t>
            </a:r>
            <a:r>
              <a:rPr lang="en-US" baseline="0" dirty="0" err="1" smtClean="0"/>
              <a:t>parámetro</a:t>
            </a:r>
            <a:r>
              <a:rPr lang="en-US" baseline="0" dirty="0" smtClean="0"/>
              <a:t> formal se </a:t>
            </a:r>
            <a:r>
              <a:rPr lang="en-US" baseline="0" dirty="0" err="1" smtClean="0"/>
              <a:t>copia</a:t>
            </a:r>
            <a:r>
              <a:rPr lang="en-US" baseline="0" dirty="0" smtClean="0"/>
              <a:t> </a:t>
            </a:r>
            <a:r>
              <a:rPr lang="en-US" baseline="0" dirty="0" err="1" smtClean="0"/>
              <a:t>sobre</a:t>
            </a:r>
            <a:r>
              <a:rPr lang="en-US" baseline="0" dirty="0" smtClean="0"/>
              <a:t> el </a:t>
            </a:r>
            <a:r>
              <a:rPr lang="en-US" baseline="0" dirty="0" err="1" smtClean="0"/>
              <a:t>parámetro</a:t>
            </a:r>
            <a:r>
              <a:rPr lang="en-US" baseline="0" dirty="0" smtClean="0"/>
              <a:t> real al </a:t>
            </a:r>
            <a:r>
              <a:rPr lang="en-US" baseline="0" dirty="0" err="1" smtClean="0"/>
              <a:t>terminar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a:t>
            </a:r>
          </a:p>
          <a:p>
            <a:endParaRPr lang="en-US" baseline="0" dirty="0" smtClean="0"/>
          </a:p>
          <a:p>
            <a:r>
              <a:rPr lang="en-US" baseline="0" dirty="0" smtClean="0"/>
              <a:t>ANALICE </a:t>
            </a:r>
            <a:r>
              <a:rPr lang="en-US" baseline="0" dirty="0" err="1" smtClean="0"/>
              <a:t>si</a:t>
            </a:r>
            <a:r>
              <a:rPr lang="en-US" baseline="0" dirty="0" smtClean="0"/>
              <a:t> </a:t>
            </a:r>
            <a:r>
              <a:rPr lang="en-US" baseline="0" dirty="0" err="1" smtClean="0"/>
              <a:t>esto</a:t>
            </a:r>
            <a:r>
              <a:rPr lang="en-US" baseline="0" dirty="0" smtClean="0"/>
              <a:t> es lo </a:t>
            </a:r>
            <a:r>
              <a:rPr lang="en-US" baseline="0" dirty="0" err="1" smtClean="0"/>
              <a:t>mismo</a:t>
            </a:r>
            <a:r>
              <a:rPr lang="en-US" baseline="0" dirty="0" smtClean="0"/>
              <a:t> que </a:t>
            </a:r>
            <a:r>
              <a:rPr lang="en-US" baseline="0" dirty="0" err="1" smtClean="0"/>
              <a:t>especificar</a:t>
            </a:r>
            <a:r>
              <a:rPr lang="en-US" baseline="0" dirty="0" smtClean="0"/>
              <a:t> el </a:t>
            </a:r>
            <a:r>
              <a:rPr lang="en-US" baseline="0" dirty="0" err="1" smtClean="0"/>
              <a:t>parámetro</a:t>
            </a:r>
            <a:r>
              <a:rPr lang="en-US" baseline="0" dirty="0" smtClean="0"/>
              <a:t> </a:t>
            </a:r>
            <a:r>
              <a:rPr lang="en-US" b="1" baseline="0" dirty="0" smtClean="0"/>
              <a:t>ref</a:t>
            </a:r>
            <a:r>
              <a:rPr lang="en-US" baseline="0" dirty="0" smtClean="0"/>
              <a:t> </a:t>
            </a:r>
            <a:r>
              <a:rPr lang="en-US" baseline="0" dirty="0" err="1" smtClean="0"/>
              <a:t>en</a:t>
            </a:r>
            <a:r>
              <a:rPr lang="en-US" baseline="0" dirty="0" smtClean="0"/>
              <a:t> C#</a:t>
            </a:r>
          </a:p>
          <a:p>
            <a:endParaRPr lang="en-US" baseline="0" dirty="0" smtClean="0"/>
          </a:p>
          <a:p>
            <a:r>
              <a:rPr lang="en-US" baseline="0" dirty="0" smtClean="0"/>
              <a:t>¿</a:t>
            </a:r>
            <a:r>
              <a:rPr lang="en-US" baseline="0" dirty="0" err="1" smtClean="0"/>
              <a:t>Por</a:t>
            </a:r>
            <a:r>
              <a:rPr lang="en-US" baseline="0" dirty="0" smtClean="0"/>
              <a:t> </a:t>
            </a:r>
            <a:r>
              <a:rPr lang="en-US" baseline="0" dirty="0" err="1" smtClean="0"/>
              <a:t>qué</a:t>
            </a:r>
            <a:r>
              <a:rPr lang="en-US" baseline="0" dirty="0" smtClean="0"/>
              <a:t> </a:t>
            </a:r>
            <a:r>
              <a:rPr lang="en-US" baseline="0" dirty="0" err="1" smtClean="0"/>
              <a:t>cree</a:t>
            </a:r>
            <a:r>
              <a:rPr lang="en-US" baseline="0" dirty="0" smtClean="0"/>
              <a:t> que C# </a:t>
            </a:r>
            <a:r>
              <a:rPr lang="en-US" baseline="0" dirty="0" err="1" smtClean="0"/>
              <a:t>exige</a:t>
            </a:r>
            <a:r>
              <a:rPr lang="en-US" baseline="0" dirty="0" smtClean="0"/>
              <a:t> que </a:t>
            </a:r>
            <a:r>
              <a:rPr lang="en-US" baseline="0" dirty="0" err="1" smtClean="0"/>
              <a:t>si</a:t>
            </a:r>
            <a:r>
              <a:rPr lang="en-US" baseline="0" dirty="0" smtClean="0"/>
              <a:t> un </a:t>
            </a:r>
            <a:r>
              <a:rPr lang="en-US" baseline="0" dirty="0" err="1" smtClean="0"/>
              <a:t>parámetro</a:t>
            </a:r>
            <a:r>
              <a:rPr lang="en-US" baseline="0" dirty="0" smtClean="0"/>
              <a:t> es </a:t>
            </a:r>
            <a:r>
              <a:rPr lang="en-US" b="1" baseline="0" dirty="0" smtClean="0"/>
              <a:t>ref </a:t>
            </a:r>
            <a:r>
              <a:rPr lang="en-US" b="0" baseline="0" dirty="0" smtClean="0"/>
              <a:t>o </a:t>
            </a:r>
            <a:r>
              <a:rPr lang="en-US" b="1" baseline="0" dirty="0" smtClean="0"/>
              <a:t>out </a:t>
            </a:r>
            <a:r>
              <a:rPr lang="en-US" b="0" baseline="0" dirty="0" err="1" smtClean="0"/>
              <a:t>tenga</a:t>
            </a:r>
            <a:r>
              <a:rPr lang="en-US" b="0" baseline="0" dirty="0" smtClean="0"/>
              <a:t> que </a:t>
            </a:r>
            <a:r>
              <a:rPr lang="en-US" b="0" baseline="0" dirty="0" err="1" smtClean="0"/>
              <a:t>ponerse</a:t>
            </a:r>
            <a:r>
              <a:rPr lang="en-US" b="0" baseline="0" dirty="0" smtClean="0"/>
              <a:t> </a:t>
            </a:r>
            <a:r>
              <a:rPr lang="en-US" b="0" baseline="0" dirty="0" err="1" smtClean="0"/>
              <a:t>dicha</a:t>
            </a:r>
            <a:r>
              <a:rPr lang="en-US" b="0" baseline="0" dirty="0" smtClean="0"/>
              <a:t> </a:t>
            </a:r>
            <a:r>
              <a:rPr lang="en-US" b="0" baseline="0" dirty="0" err="1" smtClean="0"/>
              <a:t>especificación</a:t>
            </a:r>
            <a:r>
              <a:rPr lang="en-US" b="0" baseline="0" dirty="0" smtClean="0"/>
              <a:t> </a:t>
            </a:r>
            <a:r>
              <a:rPr lang="en-US" b="0" baseline="0" dirty="0" err="1" smtClean="0"/>
              <a:t>también</a:t>
            </a:r>
            <a:r>
              <a:rPr lang="en-US" b="0" baseline="0" dirty="0" smtClean="0"/>
              <a:t> </a:t>
            </a:r>
            <a:r>
              <a:rPr lang="en-US" b="0" baseline="0" dirty="0" err="1" smtClean="0"/>
              <a:t>en</a:t>
            </a:r>
            <a:r>
              <a:rPr lang="en-US" b="0" baseline="0" dirty="0" smtClean="0"/>
              <a:t> el </a:t>
            </a:r>
            <a:r>
              <a:rPr lang="en-US" b="0" baseline="0" dirty="0" err="1" smtClean="0"/>
              <a:t>parámetro</a:t>
            </a:r>
            <a:r>
              <a:rPr lang="en-US" b="0" baseline="0" dirty="0" smtClean="0"/>
              <a:t> real </a:t>
            </a:r>
            <a:r>
              <a:rPr lang="en-US" b="0" baseline="0" dirty="0" err="1" smtClean="0"/>
              <a:t>en</a:t>
            </a:r>
            <a:r>
              <a:rPr lang="en-US" b="0" baseline="0" dirty="0" smtClean="0"/>
              <a:t> el </a:t>
            </a:r>
            <a:r>
              <a:rPr lang="en-US" b="0" baseline="0" dirty="0" err="1" smtClean="0"/>
              <a:t>código</a:t>
            </a:r>
            <a:r>
              <a:rPr lang="en-US" b="0" baseline="0" dirty="0" smtClean="0"/>
              <a:t> de la </a:t>
            </a:r>
            <a:r>
              <a:rPr lang="en-US" b="0" baseline="0" dirty="0" err="1" smtClean="0"/>
              <a:t>llamada</a:t>
            </a:r>
            <a:r>
              <a:rPr lang="en-US" b="0" baseline="0" dirty="0" smtClean="0"/>
              <a:t>?</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374519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LP</a:t>
            </a:r>
            <a:r>
              <a:rPr lang="en-US" baseline="0" dirty="0" smtClean="0"/>
              <a:t> Ada </a:t>
            </a:r>
            <a:r>
              <a:rPr lang="en-US" baseline="0" dirty="0" err="1" smtClean="0"/>
              <a:t>tiene</a:t>
            </a:r>
            <a:r>
              <a:rPr lang="en-US" baseline="0" dirty="0" smtClean="0"/>
              <a:t> </a:t>
            </a:r>
            <a:r>
              <a:rPr lang="en-US" baseline="0" dirty="0" err="1" smtClean="0"/>
              <a:t>una</a:t>
            </a:r>
            <a:r>
              <a:rPr lang="en-US" baseline="0" dirty="0" smtClean="0"/>
              <a:t> forma de </a:t>
            </a:r>
            <a:r>
              <a:rPr lang="en-US" baseline="0" dirty="0" err="1" smtClean="0"/>
              <a:t>traspaso</a:t>
            </a:r>
            <a:r>
              <a:rPr lang="en-US" baseline="0" dirty="0" smtClean="0"/>
              <a:t> </a:t>
            </a:r>
            <a:r>
              <a:rPr lang="en-US" baseline="0" dirty="0" err="1" smtClean="0"/>
              <a:t>conocida</a:t>
            </a:r>
            <a:r>
              <a:rPr lang="en-US" baseline="0" dirty="0" smtClean="0"/>
              <a:t> </a:t>
            </a:r>
            <a:r>
              <a:rPr lang="en-US" baseline="0" dirty="0" err="1" smtClean="0"/>
              <a:t>como</a:t>
            </a:r>
            <a:r>
              <a:rPr lang="en-US" baseline="0" dirty="0" smtClean="0"/>
              <a:t> </a:t>
            </a:r>
            <a:r>
              <a:rPr lang="en-US" b="1" baseline="0" dirty="0" smtClean="0"/>
              <a:t>in</a:t>
            </a:r>
            <a:r>
              <a:rPr lang="en-US" baseline="0" dirty="0" smtClean="0"/>
              <a:t> – </a:t>
            </a:r>
            <a:r>
              <a:rPr lang="en-US" b="1" baseline="0" dirty="0" smtClean="0"/>
              <a:t>out</a:t>
            </a:r>
            <a:r>
              <a:rPr lang="en-US" baseline="0" dirty="0" smtClean="0"/>
              <a:t> El valor del </a:t>
            </a:r>
            <a:r>
              <a:rPr lang="en-US" baseline="0" dirty="0" err="1" smtClean="0"/>
              <a:t>parámetro</a:t>
            </a:r>
            <a:r>
              <a:rPr lang="en-US" baseline="0" dirty="0" smtClean="0"/>
              <a:t> real se </a:t>
            </a:r>
            <a:r>
              <a:rPr lang="en-US" baseline="0" dirty="0" err="1" smtClean="0"/>
              <a:t>asigna</a:t>
            </a:r>
            <a:r>
              <a:rPr lang="en-US" baseline="0" dirty="0" smtClean="0"/>
              <a:t> al </a:t>
            </a:r>
            <a:r>
              <a:rPr lang="en-US" baseline="0" dirty="0" err="1" smtClean="0"/>
              <a:t>parámetro</a:t>
            </a:r>
            <a:r>
              <a:rPr lang="en-US" baseline="0" dirty="0" smtClean="0"/>
              <a:t> formal al </a:t>
            </a:r>
            <a:r>
              <a:rPr lang="en-US" baseline="0" dirty="0" err="1" smtClean="0"/>
              <a:t>iniciar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 y el valor que </a:t>
            </a:r>
            <a:r>
              <a:rPr lang="en-US" baseline="0" dirty="0" err="1" smtClean="0"/>
              <a:t>tenga</a:t>
            </a:r>
            <a:r>
              <a:rPr lang="en-US" baseline="0" dirty="0" smtClean="0"/>
              <a:t> el </a:t>
            </a:r>
            <a:r>
              <a:rPr lang="en-US" baseline="0" dirty="0" err="1" smtClean="0"/>
              <a:t>parámetro</a:t>
            </a:r>
            <a:r>
              <a:rPr lang="en-US" baseline="0" dirty="0" smtClean="0"/>
              <a:t> formal se </a:t>
            </a:r>
            <a:r>
              <a:rPr lang="en-US" baseline="0" dirty="0" err="1" smtClean="0"/>
              <a:t>copia</a:t>
            </a:r>
            <a:r>
              <a:rPr lang="en-US" baseline="0" dirty="0" smtClean="0"/>
              <a:t> </a:t>
            </a:r>
            <a:r>
              <a:rPr lang="en-US" baseline="0" dirty="0" err="1" smtClean="0"/>
              <a:t>sobre</a:t>
            </a:r>
            <a:r>
              <a:rPr lang="en-US" baseline="0" dirty="0" smtClean="0"/>
              <a:t> el </a:t>
            </a:r>
            <a:r>
              <a:rPr lang="en-US" baseline="0" dirty="0" err="1" smtClean="0"/>
              <a:t>parámetro</a:t>
            </a:r>
            <a:r>
              <a:rPr lang="en-US" baseline="0" dirty="0" smtClean="0"/>
              <a:t> real al </a:t>
            </a:r>
            <a:r>
              <a:rPr lang="en-US" baseline="0" dirty="0" err="1" smtClean="0"/>
              <a:t>terminar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a:t>
            </a:r>
          </a:p>
          <a:p>
            <a:endParaRPr lang="en-US" baseline="0" dirty="0" smtClean="0"/>
          </a:p>
          <a:p>
            <a:r>
              <a:rPr lang="en-US" baseline="0" dirty="0" smtClean="0"/>
              <a:t>ANALICE </a:t>
            </a:r>
            <a:r>
              <a:rPr lang="en-US" baseline="0" dirty="0" err="1" smtClean="0"/>
              <a:t>si</a:t>
            </a:r>
            <a:r>
              <a:rPr lang="en-US" baseline="0" dirty="0" smtClean="0"/>
              <a:t> </a:t>
            </a:r>
            <a:r>
              <a:rPr lang="en-US" baseline="0" dirty="0" err="1" smtClean="0"/>
              <a:t>esto</a:t>
            </a:r>
            <a:r>
              <a:rPr lang="en-US" baseline="0" dirty="0" smtClean="0"/>
              <a:t> es lo </a:t>
            </a:r>
            <a:r>
              <a:rPr lang="en-US" baseline="0" dirty="0" err="1" smtClean="0"/>
              <a:t>mismo</a:t>
            </a:r>
            <a:r>
              <a:rPr lang="en-US" baseline="0" dirty="0" smtClean="0"/>
              <a:t> que </a:t>
            </a:r>
            <a:r>
              <a:rPr lang="en-US" baseline="0" dirty="0" err="1" smtClean="0"/>
              <a:t>especificar</a:t>
            </a:r>
            <a:r>
              <a:rPr lang="en-US" baseline="0" dirty="0" smtClean="0"/>
              <a:t> el </a:t>
            </a:r>
            <a:r>
              <a:rPr lang="en-US" baseline="0" dirty="0" err="1" smtClean="0"/>
              <a:t>parámetro</a:t>
            </a:r>
            <a:r>
              <a:rPr lang="en-US" baseline="0" dirty="0" smtClean="0"/>
              <a:t> </a:t>
            </a:r>
            <a:r>
              <a:rPr lang="en-US" b="1" baseline="0" dirty="0" smtClean="0"/>
              <a:t>ref</a:t>
            </a:r>
            <a:r>
              <a:rPr lang="en-US" baseline="0" dirty="0" smtClean="0"/>
              <a:t> </a:t>
            </a:r>
            <a:r>
              <a:rPr lang="en-US" baseline="0" dirty="0" err="1" smtClean="0"/>
              <a:t>en</a:t>
            </a:r>
            <a:r>
              <a:rPr lang="en-US" baseline="0" dirty="0" smtClean="0"/>
              <a:t> C#</a:t>
            </a:r>
          </a:p>
          <a:p>
            <a:endParaRPr lang="en-US" baseline="0" dirty="0" smtClean="0"/>
          </a:p>
          <a:p>
            <a:r>
              <a:rPr lang="en-US" baseline="0" dirty="0" smtClean="0"/>
              <a:t>¿</a:t>
            </a:r>
            <a:r>
              <a:rPr lang="en-US" baseline="0" dirty="0" err="1" smtClean="0"/>
              <a:t>Por</a:t>
            </a:r>
            <a:r>
              <a:rPr lang="en-US" baseline="0" dirty="0" smtClean="0"/>
              <a:t> </a:t>
            </a:r>
            <a:r>
              <a:rPr lang="en-US" baseline="0" dirty="0" err="1" smtClean="0"/>
              <a:t>qué</a:t>
            </a:r>
            <a:r>
              <a:rPr lang="en-US" baseline="0" dirty="0" smtClean="0"/>
              <a:t> </a:t>
            </a:r>
            <a:r>
              <a:rPr lang="en-US" baseline="0" dirty="0" err="1" smtClean="0"/>
              <a:t>cree</a:t>
            </a:r>
            <a:r>
              <a:rPr lang="en-US" baseline="0" dirty="0" smtClean="0"/>
              <a:t> que C# </a:t>
            </a:r>
            <a:r>
              <a:rPr lang="en-US" baseline="0" dirty="0" err="1" smtClean="0"/>
              <a:t>exige</a:t>
            </a:r>
            <a:r>
              <a:rPr lang="en-US" baseline="0" dirty="0" smtClean="0"/>
              <a:t> que </a:t>
            </a:r>
            <a:r>
              <a:rPr lang="en-US" baseline="0" dirty="0" err="1" smtClean="0"/>
              <a:t>si</a:t>
            </a:r>
            <a:r>
              <a:rPr lang="en-US" baseline="0" dirty="0" smtClean="0"/>
              <a:t> un </a:t>
            </a:r>
            <a:r>
              <a:rPr lang="en-US" baseline="0" dirty="0" err="1" smtClean="0"/>
              <a:t>parámetro</a:t>
            </a:r>
            <a:r>
              <a:rPr lang="en-US" baseline="0" dirty="0" smtClean="0"/>
              <a:t> es </a:t>
            </a:r>
            <a:r>
              <a:rPr lang="en-US" b="1" baseline="0" dirty="0" smtClean="0"/>
              <a:t>ref </a:t>
            </a:r>
            <a:r>
              <a:rPr lang="en-US" b="0" baseline="0" dirty="0" smtClean="0"/>
              <a:t>o </a:t>
            </a:r>
            <a:r>
              <a:rPr lang="en-US" b="1" baseline="0" dirty="0" smtClean="0"/>
              <a:t>out </a:t>
            </a:r>
            <a:r>
              <a:rPr lang="en-US" b="0" baseline="0" dirty="0" err="1" smtClean="0"/>
              <a:t>tenga</a:t>
            </a:r>
            <a:r>
              <a:rPr lang="en-US" b="0" baseline="0" dirty="0" smtClean="0"/>
              <a:t> que </a:t>
            </a:r>
            <a:r>
              <a:rPr lang="en-US" b="0" baseline="0" dirty="0" err="1" smtClean="0"/>
              <a:t>ponerse</a:t>
            </a:r>
            <a:r>
              <a:rPr lang="en-US" b="0" baseline="0" dirty="0" smtClean="0"/>
              <a:t> </a:t>
            </a:r>
            <a:r>
              <a:rPr lang="en-US" b="0" baseline="0" dirty="0" err="1" smtClean="0"/>
              <a:t>dicha</a:t>
            </a:r>
            <a:r>
              <a:rPr lang="en-US" b="0" baseline="0" dirty="0" smtClean="0"/>
              <a:t> </a:t>
            </a:r>
            <a:r>
              <a:rPr lang="en-US" b="0" baseline="0" dirty="0" err="1" smtClean="0"/>
              <a:t>especificación</a:t>
            </a:r>
            <a:r>
              <a:rPr lang="en-US" b="0" baseline="0" dirty="0" smtClean="0"/>
              <a:t> </a:t>
            </a:r>
            <a:r>
              <a:rPr lang="en-US" b="0" baseline="0" dirty="0" err="1" smtClean="0"/>
              <a:t>también</a:t>
            </a:r>
            <a:r>
              <a:rPr lang="en-US" b="0" baseline="0" dirty="0" smtClean="0"/>
              <a:t> </a:t>
            </a:r>
            <a:r>
              <a:rPr lang="en-US" b="0" baseline="0" dirty="0" err="1" smtClean="0"/>
              <a:t>en</a:t>
            </a:r>
            <a:r>
              <a:rPr lang="en-US" b="0" baseline="0" dirty="0" smtClean="0"/>
              <a:t> el </a:t>
            </a:r>
            <a:r>
              <a:rPr lang="en-US" b="0" baseline="0" dirty="0" err="1" smtClean="0"/>
              <a:t>parámetro</a:t>
            </a:r>
            <a:r>
              <a:rPr lang="en-US" b="0" baseline="0" dirty="0" smtClean="0"/>
              <a:t> real </a:t>
            </a:r>
            <a:r>
              <a:rPr lang="en-US" b="0" baseline="0" dirty="0" err="1" smtClean="0"/>
              <a:t>en</a:t>
            </a:r>
            <a:r>
              <a:rPr lang="en-US" b="0" baseline="0" dirty="0" smtClean="0"/>
              <a:t> el </a:t>
            </a:r>
            <a:r>
              <a:rPr lang="en-US" b="0" baseline="0" dirty="0" err="1" smtClean="0"/>
              <a:t>código</a:t>
            </a:r>
            <a:r>
              <a:rPr lang="en-US" b="0" baseline="0" dirty="0" smtClean="0"/>
              <a:t> de la </a:t>
            </a:r>
            <a:r>
              <a:rPr lang="en-US" b="0" baseline="0" dirty="0" err="1" smtClean="0"/>
              <a:t>llamada</a:t>
            </a:r>
            <a:r>
              <a:rPr lang="en-US" b="0" baseline="0" dirty="0" smtClean="0"/>
              <a:t>?</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14</a:t>
            </a:fld>
            <a:endParaRPr lang="en-US"/>
          </a:p>
        </p:txBody>
      </p:sp>
    </p:spTree>
    <p:extLst>
      <p:ext uri="{BB962C8B-B14F-4D97-AF65-F5344CB8AC3E}">
        <p14:creationId xmlns:p14="http://schemas.microsoft.com/office/powerpoint/2010/main" val="171381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 el </a:t>
            </a:r>
            <a:r>
              <a:rPr lang="en-US" dirty="0" err="1" smtClean="0"/>
              <a:t>programador</a:t>
            </a:r>
            <a:r>
              <a:rPr lang="en-US" dirty="0" smtClean="0"/>
              <a:t> no es </a:t>
            </a:r>
            <a:r>
              <a:rPr lang="en-US" dirty="0" err="1" smtClean="0"/>
              <a:t>cuidadoso</a:t>
            </a:r>
            <a:r>
              <a:rPr lang="en-US" dirty="0" smtClean="0"/>
              <a:t> </a:t>
            </a:r>
            <a:r>
              <a:rPr lang="en-US" dirty="0" err="1" smtClean="0"/>
              <a:t>esto</a:t>
            </a:r>
            <a:r>
              <a:rPr lang="en-US" dirty="0" smtClean="0"/>
              <a:t> </a:t>
            </a:r>
            <a:r>
              <a:rPr lang="en-US" dirty="0" err="1" smtClean="0"/>
              <a:t>puede</a:t>
            </a:r>
            <a:r>
              <a:rPr lang="en-US" dirty="0" smtClean="0"/>
              <a:t> </a:t>
            </a:r>
            <a:r>
              <a:rPr lang="en-US" dirty="0" err="1" smtClean="0"/>
              <a:t>tener</a:t>
            </a:r>
            <a:r>
              <a:rPr lang="en-US" dirty="0" smtClean="0"/>
              <a:t> </a:t>
            </a:r>
            <a:r>
              <a:rPr lang="en-US" dirty="0" err="1" smtClean="0"/>
              <a:t>efectos</a:t>
            </a:r>
            <a:r>
              <a:rPr lang="en-US" dirty="0" smtClean="0"/>
              <a:t> </a:t>
            </a:r>
            <a:r>
              <a:rPr lang="en-US" dirty="0" err="1" smtClean="0"/>
              <a:t>colaterales</a:t>
            </a:r>
            <a:r>
              <a:rPr lang="en-US" dirty="0" smtClean="0"/>
              <a:t> </a:t>
            </a:r>
            <a:r>
              <a:rPr lang="en-US" dirty="0" err="1" smtClean="0"/>
              <a:t>indeseados</a:t>
            </a:r>
            <a:r>
              <a:rPr lang="en-US" dirty="0" smtClean="0"/>
              <a:t>. </a:t>
            </a:r>
            <a:r>
              <a:rPr lang="en-US" dirty="0" err="1" smtClean="0"/>
              <a:t>Confeccione</a:t>
            </a:r>
            <a:r>
              <a:rPr lang="en-US" dirty="0" smtClean="0"/>
              <a:t> un</a:t>
            </a:r>
            <a:r>
              <a:rPr lang="en-US" baseline="0" dirty="0" smtClean="0"/>
              <a:t> </a:t>
            </a:r>
            <a:r>
              <a:rPr lang="en-US" baseline="0" dirty="0" err="1" smtClean="0"/>
              <a:t>ejemplo</a:t>
            </a:r>
            <a:r>
              <a:rPr lang="en-US" baseline="0" dirty="0" smtClean="0"/>
              <a:t> </a:t>
            </a:r>
            <a:r>
              <a:rPr lang="en-US" baseline="0" dirty="0" err="1" smtClean="0"/>
              <a:t>en</a:t>
            </a:r>
            <a:r>
              <a:rPr lang="en-US" baseline="0" dirty="0" smtClean="0"/>
              <a:t> C# que </a:t>
            </a:r>
            <a:r>
              <a:rPr lang="en-US" baseline="0" dirty="0" err="1" smtClean="0"/>
              <a:t>demuestre</a:t>
            </a:r>
            <a:r>
              <a:rPr lang="en-US" baseline="0" dirty="0" smtClean="0"/>
              <a:t> </a:t>
            </a:r>
            <a:r>
              <a:rPr lang="en-US" baseline="0" dirty="0" err="1" smtClean="0"/>
              <a:t>esto</a:t>
            </a:r>
            <a:r>
              <a:rPr lang="en-US" baseline="0" dirty="0" smtClean="0"/>
              <a:t>.</a:t>
            </a:r>
          </a:p>
          <a:p>
            <a:endParaRPr lang="en-US" baseline="0" dirty="0" smtClean="0"/>
          </a:p>
          <a:p>
            <a:r>
              <a:rPr lang="en-US" baseline="0" dirty="0" err="1" smtClean="0"/>
              <a:t>En</a:t>
            </a:r>
            <a:r>
              <a:rPr lang="en-US" baseline="0" dirty="0" smtClean="0"/>
              <a:t> </a:t>
            </a:r>
            <a:r>
              <a:rPr lang="en-US" baseline="0" dirty="0" err="1" smtClean="0"/>
              <a:t>los</a:t>
            </a:r>
            <a:r>
              <a:rPr lang="en-US" baseline="0" dirty="0" smtClean="0"/>
              <a:t> </a:t>
            </a:r>
            <a:r>
              <a:rPr lang="en-US" baseline="0" dirty="0" err="1" smtClean="0"/>
              <a:t>primeros</a:t>
            </a:r>
            <a:r>
              <a:rPr lang="en-US" baseline="0" dirty="0" smtClean="0"/>
              <a:t> </a:t>
            </a:r>
            <a:r>
              <a:rPr lang="en-US" baseline="0" dirty="0" err="1" smtClean="0"/>
              <a:t>compiladores</a:t>
            </a:r>
            <a:r>
              <a:rPr lang="en-US" baseline="0" dirty="0" smtClean="0"/>
              <a:t> de FORTRAN </a:t>
            </a:r>
            <a:r>
              <a:rPr lang="en-US" baseline="0" dirty="0" err="1" smtClean="0"/>
              <a:t>cuando</a:t>
            </a:r>
            <a:r>
              <a:rPr lang="en-US" baseline="0" dirty="0" smtClean="0"/>
              <a:t> se </a:t>
            </a:r>
            <a:r>
              <a:rPr lang="en-US" baseline="0" dirty="0" err="1" smtClean="0"/>
              <a:t>hacía</a:t>
            </a:r>
            <a:r>
              <a:rPr lang="en-US" baseline="0" dirty="0" smtClean="0"/>
              <a:t> </a:t>
            </a:r>
            <a:r>
              <a:rPr lang="en-US" baseline="0" dirty="0" err="1" smtClean="0"/>
              <a:t>una</a:t>
            </a:r>
            <a:r>
              <a:rPr lang="en-US" baseline="0" dirty="0" smtClean="0"/>
              <a:t> </a:t>
            </a:r>
            <a:r>
              <a:rPr lang="en-US" baseline="0" dirty="0" err="1" smtClean="0"/>
              <a:t>llamada</a:t>
            </a:r>
            <a:r>
              <a:rPr lang="en-US" baseline="0" dirty="0" smtClean="0"/>
              <a:t> </a:t>
            </a:r>
            <a:r>
              <a:rPr lang="en-US" baseline="0" dirty="0" err="1" smtClean="0"/>
              <a:t>como</a:t>
            </a:r>
            <a:r>
              <a:rPr lang="en-US" baseline="0" dirty="0" smtClean="0"/>
              <a:t> F(2) a </a:t>
            </a:r>
            <a:r>
              <a:rPr lang="en-US" baseline="0" dirty="0" err="1" smtClean="0"/>
              <a:t>una</a:t>
            </a:r>
            <a:r>
              <a:rPr lang="en-US" baseline="0" dirty="0" smtClean="0"/>
              <a:t> </a:t>
            </a:r>
            <a:r>
              <a:rPr lang="en-US" baseline="0" dirty="0" err="1" smtClean="0"/>
              <a:t>subrutina</a:t>
            </a:r>
            <a:r>
              <a:rPr lang="en-US" baseline="0" dirty="0" smtClean="0"/>
              <a:t> (</a:t>
            </a:r>
            <a:r>
              <a:rPr lang="en-US" baseline="0" dirty="0" err="1" smtClean="0"/>
              <a:t>nombre</a:t>
            </a:r>
            <a:r>
              <a:rPr lang="en-US" baseline="0" dirty="0" smtClean="0"/>
              <a:t> </a:t>
            </a:r>
            <a:r>
              <a:rPr lang="en-US" baseline="0" dirty="0" err="1" smtClean="0"/>
              <a:t>usado</a:t>
            </a:r>
            <a:r>
              <a:rPr lang="en-US" baseline="0" dirty="0" smtClean="0"/>
              <a:t> </a:t>
            </a:r>
            <a:r>
              <a:rPr lang="en-US" baseline="0" dirty="0" err="1" smtClean="0"/>
              <a:t>por</a:t>
            </a:r>
            <a:r>
              <a:rPr lang="en-US" baseline="0" dirty="0" smtClean="0"/>
              <a:t> FORTRAN para </a:t>
            </a:r>
            <a:r>
              <a:rPr lang="en-US" baseline="0" dirty="0" err="1" smtClean="0"/>
              <a:t>denominar</a:t>
            </a:r>
            <a:r>
              <a:rPr lang="en-US" baseline="0" dirty="0" smtClean="0"/>
              <a:t> a un </a:t>
            </a:r>
            <a:r>
              <a:rPr lang="en-US" baseline="0" dirty="0" err="1" smtClean="0"/>
              <a:t>método</a:t>
            </a:r>
            <a:r>
              <a:rPr lang="en-US" baseline="0" dirty="0" smtClean="0"/>
              <a:t> o </a:t>
            </a:r>
            <a:r>
              <a:rPr lang="en-US" baseline="0" dirty="0" err="1" smtClean="0"/>
              <a:t>función</a:t>
            </a:r>
            <a:r>
              <a:rPr lang="en-US" baseline="0" dirty="0" smtClean="0"/>
              <a:t>)</a:t>
            </a:r>
          </a:p>
          <a:p>
            <a:r>
              <a:rPr lang="en-US" baseline="0" dirty="0" smtClean="0"/>
              <a:t>Si </a:t>
            </a:r>
            <a:r>
              <a:rPr lang="en-US" baseline="0" dirty="0" err="1" smtClean="0"/>
              <a:t>en</a:t>
            </a:r>
            <a:r>
              <a:rPr lang="en-US" baseline="0" dirty="0" smtClean="0"/>
              <a:t> el </a:t>
            </a:r>
            <a:r>
              <a:rPr lang="en-US" baseline="0" dirty="0" err="1" smtClean="0"/>
              <a:t>código</a:t>
            </a:r>
            <a:r>
              <a:rPr lang="en-US" baseline="0" dirty="0" smtClean="0"/>
              <a:t> de la </a:t>
            </a:r>
            <a:r>
              <a:rPr lang="en-US" baseline="0" dirty="0" err="1" smtClean="0"/>
              <a:t>subrutina</a:t>
            </a:r>
            <a:r>
              <a:rPr lang="en-US" baseline="0" dirty="0" smtClean="0"/>
              <a:t> F( N ) se </a:t>
            </a:r>
            <a:r>
              <a:rPr lang="en-US" baseline="0" dirty="0" err="1" smtClean="0"/>
              <a:t>hacía</a:t>
            </a:r>
            <a:r>
              <a:rPr lang="en-US" baseline="0" dirty="0" smtClean="0"/>
              <a:t> </a:t>
            </a:r>
            <a:r>
              <a:rPr lang="en-US" baseline="0" dirty="0" err="1" smtClean="0"/>
              <a:t>algo</a:t>
            </a:r>
            <a:r>
              <a:rPr lang="en-US" baseline="0" dirty="0" smtClean="0"/>
              <a:t> N = N + 1 </a:t>
            </a:r>
            <a:r>
              <a:rPr lang="en-US" baseline="0" dirty="0" err="1" smtClean="0"/>
              <a:t>entonces</a:t>
            </a:r>
            <a:r>
              <a:rPr lang="en-US" baseline="0" dirty="0" smtClean="0"/>
              <a:t> el valor 3 se </a:t>
            </a:r>
            <a:r>
              <a:rPr lang="en-US" baseline="0" dirty="0" err="1" smtClean="0"/>
              <a:t>asignaba</a:t>
            </a:r>
            <a:r>
              <a:rPr lang="en-US" baseline="0" dirty="0" smtClean="0"/>
              <a:t> al </a:t>
            </a:r>
            <a:r>
              <a:rPr lang="en-US" baseline="0" dirty="0" err="1" smtClean="0"/>
              <a:t>parámetro</a:t>
            </a:r>
            <a:r>
              <a:rPr lang="en-US" baseline="0" dirty="0" smtClean="0"/>
              <a:t> N y </a:t>
            </a:r>
            <a:r>
              <a:rPr lang="en-US" baseline="0" dirty="0" err="1" smtClean="0"/>
              <a:t>por</a:t>
            </a:r>
            <a:r>
              <a:rPr lang="en-US" baseline="0" dirty="0" smtClean="0"/>
              <a:t> </a:t>
            </a:r>
            <a:r>
              <a:rPr lang="en-US" baseline="0" dirty="0" err="1" smtClean="0"/>
              <a:t>tanto</a:t>
            </a:r>
            <a:r>
              <a:rPr lang="en-US" baseline="0" dirty="0" smtClean="0"/>
              <a:t> a la </a:t>
            </a:r>
            <a:r>
              <a:rPr lang="en-US" baseline="0" dirty="0" err="1" smtClean="0"/>
              <a:t>memoria</a:t>
            </a:r>
            <a:r>
              <a:rPr lang="en-US" baseline="0" dirty="0" smtClean="0"/>
              <a:t> </a:t>
            </a:r>
            <a:r>
              <a:rPr lang="en-US" baseline="0" dirty="0" err="1" smtClean="0"/>
              <a:t>ocupada</a:t>
            </a:r>
            <a:r>
              <a:rPr lang="en-US" baseline="0" dirty="0" smtClean="0"/>
              <a:t> </a:t>
            </a:r>
            <a:r>
              <a:rPr lang="en-US" baseline="0" dirty="0" err="1" smtClean="0"/>
              <a:t>por</a:t>
            </a:r>
            <a:r>
              <a:rPr lang="en-US" baseline="0" dirty="0" smtClean="0"/>
              <a:t> el 2 </a:t>
            </a:r>
            <a:r>
              <a:rPr lang="en-US" baseline="0" dirty="0" err="1" smtClean="0"/>
              <a:t>en</a:t>
            </a:r>
            <a:r>
              <a:rPr lang="en-US" baseline="0" dirty="0" smtClean="0"/>
              <a:t> la </a:t>
            </a:r>
            <a:r>
              <a:rPr lang="en-US" baseline="0" dirty="0" err="1" smtClean="0"/>
              <a:t>llamada</a:t>
            </a:r>
            <a:r>
              <a:rPr lang="en-US" baseline="0" dirty="0" smtClean="0"/>
              <a:t> original F(2) de </a:t>
            </a:r>
            <a:r>
              <a:rPr lang="en-US" baseline="0" dirty="0" err="1" smtClean="0"/>
              <a:t>modo</a:t>
            </a:r>
            <a:r>
              <a:rPr lang="en-US" baseline="0" dirty="0" smtClean="0"/>
              <a:t> que a </a:t>
            </a:r>
            <a:r>
              <a:rPr lang="en-US" baseline="0" dirty="0" err="1" smtClean="0"/>
              <a:t>partir</a:t>
            </a:r>
            <a:r>
              <a:rPr lang="en-US" baseline="0" dirty="0" smtClean="0"/>
              <a:t> de ese </a:t>
            </a:r>
            <a:r>
              <a:rPr lang="en-US" baseline="0" dirty="0" err="1" smtClean="0"/>
              <a:t>momento</a:t>
            </a:r>
            <a:r>
              <a:rPr lang="en-US" baseline="0" dirty="0" smtClean="0"/>
              <a:t> </a:t>
            </a:r>
            <a:r>
              <a:rPr lang="en-US" baseline="0" dirty="0" err="1" smtClean="0"/>
              <a:t>cuando</a:t>
            </a:r>
            <a:r>
              <a:rPr lang="en-US" baseline="0" dirty="0" smtClean="0"/>
              <a:t> </a:t>
            </a:r>
            <a:r>
              <a:rPr lang="en-US" baseline="0" dirty="0" err="1" smtClean="0"/>
              <a:t>en</a:t>
            </a:r>
            <a:r>
              <a:rPr lang="en-US" baseline="0" dirty="0" smtClean="0"/>
              <a:t> el </a:t>
            </a:r>
            <a:r>
              <a:rPr lang="en-US" baseline="0" dirty="0" err="1" smtClean="0"/>
              <a:t>código</a:t>
            </a:r>
            <a:r>
              <a:rPr lang="en-US" baseline="0" dirty="0" smtClean="0"/>
              <a:t> se </a:t>
            </a:r>
            <a:r>
              <a:rPr lang="en-US" baseline="0" dirty="0" err="1" smtClean="0"/>
              <a:t>usaba</a:t>
            </a:r>
            <a:r>
              <a:rPr lang="en-US" baseline="0" dirty="0" smtClean="0"/>
              <a:t> 2 se </a:t>
            </a:r>
            <a:r>
              <a:rPr lang="en-US" baseline="0" dirty="0" err="1" smtClean="0"/>
              <a:t>estaba</a:t>
            </a:r>
            <a:r>
              <a:rPr lang="en-US" baseline="0" dirty="0" smtClean="0"/>
              <a:t> </a:t>
            </a:r>
            <a:r>
              <a:rPr lang="en-US" baseline="0" dirty="0" err="1" smtClean="0"/>
              <a:t>usando</a:t>
            </a:r>
            <a:r>
              <a:rPr lang="en-US" baseline="0" dirty="0" smtClean="0"/>
              <a:t> </a:t>
            </a:r>
            <a:r>
              <a:rPr lang="en-US" baseline="0" dirty="0" err="1" smtClean="0"/>
              <a:t>realmente</a:t>
            </a:r>
            <a:r>
              <a:rPr lang="en-US" baseline="0" dirty="0" smtClean="0"/>
              <a:t> 3. </a:t>
            </a:r>
            <a:r>
              <a:rPr lang="en-US" baseline="0" dirty="0" err="1" smtClean="0"/>
              <a:t>Descubrir</a:t>
            </a:r>
            <a:r>
              <a:rPr lang="en-US" baseline="0" dirty="0" smtClean="0"/>
              <a:t> ese </a:t>
            </a:r>
            <a:r>
              <a:rPr lang="en-US" baseline="0" dirty="0" err="1" smtClean="0"/>
              <a:t>tipo</a:t>
            </a:r>
            <a:r>
              <a:rPr lang="en-US" baseline="0" dirty="0" smtClean="0"/>
              <a:t> de error </a:t>
            </a:r>
            <a:r>
              <a:rPr lang="en-US" baseline="0" dirty="0" err="1" smtClean="0"/>
              <a:t>fue</a:t>
            </a:r>
            <a:r>
              <a:rPr lang="en-US" baseline="0" dirty="0" smtClean="0"/>
              <a:t> un “dolor de </a:t>
            </a:r>
            <a:r>
              <a:rPr lang="en-US" baseline="0" dirty="0" err="1" smtClean="0"/>
              <a:t>cabeza</a:t>
            </a:r>
            <a:r>
              <a:rPr lang="en-US" baseline="0" dirty="0" smtClean="0"/>
              <a:t>” </a:t>
            </a:r>
            <a:r>
              <a:rPr lang="en-US" baseline="0" dirty="0" err="1" smtClean="0"/>
              <a:t>en</a:t>
            </a:r>
            <a:r>
              <a:rPr lang="en-US" baseline="0" dirty="0" smtClean="0"/>
              <a:t> </a:t>
            </a:r>
            <a:r>
              <a:rPr lang="en-US" baseline="0" dirty="0" err="1" smtClean="0"/>
              <a:t>su</a:t>
            </a:r>
            <a:r>
              <a:rPr lang="en-US" baseline="0" dirty="0" smtClean="0"/>
              <a:t> </a:t>
            </a:r>
            <a:r>
              <a:rPr lang="en-US" baseline="0" dirty="0" err="1" smtClean="0"/>
              <a:t>momento</a:t>
            </a:r>
            <a:r>
              <a:rPr lang="en-US" baseline="0" dirty="0" smtClean="0"/>
              <a:t>. Lo que </a:t>
            </a:r>
            <a:r>
              <a:rPr lang="en-US" baseline="0" dirty="0" err="1" smtClean="0"/>
              <a:t>hicieron</a:t>
            </a:r>
            <a:r>
              <a:rPr lang="en-US" baseline="0" dirty="0" smtClean="0"/>
              <a:t> </a:t>
            </a:r>
            <a:r>
              <a:rPr lang="en-US" baseline="0" dirty="0" err="1" smtClean="0"/>
              <a:t>los</a:t>
            </a:r>
            <a:r>
              <a:rPr lang="en-US" baseline="0" dirty="0" smtClean="0"/>
              <a:t> </a:t>
            </a:r>
            <a:r>
              <a:rPr lang="en-US" baseline="0" dirty="0" err="1" smtClean="0"/>
              <a:t>compiladores</a:t>
            </a:r>
            <a:r>
              <a:rPr lang="en-US" baseline="0" dirty="0" smtClean="0"/>
              <a:t> de FORTRAN para </a:t>
            </a:r>
            <a:r>
              <a:rPr lang="en-US" baseline="0" dirty="0" err="1" smtClean="0"/>
              <a:t>evitar</a:t>
            </a:r>
            <a:r>
              <a:rPr lang="en-US" baseline="0" dirty="0" smtClean="0"/>
              <a:t> ese </a:t>
            </a:r>
            <a:r>
              <a:rPr lang="en-US" baseline="0" dirty="0" err="1" smtClean="0"/>
              <a:t>problema</a:t>
            </a:r>
            <a:r>
              <a:rPr lang="en-US" baseline="0" dirty="0" smtClean="0"/>
              <a:t> </a:t>
            </a:r>
            <a:r>
              <a:rPr lang="en-US" baseline="0" dirty="0" err="1" smtClean="0"/>
              <a:t>fue</a:t>
            </a:r>
            <a:r>
              <a:rPr lang="en-US" baseline="0" dirty="0" smtClean="0"/>
              <a:t> </a:t>
            </a:r>
            <a:r>
              <a:rPr lang="en-US" baseline="0" dirty="0" err="1" smtClean="0"/>
              <a:t>asignar</a:t>
            </a:r>
            <a:r>
              <a:rPr lang="en-US" baseline="0" dirty="0" smtClean="0"/>
              <a:t> </a:t>
            </a:r>
            <a:r>
              <a:rPr lang="en-US" baseline="0" dirty="0" err="1" smtClean="0"/>
              <a:t>una</a:t>
            </a:r>
            <a:r>
              <a:rPr lang="en-US" baseline="0" dirty="0" smtClean="0"/>
              <a:t> </a:t>
            </a:r>
            <a:r>
              <a:rPr lang="en-US" baseline="0" dirty="0" err="1" smtClean="0"/>
              <a:t>memoria</a:t>
            </a:r>
            <a:r>
              <a:rPr lang="en-US" baseline="0" dirty="0" smtClean="0"/>
              <a:t> al </a:t>
            </a:r>
            <a:r>
              <a:rPr lang="en-US" baseline="0" dirty="0" err="1" smtClean="0"/>
              <a:t>parámetro</a:t>
            </a:r>
            <a:r>
              <a:rPr lang="en-US" baseline="0" dirty="0" smtClean="0"/>
              <a:t> real, </a:t>
            </a:r>
            <a:r>
              <a:rPr lang="en-US" baseline="0" dirty="0" err="1" smtClean="0"/>
              <a:t>copiar</a:t>
            </a:r>
            <a:r>
              <a:rPr lang="en-US" baseline="0" dirty="0" smtClean="0"/>
              <a:t> el valor 2 a </a:t>
            </a:r>
            <a:r>
              <a:rPr lang="en-US" baseline="0" dirty="0" err="1" smtClean="0"/>
              <a:t>esa</a:t>
            </a:r>
            <a:r>
              <a:rPr lang="en-US" baseline="0" dirty="0" smtClean="0"/>
              <a:t> </a:t>
            </a:r>
            <a:r>
              <a:rPr lang="en-US" baseline="0" dirty="0" err="1" smtClean="0"/>
              <a:t>memoria</a:t>
            </a:r>
            <a:r>
              <a:rPr lang="en-US" baseline="0" dirty="0" smtClean="0"/>
              <a:t> y </a:t>
            </a:r>
            <a:r>
              <a:rPr lang="en-US" baseline="0" dirty="0" err="1" smtClean="0"/>
              <a:t>pasar</a:t>
            </a:r>
            <a:r>
              <a:rPr lang="en-US" baseline="0" dirty="0" smtClean="0"/>
              <a:t> al </a:t>
            </a:r>
            <a:r>
              <a:rPr lang="en-US" baseline="0" dirty="0" err="1" smtClean="0"/>
              <a:t>parámetro</a:t>
            </a:r>
            <a:r>
              <a:rPr lang="en-US" baseline="0" dirty="0" smtClean="0"/>
              <a:t> formal la </a:t>
            </a:r>
            <a:r>
              <a:rPr lang="en-US" baseline="0" dirty="0" err="1" smtClean="0"/>
              <a:t>referencia</a:t>
            </a:r>
            <a:r>
              <a:rPr lang="en-US" baseline="0" dirty="0" smtClean="0"/>
              <a:t> a </a:t>
            </a:r>
            <a:r>
              <a:rPr lang="en-US" baseline="0" dirty="0" err="1" smtClean="0"/>
              <a:t>esa</a:t>
            </a:r>
            <a:r>
              <a:rPr lang="en-US" baseline="0" dirty="0" smtClean="0"/>
              <a:t> </a:t>
            </a:r>
            <a:r>
              <a:rPr lang="en-US" baseline="0" dirty="0" err="1" smtClean="0"/>
              <a:t>nueva</a:t>
            </a:r>
            <a:r>
              <a:rPr lang="en-US" baseline="0" dirty="0" smtClean="0"/>
              <a:t> </a:t>
            </a:r>
            <a:r>
              <a:rPr lang="en-US" baseline="0" dirty="0" err="1" smtClean="0"/>
              <a:t>memoria</a:t>
            </a:r>
            <a:r>
              <a:rPr lang="en-US" baseline="0" dirty="0" smtClean="0"/>
              <a:t>, </a:t>
            </a:r>
            <a:r>
              <a:rPr lang="en-US" baseline="0" dirty="0" err="1" smtClean="0"/>
              <a:t>algo</a:t>
            </a:r>
            <a:r>
              <a:rPr lang="en-US" baseline="0" dirty="0" smtClean="0"/>
              <a:t> </a:t>
            </a:r>
            <a:r>
              <a:rPr lang="en-US" baseline="0" dirty="0" err="1" smtClean="0"/>
              <a:t>parecido</a:t>
            </a:r>
            <a:r>
              <a:rPr lang="en-US" baseline="0" dirty="0" smtClean="0"/>
              <a:t> a lo que es un boxing </a:t>
            </a:r>
            <a:r>
              <a:rPr lang="en-US" baseline="0" dirty="0" err="1" smtClean="0"/>
              <a:t>en</a:t>
            </a:r>
            <a:r>
              <a:rPr lang="en-US" baseline="0" dirty="0" smtClean="0"/>
              <a:t> C#.</a:t>
            </a:r>
          </a:p>
          <a:p>
            <a:endParaRPr lang="en-US" baseline="0" dirty="0" smtClean="0"/>
          </a:p>
          <a:p>
            <a:r>
              <a:rPr lang="en-US" baseline="0" dirty="0" smtClean="0"/>
              <a:t>Cree </a:t>
            </a:r>
            <a:r>
              <a:rPr lang="en-US" baseline="0" dirty="0" err="1" smtClean="0"/>
              <a:t>Ud</a:t>
            </a:r>
            <a:r>
              <a:rPr lang="en-US" baseline="0" dirty="0" smtClean="0"/>
              <a:t> que C# </a:t>
            </a:r>
            <a:r>
              <a:rPr lang="en-US" baseline="0" dirty="0" err="1" smtClean="0"/>
              <a:t>debería</a:t>
            </a:r>
            <a:r>
              <a:rPr lang="en-US" baseline="0" dirty="0" smtClean="0"/>
              <a:t> </a:t>
            </a:r>
            <a:r>
              <a:rPr lang="en-US" baseline="0" dirty="0" err="1" smtClean="0"/>
              <a:t>hacer</a:t>
            </a:r>
            <a:r>
              <a:rPr lang="en-US" baseline="0" dirty="0" smtClean="0"/>
              <a:t> un </a:t>
            </a:r>
            <a:r>
              <a:rPr lang="en-US" baseline="0" dirty="0" err="1" smtClean="0"/>
              <a:t>tal</a:t>
            </a:r>
            <a:r>
              <a:rPr lang="en-US" baseline="0" dirty="0" smtClean="0"/>
              <a:t> boxing </a:t>
            </a:r>
            <a:r>
              <a:rPr lang="en-US" baseline="0" dirty="0" err="1" smtClean="0"/>
              <a:t>en</a:t>
            </a:r>
            <a:r>
              <a:rPr lang="en-US" baseline="0" dirty="0" smtClean="0"/>
              <a:t> ese </a:t>
            </a:r>
            <a:r>
              <a:rPr lang="en-US" baseline="0" dirty="0" err="1" smtClean="0"/>
              <a:t>caso</a:t>
            </a:r>
            <a:r>
              <a:rPr lang="en-US" baseline="0" dirty="0" smtClean="0"/>
              <a:t>. </a:t>
            </a:r>
            <a:r>
              <a:rPr lang="en-US" baseline="0" dirty="0" err="1" smtClean="0"/>
              <a:t>Compruebe</a:t>
            </a:r>
            <a:r>
              <a:rPr lang="en-US" baseline="0" dirty="0" smtClean="0"/>
              <a:t> que es lo que </a:t>
            </a:r>
            <a:r>
              <a:rPr lang="en-US" baseline="0" dirty="0" err="1" smtClean="0"/>
              <a:t>ocurre</a:t>
            </a:r>
            <a:r>
              <a:rPr lang="en-US" baseline="0" dirty="0" smtClean="0"/>
              <a:t> </a:t>
            </a:r>
            <a:r>
              <a:rPr lang="en-US" baseline="0" dirty="0" err="1" smtClean="0"/>
              <a:t>si</a:t>
            </a:r>
            <a:r>
              <a:rPr lang="en-US" baseline="0" dirty="0" smtClean="0"/>
              <a:t> </a:t>
            </a:r>
            <a:r>
              <a:rPr lang="en-US" baseline="0" dirty="0" err="1" smtClean="0"/>
              <a:t>Ud</a:t>
            </a:r>
            <a:r>
              <a:rPr lang="en-US" baseline="0" dirty="0" smtClean="0"/>
              <a:t> </a:t>
            </a:r>
            <a:r>
              <a:rPr lang="en-US" baseline="0" dirty="0" err="1" smtClean="0"/>
              <a:t>pasa</a:t>
            </a:r>
            <a:r>
              <a:rPr lang="en-US" baseline="0" dirty="0" smtClean="0"/>
              <a:t> </a:t>
            </a:r>
            <a:r>
              <a:rPr lang="en-US" baseline="0" dirty="0" err="1" smtClean="0"/>
              <a:t>como</a:t>
            </a:r>
            <a:r>
              <a:rPr lang="en-US" baseline="0" dirty="0" smtClean="0"/>
              <a:t> </a:t>
            </a:r>
            <a:r>
              <a:rPr lang="en-US" baseline="0" dirty="0" err="1" smtClean="0"/>
              <a:t>parámetro</a:t>
            </a:r>
            <a:r>
              <a:rPr lang="en-US" baseline="0" dirty="0" smtClean="0"/>
              <a:t> real un valor </a:t>
            </a:r>
            <a:r>
              <a:rPr lang="en-US" baseline="0" dirty="0" err="1" smtClean="0"/>
              <a:t>como</a:t>
            </a:r>
            <a:r>
              <a:rPr lang="en-US" baseline="0" dirty="0" smtClean="0"/>
              <a:t> i+1 a un </a:t>
            </a:r>
            <a:r>
              <a:rPr lang="en-US" baseline="0" dirty="0" err="1" smtClean="0"/>
              <a:t>método</a:t>
            </a:r>
            <a:r>
              <a:rPr lang="en-US" baseline="0" dirty="0" smtClean="0"/>
              <a:t> </a:t>
            </a:r>
            <a:r>
              <a:rPr lang="en-US" baseline="0" dirty="0" err="1" smtClean="0"/>
              <a:t>cuyo</a:t>
            </a:r>
            <a:r>
              <a:rPr lang="en-US" baseline="0" dirty="0" smtClean="0"/>
              <a:t> </a:t>
            </a:r>
            <a:r>
              <a:rPr lang="en-US" baseline="0" dirty="0" err="1" smtClean="0"/>
              <a:t>parámetro</a:t>
            </a:r>
            <a:r>
              <a:rPr lang="en-US" baseline="0" dirty="0" smtClean="0"/>
              <a:t> formal ha </a:t>
            </a:r>
            <a:r>
              <a:rPr lang="en-US" baseline="0" dirty="0" err="1" smtClean="0"/>
              <a:t>sido</a:t>
            </a:r>
            <a:r>
              <a:rPr lang="en-US" baseline="0" dirty="0" smtClean="0"/>
              <a:t> </a:t>
            </a:r>
            <a:r>
              <a:rPr lang="en-US" baseline="0" dirty="0" err="1" smtClean="0"/>
              <a:t>especificado</a:t>
            </a:r>
            <a:r>
              <a:rPr lang="en-US" baseline="0" dirty="0" smtClean="0"/>
              <a:t> </a:t>
            </a:r>
            <a:r>
              <a:rPr lang="en-US" b="1" baseline="0" dirty="0" smtClean="0"/>
              <a:t>ref</a:t>
            </a:r>
            <a:r>
              <a:rPr lang="en-US" baseline="0" dirty="0" smtClean="0"/>
              <a:t> </a:t>
            </a:r>
            <a:r>
              <a:rPr lang="en-US" baseline="0" dirty="0" err="1" smtClean="0"/>
              <a:t>en</a:t>
            </a:r>
            <a:r>
              <a:rPr lang="en-US" baseline="0" dirty="0" smtClean="0"/>
              <a:t> C# o &amp; </a:t>
            </a:r>
            <a:r>
              <a:rPr lang="en-US" baseline="0" dirty="0" err="1" smtClean="0"/>
              <a:t>en</a:t>
            </a:r>
            <a:r>
              <a:rPr lang="en-US" baseline="0" dirty="0" smtClean="0"/>
              <a:t> C++.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15</a:t>
            </a:fld>
            <a:endParaRPr lang="en-US"/>
          </a:p>
        </p:txBody>
      </p:sp>
    </p:spTree>
    <p:extLst>
      <p:ext uri="{BB962C8B-B14F-4D97-AF65-F5344CB8AC3E}">
        <p14:creationId xmlns:p14="http://schemas.microsoft.com/office/powerpoint/2010/main" val="276789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Este</a:t>
            </a:r>
            <a:r>
              <a:rPr lang="en-US" baseline="0" dirty="0" smtClean="0"/>
              <a:t> </a:t>
            </a:r>
            <a:r>
              <a:rPr lang="en-US" baseline="0" dirty="0" err="1" smtClean="0"/>
              <a:t>cálculo</a:t>
            </a:r>
            <a:r>
              <a:rPr lang="en-US" baseline="0" dirty="0" smtClean="0"/>
              <a:t> </a:t>
            </a:r>
            <a:r>
              <a:rPr lang="en-US" baseline="0" dirty="0" err="1" smtClean="0"/>
              <a:t>por</a:t>
            </a:r>
            <a:r>
              <a:rPr lang="en-US" baseline="0" dirty="0" smtClean="0"/>
              <a:t> </a:t>
            </a:r>
            <a:r>
              <a:rPr lang="en-US" baseline="0" dirty="0" err="1" smtClean="0"/>
              <a:t>demanda</a:t>
            </a:r>
            <a:r>
              <a:rPr lang="en-US" baseline="0" dirty="0" smtClean="0"/>
              <a:t> </a:t>
            </a:r>
            <a:r>
              <a:rPr lang="en-US" baseline="0" dirty="0" err="1" smtClean="0"/>
              <a:t>puede</a:t>
            </a:r>
            <a:r>
              <a:rPr lang="en-US" baseline="0" dirty="0" smtClean="0"/>
              <a:t> </a:t>
            </a:r>
            <a:r>
              <a:rPr lang="en-US" baseline="0" dirty="0" err="1" smtClean="0"/>
              <a:t>ser</a:t>
            </a:r>
            <a:r>
              <a:rPr lang="en-US" baseline="0" dirty="0" smtClean="0"/>
              <a:t> </a:t>
            </a:r>
            <a:r>
              <a:rPr lang="en-US" baseline="0" dirty="0" err="1" smtClean="0"/>
              <a:t>muy</a:t>
            </a:r>
            <a:r>
              <a:rPr lang="en-US" baseline="0" dirty="0" smtClean="0"/>
              <a:t> </a:t>
            </a:r>
            <a:r>
              <a:rPr lang="en-US" baseline="0" dirty="0" err="1" smtClean="0"/>
              <a:t>efectivo</a:t>
            </a:r>
            <a:r>
              <a:rPr lang="en-US" baseline="0" dirty="0" smtClean="0"/>
              <a:t> </a:t>
            </a:r>
            <a:r>
              <a:rPr lang="en-US" baseline="0" dirty="0" err="1" smtClean="0"/>
              <a:t>cuando</a:t>
            </a:r>
            <a:r>
              <a:rPr lang="en-US" baseline="0" dirty="0" smtClean="0"/>
              <a:t> el </a:t>
            </a:r>
            <a:r>
              <a:rPr lang="en-US" baseline="0" dirty="0" err="1" smtClean="0"/>
              <a:t>cálculo</a:t>
            </a:r>
            <a:r>
              <a:rPr lang="en-US" baseline="0" dirty="0" smtClean="0"/>
              <a:t> del </a:t>
            </a:r>
            <a:r>
              <a:rPr lang="en-US" baseline="0" dirty="0" err="1" smtClean="0"/>
              <a:t>parámetro</a:t>
            </a:r>
            <a:r>
              <a:rPr lang="en-US" baseline="0" dirty="0" smtClean="0"/>
              <a:t> real </a:t>
            </a:r>
            <a:r>
              <a:rPr lang="en-US" baseline="0" dirty="0" err="1" smtClean="0"/>
              <a:t>puede</a:t>
            </a:r>
            <a:r>
              <a:rPr lang="en-US" baseline="0" dirty="0" smtClean="0"/>
              <a:t> </a:t>
            </a:r>
            <a:r>
              <a:rPr lang="en-US" baseline="0" dirty="0" err="1" smtClean="0"/>
              <a:t>tener</a:t>
            </a:r>
            <a:r>
              <a:rPr lang="en-US" baseline="0" dirty="0" smtClean="0"/>
              <a:t> un </a:t>
            </a:r>
            <a:r>
              <a:rPr lang="en-US" baseline="0" dirty="0" err="1" smtClean="0"/>
              <a:t>costo</a:t>
            </a:r>
            <a:r>
              <a:rPr lang="en-US" baseline="0" dirty="0" smtClean="0"/>
              <a:t> </a:t>
            </a:r>
            <a:r>
              <a:rPr lang="en-US" baseline="0" dirty="0" err="1" smtClean="0"/>
              <a:t>elevado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a:t>
            </a:r>
            <a:r>
              <a:rPr lang="en-US" baseline="0" dirty="0" err="1" smtClean="0"/>
              <a:t>suponga</a:t>
            </a:r>
            <a:r>
              <a:rPr lang="en-US" baseline="0" dirty="0" smtClean="0"/>
              <a:t> un </a:t>
            </a:r>
            <a:r>
              <a:rPr lang="en-US" baseline="0" dirty="0" err="1" smtClean="0"/>
              <a:t>método</a:t>
            </a:r>
            <a:r>
              <a:rPr lang="en-US" baseline="0" dirty="0" smtClean="0"/>
              <a:t> </a:t>
            </a:r>
            <a:r>
              <a:rPr lang="en-US" i="1" baseline="0" dirty="0" err="1" smtClean="0"/>
              <a:t>Busca</a:t>
            </a:r>
            <a:r>
              <a:rPr lang="en-US" i="1" baseline="0" dirty="0" smtClean="0"/>
              <a:t>(</a:t>
            </a:r>
            <a:r>
              <a:rPr lang="en-US" i="1" baseline="0" dirty="0" err="1" smtClean="0"/>
              <a:t>Coleccion</a:t>
            </a:r>
            <a:r>
              <a:rPr lang="en-US" i="1" baseline="0" dirty="0" smtClean="0"/>
              <a:t> c)</a:t>
            </a:r>
            <a:r>
              <a:rPr lang="en-US" baseline="0" dirty="0" smtClean="0"/>
              <a:t> que </a:t>
            </a:r>
            <a:r>
              <a:rPr lang="en-US" baseline="0" dirty="0" err="1" smtClean="0"/>
              <a:t>intenta</a:t>
            </a:r>
            <a:r>
              <a:rPr lang="en-US" baseline="0" dirty="0" smtClean="0"/>
              <a:t> </a:t>
            </a:r>
            <a:r>
              <a:rPr lang="en-US" baseline="0" dirty="0" err="1" smtClean="0"/>
              <a:t>encontrar</a:t>
            </a:r>
            <a:r>
              <a:rPr lang="en-US" baseline="0" dirty="0" smtClean="0"/>
              <a:t> </a:t>
            </a:r>
            <a:r>
              <a:rPr lang="en-US" baseline="0" dirty="0" err="1" smtClean="0"/>
              <a:t>en</a:t>
            </a:r>
            <a:r>
              <a:rPr lang="en-US" baseline="0" dirty="0" smtClean="0"/>
              <a:t> la </a:t>
            </a:r>
            <a:r>
              <a:rPr lang="en-US" baseline="0" dirty="0" err="1" smtClean="0"/>
              <a:t>colección</a:t>
            </a:r>
            <a:r>
              <a:rPr lang="en-US" baseline="0" dirty="0" smtClean="0"/>
              <a:t> c el </a:t>
            </a:r>
            <a:r>
              <a:rPr lang="en-US" baseline="0" dirty="0" err="1" smtClean="0"/>
              <a:t>pimer</a:t>
            </a:r>
            <a:r>
              <a:rPr lang="en-US" baseline="0" dirty="0" smtClean="0"/>
              <a:t> </a:t>
            </a:r>
            <a:r>
              <a:rPr lang="en-US" baseline="0" dirty="0" err="1" smtClean="0"/>
              <a:t>elemento</a:t>
            </a:r>
            <a:r>
              <a:rPr lang="en-US" baseline="0" dirty="0" smtClean="0"/>
              <a:t> que </a:t>
            </a:r>
            <a:r>
              <a:rPr lang="en-US" baseline="0" dirty="0" err="1" smtClean="0"/>
              <a:t>cumpla</a:t>
            </a:r>
            <a:r>
              <a:rPr lang="en-US" baseline="0" dirty="0" smtClean="0"/>
              <a:t> con </a:t>
            </a:r>
            <a:r>
              <a:rPr lang="en-US" baseline="0" dirty="0" err="1" smtClean="0"/>
              <a:t>determinada</a:t>
            </a:r>
            <a:r>
              <a:rPr lang="en-US" baseline="0" dirty="0" smtClean="0"/>
              <a:t> </a:t>
            </a:r>
            <a:r>
              <a:rPr lang="en-US" baseline="0" dirty="0" err="1" smtClean="0"/>
              <a:t>condición</a:t>
            </a:r>
            <a:r>
              <a:rPr lang="en-US" baseline="0" dirty="0" smtClean="0"/>
              <a:t>. Si el </a:t>
            </a:r>
            <a:r>
              <a:rPr lang="en-US" baseline="0" dirty="0" err="1" smtClean="0"/>
              <a:t>método</a:t>
            </a:r>
            <a:r>
              <a:rPr lang="en-US" baseline="0" dirty="0" smtClean="0"/>
              <a:t> es </a:t>
            </a:r>
            <a:r>
              <a:rPr lang="en-US" baseline="0" dirty="0" err="1" smtClean="0"/>
              <a:t>llamado</a:t>
            </a:r>
            <a:r>
              <a:rPr lang="en-US" baseline="0" dirty="0" smtClean="0"/>
              <a:t> </a:t>
            </a:r>
            <a:r>
              <a:rPr lang="en-US" baseline="0" dirty="0" err="1" smtClean="0"/>
              <a:t>en</a:t>
            </a:r>
            <a:r>
              <a:rPr lang="en-US" baseline="0" dirty="0" smtClean="0"/>
              <a:t> la forma </a:t>
            </a:r>
            <a:r>
              <a:rPr lang="en-US" i="1" baseline="0" dirty="0" err="1" smtClean="0"/>
              <a:t>Busca</a:t>
            </a:r>
            <a:r>
              <a:rPr lang="en-US" i="1" baseline="0" dirty="0" smtClean="0"/>
              <a:t>(</a:t>
            </a:r>
            <a:r>
              <a:rPr lang="en-US" i="1" baseline="0" dirty="0" err="1" smtClean="0"/>
              <a:t>expresion</a:t>
            </a:r>
            <a:r>
              <a:rPr lang="en-US" i="1" baseline="0" dirty="0" smtClean="0"/>
              <a:t> que forma </a:t>
            </a:r>
            <a:r>
              <a:rPr lang="en-US" i="1" baseline="0" dirty="0" err="1" smtClean="0"/>
              <a:t>una</a:t>
            </a:r>
            <a:r>
              <a:rPr lang="en-US" i="1" baseline="0" dirty="0" smtClean="0"/>
              <a:t> </a:t>
            </a:r>
            <a:r>
              <a:rPr lang="en-US" i="1" baseline="0" dirty="0" err="1" smtClean="0"/>
              <a:t>coleccion</a:t>
            </a:r>
            <a:r>
              <a:rPr lang="en-US" i="0" baseline="0" dirty="0" smtClean="0"/>
              <a:t>) no </a:t>
            </a:r>
            <a:r>
              <a:rPr lang="en-US" i="0" baseline="0" dirty="0" err="1" smtClean="0"/>
              <a:t>habría</a:t>
            </a:r>
            <a:r>
              <a:rPr lang="en-US" i="0" baseline="0" dirty="0" smtClean="0"/>
              <a:t> que </a:t>
            </a:r>
            <a:r>
              <a:rPr lang="en-US" i="0" baseline="0" dirty="0" err="1" smtClean="0"/>
              <a:t>construir</a:t>
            </a:r>
            <a:r>
              <a:rPr lang="en-US" i="0" baseline="0" dirty="0" smtClean="0"/>
              <a:t> </a:t>
            </a:r>
            <a:r>
              <a:rPr lang="en-US" i="0" baseline="0" dirty="0" err="1" smtClean="0"/>
              <a:t>toda</a:t>
            </a:r>
            <a:r>
              <a:rPr lang="en-US" i="0" baseline="0" dirty="0" smtClean="0"/>
              <a:t> la </a:t>
            </a:r>
            <a:r>
              <a:rPr lang="en-US" i="0" baseline="0" dirty="0" err="1" smtClean="0"/>
              <a:t>colección</a:t>
            </a:r>
            <a:r>
              <a:rPr lang="en-US" i="0" baseline="0" dirty="0" smtClean="0"/>
              <a:t> antes de </a:t>
            </a:r>
            <a:r>
              <a:rPr lang="en-US" i="0" baseline="0" dirty="0" err="1" smtClean="0"/>
              <a:t>empezar</a:t>
            </a:r>
            <a:r>
              <a:rPr lang="en-US" i="0" baseline="0" dirty="0" smtClean="0"/>
              <a:t> la </a:t>
            </a:r>
            <a:r>
              <a:rPr lang="en-US" i="0" baseline="0" dirty="0" err="1" smtClean="0"/>
              <a:t>ejecución</a:t>
            </a:r>
            <a:r>
              <a:rPr lang="en-US" i="0" baseline="0" dirty="0" smtClean="0"/>
              <a:t> </a:t>
            </a:r>
            <a:r>
              <a:rPr lang="en-US" i="0" baseline="0" dirty="0" err="1" smtClean="0"/>
              <a:t>método</a:t>
            </a:r>
            <a:r>
              <a:rPr lang="en-US" i="0" baseline="0" dirty="0" smtClean="0"/>
              <a:t> </a:t>
            </a:r>
            <a:r>
              <a:rPr lang="en-US" i="1" baseline="0" dirty="0" err="1" smtClean="0"/>
              <a:t>Busca</a:t>
            </a:r>
            <a:r>
              <a:rPr lang="en-US" i="1" baseline="0" dirty="0" smtClean="0"/>
              <a:t>. </a:t>
            </a:r>
            <a:r>
              <a:rPr lang="en-US" i="0" baseline="0" dirty="0" err="1" smtClean="0"/>
              <a:t>Ver</a:t>
            </a:r>
            <a:r>
              <a:rPr lang="en-US" i="0" baseline="0" dirty="0" smtClean="0"/>
              <a:t> </a:t>
            </a:r>
            <a:r>
              <a:rPr lang="en-US" i="0" baseline="0" dirty="0" err="1" smtClean="0"/>
              <a:t>más</a:t>
            </a:r>
            <a:r>
              <a:rPr lang="en-US" i="0" baseline="0" dirty="0" smtClean="0"/>
              <a:t> </a:t>
            </a:r>
            <a:r>
              <a:rPr lang="en-US" i="0" baseline="0" dirty="0" err="1" smtClean="0"/>
              <a:t>adelante</a:t>
            </a:r>
            <a:r>
              <a:rPr lang="en-US" i="0" baseline="0" dirty="0" smtClean="0"/>
              <a:t> LINQ</a:t>
            </a:r>
            <a:endParaRPr lang="en-US" i="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16</a:t>
            </a:fld>
            <a:endParaRPr lang="en-US"/>
          </a:p>
        </p:txBody>
      </p:sp>
    </p:spTree>
    <p:extLst>
      <p:ext uri="{BB962C8B-B14F-4D97-AF65-F5344CB8AC3E}">
        <p14:creationId xmlns:p14="http://schemas.microsoft.com/office/powerpoint/2010/main" val="8285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17</a:t>
            </a:fld>
            <a:endParaRPr lang="en-US"/>
          </a:p>
        </p:txBody>
      </p:sp>
    </p:spTree>
    <p:extLst>
      <p:ext uri="{BB962C8B-B14F-4D97-AF65-F5344CB8AC3E}">
        <p14:creationId xmlns:p14="http://schemas.microsoft.com/office/powerpoint/2010/main" val="83674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18</a:t>
            </a:fld>
            <a:endParaRPr lang="en-US"/>
          </a:p>
        </p:txBody>
      </p:sp>
    </p:spTree>
    <p:extLst>
      <p:ext uri="{BB962C8B-B14F-4D97-AF65-F5344CB8AC3E}">
        <p14:creationId xmlns:p14="http://schemas.microsoft.com/office/powerpoint/2010/main" val="3471180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Analice</a:t>
            </a:r>
            <a:r>
              <a:rPr lang="en-US" b="0" baseline="0" dirty="0" smtClean="0"/>
              <a:t> </a:t>
            </a:r>
            <a:r>
              <a:rPr lang="en-US" b="0" baseline="0" dirty="0" err="1" smtClean="0"/>
              <a:t>este</a:t>
            </a:r>
            <a:r>
              <a:rPr lang="en-US" b="0" baseline="0" dirty="0" smtClean="0"/>
              <a:t> </a:t>
            </a:r>
            <a:r>
              <a:rPr lang="en-US" b="0" baseline="0" dirty="0" err="1" smtClean="0"/>
              <a:t>problema</a:t>
            </a:r>
            <a:r>
              <a:rPr lang="en-US" b="0" baseline="0" dirty="0" smtClean="0"/>
              <a:t> </a:t>
            </a:r>
            <a:r>
              <a:rPr lang="en-US" b="0" baseline="0" dirty="0" err="1" smtClean="0"/>
              <a:t>bajo</a:t>
            </a:r>
            <a:r>
              <a:rPr lang="en-US" b="0" baseline="0" dirty="0" smtClean="0"/>
              <a:t> la </a:t>
            </a:r>
            <a:r>
              <a:rPr lang="en-US" b="0" baseline="0" dirty="0" err="1" smtClean="0"/>
              <a:t>mirada</a:t>
            </a:r>
            <a:r>
              <a:rPr lang="en-US" b="0" baseline="0" dirty="0" smtClean="0"/>
              <a:t> de </a:t>
            </a:r>
            <a:r>
              <a:rPr lang="en-US" b="0" baseline="0" dirty="0" err="1" smtClean="0"/>
              <a:t>diferentes</a:t>
            </a:r>
            <a:r>
              <a:rPr lang="en-US" b="0" baseline="0" dirty="0" smtClean="0"/>
              <a:t> LPs</a:t>
            </a:r>
          </a:p>
          <a:p>
            <a:endParaRPr lang="en-US" b="0" baseline="0" dirty="0" smtClean="0"/>
          </a:p>
          <a:p>
            <a:r>
              <a:rPr lang="en-US" b="0" baseline="0" dirty="0" smtClean="0"/>
              <a:t>¿Cree </a:t>
            </a:r>
            <a:r>
              <a:rPr lang="en-US" b="0" baseline="0" dirty="0" err="1" smtClean="0"/>
              <a:t>Ud</a:t>
            </a:r>
            <a:r>
              <a:rPr lang="en-US" b="0" baseline="0" dirty="0" smtClean="0"/>
              <a:t> que se </a:t>
            </a:r>
            <a:r>
              <a:rPr lang="en-US" b="0" baseline="0" dirty="0" err="1" smtClean="0"/>
              <a:t>debiera</a:t>
            </a:r>
            <a:r>
              <a:rPr lang="en-US" b="0" baseline="0" dirty="0" smtClean="0"/>
              <a:t> </a:t>
            </a:r>
            <a:r>
              <a:rPr lang="en-US" b="0" baseline="0" dirty="0" err="1" smtClean="0"/>
              <a:t>permitir</a:t>
            </a:r>
            <a:r>
              <a:rPr lang="en-US" b="0" baseline="0" dirty="0" smtClean="0"/>
              <a:t> </a:t>
            </a:r>
            <a:r>
              <a:rPr lang="en-US" b="0" baseline="0" dirty="0" err="1" smtClean="0"/>
              <a:t>una</a:t>
            </a:r>
            <a:r>
              <a:rPr lang="en-US" b="0" baseline="0" dirty="0" smtClean="0"/>
              <a:t> </a:t>
            </a:r>
            <a:r>
              <a:rPr lang="en-US" b="0" baseline="0" dirty="0" err="1" smtClean="0"/>
              <a:t>asignación</a:t>
            </a:r>
            <a:r>
              <a:rPr lang="en-US" b="0" baseline="0" dirty="0" smtClean="0"/>
              <a:t> de la forma </a:t>
            </a:r>
            <a:r>
              <a:rPr lang="en-US" b="1" baseline="0" dirty="0" err="1" smtClean="0"/>
              <a:t>RefRational</a:t>
            </a:r>
            <a:r>
              <a:rPr lang="en-US" b="0" baseline="0" dirty="0" smtClean="0"/>
              <a:t> r3 = r2; </a:t>
            </a:r>
            <a:r>
              <a:rPr lang="en-US" b="0" baseline="0" dirty="0" err="1" smtClean="0"/>
              <a:t>como</a:t>
            </a:r>
            <a:r>
              <a:rPr lang="en-US" b="0" baseline="0" dirty="0" smtClean="0"/>
              <a:t> la del </a:t>
            </a:r>
            <a:r>
              <a:rPr lang="en-US" b="0" baseline="0" dirty="0" err="1" smtClean="0"/>
              <a:t>código</a:t>
            </a:r>
            <a:r>
              <a:rPr lang="en-US" b="0" baseline="0" dirty="0" smtClean="0"/>
              <a:t> de </a:t>
            </a:r>
            <a:r>
              <a:rPr lang="en-US" b="0" baseline="0" dirty="0" err="1" smtClean="0"/>
              <a:t>esta</a:t>
            </a:r>
            <a:r>
              <a:rPr lang="en-US" b="0" baseline="0" dirty="0" smtClean="0"/>
              <a:t> </a:t>
            </a:r>
            <a:r>
              <a:rPr lang="en-US" b="0" baseline="0" dirty="0" err="1" smtClean="0"/>
              <a:t>diapositiva</a:t>
            </a:r>
            <a:r>
              <a:rPr lang="en-US" b="0" baseline="0" dirty="0" smtClean="0"/>
              <a:t> y que el </a:t>
            </a:r>
            <a:r>
              <a:rPr lang="en-US" b="0" baseline="0" dirty="0" err="1" smtClean="0"/>
              <a:t>compilador</a:t>
            </a:r>
            <a:r>
              <a:rPr lang="en-US" b="0" baseline="0" dirty="0" smtClean="0"/>
              <a:t> </a:t>
            </a:r>
            <a:r>
              <a:rPr lang="en-US" b="0" baseline="0" dirty="0" err="1" smtClean="0"/>
              <a:t>genere</a:t>
            </a:r>
            <a:r>
              <a:rPr lang="en-US" b="0" baseline="0" dirty="0" smtClean="0"/>
              <a:t> el </a:t>
            </a:r>
            <a:r>
              <a:rPr lang="en-US" b="0" baseline="0" dirty="0" err="1" smtClean="0"/>
              <a:t>código</a:t>
            </a:r>
            <a:r>
              <a:rPr lang="en-US" b="0" baseline="0" dirty="0" smtClean="0"/>
              <a:t> de </a:t>
            </a:r>
            <a:r>
              <a:rPr lang="en-US" b="0" baseline="0" dirty="0" err="1" smtClean="0"/>
              <a:t>una</a:t>
            </a:r>
            <a:r>
              <a:rPr lang="en-US" b="0" baseline="0" dirty="0" smtClean="0"/>
              <a:t> </a:t>
            </a:r>
            <a:r>
              <a:rPr lang="en-US" b="0" baseline="0" dirty="0" err="1" smtClean="0"/>
              <a:t>tal</a:t>
            </a:r>
            <a:r>
              <a:rPr lang="en-US" b="0" baseline="0" dirty="0" smtClean="0"/>
              <a:t> “conversion”. </a:t>
            </a:r>
            <a:r>
              <a:rPr lang="en-US" b="0" baseline="0" dirty="0" err="1" smtClean="0"/>
              <a:t>Piense</a:t>
            </a:r>
            <a:r>
              <a:rPr lang="en-US" b="0" baseline="0" dirty="0" smtClean="0"/>
              <a:t> </a:t>
            </a:r>
            <a:r>
              <a:rPr lang="en-US" b="0" baseline="0" dirty="0" err="1" smtClean="0"/>
              <a:t>en</a:t>
            </a:r>
            <a:r>
              <a:rPr lang="en-US" b="0" baseline="0" dirty="0" smtClean="0"/>
              <a:t> </a:t>
            </a:r>
            <a:r>
              <a:rPr lang="en-US" b="0" baseline="0" dirty="0" err="1" smtClean="0"/>
              <a:t>algún</a:t>
            </a:r>
            <a:r>
              <a:rPr lang="en-US" b="0" baseline="0" dirty="0" smtClean="0"/>
              <a:t> </a:t>
            </a:r>
            <a:r>
              <a:rPr lang="en-US" b="0" baseline="0" dirty="0" err="1" smtClean="0"/>
              <a:t>tipo</a:t>
            </a:r>
            <a:r>
              <a:rPr lang="en-US" b="0" baseline="0" dirty="0" smtClean="0"/>
              <a:t> de </a:t>
            </a:r>
            <a:r>
              <a:rPr lang="en-US" b="0" baseline="0" dirty="0" err="1" smtClean="0"/>
              <a:t>recurso</a:t>
            </a:r>
            <a:r>
              <a:rPr lang="en-US" b="0" baseline="0" dirty="0" smtClean="0"/>
              <a:t> que </a:t>
            </a:r>
            <a:r>
              <a:rPr lang="en-US" b="0" baseline="0" dirty="0" err="1" smtClean="0"/>
              <a:t>pudiera</a:t>
            </a:r>
            <a:r>
              <a:rPr lang="en-US" b="0" baseline="0" dirty="0" smtClean="0"/>
              <a:t> </a:t>
            </a:r>
            <a:r>
              <a:rPr lang="en-US" b="0" baseline="0" dirty="0" err="1" smtClean="0"/>
              <a:t>proponer</a:t>
            </a:r>
            <a:r>
              <a:rPr lang="en-US" b="0" baseline="0" dirty="0" smtClean="0"/>
              <a:t> para </a:t>
            </a:r>
            <a:r>
              <a:rPr lang="en-US" b="0" baseline="0" dirty="0" err="1" smtClean="0"/>
              <a:t>expresarlo</a:t>
            </a:r>
            <a:endParaRPr lang="en-US" b="0" baseline="0" dirty="0" smtClean="0"/>
          </a:p>
          <a:p>
            <a:endParaRPr lang="en-US" b="0" baseline="0" dirty="0" smtClean="0"/>
          </a:p>
          <a:p>
            <a:r>
              <a:rPr lang="en-US" b="0" baseline="0" dirty="0" smtClean="0"/>
              <a:t>¿Es </a:t>
            </a:r>
            <a:r>
              <a:rPr lang="en-US" b="0" baseline="0" dirty="0" err="1" smtClean="0"/>
              <a:t>deseable</a:t>
            </a:r>
            <a:r>
              <a:rPr lang="en-US" b="0" baseline="0" dirty="0" smtClean="0"/>
              <a:t>, </a:t>
            </a:r>
            <a:r>
              <a:rPr lang="en-US" b="0" baseline="0" dirty="0" err="1" smtClean="0"/>
              <a:t>por</a:t>
            </a:r>
            <a:r>
              <a:rPr lang="en-US" b="0" baseline="0" dirty="0" smtClean="0"/>
              <a:t> </a:t>
            </a:r>
            <a:r>
              <a:rPr lang="en-US" b="0" baseline="0" dirty="0" err="1" smtClean="0"/>
              <a:t>comodidad</a:t>
            </a:r>
            <a:r>
              <a:rPr lang="en-US" b="0" baseline="0" dirty="0" smtClean="0"/>
              <a:t> o </a:t>
            </a:r>
            <a:r>
              <a:rPr lang="en-US" b="0" baseline="0" dirty="0" err="1" smtClean="0"/>
              <a:t>sencillez</a:t>
            </a:r>
            <a:r>
              <a:rPr lang="en-US" b="0" baseline="0" dirty="0" smtClean="0"/>
              <a:t> </a:t>
            </a:r>
            <a:r>
              <a:rPr lang="en-US" b="0" baseline="0" dirty="0" err="1" smtClean="0"/>
              <a:t>notacional</a:t>
            </a:r>
            <a:r>
              <a:rPr lang="en-US" b="0" baseline="0" dirty="0" smtClean="0"/>
              <a:t>, que un LP </a:t>
            </a:r>
            <a:r>
              <a:rPr lang="en-US" b="0" baseline="0" dirty="0" err="1" smtClean="0"/>
              <a:t>permita</a:t>
            </a:r>
            <a:r>
              <a:rPr lang="en-US" b="0" baseline="0" dirty="0" smtClean="0"/>
              <a:t> las </a:t>
            </a:r>
            <a:r>
              <a:rPr lang="en-US" b="0" baseline="0" dirty="0" err="1" smtClean="0"/>
              <a:t>conversiones</a:t>
            </a:r>
            <a:r>
              <a:rPr lang="en-US" b="0" baseline="0" dirty="0" smtClean="0"/>
              <a:t> </a:t>
            </a:r>
            <a:r>
              <a:rPr lang="en-US" b="0" baseline="0" dirty="0" err="1" smtClean="0"/>
              <a:t>implícitas</a:t>
            </a:r>
            <a:r>
              <a:rPr lang="en-US" b="0" baseline="0" dirty="0" smtClean="0"/>
              <a:t>? ¿</a:t>
            </a:r>
            <a:r>
              <a:rPr lang="en-US" b="0" baseline="0" dirty="0" err="1" smtClean="0"/>
              <a:t>Cuál</a:t>
            </a:r>
            <a:r>
              <a:rPr lang="en-US" b="0" baseline="0" dirty="0" smtClean="0"/>
              <a:t> es el balance </a:t>
            </a:r>
            <a:r>
              <a:rPr lang="en-US" b="0" baseline="0" dirty="0" err="1" smtClean="0"/>
              <a:t>adecuado</a:t>
            </a:r>
            <a:r>
              <a:rPr lang="en-US" b="0" baseline="0" dirty="0" smtClean="0"/>
              <a:t>? Que </a:t>
            </a:r>
            <a:r>
              <a:rPr lang="en-US" b="0" baseline="0" dirty="0" err="1" smtClean="0"/>
              <a:t>todo</a:t>
            </a:r>
            <a:r>
              <a:rPr lang="en-US" b="0" baseline="0" dirty="0" smtClean="0"/>
              <a:t> </a:t>
            </a:r>
            <a:r>
              <a:rPr lang="en-US" b="0" baseline="0" dirty="0" err="1" smtClean="0"/>
              <a:t>tenga</a:t>
            </a:r>
            <a:r>
              <a:rPr lang="en-US" b="0" baseline="0" dirty="0" smtClean="0"/>
              <a:t> que </a:t>
            </a:r>
            <a:r>
              <a:rPr lang="en-US" b="0" baseline="0" dirty="0" err="1" smtClean="0"/>
              <a:t>ser</a:t>
            </a:r>
            <a:r>
              <a:rPr lang="en-US" b="0" baseline="0" dirty="0" smtClean="0"/>
              <a:t> </a:t>
            </a:r>
            <a:r>
              <a:rPr lang="en-US" b="0" baseline="0" dirty="0" err="1" smtClean="0"/>
              <a:t>explícito</a:t>
            </a:r>
            <a:r>
              <a:rPr lang="en-US" b="0" baseline="0" dirty="0" smtClean="0"/>
              <a:t> </a:t>
            </a:r>
            <a:r>
              <a:rPr lang="en-US" b="0" baseline="0" dirty="0" err="1" smtClean="0"/>
              <a:t>puede</a:t>
            </a:r>
            <a:r>
              <a:rPr lang="en-US" b="0" baseline="0" dirty="0" smtClean="0"/>
              <a:t> </a:t>
            </a:r>
            <a:r>
              <a:rPr lang="en-US" b="0" baseline="0" dirty="0" err="1" smtClean="0"/>
              <a:t>resultar</a:t>
            </a:r>
            <a:r>
              <a:rPr lang="en-US" b="0" baseline="0" dirty="0" smtClean="0"/>
              <a:t> </a:t>
            </a:r>
            <a:r>
              <a:rPr lang="en-US" b="0" baseline="0" dirty="0" err="1" smtClean="0"/>
              <a:t>abrumador</a:t>
            </a:r>
            <a:r>
              <a:rPr lang="en-US" b="0" baseline="0" dirty="0" smtClean="0"/>
              <a:t> que se </a:t>
            </a:r>
            <a:r>
              <a:rPr lang="en-US" b="0" baseline="0" dirty="0" err="1" smtClean="0"/>
              <a:t>asuman</a:t>
            </a:r>
            <a:r>
              <a:rPr lang="en-US" b="0" baseline="0" dirty="0" smtClean="0"/>
              <a:t> </a:t>
            </a:r>
            <a:r>
              <a:rPr lang="en-US" b="0" baseline="0" dirty="0" err="1" smtClean="0"/>
              <a:t>demasiadas</a:t>
            </a:r>
            <a:r>
              <a:rPr lang="en-US" b="0" baseline="0" dirty="0" smtClean="0"/>
              <a:t> </a:t>
            </a:r>
            <a:r>
              <a:rPr lang="en-US" b="0" baseline="0" dirty="0" err="1" smtClean="0"/>
              <a:t>cosas</a:t>
            </a:r>
            <a:r>
              <a:rPr lang="en-US" b="0" baseline="0" dirty="0" smtClean="0"/>
              <a:t> </a:t>
            </a:r>
            <a:r>
              <a:rPr lang="en-US" b="0" baseline="0" dirty="0" err="1" smtClean="0"/>
              <a:t>implícitamente</a:t>
            </a:r>
            <a:r>
              <a:rPr lang="en-US" b="0" baseline="0" dirty="0" smtClean="0"/>
              <a:t> </a:t>
            </a:r>
            <a:r>
              <a:rPr lang="en-US" b="0" baseline="0" dirty="0" err="1" smtClean="0"/>
              <a:t>puede</a:t>
            </a:r>
            <a:r>
              <a:rPr lang="en-US" b="0" baseline="0" dirty="0" smtClean="0"/>
              <a:t> </a:t>
            </a:r>
            <a:r>
              <a:rPr lang="en-US" b="0" baseline="0" dirty="0" err="1" smtClean="0"/>
              <a:t>ser</a:t>
            </a:r>
            <a:r>
              <a:rPr lang="en-US" b="0" baseline="0" dirty="0" smtClean="0"/>
              <a:t> </a:t>
            </a:r>
            <a:r>
              <a:rPr lang="en-US" b="0" baseline="0" dirty="0" err="1" smtClean="0"/>
              <a:t>inseguro</a:t>
            </a:r>
            <a:r>
              <a:rPr lang="en-US" b="0" baseline="0" dirty="0" smtClean="0"/>
              <a:t>.</a:t>
            </a:r>
          </a:p>
          <a:p>
            <a:endParaRPr lang="en-US" b="0" baseline="0" dirty="0" smtClean="0"/>
          </a:p>
          <a:p>
            <a:r>
              <a:rPr lang="en-US" b="0" baseline="0" dirty="0" err="1" smtClean="0"/>
              <a:t>Estudie</a:t>
            </a:r>
            <a:r>
              <a:rPr lang="en-US" b="0" baseline="0" dirty="0" smtClean="0"/>
              <a:t> el </a:t>
            </a:r>
            <a:r>
              <a:rPr lang="en-US" b="0" baseline="0" dirty="0" err="1" smtClean="0"/>
              <a:t>concepto</a:t>
            </a:r>
            <a:r>
              <a:rPr lang="en-US" b="0" baseline="0" dirty="0" smtClean="0"/>
              <a:t> de </a:t>
            </a:r>
            <a:r>
              <a:rPr lang="en-US" b="1" baseline="0" dirty="0" smtClean="0"/>
              <a:t>expanded</a:t>
            </a:r>
            <a:r>
              <a:rPr lang="en-US" b="0" baseline="0" dirty="0" smtClean="0"/>
              <a:t> </a:t>
            </a:r>
            <a:r>
              <a:rPr lang="en-US" b="0" baseline="0" dirty="0" err="1" smtClean="0"/>
              <a:t>en</a:t>
            </a:r>
            <a:r>
              <a:rPr lang="en-US" b="0" baseline="0" dirty="0" smtClean="0"/>
              <a:t> el </a:t>
            </a:r>
            <a:r>
              <a:rPr lang="en-US" b="0" baseline="0" dirty="0" err="1" smtClean="0"/>
              <a:t>lenguaje</a:t>
            </a:r>
            <a:r>
              <a:rPr lang="en-US" b="0" baseline="0" dirty="0" smtClean="0"/>
              <a:t> Eiffel</a:t>
            </a:r>
            <a:endParaRPr lang="en-US" b="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19</a:t>
            </a:fld>
            <a:endParaRPr lang="en-US"/>
          </a:p>
        </p:txBody>
      </p:sp>
    </p:spTree>
    <p:extLst>
      <p:ext uri="{BB962C8B-B14F-4D97-AF65-F5344CB8AC3E}">
        <p14:creationId xmlns:p14="http://schemas.microsoft.com/office/powerpoint/2010/main" val="2607773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Para</a:t>
            </a:r>
            <a:r>
              <a:rPr lang="en-US" b="0" baseline="0" dirty="0" smtClean="0"/>
              <a:t> la </a:t>
            </a:r>
            <a:r>
              <a:rPr lang="en-US" b="0" baseline="0" dirty="0" err="1" smtClean="0"/>
              <a:t>operación</a:t>
            </a:r>
            <a:r>
              <a:rPr lang="en-US" b="0" baseline="0" dirty="0" smtClean="0"/>
              <a:t> de</a:t>
            </a:r>
            <a:r>
              <a:rPr lang="en-US" b="0" i="1" baseline="0" dirty="0" smtClean="0"/>
              <a:t> Unboxing </a:t>
            </a:r>
            <a:r>
              <a:rPr lang="en-US" b="0" baseline="0" dirty="0" smtClean="0"/>
              <a:t>se ha </a:t>
            </a:r>
            <a:r>
              <a:rPr lang="en-US" b="0" baseline="0" dirty="0" err="1" smtClean="0"/>
              <a:t>requerido</a:t>
            </a:r>
            <a:r>
              <a:rPr lang="en-US" b="0" baseline="0" dirty="0" smtClean="0"/>
              <a:t> </a:t>
            </a:r>
            <a:r>
              <a:rPr lang="en-US" b="0" baseline="0" dirty="0" err="1" smtClean="0"/>
              <a:t>poner</a:t>
            </a:r>
            <a:r>
              <a:rPr lang="en-US" b="0" baseline="0" dirty="0" smtClean="0"/>
              <a:t> </a:t>
            </a:r>
            <a:r>
              <a:rPr lang="en-US" b="0" baseline="0" dirty="0" err="1" smtClean="0"/>
              <a:t>explíctamente</a:t>
            </a:r>
            <a:r>
              <a:rPr lang="en-US" b="0" baseline="0" dirty="0" smtClean="0"/>
              <a:t> la </a:t>
            </a:r>
            <a:r>
              <a:rPr lang="en-US" b="0" baseline="0" dirty="0" err="1" smtClean="0"/>
              <a:t>operación</a:t>
            </a:r>
            <a:r>
              <a:rPr lang="en-US" b="0" baseline="0" dirty="0" smtClean="0"/>
              <a:t> de casting. </a:t>
            </a:r>
            <a:r>
              <a:rPr lang="en-US" b="0" baseline="0" dirty="0" err="1" smtClean="0"/>
              <a:t>Puidera</a:t>
            </a:r>
            <a:r>
              <a:rPr lang="en-US" b="0" baseline="0" dirty="0" smtClean="0"/>
              <a:t> </a:t>
            </a:r>
            <a:r>
              <a:rPr lang="en-US" b="0" baseline="0" dirty="0" err="1" smtClean="0"/>
              <a:t>pensarse</a:t>
            </a:r>
            <a:r>
              <a:rPr lang="en-US" b="0" baseline="0" dirty="0" smtClean="0"/>
              <a:t>  que </a:t>
            </a:r>
            <a:r>
              <a:rPr lang="en-US" b="0" baseline="0" dirty="0" err="1" smtClean="0"/>
              <a:t>por</a:t>
            </a:r>
            <a:r>
              <a:rPr lang="en-US" b="0" baseline="0" dirty="0" smtClean="0"/>
              <a:t> </a:t>
            </a:r>
            <a:r>
              <a:rPr lang="en-US" b="0" baseline="0" dirty="0" err="1" smtClean="0"/>
              <a:t>qué</a:t>
            </a:r>
            <a:r>
              <a:rPr lang="en-US" b="0" baseline="0" dirty="0" smtClean="0"/>
              <a:t> el </a:t>
            </a:r>
            <a:r>
              <a:rPr lang="en-US" b="0" baseline="0" dirty="0" err="1" smtClean="0"/>
              <a:t>compilador</a:t>
            </a:r>
            <a:r>
              <a:rPr lang="en-US" b="0" baseline="0" dirty="0" smtClean="0"/>
              <a:t> no genera el </a:t>
            </a:r>
            <a:r>
              <a:rPr lang="en-US" b="0" baseline="0" dirty="0" err="1" smtClean="0"/>
              <a:t>código</a:t>
            </a:r>
            <a:r>
              <a:rPr lang="en-US" b="0" baseline="0" dirty="0" smtClean="0"/>
              <a:t> para </a:t>
            </a:r>
            <a:r>
              <a:rPr lang="en-US" b="0" baseline="0" dirty="0" err="1" smtClean="0"/>
              <a:t>asgurarse</a:t>
            </a:r>
            <a:r>
              <a:rPr lang="en-US" b="0" baseline="0" dirty="0" smtClean="0"/>
              <a:t> </a:t>
            </a:r>
            <a:r>
              <a:rPr lang="en-US" b="0" baseline="0" dirty="0" err="1" smtClean="0"/>
              <a:t>en</a:t>
            </a:r>
            <a:r>
              <a:rPr lang="en-US" b="0" baseline="0" dirty="0" smtClean="0"/>
              <a:t> </a:t>
            </a:r>
            <a:r>
              <a:rPr lang="en-US" b="0" baseline="0" dirty="0" err="1" smtClean="0"/>
              <a:t>ejecución</a:t>
            </a:r>
            <a:r>
              <a:rPr lang="en-US" b="0" baseline="0" dirty="0" smtClean="0"/>
              <a:t> </a:t>
            </a:r>
            <a:r>
              <a:rPr lang="en-US" b="0" baseline="0" dirty="0" err="1" smtClean="0"/>
              <a:t>esta</a:t>
            </a:r>
            <a:r>
              <a:rPr lang="en-US" b="0" baseline="0" dirty="0" smtClean="0"/>
              <a:t> </a:t>
            </a:r>
            <a:r>
              <a:rPr lang="en-US" b="0" baseline="0" dirty="0" err="1" smtClean="0"/>
              <a:t>operación</a:t>
            </a:r>
            <a:r>
              <a:rPr lang="en-US" b="0" baseline="0" dirty="0" smtClean="0"/>
              <a:t> sea </a:t>
            </a:r>
            <a:r>
              <a:rPr lang="en-US" b="0" baseline="0" dirty="0" err="1" smtClean="0"/>
              <a:t>posible</a:t>
            </a:r>
            <a:r>
              <a:rPr lang="en-US" b="0" baseline="0" dirty="0" smtClean="0"/>
              <a:t> y </a:t>
            </a:r>
            <a:r>
              <a:rPr lang="en-US" b="0" baseline="0" dirty="0" err="1" smtClean="0"/>
              <a:t>hacer</a:t>
            </a:r>
            <a:r>
              <a:rPr lang="en-US" b="0" baseline="0" dirty="0" smtClean="0"/>
              <a:t> la </a:t>
            </a:r>
            <a:r>
              <a:rPr lang="en-US" b="0" baseline="0" dirty="0" err="1" smtClean="0"/>
              <a:t>correspondiente</a:t>
            </a:r>
            <a:r>
              <a:rPr lang="en-US" b="0" baseline="0" dirty="0" smtClean="0"/>
              <a:t> </a:t>
            </a:r>
            <a:r>
              <a:rPr lang="en-US" b="0" baseline="0" dirty="0" err="1" smtClean="0"/>
              <a:t>convesión</a:t>
            </a:r>
            <a:r>
              <a:rPr lang="en-US" b="0" baseline="0" dirty="0" smtClean="0"/>
              <a:t>. La </a:t>
            </a:r>
            <a:r>
              <a:rPr lang="en-US" b="0" baseline="0" dirty="0" err="1" smtClean="0"/>
              <a:t>razón</a:t>
            </a:r>
            <a:r>
              <a:rPr lang="en-US" b="0" baseline="0" dirty="0" smtClean="0"/>
              <a:t> es </a:t>
            </a:r>
            <a:r>
              <a:rPr lang="en-US" b="0" baseline="0" dirty="0" err="1" smtClean="0"/>
              <a:t>por</a:t>
            </a:r>
            <a:r>
              <a:rPr lang="en-US" b="0" baseline="0" dirty="0" smtClean="0"/>
              <a:t> </a:t>
            </a:r>
            <a:r>
              <a:rPr lang="en-US" b="0" baseline="0" dirty="0" err="1" smtClean="0"/>
              <a:t>asegurarse</a:t>
            </a:r>
            <a:r>
              <a:rPr lang="en-US" b="0" baseline="0" dirty="0" smtClean="0"/>
              <a:t> que </a:t>
            </a:r>
            <a:r>
              <a:rPr lang="en-US" b="0" baseline="0" dirty="0" err="1" smtClean="0"/>
              <a:t>esto</a:t>
            </a:r>
            <a:r>
              <a:rPr lang="en-US" b="0" baseline="0" dirty="0" smtClean="0"/>
              <a:t> es </a:t>
            </a:r>
            <a:r>
              <a:rPr lang="en-US" b="0" baseline="0" dirty="0" err="1" smtClean="0"/>
              <a:t>realmente</a:t>
            </a:r>
            <a:r>
              <a:rPr lang="en-US" b="0" baseline="0" dirty="0" smtClean="0"/>
              <a:t> lo que </a:t>
            </a:r>
            <a:r>
              <a:rPr lang="en-US" b="0" baseline="0" dirty="0" err="1" smtClean="0"/>
              <a:t>quiere</a:t>
            </a:r>
            <a:r>
              <a:rPr lang="en-US" b="0" baseline="0" dirty="0" smtClean="0"/>
              <a:t> el </a:t>
            </a:r>
            <a:r>
              <a:rPr lang="en-US" b="0" baseline="0" dirty="0" err="1" smtClean="0"/>
              <a:t>programador</a:t>
            </a:r>
            <a:r>
              <a:rPr lang="en-US" b="0" baseline="0" dirty="0" smtClean="0"/>
              <a:t>. El </a:t>
            </a:r>
            <a:r>
              <a:rPr lang="en-US" b="0" baseline="0" dirty="0" err="1" smtClean="0"/>
              <a:t>compilador</a:t>
            </a:r>
            <a:r>
              <a:rPr lang="en-US" b="0" baseline="0" dirty="0" smtClean="0"/>
              <a:t> de </a:t>
            </a:r>
            <a:r>
              <a:rPr lang="en-US" b="0" baseline="0" dirty="0" err="1" smtClean="0"/>
              <a:t>todos</a:t>
            </a:r>
            <a:r>
              <a:rPr lang="en-US" b="0" baseline="0" dirty="0" smtClean="0"/>
              <a:t> </a:t>
            </a:r>
            <a:r>
              <a:rPr lang="en-US" b="0" baseline="0" dirty="0" err="1" smtClean="0"/>
              <a:t>modos</a:t>
            </a:r>
            <a:r>
              <a:rPr lang="en-US" b="0" baseline="0" dirty="0" smtClean="0"/>
              <a:t> </a:t>
            </a:r>
            <a:r>
              <a:rPr lang="en-US" b="0" baseline="0" dirty="0" err="1" smtClean="0"/>
              <a:t>generará</a:t>
            </a:r>
            <a:r>
              <a:rPr lang="en-US" b="0" baseline="0" dirty="0" smtClean="0"/>
              <a:t> la </a:t>
            </a:r>
            <a:r>
              <a:rPr lang="en-US" b="0" baseline="0" dirty="0" err="1" smtClean="0"/>
              <a:t>comprobación</a:t>
            </a:r>
            <a:r>
              <a:rPr lang="en-US" b="0" baseline="0" dirty="0" smtClean="0"/>
              <a:t> de que el </a:t>
            </a:r>
            <a:r>
              <a:rPr lang="en-US" b="0" baseline="0" dirty="0" err="1" smtClean="0"/>
              <a:t>objeto</a:t>
            </a:r>
            <a:r>
              <a:rPr lang="en-US" b="0" baseline="0" dirty="0" smtClean="0"/>
              <a:t> valor de </a:t>
            </a:r>
            <a:r>
              <a:rPr lang="en-US" b="1" baseline="0" dirty="0" smtClean="0"/>
              <a:t>x</a:t>
            </a:r>
            <a:r>
              <a:rPr lang="en-US" b="0" baseline="0" dirty="0" smtClean="0"/>
              <a:t> es </a:t>
            </a:r>
            <a:r>
              <a:rPr lang="en-US" b="0" baseline="0" dirty="0" err="1" smtClean="0"/>
              <a:t>realmente</a:t>
            </a:r>
            <a:r>
              <a:rPr lang="en-US" b="0" baseline="0" dirty="0" smtClean="0"/>
              <a:t> un boxing de un valor </a:t>
            </a:r>
            <a:r>
              <a:rPr lang="en-US" b="0" baseline="0" dirty="0" err="1" smtClean="0"/>
              <a:t>int</a:t>
            </a:r>
            <a:r>
              <a:rPr lang="en-US" b="0" baseline="0" dirty="0" smtClean="0"/>
              <a:t> </a:t>
            </a:r>
            <a:r>
              <a:rPr lang="en-US" b="0" baseline="0" dirty="0" err="1" smtClean="0"/>
              <a:t>pero</a:t>
            </a:r>
            <a:r>
              <a:rPr lang="en-US" b="0" baseline="0" dirty="0" smtClean="0"/>
              <a:t> </a:t>
            </a:r>
            <a:r>
              <a:rPr lang="en-US" b="0" baseline="0" dirty="0" err="1" smtClean="0"/>
              <a:t>obligar</a:t>
            </a:r>
            <a:r>
              <a:rPr lang="en-US" b="0" baseline="0" dirty="0" smtClean="0"/>
              <a:t> al </a:t>
            </a:r>
            <a:r>
              <a:rPr lang="en-US" b="0" baseline="0" dirty="0" err="1" smtClean="0"/>
              <a:t>programador</a:t>
            </a:r>
            <a:r>
              <a:rPr lang="en-US" b="0" baseline="0" dirty="0" smtClean="0"/>
              <a:t> a </a:t>
            </a:r>
            <a:r>
              <a:rPr lang="en-US" b="0" baseline="0" dirty="0" err="1" smtClean="0"/>
              <a:t>poner</a:t>
            </a:r>
            <a:r>
              <a:rPr lang="en-US" b="0" baseline="0" dirty="0" smtClean="0"/>
              <a:t> el casting es </a:t>
            </a:r>
            <a:r>
              <a:rPr lang="en-US" b="0" baseline="0" dirty="0" err="1" smtClean="0"/>
              <a:t>una</a:t>
            </a:r>
            <a:r>
              <a:rPr lang="en-US" b="0" baseline="0" dirty="0" smtClean="0"/>
              <a:t> forma de </a:t>
            </a:r>
            <a:r>
              <a:rPr lang="en-US" b="0" baseline="0" dirty="0" err="1" smtClean="0"/>
              <a:t>confirmar</a:t>
            </a:r>
            <a:r>
              <a:rPr lang="en-US" b="0" baseline="0" dirty="0" smtClean="0"/>
              <a:t> que </a:t>
            </a:r>
            <a:r>
              <a:rPr lang="en-US" b="0" baseline="0" dirty="0" err="1" smtClean="0"/>
              <a:t>eso</a:t>
            </a:r>
            <a:r>
              <a:rPr lang="en-US" b="0" baseline="0" dirty="0" smtClean="0"/>
              <a:t> es lo que </a:t>
            </a:r>
            <a:r>
              <a:rPr lang="en-US" b="0" baseline="0" dirty="0" err="1" smtClean="0"/>
              <a:t>quiere</a:t>
            </a:r>
            <a:r>
              <a:rPr lang="en-US" b="0" baseline="0" dirty="0" smtClean="0"/>
              <a:t>. </a:t>
            </a:r>
            <a:r>
              <a:rPr lang="en-US" b="0" baseline="0" dirty="0" err="1" smtClean="0"/>
              <a:t>Ud</a:t>
            </a:r>
            <a:r>
              <a:rPr lang="en-US" b="0" baseline="0" dirty="0" smtClean="0"/>
              <a:t> no </a:t>
            </a:r>
            <a:r>
              <a:rPr lang="en-US" b="0" baseline="0" dirty="0" err="1" smtClean="0"/>
              <a:t>va</a:t>
            </a:r>
            <a:r>
              <a:rPr lang="en-US" b="0" baseline="0" dirty="0" smtClean="0"/>
              <a:t> a </a:t>
            </a:r>
            <a:r>
              <a:rPr lang="en-US" b="0" baseline="0" dirty="0" err="1" smtClean="0"/>
              <a:t>escribir</a:t>
            </a:r>
            <a:r>
              <a:rPr lang="en-US" b="0" baseline="0" dirty="0" smtClean="0"/>
              <a:t> </a:t>
            </a:r>
            <a:r>
              <a:rPr lang="en-US" b="0" baseline="0" dirty="0" err="1" smtClean="0"/>
              <a:t>accidentalmente</a:t>
            </a:r>
            <a:r>
              <a:rPr lang="en-US" b="0" baseline="0" dirty="0" smtClean="0"/>
              <a:t> </a:t>
            </a:r>
            <a:r>
              <a:rPr lang="en-US" b="1" baseline="0" dirty="0" smtClean="0"/>
              <a:t>(</a:t>
            </a:r>
            <a:r>
              <a:rPr lang="en-US" b="1" baseline="0" dirty="0" err="1" smtClean="0"/>
              <a:t>int</a:t>
            </a:r>
            <a:r>
              <a:rPr lang="en-US" b="1" baseline="0" dirty="0" smtClean="0"/>
              <a:t>) </a:t>
            </a:r>
            <a:r>
              <a:rPr lang="en-US" b="0" baseline="0" dirty="0" err="1" smtClean="0"/>
              <a:t>si</a:t>
            </a:r>
            <a:r>
              <a:rPr lang="en-US" b="0" baseline="0" dirty="0" smtClean="0"/>
              <a:t> </a:t>
            </a:r>
            <a:r>
              <a:rPr lang="en-US" b="0" baseline="0" dirty="0" err="1" smtClean="0"/>
              <a:t>eso</a:t>
            </a:r>
            <a:r>
              <a:rPr lang="en-US" b="0" baseline="0" dirty="0" smtClean="0"/>
              <a:t> no es lo que </a:t>
            </a:r>
            <a:r>
              <a:rPr lang="en-US" b="0" baseline="0" dirty="0" err="1" smtClean="0"/>
              <a:t>pretende</a:t>
            </a:r>
            <a:r>
              <a:rPr lang="en-US" b="0" baseline="0" dirty="0" smtClean="0"/>
              <a:t>.</a:t>
            </a:r>
          </a:p>
          <a:p>
            <a:endParaRPr lang="en-US" b="0" baseline="0" dirty="0" smtClean="0"/>
          </a:p>
          <a:p>
            <a:r>
              <a:rPr lang="en-US" b="0" baseline="0" dirty="0" smtClean="0"/>
              <a:t>Si </a:t>
            </a:r>
            <a:r>
              <a:rPr lang="en-US" b="1" baseline="0" dirty="0" smtClean="0"/>
              <a:t>b</a:t>
            </a:r>
            <a:r>
              <a:rPr lang="en-US" b="0" baseline="0" dirty="0" smtClean="0"/>
              <a:t> es un </a:t>
            </a:r>
            <a:r>
              <a:rPr lang="en-US" b="0" baseline="0" dirty="0" err="1" smtClean="0"/>
              <a:t>objeto</a:t>
            </a:r>
            <a:r>
              <a:rPr lang="en-US" b="0" baseline="0" dirty="0" smtClean="0"/>
              <a:t> de un </a:t>
            </a:r>
            <a:r>
              <a:rPr lang="en-US" b="0" baseline="0" dirty="0" err="1" smtClean="0"/>
              <a:t>tipo</a:t>
            </a:r>
            <a:r>
              <a:rPr lang="en-US" b="0" baseline="0" dirty="0" smtClean="0"/>
              <a:t> </a:t>
            </a:r>
            <a:r>
              <a:rPr lang="en-US" b="0" baseline="0" dirty="0" err="1" smtClean="0"/>
              <a:t>tratado</a:t>
            </a:r>
            <a:r>
              <a:rPr lang="en-US" b="0" baseline="0" dirty="0" smtClean="0"/>
              <a:t> </a:t>
            </a:r>
            <a:r>
              <a:rPr lang="en-US" b="0" baseline="0" dirty="0" err="1" smtClean="0"/>
              <a:t>por</a:t>
            </a:r>
            <a:r>
              <a:rPr lang="en-US" b="0" baseline="0" dirty="0" smtClean="0"/>
              <a:t> valor (</a:t>
            </a:r>
            <a:r>
              <a:rPr lang="en-US" b="0" baseline="0" dirty="0" err="1" smtClean="0"/>
              <a:t>por</a:t>
            </a:r>
            <a:r>
              <a:rPr lang="en-US" b="0" baseline="0" dirty="0" smtClean="0"/>
              <a:t> </a:t>
            </a:r>
            <a:r>
              <a:rPr lang="en-US" b="0" baseline="0" dirty="0" err="1" smtClean="0"/>
              <a:t>ejemplo</a:t>
            </a:r>
            <a:r>
              <a:rPr lang="en-US" b="0" baseline="0" dirty="0" smtClean="0"/>
              <a:t> </a:t>
            </a:r>
            <a:r>
              <a:rPr lang="en-US" b="0" baseline="0" dirty="0" err="1" smtClean="0"/>
              <a:t>definido</a:t>
            </a:r>
            <a:r>
              <a:rPr lang="en-US" b="0" baseline="0" dirty="0" smtClean="0"/>
              <a:t> con</a:t>
            </a:r>
            <a:r>
              <a:rPr lang="en-US" b="1" baseline="0" dirty="0" smtClean="0"/>
              <a:t> </a:t>
            </a:r>
            <a:r>
              <a:rPr lang="en-US" b="1" baseline="0" dirty="0" err="1" smtClean="0"/>
              <a:t>struct</a:t>
            </a:r>
            <a:r>
              <a:rPr lang="en-US" b="1" baseline="0" dirty="0" smtClean="0"/>
              <a:t> </a:t>
            </a:r>
            <a:r>
              <a:rPr lang="en-US" b="0" baseline="0" dirty="0" err="1" smtClean="0"/>
              <a:t>en</a:t>
            </a:r>
            <a:r>
              <a:rPr lang="en-US" b="0" baseline="0" dirty="0" smtClean="0"/>
              <a:t> el </a:t>
            </a:r>
            <a:r>
              <a:rPr lang="en-US" b="0" baseline="0" dirty="0" err="1" smtClean="0"/>
              <a:t>caso</a:t>
            </a:r>
            <a:r>
              <a:rPr lang="en-US" b="0" baseline="0" dirty="0" smtClean="0"/>
              <a:t> de C#) </a:t>
            </a:r>
            <a:r>
              <a:rPr lang="en-US" b="0" baseline="0" dirty="0" err="1" smtClean="0"/>
              <a:t>debería</a:t>
            </a:r>
            <a:r>
              <a:rPr lang="en-US" b="0" baseline="0" dirty="0" smtClean="0"/>
              <a:t> </a:t>
            </a:r>
            <a:r>
              <a:rPr lang="en-US" b="0" baseline="0" dirty="0" err="1" smtClean="0"/>
              <a:t>permitirse</a:t>
            </a:r>
            <a:r>
              <a:rPr lang="en-US" b="0" baseline="0" dirty="0" smtClean="0"/>
              <a:t> </a:t>
            </a:r>
            <a:r>
              <a:rPr lang="en-US" b="0" baseline="0" dirty="0" err="1" smtClean="0"/>
              <a:t>hacer</a:t>
            </a:r>
            <a:r>
              <a:rPr lang="en-US" b="0" baseline="0" dirty="0" smtClean="0"/>
              <a:t> </a:t>
            </a:r>
            <a:r>
              <a:rPr lang="en-US" b="1" baseline="0" dirty="0" smtClean="0"/>
              <a:t>object x = b </a:t>
            </a:r>
            <a:r>
              <a:rPr lang="en-US" b="0" baseline="0" dirty="0" smtClean="0"/>
              <a:t>y que el </a:t>
            </a:r>
            <a:r>
              <a:rPr lang="en-US" b="0" baseline="0" dirty="0" err="1" smtClean="0"/>
              <a:t>compilador</a:t>
            </a:r>
            <a:r>
              <a:rPr lang="en-US" b="0" baseline="0" dirty="0" smtClean="0"/>
              <a:t> </a:t>
            </a:r>
            <a:r>
              <a:rPr lang="en-US" b="0" baseline="0" dirty="0" err="1" smtClean="0"/>
              <a:t>genere</a:t>
            </a:r>
            <a:r>
              <a:rPr lang="en-US" b="0" baseline="0" dirty="0" smtClean="0"/>
              <a:t> la </a:t>
            </a:r>
            <a:r>
              <a:rPr lang="en-US" b="0" baseline="0" dirty="0" err="1" smtClean="0"/>
              <a:t>operación</a:t>
            </a:r>
            <a:r>
              <a:rPr lang="en-US" b="0" baseline="0" dirty="0" smtClean="0"/>
              <a:t> de </a:t>
            </a:r>
            <a:r>
              <a:rPr lang="en-US" b="0" baseline="0" dirty="0" err="1" smtClean="0"/>
              <a:t>hacerle</a:t>
            </a:r>
            <a:r>
              <a:rPr lang="en-US" b="0" baseline="0" dirty="0" smtClean="0"/>
              <a:t> </a:t>
            </a:r>
            <a:r>
              <a:rPr lang="en-US" b="0" baseline="0" dirty="0" err="1" smtClean="0"/>
              <a:t>implícitamente</a:t>
            </a:r>
            <a:r>
              <a:rPr lang="en-US" b="0" baseline="0" dirty="0" smtClean="0"/>
              <a:t> un </a:t>
            </a:r>
            <a:r>
              <a:rPr lang="en-US" b="0" i="1" baseline="0" dirty="0" smtClean="0"/>
              <a:t>Boxing</a:t>
            </a:r>
            <a:r>
              <a:rPr lang="en-US" b="0" baseline="0" dirty="0" smtClean="0"/>
              <a:t> al valor de </a:t>
            </a:r>
            <a:r>
              <a:rPr lang="en-US" b="1" baseline="0" dirty="0" smtClean="0"/>
              <a:t>b</a:t>
            </a:r>
            <a:r>
              <a:rPr lang="en-US" b="0" baseline="0" dirty="0" smtClean="0"/>
              <a:t>. Pero </a:t>
            </a:r>
            <a:r>
              <a:rPr lang="en-US" b="0" baseline="0" dirty="0" err="1" smtClean="0"/>
              <a:t>en</a:t>
            </a:r>
            <a:r>
              <a:rPr lang="en-US" b="0" baseline="0" dirty="0" smtClean="0"/>
              <a:t> </a:t>
            </a:r>
            <a:r>
              <a:rPr lang="en-US" b="0" baseline="0" dirty="0" err="1" smtClean="0"/>
              <a:t>tal</a:t>
            </a:r>
            <a:r>
              <a:rPr lang="en-US" b="0" baseline="0" dirty="0" smtClean="0"/>
              <a:t> </a:t>
            </a:r>
            <a:r>
              <a:rPr lang="en-US" b="0" baseline="0" dirty="0" err="1" smtClean="0"/>
              <a:t>caso</a:t>
            </a:r>
            <a:r>
              <a:rPr lang="en-US" b="0" baseline="0" dirty="0" smtClean="0"/>
              <a:t> HASTA DONDE LLEVAR HACER EL TAL DUPLICADO DEL VALOR DE </a:t>
            </a:r>
            <a:r>
              <a:rPr lang="en-US" b="1" baseline="0" dirty="0" smtClean="0"/>
              <a:t>b</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20</a:t>
            </a:fld>
            <a:endParaRPr lang="en-US"/>
          </a:p>
        </p:txBody>
      </p:sp>
    </p:spTree>
    <p:extLst>
      <p:ext uri="{BB962C8B-B14F-4D97-AF65-F5344CB8AC3E}">
        <p14:creationId xmlns:p14="http://schemas.microsoft.com/office/powerpoint/2010/main" val="287296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Investigue</a:t>
            </a:r>
            <a:r>
              <a:rPr lang="en-US" dirty="0" smtClean="0"/>
              <a:t> </a:t>
            </a:r>
            <a:r>
              <a:rPr lang="en-US" dirty="0" err="1" smtClean="0"/>
              <a:t>en</a:t>
            </a:r>
            <a:r>
              <a:rPr lang="en-US" baseline="0" dirty="0" smtClean="0"/>
              <a:t> </a:t>
            </a:r>
            <a:r>
              <a:rPr lang="en-US" baseline="0" dirty="0" err="1" smtClean="0"/>
              <a:t>los</a:t>
            </a:r>
            <a:r>
              <a:rPr lang="en-US" baseline="0" dirty="0" smtClean="0"/>
              <a:t> </a:t>
            </a:r>
            <a:r>
              <a:rPr lang="en-US" baseline="0" dirty="0" err="1" smtClean="0"/>
              <a:t>diferentes</a:t>
            </a:r>
            <a:r>
              <a:rPr lang="en-US" baseline="0" dirty="0" smtClean="0"/>
              <a:t> LPs con </a:t>
            </a:r>
            <a:r>
              <a:rPr lang="en-US" baseline="0" dirty="0" err="1" smtClean="0"/>
              <a:t>tipado</a:t>
            </a:r>
            <a:r>
              <a:rPr lang="en-US" baseline="0" dirty="0" smtClean="0"/>
              <a:t> </a:t>
            </a:r>
            <a:r>
              <a:rPr lang="en-US" baseline="0" dirty="0" err="1" smtClean="0"/>
              <a:t>estático</a:t>
            </a:r>
            <a:r>
              <a:rPr lang="en-US" baseline="0" dirty="0" smtClean="0"/>
              <a:t> </a:t>
            </a:r>
            <a:r>
              <a:rPr lang="en-US" baseline="0" dirty="0" err="1" smtClean="0"/>
              <a:t>cómo</a:t>
            </a:r>
            <a:r>
              <a:rPr lang="en-US" baseline="0" dirty="0" smtClean="0"/>
              <a:t> se </a:t>
            </a:r>
            <a:r>
              <a:rPr lang="en-US" baseline="0" dirty="0" err="1" smtClean="0"/>
              <a:t>manifiestan</a:t>
            </a:r>
            <a:r>
              <a:rPr lang="en-US" baseline="0" dirty="0" smtClean="0"/>
              <a:t> </a:t>
            </a:r>
            <a:r>
              <a:rPr lang="en-US" baseline="0" dirty="0" err="1" smtClean="0"/>
              <a:t>estos</a:t>
            </a:r>
            <a:r>
              <a:rPr lang="en-US" baseline="0" dirty="0" smtClean="0"/>
              <a:t> </a:t>
            </a:r>
            <a:r>
              <a:rPr lang="en-US" baseline="0" dirty="0" err="1" smtClean="0"/>
              <a:t>recursos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202358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Investigue</a:t>
            </a:r>
            <a:r>
              <a:rPr lang="en-US" dirty="0" smtClean="0"/>
              <a:t> para </a:t>
            </a:r>
            <a:r>
              <a:rPr lang="en-US" dirty="0" err="1" smtClean="0"/>
              <a:t>en</a:t>
            </a:r>
            <a:r>
              <a:rPr lang="en-US" dirty="0" smtClean="0"/>
              <a:t> el </a:t>
            </a:r>
            <a:r>
              <a:rPr lang="en-US" dirty="0" err="1" smtClean="0"/>
              <a:t>libro</a:t>
            </a:r>
            <a:r>
              <a:rPr lang="en-US" dirty="0" smtClean="0"/>
              <a:t> </a:t>
            </a:r>
            <a:r>
              <a:rPr lang="en-US" i="1" dirty="0" smtClean="0"/>
              <a:t>Object Oriented Software</a:t>
            </a:r>
            <a:r>
              <a:rPr lang="en-US" i="1" baseline="0" dirty="0" smtClean="0"/>
              <a:t> Construction</a:t>
            </a:r>
            <a:r>
              <a:rPr lang="en-US" baseline="0" dirty="0" smtClean="0"/>
              <a:t> </a:t>
            </a:r>
            <a:r>
              <a:rPr lang="en-US" dirty="0" err="1" smtClean="0"/>
              <a:t>los</a:t>
            </a:r>
            <a:r>
              <a:rPr lang="en-US" dirty="0" smtClean="0"/>
              <a:t> </a:t>
            </a:r>
            <a:r>
              <a:rPr lang="en-US" dirty="0" err="1" smtClean="0"/>
              <a:t>conceptos</a:t>
            </a:r>
            <a:r>
              <a:rPr lang="en-US" dirty="0" smtClean="0"/>
              <a:t> del LP </a:t>
            </a:r>
            <a:r>
              <a:rPr lang="es-MX" dirty="0" smtClean="0"/>
              <a:t>Eiffel con </a:t>
            </a:r>
            <a:r>
              <a:rPr lang="es-MX" b="1" baseline="0" dirty="0" err="1" smtClean="0"/>
              <a:t>shallow</a:t>
            </a:r>
            <a:r>
              <a:rPr lang="es-MX" b="1" baseline="0" dirty="0" smtClean="0"/>
              <a:t> </a:t>
            </a:r>
            <a:r>
              <a:rPr lang="es-MX" b="1" baseline="0" dirty="0" err="1" smtClean="0"/>
              <a:t>copy</a:t>
            </a:r>
            <a:r>
              <a:rPr lang="es-MX" b="1" baseline="0" dirty="0" smtClean="0"/>
              <a:t> </a:t>
            </a:r>
            <a:r>
              <a:rPr lang="es-MX" baseline="0" dirty="0" smtClean="0"/>
              <a:t>e </a:t>
            </a:r>
            <a:r>
              <a:rPr lang="es-MX" sz="1200" b="1" kern="1200" baseline="0" dirty="0" err="1" smtClean="0">
                <a:solidFill>
                  <a:schemeClr val="tx1"/>
                </a:solidFill>
                <a:latin typeface="+mn-lt"/>
                <a:ea typeface="+mn-ea"/>
                <a:cs typeface="+mn-cs"/>
              </a:rPr>
              <a:t>equals</a:t>
            </a:r>
            <a:r>
              <a:rPr lang="es-MX" baseline="0" dirty="0" smtClean="0"/>
              <a:t> </a:t>
            </a:r>
            <a:r>
              <a:rPr lang="es-MX" b="1" baseline="0" dirty="0" smtClean="0"/>
              <a:t>y </a:t>
            </a:r>
            <a:r>
              <a:rPr lang="es-MX" b="1" baseline="0" dirty="0" err="1" smtClean="0"/>
              <a:t>deep</a:t>
            </a:r>
            <a:r>
              <a:rPr lang="es-MX" b="1" baseline="0" dirty="0" smtClean="0"/>
              <a:t> clone </a:t>
            </a:r>
            <a:r>
              <a:rPr lang="es-MX" b="0" baseline="0" dirty="0" smtClean="0"/>
              <a:t>y</a:t>
            </a:r>
            <a:r>
              <a:rPr lang="es-MX" baseline="0" dirty="0" smtClean="0"/>
              <a:t> </a:t>
            </a:r>
            <a:r>
              <a:rPr lang="es-MX" b="1" baseline="0" dirty="0" err="1" smtClean="0"/>
              <a:t>deep</a:t>
            </a:r>
            <a:r>
              <a:rPr lang="es-MX" b="1" baseline="0" dirty="0" smtClean="0"/>
              <a:t> </a:t>
            </a:r>
            <a:r>
              <a:rPr lang="es-MX" b="1" baseline="0" dirty="0" err="1" smtClean="0"/>
              <a:t>equals</a:t>
            </a:r>
            <a:endParaRPr lang="es-MX"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¿Cree que los recursos de C# son suficientes para expresar toda la semántica que le gustaría tener?</a:t>
            </a:r>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¿Cómo es esto en otros LP?</a:t>
            </a:r>
            <a:endParaRPr lang="es-MX" b="0"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21</a:t>
            </a:fld>
            <a:endParaRPr lang="en-US"/>
          </a:p>
        </p:txBody>
      </p:sp>
    </p:spTree>
    <p:extLst>
      <p:ext uri="{BB962C8B-B14F-4D97-AF65-F5344CB8AC3E}">
        <p14:creationId xmlns:p14="http://schemas.microsoft.com/office/powerpoint/2010/main" val="213707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Investigue</a:t>
            </a:r>
            <a:r>
              <a:rPr lang="en-US" dirty="0" smtClean="0"/>
              <a:t> para </a:t>
            </a:r>
            <a:r>
              <a:rPr lang="en-US" dirty="0" err="1" smtClean="0"/>
              <a:t>en</a:t>
            </a:r>
            <a:r>
              <a:rPr lang="en-US" dirty="0" smtClean="0"/>
              <a:t> el </a:t>
            </a:r>
            <a:r>
              <a:rPr lang="en-US" dirty="0" err="1" smtClean="0"/>
              <a:t>libro</a:t>
            </a:r>
            <a:r>
              <a:rPr lang="en-US" dirty="0" smtClean="0"/>
              <a:t> </a:t>
            </a:r>
            <a:r>
              <a:rPr lang="en-US" i="1" dirty="0" smtClean="0"/>
              <a:t>Object Oriented Software</a:t>
            </a:r>
            <a:r>
              <a:rPr lang="en-US" i="1" baseline="0" dirty="0" smtClean="0"/>
              <a:t> Construction</a:t>
            </a:r>
            <a:r>
              <a:rPr lang="en-US" baseline="0" dirty="0" smtClean="0"/>
              <a:t> (</a:t>
            </a:r>
            <a:r>
              <a:rPr lang="en-US" baseline="0" dirty="0" err="1" smtClean="0"/>
              <a:t>en</a:t>
            </a:r>
            <a:r>
              <a:rPr lang="en-US" baseline="0" dirty="0" smtClean="0"/>
              <a:t> EVEA </a:t>
            </a:r>
            <a:r>
              <a:rPr lang="en-US" baseline="0" dirty="0" err="1" smtClean="0"/>
              <a:t>debe</a:t>
            </a:r>
            <a:r>
              <a:rPr lang="en-US" baseline="0" dirty="0" smtClean="0"/>
              <a:t> </a:t>
            </a:r>
            <a:r>
              <a:rPr lang="en-US" baseline="0" dirty="0" err="1" smtClean="0"/>
              <a:t>haber</a:t>
            </a:r>
            <a:r>
              <a:rPr lang="en-US" baseline="0" dirty="0" smtClean="0"/>
              <a:t> </a:t>
            </a:r>
            <a:r>
              <a:rPr lang="en-US" baseline="0" dirty="0" err="1" smtClean="0"/>
              <a:t>copia</a:t>
            </a:r>
            <a:r>
              <a:rPr lang="en-US" baseline="0" dirty="0" smtClean="0"/>
              <a:t> del </a:t>
            </a:r>
            <a:r>
              <a:rPr lang="en-US" baseline="0" dirty="0" err="1" smtClean="0"/>
              <a:t>mismo</a:t>
            </a:r>
            <a:r>
              <a:rPr lang="en-US" baseline="0" dirty="0" smtClean="0"/>
              <a:t>) </a:t>
            </a:r>
            <a:r>
              <a:rPr lang="en-US" dirty="0" err="1" smtClean="0"/>
              <a:t>los</a:t>
            </a:r>
            <a:r>
              <a:rPr lang="en-US" dirty="0" smtClean="0"/>
              <a:t> </a:t>
            </a:r>
            <a:r>
              <a:rPr lang="en-US" dirty="0" err="1" smtClean="0"/>
              <a:t>conceptos</a:t>
            </a:r>
            <a:r>
              <a:rPr lang="en-US" dirty="0" smtClean="0"/>
              <a:t> del LP </a:t>
            </a:r>
            <a:r>
              <a:rPr lang="es-MX" dirty="0" smtClean="0"/>
              <a:t>Eiffel con </a:t>
            </a:r>
            <a:r>
              <a:rPr lang="es-MX" b="1" baseline="0" dirty="0" err="1" smtClean="0"/>
              <a:t>shallow</a:t>
            </a:r>
            <a:r>
              <a:rPr lang="es-MX" b="1" baseline="0" dirty="0" smtClean="0"/>
              <a:t> </a:t>
            </a:r>
            <a:r>
              <a:rPr lang="es-MX" b="1" baseline="0" dirty="0" err="1" smtClean="0"/>
              <a:t>copy</a:t>
            </a:r>
            <a:r>
              <a:rPr lang="es-MX" b="1" baseline="0" dirty="0" smtClean="0"/>
              <a:t> </a:t>
            </a:r>
            <a:r>
              <a:rPr lang="es-MX" baseline="0" dirty="0" smtClean="0"/>
              <a:t>e </a:t>
            </a:r>
            <a:r>
              <a:rPr lang="es-MX" sz="1200" b="1" kern="1200" baseline="0" dirty="0" err="1" smtClean="0">
                <a:solidFill>
                  <a:schemeClr val="tx1"/>
                </a:solidFill>
                <a:latin typeface="+mn-lt"/>
                <a:ea typeface="+mn-ea"/>
                <a:cs typeface="+mn-cs"/>
              </a:rPr>
              <a:t>equals</a:t>
            </a:r>
            <a:r>
              <a:rPr lang="es-MX" baseline="0" dirty="0" smtClean="0"/>
              <a:t> </a:t>
            </a:r>
            <a:r>
              <a:rPr lang="es-MX" b="1" baseline="0" dirty="0" smtClean="0"/>
              <a:t>y </a:t>
            </a:r>
            <a:r>
              <a:rPr lang="es-MX" b="1" baseline="0" dirty="0" err="1" smtClean="0"/>
              <a:t>deep</a:t>
            </a:r>
            <a:r>
              <a:rPr lang="es-MX" b="1" baseline="0" dirty="0" smtClean="0"/>
              <a:t> clone </a:t>
            </a:r>
            <a:r>
              <a:rPr lang="es-MX" b="0" baseline="0" dirty="0" smtClean="0"/>
              <a:t>y</a:t>
            </a:r>
            <a:r>
              <a:rPr lang="es-MX" baseline="0" dirty="0" smtClean="0"/>
              <a:t> </a:t>
            </a:r>
            <a:r>
              <a:rPr lang="es-MX" b="1" baseline="0" dirty="0" err="1" smtClean="0"/>
              <a:t>deep</a:t>
            </a:r>
            <a:r>
              <a:rPr lang="es-MX" b="1" baseline="0" dirty="0" smtClean="0"/>
              <a:t> </a:t>
            </a:r>
            <a:r>
              <a:rPr lang="es-MX" b="1" baseline="0" dirty="0" err="1" smtClean="0"/>
              <a:t>equals</a:t>
            </a:r>
            <a:endParaRPr lang="es-MX"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¿Cree que los recursos de C# son suficientes para expresar toda la semántica que le gustaría tener?</a:t>
            </a:r>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¿Cómo es esto en otros LP</a:t>
            </a:r>
            <a:r>
              <a:rPr lang="es-MX"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Investigue</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cómo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es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esto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para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los</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tipos</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struct</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en</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el actual C#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Cuál</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es la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semántica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que le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gustaría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tener</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MX" b="0"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22</a:t>
            </a:fld>
            <a:endParaRPr lang="en-US"/>
          </a:p>
        </p:txBody>
      </p:sp>
    </p:spTree>
    <p:extLst>
      <p:ext uri="{BB962C8B-B14F-4D97-AF65-F5344CB8AC3E}">
        <p14:creationId xmlns:p14="http://schemas.microsoft.com/office/powerpoint/2010/main" val="21687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23</a:t>
            </a:fld>
            <a:endParaRPr lang="en-US"/>
          </a:p>
        </p:txBody>
      </p:sp>
    </p:spTree>
    <p:extLst>
      <p:ext uri="{BB962C8B-B14F-4D97-AF65-F5344CB8AC3E}">
        <p14:creationId xmlns:p14="http://schemas.microsoft.com/office/powerpoint/2010/main" val="315807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Vea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el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artículo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i="1"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Clonación</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total de </a:t>
            </a:r>
            <a:r>
              <a:rPr lang="en-US" sz="1200" b="0" i="1" kern="1200" baseline="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objetos</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i="1" kern="1200" baseline="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en</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.NET y C# (</a:t>
            </a:r>
            <a:r>
              <a:rPr lang="en-US" sz="1200" b="0" i="0"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Miguel Katrib y Mario del Valle</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t>
            </a:r>
            <a:endParaRPr lang="en-US" sz="1200" b="0" i="1" kern="1200" dirty="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24</a:t>
            </a:fld>
            <a:endParaRPr lang="en-US"/>
          </a:p>
        </p:txBody>
      </p:sp>
    </p:spTree>
    <p:extLst>
      <p:ext uri="{BB962C8B-B14F-4D97-AF65-F5344CB8AC3E}">
        <p14:creationId xmlns:p14="http://schemas.microsoft.com/office/powerpoint/2010/main" val="89367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Investigue</a:t>
            </a:r>
            <a:r>
              <a:rPr lang="en-US" dirty="0" smtClean="0"/>
              <a:t> </a:t>
            </a:r>
            <a:r>
              <a:rPr lang="en-US" dirty="0" err="1" smtClean="0"/>
              <a:t>en</a:t>
            </a:r>
            <a:r>
              <a:rPr lang="en-US" baseline="0" dirty="0" smtClean="0"/>
              <a:t> </a:t>
            </a:r>
            <a:r>
              <a:rPr lang="en-US" baseline="0" dirty="0" err="1" smtClean="0"/>
              <a:t>los</a:t>
            </a:r>
            <a:r>
              <a:rPr lang="en-US" baseline="0" dirty="0" smtClean="0"/>
              <a:t> </a:t>
            </a:r>
            <a:r>
              <a:rPr lang="en-US" baseline="0" dirty="0" err="1" smtClean="0"/>
              <a:t>diferentes</a:t>
            </a:r>
            <a:r>
              <a:rPr lang="en-US" baseline="0" dirty="0" smtClean="0"/>
              <a:t> LPs con </a:t>
            </a:r>
            <a:r>
              <a:rPr lang="en-US" baseline="0" dirty="0" err="1" smtClean="0"/>
              <a:t>tipado</a:t>
            </a:r>
            <a:r>
              <a:rPr lang="en-US" baseline="0" dirty="0" smtClean="0"/>
              <a:t> </a:t>
            </a:r>
            <a:r>
              <a:rPr lang="en-US" baseline="0" dirty="0" err="1" smtClean="0"/>
              <a:t>estático</a:t>
            </a:r>
            <a:r>
              <a:rPr lang="en-US" baseline="0" dirty="0" smtClean="0"/>
              <a:t> </a:t>
            </a:r>
            <a:r>
              <a:rPr lang="en-US" baseline="0" dirty="0" err="1" smtClean="0"/>
              <a:t>cómo</a:t>
            </a:r>
            <a:r>
              <a:rPr lang="en-US" baseline="0" dirty="0" smtClean="0"/>
              <a:t> se </a:t>
            </a:r>
            <a:r>
              <a:rPr lang="en-US" baseline="0" dirty="0" err="1" smtClean="0"/>
              <a:t>manifiestan</a:t>
            </a:r>
            <a:r>
              <a:rPr lang="en-US" baseline="0" dirty="0" smtClean="0"/>
              <a:t> </a:t>
            </a:r>
            <a:r>
              <a:rPr lang="en-US" baseline="0" dirty="0" err="1" smtClean="0"/>
              <a:t>estos</a:t>
            </a:r>
            <a:r>
              <a:rPr lang="en-US" baseline="0" dirty="0" smtClean="0"/>
              <a:t> </a:t>
            </a:r>
            <a:r>
              <a:rPr lang="en-US" baseline="0" dirty="0" err="1" smtClean="0"/>
              <a:t>recursos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117970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t>
            </a:r>
            <a:r>
              <a:rPr lang="en-US" baseline="0" dirty="0" smtClean="0"/>
              <a:t> </a:t>
            </a:r>
            <a:r>
              <a:rPr lang="en-US" baseline="0" dirty="0" err="1" smtClean="0"/>
              <a:t>concepto</a:t>
            </a:r>
            <a:r>
              <a:rPr lang="en-US" baseline="0" dirty="0" smtClean="0"/>
              <a:t> de </a:t>
            </a:r>
            <a:r>
              <a:rPr lang="en-US" b="1" baseline="0" dirty="0" err="1" smtClean="0"/>
              <a:t>clausura</a:t>
            </a:r>
            <a:r>
              <a:rPr lang="en-US" baseline="0" dirty="0" smtClean="0"/>
              <a:t> </a:t>
            </a:r>
            <a:r>
              <a:rPr lang="en-US" baseline="0" dirty="0" err="1" smtClean="0"/>
              <a:t>característico</a:t>
            </a:r>
            <a:r>
              <a:rPr lang="en-US" baseline="0" dirty="0" smtClean="0"/>
              <a:t> del </a:t>
            </a:r>
            <a:r>
              <a:rPr lang="en-US" baseline="0" dirty="0" err="1" smtClean="0"/>
              <a:t>paradigma</a:t>
            </a:r>
            <a:r>
              <a:rPr lang="en-US" baseline="0" dirty="0" smtClean="0"/>
              <a:t> de </a:t>
            </a:r>
            <a:r>
              <a:rPr lang="en-US" b="1" baseline="0" dirty="0" err="1" smtClean="0"/>
              <a:t>programación</a:t>
            </a:r>
            <a:r>
              <a:rPr lang="en-US" b="1" baseline="0" dirty="0" smtClean="0"/>
              <a:t> </a:t>
            </a:r>
            <a:r>
              <a:rPr lang="en-US" b="1" baseline="0" dirty="0" err="1" smtClean="0"/>
              <a:t>funcional</a:t>
            </a:r>
            <a:r>
              <a:rPr lang="en-US" b="1" baseline="0" dirty="0" smtClean="0"/>
              <a:t> </a:t>
            </a:r>
            <a:r>
              <a:rPr lang="en-US" baseline="0" dirty="0" err="1" smtClean="0"/>
              <a:t>expresa</a:t>
            </a:r>
            <a:r>
              <a:rPr lang="en-US" baseline="0" dirty="0" smtClean="0"/>
              <a:t> que el valor de </a:t>
            </a:r>
            <a:r>
              <a:rPr lang="en-US" baseline="0" dirty="0" err="1" smtClean="0"/>
              <a:t>una</a:t>
            </a:r>
            <a:r>
              <a:rPr lang="en-US" baseline="0" dirty="0" smtClean="0"/>
              <a:t> variable </a:t>
            </a:r>
            <a:r>
              <a:rPr lang="en-US" baseline="0" dirty="0" err="1" smtClean="0"/>
              <a:t>puede</a:t>
            </a:r>
            <a:r>
              <a:rPr lang="en-US" baseline="0" dirty="0" smtClean="0"/>
              <a:t> </a:t>
            </a:r>
            <a:r>
              <a:rPr lang="en-US" baseline="0" dirty="0" err="1" smtClean="0"/>
              <a:t>manejarse</a:t>
            </a:r>
            <a:r>
              <a:rPr lang="en-US" baseline="0" dirty="0" smtClean="0"/>
              <a:t> </a:t>
            </a:r>
            <a:r>
              <a:rPr lang="en-US" baseline="0" dirty="0" err="1" smtClean="0"/>
              <a:t>en</a:t>
            </a:r>
            <a:r>
              <a:rPr lang="en-US" baseline="0" dirty="0" smtClean="0"/>
              <a:t> el </a:t>
            </a:r>
            <a:r>
              <a:rPr lang="en-US" baseline="0" dirty="0" err="1" smtClean="0"/>
              <a:t>ámbito</a:t>
            </a:r>
            <a:r>
              <a:rPr lang="en-US" baseline="0" dirty="0" smtClean="0"/>
              <a:t> de </a:t>
            </a:r>
            <a:r>
              <a:rPr lang="en-US" baseline="0" dirty="0" err="1" smtClean="0"/>
              <a:t>una</a:t>
            </a:r>
            <a:r>
              <a:rPr lang="en-US" baseline="0" dirty="0" smtClean="0"/>
              <a:t> </a:t>
            </a:r>
            <a:r>
              <a:rPr lang="en-US" baseline="0" dirty="0" err="1" smtClean="0"/>
              <a:t>función</a:t>
            </a:r>
            <a:r>
              <a:rPr lang="en-US" baseline="0" dirty="0" smtClean="0"/>
              <a:t> (</a:t>
            </a:r>
            <a:r>
              <a:rPr lang="en-US" baseline="0" dirty="0" err="1" smtClean="0"/>
              <a:t>método</a:t>
            </a:r>
            <a:r>
              <a:rPr lang="en-US" baseline="0" dirty="0" smtClean="0"/>
              <a:t>) </a:t>
            </a:r>
            <a:r>
              <a:rPr lang="en-US" baseline="0" dirty="0" err="1" smtClean="0"/>
              <a:t>pero</a:t>
            </a:r>
            <a:r>
              <a:rPr lang="en-US" baseline="0" dirty="0" smtClean="0"/>
              <a:t> </a:t>
            </a:r>
            <a:r>
              <a:rPr lang="en-US" baseline="0" dirty="0" err="1" smtClean="0"/>
              <a:t>su</a:t>
            </a:r>
            <a:r>
              <a:rPr lang="en-US" baseline="0" dirty="0" smtClean="0"/>
              <a:t> </a:t>
            </a:r>
            <a:r>
              <a:rPr lang="en-US" baseline="0" dirty="0" err="1" smtClean="0"/>
              <a:t>tiempo</a:t>
            </a:r>
            <a:r>
              <a:rPr lang="en-US" baseline="0" dirty="0" smtClean="0"/>
              <a:t> de </a:t>
            </a:r>
            <a:r>
              <a:rPr lang="en-US" baseline="0" dirty="0" err="1" smtClean="0"/>
              <a:t>vida</a:t>
            </a:r>
            <a:r>
              <a:rPr lang="en-US" baseline="0" dirty="0" smtClean="0"/>
              <a:t> </a:t>
            </a:r>
            <a:r>
              <a:rPr lang="en-US" baseline="0" dirty="0" err="1" smtClean="0"/>
              <a:t>trasciende</a:t>
            </a:r>
            <a:r>
              <a:rPr lang="en-US" baseline="0" dirty="0" smtClean="0"/>
              <a:t> la </a:t>
            </a:r>
            <a:r>
              <a:rPr lang="en-US" baseline="0" dirty="0" err="1" smtClean="0"/>
              <a:t>ejecución</a:t>
            </a:r>
            <a:r>
              <a:rPr lang="en-US" baseline="0" dirty="0" smtClean="0"/>
              <a:t> de </a:t>
            </a:r>
            <a:r>
              <a:rPr lang="en-US" baseline="0" dirty="0" err="1" smtClean="0"/>
              <a:t>una</a:t>
            </a:r>
            <a:r>
              <a:rPr lang="en-US" baseline="0" dirty="0" smtClean="0"/>
              <a:t> </a:t>
            </a:r>
            <a:r>
              <a:rPr lang="en-US" baseline="0" dirty="0" err="1" smtClean="0"/>
              <a:t>llamada</a:t>
            </a:r>
            <a:r>
              <a:rPr lang="en-US" baseline="0" dirty="0" smtClean="0"/>
              <a:t> a la </a:t>
            </a:r>
            <a:r>
              <a:rPr lang="en-US" baseline="0" dirty="0" err="1" smtClean="0"/>
              <a:t>función</a:t>
            </a:r>
            <a:r>
              <a:rPr lang="en-US" baseline="0" dirty="0" smtClean="0"/>
              <a:t>, es </a:t>
            </a:r>
            <a:r>
              <a:rPr lang="en-US" baseline="0" dirty="0" err="1" smtClean="0"/>
              <a:t>decir</a:t>
            </a:r>
            <a:r>
              <a:rPr lang="en-US" baseline="0" dirty="0" smtClean="0"/>
              <a:t> que se </a:t>
            </a:r>
            <a:r>
              <a:rPr lang="en-US" baseline="0" dirty="0" err="1" smtClean="0"/>
              <a:t>mantiene</a:t>
            </a:r>
            <a:r>
              <a:rPr lang="en-US" baseline="0" dirty="0" smtClean="0"/>
              <a:t> y </a:t>
            </a:r>
            <a:r>
              <a:rPr lang="en-US" baseline="0" dirty="0" err="1" smtClean="0"/>
              <a:t>por</a:t>
            </a:r>
            <a:r>
              <a:rPr lang="en-US" baseline="0" dirty="0" smtClean="0"/>
              <a:t> </a:t>
            </a:r>
            <a:r>
              <a:rPr lang="en-US" baseline="0" dirty="0" err="1" smtClean="0"/>
              <a:t>tanto</a:t>
            </a:r>
            <a:r>
              <a:rPr lang="en-US" baseline="0" dirty="0" smtClean="0"/>
              <a:t> </a:t>
            </a:r>
            <a:r>
              <a:rPr lang="en-US" baseline="0" dirty="0" err="1" smtClean="0"/>
              <a:t>puede</a:t>
            </a:r>
            <a:r>
              <a:rPr lang="en-US" baseline="0" dirty="0" smtClean="0"/>
              <a:t> </a:t>
            </a:r>
            <a:r>
              <a:rPr lang="en-US" baseline="0" dirty="0" err="1" smtClean="0"/>
              <a:t>ser</a:t>
            </a:r>
            <a:r>
              <a:rPr lang="en-US" baseline="0" dirty="0" smtClean="0"/>
              <a:t> </a:t>
            </a:r>
            <a:r>
              <a:rPr lang="en-US" baseline="0" dirty="0" err="1" smtClean="0"/>
              <a:t>reutilizada</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siguiente</a:t>
            </a:r>
            <a:r>
              <a:rPr lang="en-US" baseline="0" dirty="0" smtClean="0"/>
              <a:t> </a:t>
            </a:r>
            <a:r>
              <a:rPr lang="en-US" baseline="0" dirty="0" err="1" smtClean="0"/>
              <a:t>invocación</a:t>
            </a:r>
            <a:r>
              <a:rPr lang="en-US" baseline="0" dirty="0" smtClean="0"/>
              <a:t> del </a:t>
            </a:r>
            <a:r>
              <a:rPr lang="en-US" baseline="0" dirty="0" err="1" smtClean="0"/>
              <a:t>método</a:t>
            </a:r>
            <a:r>
              <a:rPr lang="en-US" baseline="0" dirty="0" smtClean="0"/>
              <a:t>. </a:t>
            </a:r>
            <a:r>
              <a:rPr lang="en-US" baseline="0" dirty="0" err="1" smtClean="0"/>
              <a:t>Esto</a:t>
            </a:r>
            <a:r>
              <a:rPr lang="en-US" baseline="0" dirty="0" smtClean="0"/>
              <a:t> se </a:t>
            </a:r>
            <a:r>
              <a:rPr lang="en-US" baseline="0" dirty="0" err="1" smtClean="0"/>
              <a:t>verá</a:t>
            </a:r>
            <a:r>
              <a:rPr lang="en-US" baseline="0" dirty="0" smtClean="0"/>
              <a:t> </a:t>
            </a:r>
            <a:r>
              <a:rPr lang="en-US" baseline="0" dirty="0" err="1" smtClean="0"/>
              <a:t>más</a:t>
            </a:r>
            <a:r>
              <a:rPr lang="en-US" baseline="0" dirty="0" smtClean="0"/>
              <a:t> </a:t>
            </a:r>
            <a:r>
              <a:rPr lang="en-US" baseline="0" dirty="0" err="1" smtClean="0"/>
              <a:t>adelante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295122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Permitir</a:t>
            </a:r>
            <a:r>
              <a:rPr lang="en-US" baseline="0" dirty="0" smtClean="0"/>
              <a:t> </a:t>
            </a:r>
            <a:r>
              <a:rPr lang="en-US" baseline="0" dirty="0" err="1" smtClean="0"/>
              <a:t>una</a:t>
            </a:r>
            <a:r>
              <a:rPr lang="en-US" baseline="0" dirty="0" smtClean="0"/>
              <a:t> </a:t>
            </a:r>
            <a:r>
              <a:rPr lang="en-US" baseline="0" dirty="0" err="1" smtClean="0"/>
              <a:t>asignación</a:t>
            </a:r>
            <a:r>
              <a:rPr lang="en-US" baseline="0" dirty="0" smtClean="0"/>
              <a:t> </a:t>
            </a:r>
            <a:r>
              <a:rPr lang="en-US" baseline="0" dirty="0" err="1" smtClean="0"/>
              <a:t>explícita</a:t>
            </a:r>
            <a:r>
              <a:rPr lang="en-US" baseline="0" dirty="0" smtClean="0"/>
              <a:t> </a:t>
            </a:r>
            <a:r>
              <a:rPr lang="en-US" baseline="0" dirty="0" err="1" smtClean="0"/>
              <a:t>como</a:t>
            </a:r>
            <a:endParaRPr lang="en-US" baseline="0" dirty="0" smtClean="0"/>
          </a:p>
          <a:p>
            <a:endParaRPr lang="en-US" baseline="0" dirty="0" smtClean="0"/>
          </a:p>
          <a:p>
            <a:r>
              <a:rPr lang="en-US" baseline="0" dirty="0" smtClean="0"/>
              <a:t>x = </a:t>
            </a:r>
            <a:r>
              <a:rPr lang="en-US" i="1" baseline="0" dirty="0" smtClean="0"/>
              <a:t>valor</a:t>
            </a:r>
            <a:r>
              <a:rPr lang="en-US" baseline="0" dirty="0" smtClean="0"/>
              <a:t>;</a:t>
            </a:r>
          </a:p>
          <a:p>
            <a:r>
              <a:rPr lang="en-US" baseline="0" dirty="0" smtClean="0"/>
              <a:t>….</a:t>
            </a:r>
          </a:p>
          <a:p>
            <a:r>
              <a:rPr lang="en-US" baseline="0" dirty="0" smtClean="0"/>
              <a:t>x = </a:t>
            </a:r>
            <a:r>
              <a:rPr lang="en-US" i="1" baseline="0" dirty="0" err="1" smtClean="0"/>
              <a:t>otro</a:t>
            </a:r>
            <a:r>
              <a:rPr lang="en-US" i="1" baseline="0" dirty="0" smtClean="0"/>
              <a:t> valor</a:t>
            </a:r>
            <a:r>
              <a:rPr lang="en-US" baseline="0" dirty="0" smtClean="0"/>
              <a:t>;</a:t>
            </a:r>
          </a:p>
          <a:p>
            <a:endParaRPr lang="en-US" baseline="0" dirty="0" smtClean="0"/>
          </a:p>
          <a:p>
            <a:r>
              <a:rPr lang="en-US" baseline="0" dirty="0" smtClean="0"/>
              <a:t>¿</a:t>
            </a:r>
            <a:r>
              <a:rPr lang="en-US" baseline="0" dirty="0" err="1" smtClean="0"/>
              <a:t>significa</a:t>
            </a:r>
            <a:r>
              <a:rPr lang="en-US" baseline="0" dirty="0" smtClean="0"/>
              <a:t> </a:t>
            </a:r>
            <a:r>
              <a:rPr lang="en-US" baseline="0" dirty="0" err="1" smtClean="0"/>
              <a:t>reescribir</a:t>
            </a:r>
            <a:r>
              <a:rPr lang="en-US" baseline="0" dirty="0" smtClean="0"/>
              <a:t> </a:t>
            </a:r>
            <a:r>
              <a:rPr lang="en-US" baseline="0" dirty="0" err="1" smtClean="0"/>
              <a:t>sobre</a:t>
            </a:r>
            <a:r>
              <a:rPr lang="en-US" baseline="0" dirty="0" smtClean="0"/>
              <a:t> la </a:t>
            </a:r>
            <a:r>
              <a:rPr lang="en-US" baseline="0" dirty="0" err="1" smtClean="0"/>
              <a:t>memoria</a:t>
            </a:r>
            <a:r>
              <a:rPr lang="en-US" baseline="0" dirty="0" smtClean="0"/>
              <a:t> </a:t>
            </a:r>
            <a:r>
              <a:rPr lang="en-US" baseline="0" dirty="0" err="1" smtClean="0"/>
              <a:t>asociada</a:t>
            </a:r>
            <a:r>
              <a:rPr lang="en-US" baseline="0" dirty="0" smtClean="0"/>
              <a:t> a </a:t>
            </a:r>
            <a:r>
              <a:rPr lang="en-US" b="1" baseline="0" dirty="0" smtClean="0"/>
              <a:t>x</a:t>
            </a:r>
            <a:r>
              <a:rPr lang="en-US" baseline="0" dirty="0" smtClean="0"/>
              <a:t> y </a:t>
            </a:r>
            <a:r>
              <a:rPr lang="en-US" baseline="0" dirty="0" err="1" smtClean="0"/>
              <a:t>perder</a:t>
            </a:r>
            <a:r>
              <a:rPr lang="en-US" baseline="0" dirty="0" smtClean="0"/>
              <a:t> el </a:t>
            </a:r>
            <a:r>
              <a:rPr lang="en-US" i="1" baseline="0" dirty="0" smtClean="0"/>
              <a:t>valor</a:t>
            </a:r>
            <a:r>
              <a:rPr lang="en-US" baseline="0" dirty="0" smtClean="0"/>
              <a:t> que antes </a:t>
            </a:r>
            <a:r>
              <a:rPr lang="en-US" baseline="0" dirty="0" err="1" smtClean="0"/>
              <a:t>estaba</a:t>
            </a:r>
            <a:r>
              <a:rPr lang="en-US" baseline="0" dirty="0" smtClean="0"/>
              <a:t> </a:t>
            </a:r>
            <a:r>
              <a:rPr lang="en-US" baseline="0" dirty="0" err="1" smtClean="0"/>
              <a:t>ahí</a:t>
            </a:r>
            <a:r>
              <a:rPr lang="en-US" baseline="0" dirty="0" smtClean="0"/>
              <a:t>?</a:t>
            </a:r>
          </a:p>
          <a:p>
            <a:endParaRPr lang="en-US" baseline="0" dirty="0" smtClean="0"/>
          </a:p>
          <a:p>
            <a:r>
              <a:rPr lang="en-US" baseline="0" dirty="0" smtClean="0"/>
              <a:t>Este ha </a:t>
            </a:r>
            <a:r>
              <a:rPr lang="en-US" baseline="0" dirty="0" err="1" smtClean="0"/>
              <a:t>sido</a:t>
            </a:r>
            <a:r>
              <a:rPr lang="en-US" baseline="0" dirty="0" smtClean="0"/>
              <a:t> un </a:t>
            </a:r>
            <a:r>
              <a:rPr lang="en-US" baseline="0" dirty="0" err="1" smtClean="0"/>
              <a:t>tema</a:t>
            </a:r>
            <a:r>
              <a:rPr lang="en-US" baseline="0" dirty="0" smtClean="0"/>
              <a:t> </a:t>
            </a:r>
            <a:r>
              <a:rPr lang="en-US" baseline="0" dirty="0" err="1" smtClean="0"/>
              <a:t>muy</a:t>
            </a:r>
            <a:r>
              <a:rPr lang="en-US" baseline="0" dirty="0" smtClean="0"/>
              <a:t> </a:t>
            </a:r>
            <a:r>
              <a:rPr lang="en-US" baseline="0" dirty="0" err="1" smtClean="0"/>
              <a:t>discutido</a:t>
            </a:r>
            <a:r>
              <a:rPr lang="en-US" baseline="0" dirty="0" smtClean="0"/>
              <a:t> </a:t>
            </a:r>
            <a:r>
              <a:rPr lang="en-US" baseline="0" dirty="0" err="1" smtClean="0"/>
              <a:t>en</a:t>
            </a:r>
            <a:r>
              <a:rPr lang="en-US" baseline="0" dirty="0" smtClean="0"/>
              <a:t> </a:t>
            </a:r>
            <a:r>
              <a:rPr lang="en-US" baseline="0" dirty="0" err="1" smtClean="0"/>
              <a:t>Programación</a:t>
            </a:r>
            <a:r>
              <a:rPr lang="en-US" baseline="0" dirty="0" smtClean="0"/>
              <a:t> </a:t>
            </a:r>
            <a:r>
              <a:rPr lang="en-US" baseline="0" dirty="0" err="1" smtClean="0"/>
              <a:t>porque</a:t>
            </a:r>
            <a:r>
              <a:rPr lang="en-US" baseline="0" dirty="0" smtClean="0"/>
              <a:t> </a:t>
            </a:r>
            <a:r>
              <a:rPr lang="en-US" baseline="0" dirty="0" err="1" smtClean="0"/>
              <a:t>accidentalmente</a:t>
            </a:r>
            <a:r>
              <a:rPr lang="en-US" baseline="0" dirty="0" smtClean="0"/>
              <a:t> </a:t>
            </a:r>
            <a:r>
              <a:rPr lang="en-US" baseline="0" dirty="0" err="1" smtClean="0"/>
              <a:t>pudiera</a:t>
            </a:r>
            <a:r>
              <a:rPr lang="en-US" baseline="0" dirty="0" smtClean="0"/>
              <a:t> </a:t>
            </a:r>
            <a:r>
              <a:rPr lang="en-US" baseline="0" dirty="0" err="1" smtClean="0"/>
              <a:t>mandarse</a:t>
            </a:r>
            <a:r>
              <a:rPr lang="en-US" baseline="0" dirty="0" smtClean="0"/>
              <a:t> a </a:t>
            </a:r>
            <a:r>
              <a:rPr lang="en-US" baseline="0" dirty="0" err="1" smtClean="0"/>
              <a:t>reescribir</a:t>
            </a:r>
            <a:r>
              <a:rPr lang="en-US" baseline="0" dirty="0" smtClean="0"/>
              <a:t> </a:t>
            </a:r>
            <a:r>
              <a:rPr lang="en-US" baseline="0" dirty="0" err="1" smtClean="0"/>
              <a:t>algo</a:t>
            </a:r>
            <a:r>
              <a:rPr lang="en-US" baseline="0" dirty="0" smtClean="0"/>
              <a:t> no </a:t>
            </a:r>
            <a:r>
              <a:rPr lang="en-US" baseline="0" dirty="0" err="1" smtClean="0"/>
              <a:t>deseado</a:t>
            </a:r>
            <a:r>
              <a:rPr lang="en-US" baseline="0" dirty="0" smtClean="0"/>
              <a:t>.</a:t>
            </a:r>
          </a:p>
          <a:p>
            <a:r>
              <a:rPr lang="en-US" baseline="0" dirty="0" smtClean="0"/>
              <a:t>Los LPs PURAMENTE FUNCIONALES no </a:t>
            </a:r>
            <a:r>
              <a:rPr lang="en-US" baseline="0" dirty="0" err="1" smtClean="0"/>
              <a:t>permiten</a:t>
            </a:r>
            <a:r>
              <a:rPr lang="en-US" baseline="0" dirty="0" smtClean="0"/>
              <a:t> la </a:t>
            </a:r>
            <a:r>
              <a:rPr lang="en-US" baseline="0" dirty="0" err="1" smtClean="0"/>
              <a:t>asignación</a:t>
            </a:r>
            <a:r>
              <a:rPr lang="en-US" baseline="0" dirty="0" smtClean="0"/>
              <a:t> </a:t>
            </a:r>
            <a:r>
              <a:rPr lang="en-US" baseline="0" dirty="0" err="1" smtClean="0"/>
              <a:t>imperativa</a:t>
            </a:r>
            <a:r>
              <a:rPr lang="en-US" baseline="0" dirty="0" smtClean="0"/>
              <a:t> de la forma x = </a:t>
            </a:r>
            <a:r>
              <a:rPr lang="en-US" i="1" baseline="0" dirty="0" smtClean="0"/>
              <a:t>valor </a:t>
            </a:r>
            <a:r>
              <a:rPr lang="en-US" i="0" baseline="0" dirty="0" smtClean="0"/>
              <a:t>o la sumo </a:t>
            </a:r>
            <a:r>
              <a:rPr lang="en-US" i="0" baseline="0" dirty="0" err="1" smtClean="0"/>
              <a:t>permiten</a:t>
            </a:r>
            <a:r>
              <a:rPr lang="en-US" i="0" baseline="0" dirty="0" smtClean="0"/>
              <a:t> </a:t>
            </a:r>
            <a:r>
              <a:rPr lang="en-US" i="0" baseline="0" dirty="0" err="1" smtClean="0"/>
              <a:t>una</a:t>
            </a:r>
            <a:r>
              <a:rPr lang="en-US" i="0" baseline="0" dirty="0" smtClean="0"/>
              <a:t> </a:t>
            </a:r>
            <a:r>
              <a:rPr lang="en-US" i="0" baseline="0" dirty="0" err="1" smtClean="0"/>
              <a:t>tal</a:t>
            </a:r>
            <a:r>
              <a:rPr lang="en-US" i="0" baseline="0" dirty="0" smtClean="0"/>
              <a:t> </a:t>
            </a:r>
            <a:r>
              <a:rPr lang="en-US" i="0" baseline="0" dirty="0" err="1" smtClean="0"/>
              <a:t>asignación</a:t>
            </a:r>
            <a:r>
              <a:rPr lang="en-US" i="0" baseline="0" dirty="0" smtClean="0"/>
              <a:t> </a:t>
            </a:r>
            <a:r>
              <a:rPr lang="en-US" i="0" baseline="0" dirty="0" err="1" smtClean="0"/>
              <a:t>una</a:t>
            </a:r>
            <a:r>
              <a:rPr lang="en-US" i="0" baseline="0" dirty="0" smtClean="0"/>
              <a:t> sola </a:t>
            </a:r>
            <a:r>
              <a:rPr lang="en-US" i="0" baseline="0" dirty="0" err="1" smtClean="0"/>
              <a:t>vez</a:t>
            </a:r>
            <a:r>
              <a:rPr lang="en-US" i="0" baseline="0" dirty="0" smtClean="0"/>
              <a:t> </a:t>
            </a:r>
            <a:r>
              <a:rPr lang="en-US" i="0" baseline="0" dirty="0" err="1" smtClean="0"/>
              <a:t>pero</a:t>
            </a:r>
            <a:r>
              <a:rPr lang="en-US" i="0" baseline="0" dirty="0" smtClean="0"/>
              <a:t> no un </a:t>
            </a:r>
            <a:r>
              <a:rPr lang="en-US" i="0" baseline="0" dirty="0" err="1" smtClean="0"/>
              <a:t>reescritura</a:t>
            </a:r>
            <a:r>
              <a:rPr lang="en-US" i="0" baseline="0" dirty="0" smtClean="0"/>
              <a:t> </a:t>
            </a:r>
            <a:r>
              <a:rPr lang="en-US" i="0" baseline="0" dirty="0" err="1" smtClean="0"/>
              <a:t>sobre</a:t>
            </a:r>
            <a:r>
              <a:rPr lang="en-US" i="0" baseline="0" dirty="0" smtClean="0"/>
              <a:t> x</a:t>
            </a:r>
          </a:p>
          <a:p>
            <a:endParaRPr lang="en-US" i="0" baseline="0" dirty="0" smtClean="0"/>
          </a:p>
          <a:p>
            <a:r>
              <a:rPr lang="en-US" i="0" baseline="0" dirty="0" err="1" smtClean="0"/>
              <a:t>En</a:t>
            </a:r>
            <a:r>
              <a:rPr lang="en-US" i="0" baseline="0" dirty="0" smtClean="0"/>
              <a:t> un </a:t>
            </a:r>
            <a:r>
              <a:rPr lang="en-US" i="0" baseline="0" dirty="0" err="1" smtClean="0"/>
              <a:t>sentido</a:t>
            </a:r>
            <a:r>
              <a:rPr lang="en-US" i="0" baseline="0" dirty="0" smtClean="0"/>
              <a:t> </a:t>
            </a:r>
            <a:r>
              <a:rPr lang="en-US" i="0" baseline="0" dirty="0" err="1" smtClean="0"/>
              <a:t>estrictamente</a:t>
            </a:r>
            <a:r>
              <a:rPr lang="en-US" i="0" baseline="0" dirty="0" smtClean="0"/>
              <a:t> </a:t>
            </a:r>
            <a:r>
              <a:rPr lang="en-US" i="0" baseline="0" dirty="0" err="1" smtClean="0"/>
              <a:t>funcional</a:t>
            </a:r>
            <a:r>
              <a:rPr lang="en-US" i="0" baseline="0" dirty="0" smtClean="0"/>
              <a:t> solo </a:t>
            </a:r>
            <a:r>
              <a:rPr lang="en-US" i="0" baseline="0" dirty="0" err="1" smtClean="0"/>
              <a:t>consideran</a:t>
            </a:r>
            <a:r>
              <a:rPr lang="en-US" i="0" baseline="0" dirty="0" smtClean="0"/>
              <a:t> la </a:t>
            </a:r>
            <a:r>
              <a:rPr lang="en-US" i="0" baseline="0" dirty="0" err="1" smtClean="0"/>
              <a:t>aplicación</a:t>
            </a:r>
            <a:r>
              <a:rPr lang="en-US" i="0" baseline="0" dirty="0" smtClean="0"/>
              <a:t> de </a:t>
            </a:r>
            <a:r>
              <a:rPr lang="en-US" i="0" baseline="0" dirty="0" err="1" smtClean="0"/>
              <a:t>una</a:t>
            </a:r>
            <a:r>
              <a:rPr lang="en-US" i="0" baseline="0" dirty="0" smtClean="0"/>
              <a:t> </a:t>
            </a:r>
            <a:r>
              <a:rPr lang="en-US" i="0" baseline="0" dirty="0" err="1" smtClean="0"/>
              <a:t>función</a:t>
            </a:r>
            <a:r>
              <a:rPr lang="en-US" i="0" baseline="0" dirty="0" smtClean="0"/>
              <a:t> el </a:t>
            </a:r>
            <a:r>
              <a:rPr lang="en-US" i="0" baseline="0" dirty="0" err="1" smtClean="0"/>
              <a:t>resultado</a:t>
            </a:r>
            <a:r>
              <a:rPr lang="en-US" i="0" baseline="0" dirty="0" smtClean="0"/>
              <a:t> </a:t>
            </a:r>
            <a:r>
              <a:rPr lang="en-US" i="0" baseline="0" dirty="0" err="1" smtClean="0"/>
              <a:t>devuelto</a:t>
            </a:r>
            <a:r>
              <a:rPr lang="en-US" i="0" baseline="0" dirty="0" smtClean="0"/>
              <a:t> </a:t>
            </a:r>
            <a:r>
              <a:rPr lang="en-US" i="0" baseline="0" dirty="0" err="1" smtClean="0"/>
              <a:t>por</a:t>
            </a:r>
            <a:r>
              <a:rPr lang="en-US" i="0" baseline="0" dirty="0" smtClean="0"/>
              <a:t> </a:t>
            </a:r>
            <a:r>
              <a:rPr lang="en-US" i="0" baseline="0" dirty="0" err="1" smtClean="0"/>
              <a:t>una</a:t>
            </a:r>
            <a:r>
              <a:rPr lang="en-US" i="0" baseline="0" dirty="0" smtClean="0"/>
              <a:t> </a:t>
            </a:r>
            <a:r>
              <a:rPr lang="en-US" i="0" baseline="0" dirty="0" err="1" smtClean="0"/>
              <a:t>función</a:t>
            </a:r>
            <a:r>
              <a:rPr lang="en-US" i="0" baseline="0" dirty="0" smtClean="0"/>
              <a:t> al </a:t>
            </a:r>
            <a:r>
              <a:rPr lang="en-US" i="0" baseline="0" dirty="0" err="1" smtClean="0"/>
              <a:t>estilo</a:t>
            </a:r>
            <a:r>
              <a:rPr lang="en-US" i="0" baseline="0" dirty="0" smtClean="0"/>
              <a:t> </a:t>
            </a:r>
            <a:r>
              <a:rPr lang="en-US" b="1" i="0" baseline="0" dirty="0" smtClean="0">
                <a:latin typeface="Consolas" panose="020B0609020204030204" pitchFamily="49" charset="0"/>
              </a:rPr>
              <a:t>h(g(f(k+1)</a:t>
            </a:r>
            <a:r>
              <a:rPr lang="en-US" i="0" baseline="0" dirty="0" smtClean="0"/>
              <a:t>. Pero </a:t>
            </a:r>
            <a:r>
              <a:rPr lang="en-US" i="0" baseline="0" dirty="0" err="1" smtClean="0"/>
              <a:t>esto</a:t>
            </a:r>
            <a:r>
              <a:rPr lang="en-US" i="0" baseline="0" dirty="0" smtClean="0"/>
              <a:t> </a:t>
            </a:r>
            <a:r>
              <a:rPr lang="en-US" i="0" baseline="0" dirty="0" err="1" smtClean="0"/>
              <a:t>en</a:t>
            </a:r>
            <a:r>
              <a:rPr lang="en-US" i="0" baseline="0" dirty="0" smtClean="0"/>
              <a:t> el </a:t>
            </a:r>
            <a:r>
              <a:rPr lang="en-US" i="0" baseline="0" dirty="0" err="1" smtClean="0"/>
              <a:t>sentido</a:t>
            </a:r>
            <a:r>
              <a:rPr lang="en-US" i="0" baseline="0" dirty="0" smtClean="0"/>
              <a:t> </a:t>
            </a:r>
            <a:r>
              <a:rPr lang="en-US" i="0" baseline="0" dirty="0" err="1" smtClean="0"/>
              <a:t>práctico</a:t>
            </a:r>
            <a:r>
              <a:rPr lang="en-US" i="0" baseline="0" dirty="0" smtClean="0"/>
              <a:t> no es </a:t>
            </a:r>
            <a:r>
              <a:rPr lang="en-US" i="0" baseline="0" dirty="0" err="1" smtClean="0"/>
              <a:t>útil</a:t>
            </a:r>
            <a:r>
              <a:rPr lang="en-US" i="0" baseline="0" dirty="0" smtClean="0"/>
              <a:t> para el </a:t>
            </a:r>
            <a:r>
              <a:rPr lang="en-US" i="0" baseline="0" dirty="0" err="1" smtClean="0"/>
              <a:t>desarrollo</a:t>
            </a:r>
            <a:r>
              <a:rPr lang="en-US" i="0" baseline="0" dirty="0" smtClean="0"/>
              <a:t> de </a:t>
            </a:r>
            <a:r>
              <a:rPr lang="en-US" i="0" baseline="0" dirty="0" err="1" smtClean="0"/>
              <a:t>grandes</a:t>
            </a:r>
            <a:r>
              <a:rPr lang="en-US" i="0" baseline="0" dirty="0" smtClean="0"/>
              <a:t> </a:t>
            </a:r>
            <a:r>
              <a:rPr lang="en-US" i="0" baseline="0" dirty="0" err="1" smtClean="0"/>
              <a:t>sistemas</a:t>
            </a:r>
            <a:r>
              <a:rPr lang="en-US" i="0" baseline="0" dirty="0" smtClean="0"/>
              <a:t>. </a:t>
            </a:r>
            <a:r>
              <a:rPr lang="en-US" i="0" baseline="0" dirty="0" err="1" smtClean="0"/>
              <a:t>Por</a:t>
            </a:r>
            <a:r>
              <a:rPr lang="en-US" i="0" baseline="0" dirty="0" smtClean="0"/>
              <a:t> </a:t>
            </a:r>
            <a:r>
              <a:rPr lang="en-US" i="0" baseline="0" dirty="0" err="1" smtClean="0"/>
              <a:t>ejemplo</a:t>
            </a:r>
            <a:r>
              <a:rPr lang="en-US" i="0" baseline="0" dirty="0" smtClean="0"/>
              <a:t> no es </a:t>
            </a:r>
            <a:r>
              <a:rPr lang="en-US" i="0" baseline="0" dirty="0" err="1" smtClean="0"/>
              <a:t>práctico</a:t>
            </a:r>
            <a:r>
              <a:rPr lang="en-US" i="0" baseline="0" dirty="0" smtClean="0"/>
              <a:t> que </a:t>
            </a:r>
            <a:r>
              <a:rPr lang="en-US" i="0" baseline="0" dirty="0" err="1" smtClean="0"/>
              <a:t>si</a:t>
            </a:r>
            <a:r>
              <a:rPr lang="en-US" i="0" baseline="0" dirty="0" smtClean="0"/>
              <a:t> </a:t>
            </a:r>
            <a:r>
              <a:rPr lang="en-US" b="1" i="0" baseline="0" dirty="0" smtClean="0"/>
              <a:t>q</a:t>
            </a:r>
            <a:r>
              <a:rPr lang="en-US" i="0" baseline="0" dirty="0" smtClean="0"/>
              <a:t> es </a:t>
            </a:r>
            <a:r>
              <a:rPr lang="en-US" i="0" baseline="0" dirty="0" err="1" smtClean="0"/>
              <a:t>una</a:t>
            </a:r>
            <a:r>
              <a:rPr lang="en-US" i="0" baseline="0" dirty="0" smtClean="0"/>
              <a:t> variable </a:t>
            </a:r>
            <a:r>
              <a:rPr lang="en-US" i="0" baseline="0" dirty="0" err="1" smtClean="0"/>
              <a:t>cuyo</a:t>
            </a:r>
            <a:r>
              <a:rPr lang="en-US" i="0" baseline="0" dirty="0" smtClean="0"/>
              <a:t> valor es de </a:t>
            </a:r>
            <a:r>
              <a:rPr lang="en-US" i="0" baseline="0" dirty="0" err="1" smtClean="0"/>
              <a:t>tipo</a:t>
            </a:r>
            <a:r>
              <a:rPr lang="en-US" i="0" baseline="0" dirty="0" smtClean="0"/>
              <a:t> </a:t>
            </a:r>
            <a:r>
              <a:rPr lang="en-US" b="1" i="0" baseline="0" dirty="0" smtClean="0"/>
              <a:t>Cola</a:t>
            </a:r>
            <a:r>
              <a:rPr lang="en-US" i="0" baseline="0" dirty="0" smtClean="0"/>
              <a:t> (Queue) la </a:t>
            </a:r>
            <a:r>
              <a:rPr lang="en-US" i="0" baseline="0" dirty="0" err="1" smtClean="0"/>
              <a:t>operación</a:t>
            </a:r>
            <a:r>
              <a:rPr lang="en-US" i="0" baseline="0" dirty="0" smtClean="0"/>
              <a:t> </a:t>
            </a:r>
            <a:r>
              <a:rPr lang="en-US" b="1" i="0" baseline="0" dirty="0" err="1" smtClean="0"/>
              <a:t>q.Insert</a:t>
            </a:r>
            <a:r>
              <a:rPr lang="en-US" b="1" i="0" baseline="0" dirty="0" smtClean="0"/>
              <a:t>(x) </a:t>
            </a:r>
            <a:r>
              <a:rPr lang="en-US" i="0" baseline="0" dirty="0" err="1" smtClean="0"/>
              <a:t>devuelva</a:t>
            </a:r>
            <a:r>
              <a:rPr lang="en-US" i="0" baseline="0" dirty="0" smtClean="0"/>
              <a:t> </a:t>
            </a:r>
            <a:r>
              <a:rPr lang="en-US" i="0" baseline="0" dirty="0" err="1" smtClean="0"/>
              <a:t>otra</a:t>
            </a:r>
            <a:r>
              <a:rPr lang="en-US" i="0" baseline="0" dirty="0" smtClean="0"/>
              <a:t> cola similar </a:t>
            </a:r>
            <a:r>
              <a:rPr lang="en-US" i="0" baseline="0" dirty="0" err="1" smtClean="0"/>
              <a:t>pero</a:t>
            </a:r>
            <a:r>
              <a:rPr lang="en-US" i="0" baseline="0" dirty="0" smtClean="0"/>
              <a:t> </a:t>
            </a:r>
            <a:r>
              <a:rPr lang="en-US" i="0" baseline="0" dirty="0" err="1" smtClean="0"/>
              <a:t>ahora</a:t>
            </a:r>
            <a:r>
              <a:rPr lang="en-US" i="0" baseline="0" dirty="0" smtClean="0"/>
              <a:t> con el valor de x </a:t>
            </a:r>
            <a:r>
              <a:rPr lang="en-US" i="0" baseline="0" dirty="0" err="1" smtClean="0"/>
              <a:t>añadido</a:t>
            </a:r>
            <a:r>
              <a:rPr lang="en-US" i="0" baseline="0" dirty="0" smtClean="0"/>
              <a:t>; </a:t>
            </a:r>
            <a:r>
              <a:rPr lang="en-US" i="0" baseline="0" dirty="0" err="1" smtClean="0"/>
              <a:t>realmente</a:t>
            </a:r>
            <a:r>
              <a:rPr lang="en-US" i="0" baseline="0" dirty="0" smtClean="0"/>
              <a:t> lo </a:t>
            </a:r>
            <a:r>
              <a:rPr lang="en-US" i="0" baseline="0" dirty="0" err="1" smtClean="0"/>
              <a:t>más</a:t>
            </a:r>
            <a:r>
              <a:rPr lang="en-US" i="0" baseline="0" dirty="0" smtClean="0"/>
              <a:t> </a:t>
            </a:r>
            <a:r>
              <a:rPr lang="en-US" i="0" baseline="0" dirty="0" err="1" smtClean="0"/>
              <a:t>procedente</a:t>
            </a:r>
            <a:r>
              <a:rPr lang="en-US" i="0" baseline="0" dirty="0" smtClean="0"/>
              <a:t> es que </a:t>
            </a:r>
            <a:r>
              <a:rPr lang="en-US" i="0" baseline="0" dirty="0" err="1" smtClean="0"/>
              <a:t>produzca</a:t>
            </a:r>
            <a:r>
              <a:rPr lang="en-US" i="0" baseline="0" dirty="0" smtClean="0"/>
              <a:t> un </a:t>
            </a:r>
            <a:r>
              <a:rPr lang="en-US" i="0" baseline="0" dirty="0" err="1" smtClean="0"/>
              <a:t>cambio</a:t>
            </a:r>
            <a:r>
              <a:rPr lang="en-US" i="0" baseline="0" dirty="0" smtClean="0"/>
              <a:t> </a:t>
            </a:r>
            <a:r>
              <a:rPr lang="en-US" i="0" baseline="0" dirty="0" err="1" smtClean="0"/>
              <a:t>en</a:t>
            </a:r>
            <a:r>
              <a:rPr lang="en-US" i="0" baseline="0" dirty="0" smtClean="0"/>
              <a:t> la </a:t>
            </a:r>
            <a:r>
              <a:rPr lang="en-US" i="0" baseline="0" dirty="0" err="1" smtClean="0"/>
              <a:t>memoria</a:t>
            </a:r>
            <a:r>
              <a:rPr lang="en-US" i="0" baseline="0" dirty="0" smtClean="0"/>
              <a:t> de la </a:t>
            </a:r>
            <a:r>
              <a:rPr lang="en-US" i="0" baseline="0" dirty="0" err="1" smtClean="0"/>
              <a:t>propia</a:t>
            </a:r>
            <a:r>
              <a:rPr lang="en-US" i="0" baseline="0" dirty="0" smtClean="0"/>
              <a:t> cola x para </a:t>
            </a:r>
            <a:r>
              <a:rPr lang="en-US" i="0" baseline="0" dirty="0" err="1" smtClean="0"/>
              <a:t>expresar</a:t>
            </a:r>
            <a:r>
              <a:rPr lang="en-US" i="0" baseline="0" dirty="0" smtClean="0"/>
              <a:t> que se le ha </a:t>
            </a:r>
            <a:r>
              <a:rPr lang="en-US" i="0" baseline="0" dirty="0" err="1" smtClean="0"/>
              <a:t>añadido</a:t>
            </a:r>
            <a:r>
              <a:rPr lang="en-US" i="0" baseline="0" dirty="0" smtClean="0"/>
              <a:t>  x </a:t>
            </a:r>
            <a:endParaRPr lang="en-US" i="1"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151065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err="1" smtClean="0"/>
              <a:t>En</a:t>
            </a:r>
            <a:r>
              <a:rPr lang="en-US" i="0" baseline="0" dirty="0" smtClean="0"/>
              <a:t> el </a:t>
            </a:r>
            <a:r>
              <a:rPr lang="en-US" i="0" baseline="0" dirty="0" err="1" smtClean="0"/>
              <a:t>caso</a:t>
            </a:r>
            <a:r>
              <a:rPr lang="en-US" i="0" baseline="0" dirty="0" smtClean="0"/>
              <a:t> de C#, Python, Java y </a:t>
            </a:r>
            <a:r>
              <a:rPr lang="en-US" i="0" baseline="0" dirty="0" err="1" smtClean="0"/>
              <a:t>otros</a:t>
            </a:r>
            <a:r>
              <a:rPr lang="en-US" i="0" baseline="0" dirty="0" smtClean="0"/>
              <a:t> LPs que </a:t>
            </a:r>
            <a:r>
              <a:rPr lang="en-US" i="0" baseline="0" dirty="0" err="1" smtClean="0"/>
              <a:t>tratan</a:t>
            </a:r>
            <a:r>
              <a:rPr lang="en-US" i="0" baseline="0" dirty="0" smtClean="0"/>
              <a:t> </a:t>
            </a:r>
            <a:r>
              <a:rPr lang="en-US" i="0" baseline="0" dirty="0" err="1" smtClean="0"/>
              <a:t>los</a:t>
            </a:r>
            <a:r>
              <a:rPr lang="en-US" i="0" baseline="0" dirty="0" smtClean="0"/>
              <a:t> </a:t>
            </a:r>
            <a:r>
              <a:rPr lang="en-US" i="0" baseline="0" dirty="0" err="1" smtClean="0"/>
              <a:t>objetos</a:t>
            </a:r>
            <a:r>
              <a:rPr lang="en-US" i="0" baseline="0" dirty="0" smtClean="0"/>
              <a:t> </a:t>
            </a:r>
            <a:r>
              <a:rPr lang="en-US" i="0" baseline="0" dirty="0" err="1" smtClean="0"/>
              <a:t>implicitamente</a:t>
            </a:r>
            <a:r>
              <a:rPr lang="en-US" i="0" baseline="0" dirty="0" smtClean="0"/>
              <a:t> </a:t>
            </a:r>
            <a:r>
              <a:rPr lang="en-US" i="0" baseline="0" dirty="0" err="1" smtClean="0"/>
              <a:t>por</a:t>
            </a:r>
            <a:r>
              <a:rPr lang="en-US" i="0" baseline="0" dirty="0" smtClean="0"/>
              <a:t> </a:t>
            </a:r>
            <a:r>
              <a:rPr lang="en-US" i="0" baseline="0" dirty="0" err="1" smtClean="0"/>
              <a:t>referencia</a:t>
            </a:r>
            <a:r>
              <a:rPr lang="en-US" i="0" baseline="0" dirty="0" smtClean="0"/>
              <a:t> </a:t>
            </a:r>
            <a:r>
              <a:rPr lang="en-US" i="0" baseline="0" dirty="0" err="1" smtClean="0"/>
              <a:t>cuando</a:t>
            </a:r>
            <a:r>
              <a:rPr lang="en-US" i="0" baseline="0" dirty="0" smtClean="0"/>
              <a:t> se </a:t>
            </a:r>
            <a:r>
              <a:rPr lang="en-US" i="0" baseline="0" dirty="0" err="1" smtClean="0"/>
              <a:t>hace</a:t>
            </a:r>
            <a:r>
              <a:rPr lang="en-US" i="0" baseline="0" dirty="0" smtClean="0"/>
              <a:t> </a:t>
            </a:r>
            <a:r>
              <a:rPr lang="en-US" i="0" baseline="0" dirty="0" err="1" smtClean="0"/>
              <a:t>una</a:t>
            </a:r>
            <a:r>
              <a:rPr lang="en-US" i="0" baseline="0" dirty="0" smtClean="0"/>
              <a:t> </a:t>
            </a:r>
            <a:r>
              <a:rPr lang="en-US" i="0" baseline="0" dirty="0" err="1" smtClean="0"/>
              <a:t>asignación</a:t>
            </a:r>
            <a:r>
              <a:rPr lang="en-US" i="0" baseline="0" dirty="0" smtClean="0"/>
              <a:t> (o </a:t>
            </a:r>
            <a:r>
              <a:rPr lang="en-US" i="0" baseline="0" dirty="0" err="1" smtClean="0"/>
              <a:t>traspaso</a:t>
            </a:r>
            <a:r>
              <a:rPr lang="en-US" i="0" baseline="0" dirty="0" smtClean="0"/>
              <a:t> de </a:t>
            </a:r>
            <a:r>
              <a:rPr lang="en-US" i="0" baseline="0" dirty="0" err="1" smtClean="0"/>
              <a:t>parámetros</a:t>
            </a:r>
            <a:r>
              <a:rPr lang="en-US" i="0" baseline="0" dirty="0" smtClean="0"/>
              <a:t>) </a:t>
            </a:r>
            <a:r>
              <a:rPr lang="en-US" b="1" i="0" baseline="0" dirty="0" smtClean="0"/>
              <a:t>a = b </a:t>
            </a:r>
            <a:r>
              <a:rPr lang="en-US" i="0" baseline="0" dirty="0" smtClean="0"/>
              <a:t>lo que se </a:t>
            </a:r>
            <a:r>
              <a:rPr lang="en-US" i="0" baseline="0" dirty="0" err="1" smtClean="0"/>
              <a:t>copia</a:t>
            </a:r>
            <a:r>
              <a:rPr lang="en-US" i="0" baseline="0" dirty="0" smtClean="0"/>
              <a:t> es la </a:t>
            </a:r>
            <a:r>
              <a:rPr lang="en-US" i="0" baseline="0" dirty="0" err="1" smtClean="0"/>
              <a:t>memoria</a:t>
            </a:r>
            <a:r>
              <a:rPr lang="en-US" i="0" baseline="0" dirty="0" smtClean="0"/>
              <a:t> de </a:t>
            </a:r>
            <a:r>
              <a:rPr lang="en-US" sz="1200" b="1" i="0" kern="1200" baseline="0" dirty="0" smtClean="0">
                <a:solidFill>
                  <a:schemeClr val="tx1"/>
                </a:solidFill>
                <a:latin typeface="+mn-lt"/>
                <a:ea typeface="+mn-ea"/>
                <a:cs typeface="+mn-cs"/>
              </a:rPr>
              <a:t>b</a:t>
            </a:r>
            <a:r>
              <a:rPr lang="en-US" i="0" baseline="0" dirty="0" smtClean="0"/>
              <a:t> </a:t>
            </a:r>
            <a:r>
              <a:rPr lang="en-US" i="0" baseline="0" dirty="0" err="1" smtClean="0"/>
              <a:t>sobre</a:t>
            </a:r>
            <a:r>
              <a:rPr lang="en-US" i="0" baseline="0" dirty="0" smtClean="0"/>
              <a:t> la </a:t>
            </a:r>
            <a:r>
              <a:rPr lang="en-US" i="0" baseline="0" dirty="0" err="1" smtClean="0"/>
              <a:t>memoria</a:t>
            </a:r>
            <a:r>
              <a:rPr lang="en-US" i="0" baseline="0" dirty="0" smtClean="0"/>
              <a:t> de </a:t>
            </a:r>
            <a:r>
              <a:rPr lang="en-US" sz="1200" b="1" i="0" kern="1200" baseline="0" dirty="0" smtClean="0">
                <a:solidFill>
                  <a:schemeClr val="tx1"/>
                </a:solidFill>
                <a:latin typeface="+mn-lt"/>
                <a:ea typeface="+mn-ea"/>
                <a:cs typeface="+mn-cs"/>
              </a:rPr>
              <a:t>a</a:t>
            </a:r>
            <a:r>
              <a:rPr lang="en-US" i="0" baseline="0" dirty="0" smtClean="0"/>
              <a:t>. Si </a:t>
            </a:r>
            <a:r>
              <a:rPr lang="en-US" i="0" baseline="0" dirty="0" err="1" smtClean="0"/>
              <a:t>en</a:t>
            </a:r>
            <a:r>
              <a:rPr lang="en-US" i="0" baseline="0" dirty="0" smtClean="0"/>
              <a:t> </a:t>
            </a:r>
            <a:r>
              <a:rPr lang="en-US" sz="1200" b="1" i="0" kern="1200" baseline="0" dirty="0" smtClean="0">
                <a:solidFill>
                  <a:schemeClr val="tx1"/>
                </a:solidFill>
                <a:latin typeface="+mn-lt"/>
                <a:ea typeface="+mn-ea"/>
                <a:cs typeface="+mn-cs"/>
              </a:rPr>
              <a:t>b </a:t>
            </a:r>
            <a:r>
              <a:rPr lang="en-US" i="0" baseline="0" dirty="0" smtClean="0"/>
              <a:t>lo que hay es </a:t>
            </a:r>
            <a:r>
              <a:rPr lang="en-US" i="0" baseline="0" dirty="0" err="1" smtClean="0"/>
              <a:t>una</a:t>
            </a:r>
            <a:r>
              <a:rPr lang="en-US" i="0" baseline="0" dirty="0" smtClean="0"/>
              <a:t> </a:t>
            </a:r>
            <a:r>
              <a:rPr lang="en-US" i="0" baseline="0" dirty="0" err="1" smtClean="0"/>
              <a:t>referencia</a:t>
            </a:r>
            <a:r>
              <a:rPr lang="en-US" i="0" baseline="0" dirty="0" smtClean="0"/>
              <a:t> a un </a:t>
            </a:r>
            <a:r>
              <a:rPr lang="en-US" i="0" baseline="0" dirty="0" err="1" smtClean="0"/>
              <a:t>objeto</a:t>
            </a:r>
            <a:r>
              <a:rPr lang="en-US" i="0" baseline="0" dirty="0" smtClean="0"/>
              <a:t> </a:t>
            </a:r>
            <a:r>
              <a:rPr lang="en-US" i="0" baseline="0" dirty="0" err="1" smtClean="0"/>
              <a:t>en</a:t>
            </a:r>
            <a:r>
              <a:rPr lang="en-US" i="0" baseline="0" dirty="0" smtClean="0"/>
              <a:t> el heap lo que se </a:t>
            </a:r>
            <a:r>
              <a:rPr lang="en-US" i="0" baseline="0" dirty="0" err="1" smtClean="0"/>
              <a:t>está</a:t>
            </a:r>
            <a:r>
              <a:rPr lang="en-US" i="0" baseline="0" dirty="0" smtClean="0"/>
              <a:t> hacienda es </a:t>
            </a:r>
            <a:r>
              <a:rPr lang="en-US" i="0" baseline="0" dirty="0" err="1" smtClean="0"/>
              <a:t>una</a:t>
            </a:r>
            <a:r>
              <a:rPr lang="en-US" i="0" baseline="0" dirty="0" smtClean="0"/>
              <a:t> </a:t>
            </a:r>
            <a:r>
              <a:rPr lang="en-US" i="0" baseline="0" dirty="0" err="1" smtClean="0"/>
              <a:t>copia</a:t>
            </a:r>
            <a:r>
              <a:rPr lang="en-US" i="0" baseline="0" dirty="0" smtClean="0"/>
              <a:t> de </a:t>
            </a:r>
            <a:r>
              <a:rPr lang="en-US" i="0" baseline="0" dirty="0" err="1" smtClean="0"/>
              <a:t>dicha</a:t>
            </a:r>
            <a:r>
              <a:rPr lang="en-US" i="0" baseline="0" dirty="0" smtClean="0"/>
              <a:t> </a:t>
            </a:r>
            <a:r>
              <a:rPr lang="en-US" i="0" baseline="0" dirty="0" err="1" smtClean="0"/>
              <a:t>referencia</a:t>
            </a:r>
            <a:r>
              <a:rPr lang="en-US" i="0" baseline="0" dirty="0" smtClean="0"/>
              <a:t>, </a:t>
            </a:r>
            <a:r>
              <a:rPr lang="en-US" i="0" baseline="0" dirty="0" err="1" smtClean="0"/>
              <a:t>si</a:t>
            </a:r>
            <a:r>
              <a:rPr lang="en-US" i="0" baseline="0" dirty="0" smtClean="0"/>
              <a:t> </a:t>
            </a:r>
            <a:r>
              <a:rPr lang="en-US" i="0" baseline="0" dirty="0" err="1" smtClean="0"/>
              <a:t>en</a:t>
            </a:r>
            <a:r>
              <a:rPr lang="en-US" i="0" baseline="0" dirty="0" smtClean="0"/>
              <a:t> </a:t>
            </a:r>
            <a:r>
              <a:rPr lang="en-US" sz="1200" b="1" i="0" kern="1200" baseline="0" dirty="0" smtClean="0">
                <a:solidFill>
                  <a:schemeClr val="tx1"/>
                </a:solidFill>
                <a:latin typeface="+mn-lt"/>
                <a:ea typeface="+mn-ea"/>
                <a:cs typeface="+mn-cs"/>
              </a:rPr>
              <a:t>b</a:t>
            </a:r>
            <a:r>
              <a:rPr lang="en-US" i="0" baseline="0" dirty="0" smtClean="0"/>
              <a:t> lo que hay es </a:t>
            </a:r>
            <a:r>
              <a:rPr lang="en-US" i="0" baseline="0" dirty="0" err="1" smtClean="0"/>
              <a:t>directamente</a:t>
            </a:r>
            <a:r>
              <a:rPr lang="en-US" i="0" baseline="0" dirty="0" smtClean="0"/>
              <a:t> un valor (</a:t>
            </a:r>
            <a:r>
              <a:rPr lang="en-US" i="0" baseline="0" dirty="0" err="1" smtClean="0"/>
              <a:t>como</a:t>
            </a:r>
            <a:r>
              <a:rPr lang="en-US" i="0" baseline="0" dirty="0" smtClean="0"/>
              <a:t> es el </a:t>
            </a:r>
            <a:r>
              <a:rPr lang="en-US" i="0" baseline="0" dirty="0" err="1" smtClean="0"/>
              <a:t>caso</a:t>
            </a:r>
            <a:r>
              <a:rPr lang="en-US" i="0" baseline="0" dirty="0" smtClean="0"/>
              <a:t> </a:t>
            </a:r>
            <a:r>
              <a:rPr lang="en-US" i="0" baseline="0" dirty="0" err="1" smtClean="0"/>
              <a:t>por</a:t>
            </a:r>
            <a:r>
              <a:rPr lang="en-US" i="0" baseline="0" dirty="0" smtClean="0"/>
              <a:t> </a:t>
            </a:r>
            <a:r>
              <a:rPr lang="en-US" i="0" baseline="0" dirty="0" err="1" smtClean="0"/>
              <a:t>ejemplo</a:t>
            </a:r>
            <a:r>
              <a:rPr lang="en-US" i="0" baseline="0" dirty="0" smtClean="0"/>
              <a:t> de un </a:t>
            </a:r>
            <a:r>
              <a:rPr lang="en-US" i="0" baseline="0" dirty="0" err="1" smtClean="0"/>
              <a:t>tipo</a:t>
            </a:r>
            <a:r>
              <a:rPr lang="en-US" i="0" baseline="0" dirty="0" smtClean="0"/>
              <a:t> built-in o de un </a:t>
            </a:r>
            <a:r>
              <a:rPr lang="en-US" i="0" baseline="0" dirty="0" err="1" smtClean="0"/>
              <a:t>tipo</a:t>
            </a:r>
            <a:r>
              <a:rPr lang="en-US" i="0" baseline="0" dirty="0" smtClean="0"/>
              <a:t> </a:t>
            </a:r>
            <a:r>
              <a:rPr lang="en-US" i="0" baseline="0" dirty="0" err="1" smtClean="0"/>
              <a:t>definido</a:t>
            </a:r>
            <a:r>
              <a:rPr lang="en-US" i="0" baseline="0" dirty="0" smtClean="0"/>
              <a:t> con</a:t>
            </a:r>
            <a:r>
              <a:rPr lang="en-US" sz="1200" b="1"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struct</a:t>
            </a:r>
            <a:r>
              <a:rPr lang="en-US" sz="1200" b="1" i="0" kern="1200" baseline="0" dirty="0" smtClean="0">
                <a:solidFill>
                  <a:schemeClr val="tx1"/>
                </a:solidFill>
                <a:latin typeface="+mn-lt"/>
                <a:ea typeface="+mn-ea"/>
                <a:cs typeface="+mn-cs"/>
              </a:rPr>
              <a:t> </a:t>
            </a:r>
            <a:r>
              <a:rPr lang="en-US" i="0" baseline="0" dirty="0" smtClean="0"/>
              <a:t>lo que se </a:t>
            </a:r>
            <a:r>
              <a:rPr lang="en-US" i="0" baseline="0" dirty="0" err="1" smtClean="0"/>
              <a:t>hace</a:t>
            </a:r>
            <a:r>
              <a:rPr lang="en-US" i="0" baseline="0" dirty="0" smtClean="0"/>
              <a:t> es </a:t>
            </a:r>
            <a:r>
              <a:rPr lang="en-US" i="0" baseline="0" dirty="0" err="1" smtClean="0"/>
              <a:t>copiar</a:t>
            </a:r>
            <a:r>
              <a:rPr lang="en-US" i="0" baseline="0" dirty="0" smtClean="0"/>
              <a:t> </a:t>
            </a:r>
            <a:r>
              <a:rPr lang="en-US" i="0" baseline="0" dirty="0" err="1" smtClean="0"/>
              <a:t>este</a:t>
            </a:r>
            <a:r>
              <a:rPr lang="en-US" i="0" baseline="0" dirty="0" smtClean="0"/>
              <a:t> valor. Es </a:t>
            </a:r>
            <a:r>
              <a:rPr lang="en-US" i="0" baseline="0" dirty="0" err="1" smtClean="0"/>
              <a:t>decir</a:t>
            </a:r>
            <a:r>
              <a:rPr lang="en-US" i="0" baseline="0" dirty="0" smtClean="0"/>
              <a:t> SIEMPRE SE COPIA, es el </a:t>
            </a:r>
            <a:r>
              <a:rPr lang="en-US" i="0" baseline="0" dirty="0" err="1" smtClean="0"/>
              <a:t>programador</a:t>
            </a:r>
            <a:r>
              <a:rPr lang="en-US" i="0" baseline="0" dirty="0" smtClean="0"/>
              <a:t> el que </a:t>
            </a:r>
            <a:r>
              <a:rPr lang="en-US" i="0" baseline="0" dirty="0" err="1" smtClean="0"/>
              <a:t>debe</a:t>
            </a:r>
            <a:r>
              <a:rPr lang="en-US" i="0" baseline="0" dirty="0" smtClean="0"/>
              <a:t> </a:t>
            </a:r>
            <a:r>
              <a:rPr lang="en-US" i="0" baseline="0" dirty="0" err="1" smtClean="0"/>
              <a:t>estar</a:t>
            </a:r>
            <a:r>
              <a:rPr lang="en-US" i="0" baseline="0" dirty="0" smtClean="0"/>
              <a:t> </a:t>
            </a:r>
            <a:r>
              <a:rPr lang="en-US" i="0" baseline="0" dirty="0" err="1" smtClean="0"/>
              <a:t>consciente</a:t>
            </a:r>
            <a:r>
              <a:rPr lang="en-US" i="0" baseline="0" dirty="0" smtClean="0"/>
              <a:t> </a:t>
            </a:r>
            <a:r>
              <a:rPr lang="en-US" i="0" baseline="0" dirty="0" err="1" smtClean="0"/>
              <a:t>si</a:t>
            </a:r>
            <a:r>
              <a:rPr lang="en-US" i="0" baseline="0" dirty="0" smtClean="0"/>
              <a:t> se </a:t>
            </a:r>
            <a:r>
              <a:rPr lang="en-US" i="0" baseline="0" dirty="0" err="1" smtClean="0"/>
              <a:t>está</a:t>
            </a:r>
            <a:r>
              <a:rPr lang="en-US" i="0" baseline="0" dirty="0" smtClean="0"/>
              <a:t> </a:t>
            </a:r>
            <a:r>
              <a:rPr lang="en-US" i="0" baseline="0" dirty="0" err="1" smtClean="0"/>
              <a:t>copiando</a:t>
            </a:r>
            <a:r>
              <a:rPr lang="en-US" i="0" baseline="0" dirty="0" smtClean="0"/>
              <a:t> un valor </a:t>
            </a:r>
            <a:r>
              <a:rPr lang="en-US" i="0" baseline="0" dirty="0" err="1" smtClean="0"/>
              <a:t>directo</a:t>
            </a:r>
            <a:r>
              <a:rPr lang="en-US" i="0" baseline="0" dirty="0" smtClean="0"/>
              <a:t> o </a:t>
            </a:r>
            <a:r>
              <a:rPr lang="en-US" i="0" baseline="0" dirty="0" err="1" smtClean="0"/>
              <a:t>una</a:t>
            </a:r>
            <a:r>
              <a:rPr lang="en-US" i="0" baseline="0" dirty="0" smtClean="0"/>
              <a:t> </a:t>
            </a:r>
            <a:r>
              <a:rPr lang="en-US" i="0" baseline="0" dirty="0" err="1" smtClean="0"/>
              <a:t>referencia</a:t>
            </a:r>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402797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73400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err="1" smtClean="0"/>
              <a:t>Investigue</a:t>
            </a:r>
            <a:r>
              <a:rPr lang="en-US" i="0" baseline="0" dirty="0" smtClean="0"/>
              <a:t> </a:t>
            </a:r>
            <a:r>
              <a:rPr lang="en-US" i="0" baseline="0" dirty="0" err="1" smtClean="0"/>
              <a:t>en</a:t>
            </a:r>
            <a:r>
              <a:rPr lang="en-US" i="0" baseline="0" dirty="0" smtClean="0"/>
              <a:t> </a:t>
            </a:r>
            <a:r>
              <a:rPr lang="en-US" i="0" baseline="0" dirty="0" err="1" smtClean="0"/>
              <a:t>otros</a:t>
            </a:r>
            <a:r>
              <a:rPr lang="en-US" i="0" baseline="0" dirty="0" smtClean="0"/>
              <a:t> LPs </a:t>
            </a:r>
            <a:r>
              <a:rPr lang="en-US" i="0" baseline="0" dirty="0" err="1" smtClean="0"/>
              <a:t>cuál</a:t>
            </a:r>
            <a:r>
              <a:rPr lang="en-US" i="0" baseline="0" dirty="0" smtClean="0"/>
              <a:t> es el </a:t>
            </a:r>
            <a:r>
              <a:rPr lang="en-US" i="0" baseline="0" dirty="0" err="1" smtClean="0"/>
              <a:t>tratamiento</a:t>
            </a:r>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146516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Note que con </a:t>
            </a:r>
            <a:r>
              <a:rPr lang="en-US" i="0" baseline="0" dirty="0" err="1" smtClean="0"/>
              <a:t>este</a:t>
            </a:r>
            <a:r>
              <a:rPr lang="en-US" i="0" baseline="0" dirty="0" smtClean="0"/>
              <a:t> </a:t>
            </a:r>
            <a:r>
              <a:rPr lang="en-US" i="0" baseline="0" dirty="0" err="1" smtClean="0"/>
              <a:t>enfoque</a:t>
            </a:r>
            <a:r>
              <a:rPr lang="en-US" i="0" baseline="0" dirty="0" smtClean="0"/>
              <a:t> dos variables </a:t>
            </a:r>
            <a:r>
              <a:rPr lang="en-US" i="0" baseline="0" dirty="0" err="1" smtClean="0"/>
              <a:t>pueden</a:t>
            </a:r>
            <a:r>
              <a:rPr lang="en-US" i="0" baseline="0" dirty="0" smtClean="0"/>
              <a:t> </a:t>
            </a:r>
            <a:r>
              <a:rPr lang="en-US" i="0" baseline="0" dirty="0" err="1" smtClean="0"/>
              <a:t>estar</a:t>
            </a:r>
            <a:r>
              <a:rPr lang="en-US" i="0" baseline="0" dirty="0" smtClean="0"/>
              <a:t> </a:t>
            </a:r>
            <a:r>
              <a:rPr lang="en-US" i="0" baseline="0" dirty="0" err="1" smtClean="0"/>
              <a:t>refiriendose</a:t>
            </a:r>
            <a:r>
              <a:rPr lang="en-US" i="0" baseline="0" dirty="0" smtClean="0"/>
              <a:t> a un </a:t>
            </a:r>
            <a:r>
              <a:rPr lang="en-US" i="0" baseline="0" dirty="0" err="1" smtClean="0"/>
              <a:t>mismo</a:t>
            </a:r>
            <a:r>
              <a:rPr lang="en-US" i="0" baseline="0" dirty="0" smtClean="0"/>
              <a:t> </a:t>
            </a:r>
            <a:r>
              <a:rPr lang="en-US" i="0" baseline="0" dirty="0" err="1" smtClean="0"/>
              <a:t>objeto</a:t>
            </a:r>
            <a:r>
              <a:rPr lang="en-US" i="0" baseline="0" dirty="0" smtClean="0"/>
              <a:t>. Si se produce un </a:t>
            </a:r>
            <a:r>
              <a:rPr lang="en-US" i="0" baseline="0" dirty="0" err="1" smtClean="0"/>
              <a:t>cambio</a:t>
            </a:r>
            <a:r>
              <a:rPr lang="en-US" i="0" baseline="0" dirty="0" smtClean="0"/>
              <a:t> de </a:t>
            </a:r>
            <a:r>
              <a:rPr lang="en-US" i="0" baseline="0" dirty="0" err="1" smtClean="0"/>
              <a:t>estado</a:t>
            </a:r>
            <a:r>
              <a:rPr lang="en-US" i="0" baseline="0" dirty="0" smtClean="0"/>
              <a:t> del </a:t>
            </a:r>
            <a:r>
              <a:rPr lang="en-US" i="0" baseline="0" dirty="0" err="1" smtClean="0"/>
              <a:t>objeto</a:t>
            </a:r>
            <a:r>
              <a:rPr lang="en-US" i="0" baseline="0" dirty="0" smtClean="0"/>
              <a:t> a </a:t>
            </a:r>
            <a:r>
              <a:rPr lang="en-US" i="0" baseline="0" dirty="0" err="1" smtClean="0"/>
              <a:t>través</a:t>
            </a:r>
            <a:r>
              <a:rPr lang="en-US" i="0" baseline="0" dirty="0" smtClean="0"/>
              <a:t> de </a:t>
            </a:r>
            <a:r>
              <a:rPr lang="en-US" i="0" baseline="0" dirty="0" err="1" smtClean="0"/>
              <a:t>una</a:t>
            </a:r>
            <a:r>
              <a:rPr lang="en-US" i="0" baseline="0" dirty="0" smtClean="0"/>
              <a:t> variable </a:t>
            </a:r>
            <a:r>
              <a:rPr lang="en-US" i="0" baseline="0" dirty="0" err="1" smtClean="0"/>
              <a:t>esto</a:t>
            </a:r>
            <a:r>
              <a:rPr lang="en-US" i="0" baseline="0" dirty="0" smtClean="0"/>
              <a:t> </a:t>
            </a:r>
            <a:r>
              <a:rPr lang="en-US" i="0" baseline="0" dirty="0" err="1" smtClean="0"/>
              <a:t>afecta</a:t>
            </a:r>
            <a:r>
              <a:rPr lang="en-US" i="0" baseline="0" dirty="0" smtClean="0"/>
              <a:t> al </a:t>
            </a:r>
            <a:r>
              <a:rPr lang="en-US" i="0" baseline="0" dirty="0" err="1" smtClean="0"/>
              <a:t>mismo</a:t>
            </a:r>
            <a:r>
              <a:rPr lang="en-US" i="0" baseline="0" dirty="0" smtClean="0"/>
              <a:t> </a:t>
            </a:r>
            <a:r>
              <a:rPr lang="en-US" i="0" baseline="0" dirty="0" err="1" smtClean="0"/>
              <a:t>objeto</a:t>
            </a:r>
            <a:r>
              <a:rPr lang="en-US" i="0" baseline="0" dirty="0" smtClean="0"/>
              <a:t> al que se </a:t>
            </a:r>
            <a:r>
              <a:rPr lang="en-US" i="0" baseline="0" dirty="0" err="1" smtClean="0"/>
              <a:t>está</a:t>
            </a:r>
            <a:r>
              <a:rPr lang="en-US" i="0" baseline="0" dirty="0" smtClean="0"/>
              <a:t> </a:t>
            </a:r>
            <a:r>
              <a:rPr lang="en-US" i="0" baseline="0" dirty="0" err="1" smtClean="0"/>
              <a:t>refiriendo</a:t>
            </a:r>
            <a:r>
              <a:rPr lang="en-US" i="0" baseline="0" dirty="0" smtClean="0"/>
              <a:t> la </a:t>
            </a:r>
            <a:r>
              <a:rPr lang="en-US" i="0" baseline="0" dirty="0" err="1" smtClean="0"/>
              <a:t>otra</a:t>
            </a:r>
            <a:r>
              <a:rPr lang="en-US" i="0" baseline="0" dirty="0" smtClean="0"/>
              <a:t> variable. Es </a:t>
            </a:r>
            <a:r>
              <a:rPr lang="en-US" i="0" baseline="0" dirty="0" err="1" smtClean="0"/>
              <a:t>responsibilidad</a:t>
            </a:r>
            <a:r>
              <a:rPr lang="en-US" i="0" baseline="0" dirty="0" smtClean="0"/>
              <a:t> del </a:t>
            </a:r>
            <a:r>
              <a:rPr lang="en-US" i="0" baseline="0" dirty="0" err="1" smtClean="0"/>
              <a:t>programador</a:t>
            </a:r>
            <a:r>
              <a:rPr lang="en-US" i="0" baseline="0" dirty="0" smtClean="0"/>
              <a:t> </a:t>
            </a:r>
            <a:r>
              <a:rPr lang="en-US" i="0" baseline="0" dirty="0" err="1" smtClean="0"/>
              <a:t>llevar</a:t>
            </a:r>
            <a:r>
              <a:rPr lang="en-US" i="0" baseline="0" dirty="0" smtClean="0"/>
              <a:t> el control de </a:t>
            </a:r>
            <a:r>
              <a:rPr lang="en-US" i="0" baseline="0" dirty="0" err="1" smtClean="0"/>
              <a:t>esto</a:t>
            </a:r>
            <a:r>
              <a:rPr lang="en-US" i="0" baseline="0" dirty="0" smtClean="0"/>
              <a:t> y </a:t>
            </a:r>
            <a:r>
              <a:rPr lang="en-US" i="0" baseline="0" dirty="0" err="1" smtClean="0"/>
              <a:t>si</a:t>
            </a:r>
            <a:r>
              <a:rPr lang="en-US" i="0" baseline="0" dirty="0" smtClean="0"/>
              <a:t> el </a:t>
            </a:r>
            <a:r>
              <a:rPr lang="en-US" i="0" baseline="0" dirty="0" err="1" smtClean="0"/>
              <a:t>efecto</a:t>
            </a:r>
            <a:r>
              <a:rPr lang="en-US" i="0" baseline="0" dirty="0" smtClean="0"/>
              <a:t> </a:t>
            </a:r>
            <a:r>
              <a:rPr lang="en-US" i="0" baseline="0" dirty="0" err="1" smtClean="0"/>
              <a:t>producido</a:t>
            </a:r>
            <a:r>
              <a:rPr lang="en-US" i="0" baseline="0" dirty="0" smtClean="0"/>
              <a:t> no es el </a:t>
            </a:r>
            <a:r>
              <a:rPr lang="en-US" i="0" baseline="0" dirty="0" err="1" smtClean="0"/>
              <a:t>deseado</a:t>
            </a:r>
            <a:endParaRPr lang="en-US" i="0" baseline="0" dirty="0" smtClean="0"/>
          </a:p>
          <a:p>
            <a:endParaRPr lang="en-US" i="0" baseline="0" dirty="0" smtClean="0"/>
          </a:p>
          <a:p>
            <a:r>
              <a:rPr lang="en-US" i="0" baseline="0" dirty="0" err="1" smtClean="0"/>
              <a:t>Pueden</a:t>
            </a:r>
            <a:r>
              <a:rPr lang="en-US" i="0" baseline="0" dirty="0" smtClean="0"/>
              <a:t> </a:t>
            </a:r>
            <a:r>
              <a:rPr lang="en-US" i="0" baseline="0" dirty="0" err="1" smtClean="0"/>
              <a:t>haber</a:t>
            </a:r>
            <a:r>
              <a:rPr lang="en-US" i="0" baseline="0" dirty="0" smtClean="0"/>
              <a:t> </a:t>
            </a:r>
            <a:r>
              <a:rPr lang="en-US" i="0" baseline="0" dirty="0" err="1" smtClean="0"/>
              <a:t>diferentes</a:t>
            </a:r>
            <a:r>
              <a:rPr lang="en-US" i="0" baseline="0" dirty="0" smtClean="0"/>
              <a:t> </a:t>
            </a:r>
            <a:r>
              <a:rPr lang="en-US" i="0" baseline="0" dirty="0" err="1" smtClean="0"/>
              <a:t>enfoques</a:t>
            </a:r>
            <a:r>
              <a:rPr lang="en-US" i="0" baseline="0" dirty="0" smtClean="0"/>
              <a:t>. </a:t>
            </a:r>
            <a:r>
              <a:rPr lang="en-US" i="0" baseline="0" dirty="0" err="1" smtClean="0"/>
              <a:t>Piense</a:t>
            </a:r>
            <a:r>
              <a:rPr lang="en-US" i="0" baseline="0" dirty="0" smtClean="0"/>
              <a:t> </a:t>
            </a:r>
            <a:r>
              <a:rPr lang="en-US" i="0" baseline="0" dirty="0" err="1" smtClean="0"/>
              <a:t>en</a:t>
            </a:r>
            <a:r>
              <a:rPr lang="en-US" i="0" baseline="0" dirty="0" smtClean="0"/>
              <a:t> </a:t>
            </a:r>
            <a:r>
              <a:rPr lang="en-US" i="0" baseline="0" dirty="0" err="1" smtClean="0"/>
              <a:t>cuál</a:t>
            </a:r>
            <a:r>
              <a:rPr lang="en-US" i="0" baseline="0" dirty="0" smtClean="0"/>
              <a:t> es el </a:t>
            </a:r>
            <a:r>
              <a:rPr lang="en-US" i="0" baseline="0" dirty="0" err="1" smtClean="0"/>
              <a:t>modelo</a:t>
            </a:r>
            <a:r>
              <a:rPr lang="en-US" i="0" baseline="0" dirty="0" smtClean="0"/>
              <a:t> que </a:t>
            </a:r>
            <a:r>
              <a:rPr lang="en-US" i="0" baseline="0" dirty="0" err="1" smtClean="0"/>
              <a:t>más</a:t>
            </a:r>
            <a:r>
              <a:rPr lang="en-US" i="0" baseline="0" dirty="0" smtClean="0"/>
              <a:t> le </a:t>
            </a:r>
            <a:r>
              <a:rPr lang="en-US" i="0" baseline="0" dirty="0" err="1" smtClean="0"/>
              <a:t>gustaría</a:t>
            </a:r>
            <a:r>
              <a:rPr lang="en-US" i="0" baseline="0" dirty="0" smtClean="0"/>
              <a:t> y </a:t>
            </a:r>
            <a:r>
              <a:rPr lang="en-US" i="0" baseline="0" dirty="0" err="1" smtClean="0"/>
              <a:t>proponga</a:t>
            </a:r>
            <a:r>
              <a:rPr lang="en-US" i="0" baseline="0" dirty="0" smtClean="0"/>
              <a:t> </a:t>
            </a:r>
            <a:r>
              <a:rPr lang="en-US" i="0" baseline="0" dirty="0" err="1" smtClean="0"/>
              <a:t>cómo</a:t>
            </a:r>
            <a:r>
              <a:rPr lang="en-US" i="0" baseline="0" dirty="0" smtClean="0"/>
              <a:t> </a:t>
            </a:r>
            <a:r>
              <a:rPr lang="en-US" i="0" baseline="0" dirty="0" err="1" smtClean="0"/>
              <a:t>podría</a:t>
            </a:r>
            <a:r>
              <a:rPr lang="en-US" i="0" baseline="0" dirty="0" smtClean="0"/>
              <a:t> </a:t>
            </a:r>
            <a:r>
              <a:rPr lang="en-US" i="0" baseline="0" dirty="0" err="1" smtClean="0"/>
              <a:t>expresarlo</a:t>
            </a:r>
            <a:r>
              <a:rPr lang="en-US" i="0" baseline="0" dirty="0" smtClean="0"/>
              <a:t> </a:t>
            </a:r>
            <a:r>
              <a:rPr lang="en-US" i="0" baseline="0" dirty="0" err="1" smtClean="0"/>
              <a:t>en</a:t>
            </a:r>
            <a:r>
              <a:rPr lang="en-US" i="0" baseline="0" dirty="0" smtClean="0"/>
              <a:t> un LP</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1541868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9/23/2022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1136151" y="1044540"/>
            <a:ext cx="9127732" cy="5273675"/>
          </a:xfrm>
        </p:spPr>
        <p:txBody>
          <a:bodyPr>
            <a:normAutofit/>
          </a:bodyPr>
          <a:lstStyle/>
          <a:p>
            <a:pPr marL="514350" indent="-514350">
              <a:buFont typeface="+mj-lt"/>
              <a:buAutoNum type="arabicPeriod"/>
            </a:pPr>
            <a:r>
              <a:rPr lang="en-US" sz="2400" dirty="0" err="1" smtClean="0">
                <a:solidFill>
                  <a:schemeClr val="bg1">
                    <a:lumMod val="65000"/>
                  </a:schemeClr>
                </a:solidFill>
              </a:rPr>
              <a:t>Introducción</a:t>
            </a:r>
            <a:r>
              <a:rPr lang="en-US" sz="2400" dirty="0" smtClean="0">
                <a:solidFill>
                  <a:schemeClr val="bg1">
                    <a:lumMod val="65000"/>
                  </a:schemeClr>
                </a:solidFill>
              </a:rPr>
              <a:t> </a:t>
            </a:r>
            <a:r>
              <a:rPr lang="en-US" sz="2400" dirty="0" err="1" smtClean="0">
                <a:solidFill>
                  <a:schemeClr val="bg1">
                    <a:lumMod val="65000"/>
                  </a:schemeClr>
                </a:solidFill>
              </a:rPr>
              <a:t>una</a:t>
            </a:r>
            <a:r>
              <a:rPr lang="en-US" sz="2400" dirty="0" smtClean="0">
                <a:solidFill>
                  <a:schemeClr val="bg1">
                    <a:lumMod val="65000"/>
                  </a:schemeClr>
                </a:solidFill>
              </a:rPr>
              <a:t> </a:t>
            </a:r>
            <a:r>
              <a:rPr lang="en-US" sz="2400" dirty="0" err="1" smtClean="0">
                <a:solidFill>
                  <a:schemeClr val="bg1">
                    <a:lumMod val="65000"/>
                  </a:schemeClr>
                </a:solidFill>
              </a:rPr>
              <a:t>panorámica</a:t>
            </a:r>
            <a:r>
              <a:rPr lang="en-US" sz="2400" dirty="0" smtClean="0">
                <a:solidFill>
                  <a:schemeClr val="bg1">
                    <a:lumMod val="65000"/>
                  </a:schemeClr>
                </a:solidFill>
              </a:rPr>
              <a:t> de </a:t>
            </a:r>
            <a:r>
              <a:rPr lang="en-US" sz="2400" dirty="0" err="1" smtClean="0">
                <a:solidFill>
                  <a:schemeClr val="bg1">
                    <a:lumMod val="65000"/>
                  </a:schemeClr>
                </a:solidFill>
              </a:rPr>
              <a:t>los</a:t>
            </a:r>
            <a:r>
              <a:rPr lang="en-US" sz="2400" dirty="0" smtClean="0">
                <a:solidFill>
                  <a:schemeClr val="bg1">
                    <a:lumMod val="65000"/>
                  </a:schemeClr>
                </a:solidFill>
              </a:rPr>
              <a:t> </a:t>
            </a:r>
            <a:r>
              <a:rPr lang="en-US" sz="2400" dirty="0" err="1" smtClean="0">
                <a:solidFill>
                  <a:schemeClr val="bg1">
                    <a:lumMod val="65000"/>
                  </a:schemeClr>
                </a:solidFill>
              </a:rPr>
              <a:t>lenguajes</a:t>
            </a:r>
            <a:endParaRPr lang="en-US" sz="2400" dirty="0" smtClean="0">
              <a:solidFill>
                <a:schemeClr val="bg1">
                  <a:lumMod val="65000"/>
                </a:schemeClr>
              </a:solidFill>
            </a:endParaRPr>
          </a:p>
          <a:p>
            <a:pPr marL="514350" indent="-514350">
              <a:buFont typeface="+mj-lt"/>
              <a:buAutoNum type="arabicPeriod"/>
            </a:pPr>
            <a:r>
              <a:rPr lang="en-US" sz="2400" dirty="0" err="1">
                <a:solidFill>
                  <a:schemeClr val="bg1">
                    <a:lumMod val="65000"/>
                  </a:schemeClr>
                </a:solidFill>
              </a:rPr>
              <a:t>Formas</a:t>
            </a:r>
            <a:r>
              <a:rPr lang="en-US" sz="2400" dirty="0">
                <a:solidFill>
                  <a:schemeClr val="bg1">
                    <a:lumMod val="65000"/>
                  </a:schemeClr>
                </a:solidFill>
              </a:rPr>
              <a:t> de </a:t>
            </a:r>
            <a:r>
              <a:rPr lang="en-US" sz="2400" dirty="0" err="1">
                <a:solidFill>
                  <a:schemeClr val="bg1">
                    <a:lumMod val="65000"/>
                  </a:schemeClr>
                </a:solidFill>
              </a:rPr>
              <a:t>procesamiento</a:t>
            </a:r>
            <a:r>
              <a:rPr lang="en-US" sz="2400" dirty="0">
                <a:solidFill>
                  <a:schemeClr val="bg1">
                    <a:lumMod val="65000"/>
                  </a:schemeClr>
                </a:solidFill>
              </a:rPr>
              <a:t>. </a:t>
            </a:r>
            <a:r>
              <a:rPr lang="en-US" sz="2400" dirty="0" err="1">
                <a:solidFill>
                  <a:schemeClr val="bg1">
                    <a:lumMod val="65000"/>
                  </a:schemeClr>
                </a:solidFill>
              </a:rPr>
              <a:t>Organización</a:t>
            </a:r>
            <a:r>
              <a:rPr lang="en-US" sz="2400" dirty="0">
                <a:solidFill>
                  <a:schemeClr val="bg1">
                    <a:lumMod val="65000"/>
                  </a:schemeClr>
                </a:solidFill>
              </a:rPr>
              <a:t> de la </a:t>
            </a:r>
            <a:r>
              <a:rPr lang="en-US" sz="2400" dirty="0" err="1">
                <a:solidFill>
                  <a:schemeClr val="bg1">
                    <a:lumMod val="65000"/>
                  </a:schemeClr>
                </a:solidFill>
              </a:rPr>
              <a:t>memoria</a:t>
            </a:r>
            <a:endParaRPr lang="en-US" sz="2400" dirty="0">
              <a:solidFill>
                <a:schemeClr val="bg1">
                  <a:lumMod val="65000"/>
                </a:schemeClr>
              </a:solidFill>
            </a:endParaRPr>
          </a:p>
          <a:p>
            <a:pPr marL="514350" indent="-514350">
              <a:buFont typeface="+mj-lt"/>
              <a:buAutoNum type="arabicPeriod"/>
            </a:pPr>
            <a:r>
              <a:rPr lang="en-US" sz="2685" dirty="0" err="1">
                <a:solidFill>
                  <a:schemeClr val="bg1">
                    <a:lumMod val="65000"/>
                  </a:schemeClr>
                </a:solidFill>
              </a:rPr>
              <a:t>Tipado</a:t>
            </a:r>
            <a:endParaRPr lang="en-US" sz="2685" dirty="0">
              <a:solidFill>
                <a:schemeClr val="bg1">
                  <a:lumMod val="65000"/>
                </a:schemeClr>
              </a:solidFill>
            </a:endParaRPr>
          </a:p>
          <a:p>
            <a:pPr marL="971550" lvl="1" indent="-514350">
              <a:buFont typeface="+mj-lt"/>
              <a:buAutoNum type="arabicPeriod"/>
            </a:pPr>
            <a:r>
              <a:rPr lang="en-US" sz="2685" dirty="0" err="1">
                <a:solidFill>
                  <a:schemeClr val="bg1">
                    <a:lumMod val="65000"/>
                  </a:schemeClr>
                </a:solidFill>
              </a:rPr>
              <a:t>Formas</a:t>
            </a:r>
            <a:r>
              <a:rPr lang="en-US" sz="2685" dirty="0">
                <a:solidFill>
                  <a:schemeClr val="bg1">
                    <a:lumMod val="65000"/>
                  </a:schemeClr>
                </a:solidFill>
              </a:rPr>
              <a:t> de </a:t>
            </a:r>
            <a:r>
              <a:rPr lang="en-US" sz="2685" dirty="0" err="1">
                <a:solidFill>
                  <a:schemeClr val="bg1">
                    <a:lumMod val="65000"/>
                  </a:schemeClr>
                </a:solidFill>
              </a:rPr>
              <a:t>tipado</a:t>
            </a:r>
            <a:r>
              <a:rPr lang="en-US" sz="2685" dirty="0">
                <a:solidFill>
                  <a:schemeClr val="bg1">
                    <a:lumMod val="65000"/>
                  </a:schemeClr>
                </a:solidFill>
              </a:rPr>
              <a:t>. </a:t>
            </a:r>
            <a:r>
              <a:rPr lang="en-US" sz="2685" dirty="0" err="1">
                <a:solidFill>
                  <a:schemeClr val="bg1">
                    <a:lumMod val="65000"/>
                  </a:schemeClr>
                </a:solidFill>
              </a:rPr>
              <a:t>Valores</a:t>
            </a:r>
            <a:r>
              <a:rPr lang="en-US" sz="2685" dirty="0">
                <a:solidFill>
                  <a:schemeClr val="bg1">
                    <a:lumMod val="65000"/>
                  </a:schemeClr>
                </a:solidFill>
              </a:rPr>
              <a:t> y </a:t>
            </a:r>
            <a:r>
              <a:rPr lang="en-US" sz="2685" dirty="0" err="1">
                <a:solidFill>
                  <a:schemeClr val="bg1">
                    <a:lumMod val="65000"/>
                  </a:schemeClr>
                </a:solidFill>
              </a:rPr>
              <a:t>referencias</a:t>
            </a:r>
            <a:r>
              <a:rPr lang="en-US" sz="2685" dirty="0">
                <a:solidFill>
                  <a:schemeClr val="bg1">
                    <a:lumMod val="65000"/>
                  </a:schemeClr>
                </a:solidFill>
              </a:rPr>
              <a:t>. Heap. </a:t>
            </a:r>
            <a:r>
              <a:rPr lang="en-US" sz="2685" dirty="0" err="1">
                <a:solidFill>
                  <a:schemeClr val="bg1">
                    <a:lumMod val="65000"/>
                  </a:schemeClr>
                </a:solidFill>
              </a:rPr>
              <a:t>Definición</a:t>
            </a:r>
            <a:r>
              <a:rPr lang="en-US" sz="2685" dirty="0">
                <a:solidFill>
                  <a:schemeClr val="bg1">
                    <a:lumMod val="65000"/>
                  </a:schemeClr>
                </a:solidFill>
              </a:rPr>
              <a:t> </a:t>
            </a:r>
            <a:r>
              <a:rPr lang="en-US" sz="2685" dirty="0" err="1">
                <a:solidFill>
                  <a:schemeClr val="bg1">
                    <a:lumMod val="65000"/>
                  </a:schemeClr>
                </a:solidFill>
              </a:rPr>
              <a:t>por</a:t>
            </a:r>
            <a:r>
              <a:rPr lang="en-US" sz="2685" dirty="0">
                <a:solidFill>
                  <a:schemeClr val="bg1">
                    <a:lumMod val="65000"/>
                  </a:schemeClr>
                </a:solidFill>
              </a:rPr>
              <a:t> </a:t>
            </a:r>
            <a:r>
              <a:rPr lang="en-US" sz="2685" dirty="0" err="1">
                <a:solidFill>
                  <a:schemeClr val="bg1">
                    <a:lumMod val="65000"/>
                  </a:schemeClr>
                </a:solidFill>
              </a:rPr>
              <a:t>composición</a:t>
            </a:r>
            <a:r>
              <a:rPr lang="en-US" sz="2685" dirty="0">
                <a:solidFill>
                  <a:schemeClr val="bg1">
                    <a:lumMod val="65000"/>
                  </a:schemeClr>
                </a:solidFill>
              </a:rPr>
              <a:t>. Arrays</a:t>
            </a:r>
          </a:p>
          <a:p>
            <a:pPr marL="971550" lvl="1" indent="-514350">
              <a:buFont typeface="+mj-lt"/>
              <a:buAutoNum type="arabicPeriod"/>
            </a:pPr>
            <a:r>
              <a:rPr lang="en-US" b="1" dirty="0" err="1">
                <a:solidFill>
                  <a:schemeClr val="accent1">
                    <a:lumMod val="75000"/>
                  </a:schemeClr>
                </a:solidFill>
              </a:rPr>
              <a:t>Declaraciones</a:t>
            </a:r>
            <a:r>
              <a:rPr lang="en-US" b="1" dirty="0">
                <a:solidFill>
                  <a:schemeClr val="accent1">
                    <a:lumMod val="75000"/>
                  </a:schemeClr>
                </a:solidFill>
              </a:rPr>
              <a:t>, variables. </a:t>
            </a:r>
            <a:r>
              <a:rPr lang="en-US" b="1" dirty="0" err="1">
                <a:solidFill>
                  <a:schemeClr val="accent1">
                    <a:lumMod val="75000"/>
                  </a:schemeClr>
                </a:solidFill>
              </a:rPr>
              <a:t>Ambito</a:t>
            </a:r>
            <a:r>
              <a:rPr lang="en-US" b="1" dirty="0">
                <a:solidFill>
                  <a:schemeClr val="accent1">
                    <a:lumMod val="75000"/>
                  </a:schemeClr>
                </a:solidFill>
              </a:rPr>
              <a:t> y </a:t>
            </a:r>
            <a:r>
              <a:rPr lang="en-US" b="1" dirty="0" err="1">
                <a:solidFill>
                  <a:schemeClr val="accent1">
                    <a:lumMod val="75000"/>
                  </a:schemeClr>
                </a:solidFill>
              </a:rPr>
              <a:t>tiempo</a:t>
            </a:r>
            <a:r>
              <a:rPr lang="en-US" b="1" dirty="0">
                <a:solidFill>
                  <a:schemeClr val="accent1">
                    <a:lumMod val="75000"/>
                  </a:schemeClr>
                </a:solidFill>
              </a:rPr>
              <a:t> de </a:t>
            </a:r>
            <a:r>
              <a:rPr lang="en-US" b="1" dirty="0" err="1">
                <a:solidFill>
                  <a:schemeClr val="accent1">
                    <a:lumMod val="75000"/>
                  </a:schemeClr>
                </a:solidFill>
              </a:rPr>
              <a:t>vida</a:t>
            </a:r>
            <a:endParaRPr lang="en-US" b="1" dirty="0">
              <a:solidFill>
                <a:schemeClr val="accent1">
                  <a:lumMod val="75000"/>
                </a:schemeClr>
              </a:solidFill>
            </a:endParaRPr>
          </a:p>
          <a:p>
            <a:pPr marL="914400" lvl="2" indent="0">
              <a:buNone/>
            </a:pPr>
            <a:r>
              <a:rPr lang="en-US" sz="2400" b="1" dirty="0" err="1">
                <a:solidFill>
                  <a:schemeClr val="accent1">
                    <a:lumMod val="75000"/>
                  </a:schemeClr>
                </a:solidFill>
              </a:rPr>
              <a:t>Traspaso</a:t>
            </a:r>
            <a:r>
              <a:rPr lang="en-US" sz="2400" b="1" dirty="0">
                <a:solidFill>
                  <a:schemeClr val="accent1">
                    <a:lumMod val="75000"/>
                  </a:schemeClr>
                </a:solidFill>
              </a:rPr>
              <a:t> de </a:t>
            </a:r>
            <a:r>
              <a:rPr lang="en-US" sz="2400" b="1" dirty="0" err="1">
                <a:solidFill>
                  <a:schemeClr val="accent1">
                    <a:lumMod val="75000"/>
                  </a:schemeClr>
                </a:solidFill>
              </a:rPr>
              <a:t>parámetros</a:t>
            </a:r>
            <a:endParaRPr lang="en-US" sz="2400" b="1" dirty="0">
              <a:solidFill>
                <a:schemeClr val="accent1">
                  <a:lumMod val="75000"/>
                </a:schemeClr>
              </a:solidFill>
            </a:endParaRPr>
          </a:p>
          <a:p>
            <a:pPr marL="914400" lvl="2" indent="0">
              <a:buNone/>
            </a:pPr>
            <a:r>
              <a:rPr lang="en-US" sz="2400" b="1" dirty="0">
                <a:solidFill>
                  <a:schemeClr val="accent1">
                    <a:lumMod val="75000"/>
                  </a:schemeClr>
                </a:solidFill>
              </a:rPr>
              <a:t>Boxing Unboxing</a:t>
            </a:r>
          </a:p>
          <a:p>
            <a:pPr marL="914400" lvl="2" indent="0">
              <a:buNone/>
            </a:pPr>
            <a:r>
              <a:rPr lang="en-US" sz="2400" b="1" dirty="0" err="1">
                <a:solidFill>
                  <a:schemeClr val="accent1">
                    <a:lumMod val="75000"/>
                  </a:schemeClr>
                </a:solidFill>
              </a:rPr>
              <a:t>Copia</a:t>
            </a:r>
            <a:r>
              <a:rPr lang="en-US" sz="2400" b="1" dirty="0">
                <a:solidFill>
                  <a:schemeClr val="accent1">
                    <a:lumMod val="75000"/>
                  </a:schemeClr>
                </a:solidFill>
              </a:rPr>
              <a:t>. </a:t>
            </a:r>
            <a:r>
              <a:rPr lang="en-US" sz="2400" b="1" dirty="0" err="1">
                <a:solidFill>
                  <a:schemeClr val="accent1">
                    <a:lumMod val="75000"/>
                  </a:schemeClr>
                </a:solidFill>
              </a:rPr>
              <a:t>Clonación</a:t>
            </a:r>
            <a:r>
              <a:rPr lang="en-US" sz="2400" b="1" dirty="0">
                <a:solidFill>
                  <a:schemeClr val="accent1">
                    <a:lumMod val="75000"/>
                  </a:schemeClr>
                </a:solidFill>
              </a:rPr>
              <a:t> e </a:t>
            </a:r>
            <a:r>
              <a:rPr lang="en-US" sz="2400" b="1" dirty="0" err="1">
                <a:solidFill>
                  <a:schemeClr val="accent1">
                    <a:lumMod val="75000"/>
                  </a:schemeClr>
                </a:solidFill>
              </a:rPr>
              <a:t>igualdad</a:t>
            </a:r>
            <a:endParaRPr lang="en-US" sz="1800" b="1" dirty="0">
              <a:solidFill>
                <a:schemeClr val="accent1">
                  <a:lumMod val="75000"/>
                </a:schemeClr>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
        <p:nvSpPr>
          <p:cNvPr id="5" name="1 Rectángulo redondeado"/>
          <p:cNvSpPr>
            <a:spLocks noGrp="1"/>
          </p:cNvSpPr>
          <p:nvPr>
            <p:ph idx="1"/>
          </p:nvPr>
        </p:nvSpPr>
        <p:spPr bwMode="auto">
          <a:xfrm>
            <a:off x="1475509" y="2146537"/>
            <a:ext cx="8811492" cy="1818370"/>
          </a:xfrm>
          <a:prstGeom prst="roundRect">
            <a:avLst/>
          </a:prstGeom>
          <a:solidFill>
            <a:srgbClr val="00B050">
              <a:alpha val="20000"/>
            </a:srgbClr>
          </a:solidFill>
        </p:spPr>
        <p:txBody>
          <a:bodyPr vert="horz" wrap="square" lIns="91440" tIns="45720" rIns="91440" bIns="45720" rtlCol="0" anchor="ctr">
            <a:spAutoFit/>
          </a:bodyPr>
          <a:lstStyle/>
          <a:p>
            <a:pPr marL="0" indent="0">
              <a:spcBef>
                <a:spcPts val="600"/>
              </a:spcBef>
              <a:buNone/>
            </a:pPr>
            <a:r>
              <a:rPr lang="en-US" dirty="0" smtClean="0">
                <a:latin typeface="Arial Narrow" panose="020B0606020202030204" pitchFamily="34" charset="0"/>
              </a:rPr>
              <a:t>El </a:t>
            </a:r>
            <a:r>
              <a:rPr lang="en-US" dirty="0" err="1" smtClean="0">
                <a:latin typeface="Arial Narrow" panose="020B0606020202030204" pitchFamily="34" charset="0"/>
              </a:rPr>
              <a:t>enfoque</a:t>
            </a:r>
            <a:r>
              <a:rPr lang="en-US" dirty="0" smtClean="0">
                <a:latin typeface="Arial Narrow" panose="020B0606020202030204" pitchFamily="34" charset="0"/>
              </a:rPr>
              <a:t> de </a:t>
            </a:r>
            <a:r>
              <a:rPr lang="en-US" dirty="0" err="1" smtClean="0">
                <a:latin typeface="Arial Narrow" panose="020B0606020202030204" pitchFamily="34" charset="0"/>
              </a:rPr>
              <a:t>tratar</a:t>
            </a:r>
            <a:r>
              <a:rPr lang="en-US" dirty="0" smtClean="0">
                <a:latin typeface="Arial Narrow" panose="020B0606020202030204" pitchFamily="34" charset="0"/>
              </a:rPr>
              <a:t> </a:t>
            </a:r>
            <a:r>
              <a:rPr lang="en-US" dirty="0" err="1" smtClean="0">
                <a:latin typeface="Arial Narrow" panose="020B0606020202030204" pitchFamily="34" charset="0"/>
              </a:rPr>
              <a:t>implícitam</a:t>
            </a:r>
            <a:r>
              <a:rPr lang="en-US" dirty="0" err="1" smtClean="0">
                <a:latin typeface="Arial Narrow" panose="020B0606020202030204" pitchFamily="34" charset="0"/>
              </a:rPr>
              <a:t>ente</a:t>
            </a:r>
            <a:r>
              <a:rPr lang="en-US" dirty="0" smtClean="0">
                <a:latin typeface="Arial Narrow" panose="020B0606020202030204" pitchFamily="34" charset="0"/>
              </a:rPr>
              <a:t> </a:t>
            </a:r>
            <a:r>
              <a:rPr lang="en-US" dirty="0" err="1" smtClean="0">
                <a:latin typeface="Arial Narrow" panose="020B0606020202030204" pitchFamily="34" charset="0"/>
              </a:rPr>
              <a:t>los</a:t>
            </a:r>
            <a:r>
              <a:rPr lang="en-US" dirty="0" smtClean="0">
                <a:latin typeface="Arial Narrow" panose="020B0606020202030204" pitchFamily="34" charset="0"/>
              </a:rPr>
              <a:t> </a:t>
            </a:r>
            <a:r>
              <a:rPr lang="en-US" dirty="0" err="1" smtClean="0">
                <a:latin typeface="Arial Narrow" panose="020B0606020202030204" pitchFamily="34" charset="0"/>
              </a:rPr>
              <a:t>tipos</a:t>
            </a:r>
            <a:r>
              <a:rPr lang="en-US" dirty="0" smtClean="0">
                <a:latin typeface="Arial Narrow" panose="020B0606020202030204" pitchFamily="34" charset="0"/>
              </a:rPr>
              <a:t> de </a:t>
            </a:r>
            <a:r>
              <a:rPr lang="en-US" dirty="0" err="1" smtClean="0">
                <a:latin typeface="Arial Narrow" panose="020B0606020202030204" pitchFamily="34" charset="0"/>
              </a:rPr>
              <a:t>valores</a:t>
            </a:r>
            <a:r>
              <a:rPr lang="en-US" dirty="0" smtClean="0">
                <a:latin typeface="Arial Narrow" panose="020B0606020202030204" pitchFamily="34" charset="0"/>
              </a:rPr>
              <a:t> </a:t>
            </a:r>
            <a:r>
              <a:rPr lang="en-US" dirty="0" err="1" smtClean="0">
                <a:latin typeface="Arial Narrow" panose="020B0606020202030204" pitchFamily="34" charset="0"/>
              </a:rPr>
              <a:t>atómicos</a:t>
            </a:r>
            <a:r>
              <a:rPr lang="en-US" dirty="0" smtClean="0">
                <a:latin typeface="Arial Narrow" panose="020B0606020202030204" pitchFamily="34" charset="0"/>
              </a:rPr>
              <a:t> o simples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b="1" dirty="0" smtClean="0">
                <a:latin typeface="Arial Narrow" panose="020B0606020202030204" pitchFamily="34" charset="0"/>
              </a:rPr>
              <a:t>valor</a:t>
            </a:r>
            <a:r>
              <a:rPr lang="en-US" dirty="0" smtClean="0">
                <a:latin typeface="Arial Narrow" panose="020B0606020202030204" pitchFamily="34" charset="0"/>
              </a:rPr>
              <a:t> y </a:t>
            </a:r>
            <a:r>
              <a:rPr lang="en-US" dirty="0" err="1" smtClean="0">
                <a:latin typeface="Arial Narrow" panose="020B0606020202030204" pitchFamily="34" charset="0"/>
              </a:rPr>
              <a:t>tratar</a:t>
            </a:r>
            <a:r>
              <a:rPr lang="en-US" dirty="0" smtClean="0">
                <a:latin typeface="Arial Narrow" panose="020B0606020202030204" pitchFamily="34" charset="0"/>
              </a:rPr>
              <a:t>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b="1" dirty="0" err="1" smtClean="0">
                <a:latin typeface="Arial Narrow" panose="020B0606020202030204" pitchFamily="34" charset="0"/>
              </a:rPr>
              <a:t>referencia</a:t>
            </a:r>
            <a:r>
              <a:rPr lang="en-US" dirty="0" smtClean="0">
                <a:latin typeface="Arial Narrow" panose="020B0606020202030204" pitchFamily="34" charset="0"/>
              </a:rPr>
              <a:t> </a:t>
            </a:r>
            <a:r>
              <a:rPr lang="en-US" dirty="0" err="1" smtClean="0">
                <a:latin typeface="Arial Narrow" panose="020B0606020202030204" pitchFamily="34" charset="0"/>
              </a:rPr>
              <a:t>los</a:t>
            </a:r>
            <a:r>
              <a:rPr lang="en-US" dirty="0" smtClean="0">
                <a:latin typeface="Arial Narrow" panose="020B0606020202030204" pitchFamily="34" charset="0"/>
              </a:rPr>
              <a:t> </a:t>
            </a:r>
            <a:r>
              <a:rPr lang="en-US" dirty="0" err="1" smtClean="0">
                <a:latin typeface="Arial Narrow" panose="020B0606020202030204" pitchFamily="34" charset="0"/>
              </a:rPr>
              <a:t>tipos</a:t>
            </a:r>
            <a:r>
              <a:rPr lang="en-US" dirty="0" smtClean="0">
                <a:latin typeface="Arial Narrow" panose="020B0606020202030204" pitchFamily="34" charset="0"/>
              </a:rPr>
              <a:t> arrays, strings o </a:t>
            </a:r>
            <a:r>
              <a:rPr lang="en-US" dirty="0" err="1" smtClean="0">
                <a:latin typeface="Arial Narrow" panose="020B0606020202030204" pitchFamily="34" charset="0"/>
              </a:rPr>
              <a:t>compuestos</a:t>
            </a:r>
            <a:r>
              <a:rPr lang="en-US" dirty="0" smtClean="0">
                <a:latin typeface="Arial Narrow" panose="020B0606020202030204" pitchFamily="34" charset="0"/>
              </a:rPr>
              <a:t> </a:t>
            </a:r>
            <a:r>
              <a:rPr lang="en-US" dirty="0" err="1" smtClean="0">
                <a:latin typeface="Arial Narrow" panose="020B0606020202030204" pitchFamily="34" charset="0"/>
              </a:rPr>
              <a:t>formados</a:t>
            </a:r>
            <a:r>
              <a:rPr lang="en-US" dirty="0" smtClean="0">
                <a:latin typeface="Arial Narrow" panose="020B0606020202030204" pitchFamily="34" charset="0"/>
              </a:rPr>
              <a:t>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dirty="0" err="1" smtClean="0">
                <a:latin typeface="Arial Narrow" panose="020B0606020202030204" pitchFamily="34" charset="0"/>
              </a:rPr>
              <a:t>composición</a:t>
            </a:r>
            <a:r>
              <a:rPr lang="en-US" dirty="0" smtClean="0">
                <a:latin typeface="Arial Narrow" panose="020B0606020202030204" pitchFamily="34" charset="0"/>
              </a:rPr>
              <a:t> es el </a:t>
            </a:r>
            <a:r>
              <a:rPr lang="en-US" dirty="0" err="1" smtClean="0">
                <a:latin typeface="Arial Narrow" panose="020B0606020202030204" pitchFamily="34" charset="0"/>
              </a:rPr>
              <a:t>más</a:t>
            </a:r>
            <a:r>
              <a:rPr lang="en-US" dirty="0" smtClean="0">
                <a:latin typeface="Arial Narrow" panose="020B0606020202030204" pitchFamily="34" charset="0"/>
              </a:rPr>
              <a:t> </a:t>
            </a:r>
            <a:r>
              <a:rPr lang="en-US" dirty="0" err="1" smtClean="0">
                <a:latin typeface="Arial Narrow" panose="020B0606020202030204" pitchFamily="34" charset="0"/>
              </a:rPr>
              <a:t>común</a:t>
            </a:r>
            <a:r>
              <a:rPr lang="en-US" dirty="0" smtClean="0">
                <a:latin typeface="Arial Narrow" panose="020B0606020202030204" pitchFamily="34" charset="0"/>
              </a:rPr>
              <a:t> Java, C#, Python y </a:t>
            </a:r>
            <a:r>
              <a:rPr lang="en-US" dirty="0" err="1" smtClean="0">
                <a:latin typeface="Arial Narrow" panose="020B0606020202030204" pitchFamily="34" charset="0"/>
              </a:rPr>
              <a:t>menos</a:t>
            </a:r>
            <a:r>
              <a:rPr lang="en-US" dirty="0" smtClean="0">
                <a:latin typeface="Arial Narrow" panose="020B0606020202030204" pitchFamily="34" charset="0"/>
              </a:rPr>
              <a:t> </a:t>
            </a:r>
            <a:r>
              <a:rPr lang="en-US" dirty="0" err="1" smtClean="0">
                <a:latin typeface="Arial Narrow" panose="020B0606020202030204" pitchFamily="34" charset="0"/>
              </a:rPr>
              <a:t>propenso</a:t>
            </a:r>
            <a:r>
              <a:rPr lang="en-US" dirty="0" smtClean="0">
                <a:latin typeface="Arial Narrow" panose="020B0606020202030204" pitchFamily="34" charset="0"/>
              </a:rPr>
              <a:t> a </a:t>
            </a:r>
            <a:r>
              <a:rPr lang="en-US" dirty="0" err="1" smtClean="0">
                <a:latin typeface="Arial Narrow" panose="020B0606020202030204" pitchFamily="34" charset="0"/>
              </a:rPr>
              <a:t>errores</a:t>
            </a:r>
            <a:endParaRPr lang="en-US" dirty="0">
              <a:latin typeface="Arial Narrow" panose="020B0606020202030204" pitchFamily="34" charset="0"/>
            </a:endParaRPr>
          </a:p>
        </p:txBody>
      </p:sp>
    </p:spTree>
    <p:extLst>
      <p:ext uri="{BB962C8B-B14F-4D97-AF65-F5344CB8AC3E}">
        <p14:creationId xmlns:p14="http://schemas.microsoft.com/office/powerpoint/2010/main" val="16033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11</a:t>
            </a:fld>
            <a:endParaRPr lang="en-US"/>
          </a:p>
        </p:txBody>
      </p:sp>
      <p:sp>
        <p:nvSpPr>
          <p:cNvPr id="7" name="Title 1"/>
          <p:cNvSpPr>
            <a:spLocks noGrp="1"/>
          </p:cNvSpPr>
          <p:nvPr>
            <p:ph type="title"/>
          </p:nvPr>
        </p:nvSpPr>
        <p:spPr>
          <a:xfrm>
            <a:off x="137159" y="80645"/>
            <a:ext cx="9266613"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Tratamiento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valor de </a:t>
            </a:r>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formados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composición</a:t>
            </a:r>
            <a:endParaRPr lang="en-US" sz="3200" cap="small" dirty="0">
              <a:solidFill>
                <a:schemeClr val="bg1"/>
              </a:solidFill>
              <a:latin typeface="Arial Narrow" panose="020B0606020202030204" pitchFamily="34" charset="0"/>
            </a:endParaRPr>
          </a:p>
        </p:txBody>
      </p:sp>
      <p:sp>
        <p:nvSpPr>
          <p:cNvPr id="39" name="TextBox 12"/>
          <p:cNvSpPr txBox="1"/>
          <p:nvPr/>
        </p:nvSpPr>
        <p:spPr>
          <a:xfrm>
            <a:off x="7439176" y="4773327"/>
            <a:ext cx="11430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40" name="TextBox 12"/>
          <p:cNvSpPr txBox="1"/>
          <p:nvPr/>
        </p:nvSpPr>
        <p:spPr>
          <a:xfrm>
            <a:off x="7427800" y="5784577"/>
            <a:ext cx="114300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97" y="644855"/>
            <a:ext cx="4507003" cy="286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96" y="3657600"/>
            <a:ext cx="7021604" cy="28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ounded Rectangular Callout 1"/>
          <p:cNvSpPr/>
          <p:nvPr/>
        </p:nvSpPr>
        <p:spPr bwMode="auto">
          <a:xfrm>
            <a:off x="4503420" y="893391"/>
            <a:ext cx="6639038" cy="1123712"/>
          </a:xfrm>
          <a:prstGeom prst="wedgeRoundRectCallout">
            <a:avLst>
              <a:gd name="adj1" fmla="val -94843"/>
              <a:gd name="adj2" fmla="val -54617"/>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Con el </a:t>
            </a:r>
            <a:r>
              <a:rPr lang="en-US" sz="2000" dirty="0" err="1" smtClean="0">
                <a:latin typeface="Arial Narrow" panose="020B0606020202030204" pitchFamily="34" charset="0"/>
              </a:rPr>
              <a:t>recurso</a:t>
            </a:r>
            <a:r>
              <a:rPr lang="en-US" sz="2000" dirty="0" smtClean="0">
                <a:latin typeface="Arial Narrow" panose="020B0606020202030204" pitchFamily="34" charset="0"/>
              </a:rPr>
              <a:t> </a:t>
            </a:r>
            <a:r>
              <a:rPr lang="en-US" sz="2000" dirty="0" err="1" smtClean="0">
                <a:latin typeface="Arial Narrow" panose="020B0606020202030204" pitchFamily="34" charset="0"/>
              </a:rPr>
              <a:t>struct</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ligar</a:t>
            </a:r>
            <a:r>
              <a:rPr lang="en-US" sz="2000" dirty="0" smtClean="0">
                <a:latin typeface="Arial Narrow" panose="020B0606020202030204" pitchFamily="34" charset="0"/>
              </a:rPr>
              <a:t> de class C# </a:t>
            </a:r>
            <a:r>
              <a:rPr lang="en-US" sz="2000" dirty="0" err="1" smtClean="0">
                <a:latin typeface="Arial Narrow" panose="020B0606020202030204" pitchFamily="34" charset="0"/>
              </a:rPr>
              <a:t>permite</a:t>
            </a:r>
            <a:r>
              <a:rPr lang="en-US" sz="2000" dirty="0" smtClean="0">
                <a:latin typeface="Arial Narrow" panose="020B0606020202030204" pitchFamily="34" charset="0"/>
              </a:rPr>
              <a:t> que se </a:t>
            </a:r>
            <a:r>
              <a:rPr lang="en-US" sz="2000" dirty="0" err="1" smtClean="0">
                <a:latin typeface="Arial Narrow" panose="020B0606020202030204" pitchFamily="34" charset="0"/>
              </a:rPr>
              <a:t>traten</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objetos</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valor (que se </a:t>
            </a:r>
            <a:r>
              <a:rPr lang="en-US" sz="2000" dirty="0" err="1" smtClean="0">
                <a:latin typeface="Arial Narrow" panose="020B0606020202030204" pitchFamily="34" charset="0"/>
              </a:rPr>
              <a:t>alojen</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la pila) y que </a:t>
            </a:r>
            <a:r>
              <a:rPr lang="en-US" sz="2000" dirty="0" err="1" smtClean="0">
                <a:latin typeface="Arial Narrow" panose="020B0606020202030204" pitchFamily="34" charset="0"/>
              </a:rPr>
              <a:t>en</a:t>
            </a:r>
            <a:r>
              <a:rPr lang="en-US" sz="2000" dirty="0" smtClean="0">
                <a:latin typeface="Arial Narrow" panose="020B0606020202030204" pitchFamily="34" charset="0"/>
              </a:rPr>
              <a:t> la </a:t>
            </a:r>
            <a:r>
              <a:rPr lang="en-US" sz="2000" dirty="0" err="1" smtClean="0">
                <a:latin typeface="Arial Narrow" panose="020B0606020202030204" pitchFamily="34" charset="0"/>
              </a:rPr>
              <a:t>asignación</a:t>
            </a:r>
            <a:r>
              <a:rPr lang="en-US" sz="2000" dirty="0" smtClean="0">
                <a:latin typeface="Arial Narrow" panose="020B0606020202030204" pitchFamily="34" charset="0"/>
              </a:rPr>
              <a:t> se </a:t>
            </a:r>
            <a:r>
              <a:rPr lang="en-US" sz="2000" dirty="0" err="1" smtClean="0">
                <a:latin typeface="Arial Narrow" panose="020B0606020202030204" pitchFamily="34" charset="0"/>
              </a:rPr>
              <a:t>copien</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valores</a:t>
            </a:r>
            <a:endParaRPr lang="en-US" sz="2000" dirty="0">
              <a:latin typeface="Arial Narrow" panose="020B0606020202030204" pitchFamily="34" charset="0"/>
            </a:endParaRPr>
          </a:p>
        </p:txBody>
      </p:sp>
      <p:sp>
        <p:nvSpPr>
          <p:cNvPr id="3" name="Rounded Rectangle 2"/>
          <p:cNvSpPr/>
          <p:nvPr/>
        </p:nvSpPr>
        <p:spPr>
          <a:xfrm>
            <a:off x="1028700" y="644855"/>
            <a:ext cx="742950" cy="429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12"/>
          <p:cNvSpPr txBox="1"/>
          <p:nvPr/>
        </p:nvSpPr>
        <p:spPr>
          <a:xfrm>
            <a:off x="5865091" y="2780241"/>
            <a:ext cx="699565" cy="338554"/>
          </a:xfrm>
          <a:prstGeom prst="rect">
            <a:avLst/>
          </a:prstGeom>
          <a:noFill/>
        </p:spPr>
        <p:txBody>
          <a:bodyPr wrap="square" rtlCol="0">
            <a:spAutoFit/>
          </a:bodyPr>
          <a:lstStyle/>
          <a:p>
            <a:r>
              <a:rPr lang="en-US" sz="1600" i="0" dirty="0" smtClean="0">
                <a:latin typeface="Consolas" pitchFamily="49" charset="0"/>
              </a:rPr>
              <a:t>D</a:t>
            </a:r>
            <a:endParaRPr lang="es-ES" i="0" dirty="0">
              <a:latin typeface="Consolas" pitchFamily="49" charset="0"/>
            </a:endParaRPr>
          </a:p>
        </p:txBody>
      </p:sp>
      <p:sp>
        <p:nvSpPr>
          <p:cNvPr id="55" name="Text Box 13"/>
          <p:cNvSpPr txBox="1">
            <a:spLocks noChangeArrowheads="1"/>
          </p:cNvSpPr>
          <p:nvPr/>
        </p:nvSpPr>
        <p:spPr bwMode="auto">
          <a:xfrm>
            <a:off x="5856185" y="2413712"/>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25</a:t>
            </a:r>
          </a:p>
        </p:txBody>
      </p:sp>
      <p:sp>
        <p:nvSpPr>
          <p:cNvPr id="56" name="Text Box 13"/>
          <p:cNvSpPr txBox="1">
            <a:spLocks noChangeArrowheads="1"/>
          </p:cNvSpPr>
          <p:nvPr/>
        </p:nvSpPr>
        <p:spPr bwMode="auto">
          <a:xfrm>
            <a:off x="6608659" y="2413713"/>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12</a:t>
            </a:r>
          </a:p>
        </p:txBody>
      </p:sp>
      <p:sp>
        <p:nvSpPr>
          <p:cNvPr id="57" name="TextBox 12"/>
          <p:cNvSpPr txBox="1"/>
          <p:nvPr/>
        </p:nvSpPr>
        <p:spPr>
          <a:xfrm>
            <a:off x="6624492" y="2782492"/>
            <a:ext cx="699565" cy="338554"/>
          </a:xfrm>
          <a:prstGeom prst="rect">
            <a:avLst/>
          </a:prstGeom>
          <a:noFill/>
        </p:spPr>
        <p:txBody>
          <a:bodyPr wrap="square" rtlCol="0">
            <a:spAutoFit/>
          </a:bodyPr>
          <a:lstStyle/>
          <a:p>
            <a:r>
              <a:rPr lang="en-US" sz="1600" i="0" dirty="0" smtClean="0">
                <a:latin typeface="Consolas" pitchFamily="49" charset="0"/>
              </a:rPr>
              <a:t>M</a:t>
            </a:r>
            <a:endParaRPr lang="es-ES" i="0" dirty="0">
              <a:latin typeface="Consolas" pitchFamily="49" charset="0"/>
            </a:endParaRPr>
          </a:p>
        </p:txBody>
      </p:sp>
      <p:sp>
        <p:nvSpPr>
          <p:cNvPr id="58" name="TextBox 12"/>
          <p:cNvSpPr txBox="1"/>
          <p:nvPr/>
        </p:nvSpPr>
        <p:spPr>
          <a:xfrm>
            <a:off x="5771549" y="3619493"/>
            <a:ext cx="6572702" cy="400110"/>
          </a:xfrm>
          <a:prstGeom prst="rect">
            <a:avLst/>
          </a:prstGeom>
          <a:noFill/>
        </p:spPr>
        <p:txBody>
          <a:bodyPr wrap="square" rtlCol="0">
            <a:spAutoFit/>
          </a:bodyPr>
          <a:lstStyle/>
          <a:p>
            <a:pPr algn="l"/>
            <a:r>
              <a:rPr lang="en-US" sz="1800" i="0" dirty="0" err="1" smtClean="0"/>
              <a:t>Zona</a:t>
            </a:r>
            <a:r>
              <a:rPr lang="en-US" sz="1800" i="0" dirty="0" smtClean="0"/>
              <a:t> de </a:t>
            </a:r>
            <a:r>
              <a:rPr lang="en-US" sz="1800" i="0" dirty="0" err="1" smtClean="0"/>
              <a:t>memoria</a:t>
            </a:r>
            <a:r>
              <a:rPr lang="en-US" sz="1800" i="0" dirty="0" smtClean="0"/>
              <a:t> de </a:t>
            </a:r>
            <a:r>
              <a:rPr lang="en-US" sz="1800" i="0" dirty="0" err="1" smtClean="0"/>
              <a:t>las</a:t>
            </a:r>
            <a:r>
              <a:rPr lang="en-US" sz="1800" i="0" dirty="0" smtClean="0"/>
              <a:t> variables del </a:t>
            </a:r>
            <a:r>
              <a:rPr lang="en-US" sz="1800" i="0" dirty="0" err="1" smtClean="0"/>
              <a:t>método</a:t>
            </a:r>
            <a:r>
              <a:rPr lang="en-US" sz="1800" i="0" dirty="0" smtClean="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59" name="23 Conector recto"/>
          <p:cNvCxnSpPr/>
          <p:nvPr/>
        </p:nvCxnSpPr>
        <p:spPr bwMode="auto">
          <a:xfrm>
            <a:off x="5783052" y="3608655"/>
            <a:ext cx="4485412" cy="0"/>
          </a:xfrm>
          <a:prstGeom prst="line">
            <a:avLst/>
          </a:prstGeom>
          <a:solidFill>
            <a:srgbClr val="FFFFFF">
              <a:alpha val="40000"/>
            </a:srgbClr>
          </a:solidFill>
          <a:ln w="25400">
            <a:solidFill>
              <a:schemeClr val="hlink"/>
            </a:solidFill>
            <a:miter lim="800000"/>
            <a:headEnd/>
            <a:tailEnd/>
          </a:ln>
          <a:effectLst/>
        </p:spPr>
      </p:cxnSp>
      <p:sp>
        <p:nvSpPr>
          <p:cNvPr id="60" name="Text Box 13"/>
          <p:cNvSpPr txBox="1">
            <a:spLocks noChangeArrowheads="1"/>
          </p:cNvSpPr>
          <p:nvPr/>
        </p:nvSpPr>
        <p:spPr bwMode="auto">
          <a:xfrm>
            <a:off x="7345774" y="241493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2013</a:t>
            </a:r>
          </a:p>
        </p:txBody>
      </p:sp>
      <p:sp>
        <p:nvSpPr>
          <p:cNvPr id="61" name="TextBox 12"/>
          <p:cNvSpPr txBox="1"/>
          <p:nvPr/>
        </p:nvSpPr>
        <p:spPr>
          <a:xfrm>
            <a:off x="7337857" y="2746767"/>
            <a:ext cx="699565" cy="338554"/>
          </a:xfrm>
          <a:prstGeom prst="rect">
            <a:avLst/>
          </a:prstGeom>
          <a:noFill/>
        </p:spPr>
        <p:txBody>
          <a:bodyPr wrap="square" rtlCol="0">
            <a:spAutoFit/>
          </a:bodyPr>
          <a:lstStyle/>
          <a:p>
            <a:r>
              <a:rPr lang="en-US" sz="1600" i="0" dirty="0" smtClean="0">
                <a:latin typeface="Consolas" pitchFamily="49" charset="0"/>
              </a:rPr>
              <a:t>A</a:t>
            </a:r>
            <a:endParaRPr lang="es-ES" i="0" dirty="0">
              <a:latin typeface="Consolas" pitchFamily="49" charset="0"/>
            </a:endParaRPr>
          </a:p>
        </p:txBody>
      </p:sp>
      <p:sp>
        <p:nvSpPr>
          <p:cNvPr id="62" name="TextBox 12"/>
          <p:cNvSpPr txBox="1"/>
          <p:nvPr/>
        </p:nvSpPr>
        <p:spPr>
          <a:xfrm>
            <a:off x="8127475" y="2745533"/>
            <a:ext cx="699565" cy="338554"/>
          </a:xfrm>
          <a:prstGeom prst="rect">
            <a:avLst/>
          </a:prstGeom>
          <a:noFill/>
        </p:spPr>
        <p:txBody>
          <a:bodyPr wrap="square" rtlCol="0">
            <a:spAutoFit/>
          </a:bodyPr>
          <a:lstStyle/>
          <a:p>
            <a:r>
              <a:rPr lang="en-US" sz="1600" i="0" dirty="0" smtClean="0">
                <a:latin typeface="Consolas" pitchFamily="49" charset="0"/>
              </a:rPr>
              <a:t>D</a:t>
            </a:r>
            <a:endParaRPr lang="es-ES" i="0" dirty="0">
              <a:latin typeface="Consolas" pitchFamily="49" charset="0"/>
            </a:endParaRPr>
          </a:p>
        </p:txBody>
      </p:sp>
      <p:sp>
        <p:nvSpPr>
          <p:cNvPr id="63" name="Text Box 13"/>
          <p:cNvSpPr txBox="1">
            <a:spLocks noChangeArrowheads="1"/>
          </p:cNvSpPr>
          <p:nvPr/>
        </p:nvSpPr>
        <p:spPr bwMode="auto">
          <a:xfrm>
            <a:off x="8087227" y="241493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i="0">
                <a:solidFill>
                  <a:srgbClr val="000000"/>
                </a:solidFill>
                <a:latin typeface="Consolas" pitchFamily="49" charset="0"/>
                <a:cs typeface="Consolas" pitchFamily="49" charset="0"/>
              </a:defRPr>
            </a:lvl1pPr>
          </a:lstStyle>
          <a:p>
            <a:r>
              <a:rPr lang="en-US" dirty="0"/>
              <a:t>25</a:t>
            </a:r>
          </a:p>
        </p:txBody>
      </p:sp>
      <p:sp>
        <p:nvSpPr>
          <p:cNvPr id="64" name="Text Box 13"/>
          <p:cNvSpPr txBox="1">
            <a:spLocks noChangeArrowheads="1"/>
          </p:cNvSpPr>
          <p:nvPr/>
        </p:nvSpPr>
        <p:spPr bwMode="auto">
          <a:xfrm>
            <a:off x="8839701" y="2414936"/>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12</a:t>
            </a:r>
          </a:p>
        </p:txBody>
      </p:sp>
      <p:sp>
        <p:nvSpPr>
          <p:cNvPr id="65" name="TextBox 12"/>
          <p:cNvSpPr txBox="1"/>
          <p:nvPr/>
        </p:nvSpPr>
        <p:spPr>
          <a:xfrm>
            <a:off x="8855534" y="2742771"/>
            <a:ext cx="699565" cy="338554"/>
          </a:xfrm>
          <a:prstGeom prst="rect">
            <a:avLst/>
          </a:prstGeom>
          <a:noFill/>
        </p:spPr>
        <p:txBody>
          <a:bodyPr wrap="square" rtlCol="0">
            <a:spAutoFit/>
          </a:bodyPr>
          <a:lstStyle/>
          <a:p>
            <a:r>
              <a:rPr lang="en-US" sz="1600" i="0" dirty="0">
                <a:latin typeface="Consolas" pitchFamily="49" charset="0"/>
              </a:rPr>
              <a:t>M</a:t>
            </a:r>
            <a:endParaRPr lang="es-ES" i="0" dirty="0">
              <a:latin typeface="Consolas" pitchFamily="49" charset="0"/>
            </a:endParaRPr>
          </a:p>
        </p:txBody>
      </p:sp>
      <p:sp>
        <p:nvSpPr>
          <p:cNvPr id="66" name="Text Box 13"/>
          <p:cNvSpPr txBox="1">
            <a:spLocks noChangeArrowheads="1"/>
          </p:cNvSpPr>
          <p:nvPr/>
        </p:nvSpPr>
        <p:spPr bwMode="auto">
          <a:xfrm>
            <a:off x="9576816" y="2416158"/>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2013</a:t>
            </a:r>
          </a:p>
        </p:txBody>
      </p:sp>
      <p:sp>
        <p:nvSpPr>
          <p:cNvPr id="67" name="TextBox 12"/>
          <p:cNvSpPr txBox="1"/>
          <p:nvPr/>
        </p:nvSpPr>
        <p:spPr>
          <a:xfrm>
            <a:off x="9568899" y="2747990"/>
            <a:ext cx="699565" cy="338554"/>
          </a:xfrm>
          <a:prstGeom prst="rect">
            <a:avLst/>
          </a:prstGeom>
          <a:noFill/>
        </p:spPr>
        <p:txBody>
          <a:bodyPr wrap="square" rtlCol="0">
            <a:spAutoFit/>
          </a:bodyPr>
          <a:lstStyle/>
          <a:p>
            <a:r>
              <a:rPr lang="en-US" sz="1600" i="0" dirty="0" smtClean="0">
                <a:latin typeface="Consolas" pitchFamily="49" charset="0"/>
              </a:rPr>
              <a:t>A</a:t>
            </a:r>
            <a:endParaRPr lang="es-ES" i="0" dirty="0">
              <a:latin typeface="Consolas" pitchFamily="49" charset="0"/>
            </a:endParaRPr>
          </a:p>
        </p:txBody>
      </p:sp>
      <p:sp>
        <p:nvSpPr>
          <p:cNvPr id="68" name="TextBox 12"/>
          <p:cNvSpPr txBox="1"/>
          <p:nvPr/>
        </p:nvSpPr>
        <p:spPr>
          <a:xfrm>
            <a:off x="5865091" y="3128245"/>
            <a:ext cx="2172331" cy="369332"/>
          </a:xfrm>
          <a:prstGeom prst="rect">
            <a:avLst/>
          </a:prstGeom>
          <a:noFill/>
        </p:spPr>
        <p:txBody>
          <a:bodyPr wrap="square" rtlCol="0">
            <a:spAutoFit/>
          </a:bodyPr>
          <a:lstStyle/>
          <a:p>
            <a:r>
              <a:rPr lang="en-US" sz="1800" i="0" dirty="0" err="1" smtClean="0">
                <a:latin typeface="Consolas" pitchFamily="49" charset="0"/>
              </a:rPr>
              <a:t>navidad</a:t>
            </a:r>
            <a:endParaRPr lang="es-ES" sz="2000" i="0" dirty="0">
              <a:latin typeface="Consolas" pitchFamily="49" charset="0"/>
            </a:endParaRPr>
          </a:p>
        </p:txBody>
      </p:sp>
      <p:sp>
        <p:nvSpPr>
          <p:cNvPr id="69" name="TextBox 12"/>
          <p:cNvSpPr txBox="1"/>
          <p:nvPr/>
        </p:nvSpPr>
        <p:spPr>
          <a:xfrm>
            <a:off x="8107770" y="3072559"/>
            <a:ext cx="2172331" cy="369332"/>
          </a:xfrm>
          <a:prstGeom prst="rect">
            <a:avLst/>
          </a:prstGeom>
          <a:noFill/>
        </p:spPr>
        <p:txBody>
          <a:bodyPr wrap="square" rtlCol="0">
            <a:spAutoFit/>
          </a:bodyPr>
          <a:lstStyle/>
          <a:p>
            <a:r>
              <a:rPr lang="en-US" sz="1800" i="0" dirty="0" err="1" smtClean="0">
                <a:latin typeface="Consolas" pitchFamily="49" charset="0"/>
              </a:rPr>
              <a:t>festivo</a:t>
            </a:r>
            <a:endParaRPr lang="es-ES" sz="2000" i="0" dirty="0">
              <a:latin typeface="Consolas" pitchFamily="49" charset="0"/>
            </a:endParaRPr>
          </a:p>
        </p:txBody>
      </p:sp>
      <p:cxnSp>
        <p:nvCxnSpPr>
          <p:cNvPr id="70" name="2 Conector recto"/>
          <p:cNvCxnSpPr/>
          <p:nvPr/>
        </p:nvCxnSpPr>
        <p:spPr bwMode="auto">
          <a:xfrm flipV="1">
            <a:off x="5865091" y="3128245"/>
            <a:ext cx="2043681" cy="23579"/>
          </a:xfrm>
          <a:prstGeom prst="line">
            <a:avLst/>
          </a:prstGeom>
          <a:solidFill>
            <a:srgbClr val="3366FF">
              <a:alpha val="60001"/>
            </a:srgbClr>
          </a:solidFill>
          <a:ln w="25400" cap="flat" cmpd="sng" algn="ctr">
            <a:solidFill>
              <a:srgbClr val="F8F8F8"/>
            </a:solidFill>
            <a:prstDash val="dash"/>
            <a:round/>
            <a:headEnd type="none" w="med" len="med"/>
            <a:tailEnd type="none" w="med" len="med"/>
          </a:ln>
          <a:effectLst/>
        </p:spPr>
      </p:cxnSp>
      <p:cxnSp>
        <p:nvCxnSpPr>
          <p:cNvPr id="71" name="51 Conector recto"/>
          <p:cNvCxnSpPr/>
          <p:nvPr/>
        </p:nvCxnSpPr>
        <p:spPr bwMode="auto">
          <a:xfrm flipV="1">
            <a:off x="8157045" y="3088524"/>
            <a:ext cx="2043681" cy="23579"/>
          </a:xfrm>
          <a:prstGeom prst="line">
            <a:avLst/>
          </a:prstGeom>
          <a:solidFill>
            <a:srgbClr val="3366FF">
              <a:alpha val="60001"/>
            </a:srgbClr>
          </a:solidFill>
          <a:ln w="25400" cap="flat" cmpd="sng" algn="ctr">
            <a:solidFill>
              <a:srgbClr val="F8F8F8"/>
            </a:solidFill>
            <a:prstDash val="dash"/>
            <a:round/>
            <a:headEnd type="none" w="med" len="med"/>
            <a:tailEnd type="none" w="med" len="med"/>
          </a:ln>
          <a:effectLst/>
        </p:spPr>
      </p:cxnSp>
      <p:sp>
        <p:nvSpPr>
          <p:cNvPr id="72" name="Text Box 13"/>
          <p:cNvSpPr txBox="1">
            <a:spLocks noChangeArrowheads="1"/>
          </p:cNvSpPr>
          <p:nvPr/>
        </p:nvSpPr>
        <p:spPr bwMode="auto">
          <a:xfrm>
            <a:off x="8087308" y="2420354"/>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i="0">
                <a:solidFill>
                  <a:srgbClr val="000000"/>
                </a:solidFill>
                <a:latin typeface="Consolas" pitchFamily="49" charset="0"/>
                <a:cs typeface="Consolas" pitchFamily="49" charset="0"/>
              </a:defRPr>
            </a:lvl1pPr>
          </a:lstStyle>
          <a:p>
            <a:r>
              <a:rPr lang="en-US" dirty="0"/>
              <a:t>26</a:t>
            </a:r>
          </a:p>
        </p:txBody>
      </p:sp>
    </p:spTree>
    <p:extLst>
      <p:ext uri="{BB962C8B-B14F-4D97-AF65-F5344CB8AC3E}">
        <p14:creationId xmlns:p14="http://schemas.microsoft.com/office/powerpoint/2010/main" val="3161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4" grpId="0"/>
      <p:bldP spid="55" grpId="0" animBg="1"/>
      <p:bldP spid="56" grpId="0" animBg="1"/>
      <p:bldP spid="57" grpId="0"/>
      <p:bldP spid="58" grpId="0"/>
      <p:bldP spid="60" grpId="0" animBg="1"/>
      <p:bldP spid="61" grpId="0"/>
      <p:bldP spid="62" grpId="0"/>
      <p:bldP spid="63" grpId="0" animBg="1"/>
      <p:bldP spid="64" grpId="0" animBg="1"/>
      <p:bldP spid="65" grpId="0"/>
      <p:bldP spid="66" grpId="0" animBg="1"/>
      <p:bldP spid="67" grpId="0"/>
      <p:bldP spid="68" grpId="0"/>
      <p:bldP spid="69" grpId="0"/>
      <p:bldP spid="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12</a:t>
            </a:fld>
            <a:endParaRPr lang="en-US"/>
          </a:p>
        </p:txBody>
      </p:sp>
      <p:sp>
        <p:nvSpPr>
          <p:cNvPr id="6"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7" name="Title 1"/>
          <p:cNvSpPr txBox="1">
            <a:spLocks/>
          </p:cNvSpPr>
          <p:nvPr/>
        </p:nvSpPr>
        <p:spPr>
          <a:xfrm>
            <a:off x="700607" y="2458940"/>
            <a:ext cx="10653193" cy="3357842"/>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buFontTx/>
              <a:buChar char="•"/>
              <a:defRPr/>
            </a:pPr>
            <a:r>
              <a:rPr lang="es-ES_tradnl" sz="2800" b="1" dirty="0">
                <a:solidFill>
                  <a:srgbClr val="C00000"/>
                </a:solidFill>
              </a:rPr>
              <a:t>Por</a:t>
            </a:r>
            <a:r>
              <a:rPr lang="es-ES_tradnl" sz="2000" b="1" dirty="0">
                <a:solidFill>
                  <a:srgbClr val="C00000"/>
                </a:solidFill>
                <a:latin typeface="Nina" pitchFamily="34" charset="0"/>
              </a:rPr>
              <a:t> </a:t>
            </a:r>
            <a:r>
              <a:rPr lang="es-ES_tradnl" sz="2800" b="1" dirty="0">
                <a:solidFill>
                  <a:srgbClr val="C00000"/>
                </a:solidFill>
              </a:rPr>
              <a:t>copia </a:t>
            </a:r>
            <a:r>
              <a:rPr lang="es-ES_tradnl" sz="2400" dirty="0"/>
              <a:t>(</a:t>
            </a:r>
            <a:r>
              <a:rPr lang="es-ES_tradnl" sz="2400" dirty="0" err="1"/>
              <a:t>by</a:t>
            </a:r>
            <a:r>
              <a:rPr lang="es-ES_tradnl" sz="2400" dirty="0"/>
              <a:t> </a:t>
            </a:r>
            <a:r>
              <a:rPr lang="es-ES_tradnl" sz="2400" dirty="0" err="1"/>
              <a:t>copy</a:t>
            </a:r>
            <a:r>
              <a:rPr lang="es-ES_tradnl" sz="2400" dirty="0"/>
              <a:t>) </a:t>
            </a:r>
            <a:r>
              <a:rPr lang="es-ES_tradnl" sz="2400" dirty="0" smtClean="0"/>
              <a:t>El valor </a:t>
            </a:r>
            <a:r>
              <a:rPr lang="es-ES_tradnl" sz="2400" dirty="0" smtClean="0"/>
              <a:t>computado de la expresión </a:t>
            </a:r>
            <a:r>
              <a:rPr lang="es-ES_tradnl" sz="2400" dirty="0" smtClean="0"/>
              <a:t>parámetro real se copia sobre la memoria asociada al parámetro formal. </a:t>
            </a:r>
          </a:p>
          <a:p>
            <a:pPr lvl="1">
              <a:defRPr/>
            </a:pPr>
            <a:r>
              <a:rPr lang="es-ES_tradnl" sz="2400" dirty="0"/>
              <a:t>Es la forma de traspaso implícita en C, Pascal, Java, Eiffel, C</a:t>
            </a:r>
            <a:r>
              <a:rPr lang="en-US" sz="2400" dirty="0"/>
              <a:t>++, C#, Python, </a:t>
            </a:r>
            <a:r>
              <a:rPr lang="en-US" sz="2400" dirty="0"/>
              <a:t>Swift, Eiffel</a:t>
            </a:r>
            <a:r>
              <a:rPr lang="es-ES_tradnl" sz="2400" dirty="0"/>
              <a:t>) </a:t>
            </a:r>
            <a:r>
              <a:rPr lang="es-ES_tradnl" sz="2400" dirty="0"/>
              <a:t>. </a:t>
            </a:r>
          </a:p>
          <a:p>
            <a:pPr lvl="1">
              <a:defRPr/>
            </a:pPr>
            <a:endParaRPr lang="es-ES_tradnl" sz="2000" dirty="0" smtClean="0"/>
          </a:p>
          <a:p>
            <a:pPr lvl="1">
              <a:defRPr/>
            </a:pPr>
            <a:r>
              <a:rPr lang="es-ES_tradnl" sz="2400" dirty="0" smtClean="0"/>
              <a:t>Una asignación </a:t>
            </a:r>
            <a:r>
              <a:rPr lang="es-ES_tradnl" sz="2800" b="1" dirty="0">
                <a:solidFill>
                  <a:srgbClr val="C00000"/>
                </a:solidFill>
                <a:latin typeface="Consolas" panose="020B0609020204030204" pitchFamily="49" charset="0"/>
              </a:rPr>
              <a:t>x = … </a:t>
            </a:r>
            <a:r>
              <a:rPr lang="es-ES_tradnl" sz="2400" dirty="0" smtClean="0"/>
              <a:t>al parámetro formal dentro del cuerpo del método </a:t>
            </a:r>
            <a:r>
              <a:rPr lang="es-ES_tradnl" sz="2800" b="1" dirty="0">
                <a:solidFill>
                  <a:srgbClr val="C00000"/>
                </a:solidFill>
                <a:latin typeface="Consolas" panose="020B0609020204030204" pitchFamily="49" charset="0"/>
              </a:rPr>
              <a:t>F</a:t>
            </a:r>
            <a:r>
              <a:rPr lang="es-ES_tradnl" sz="2400" b="1" dirty="0">
                <a:solidFill>
                  <a:srgbClr val="C00000"/>
                </a:solidFill>
                <a:latin typeface="Consolas" panose="020B0609020204030204" pitchFamily="49" charset="0"/>
              </a:rPr>
              <a:t> </a:t>
            </a:r>
            <a:r>
              <a:rPr lang="es-ES_tradnl" sz="2400" dirty="0" smtClean="0"/>
              <a:t>durante la ejecución de éste no modifica al parámetro real de quien hizo la llamada</a:t>
            </a:r>
          </a:p>
          <a:p>
            <a:pPr lvl="1" eaLnBrk="0" hangingPunct="0">
              <a:lnSpc>
                <a:spcPct val="90000"/>
              </a:lnSpc>
              <a:defRPr/>
            </a:pPr>
            <a:endParaRPr lang="es-ES_tradnl" dirty="0">
              <a:effectLst>
                <a:outerShdw blurRad="38100" dist="38100" dir="2700000" algn="tl">
                  <a:srgbClr val="000000"/>
                </a:outerShdw>
              </a:effectLst>
              <a:latin typeface="Nina" pitchFamily="34" charset="0"/>
            </a:endParaRPr>
          </a:p>
        </p:txBody>
      </p:sp>
      <p:sp>
        <p:nvSpPr>
          <p:cNvPr id="5" name="Rectangle 3"/>
          <p:cNvSpPr>
            <a:spLocks noChangeArrowheads="1"/>
          </p:cNvSpPr>
          <p:nvPr/>
        </p:nvSpPr>
        <p:spPr bwMode="auto">
          <a:xfrm>
            <a:off x="504801" y="965249"/>
            <a:ext cx="4800599" cy="523220"/>
          </a:xfrm>
          <a:prstGeom prst="rect">
            <a:avLst/>
          </a:prstGeom>
          <a:solidFill>
            <a:schemeClr val="bg1"/>
          </a:solidFill>
          <a:ln>
            <a:noFill/>
          </a:ln>
          <a:extLst/>
        </p:spPr>
        <p:txBody>
          <a:bodyPr wrap="square">
            <a:spAutoFit/>
          </a:bodyPr>
          <a:lstStyle/>
          <a:p>
            <a:pPr algn="l">
              <a:lnSpc>
                <a:spcPct val="140000"/>
              </a:lnSpc>
            </a:pPr>
            <a:r>
              <a:rPr lang="es-ES_tradnl" sz="2000" i="0" dirty="0" smtClean="0">
                <a:latin typeface="Consolas" pitchFamily="49" charset="0"/>
                <a:cs typeface="Consolas" pitchFamily="49" charset="0"/>
              </a:rPr>
              <a:t>F(</a:t>
            </a:r>
            <a:r>
              <a:rPr lang="es-ES_tradnl" sz="2000" i="1" dirty="0" smtClean="0">
                <a:latin typeface="Consolas" pitchFamily="49" charset="0"/>
                <a:cs typeface="Consolas" pitchFamily="49" charset="0"/>
              </a:rPr>
              <a:t>expresión que </a:t>
            </a:r>
            <a:r>
              <a:rPr lang="es-ES_tradnl" sz="2000" i="1" dirty="0" smtClean="0">
                <a:latin typeface="Consolas" pitchFamily="49" charset="0"/>
                <a:cs typeface="Consolas" pitchFamily="49" charset="0"/>
              </a:rPr>
              <a:t>produce un valor</a:t>
            </a:r>
            <a:r>
              <a:rPr lang="es-ES_tradnl" sz="2000" dirty="0" smtClean="0">
                <a:latin typeface="Consolas" pitchFamily="49" charset="0"/>
                <a:cs typeface="Consolas" pitchFamily="49" charset="0"/>
              </a:rPr>
              <a:t>)</a:t>
            </a:r>
            <a:endParaRPr lang="es-ES_tradnl" sz="2000" i="0" dirty="0">
              <a:latin typeface="Consolas" pitchFamily="49" charset="0"/>
              <a:cs typeface="Consolas" pitchFamily="49" charset="0"/>
            </a:endParaRPr>
          </a:p>
        </p:txBody>
      </p:sp>
      <p:sp>
        <p:nvSpPr>
          <p:cNvPr id="8" name="Rectangle 3"/>
          <p:cNvSpPr>
            <a:spLocks noChangeArrowheads="1"/>
          </p:cNvSpPr>
          <p:nvPr/>
        </p:nvSpPr>
        <p:spPr bwMode="auto">
          <a:xfrm>
            <a:off x="8610600" y="965249"/>
            <a:ext cx="1766453" cy="523220"/>
          </a:xfrm>
          <a:prstGeom prst="rect">
            <a:avLst/>
          </a:prstGeom>
          <a:solidFill>
            <a:schemeClr val="bg1"/>
          </a:solidFill>
          <a:ln>
            <a:noFill/>
          </a:ln>
          <a:extLst/>
        </p:spPr>
        <p:txBody>
          <a:bodyPr wrap="square">
            <a:spAutoFit/>
          </a:bodyPr>
          <a:lstStyle/>
          <a:p>
            <a:pPr algn="l">
              <a:lnSpc>
                <a:spcPct val="140000"/>
              </a:lnSpc>
            </a:pPr>
            <a:r>
              <a:rPr lang="es-ES_tradnl" sz="2000" i="0" dirty="0" smtClean="0">
                <a:latin typeface="Consolas" pitchFamily="49" charset="0"/>
                <a:cs typeface="Consolas" pitchFamily="49" charset="0"/>
              </a:rPr>
              <a:t>F(x){ … }</a:t>
            </a:r>
            <a:endParaRPr lang="es-ES_tradnl" sz="2000" i="0" dirty="0">
              <a:latin typeface="Consolas" pitchFamily="49" charset="0"/>
              <a:cs typeface="Consolas" pitchFamily="49" charset="0"/>
            </a:endParaRPr>
          </a:p>
        </p:txBody>
      </p:sp>
      <p:sp>
        <p:nvSpPr>
          <p:cNvPr id="9" name="TextBox 12"/>
          <p:cNvSpPr txBox="1"/>
          <p:nvPr/>
        </p:nvSpPr>
        <p:spPr>
          <a:xfrm>
            <a:off x="1111171" y="1597151"/>
            <a:ext cx="2812648" cy="461665"/>
          </a:xfrm>
          <a:prstGeom prst="rect">
            <a:avLst/>
          </a:prstGeom>
          <a:solidFill>
            <a:srgbClr val="C00000"/>
          </a:solidFill>
        </p:spPr>
        <p:txBody>
          <a:bodyPr wrap="square" rtlCol="0">
            <a:spAutoFit/>
          </a:bodyPr>
          <a:lstStyle/>
          <a:p>
            <a:r>
              <a:rPr lang="en-US" sz="2400" i="0" dirty="0" err="1" smtClean="0">
                <a:solidFill>
                  <a:srgbClr val="FFFFFF"/>
                </a:solidFill>
                <a:latin typeface="Arial Narrow" panose="020B0606020202030204" pitchFamily="34" charset="0"/>
              </a:rPr>
              <a:t>Llamada</a:t>
            </a:r>
            <a:r>
              <a:rPr lang="en-US" sz="2400" i="0" dirty="0" smtClean="0">
                <a:solidFill>
                  <a:srgbClr val="FFFFFF"/>
                </a:solidFill>
                <a:latin typeface="Arial Narrow" panose="020B0606020202030204" pitchFamily="34" charset="0"/>
              </a:rPr>
              <a:t> a la </a:t>
            </a:r>
            <a:r>
              <a:rPr lang="en-US" sz="2400" i="0" dirty="0" err="1" smtClean="0">
                <a:solidFill>
                  <a:srgbClr val="FFFFFF"/>
                </a:solidFill>
                <a:latin typeface="Arial Narrow" panose="020B0606020202030204" pitchFamily="34" charset="0"/>
              </a:rPr>
              <a:t>función</a:t>
            </a:r>
            <a:r>
              <a:rPr lang="en-US" sz="2400" i="0" dirty="0" smtClean="0">
                <a:solidFill>
                  <a:srgbClr val="FFFFFF"/>
                </a:solidFill>
                <a:latin typeface="Arial Narrow" panose="020B0606020202030204" pitchFamily="34" charset="0"/>
              </a:rPr>
              <a:t> </a:t>
            </a:r>
            <a:r>
              <a:rPr lang="en-US" sz="2000" i="0" dirty="0" smtClean="0">
                <a:solidFill>
                  <a:srgbClr val="FFFFFF"/>
                </a:solidFill>
                <a:latin typeface="Arial Narrow" panose="020B0606020202030204" pitchFamily="34" charset="0"/>
              </a:rPr>
              <a:t>F</a:t>
            </a:r>
            <a:endParaRPr lang="es-ES" sz="2400" i="0" dirty="0">
              <a:solidFill>
                <a:srgbClr val="FFFFFF"/>
              </a:solidFill>
              <a:latin typeface="Arial Narrow" panose="020B0606020202030204" pitchFamily="34" charset="0"/>
            </a:endParaRPr>
          </a:p>
        </p:txBody>
      </p:sp>
      <p:sp>
        <p:nvSpPr>
          <p:cNvPr id="10" name="TextBox 12"/>
          <p:cNvSpPr txBox="1"/>
          <p:nvPr/>
        </p:nvSpPr>
        <p:spPr>
          <a:xfrm>
            <a:off x="8016125" y="1597150"/>
            <a:ext cx="3394584" cy="461665"/>
          </a:xfrm>
          <a:prstGeom prst="rect">
            <a:avLst/>
          </a:prstGeom>
          <a:solidFill>
            <a:srgbClr val="C00000"/>
          </a:solidFill>
        </p:spPr>
        <p:txBody>
          <a:bodyPr wrap="square" rtlCol="0">
            <a:spAutoFit/>
          </a:bodyPr>
          <a:lstStyle/>
          <a:p>
            <a:r>
              <a:rPr lang="en-US" sz="2400" i="0" dirty="0" err="1" smtClean="0">
                <a:solidFill>
                  <a:srgbClr val="FFFFFF"/>
                </a:solidFill>
                <a:latin typeface="Arial Narrow" panose="020B0606020202030204" pitchFamily="34" charset="0"/>
              </a:rPr>
              <a:t>Definición</a:t>
            </a:r>
            <a:r>
              <a:rPr lang="en-US" sz="2400" i="0" dirty="0" smtClean="0">
                <a:solidFill>
                  <a:srgbClr val="FFFFFF"/>
                </a:solidFill>
                <a:latin typeface="Arial Narrow" panose="020B0606020202030204" pitchFamily="34" charset="0"/>
              </a:rPr>
              <a:t> de la </a:t>
            </a:r>
            <a:r>
              <a:rPr lang="en-US" sz="2400" i="0" dirty="0" err="1" smtClean="0">
                <a:solidFill>
                  <a:srgbClr val="FFFFFF"/>
                </a:solidFill>
                <a:latin typeface="Arial Narrow" panose="020B0606020202030204" pitchFamily="34" charset="0"/>
              </a:rPr>
              <a:t>función</a:t>
            </a:r>
            <a:r>
              <a:rPr lang="en-US" sz="2400" i="0" dirty="0" smtClean="0">
                <a:solidFill>
                  <a:srgbClr val="FFFFFF"/>
                </a:solidFill>
                <a:latin typeface="Arial Narrow" panose="020B0606020202030204" pitchFamily="34" charset="0"/>
              </a:rPr>
              <a:t> </a:t>
            </a:r>
            <a:r>
              <a:rPr lang="en-US" sz="2000" i="0" dirty="0" smtClean="0">
                <a:solidFill>
                  <a:srgbClr val="FFFFFF"/>
                </a:solidFill>
                <a:latin typeface="Arial Narrow" panose="020B0606020202030204" pitchFamily="34" charset="0"/>
              </a:rPr>
              <a:t>F</a:t>
            </a:r>
            <a:endParaRPr lang="es-ES" sz="2400" i="0" dirty="0">
              <a:solidFill>
                <a:srgbClr val="FFFFFF"/>
              </a:solidFill>
              <a:latin typeface="Arial Narrow" panose="020B0606020202030204" pitchFamily="34" charset="0"/>
            </a:endParaRPr>
          </a:p>
        </p:txBody>
      </p:sp>
    </p:spTree>
    <p:extLst>
      <p:ext uri="{BB962C8B-B14F-4D97-AF65-F5344CB8AC3E}">
        <p14:creationId xmlns:p14="http://schemas.microsoft.com/office/powerpoint/2010/main" val="133974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13</a:t>
            </a:fld>
            <a:endParaRPr lang="en-US"/>
          </a:p>
        </p:txBody>
      </p:sp>
      <p:sp>
        <p:nvSpPr>
          <p:cNvPr id="6" name="Title 1"/>
          <p:cNvSpPr>
            <a:spLocks noGrp="1"/>
          </p:cNvSpPr>
          <p:nvPr>
            <p:ph type="title"/>
          </p:nvPr>
        </p:nvSpPr>
        <p:spPr>
          <a:xfrm>
            <a:off x="137159" y="80645"/>
            <a:ext cx="7745199"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 by result)</a:t>
            </a:r>
            <a:endParaRPr lang="en-US" sz="2800" cap="small" dirty="0">
              <a:solidFill>
                <a:schemeClr val="bg1"/>
              </a:solidFill>
              <a:latin typeface="Arial Narrow" panose="020B0606020202030204" pitchFamily="34" charset="0"/>
            </a:endParaRPr>
          </a:p>
        </p:txBody>
      </p:sp>
      <p:sp>
        <p:nvSpPr>
          <p:cNvPr id="7" name="Title 1"/>
          <p:cNvSpPr txBox="1">
            <a:spLocks/>
          </p:cNvSpPr>
          <p:nvPr/>
        </p:nvSpPr>
        <p:spPr>
          <a:xfrm>
            <a:off x="709480" y="1306593"/>
            <a:ext cx="10552687" cy="4124206"/>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buFontTx/>
              <a:buChar char="•"/>
              <a:defRPr/>
            </a:pPr>
            <a:r>
              <a:rPr lang="es-ES_tradnl" sz="2800" b="1" dirty="0">
                <a:solidFill>
                  <a:srgbClr val="C00000"/>
                </a:solidFill>
              </a:rPr>
              <a:t>Por</a:t>
            </a:r>
            <a:r>
              <a:rPr lang="es-ES_tradnl" sz="2000" b="1" dirty="0">
                <a:solidFill>
                  <a:srgbClr val="C00000"/>
                </a:solidFill>
                <a:latin typeface="Nina" pitchFamily="34" charset="0"/>
              </a:rPr>
              <a:t> </a:t>
            </a:r>
            <a:r>
              <a:rPr lang="es-ES_tradnl" sz="2800" b="1" dirty="0">
                <a:solidFill>
                  <a:srgbClr val="C00000"/>
                </a:solidFill>
              </a:rPr>
              <a:t>copia </a:t>
            </a:r>
            <a:r>
              <a:rPr lang="es-ES_tradnl" sz="2800" b="1" dirty="0" smtClean="0">
                <a:solidFill>
                  <a:srgbClr val="C00000"/>
                </a:solidFill>
              </a:rPr>
              <a:t>modo </a:t>
            </a:r>
            <a:r>
              <a:rPr lang="es-ES_tradnl" sz="2800" b="1" dirty="0" err="1" smtClean="0">
                <a:solidFill>
                  <a:srgbClr val="C00000"/>
                </a:solidFill>
              </a:rPr>
              <a:t>by</a:t>
            </a:r>
            <a:r>
              <a:rPr lang="es-ES_tradnl" sz="2800" b="1" dirty="0" smtClean="0">
                <a:solidFill>
                  <a:srgbClr val="C00000"/>
                </a:solidFill>
              </a:rPr>
              <a:t> </a:t>
            </a:r>
            <a:r>
              <a:rPr lang="es-ES_tradnl" sz="2800" b="1" dirty="0" err="1" smtClean="0">
                <a:solidFill>
                  <a:srgbClr val="C00000"/>
                </a:solidFill>
              </a:rPr>
              <a:t>result</a:t>
            </a:r>
            <a:endParaRPr lang="es-ES_tradnl" sz="2800" b="1" dirty="0" smtClean="0">
              <a:solidFill>
                <a:srgbClr val="C00000"/>
              </a:solidFill>
            </a:endParaRPr>
          </a:p>
          <a:p>
            <a:pPr lvl="1">
              <a:lnSpc>
                <a:spcPct val="130000"/>
              </a:lnSpc>
              <a:defRPr/>
            </a:pPr>
            <a:r>
              <a:rPr lang="es-ES_tradnl" sz="2000" dirty="0"/>
              <a:t>No se pasa copia del parámetro real al parámetro formal al hacer la llamada.</a:t>
            </a:r>
          </a:p>
          <a:p>
            <a:pPr lvl="1">
              <a:lnSpc>
                <a:spcPct val="130000"/>
              </a:lnSpc>
              <a:defRPr/>
            </a:pPr>
            <a:r>
              <a:rPr lang="es-ES_tradnl" sz="2000" dirty="0"/>
              <a:t>El parámetro formal se usa como variable local </a:t>
            </a:r>
            <a:r>
              <a:rPr lang="es-ES_tradnl" sz="2000" dirty="0" smtClean="0"/>
              <a:t>por lo que primero </a:t>
            </a:r>
            <a:r>
              <a:rPr lang="es-ES_tradnl" sz="2000" dirty="0"/>
              <a:t>debe usarse por </a:t>
            </a:r>
            <a:r>
              <a:rPr lang="es-ES_tradnl" sz="2000" b="1" dirty="0"/>
              <a:t>parte </a:t>
            </a:r>
            <a:r>
              <a:rPr lang="es-ES_tradnl" sz="2000" b="1" dirty="0" smtClean="0"/>
              <a:t>izquierda </a:t>
            </a:r>
            <a:r>
              <a:rPr lang="es-ES_tradnl" sz="2000" dirty="0" smtClean="0"/>
              <a:t>para asegurar que recibe un valor. </a:t>
            </a:r>
            <a:r>
              <a:rPr lang="es-ES_tradnl" sz="2000" dirty="0"/>
              <a:t>El valor que se encuentre en </a:t>
            </a:r>
            <a:r>
              <a:rPr lang="es-ES_tradnl" sz="2000" dirty="0" smtClean="0"/>
              <a:t>el parámetro formal se copiará de regreso en el parámetro </a:t>
            </a:r>
            <a:r>
              <a:rPr lang="es-ES_tradnl" sz="2000" dirty="0"/>
              <a:t>real al </a:t>
            </a:r>
            <a:r>
              <a:rPr lang="es-ES_tradnl" sz="2000" dirty="0" smtClean="0"/>
              <a:t>retornar.</a:t>
            </a:r>
          </a:p>
          <a:p>
            <a:pPr lvl="1">
              <a:lnSpc>
                <a:spcPct val="130000"/>
              </a:lnSpc>
              <a:defRPr/>
            </a:pPr>
            <a:r>
              <a:rPr lang="es-ES_tradnl" sz="2000" dirty="0" smtClean="0"/>
              <a:t>El compilador debería asegurarse que el parámetro real sea una entidad, digamos una variable,  para que pueda recibir el valor que se regrese a través del parámetro real </a:t>
            </a:r>
            <a:endParaRPr lang="es-ES_tradnl" sz="2000" dirty="0"/>
          </a:p>
          <a:p>
            <a:pPr lvl="1">
              <a:lnSpc>
                <a:spcPct val="130000"/>
              </a:lnSpc>
              <a:defRPr/>
            </a:pPr>
            <a:r>
              <a:rPr lang="es-ES_tradnl" sz="2000" dirty="0" smtClean="0"/>
              <a:t>Este es el caso por ejemplo cuando el parámetro formal es especificado </a:t>
            </a:r>
            <a:r>
              <a:rPr lang="es-ES_tradnl" sz="2000" b="1" dirty="0" err="1" smtClean="0"/>
              <a:t>out</a:t>
            </a:r>
            <a:r>
              <a:rPr lang="es-ES_tradnl" sz="2000" dirty="0" smtClean="0"/>
              <a:t> en C#. Si el parámetro real no es una variable el compilador debe dar error. Una llamada de la forma F(k+1) si el parámetro formal es </a:t>
            </a:r>
            <a:r>
              <a:rPr lang="es-ES_tradnl" sz="2000" b="1" dirty="0" err="1" smtClean="0"/>
              <a:t>out</a:t>
            </a:r>
            <a:r>
              <a:rPr lang="es-ES_tradnl" sz="2000" b="1" dirty="0" smtClean="0"/>
              <a:t> </a:t>
            </a:r>
            <a:r>
              <a:rPr lang="es-ES_tradnl" sz="2000" dirty="0"/>
              <a:t>debe dar error</a:t>
            </a:r>
          </a:p>
        </p:txBody>
      </p:sp>
    </p:spTree>
    <p:extLst>
      <p:ext uri="{BB962C8B-B14F-4D97-AF65-F5344CB8AC3E}">
        <p14:creationId xmlns:p14="http://schemas.microsoft.com/office/powerpoint/2010/main" val="3001537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14</a:t>
            </a:fld>
            <a:endParaRPr lang="en-US" dirty="0"/>
          </a:p>
        </p:txBody>
      </p:sp>
      <p:sp>
        <p:nvSpPr>
          <p:cNvPr id="7" name="Title 1"/>
          <p:cNvSpPr txBox="1">
            <a:spLocks/>
          </p:cNvSpPr>
          <p:nvPr/>
        </p:nvSpPr>
        <p:spPr>
          <a:xfrm>
            <a:off x="524093" y="799738"/>
            <a:ext cx="4009807" cy="52322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pPr lvl="1"/>
            <a:r>
              <a:rPr lang="es-ES_tradnl" sz="2800" dirty="0">
                <a:latin typeface="Arial Narrow" panose="020B0606020202030204" pitchFamily="34" charset="0"/>
              </a:rPr>
              <a:t>Ejemplo modo </a:t>
            </a:r>
            <a:r>
              <a:rPr lang="es-ES_tradnl" sz="2800" b="1" dirty="0" err="1">
                <a:latin typeface="Arial Narrow" panose="020B0606020202030204" pitchFamily="34" charset="0"/>
              </a:rPr>
              <a:t>out</a:t>
            </a:r>
            <a:r>
              <a:rPr lang="es-ES_tradnl" sz="2800" dirty="0">
                <a:latin typeface="Arial Narrow" panose="020B0606020202030204" pitchFamily="34" charset="0"/>
              </a:rPr>
              <a:t> en C#</a:t>
            </a:r>
            <a:endParaRPr lang="es-ES_tradnl" sz="2800" dirty="0">
              <a:latin typeface="Arial Narrow" panose="020B0606020202030204" pitchFamily="34" charset="0"/>
            </a:endParaRPr>
          </a:p>
        </p:txBody>
      </p:sp>
      <p:sp>
        <p:nvSpPr>
          <p:cNvPr id="14" name="Rectangle 3"/>
          <p:cNvSpPr>
            <a:spLocks noChangeArrowheads="1"/>
          </p:cNvSpPr>
          <p:nvPr/>
        </p:nvSpPr>
        <p:spPr bwMode="auto">
          <a:xfrm>
            <a:off x="685800" y="1143000"/>
            <a:ext cx="76962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s-ES_tradnl" sz="2800" b="1" i="0" dirty="0">
              <a:solidFill>
                <a:schemeClr val="accent2"/>
              </a:solidFill>
              <a:latin typeface="Arial Narrow" pitchFamily="34" charset="0"/>
            </a:endParaRPr>
          </a:p>
          <a:p>
            <a:pPr algn="l">
              <a:lnSpc>
                <a:spcPct val="140000"/>
              </a:lnSpc>
            </a:pPr>
            <a:r>
              <a:rPr lang="es-ES_tradnl" sz="1800" b="1" i="0" dirty="0" err="1">
                <a:solidFill>
                  <a:srgbClr val="3366FF"/>
                </a:solidFill>
                <a:latin typeface="Consolas" pitchFamily="49" charset="0"/>
                <a:cs typeface="Consolas" pitchFamily="49" charset="0"/>
              </a:rPr>
              <a:t>static</a:t>
            </a:r>
            <a:r>
              <a:rPr lang="es-ES_tradnl" sz="1800" b="1" i="0" dirty="0">
                <a:latin typeface="Consolas" pitchFamily="49" charset="0"/>
                <a:cs typeface="Consolas" pitchFamily="49" charset="0"/>
              </a:rPr>
              <a:t> </a:t>
            </a:r>
            <a:r>
              <a:rPr lang="es-ES_tradnl" b="1" dirty="0" err="1">
                <a:solidFill>
                  <a:srgbClr val="3366FF"/>
                </a:solidFill>
                <a:latin typeface="Consolas" pitchFamily="49" charset="0"/>
                <a:cs typeface="Consolas" pitchFamily="49" charset="0"/>
              </a:rPr>
              <a:t>void</a:t>
            </a:r>
            <a:r>
              <a:rPr lang="es-ES_tradnl" sz="1800" b="1" i="0" dirty="0">
                <a:latin typeface="Consolas" pitchFamily="49" charset="0"/>
                <a:cs typeface="Consolas" pitchFamily="49" charset="0"/>
              </a:rPr>
              <a:t> </a:t>
            </a:r>
            <a:r>
              <a:rPr lang="es-ES_tradnl" b="1" dirty="0">
                <a:solidFill>
                  <a:srgbClr val="3366FF"/>
                </a:solidFill>
                <a:latin typeface="Consolas" pitchFamily="49" charset="0"/>
                <a:cs typeface="Consolas" pitchFamily="49" charset="0"/>
              </a:rPr>
              <a:t>p(</a:t>
            </a:r>
            <a:r>
              <a:rPr lang="es-ES_tradnl" b="1" dirty="0" err="1">
                <a:solidFill>
                  <a:srgbClr val="3366FF"/>
                </a:solidFill>
                <a:latin typeface="Consolas" pitchFamily="49" charset="0"/>
                <a:cs typeface="Consolas" pitchFamily="49" charset="0"/>
              </a:rPr>
              <a:t>out</a:t>
            </a:r>
            <a:r>
              <a:rPr lang="es-ES_tradnl" sz="1800" b="1" i="0" dirty="0">
                <a:latin typeface="Consolas" pitchFamily="49" charset="0"/>
                <a:cs typeface="Consolas" pitchFamily="49" charset="0"/>
              </a:rPr>
              <a:t> </a:t>
            </a:r>
            <a:r>
              <a:rPr lang="es-ES_tradnl" b="1" dirty="0" err="1">
                <a:solidFill>
                  <a:srgbClr val="3366FF"/>
                </a:solidFill>
                <a:latin typeface="Consolas" pitchFamily="49" charset="0"/>
                <a:cs typeface="Consolas" pitchFamily="49" charset="0"/>
              </a:rPr>
              <a:t>int</a:t>
            </a:r>
            <a:r>
              <a:rPr lang="es-ES_tradnl" sz="1800" b="1" i="0" dirty="0">
                <a:latin typeface="Consolas" pitchFamily="49" charset="0"/>
                <a:cs typeface="Consolas" pitchFamily="49" charset="0"/>
              </a:rPr>
              <a:t> j){</a:t>
            </a:r>
          </a:p>
          <a:p>
            <a:pPr algn="l">
              <a:lnSpc>
                <a:spcPct val="140000"/>
              </a:lnSpc>
            </a:pPr>
            <a:r>
              <a:rPr lang="es-ES_tradnl" sz="1800" b="1" i="0" dirty="0">
                <a:latin typeface="Consolas" pitchFamily="49" charset="0"/>
                <a:cs typeface="Consolas" pitchFamily="49" charset="0"/>
              </a:rPr>
              <a:t> //...</a:t>
            </a:r>
          </a:p>
          <a:p>
            <a:pPr algn="l">
              <a:lnSpc>
                <a:spcPct val="140000"/>
              </a:lnSpc>
            </a:pPr>
            <a:r>
              <a:rPr lang="es-ES_tradnl" sz="1800" b="1" i="0" dirty="0">
                <a:latin typeface="Consolas" pitchFamily="49" charset="0"/>
                <a:cs typeface="Consolas" pitchFamily="49" charset="0"/>
              </a:rPr>
              <a:t>  j=2;</a:t>
            </a:r>
          </a:p>
          <a:p>
            <a:pPr algn="l">
              <a:lnSpc>
                <a:spcPct val="140000"/>
              </a:lnSpc>
            </a:pPr>
            <a:r>
              <a:rPr lang="es-ES_tradnl" sz="1800" b="1" i="0" dirty="0">
                <a:latin typeface="Consolas" pitchFamily="49" charset="0"/>
                <a:cs typeface="Consolas" pitchFamily="49" charset="0"/>
              </a:rPr>
              <a:t>  //...</a:t>
            </a:r>
          </a:p>
          <a:p>
            <a:pPr algn="l">
              <a:lnSpc>
                <a:spcPct val="140000"/>
              </a:lnSpc>
            </a:pPr>
            <a:r>
              <a:rPr lang="es-ES_tradnl" sz="1800" b="1" i="0" dirty="0">
                <a:latin typeface="Consolas" pitchFamily="49" charset="0"/>
                <a:cs typeface="Consolas" pitchFamily="49" charset="0"/>
              </a:rPr>
              <a:t>}</a:t>
            </a:r>
          </a:p>
          <a:p>
            <a:pPr algn="l">
              <a:lnSpc>
                <a:spcPct val="140000"/>
              </a:lnSpc>
            </a:pPr>
            <a:r>
              <a:rPr lang="es-ES_tradnl" sz="1800" b="1" i="0" dirty="0">
                <a:latin typeface="Consolas" pitchFamily="49" charset="0"/>
                <a:cs typeface="Consolas" pitchFamily="49" charset="0"/>
              </a:rPr>
              <a:t>...</a:t>
            </a:r>
          </a:p>
          <a:p>
            <a:pPr algn="l">
              <a:lnSpc>
                <a:spcPct val="140000"/>
              </a:lnSpc>
            </a:pPr>
            <a:r>
              <a:rPr lang="es-ES_tradnl" b="1" dirty="0" err="1">
                <a:solidFill>
                  <a:srgbClr val="3366FF"/>
                </a:solidFill>
                <a:latin typeface="Consolas" pitchFamily="49" charset="0"/>
                <a:cs typeface="Consolas" pitchFamily="49" charset="0"/>
              </a:rPr>
              <a:t>int</a:t>
            </a:r>
            <a:r>
              <a:rPr lang="es-ES_tradnl" sz="1800" b="1" i="0" dirty="0">
                <a:latin typeface="Consolas" pitchFamily="49" charset="0"/>
                <a:cs typeface="Consolas" pitchFamily="49" charset="0"/>
              </a:rPr>
              <a:t> k;</a:t>
            </a:r>
          </a:p>
          <a:p>
            <a:pPr algn="l">
              <a:lnSpc>
                <a:spcPct val="140000"/>
              </a:lnSpc>
            </a:pPr>
            <a:r>
              <a:rPr lang="es-ES_tradnl" b="1" dirty="0">
                <a:solidFill>
                  <a:srgbClr val="3366FF"/>
                </a:solidFill>
                <a:latin typeface="Consolas" pitchFamily="49" charset="0"/>
                <a:cs typeface="Consolas" pitchFamily="49" charset="0"/>
              </a:rPr>
              <a:t>f(</a:t>
            </a:r>
            <a:r>
              <a:rPr lang="es-ES_tradnl" b="1" dirty="0" err="1">
                <a:solidFill>
                  <a:srgbClr val="3366FF"/>
                </a:solidFill>
                <a:latin typeface="Consolas" pitchFamily="49" charset="0"/>
                <a:cs typeface="Consolas" pitchFamily="49" charset="0"/>
              </a:rPr>
              <a:t>out</a:t>
            </a:r>
            <a:r>
              <a:rPr lang="es-ES_tradnl" sz="1800" b="1" i="0" dirty="0">
                <a:latin typeface="Consolas" pitchFamily="49" charset="0"/>
                <a:cs typeface="Consolas" pitchFamily="49" charset="0"/>
              </a:rPr>
              <a:t> k);</a:t>
            </a:r>
          </a:p>
          <a:p>
            <a:pPr algn="l">
              <a:lnSpc>
                <a:spcPct val="140000"/>
              </a:lnSpc>
            </a:pPr>
            <a:r>
              <a:rPr lang="es-ES_tradnl" sz="1800" b="1" i="0" dirty="0" err="1">
                <a:latin typeface="Consolas" pitchFamily="49" charset="0"/>
                <a:cs typeface="Consolas" pitchFamily="49" charset="0"/>
              </a:rPr>
              <a:t>System.Console.WriteLine</a:t>
            </a:r>
            <a:r>
              <a:rPr lang="es-ES_tradnl" sz="1800" b="1" i="0" dirty="0">
                <a:latin typeface="Consolas" pitchFamily="49" charset="0"/>
                <a:cs typeface="Consolas" pitchFamily="49" charset="0"/>
              </a:rPr>
              <a:t>(k);</a:t>
            </a:r>
          </a:p>
        </p:txBody>
      </p:sp>
      <p:sp>
        <p:nvSpPr>
          <p:cNvPr id="15" name="Text Box 4"/>
          <p:cNvSpPr txBox="1">
            <a:spLocks noChangeArrowheads="1"/>
          </p:cNvSpPr>
          <p:nvPr/>
        </p:nvSpPr>
        <p:spPr bwMode="auto">
          <a:xfrm>
            <a:off x="685800" y="5615842"/>
            <a:ext cx="2903220" cy="426913"/>
          </a:xfrm>
          <a:prstGeom prst="rect">
            <a:avLst/>
          </a:prstGeom>
          <a:solidFill>
            <a:srgbClr val="FF0000">
              <a:alpha val="20000"/>
            </a:srgbClr>
          </a:solidFill>
          <a:extLst/>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s-ES" dirty="0"/>
              <a:t>Lo que se escribe es 2</a:t>
            </a:r>
          </a:p>
        </p:txBody>
      </p:sp>
      <p:sp>
        <p:nvSpPr>
          <p:cNvPr id="16" name="Line 5"/>
          <p:cNvSpPr>
            <a:spLocks noChangeShapeType="1"/>
          </p:cNvSpPr>
          <p:nvPr/>
        </p:nvSpPr>
        <p:spPr bwMode="auto">
          <a:xfrm flipV="1">
            <a:off x="1295400" y="1905000"/>
            <a:ext cx="1600200" cy="2133600"/>
          </a:xfrm>
          <a:prstGeom prst="line">
            <a:avLst/>
          </a:prstGeom>
          <a:noFill/>
          <a:ln w="28575">
            <a:solidFill>
              <a:schemeClr val="tx1"/>
            </a:solidFill>
            <a:round/>
            <a:headEnd type="triangle" w="med" len="med"/>
            <a:tailEnd type="triangle" w="med" len="me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17" name="AutoShape 6"/>
          <p:cNvSpPr>
            <a:spLocks noChangeArrowheads="1"/>
          </p:cNvSpPr>
          <p:nvPr/>
        </p:nvSpPr>
        <p:spPr bwMode="auto">
          <a:xfrm>
            <a:off x="3429000" y="3048000"/>
            <a:ext cx="3352800" cy="838200"/>
          </a:xfrm>
          <a:prstGeom prst="wedgeRectCallout">
            <a:avLst>
              <a:gd name="adj1" fmla="val -112593"/>
              <a:gd name="adj2" fmla="val 70074"/>
            </a:avLst>
          </a:prstGeom>
          <a:solidFill>
            <a:schemeClr val="tx1"/>
          </a:solidFill>
          <a:ln w="9525">
            <a:noFill/>
            <a:miter lim="800000"/>
            <a:headEnd/>
            <a:tailEnd/>
          </a:ln>
          <a:effectLst>
            <a:outerShdw dist="56796" dir="3806097" algn="ctr" rotWithShape="0">
              <a:schemeClr val="bg2"/>
            </a:outerShdw>
          </a:effectLst>
        </p:spPr>
        <p:txBody>
          <a:bodyPr/>
          <a:lstStyle/>
          <a:p>
            <a:pPr>
              <a:defRPr/>
            </a:pPr>
            <a:r>
              <a:rPr lang="en-US" sz="2000" b="1" i="0" dirty="0">
                <a:solidFill>
                  <a:schemeClr val="bg2"/>
                </a:solidFill>
                <a:latin typeface="Arial Narrow" pitchFamily="34" charset="0"/>
              </a:rPr>
              <a:t>El </a:t>
            </a:r>
            <a:r>
              <a:rPr lang="en-US" sz="2000" b="1" i="0" dirty="0" err="1">
                <a:solidFill>
                  <a:schemeClr val="bg2"/>
                </a:solidFill>
                <a:latin typeface="Arial Narrow" pitchFamily="34" charset="0"/>
              </a:rPr>
              <a:t>que</a:t>
            </a:r>
            <a:r>
              <a:rPr lang="en-US" sz="2000" b="1" i="0" dirty="0">
                <a:solidFill>
                  <a:schemeClr val="bg2"/>
                </a:solidFill>
                <a:latin typeface="Arial Narrow" pitchFamily="34" charset="0"/>
              </a:rPr>
              <a:t> llama </a:t>
            </a:r>
            <a:r>
              <a:rPr lang="en-US" sz="2000" b="1" i="0" dirty="0" err="1">
                <a:solidFill>
                  <a:schemeClr val="bg2"/>
                </a:solidFill>
                <a:latin typeface="Arial Narrow" pitchFamily="34" charset="0"/>
              </a:rPr>
              <a:t>tiene</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que</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estar</a:t>
            </a:r>
            <a:r>
              <a:rPr lang="en-US" sz="2000" b="1" i="0" dirty="0">
                <a:solidFill>
                  <a:schemeClr val="bg2"/>
                </a:solidFill>
                <a:latin typeface="Arial Narrow" pitchFamily="34" charset="0"/>
              </a:rPr>
              <a:t> </a:t>
            </a:r>
            <a:r>
              <a:rPr lang="en-US" sz="2000" b="1" i="0" dirty="0" err="1" smtClean="0">
                <a:solidFill>
                  <a:schemeClr val="bg2"/>
                </a:solidFill>
                <a:latin typeface="Arial Narrow" pitchFamily="34" charset="0"/>
              </a:rPr>
              <a:t>claro</a:t>
            </a:r>
            <a:r>
              <a:rPr lang="en-US" sz="2000" b="1" i="0" dirty="0" smtClean="0">
                <a:solidFill>
                  <a:schemeClr val="bg2"/>
                </a:solidFill>
                <a:latin typeface="Arial Narrow" pitchFamily="34" charset="0"/>
              </a:rPr>
              <a:t> </a:t>
            </a:r>
            <a:r>
              <a:rPr lang="en-US" sz="2000" b="1" i="0" dirty="0">
                <a:solidFill>
                  <a:schemeClr val="bg2"/>
                </a:solidFill>
                <a:latin typeface="Arial Narrow" pitchFamily="34" charset="0"/>
              </a:rPr>
              <a:t>de lo </a:t>
            </a:r>
            <a:r>
              <a:rPr lang="en-US" sz="2000" b="1" i="0" dirty="0" err="1">
                <a:solidFill>
                  <a:schemeClr val="bg2"/>
                </a:solidFill>
                <a:latin typeface="Arial Narrow" pitchFamily="34" charset="0"/>
              </a:rPr>
              <a:t>que</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quiere</a:t>
            </a:r>
            <a:endParaRPr lang="es-ES" sz="2000" b="1" i="0" dirty="0">
              <a:solidFill>
                <a:schemeClr val="bg2"/>
              </a:solidFill>
              <a:latin typeface="Arial Narrow" pitchFamily="34" charset="0"/>
            </a:endParaRPr>
          </a:p>
        </p:txBody>
      </p:sp>
      <p:sp>
        <p:nvSpPr>
          <p:cNvPr id="18" name="AutoShape 7"/>
          <p:cNvSpPr>
            <a:spLocks noChangeArrowheads="1"/>
          </p:cNvSpPr>
          <p:nvPr/>
        </p:nvSpPr>
        <p:spPr bwMode="auto">
          <a:xfrm>
            <a:off x="4953000" y="4114800"/>
            <a:ext cx="2057400" cy="762000"/>
          </a:xfrm>
          <a:prstGeom prst="wedgeRectCallout">
            <a:avLst>
              <a:gd name="adj1" fmla="val -206713"/>
              <a:gd name="adj2" fmla="val -10000"/>
            </a:avLst>
          </a:prstGeom>
          <a:solidFill>
            <a:schemeClr val="tx1"/>
          </a:solidFill>
          <a:ln w="9525">
            <a:noFill/>
            <a:miter lim="800000"/>
            <a:headEnd/>
            <a:tailEnd/>
          </a:ln>
          <a:effectLst>
            <a:outerShdw dist="45791" dir="3378596" algn="ctr" rotWithShape="0">
              <a:schemeClr val="bg2"/>
            </a:outerShdw>
          </a:effectLst>
        </p:spPr>
        <p:txBody>
          <a:bodyPr/>
          <a:lstStyle/>
          <a:p>
            <a:pPr>
              <a:defRPr/>
            </a:pPr>
            <a:r>
              <a:rPr lang="en-US" sz="2000" b="1" i="0">
                <a:solidFill>
                  <a:schemeClr val="bg2"/>
                </a:solidFill>
                <a:latin typeface="Arial Narrow" pitchFamily="34" charset="0"/>
              </a:rPr>
              <a:t>k NO tiene que estar inicializado</a:t>
            </a:r>
            <a:endParaRPr lang="es-ES" sz="2000" b="1" i="0">
              <a:solidFill>
                <a:schemeClr val="bg2"/>
              </a:solidFill>
              <a:latin typeface="Arial Narrow" pitchFamily="34" charset="0"/>
            </a:endParaRPr>
          </a:p>
        </p:txBody>
      </p:sp>
      <p:sp>
        <p:nvSpPr>
          <p:cNvPr id="19" name="AutoShape 8"/>
          <p:cNvSpPr>
            <a:spLocks noChangeArrowheads="1"/>
          </p:cNvSpPr>
          <p:nvPr/>
        </p:nvSpPr>
        <p:spPr bwMode="auto">
          <a:xfrm>
            <a:off x="4343400" y="1905000"/>
            <a:ext cx="4495800" cy="762000"/>
          </a:xfrm>
          <a:prstGeom prst="wedgeRectCallout">
            <a:avLst>
              <a:gd name="adj1" fmla="val -115324"/>
              <a:gd name="adj2" fmla="val 32083"/>
            </a:avLst>
          </a:prstGeom>
          <a:solidFill>
            <a:schemeClr val="tx1"/>
          </a:solidFill>
          <a:ln w="9525">
            <a:noFill/>
            <a:miter lim="800000"/>
            <a:headEnd/>
            <a:tailEnd/>
          </a:ln>
          <a:effectLst>
            <a:outerShdw dist="56796" dir="3806097" algn="ctr" rotWithShape="0">
              <a:schemeClr val="bg2"/>
            </a:outerShdw>
          </a:effectLst>
        </p:spPr>
        <p:txBody>
          <a:bodyPr/>
          <a:lstStyle/>
          <a:p>
            <a:pPr>
              <a:defRPr/>
            </a:pPr>
            <a:r>
              <a:rPr lang="en-US" sz="2000" b="1" i="0" dirty="0" err="1">
                <a:solidFill>
                  <a:schemeClr val="bg2"/>
                </a:solidFill>
                <a:latin typeface="Arial Narrow" pitchFamily="34" charset="0"/>
              </a:rPr>
              <a:t>Todos</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los</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caminos</a:t>
            </a:r>
            <a:r>
              <a:rPr lang="en-US" sz="2000" b="1" i="0" dirty="0">
                <a:solidFill>
                  <a:schemeClr val="bg2"/>
                </a:solidFill>
                <a:latin typeface="Arial Narrow" pitchFamily="34" charset="0"/>
              </a:rPr>
              <a:t> de </a:t>
            </a:r>
            <a:r>
              <a:rPr lang="en-US" sz="2000" b="1" i="0" dirty="0" err="1">
                <a:solidFill>
                  <a:schemeClr val="bg2"/>
                </a:solidFill>
                <a:latin typeface="Arial Narrow" pitchFamily="34" charset="0"/>
              </a:rPr>
              <a:t>retorno</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deben</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garantizar</a:t>
            </a:r>
            <a:r>
              <a:rPr lang="en-US" sz="2000" b="1" i="0" dirty="0">
                <a:solidFill>
                  <a:schemeClr val="bg2"/>
                </a:solidFill>
                <a:latin typeface="Arial Narrow" pitchFamily="34" charset="0"/>
              </a:rPr>
              <a:t> </a:t>
            </a:r>
            <a:r>
              <a:rPr lang="en-US" sz="2000" b="1" i="0" dirty="0" err="1">
                <a:solidFill>
                  <a:schemeClr val="bg2"/>
                </a:solidFill>
                <a:latin typeface="Arial Narrow" pitchFamily="34" charset="0"/>
              </a:rPr>
              <a:t>asignar</a:t>
            </a:r>
            <a:r>
              <a:rPr lang="en-US" sz="2000" b="1" i="0" dirty="0">
                <a:solidFill>
                  <a:schemeClr val="bg2"/>
                </a:solidFill>
                <a:latin typeface="Arial Narrow" pitchFamily="34" charset="0"/>
              </a:rPr>
              <a:t> un valor a j</a:t>
            </a:r>
            <a:endParaRPr lang="es-ES" sz="2000" b="1" i="0" dirty="0">
              <a:solidFill>
                <a:schemeClr val="bg2"/>
              </a:solidFill>
              <a:latin typeface="Arial Narrow" pitchFamily="34" charset="0"/>
            </a:endParaRPr>
          </a:p>
        </p:txBody>
      </p:sp>
      <p:sp>
        <p:nvSpPr>
          <p:cNvPr id="12" name="Title 1"/>
          <p:cNvSpPr txBox="1">
            <a:spLocks/>
          </p:cNvSpPr>
          <p:nvPr/>
        </p:nvSpPr>
        <p:spPr>
          <a:xfrm>
            <a:off x="137159" y="80645"/>
            <a:ext cx="7745199" cy="548005"/>
          </a:xfrm>
          <a:prstGeom prst="rect">
            <a:avLst/>
          </a:prstGeom>
          <a:solidFill>
            <a:schemeClr val="accent1">
              <a:lumMod val="75000"/>
            </a:schemeClr>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 by result)…</a:t>
            </a:r>
            <a:endParaRPr lang="en-US" sz="28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03042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15</a:t>
            </a:fld>
            <a:endParaRPr lang="en-US"/>
          </a:p>
        </p:txBody>
      </p:sp>
      <p:sp>
        <p:nvSpPr>
          <p:cNvPr id="5" name="Rectangle 3"/>
          <p:cNvSpPr>
            <a:spLocks noChangeArrowheads="1"/>
          </p:cNvSpPr>
          <p:nvPr/>
        </p:nvSpPr>
        <p:spPr bwMode="auto">
          <a:xfrm>
            <a:off x="756839" y="1152346"/>
            <a:ext cx="10227535" cy="1938992"/>
          </a:xfrm>
          <a:prstGeom prst="rect">
            <a:avLst/>
          </a:prstGeom>
          <a:solidFill>
            <a:srgbClr val="0070C0">
              <a:alpha val="20000"/>
            </a:srgbClr>
          </a:solidFill>
        </p:spPr>
        <p:txBody>
          <a:bodyPr vert="horz" wrap="square" lIns="91440" tIns="45720" rIns="91440" bIns="45720" rtlCol="0" anchor="ctr">
            <a:spAutoFit/>
          </a:bodyPr>
          <a:lstStyle/>
          <a:p>
            <a:pPr lvl="1">
              <a:buFontTx/>
              <a:buChar char="•"/>
            </a:pPr>
            <a:r>
              <a:rPr lang="es-ES_tradnl" sz="2400" b="1" dirty="0" smtClean="0">
                <a:solidFill>
                  <a:srgbClr val="C00000"/>
                </a:solidFill>
              </a:rPr>
              <a:t>Por </a:t>
            </a:r>
            <a:r>
              <a:rPr lang="es-ES_tradnl" sz="2400" b="1" dirty="0">
                <a:solidFill>
                  <a:srgbClr val="C00000"/>
                </a:solidFill>
              </a:rPr>
              <a:t>referencia </a:t>
            </a:r>
            <a:r>
              <a:rPr lang="es-ES_tradnl" sz="2400" dirty="0"/>
              <a:t>(</a:t>
            </a:r>
            <a:r>
              <a:rPr lang="es-ES_tradnl" sz="2400" dirty="0" err="1"/>
              <a:t>by</a:t>
            </a:r>
            <a:r>
              <a:rPr lang="es-ES_tradnl" sz="2400" dirty="0"/>
              <a:t> </a:t>
            </a:r>
            <a:r>
              <a:rPr lang="es-ES_tradnl" sz="2400" dirty="0" err="1"/>
              <a:t>reference</a:t>
            </a:r>
            <a:r>
              <a:rPr lang="es-ES_tradnl" sz="2400" dirty="0"/>
              <a:t>, </a:t>
            </a:r>
            <a:r>
              <a:rPr lang="es-ES_tradnl" sz="2400" dirty="0" err="1"/>
              <a:t>by</a:t>
            </a:r>
            <a:r>
              <a:rPr lang="es-ES_tradnl" sz="2400" dirty="0"/>
              <a:t> </a:t>
            </a:r>
            <a:r>
              <a:rPr lang="es-ES_tradnl" sz="2400" dirty="0" err="1"/>
              <a:t>sharing</a:t>
            </a:r>
            <a:r>
              <a:rPr lang="es-ES_tradnl" sz="2400" dirty="0"/>
              <a:t>) </a:t>
            </a:r>
            <a:r>
              <a:rPr lang="es-ES_tradnl" sz="2400" dirty="0" smtClean="0"/>
              <a:t>El parámetro real y el parámetro formal están compartiendo la misma </a:t>
            </a:r>
            <a:r>
              <a:rPr lang="es-ES_tradnl" sz="2400" dirty="0" smtClean="0"/>
              <a:t>memoria</a:t>
            </a:r>
          </a:p>
          <a:p>
            <a:pPr lvl="1"/>
            <a:endParaRPr lang="es-ES_tradnl" sz="2400" dirty="0" smtClean="0"/>
          </a:p>
          <a:p>
            <a:pPr lvl="1"/>
            <a:r>
              <a:rPr lang="es-ES_tradnl" sz="2400" dirty="0"/>
              <a:t>Es la forma de traspaso en FORTRAN</a:t>
            </a:r>
            <a:r>
              <a:rPr lang="es-ES_tradnl" sz="2400" dirty="0"/>
              <a:t>, </a:t>
            </a:r>
            <a:r>
              <a:rPr lang="es-ES_tradnl" sz="2400" dirty="0"/>
              <a:t>en C</a:t>
            </a:r>
            <a:r>
              <a:rPr lang="en-US" sz="2400" dirty="0"/>
              <a:t>++ </a:t>
            </a:r>
            <a:r>
              <a:rPr lang="en-US" sz="2400" dirty="0" err="1"/>
              <a:t>cuando</a:t>
            </a:r>
            <a:r>
              <a:rPr lang="en-US" sz="2400" dirty="0"/>
              <a:t> se </a:t>
            </a:r>
            <a:r>
              <a:rPr lang="en-US" sz="2400" dirty="0" err="1"/>
              <a:t>especifica</a:t>
            </a:r>
            <a:r>
              <a:rPr lang="en-US" sz="2400" dirty="0"/>
              <a:t> con </a:t>
            </a:r>
            <a:r>
              <a:rPr lang="en-US" sz="2400" b="1" dirty="0">
                <a:solidFill>
                  <a:srgbClr val="C00000"/>
                </a:solidFill>
              </a:rPr>
              <a:t>&amp;</a:t>
            </a:r>
            <a:r>
              <a:rPr lang="es-ES_tradnl" sz="2400" dirty="0"/>
              <a:t>, </a:t>
            </a:r>
            <a:r>
              <a:rPr lang="es-ES_tradnl" sz="2400" b="1" dirty="0" err="1">
                <a:solidFill>
                  <a:srgbClr val="C00000"/>
                </a:solidFill>
              </a:rPr>
              <a:t>var</a:t>
            </a:r>
            <a:r>
              <a:rPr lang="es-ES_tradnl" sz="2400" dirty="0"/>
              <a:t> en Pascal, </a:t>
            </a:r>
            <a:r>
              <a:rPr lang="es-ES_tradnl" sz="2400" dirty="0"/>
              <a:t>y </a:t>
            </a:r>
            <a:r>
              <a:rPr lang="es-ES_tradnl" sz="2400" b="1" dirty="0" err="1" smtClean="0">
                <a:solidFill>
                  <a:srgbClr val="C00000"/>
                </a:solidFill>
              </a:rPr>
              <a:t>ref</a:t>
            </a:r>
            <a:r>
              <a:rPr lang="es-ES_tradnl" sz="2400" dirty="0" smtClean="0"/>
              <a:t> </a:t>
            </a:r>
            <a:r>
              <a:rPr lang="es-ES_tradnl" sz="2400" dirty="0"/>
              <a:t>en C#) </a:t>
            </a:r>
            <a:endParaRPr lang="es-ES_tradnl" sz="2400" dirty="0"/>
          </a:p>
        </p:txBody>
      </p:sp>
      <p:sp>
        <p:nvSpPr>
          <p:cNvPr id="6" name="Title 1"/>
          <p:cNvSpPr>
            <a:spLocks noGrp="1"/>
          </p:cNvSpPr>
          <p:nvPr>
            <p:ph type="title"/>
          </p:nvPr>
        </p:nvSpPr>
        <p:spPr>
          <a:xfrm>
            <a:off x="137160" y="80645"/>
            <a:ext cx="7386384"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referencia</a:t>
            </a:r>
            <a:endParaRPr lang="en-US" sz="2800" cap="small" dirty="0">
              <a:solidFill>
                <a:schemeClr val="bg1"/>
              </a:solidFill>
              <a:latin typeface="Arial Narrow" panose="020B0606020202030204" pitchFamily="34" charset="0"/>
            </a:endParaRPr>
          </a:p>
        </p:txBody>
      </p:sp>
      <p:sp>
        <p:nvSpPr>
          <p:cNvPr id="7" name="Rectangle 3"/>
          <p:cNvSpPr>
            <a:spLocks noChangeArrowheads="1"/>
          </p:cNvSpPr>
          <p:nvPr/>
        </p:nvSpPr>
        <p:spPr bwMode="auto">
          <a:xfrm>
            <a:off x="837862" y="4478913"/>
            <a:ext cx="10227535" cy="830997"/>
          </a:xfrm>
          <a:prstGeom prst="rect">
            <a:avLst/>
          </a:prstGeom>
          <a:solidFill>
            <a:srgbClr val="0070C0">
              <a:alpha val="20000"/>
            </a:srgbClr>
          </a:solidFill>
        </p:spPr>
        <p:txBody>
          <a:bodyPr vert="horz" wrap="square" lIns="91440" tIns="45720" rIns="91440" bIns="45720" rtlCol="0" anchor="ctr">
            <a:spAutoFit/>
          </a:bodyPr>
          <a:lstStyle/>
          <a:p>
            <a:pPr lvl="1"/>
            <a:r>
              <a:rPr lang="es-ES_tradnl" sz="2400" dirty="0" smtClean="0"/>
              <a:t>El efecto es que cuando </a:t>
            </a:r>
            <a:r>
              <a:rPr lang="es-ES_tradnl" sz="2400" dirty="0"/>
              <a:t>se trabaja sobre el parámetro formal dentro del método es como si se estuviera trabajando sobre el parámetro </a:t>
            </a:r>
            <a:r>
              <a:rPr lang="es-ES_tradnl" sz="2400" dirty="0" smtClean="0"/>
              <a:t>real</a:t>
            </a:r>
            <a:endParaRPr lang="es-ES_tradnl" sz="24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0273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16</a:t>
            </a:fld>
            <a:endParaRPr lang="en-US"/>
          </a:p>
        </p:txBody>
      </p:sp>
      <p:sp>
        <p:nvSpPr>
          <p:cNvPr id="6"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Lazy</a:t>
            </a:r>
            <a:endParaRPr lang="en-US" sz="2800" cap="small" dirty="0">
              <a:solidFill>
                <a:schemeClr val="bg1"/>
              </a:solidFill>
              <a:latin typeface="Arial Narrow" panose="020B0606020202030204" pitchFamily="34" charset="0"/>
            </a:endParaRPr>
          </a:p>
        </p:txBody>
      </p:sp>
      <p:sp>
        <p:nvSpPr>
          <p:cNvPr id="8" name="Rectangle 3"/>
          <p:cNvSpPr>
            <a:spLocks noChangeArrowheads="1"/>
          </p:cNvSpPr>
          <p:nvPr/>
        </p:nvSpPr>
        <p:spPr bwMode="auto">
          <a:xfrm>
            <a:off x="674225" y="1536290"/>
            <a:ext cx="9978390" cy="2739211"/>
          </a:xfrm>
          <a:prstGeom prst="rect">
            <a:avLst/>
          </a:prstGeom>
          <a:solidFill>
            <a:srgbClr val="0070C0">
              <a:alpha val="20000"/>
            </a:srgbClr>
          </a:solidFill>
        </p:spPr>
        <p:txBody>
          <a:bodyPr vert="horz" wrap="square" lIns="91440" tIns="45720" rIns="91440" bIns="45720" rtlCol="0" anchor="ctr">
            <a:spAutoFit/>
          </a:bodyPr>
          <a:lstStyle/>
          <a:p>
            <a:pPr lvl="1">
              <a:buFontTx/>
              <a:buChar char="•"/>
              <a:defRPr/>
            </a:pPr>
            <a:r>
              <a:rPr lang="es-ES_tradnl" sz="2800" b="1" dirty="0" err="1" smtClean="0">
                <a:solidFill>
                  <a:srgbClr val="C00000"/>
                </a:solidFill>
              </a:rPr>
              <a:t>Lazy</a:t>
            </a:r>
            <a:r>
              <a:rPr lang="es-ES_tradnl" sz="2800" b="1" dirty="0" smtClean="0">
                <a:solidFill>
                  <a:srgbClr val="C00000"/>
                </a:solidFill>
              </a:rPr>
              <a:t> </a:t>
            </a:r>
            <a:r>
              <a:rPr lang="es-ES_tradnl" sz="2800" b="1" dirty="0" err="1" smtClean="0">
                <a:solidFill>
                  <a:srgbClr val="C00000"/>
                </a:solidFill>
              </a:rPr>
              <a:t>evaluation</a:t>
            </a:r>
            <a:r>
              <a:rPr lang="es-ES_tradnl" sz="2800" b="1" dirty="0" smtClean="0">
                <a:solidFill>
                  <a:srgbClr val="C00000"/>
                </a:solidFill>
              </a:rPr>
              <a:t> (</a:t>
            </a:r>
            <a:r>
              <a:rPr lang="es-ES_tradnl" sz="2800" b="1" dirty="0" smtClean="0">
                <a:solidFill>
                  <a:srgbClr val="C00000"/>
                </a:solidFill>
              </a:rPr>
              <a:t>perezosa, retardada)</a:t>
            </a:r>
            <a:endParaRPr lang="es-ES_tradnl" sz="2800" b="1" dirty="0" smtClean="0">
              <a:solidFill>
                <a:srgbClr val="C00000"/>
              </a:solidFill>
            </a:endParaRPr>
          </a:p>
          <a:p>
            <a:pPr lvl="2">
              <a:defRPr/>
            </a:pPr>
            <a:r>
              <a:rPr lang="es-ES_tradnl" sz="2400" dirty="0"/>
              <a:t>Fue una forma de traspaso aplicada por </a:t>
            </a:r>
            <a:r>
              <a:rPr lang="es-ES_tradnl" sz="2400" dirty="0" smtClean="0"/>
              <a:t>Algol pero no muy utilizada en su momento</a:t>
            </a:r>
            <a:endParaRPr lang="es-ES_tradnl" sz="2400" dirty="0"/>
          </a:p>
          <a:p>
            <a:pPr lvl="2">
              <a:defRPr/>
            </a:pPr>
            <a:r>
              <a:rPr lang="es-ES_tradnl" sz="2400" dirty="0"/>
              <a:t>Es la forma de traspaso que se aplica en algunos </a:t>
            </a:r>
            <a:r>
              <a:rPr lang="es-ES_tradnl" sz="2400" dirty="0" err="1"/>
              <a:t>LPs</a:t>
            </a:r>
            <a:r>
              <a:rPr lang="es-ES_tradnl" sz="2400" dirty="0"/>
              <a:t> funcionales cuando se pasa una expresión lambda (como C#) la expresión solo es evaluada cuando se necesita usar el valor del parámetro real dentro del código del método y no en el momento de la </a:t>
            </a:r>
            <a:r>
              <a:rPr lang="es-ES_tradnl" sz="2400" dirty="0" smtClean="0"/>
              <a:t>llamada</a:t>
            </a:r>
            <a:endParaRPr lang="es-ES_tradnl" sz="28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7486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17</a:t>
            </a:fld>
            <a:endParaRPr lang="en-US"/>
          </a:p>
        </p:txBody>
      </p:sp>
      <p:sp>
        <p:nvSpPr>
          <p:cNvPr id="5" name="Title 1"/>
          <p:cNvSpPr>
            <a:spLocks noGrp="1"/>
          </p:cNvSpPr>
          <p:nvPr>
            <p:ph type="title"/>
          </p:nvPr>
        </p:nvSpPr>
        <p:spPr>
          <a:xfrm>
            <a:off x="137160" y="80645"/>
            <a:ext cx="4846320" cy="548005"/>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a:t>
            </a:r>
            <a:r>
              <a:rPr lang="en-US" sz="2800" cap="small" dirty="0" err="1" smtClean="0">
                <a:solidFill>
                  <a:schemeClr val="bg1"/>
                </a:solidFill>
                <a:latin typeface="Arial Narrow" panose="020B0606020202030204" pitchFamily="34" charset="0"/>
              </a:rPr>
              <a:t>Compartir</a:t>
            </a:r>
            <a:r>
              <a:rPr lang="en-US" sz="2800" cap="small" dirty="0" smtClean="0">
                <a:solidFill>
                  <a:schemeClr val="bg1"/>
                </a:solidFill>
                <a:latin typeface="Arial Narrow" panose="020B0606020202030204" pitchFamily="34" charset="0"/>
              </a:rPr>
              <a:t> o </a:t>
            </a:r>
            <a:r>
              <a:rPr lang="en-US" sz="2800" cap="small" dirty="0" err="1" smtClean="0">
                <a:solidFill>
                  <a:schemeClr val="bg1"/>
                </a:solidFill>
                <a:latin typeface="Arial Narrow" panose="020B0606020202030204" pitchFamily="34" charset="0"/>
              </a:rPr>
              <a:t>Duplicar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informacion</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6" name="Rectangle 3"/>
          <p:cNvSpPr>
            <a:spLocks noChangeArrowheads="1"/>
          </p:cNvSpPr>
          <p:nvPr/>
        </p:nvSpPr>
        <p:spPr bwMode="auto">
          <a:xfrm>
            <a:off x="262890" y="773535"/>
            <a:ext cx="11132820" cy="830997"/>
          </a:xfrm>
          <a:prstGeom prst="rect">
            <a:avLst/>
          </a:prstGeom>
          <a:solidFill>
            <a:srgbClr val="0070C0">
              <a:alpha val="20000"/>
            </a:srgbClr>
          </a:solidFill>
        </p:spPr>
        <p:txBody>
          <a:bodyPr vert="horz" wrap="square" lIns="91440" tIns="45720" rIns="91440" bIns="45720" rtlCol="0" anchor="ctr">
            <a:spAutoFit/>
          </a:bodyPr>
          <a:lstStyle/>
          <a:p>
            <a:pPr lvl="1"/>
            <a:r>
              <a:rPr lang="es-ES_tradnl" sz="2400" dirty="0" smtClean="0"/>
              <a:t>Esto es un asunto de diseño que debe decidir el desarrollador. Un LP debiera tener la forma más simple y transparente de expresarlo sin </a:t>
            </a:r>
            <a:r>
              <a:rPr lang="es-ES_tradnl" sz="2400" dirty="0" err="1" smtClean="0"/>
              <a:t>ambiguedades</a:t>
            </a:r>
            <a:endParaRPr lang="es-ES_tradnl" sz="2400" dirty="0">
              <a:solidFill>
                <a:srgbClr val="FFFF00"/>
              </a:solidFill>
              <a:effectLst>
                <a:outerShdw blurRad="38100" dist="38100" dir="2700000" algn="tl">
                  <a:srgbClr val="000000">
                    <a:alpha val="43137"/>
                  </a:srgbClr>
                </a:outerShdw>
              </a:effectLst>
            </a:endParaRPr>
          </a:p>
        </p:txBody>
      </p:sp>
      <p:sp>
        <p:nvSpPr>
          <p:cNvPr id="7" name="Text Box 4"/>
          <p:cNvSpPr txBox="1">
            <a:spLocks noChangeArrowheads="1"/>
          </p:cNvSpPr>
          <p:nvPr/>
        </p:nvSpPr>
        <p:spPr bwMode="auto">
          <a:xfrm>
            <a:off x="1553288" y="1749417"/>
            <a:ext cx="2645330" cy="1631210"/>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p>
            <a:pPr algn="l" eaLnBrk="0" hangingPunct="0"/>
            <a:r>
              <a:rPr lang="en-US" sz="2000" b="1" i="0" dirty="0">
                <a:solidFill>
                  <a:srgbClr val="3366FF"/>
                </a:solidFill>
                <a:latin typeface="Consolas" pitchFamily="49" charset="0"/>
              </a:rPr>
              <a:t>c</a:t>
            </a:r>
            <a:r>
              <a:rPr lang="en-US" sz="2000" b="1" i="0" dirty="0" smtClean="0">
                <a:solidFill>
                  <a:srgbClr val="3366FF"/>
                </a:solidFill>
                <a:latin typeface="Consolas" pitchFamily="49" charset="0"/>
              </a:rPr>
              <a:t>lass</a:t>
            </a:r>
            <a:r>
              <a:rPr lang="en-US" sz="2000" i="0" dirty="0" smtClean="0">
                <a:latin typeface="Consolas" pitchFamily="49" charset="0"/>
              </a:rPr>
              <a:t> </a:t>
            </a:r>
            <a:r>
              <a:rPr lang="en-US" sz="2000" i="0" dirty="0" smtClean="0">
                <a:solidFill>
                  <a:schemeClr val="accent6">
                    <a:lumMod val="75000"/>
                  </a:schemeClr>
                </a:solidFill>
                <a:latin typeface="Consolas" pitchFamily="49" charset="0"/>
              </a:rPr>
              <a:t>Persona</a:t>
            </a:r>
            <a:r>
              <a:rPr lang="en-US" sz="2000" i="0" dirty="0" smtClean="0">
                <a:latin typeface="Consolas" pitchFamily="49" charset="0"/>
              </a:rPr>
              <a:t>{</a:t>
            </a:r>
          </a:p>
          <a:p>
            <a:pPr algn="l" eaLnBrk="0" hangingPunct="0"/>
            <a:r>
              <a:rPr lang="en-US" sz="2000" i="0" dirty="0" smtClean="0">
                <a:latin typeface="Consolas" pitchFamily="49" charset="0"/>
              </a:rPr>
              <a:t>  </a:t>
            </a:r>
            <a:r>
              <a:rPr lang="en-US" sz="2000" b="1" dirty="0">
                <a:solidFill>
                  <a:srgbClr val="3366FF"/>
                </a:solidFill>
                <a:latin typeface="Consolas" pitchFamily="49" charset="0"/>
              </a:rPr>
              <a:t>string</a:t>
            </a:r>
            <a:r>
              <a:rPr lang="en-US" sz="2000" i="0" dirty="0" smtClean="0">
                <a:latin typeface="Consolas" pitchFamily="49" charset="0"/>
              </a:rPr>
              <a:t> </a:t>
            </a:r>
            <a:r>
              <a:rPr lang="en-US" sz="2000" i="0" dirty="0" err="1" smtClean="0">
                <a:latin typeface="Consolas" pitchFamily="49" charset="0"/>
              </a:rPr>
              <a:t>nombre</a:t>
            </a:r>
            <a:r>
              <a:rPr lang="en-US" sz="2000" i="0" dirty="0" smtClean="0">
                <a:latin typeface="Consolas" pitchFamily="49" charset="0"/>
              </a:rPr>
              <a:t>;</a:t>
            </a:r>
          </a:p>
          <a:p>
            <a:pPr algn="l" eaLnBrk="0" hangingPunct="0"/>
            <a:r>
              <a:rPr lang="en-US" sz="2000" i="0" dirty="0">
                <a:latin typeface="Consolas" pitchFamily="49" charset="0"/>
              </a:rPr>
              <a:t> </a:t>
            </a:r>
            <a:r>
              <a:rPr lang="en-US" sz="2000" i="0" dirty="0" smtClean="0">
                <a:latin typeface="Consolas" pitchFamily="49" charset="0"/>
              </a:rPr>
              <a:t> </a:t>
            </a:r>
            <a:r>
              <a:rPr lang="en-US" sz="2000" dirty="0" err="1">
                <a:solidFill>
                  <a:schemeClr val="accent6">
                    <a:lumMod val="75000"/>
                  </a:schemeClr>
                </a:solidFill>
                <a:latin typeface="Consolas" pitchFamily="49" charset="0"/>
              </a:rPr>
              <a:t>Fecha</a:t>
            </a:r>
            <a:r>
              <a:rPr lang="en-US" sz="2000" i="0" dirty="0" smtClean="0">
                <a:latin typeface="Consolas" pitchFamily="49" charset="0"/>
              </a:rPr>
              <a:t> </a:t>
            </a:r>
            <a:r>
              <a:rPr lang="en-US" sz="2000" i="0" dirty="0" err="1" smtClean="0">
                <a:latin typeface="Consolas" pitchFamily="49" charset="0"/>
              </a:rPr>
              <a:t>fechaNac</a:t>
            </a:r>
            <a:r>
              <a:rPr lang="en-US" sz="2000" i="0" dirty="0" smtClean="0">
                <a:latin typeface="Consolas" pitchFamily="49" charset="0"/>
              </a:rPr>
              <a:t>;</a:t>
            </a:r>
          </a:p>
          <a:p>
            <a:pPr algn="l" eaLnBrk="0" hangingPunct="0"/>
            <a:r>
              <a:rPr lang="en-US" sz="2000" i="0" dirty="0">
                <a:latin typeface="Consolas" pitchFamily="49" charset="0"/>
              </a:rPr>
              <a:t> </a:t>
            </a:r>
            <a:r>
              <a:rPr lang="en-US" sz="2000" i="0" dirty="0" smtClean="0">
                <a:latin typeface="Consolas" pitchFamily="49" charset="0"/>
              </a:rPr>
              <a:t> ...</a:t>
            </a:r>
          </a:p>
          <a:p>
            <a:pPr algn="l" eaLnBrk="0" hangingPunct="0"/>
            <a:r>
              <a:rPr lang="en-US" sz="2000" i="0" dirty="0" smtClean="0">
                <a:latin typeface="Consolas" pitchFamily="49" charset="0"/>
              </a:rPr>
              <a:t>}</a:t>
            </a:r>
            <a:endParaRPr lang="en-US" sz="2000" i="0" dirty="0">
              <a:latin typeface="Consolas" pitchFamily="49" charset="0"/>
            </a:endParaRPr>
          </a:p>
        </p:txBody>
      </p:sp>
      <p:sp>
        <p:nvSpPr>
          <p:cNvPr id="8" name="Text Box 4"/>
          <p:cNvSpPr txBox="1">
            <a:spLocks noChangeArrowheads="1"/>
          </p:cNvSpPr>
          <p:nvPr/>
        </p:nvSpPr>
        <p:spPr bwMode="auto">
          <a:xfrm>
            <a:off x="4400680" y="1749417"/>
            <a:ext cx="2264913" cy="1938986"/>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dirty="0"/>
              <a:t>class </a:t>
            </a:r>
            <a:r>
              <a:rPr lang="en-US" b="0" dirty="0" err="1">
                <a:solidFill>
                  <a:schemeClr val="accent6">
                    <a:lumMod val="75000"/>
                  </a:schemeClr>
                </a:solidFill>
              </a:rPr>
              <a:t>Fecha</a:t>
            </a:r>
            <a:r>
              <a:rPr lang="en-US" dirty="0">
                <a:solidFill>
                  <a:schemeClr val="tx1"/>
                </a:solidFill>
              </a:rPr>
              <a:t>{</a:t>
            </a:r>
          </a:p>
          <a:p>
            <a:r>
              <a:rPr lang="en-US" dirty="0"/>
              <a:t>  </a:t>
            </a:r>
            <a:r>
              <a:rPr lang="en-US" dirty="0" err="1"/>
              <a:t>int</a:t>
            </a:r>
            <a:r>
              <a:rPr lang="en-US" dirty="0"/>
              <a:t> </a:t>
            </a:r>
            <a:r>
              <a:rPr lang="en-US" dirty="0">
                <a:solidFill>
                  <a:schemeClr val="tx1"/>
                </a:solidFill>
              </a:rPr>
              <a:t>D;</a:t>
            </a:r>
          </a:p>
          <a:p>
            <a:r>
              <a:rPr lang="en-US" dirty="0"/>
              <a:t>  </a:t>
            </a:r>
            <a:r>
              <a:rPr lang="en-US" dirty="0" err="1"/>
              <a:t>int</a:t>
            </a:r>
            <a:r>
              <a:rPr lang="en-US" dirty="0"/>
              <a:t> </a:t>
            </a:r>
            <a:r>
              <a:rPr lang="en-US" dirty="0">
                <a:solidFill>
                  <a:schemeClr val="tx1"/>
                </a:solidFill>
              </a:rPr>
              <a:t>M;</a:t>
            </a:r>
          </a:p>
          <a:p>
            <a:r>
              <a:rPr lang="en-US" dirty="0"/>
              <a:t>  </a:t>
            </a:r>
            <a:r>
              <a:rPr lang="en-US" dirty="0" err="1"/>
              <a:t>int</a:t>
            </a:r>
            <a:r>
              <a:rPr lang="en-US" dirty="0"/>
              <a:t> </a:t>
            </a:r>
            <a:r>
              <a:rPr lang="en-US" dirty="0">
                <a:solidFill>
                  <a:schemeClr val="tx1"/>
                </a:solidFill>
              </a:rPr>
              <a:t>A;</a:t>
            </a:r>
          </a:p>
          <a:p>
            <a:r>
              <a:rPr lang="en-US" dirty="0"/>
              <a:t>  </a:t>
            </a:r>
            <a:r>
              <a:rPr lang="en-US" dirty="0">
                <a:solidFill>
                  <a:schemeClr val="tx1"/>
                </a:solidFill>
              </a:rPr>
              <a:t>...</a:t>
            </a:r>
          </a:p>
          <a:p>
            <a:r>
              <a:rPr lang="en-US" dirty="0">
                <a:solidFill>
                  <a:schemeClr val="tx1"/>
                </a:solidFill>
              </a:rPr>
              <a:t>}</a:t>
            </a:r>
          </a:p>
        </p:txBody>
      </p:sp>
      <p:sp>
        <p:nvSpPr>
          <p:cNvPr id="9" name="Text Box 4"/>
          <p:cNvSpPr txBox="1">
            <a:spLocks noChangeArrowheads="1"/>
          </p:cNvSpPr>
          <p:nvPr/>
        </p:nvSpPr>
        <p:spPr bwMode="auto">
          <a:xfrm>
            <a:off x="6994428" y="1749417"/>
            <a:ext cx="2804892" cy="1631210"/>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dirty="0"/>
              <a:t>class </a:t>
            </a:r>
            <a:r>
              <a:rPr lang="en-US" b="0" dirty="0" err="1">
                <a:solidFill>
                  <a:schemeClr val="accent6">
                    <a:lumMod val="75000"/>
                  </a:schemeClr>
                </a:solidFill>
              </a:rPr>
              <a:t>Libro</a:t>
            </a:r>
            <a:r>
              <a:rPr lang="en-US" b="0" dirty="0">
                <a:solidFill>
                  <a:schemeClr val="tx1"/>
                </a:solidFill>
              </a:rPr>
              <a:t>{</a:t>
            </a:r>
          </a:p>
          <a:p>
            <a:r>
              <a:rPr lang="en-US" dirty="0"/>
              <a:t>  string </a:t>
            </a:r>
            <a:r>
              <a:rPr lang="en-US" b="0" dirty="0" err="1">
                <a:solidFill>
                  <a:schemeClr val="tx1"/>
                </a:solidFill>
              </a:rPr>
              <a:t>titulo</a:t>
            </a:r>
            <a:r>
              <a:rPr lang="en-US" b="0" dirty="0">
                <a:solidFill>
                  <a:schemeClr val="tx1"/>
                </a:solidFill>
              </a:rPr>
              <a:t>;</a:t>
            </a:r>
          </a:p>
          <a:p>
            <a:r>
              <a:rPr lang="en-US" b="0" dirty="0">
                <a:solidFill>
                  <a:schemeClr val="tx1"/>
                </a:solidFill>
              </a:rPr>
              <a:t>  </a:t>
            </a:r>
            <a:r>
              <a:rPr lang="en-US" b="0" dirty="0">
                <a:solidFill>
                  <a:schemeClr val="accent6">
                    <a:lumMod val="75000"/>
                  </a:schemeClr>
                </a:solidFill>
              </a:rPr>
              <a:t>Persona</a:t>
            </a:r>
            <a:r>
              <a:rPr lang="en-US" b="0" dirty="0">
                <a:solidFill>
                  <a:schemeClr val="tx1"/>
                </a:solidFill>
              </a:rPr>
              <a:t> </a:t>
            </a:r>
            <a:r>
              <a:rPr lang="en-US" b="0" dirty="0" err="1">
                <a:solidFill>
                  <a:schemeClr val="tx1"/>
                </a:solidFill>
              </a:rPr>
              <a:t>autor</a:t>
            </a:r>
            <a:r>
              <a:rPr lang="en-US" b="0" dirty="0">
                <a:solidFill>
                  <a:schemeClr val="tx1"/>
                </a:solidFill>
              </a:rPr>
              <a:t>;</a:t>
            </a:r>
          </a:p>
          <a:p>
            <a:r>
              <a:rPr lang="en-US" dirty="0"/>
              <a:t>  ...</a:t>
            </a:r>
          </a:p>
          <a:p>
            <a:r>
              <a:rPr lang="en-US" b="0" dirty="0">
                <a:solidFill>
                  <a:schemeClr val="tx1"/>
                </a:solidFill>
              </a:rPr>
              <a:t>}</a:t>
            </a:r>
          </a:p>
        </p:txBody>
      </p:sp>
      <p:sp>
        <p:nvSpPr>
          <p:cNvPr id="10" name="Title 3"/>
          <p:cNvSpPr txBox="1">
            <a:spLocks/>
          </p:cNvSpPr>
          <p:nvPr/>
        </p:nvSpPr>
        <p:spPr>
          <a:xfrm>
            <a:off x="2255520" y="4106963"/>
            <a:ext cx="6916865" cy="7571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dirty="0"/>
              <a:t>¿</a:t>
            </a:r>
            <a:r>
              <a:rPr lang="en-US" dirty="0" err="1"/>
              <a:t>Cómo</a:t>
            </a:r>
            <a:r>
              <a:rPr lang="en-US" dirty="0"/>
              <a:t> </a:t>
            </a:r>
            <a:r>
              <a:rPr lang="en-US" dirty="0" err="1"/>
              <a:t>representar</a:t>
            </a:r>
            <a:r>
              <a:rPr lang="en-US" dirty="0"/>
              <a:t> dos </a:t>
            </a:r>
            <a:r>
              <a:rPr lang="en-US" dirty="0" err="1"/>
              <a:t>libros</a:t>
            </a:r>
            <a:r>
              <a:rPr lang="en-US" dirty="0"/>
              <a:t> </a:t>
            </a:r>
            <a:r>
              <a:rPr lang="en-US" dirty="0" err="1"/>
              <a:t>escritos</a:t>
            </a:r>
            <a:r>
              <a:rPr lang="en-US" dirty="0"/>
              <a:t> </a:t>
            </a:r>
            <a:r>
              <a:rPr lang="en-US" dirty="0" err="1"/>
              <a:t>por</a:t>
            </a:r>
            <a:r>
              <a:rPr lang="en-US" dirty="0"/>
              <a:t> un </a:t>
            </a:r>
            <a:r>
              <a:rPr lang="en-US" dirty="0" err="1"/>
              <a:t>mismo</a:t>
            </a:r>
            <a:r>
              <a:rPr lang="en-US" dirty="0"/>
              <a:t> </a:t>
            </a:r>
            <a:r>
              <a:rPr lang="en-US" dirty="0" err="1"/>
              <a:t>autor</a:t>
            </a:r>
            <a:r>
              <a:rPr lang="en-US" dirty="0"/>
              <a:t>? ¿</a:t>
            </a:r>
            <a:r>
              <a:rPr lang="en-US" dirty="0" err="1"/>
              <a:t>Comparten</a:t>
            </a:r>
            <a:r>
              <a:rPr lang="en-US" dirty="0"/>
              <a:t> el </a:t>
            </a:r>
            <a:r>
              <a:rPr lang="en-US" dirty="0" err="1"/>
              <a:t>autor</a:t>
            </a:r>
            <a:r>
              <a:rPr lang="en-US" dirty="0"/>
              <a:t>?</a:t>
            </a:r>
          </a:p>
        </p:txBody>
      </p:sp>
      <p:sp>
        <p:nvSpPr>
          <p:cNvPr id="11" name="Title 3"/>
          <p:cNvSpPr txBox="1">
            <a:spLocks/>
          </p:cNvSpPr>
          <p:nvPr/>
        </p:nvSpPr>
        <p:spPr>
          <a:xfrm>
            <a:off x="2255519" y="5282653"/>
            <a:ext cx="6916865" cy="7571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dirty="0"/>
              <a:t>¿</a:t>
            </a:r>
            <a:r>
              <a:rPr lang="en-US" dirty="0" err="1"/>
              <a:t>Cómo</a:t>
            </a:r>
            <a:r>
              <a:rPr lang="en-US" dirty="0"/>
              <a:t> </a:t>
            </a:r>
            <a:r>
              <a:rPr lang="en-US" dirty="0" err="1"/>
              <a:t>representar</a:t>
            </a:r>
            <a:r>
              <a:rPr lang="en-US" dirty="0"/>
              <a:t> dos </a:t>
            </a:r>
            <a:r>
              <a:rPr lang="en-US" dirty="0" err="1"/>
              <a:t>autores</a:t>
            </a:r>
            <a:r>
              <a:rPr lang="en-US" dirty="0"/>
              <a:t> </a:t>
            </a:r>
            <a:r>
              <a:rPr lang="en-US" dirty="0" err="1"/>
              <a:t>que</a:t>
            </a:r>
            <a:r>
              <a:rPr lang="en-US" dirty="0"/>
              <a:t> </a:t>
            </a:r>
            <a:r>
              <a:rPr lang="en-US" dirty="0" err="1"/>
              <a:t>nacieron</a:t>
            </a:r>
            <a:r>
              <a:rPr lang="en-US" dirty="0"/>
              <a:t> el </a:t>
            </a:r>
            <a:r>
              <a:rPr lang="en-US" dirty="0" err="1"/>
              <a:t>mismo</a:t>
            </a:r>
            <a:r>
              <a:rPr lang="en-US" dirty="0"/>
              <a:t> </a:t>
            </a:r>
            <a:r>
              <a:rPr lang="en-US" dirty="0" err="1"/>
              <a:t>día</a:t>
            </a:r>
            <a:r>
              <a:rPr lang="en-US" dirty="0"/>
              <a:t>? ¿</a:t>
            </a:r>
            <a:r>
              <a:rPr lang="en-US" dirty="0" err="1"/>
              <a:t>Comparten</a:t>
            </a:r>
            <a:r>
              <a:rPr lang="en-US" dirty="0"/>
              <a:t> el </a:t>
            </a:r>
            <a:r>
              <a:rPr lang="en-US" dirty="0" err="1"/>
              <a:t>día</a:t>
            </a:r>
            <a:r>
              <a:rPr lang="en-US" dirty="0"/>
              <a:t>?</a:t>
            </a:r>
          </a:p>
        </p:txBody>
      </p:sp>
    </p:spTree>
    <p:extLst>
      <p:ext uri="{BB962C8B-B14F-4D97-AF65-F5344CB8AC3E}">
        <p14:creationId xmlns:p14="http://schemas.microsoft.com/office/powerpoint/2010/main" val="206730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18</a:t>
            </a:fld>
            <a:endParaRPr lang="en-US"/>
          </a:p>
        </p:txBody>
      </p:sp>
      <p:sp>
        <p:nvSpPr>
          <p:cNvPr id="5" name="Title 1"/>
          <p:cNvSpPr>
            <a:spLocks noGrp="1"/>
          </p:cNvSpPr>
          <p:nvPr>
            <p:ph type="title"/>
          </p:nvPr>
        </p:nvSpPr>
        <p:spPr>
          <a:xfrm>
            <a:off x="137160" y="80645"/>
            <a:ext cx="4846320" cy="548005"/>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a:t>
            </a:r>
            <a:r>
              <a:rPr lang="en-US" sz="2800" cap="small" dirty="0" err="1" smtClean="0">
                <a:solidFill>
                  <a:schemeClr val="bg1"/>
                </a:solidFill>
                <a:latin typeface="Arial Narrow" panose="020B0606020202030204" pitchFamily="34" charset="0"/>
              </a:rPr>
              <a:t>Compartir</a:t>
            </a:r>
            <a:r>
              <a:rPr lang="en-US" sz="2800" cap="small" dirty="0" smtClean="0">
                <a:solidFill>
                  <a:schemeClr val="bg1"/>
                </a:solidFill>
                <a:latin typeface="Arial Narrow" panose="020B0606020202030204" pitchFamily="34" charset="0"/>
              </a:rPr>
              <a:t> o </a:t>
            </a:r>
            <a:r>
              <a:rPr lang="en-US" sz="2800" cap="small" dirty="0" err="1" smtClean="0">
                <a:solidFill>
                  <a:schemeClr val="bg1"/>
                </a:solidFill>
                <a:latin typeface="Arial Narrow" panose="020B0606020202030204" pitchFamily="34" charset="0"/>
              </a:rPr>
              <a:t>Duplicar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informacion</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14" name="Rectangle 3"/>
          <p:cNvSpPr txBox="1">
            <a:spLocks noChangeArrowheads="1"/>
          </p:cNvSpPr>
          <p:nvPr/>
        </p:nvSpPr>
        <p:spPr>
          <a:xfrm>
            <a:off x="1207770" y="628650"/>
            <a:ext cx="8578850" cy="5164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Wingdings" pitchFamily="2" charset="2"/>
              <a:buNone/>
            </a:pPr>
            <a:endParaRPr lang="en-US" dirty="0">
              <a:latin typeface="Nina" pitchFamily="34" charset="0"/>
            </a:endParaRPr>
          </a:p>
        </p:txBody>
      </p:sp>
      <p:sp>
        <p:nvSpPr>
          <p:cNvPr id="15" name="Text Box 9"/>
          <p:cNvSpPr txBox="1">
            <a:spLocks noChangeArrowheads="1"/>
          </p:cNvSpPr>
          <p:nvPr/>
        </p:nvSpPr>
        <p:spPr bwMode="auto">
          <a:xfrm>
            <a:off x="1515618" y="1165249"/>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16" name="Text Box 10"/>
          <p:cNvSpPr txBox="1">
            <a:spLocks noChangeArrowheads="1"/>
          </p:cNvSpPr>
          <p:nvPr/>
        </p:nvSpPr>
        <p:spPr bwMode="auto">
          <a:xfrm>
            <a:off x="416031" y="1165249"/>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libro1</a:t>
            </a:r>
            <a:endParaRPr lang="en-US" i="0" dirty="0">
              <a:latin typeface="Consolas" pitchFamily="49" charset="0"/>
            </a:endParaRPr>
          </a:p>
        </p:txBody>
      </p:sp>
      <p:sp>
        <p:nvSpPr>
          <p:cNvPr id="17" name="Text Box 11"/>
          <p:cNvSpPr txBox="1">
            <a:spLocks noChangeArrowheads="1"/>
          </p:cNvSpPr>
          <p:nvPr/>
        </p:nvSpPr>
        <p:spPr bwMode="auto">
          <a:xfrm>
            <a:off x="3553152" y="1204028"/>
            <a:ext cx="792829"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GB"/>
            </a:defPPr>
            <a:lvl1pPr eaLnBrk="0" hangingPunct="0">
              <a:defRPr sz="2000" i="0">
                <a:effectLst/>
                <a:latin typeface="Lucida Console" pitchFamily="49" charset="0"/>
              </a:defRPr>
            </a:lvl1pPr>
          </a:lstStyle>
          <a:p>
            <a:endParaRPr lang="en-US"/>
          </a:p>
        </p:txBody>
      </p:sp>
      <p:sp>
        <p:nvSpPr>
          <p:cNvPr id="18" name="Text Box 12"/>
          <p:cNvSpPr txBox="1">
            <a:spLocks noChangeArrowheads="1"/>
          </p:cNvSpPr>
          <p:nvPr/>
        </p:nvSpPr>
        <p:spPr bwMode="auto">
          <a:xfrm>
            <a:off x="3568393" y="1615752"/>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19" name="Line 13"/>
          <p:cNvSpPr>
            <a:spLocks noChangeShapeType="1"/>
          </p:cNvSpPr>
          <p:nvPr/>
        </p:nvSpPr>
        <p:spPr bwMode="auto">
          <a:xfrm flipV="1">
            <a:off x="1815340" y="1105727"/>
            <a:ext cx="1706272" cy="270979"/>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0" name="Line 15"/>
          <p:cNvSpPr>
            <a:spLocks noChangeShapeType="1"/>
          </p:cNvSpPr>
          <p:nvPr/>
        </p:nvSpPr>
        <p:spPr bwMode="auto">
          <a:xfrm flipV="1">
            <a:off x="4121095" y="1376706"/>
            <a:ext cx="957635" cy="11622"/>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1" name="Text Box 10"/>
          <p:cNvSpPr txBox="1">
            <a:spLocks noChangeArrowheads="1"/>
          </p:cNvSpPr>
          <p:nvPr/>
        </p:nvSpPr>
        <p:spPr bwMode="auto">
          <a:xfrm>
            <a:off x="5078730" y="1176655"/>
            <a:ext cx="3036570"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p>
            <a:pPr algn="l" eaLnBrk="0" hangingPunct="0"/>
            <a:r>
              <a:rPr lang="en-US" sz="2000" i="0" dirty="0" err="1" smtClean="0">
                <a:latin typeface="Consolas" pitchFamily="49" charset="0"/>
              </a:rPr>
              <a:t>Cien</a:t>
            </a:r>
            <a:r>
              <a:rPr lang="en-US" sz="2000" i="0" dirty="0" smtClean="0">
                <a:latin typeface="Consolas" pitchFamily="49" charset="0"/>
              </a:rPr>
              <a:t> </a:t>
            </a:r>
            <a:r>
              <a:rPr lang="en-US" sz="2000" i="0" dirty="0" err="1" smtClean="0">
                <a:latin typeface="Consolas" pitchFamily="49" charset="0"/>
              </a:rPr>
              <a:t>años</a:t>
            </a:r>
            <a:r>
              <a:rPr lang="en-US" sz="2000" i="0" dirty="0" smtClean="0">
                <a:latin typeface="Consolas" pitchFamily="49" charset="0"/>
              </a:rPr>
              <a:t> de </a:t>
            </a:r>
            <a:r>
              <a:rPr lang="en-US" sz="2000" i="0" dirty="0" err="1" smtClean="0">
                <a:latin typeface="Consolas" pitchFamily="49" charset="0"/>
              </a:rPr>
              <a:t>soledad</a:t>
            </a:r>
            <a:endParaRPr lang="en-US" sz="2000" i="0" dirty="0">
              <a:latin typeface="Consolas" pitchFamily="49" charset="0"/>
            </a:endParaRPr>
          </a:p>
        </p:txBody>
      </p:sp>
      <p:sp>
        <p:nvSpPr>
          <p:cNvPr id="22" name="Text Box 10"/>
          <p:cNvSpPr txBox="1">
            <a:spLocks noChangeArrowheads="1"/>
          </p:cNvSpPr>
          <p:nvPr/>
        </p:nvSpPr>
        <p:spPr bwMode="auto">
          <a:xfrm>
            <a:off x="2562241" y="1188276"/>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titulo</a:t>
            </a:r>
            <a:endParaRPr lang="en-US" i="0" dirty="0">
              <a:latin typeface="Consolas" pitchFamily="49" charset="0"/>
            </a:endParaRPr>
          </a:p>
        </p:txBody>
      </p:sp>
      <p:sp>
        <p:nvSpPr>
          <p:cNvPr id="23" name="Text Box 10"/>
          <p:cNvSpPr txBox="1">
            <a:spLocks noChangeArrowheads="1"/>
          </p:cNvSpPr>
          <p:nvPr/>
        </p:nvSpPr>
        <p:spPr bwMode="auto">
          <a:xfrm>
            <a:off x="2631637" y="1637684"/>
            <a:ext cx="889975"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autor</a:t>
            </a:r>
            <a:endParaRPr lang="en-US" i="0" dirty="0">
              <a:latin typeface="Consolas" pitchFamily="49" charset="0"/>
            </a:endParaRPr>
          </a:p>
        </p:txBody>
      </p:sp>
      <p:sp>
        <p:nvSpPr>
          <p:cNvPr id="24" name="Line 15"/>
          <p:cNvSpPr>
            <a:spLocks noChangeShapeType="1"/>
          </p:cNvSpPr>
          <p:nvPr/>
        </p:nvSpPr>
        <p:spPr bwMode="auto">
          <a:xfrm>
            <a:off x="3906900" y="1785733"/>
            <a:ext cx="1609576" cy="19730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5" name="Text Box 12"/>
          <p:cNvSpPr txBox="1">
            <a:spLocks noChangeArrowheads="1"/>
          </p:cNvSpPr>
          <p:nvPr/>
        </p:nvSpPr>
        <p:spPr bwMode="auto">
          <a:xfrm>
            <a:off x="5642959" y="2025957"/>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26" name="Line 15"/>
          <p:cNvSpPr>
            <a:spLocks noChangeShapeType="1"/>
          </p:cNvSpPr>
          <p:nvPr/>
        </p:nvSpPr>
        <p:spPr bwMode="auto">
          <a:xfrm flipV="1">
            <a:off x="6154907" y="2224805"/>
            <a:ext cx="669713" cy="1351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7" name="Text Box 10"/>
          <p:cNvSpPr txBox="1">
            <a:spLocks noChangeArrowheads="1"/>
          </p:cNvSpPr>
          <p:nvPr/>
        </p:nvSpPr>
        <p:spPr bwMode="auto">
          <a:xfrm>
            <a:off x="6803576" y="1999559"/>
            <a:ext cx="3585269"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a:t>Gabriel </a:t>
            </a:r>
            <a:r>
              <a:rPr lang="en-US" dirty="0" err="1"/>
              <a:t>García</a:t>
            </a:r>
            <a:r>
              <a:rPr lang="en-US" dirty="0"/>
              <a:t> </a:t>
            </a:r>
            <a:r>
              <a:rPr lang="en-US" dirty="0" err="1"/>
              <a:t>Márquez</a:t>
            </a:r>
            <a:endParaRPr lang="en-US" dirty="0"/>
          </a:p>
        </p:txBody>
      </p:sp>
      <p:sp>
        <p:nvSpPr>
          <p:cNvPr id="28" name="Text Box 10"/>
          <p:cNvSpPr txBox="1">
            <a:spLocks noChangeArrowheads="1"/>
          </p:cNvSpPr>
          <p:nvPr/>
        </p:nvSpPr>
        <p:spPr bwMode="auto">
          <a:xfrm>
            <a:off x="4083022" y="2889784"/>
            <a:ext cx="131316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fechaNac</a:t>
            </a:r>
            <a:endParaRPr lang="en-US" i="0" dirty="0">
              <a:latin typeface="Consolas" pitchFamily="49" charset="0"/>
            </a:endParaRPr>
          </a:p>
        </p:txBody>
      </p:sp>
      <p:sp>
        <p:nvSpPr>
          <p:cNvPr id="29" name="Text Box 10"/>
          <p:cNvSpPr txBox="1">
            <a:spLocks noChangeArrowheads="1"/>
          </p:cNvSpPr>
          <p:nvPr/>
        </p:nvSpPr>
        <p:spPr bwMode="auto">
          <a:xfrm>
            <a:off x="4596504" y="2019983"/>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nombre</a:t>
            </a:r>
            <a:endParaRPr lang="en-US" i="0" dirty="0">
              <a:latin typeface="Consolas" pitchFamily="49" charset="0"/>
            </a:endParaRPr>
          </a:p>
        </p:txBody>
      </p:sp>
      <p:sp>
        <p:nvSpPr>
          <p:cNvPr id="30" name="Text Box 12"/>
          <p:cNvSpPr txBox="1">
            <a:spLocks noChangeArrowheads="1"/>
          </p:cNvSpPr>
          <p:nvPr/>
        </p:nvSpPr>
        <p:spPr bwMode="auto">
          <a:xfrm>
            <a:off x="5632680" y="2439296"/>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a:t>
            </a:r>
            <a:endParaRPr lang="en-US" sz="2000" i="0" dirty="0">
              <a:solidFill>
                <a:srgbClr val="000000"/>
              </a:solidFill>
              <a:latin typeface="Consolas" pitchFamily="49" charset="0"/>
              <a:cs typeface="Consolas" pitchFamily="49" charset="0"/>
            </a:endParaRPr>
          </a:p>
        </p:txBody>
      </p:sp>
      <p:sp>
        <p:nvSpPr>
          <p:cNvPr id="31" name="Text Box 10"/>
          <p:cNvSpPr txBox="1">
            <a:spLocks noChangeArrowheads="1"/>
          </p:cNvSpPr>
          <p:nvPr/>
        </p:nvSpPr>
        <p:spPr bwMode="auto">
          <a:xfrm>
            <a:off x="5296770" y="2462654"/>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D</a:t>
            </a:r>
            <a:endParaRPr lang="en-US" i="0" dirty="0">
              <a:latin typeface="Consolas" pitchFamily="49" charset="0"/>
            </a:endParaRPr>
          </a:p>
        </p:txBody>
      </p:sp>
      <p:sp>
        <p:nvSpPr>
          <p:cNvPr id="32" name="Text Box 12"/>
          <p:cNvSpPr txBox="1">
            <a:spLocks noChangeArrowheads="1"/>
          </p:cNvSpPr>
          <p:nvPr/>
        </p:nvSpPr>
        <p:spPr bwMode="auto">
          <a:xfrm>
            <a:off x="5639061" y="2810300"/>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12</a:t>
            </a:r>
          </a:p>
        </p:txBody>
      </p:sp>
      <p:sp>
        <p:nvSpPr>
          <p:cNvPr id="33" name="Text Box 10"/>
          <p:cNvSpPr txBox="1">
            <a:spLocks noChangeArrowheads="1"/>
          </p:cNvSpPr>
          <p:nvPr/>
        </p:nvSpPr>
        <p:spPr bwMode="auto">
          <a:xfrm>
            <a:off x="5296770" y="2890013"/>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M</a:t>
            </a:r>
            <a:endParaRPr lang="en-US" i="0" dirty="0">
              <a:latin typeface="Consolas" pitchFamily="49" charset="0"/>
            </a:endParaRPr>
          </a:p>
        </p:txBody>
      </p:sp>
      <p:sp>
        <p:nvSpPr>
          <p:cNvPr id="34" name="Text Box 12"/>
          <p:cNvSpPr txBox="1">
            <a:spLocks noChangeArrowheads="1"/>
          </p:cNvSpPr>
          <p:nvPr/>
        </p:nvSpPr>
        <p:spPr bwMode="auto">
          <a:xfrm>
            <a:off x="5639061" y="3185004"/>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1933</a:t>
            </a:r>
          </a:p>
        </p:txBody>
      </p:sp>
      <p:sp>
        <p:nvSpPr>
          <p:cNvPr id="35" name="Text Box 10"/>
          <p:cNvSpPr txBox="1">
            <a:spLocks noChangeArrowheads="1"/>
          </p:cNvSpPr>
          <p:nvPr/>
        </p:nvSpPr>
        <p:spPr bwMode="auto">
          <a:xfrm>
            <a:off x="5296770" y="3328846"/>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A</a:t>
            </a:r>
            <a:endParaRPr lang="en-US" i="0" dirty="0">
              <a:latin typeface="Consolas" pitchFamily="49" charset="0"/>
            </a:endParaRPr>
          </a:p>
        </p:txBody>
      </p:sp>
      <p:sp>
        <p:nvSpPr>
          <p:cNvPr id="36" name="Text Box 9"/>
          <p:cNvSpPr txBox="1">
            <a:spLocks noChangeArrowheads="1"/>
          </p:cNvSpPr>
          <p:nvPr/>
        </p:nvSpPr>
        <p:spPr bwMode="auto">
          <a:xfrm>
            <a:off x="1515618" y="3491299"/>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37" name="Text Box 10"/>
          <p:cNvSpPr txBox="1">
            <a:spLocks noChangeArrowheads="1"/>
          </p:cNvSpPr>
          <p:nvPr/>
        </p:nvSpPr>
        <p:spPr bwMode="auto">
          <a:xfrm>
            <a:off x="416031" y="3491299"/>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libro2</a:t>
            </a:r>
            <a:endParaRPr lang="en-US" i="0" dirty="0">
              <a:latin typeface="Consolas" pitchFamily="49" charset="0"/>
            </a:endParaRPr>
          </a:p>
        </p:txBody>
      </p:sp>
      <p:sp>
        <p:nvSpPr>
          <p:cNvPr id="38" name="Text Box 11"/>
          <p:cNvSpPr txBox="1">
            <a:spLocks noChangeArrowheads="1"/>
          </p:cNvSpPr>
          <p:nvPr/>
        </p:nvSpPr>
        <p:spPr bwMode="auto">
          <a:xfrm>
            <a:off x="3553152" y="3956944"/>
            <a:ext cx="792829"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GB"/>
            </a:defPPr>
            <a:lvl1pPr eaLnBrk="0" hangingPunct="0">
              <a:defRPr sz="2000" i="0">
                <a:effectLst/>
                <a:latin typeface="Lucida Console" pitchFamily="49" charset="0"/>
              </a:defRPr>
            </a:lvl1pPr>
          </a:lstStyle>
          <a:p>
            <a:endParaRPr lang="en-US"/>
          </a:p>
        </p:txBody>
      </p:sp>
      <p:sp>
        <p:nvSpPr>
          <p:cNvPr id="39" name="Text Box 12"/>
          <p:cNvSpPr txBox="1">
            <a:spLocks noChangeArrowheads="1"/>
          </p:cNvSpPr>
          <p:nvPr/>
        </p:nvSpPr>
        <p:spPr bwMode="auto">
          <a:xfrm>
            <a:off x="3555623" y="4345961"/>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40" name="Line 13"/>
          <p:cNvSpPr>
            <a:spLocks noChangeShapeType="1"/>
          </p:cNvSpPr>
          <p:nvPr/>
        </p:nvSpPr>
        <p:spPr bwMode="auto">
          <a:xfrm>
            <a:off x="1965622" y="3728948"/>
            <a:ext cx="1555990" cy="64711"/>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41" name="Text Box 10"/>
          <p:cNvSpPr txBox="1">
            <a:spLocks noChangeArrowheads="1"/>
          </p:cNvSpPr>
          <p:nvPr/>
        </p:nvSpPr>
        <p:spPr bwMode="auto">
          <a:xfrm>
            <a:off x="2482860" y="3940315"/>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titulo</a:t>
            </a:r>
            <a:endParaRPr lang="en-US" i="0" dirty="0">
              <a:latin typeface="Consolas" pitchFamily="49" charset="0"/>
            </a:endParaRPr>
          </a:p>
        </p:txBody>
      </p:sp>
      <p:sp>
        <p:nvSpPr>
          <p:cNvPr id="42" name="Text Box 10"/>
          <p:cNvSpPr txBox="1">
            <a:spLocks noChangeArrowheads="1"/>
          </p:cNvSpPr>
          <p:nvPr/>
        </p:nvSpPr>
        <p:spPr bwMode="auto">
          <a:xfrm>
            <a:off x="2563639" y="4356709"/>
            <a:ext cx="889975"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autor</a:t>
            </a:r>
            <a:endParaRPr lang="en-US" i="0" dirty="0">
              <a:latin typeface="Consolas" pitchFamily="49" charset="0"/>
            </a:endParaRPr>
          </a:p>
        </p:txBody>
      </p:sp>
      <p:cxnSp>
        <p:nvCxnSpPr>
          <p:cNvPr id="44" name="5 Conector recto de flecha"/>
          <p:cNvCxnSpPr/>
          <p:nvPr/>
        </p:nvCxnSpPr>
        <p:spPr bwMode="auto">
          <a:xfrm flipV="1">
            <a:off x="3897927" y="1968728"/>
            <a:ext cx="1702417" cy="2615495"/>
          </a:xfrm>
          <a:prstGeom prst="straightConnector1">
            <a:avLst/>
          </a:prstGeom>
          <a:solidFill>
            <a:srgbClr val="3366FF">
              <a:alpha val="60001"/>
            </a:srgbClr>
          </a:solidFill>
          <a:ln w="25400" cap="flat" cmpd="sng" algn="ctr">
            <a:solidFill>
              <a:srgbClr val="000000"/>
            </a:solidFill>
            <a:prstDash val="solid"/>
            <a:round/>
            <a:headEnd type="none" w="med" len="med"/>
            <a:tailEnd type="arrow"/>
          </a:ln>
          <a:effectLst/>
        </p:spPr>
      </p:cxnSp>
      <p:sp>
        <p:nvSpPr>
          <p:cNvPr id="45" name="Text Box 10"/>
          <p:cNvSpPr txBox="1">
            <a:spLocks noChangeArrowheads="1"/>
          </p:cNvSpPr>
          <p:nvPr/>
        </p:nvSpPr>
        <p:spPr bwMode="auto">
          <a:xfrm>
            <a:off x="6803577" y="4125475"/>
            <a:ext cx="5003613"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err="1"/>
              <a:t>Crónica</a:t>
            </a:r>
            <a:r>
              <a:rPr lang="en-US" dirty="0"/>
              <a:t> de </a:t>
            </a:r>
            <a:r>
              <a:rPr lang="en-US" dirty="0" err="1"/>
              <a:t>una</a:t>
            </a:r>
            <a:r>
              <a:rPr lang="en-US" dirty="0"/>
              <a:t> </a:t>
            </a:r>
            <a:r>
              <a:rPr lang="en-US" dirty="0" err="1"/>
              <a:t>muerte</a:t>
            </a:r>
            <a:r>
              <a:rPr lang="en-US" dirty="0"/>
              <a:t> </a:t>
            </a:r>
            <a:r>
              <a:rPr lang="en-US" dirty="0" err="1"/>
              <a:t>anunciada</a:t>
            </a:r>
            <a:endParaRPr lang="en-US" dirty="0"/>
          </a:p>
        </p:txBody>
      </p:sp>
      <p:sp>
        <p:nvSpPr>
          <p:cNvPr id="46" name="Line 15"/>
          <p:cNvSpPr>
            <a:spLocks noChangeShapeType="1"/>
          </p:cNvSpPr>
          <p:nvPr/>
        </p:nvSpPr>
        <p:spPr bwMode="auto">
          <a:xfrm>
            <a:off x="3949566" y="4150795"/>
            <a:ext cx="2746062" cy="10803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47" name="Text Box 9"/>
          <p:cNvSpPr txBox="1">
            <a:spLocks noChangeArrowheads="1"/>
          </p:cNvSpPr>
          <p:nvPr/>
        </p:nvSpPr>
        <p:spPr bwMode="auto">
          <a:xfrm>
            <a:off x="2770611" y="5492593"/>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48" name="Text Box 10"/>
          <p:cNvSpPr txBox="1">
            <a:spLocks noChangeArrowheads="1"/>
          </p:cNvSpPr>
          <p:nvPr/>
        </p:nvSpPr>
        <p:spPr bwMode="auto">
          <a:xfrm>
            <a:off x="1381679" y="5481507"/>
            <a:ext cx="1454232"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otroAutor</a:t>
            </a:r>
            <a:endParaRPr lang="en-US" i="0" dirty="0">
              <a:latin typeface="Consolas" pitchFamily="49" charset="0"/>
            </a:endParaRPr>
          </a:p>
        </p:txBody>
      </p:sp>
      <p:sp>
        <p:nvSpPr>
          <p:cNvPr id="49" name="Text Box 12"/>
          <p:cNvSpPr txBox="1">
            <a:spLocks noChangeArrowheads="1"/>
          </p:cNvSpPr>
          <p:nvPr/>
        </p:nvSpPr>
        <p:spPr bwMode="auto">
          <a:xfrm>
            <a:off x="5607701" y="4481884"/>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50" name="Line 15"/>
          <p:cNvSpPr>
            <a:spLocks noChangeShapeType="1"/>
          </p:cNvSpPr>
          <p:nvPr/>
        </p:nvSpPr>
        <p:spPr bwMode="auto">
          <a:xfrm>
            <a:off x="6023089" y="4669050"/>
            <a:ext cx="886034" cy="307563"/>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51" name="Text Box 10"/>
          <p:cNvSpPr txBox="1">
            <a:spLocks noChangeArrowheads="1"/>
          </p:cNvSpPr>
          <p:nvPr/>
        </p:nvSpPr>
        <p:spPr bwMode="auto">
          <a:xfrm>
            <a:off x="4608022" y="4474022"/>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nombre</a:t>
            </a:r>
            <a:endParaRPr lang="en-US" i="0" dirty="0">
              <a:latin typeface="Consolas" pitchFamily="49" charset="0"/>
            </a:endParaRPr>
          </a:p>
        </p:txBody>
      </p:sp>
      <p:sp>
        <p:nvSpPr>
          <p:cNvPr id="52" name="Text Box 12"/>
          <p:cNvSpPr txBox="1">
            <a:spLocks noChangeArrowheads="1"/>
          </p:cNvSpPr>
          <p:nvPr/>
        </p:nvSpPr>
        <p:spPr bwMode="auto">
          <a:xfrm>
            <a:off x="5607701" y="4884490"/>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a:t>
            </a:r>
            <a:endParaRPr lang="en-US" sz="2000" i="0" dirty="0">
              <a:solidFill>
                <a:srgbClr val="000000"/>
              </a:solidFill>
              <a:latin typeface="Consolas" pitchFamily="49" charset="0"/>
              <a:cs typeface="Consolas" pitchFamily="49" charset="0"/>
            </a:endParaRPr>
          </a:p>
        </p:txBody>
      </p:sp>
      <p:sp>
        <p:nvSpPr>
          <p:cNvPr id="53" name="Text Box 10"/>
          <p:cNvSpPr txBox="1">
            <a:spLocks noChangeArrowheads="1"/>
          </p:cNvSpPr>
          <p:nvPr/>
        </p:nvSpPr>
        <p:spPr bwMode="auto">
          <a:xfrm>
            <a:off x="5261512" y="4918581"/>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D</a:t>
            </a:r>
            <a:endParaRPr lang="en-US" i="0" dirty="0">
              <a:latin typeface="Consolas" pitchFamily="49" charset="0"/>
            </a:endParaRPr>
          </a:p>
        </p:txBody>
      </p:sp>
      <p:sp>
        <p:nvSpPr>
          <p:cNvPr id="54" name="Text Box 12"/>
          <p:cNvSpPr txBox="1">
            <a:spLocks noChangeArrowheads="1"/>
          </p:cNvSpPr>
          <p:nvPr/>
        </p:nvSpPr>
        <p:spPr bwMode="auto">
          <a:xfrm>
            <a:off x="5614276" y="5278938"/>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12</a:t>
            </a:r>
          </a:p>
        </p:txBody>
      </p:sp>
      <p:sp>
        <p:nvSpPr>
          <p:cNvPr id="55" name="Text Box 10"/>
          <p:cNvSpPr txBox="1">
            <a:spLocks noChangeArrowheads="1"/>
          </p:cNvSpPr>
          <p:nvPr/>
        </p:nvSpPr>
        <p:spPr bwMode="auto">
          <a:xfrm>
            <a:off x="5273904" y="5267747"/>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M</a:t>
            </a:r>
            <a:endParaRPr lang="en-US" i="0" dirty="0">
              <a:latin typeface="Consolas" pitchFamily="49" charset="0"/>
            </a:endParaRPr>
          </a:p>
        </p:txBody>
      </p:sp>
      <p:sp>
        <p:nvSpPr>
          <p:cNvPr id="56" name="Text Box 12"/>
          <p:cNvSpPr txBox="1">
            <a:spLocks noChangeArrowheads="1"/>
          </p:cNvSpPr>
          <p:nvPr/>
        </p:nvSpPr>
        <p:spPr bwMode="auto">
          <a:xfrm>
            <a:off x="5621680" y="5641425"/>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1933</a:t>
            </a:r>
          </a:p>
        </p:txBody>
      </p:sp>
      <p:sp>
        <p:nvSpPr>
          <p:cNvPr id="57" name="Text Box 10"/>
          <p:cNvSpPr txBox="1">
            <a:spLocks noChangeArrowheads="1"/>
          </p:cNvSpPr>
          <p:nvPr/>
        </p:nvSpPr>
        <p:spPr bwMode="auto">
          <a:xfrm>
            <a:off x="5261511" y="5637872"/>
            <a:ext cx="354305" cy="400103"/>
          </a:xfrm>
          <a:prstGeom prst="rect">
            <a:avLst/>
          </a:prstGeom>
          <a:noFill/>
          <a:ln w="9525">
            <a:noFill/>
            <a:miter lim="800000"/>
            <a:headEnd/>
            <a:tailEnd/>
          </a:ln>
          <a:effectLst/>
        </p:spPr>
        <p:txBody>
          <a:bodyPr wrap="square" lIns="91434" tIns="45717" rIns="91434" bIns="45717" anchor="ctr">
            <a:spAutoFit/>
          </a:bodyPr>
          <a:lstStyle/>
          <a:p>
            <a:pPr algn="ctr" eaLnBrk="0" hangingPunct="0"/>
            <a:r>
              <a:rPr lang="en-US" sz="2000" i="0" dirty="0" smtClean="0">
                <a:latin typeface="Consolas" pitchFamily="49" charset="0"/>
              </a:rPr>
              <a:t>A</a:t>
            </a:r>
            <a:endParaRPr lang="en-US" i="0" dirty="0">
              <a:latin typeface="Consolas" pitchFamily="49" charset="0"/>
            </a:endParaRPr>
          </a:p>
        </p:txBody>
      </p:sp>
      <p:sp>
        <p:nvSpPr>
          <p:cNvPr id="59" name="Text Box 10"/>
          <p:cNvSpPr txBox="1">
            <a:spLocks noChangeArrowheads="1"/>
          </p:cNvSpPr>
          <p:nvPr/>
        </p:nvSpPr>
        <p:spPr bwMode="auto">
          <a:xfrm>
            <a:off x="6967035" y="4802774"/>
            <a:ext cx="2429187"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a:t>Juan Pérez</a:t>
            </a:r>
          </a:p>
        </p:txBody>
      </p:sp>
      <p:sp>
        <p:nvSpPr>
          <p:cNvPr id="60" name="Line 15"/>
          <p:cNvSpPr>
            <a:spLocks noChangeShapeType="1"/>
          </p:cNvSpPr>
          <p:nvPr/>
        </p:nvSpPr>
        <p:spPr bwMode="auto">
          <a:xfrm flipV="1">
            <a:off x="2962371" y="4557073"/>
            <a:ext cx="2550615" cy="1188968"/>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61" name="Title 3"/>
          <p:cNvSpPr txBox="1">
            <a:spLocks/>
          </p:cNvSpPr>
          <p:nvPr/>
        </p:nvSpPr>
        <p:spPr>
          <a:xfrm>
            <a:off x="6846852" y="5433099"/>
            <a:ext cx="4936453" cy="9233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sz="2000" dirty="0"/>
              <a:t>Dos personas no </a:t>
            </a:r>
            <a:r>
              <a:rPr lang="en-US" sz="2000" dirty="0" err="1"/>
              <a:t>tiene</a:t>
            </a:r>
            <a:r>
              <a:rPr lang="en-US" sz="2000" dirty="0"/>
              <a:t> </a:t>
            </a:r>
            <a:r>
              <a:rPr lang="en-US" sz="2000" dirty="0" err="1"/>
              <a:t>utilidad</a:t>
            </a:r>
            <a:r>
              <a:rPr lang="en-US" sz="2000" dirty="0"/>
              <a:t> que </a:t>
            </a:r>
            <a:r>
              <a:rPr lang="en-US" sz="2000" dirty="0" err="1"/>
              <a:t>compartan</a:t>
            </a:r>
            <a:r>
              <a:rPr lang="en-US" sz="2000" dirty="0"/>
              <a:t> </a:t>
            </a:r>
            <a:r>
              <a:rPr lang="en-US" sz="2000" dirty="0" err="1"/>
              <a:t>una</a:t>
            </a:r>
            <a:r>
              <a:rPr lang="en-US" sz="2000" dirty="0"/>
              <a:t> </a:t>
            </a:r>
            <a:r>
              <a:rPr lang="en-US" sz="2000" dirty="0" err="1"/>
              <a:t>misma</a:t>
            </a:r>
            <a:r>
              <a:rPr lang="en-US" sz="2000" dirty="0"/>
              <a:t> </a:t>
            </a:r>
            <a:r>
              <a:rPr lang="en-US" sz="2000" dirty="0" err="1"/>
              <a:t>fecha</a:t>
            </a:r>
            <a:r>
              <a:rPr lang="en-US" sz="2000" dirty="0"/>
              <a:t> de </a:t>
            </a:r>
            <a:r>
              <a:rPr lang="en-US" sz="2000" dirty="0" err="1" smtClean="0"/>
              <a:t>nacimiento</a:t>
            </a:r>
            <a:r>
              <a:rPr lang="en-US" sz="2000" dirty="0" smtClean="0"/>
              <a:t> </a:t>
            </a:r>
            <a:r>
              <a:rPr lang="en-US" sz="2000" dirty="0" err="1"/>
              <a:t>aunque</a:t>
            </a:r>
            <a:r>
              <a:rPr lang="en-US" sz="2000" dirty="0"/>
              <a:t> </a:t>
            </a:r>
            <a:r>
              <a:rPr lang="en-US" sz="2000" dirty="0" err="1" smtClean="0"/>
              <a:t>sean</a:t>
            </a:r>
            <a:r>
              <a:rPr lang="en-US" sz="2000" dirty="0" smtClean="0"/>
              <a:t> la </a:t>
            </a:r>
            <a:r>
              <a:rPr lang="en-US" sz="2000" dirty="0" err="1" smtClean="0"/>
              <a:t>misma</a:t>
            </a:r>
            <a:r>
              <a:rPr lang="en-US" sz="2000" dirty="0" smtClean="0"/>
              <a:t>. El </a:t>
            </a:r>
            <a:r>
              <a:rPr lang="en-US" sz="2000" dirty="0" err="1" smtClean="0"/>
              <a:t>tipo</a:t>
            </a:r>
            <a:r>
              <a:rPr lang="en-US" sz="2000" dirty="0" smtClean="0"/>
              <a:t> </a:t>
            </a:r>
            <a:r>
              <a:rPr lang="en-US" sz="2000" dirty="0" err="1" smtClean="0"/>
              <a:t>Fecha</a:t>
            </a:r>
            <a:r>
              <a:rPr lang="en-US" sz="2000" dirty="0" smtClean="0"/>
              <a:t> se </a:t>
            </a:r>
            <a:r>
              <a:rPr lang="en-US" sz="2000" dirty="0" err="1" smtClean="0"/>
              <a:t>puede</a:t>
            </a:r>
            <a:r>
              <a:rPr lang="en-US" sz="2000" dirty="0" smtClean="0"/>
              <a:t> tartar </a:t>
            </a:r>
            <a:r>
              <a:rPr lang="en-US" sz="2000" dirty="0" err="1" smtClean="0"/>
              <a:t>por</a:t>
            </a:r>
            <a:r>
              <a:rPr lang="en-US" sz="2000" dirty="0" smtClean="0"/>
              <a:t> valor</a:t>
            </a:r>
            <a:endParaRPr lang="en-US" sz="2000" dirty="0"/>
          </a:p>
        </p:txBody>
      </p:sp>
      <p:sp>
        <p:nvSpPr>
          <p:cNvPr id="62" name="Text Box 10"/>
          <p:cNvSpPr txBox="1">
            <a:spLocks noChangeArrowheads="1"/>
          </p:cNvSpPr>
          <p:nvPr/>
        </p:nvSpPr>
        <p:spPr bwMode="auto">
          <a:xfrm>
            <a:off x="3865369" y="5176420"/>
            <a:ext cx="131316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fechaNac</a:t>
            </a:r>
            <a:endParaRPr lang="en-US" i="0" dirty="0">
              <a:latin typeface="Consolas" pitchFamily="49" charset="0"/>
            </a:endParaRPr>
          </a:p>
        </p:txBody>
      </p:sp>
      <p:sp>
        <p:nvSpPr>
          <p:cNvPr id="63" name="Oval 62"/>
          <p:cNvSpPr/>
          <p:nvPr/>
        </p:nvSpPr>
        <p:spPr>
          <a:xfrm>
            <a:off x="3408683" y="935990"/>
            <a:ext cx="1120746" cy="1286737"/>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7957" y="3679387"/>
            <a:ext cx="1120746" cy="1286737"/>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454102" y="1780710"/>
            <a:ext cx="1155836" cy="2057115"/>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08910" y="4222722"/>
            <a:ext cx="1155836" cy="2057115"/>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3"/>
          <p:cNvSpPr txBox="1">
            <a:spLocks/>
          </p:cNvSpPr>
          <p:nvPr/>
        </p:nvSpPr>
        <p:spPr>
          <a:xfrm>
            <a:off x="8206740" y="466564"/>
            <a:ext cx="3914106" cy="9233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sz="2000" dirty="0" smtClean="0"/>
              <a:t>Dos </a:t>
            </a:r>
            <a:r>
              <a:rPr lang="en-US" sz="2000" dirty="0" err="1" smtClean="0"/>
              <a:t>libros</a:t>
            </a:r>
            <a:r>
              <a:rPr lang="en-US" sz="2000" dirty="0" smtClean="0"/>
              <a:t> </a:t>
            </a:r>
            <a:r>
              <a:rPr lang="en-US" sz="2000" dirty="0" err="1" smtClean="0"/>
              <a:t>pueden</a:t>
            </a:r>
            <a:r>
              <a:rPr lang="en-US" sz="2000" dirty="0" smtClean="0"/>
              <a:t> </a:t>
            </a:r>
            <a:r>
              <a:rPr lang="en-US" sz="2000" dirty="0" err="1" smtClean="0"/>
              <a:t>compartir</a:t>
            </a:r>
            <a:r>
              <a:rPr lang="en-US" sz="2000" dirty="0" smtClean="0"/>
              <a:t> el </a:t>
            </a:r>
            <a:r>
              <a:rPr lang="en-US" sz="2000" dirty="0" err="1" smtClean="0"/>
              <a:t>mismo</a:t>
            </a:r>
            <a:r>
              <a:rPr lang="en-US" sz="2000" dirty="0" smtClean="0"/>
              <a:t> </a:t>
            </a:r>
            <a:r>
              <a:rPr lang="en-US" sz="2000" dirty="0" err="1" smtClean="0"/>
              <a:t>objeto</a:t>
            </a:r>
            <a:r>
              <a:rPr lang="en-US" sz="2000" dirty="0" smtClean="0"/>
              <a:t> </a:t>
            </a:r>
            <a:r>
              <a:rPr lang="en-US" sz="2000" dirty="0" err="1" smtClean="0"/>
              <a:t>autor</a:t>
            </a:r>
            <a:r>
              <a:rPr lang="en-US" sz="2000" dirty="0" smtClean="0"/>
              <a:t> de </a:t>
            </a:r>
            <a:r>
              <a:rPr lang="en-US" sz="2000" dirty="0" err="1" smtClean="0"/>
              <a:t>tipo</a:t>
            </a:r>
            <a:r>
              <a:rPr lang="en-US" sz="2000" dirty="0" smtClean="0"/>
              <a:t> Persona (Persona se </a:t>
            </a:r>
            <a:r>
              <a:rPr lang="en-US" sz="2000" dirty="0" err="1" smtClean="0"/>
              <a:t>trata</a:t>
            </a:r>
            <a:r>
              <a:rPr lang="en-US" sz="2000" dirty="0" smtClean="0"/>
              <a:t> </a:t>
            </a:r>
            <a:r>
              <a:rPr lang="en-US" sz="2000" dirty="0" err="1" smtClean="0"/>
              <a:t>por</a:t>
            </a:r>
            <a:r>
              <a:rPr lang="en-US" sz="2000" dirty="0" smtClean="0"/>
              <a:t> </a:t>
            </a:r>
            <a:r>
              <a:rPr lang="en-US" sz="2000" dirty="0" err="1" smtClean="0"/>
              <a:t>referencia</a:t>
            </a:r>
            <a:r>
              <a:rPr lang="en-US" sz="2000" dirty="0" smtClean="0"/>
              <a:t>)</a:t>
            </a:r>
            <a:endParaRPr lang="en-US" sz="2000" dirty="0"/>
          </a:p>
        </p:txBody>
      </p:sp>
    </p:spTree>
    <p:extLst>
      <p:ext uri="{BB962C8B-B14F-4D97-AF65-F5344CB8AC3E}">
        <p14:creationId xmlns:p14="http://schemas.microsoft.com/office/powerpoint/2010/main" val="13508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 y="697230"/>
            <a:ext cx="3886200" cy="609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5ADDC752-80C7-41F7-AA05-3E1BE1029531}" type="slidenum">
              <a:rPr lang="en-US" smtClean="0"/>
              <a:t>19</a:t>
            </a:fld>
            <a:endParaRPr lang="en-US"/>
          </a:p>
        </p:txBody>
      </p:sp>
      <p:sp>
        <p:nvSpPr>
          <p:cNvPr id="5" name="Title 1"/>
          <p:cNvSpPr>
            <a:spLocks noGrp="1"/>
          </p:cNvSpPr>
          <p:nvPr>
            <p:ph type="title"/>
          </p:nvPr>
        </p:nvSpPr>
        <p:spPr>
          <a:xfrm>
            <a:off x="137160" y="80645"/>
            <a:ext cx="5703570"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Relación</a:t>
            </a:r>
            <a:r>
              <a:rPr lang="en-US" sz="2800" cap="small" dirty="0" smtClean="0">
                <a:solidFill>
                  <a:schemeClr val="bg1"/>
                </a:solidFill>
                <a:latin typeface="Arial Narrow" panose="020B0606020202030204" pitchFamily="34" charset="0"/>
              </a:rPr>
              <a:t> entre class y </a:t>
            </a:r>
            <a:r>
              <a:rPr lang="en-US" sz="2800" cap="small" dirty="0" err="1" smtClean="0">
                <a:solidFill>
                  <a:schemeClr val="bg1"/>
                </a:solidFill>
                <a:latin typeface="Arial Narrow" panose="020B0606020202030204" pitchFamily="34" charset="0"/>
              </a:rPr>
              <a:t>struct</a:t>
            </a:r>
            <a:endParaRPr lang="en-US" sz="2800" cap="small" dirty="0">
              <a:solidFill>
                <a:schemeClr val="bg1"/>
              </a:solidFill>
              <a:latin typeface="Arial Narrow" panose="020B0606020202030204" pitchFamily="34" charset="0"/>
            </a:endParaRPr>
          </a:p>
        </p:txBody>
      </p:sp>
      <p:sp>
        <p:nvSpPr>
          <p:cNvPr id="10" name="Title 3"/>
          <p:cNvSpPr txBox="1">
            <a:spLocks/>
          </p:cNvSpPr>
          <p:nvPr/>
        </p:nvSpPr>
        <p:spPr>
          <a:xfrm>
            <a:off x="4221480" y="697230"/>
            <a:ext cx="7745730" cy="40011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pPr>
              <a:lnSpc>
                <a:spcPct val="100000"/>
              </a:lnSpc>
              <a:spcBef>
                <a:spcPts val="600"/>
              </a:spcBef>
            </a:pPr>
            <a:r>
              <a:rPr lang="en-US" sz="2000" dirty="0" err="1" smtClean="0"/>
              <a:t>Analice</a:t>
            </a:r>
            <a:r>
              <a:rPr lang="en-US" sz="2000" dirty="0" smtClean="0"/>
              <a:t> </a:t>
            </a:r>
            <a:r>
              <a:rPr lang="en-US" sz="2000" dirty="0" err="1" smtClean="0"/>
              <a:t>estas</a:t>
            </a:r>
            <a:r>
              <a:rPr lang="en-US" sz="2000" dirty="0" smtClean="0"/>
              <a:t> dos </a:t>
            </a:r>
            <a:r>
              <a:rPr lang="en-US" sz="2000" dirty="0" err="1" smtClean="0"/>
              <a:t>definiciones</a:t>
            </a:r>
            <a:r>
              <a:rPr lang="en-US" sz="2000" dirty="0" smtClean="0"/>
              <a:t>. ¿</a:t>
            </a:r>
            <a:r>
              <a:rPr lang="en-US" sz="2000" dirty="0" err="1"/>
              <a:t>Q</a:t>
            </a:r>
            <a:r>
              <a:rPr lang="en-US" sz="2000" dirty="0" err="1" smtClean="0"/>
              <a:t>ué</a:t>
            </a:r>
            <a:r>
              <a:rPr lang="en-US" sz="2000" dirty="0" smtClean="0"/>
              <a:t> </a:t>
            </a:r>
            <a:r>
              <a:rPr lang="en-US" sz="2000" dirty="0" err="1" smtClean="0"/>
              <a:t>debe</a:t>
            </a:r>
            <a:r>
              <a:rPr lang="en-US" sz="2000" dirty="0" smtClean="0"/>
              <a:t> </a:t>
            </a:r>
            <a:r>
              <a:rPr lang="en-US" sz="2000" dirty="0" err="1" smtClean="0"/>
              <a:t>dar</a:t>
            </a:r>
            <a:r>
              <a:rPr lang="en-US" sz="2000" dirty="0" smtClean="0"/>
              <a:t> </a:t>
            </a:r>
            <a:r>
              <a:rPr lang="en-US" sz="2000" dirty="0" err="1" smtClean="0"/>
              <a:t>como</a:t>
            </a:r>
            <a:r>
              <a:rPr lang="en-US" sz="2000" dirty="0" smtClean="0"/>
              <a:t> </a:t>
            </a:r>
            <a:r>
              <a:rPr lang="en-US" sz="2000" dirty="0" err="1" smtClean="0"/>
              <a:t>resultado</a:t>
            </a:r>
            <a:endParaRPr lang="en-US" sz="2000" dirty="0" smtClean="0"/>
          </a:p>
        </p:txBody>
      </p:sp>
      <p:sp>
        <p:nvSpPr>
          <p:cNvPr id="12" name="Title 3"/>
          <p:cNvSpPr txBox="1">
            <a:spLocks/>
          </p:cNvSpPr>
          <p:nvPr/>
        </p:nvSpPr>
        <p:spPr>
          <a:xfrm>
            <a:off x="4221480" y="1282005"/>
            <a:ext cx="7745730" cy="400110"/>
          </a:xfrm>
          <a:prstGeom prst="rect">
            <a:avLst/>
          </a:prstGeom>
          <a:solidFill>
            <a:srgbClr val="FFFFFF">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b="0" dirty="0">
                <a:solidFill>
                  <a:schemeClr val="tx1"/>
                </a:solidFill>
              </a:rPr>
              <a:t>(</a:t>
            </a:r>
            <a:r>
              <a:rPr lang="en-US" dirty="0"/>
              <a:t>new</a:t>
            </a:r>
            <a:r>
              <a:rPr lang="en-US" b="0" dirty="0">
                <a:solidFill>
                  <a:schemeClr val="tx1"/>
                </a:solidFill>
              </a:rPr>
              <a:t> </a:t>
            </a:r>
            <a:r>
              <a:rPr lang="en-US" b="0" dirty="0" err="1">
                <a:solidFill>
                  <a:schemeClr val="accent6">
                    <a:lumMod val="75000"/>
                  </a:schemeClr>
                </a:solidFill>
              </a:rPr>
              <a:t>RefRational</a:t>
            </a:r>
            <a:r>
              <a:rPr lang="en-US" b="0" dirty="0">
                <a:solidFill>
                  <a:schemeClr val="tx1"/>
                </a:solidFill>
              </a:rPr>
              <a:t>(1,2)).Equals(</a:t>
            </a:r>
            <a:r>
              <a:rPr lang="en-US" dirty="0"/>
              <a:t>new</a:t>
            </a:r>
            <a:r>
              <a:rPr lang="en-US" b="0" dirty="0">
                <a:solidFill>
                  <a:schemeClr val="tx1"/>
                </a:solidFill>
              </a:rPr>
              <a:t> </a:t>
            </a:r>
            <a:r>
              <a:rPr lang="en-US" b="0" dirty="0" err="1" smtClean="0">
                <a:solidFill>
                  <a:schemeClr val="accent6">
                    <a:lumMod val="75000"/>
                  </a:schemeClr>
                </a:solidFill>
              </a:rPr>
              <a:t>ValueRational</a:t>
            </a:r>
            <a:r>
              <a:rPr lang="en-US" b="0" dirty="0" smtClean="0">
                <a:solidFill>
                  <a:schemeClr val="tx1"/>
                </a:solidFill>
              </a:rPr>
              <a:t>(1,2))</a:t>
            </a:r>
            <a:endParaRPr lang="en-US" b="0" dirty="0">
              <a:solidFill>
                <a:schemeClr val="tx1"/>
              </a:solidFill>
            </a:endParaRPr>
          </a:p>
        </p:txBody>
      </p:sp>
      <p:sp>
        <p:nvSpPr>
          <p:cNvPr id="14" name="Title 3"/>
          <p:cNvSpPr txBox="1">
            <a:spLocks/>
          </p:cNvSpPr>
          <p:nvPr/>
        </p:nvSpPr>
        <p:spPr>
          <a:xfrm>
            <a:off x="4221480" y="5456856"/>
            <a:ext cx="7745730" cy="400110"/>
          </a:xfrm>
          <a:prstGeom prst="rect">
            <a:avLst/>
          </a:prstGeom>
          <a:solidFill>
            <a:srgbClr val="FFFFFF">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b="0" dirty="0">
                <a:solidFill>
                  <a:schemeClr val="tx1"/>
                </a:solidFill>
              </a:rPr>
              <a:t>(</a:t>
            </a:r>
            <a:r>
              <a:rPr lang="en-US" dirty="0"/>
              <a:t>new</a:t>
            </a:r>
            <a:r>
              <a:rPr lang="en-US" b="0" dirty="0">
                <a:solidFill>
                  <a:schemeClr val="tx1"/>
                </a:solidFill>
              </a:rPr>
              <a:t> </a:t>
            </a:r>
            <a:r>
              <a:rPr lang="en-US" b="0" dirty="0" err="1">
                <a:solidFill>
                  <a:schemeClr val="accent6">
                    <a:lumMod val="75000"/>
                  </a:schemeClr>
                </a:solidFill>
              </a:rPr>
              <a:t>RefRational</a:t>
            </a:r>
            <a:r>
              <a:rPr lang="en-US" b="0" dirty="0">
                <a:solidFill>
                  <a:schemeClr val="tx1"/>
                </a:solidFill>
              </a:rPr>
              <a:t>(1,2)).Equals(</a:t>
            </a:r>
            <a:r>
              <a:rPr lang="en-US" dirty="0"/>
              <a:t>new</a:t>
            </a:r>
            <a:r>
              <a:rPr lang="en-US" b="0" dirty="0">
                <a:solidFill>
                  <a:schemeClr val="tx1"/>
                </a:solidFill>
              </a:rPr>
              <a:t> </a:t>
            </a:r>
            <a:r>
              <a:rPr lang="en-US" b="0" dirty="0" err="1" smtClean="0">
                <a:solidFill>
                  <a:schemeClr val="accent6">
                    <a:lumMod val="75000"/>
                  </a:schemeClr>
                </a:solidFill>
              </a:rPr>
              <a:t>ValueRational</a:t>
            </a:r>
            <a:r>
              <a:rPr lang="en-US" b="0" dirty="0" smtClean="0">
                <a:solidFill>
                  <a:schemeClr val="tx1"/>
                </a:solidFill>
              </a:rPr>
              <a:t>(2,4))</a:t>
            </a:r>
            <a:endParaRPr lang="en-US" b="0" dirty="0">
              <a:solidFill>
                <a:schemeClr val="tx1"/>
              </a:solidFill>
            </a:endParaRPr>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480" y="2450313"/>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ular Callout 1"/>
          <p:cNvSpPr/>
          <p:nvPr/>
        </p:nvSpPr>
        <p:spPr bwMode="auto">
          <a:xfrm>
            <a:off x="8804910" y="2467339"/>
            <a:ext cx="3268980" cy="2111216"/>
          </a:xfrm>
          <a:prstGeom prst="wedgeRoundRectCallout">
            <a:avLst>
              <a:gd name="adj1" fmla="val -137154"/>
              <a:gd name="adj2" fmla="val 2336"/>
              <a:gd name="adj3" fmla="val 16667"/>
            </a:avLst>
          </a:prstGeom>
          <a:solidFill>
            <a:srgbClr val="C0000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Error de </a:t>
            </a:r>
            <a:r>
              <a:rPr lang="en-US" sz="2000" dirty="0" err="1" smtClean="0">
                <a:latin typeface="Arial Narrow" panose="020B0606020202030204" pitchFamily="34" charset="0"/>
              </a:rPr>
              <a:t>compilación</a:t>
            </a:r>
            <a:r>
              <a:rPr lang="en-US" sz="2000" dirty="0" smtClean="0">
                <a:latin typeface="Arial Narrow" panose="020B0606020202030204" pitchFamily="34" charset="0"/>
              </a:rPr>
              <a:t> </a:t>
            </a:r>
            <a:r>
              <a:rPr lang="en-US" dirty="0" smtClean="0">
                <a:latin typeface="Arial Narrow" panose="020B0606020202030204" pitchFamily="34" charset="0"/>
              </a:rPr>
              <a:t>NO HAY NINGUNA RELACION ENTRE LOS TIPOS</a:t>
            </a:r>
            <a:r>
              <a:rPr lang="en-US" sz="1600" dirty="0" smtClean="0">
                <a:solidFill>
                  <a:srgbClr val="FFFF00"/>
                </a:solidFill>
                <a:effectLst>
                  <a:outerShdw blurRad="38100" dist="38100" dir="2700000" algn="tl">
                    <a:srgbClr val="000000">
                      <a:alpha val="43137"/>
                    </a:srgbClr>
                  </a:outerShdw>
                </a:effectLst>
                <a:latin typeface="Consolas" panose="020B0609020204030204" pitchFamily="49" charset="0"/>
              </a:rPr>
              <a:t> </a:t>
            </a:r>
            <a:r>
              <a:rPr lang="en-US" dirty="0" err="1" smtClean="0">
                <a:solidFill>
                  <a:srgbClr val="FFFF00"/>
                </a:solidFill>
                <a:effectLst>
                  <a:outerShdw blurRad="38100" dist="38100" dir="2700000" algn="tl">
                    <a:srgbClr val="000000">
                      <a:alpha val="43137"/>
                    </a:srgbClr>
                  </a:outerShdw>
                </a:effectLst>
                <a:latin typeface="Consolas" panose="020B0609020204030204" pitchFamily="49" charset="0"/>
              </a:rPr>
              <a:t>RefRational</a:t>
            </a:r>
            <a:r>
              <a:rPr lang="en-US" dirty="0" smtClean="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dirty="0" smtClean="0">
                <a:latin typeface="Arial Narrow" panose="020B0606020202030204" pitchFamily="34" charset="0"/>
              </a:rPr>
              <a:t>y </a:t>
            </a:r>
            <a:r>
              <a:rPr lang="en-US" dirty="0" err="1">
                <a:solidFill>
                  <a:srgbClr val="FFFF00"/>
                </a:solidFill>
                <a:effectLst>
                  <a:outerShdw blurRad="38100" dist="38100" dir="2700000" algn="tl">
                    <a:srgbClr val="000000">
                      <a:alpha val="43137"/>
                    </a:srgbClr>
                  </a:outerShdw>
                </a:effectLst>
                <a:latin typeface="Consolas" panose="020B0609020204030204" pitchFamily="49" charset="0"/>
              </a:rPr>
              <a:t>ValueRational</a:t>
            </a:r>
            <a:r>
              <a:rPr lang="en-US" sz="2000" dirty="0" smtClean="0">
                <a:latin typeface="Arial Narrow" panose="020B0606020202030204" pitchFamily="34" charset="0"/>
              </a:rPr>
              <a:t> </a:t>
            </a:r>
            <a:r>
              <a:rPr lang="en-US" sz="2000" dirty="0" err="1" smtClean="0">
                <a:latin typeface="Arial Narrow" panose="020B0606020202030204" pitchFamily="34" charset="0"/>
              </a:rPr>
              <a:t>aunque</a:t>
            </a:r>
            <a:r>
              <a:rPr lang="en-US" sz="2000" dirty="0" smtClean="0">
                <a:latin typeface="Arial Narrow" panose="020B0606020202030204" pitchFamily="34" charset="0"/>
              </a:rPr>
              <a:t> </a:t>
            </a:r>
            <a:r>
              <a:rPr lang="en-US" sz="2000" dirty="0" err="1" smtClean="0">
                <a:latin typeface="Arial Narrow" panose="020B0606020202030204" pitchFamily="34" charset="0"/>
              </a:rPr>
              <a:t>aparentemente</a:t>
            </a:r>
            <a:r>
              <a:rPr lang="en-US" sz="2000" dirty="0" smtClean="0">
                <a:latin typeface="Arial Narrow" panose="020B0606020202030204" pitchFamily="34" charset="0"/>
              </a:rPr>
              <a:t> </a:t>
            </a:r>
            <a:r>
              <a:rPr lang="en-US" sz="2000" dirty="0" err="1" smtClean="0">
                <a:latin typeface="Arial Narrow" panose="020B0606020202030204" pitchFamily="34" charset="0"/>
              </a:rPr>
              <a:t>sean</a:t>
            </a:r>
            <a:r>
              <a:rPr lang="en-US" sz="2000" dirty="0" smtClean="0">
                <a:latin typeface="Arial Narrow" panose="020B0606020202030204" pitchFamily="34" charset="0"/>
              </a:rPr>
              <a:t> </a:t>
            </a:r>
            <a:r>
              <a:rPr lang="en-US" sz="2000" dirty="0" err="1" smtClean="0">
                <a:latin typeface="Arial Narrow" panose="020B0606020202030204" pitchFamily="34" charset="0"/>
              </a:rPr>
              <a:t>structuralmente</a:t>
            </a:r>
            <a:r>
              <a:rPr lang="en-US" sz="2000" dirty="0" smtClean="0">
                <a:latin typeface="Arial Narrow" panose="020B0606020202030204" pitchFamily="34" charset="0"/>
              </a:rPr>
              <a:t> </a:t>
            </a:r>
            <a:r>
              <a:rPr lang="en-US" sz="2000" dirty="0" err="1" smtClean="0">
                <a:latin typeface="Arial Narrow" panose="020B0606020202030204" pitchFamily="34" charset="0"/>
              </a:rPr>
              <a:t>equivalentes</a:t>
            </a:r>
            <a:endParaRPr lang="en-US" sz="2000" dirty="0">
              <a:latin typeface="Arial Narrow" panose="020B0606020202030204" pitchFamily="34" charset="0"/>
            </a:endParaRPr>
          </a:p>
        </p:txBody>
      </p:sp>
    </p:spTree>
    <p:extLst>
      <p:ext uri="{BB962C8B-B14F-4D97-AF65-F5344CB8AC3E}">
        <p14:creationId xmlns:p14="http://schemas.microsoft.com/office/powerpoint/2010/main" val="10024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7383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Tipado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estático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declaración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t>2</a:t>
            </a:fld>
            <a:endParaRPr lang="en-US" dirty="0"/>
          </a:p>
        </p:txBody>
      </p:sp>
      <p:sp>
        <p:nvSpPr>
          <p:cNvPr id="6" name="Title 1"/>
          <p:cNvSpPr txBox="1">
            <a:spLocks/>
          </p:cNvSpPr>
          <p:nvPr/>
        </p:nvSpPr>
        <p:spPr>
          <a:xfrm>
            <a:off x="495300" y="935091"/>
            <a:ext cx="10751820" cy="757130"/>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smtClean="0">
                <a:latin typeface="Arial Narrow" panose="020B0606020202030204" pitchFamily="34" charset="0"/>
                <a:ea typeface="+mn-ea"/>
                <a:cs typeface="+mn-cs"/>
              </a:rPr>
              <a:t>En</a:t>
            </a:r>
            <a:r>
              <a:rPr lang="en-US" sz="2400" dirty="0" smtClean="0">
                <a:latin typeface="Arial Narrow" panose="020B0606020202030204" pitchFamily="34" charset="0"/>
                <a:ea typeface="+mn-ea"/>
                <a:cs typeface="+mn-cs"/>
              </a:rPr>
              <a:t> el </a:t>
            </a:r>
            <a:r>
              <a:rPr lang="en-US" sz="2400" b="1" dirty="0" err="1" smtClean="0">
                <a:latin typeface="Arial Narrow" panose="020B0606020202030204" pitchFamily="34" charset="0"/>
                <a:ea typeface="+mn-ea"/>
                <a:cs typeface="+mn-cs"/>
              </a:rPr>
              <a:t>tipado</a:t>
            </a:r>
            <a:r>
              <a:rPr lang="en-US" sz="2400" b="1" dirty="0" smtClean="0">
                <a:latin typeface="Arial Narrow" panose="020B0606020202030204" pitchFamily="34" charset="0"/>
                <a:ea typeface="+mn-ea"/>
                <a:cs typeface="+mn-cs"/>
              </a:rPr>
              <a:t> </a:t>
            </a:r>
            <a:r>
              <a:rPr lang="en-US" sz="2400" b="1" dirty="0" err="1" smtClean="0">
                <a:latin typeface="Arial Narrow" panose="020B0606020202030204" pitchFamily="34" charset="0"/>
                <a:ea typeface="+mn-ea"/>
                <a:cs typeface="+mn-cs"/>
              </a:rPr>
              <a:t>estático</a:t>
            </a:r>
            <a:r>
              <a:rPr lang="en-US" sz="2400" b="1" dirty="0" smtClean="0">
                <a:latin typeface="Arial Narrow" panose="020B0606020202030204" pitchFamily="34" charset="0"/>
                <a:ea typeface="+mn-ea"/>
                <a:cs typeface="+mn-cs"/>
              </a:rPr>
              <a:t> </a:t>
            </a:r>
            <a:r>
              <a:rPr lang="en-US" sz="2400" dirty="0" smtClean="0">
                <a:latin typeface="Arial Narrow" panose="020B0606020202030204" pitchFamily="34" charset="0"/>
                <a:ea typeface="+mn-ea"/>
                <a:cs typeface="+mn-cs"/>
              </a:rPr>
              <a:t>se </a:t>
            </a:r>
            <a:r>
              <a:rPr lang="en-US" sz="2400" dirty="0" err="1" smtClean="0">
                <a:latin typeface="Arial Narrow" panose="020B0606020202030204" pitchFamily="34" charset="0"/>
                <a:ea typeface="+mn-ea"/>
                <a:cs typeface="+mn-cs"/>
              </a:rPr>
              <a:t>asocia</a:t>
            </a:r>
            <a:r>
              <a:rPr lang="en-US" sz="2400" dirty="0" smtClean="0">
                <a:latin typeface="Arial Narrow" panose="020B0606020202030204" pitchFamily="34" charset="0"/>
                <a:ea typeface="+mn-ea"/>
                <a:cs typeface="+mn-cs"/>
              </a:rPr>
              <a:t> un </a:t>
            </a:r>
            <a:r>
              <a:rPr lang="en-US" sz="2400" dirty="0" err="1" smtClean="0">
                <a:latin typeface="Arial Narrow" panose="020B0606020202030204" pitchFamily="34" charset="0"/>
                <a:ea typeface="+mn-ea"/>
                <a:cs typeface="+mn-cs"/>
              </a:rPr>
              <a:t>tipo</a:t>
            </a:r>
            <a:r>
              <a:rPr lang="en-US" sz="2400" dirty="0" smtClean="0">
                <a:latin typeface="Arial Narrow" panose="020B0606020202030204" pitchFamily="34" charset="0"/>
                <a:ea typeface="+mn-ea"/>
                <a:cs typeface="+mn-cs"/>
              </a:rPr>
              <a:t> a </a:t>
            </a:r>
            <a:r>
              <a:rPr lang="en-US" sz="2400" dirty="0" err="1" smtClean="0">
                <a:latin typeface="Arial Narrow" panose="020B0606020202030204" pitchFamily="34" charset="0"/>
                <a:ea typeface="+mn-ea"/>
                <a:cs typeface="+mn-cs"/>
              </a:rPr>
              <a:t>una</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entidad</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estáticamente</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en</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tiempo</a:t>
            </a:r>
            <a:r>
              <a:rPr lang="en-US" sz="2400" dirty="0" smtClean="0">
                <a:latin typeface="Arial Narrow" panose="020B0606020202030204" pitchFamily="34" charset="0"/>
                <a:ea typeface="+mn-ea"/>
                <a:cs typeface="+mn-cs"/>
              </a:rPr>
              <a:t> de </a:t>
            </a:r>
            <a:r>
              <a:rPr lang="en-US" sz="2400" dirty="0" err="1" smtClean="0">
                <a:latin typeface="Arial Narrow" panose="020B0606020202030204" pitchFamily="34" charset="0"/>
                <a:ea typeface="+mn-ea"/>
                <a:cs typeface="+mn-cs"/>
              </a:rPr>
              <a:t>compilación</a:t>
            </a:r>
            <a:r>
              <a:rPr lang="en-US" sz="2400" dirty="0" smtClean="0">
                <a:latin typeface="Arial Narrow" panose="020B0606020202030204" pitchFamily="34" charset="0"/>
                <a:ea typeface="+mn-ea"/>
                <a:cs typeface="+mn-cs"/>
              </a:rPr>
              <a:t>. Es lo que se </a:t>
            </a:r>
            <a:r>
              <a:rPr lang="en-US" sz="2400" dirty="0" err="1" smtClean="0">
                <a:latin typeface="Arial Narrow" panose="020B0606020202030204" pitchFamily="34" charset="0"/>
                <a:ea typeface="+mn-ea"/>
                <a:cs typeface="+mn-cs"/>
              </a:rPr>
              <a:t>conoce</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como</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una</a:t>
            </a:r>
            <a:r>
              <a:rPr lang="en-US" sz="2400" dirty="0" smtClean="0">
                <a:latin typeface="Arial Narrow" panose="020B0606020202030204" pitchFamily="34" charset="0"/>
                <a:ea typeface="+mn-ea"/>
                <a:cs typeface="+mn-cs"/>
              </a:rPr>
              <a:t> </a:t>
            </a:r>
            <a:r>
              <a:rPr lang="en-US" sz="2400" b="1" dirty="0" err="1" smtClean="0">
                <a:latin typeface="Arial Narrow" panose="020B0606020202030204" pitchFamily="34" charset="0"/>
                <a:ea typeface="+mn-ea"/>
                <a:cs typeface="+mn-cs"/>
              </a:rPr>
              <a:t>declaración</a:t>
            </a:r>
            <a:r>
              <a:rPr lang="en-US" sz="2400" b="1" dirty="0" smtClean="0">
                <a:latin typeface="Arial Narrow" panose="020B0606020202030204" pitchFamily="34" charset="0"/>
                <a:ea typeface="+mn-ea"/>
                <a:cs typeface="+mn-cs"/>
              </a:rPr>
              <a:t> </a:t>
            </a:r>
            <a:r>
              <a:rPr lang="en-US" sz="2400" dirty="0">
                <a:latin typeface="Arial Narrow" panose="020B0606020202030204" pitchFamily="34" charset="0"/>
                <a:ea typeface="+mn-ea"/>
                <a:cs typeface="+mn-cs"/>
              </a:rPr>
              <a:t>que </a:t>
            </a:r>
            <a:r>
              <a:rPr lang="en-US" sz="2400" dirty="0" err="1">
                <a:latin typeface="Arial Narrow" panose="020B0606020202030204" pitchFamily="34" charset="0"/>
                <a:ea typeface="+mn-ea"/>
                <a:cs typeface="+mn-cs"/>
              </a:rPr>
              <a:t>puede</a:t>
            </a:r>
            <a:r>
              <a:rPr lang="en-US" sz="2400" dirty="0">
                <a:latin typeface="Arial Narrow" panose="020B0606020202030204" pitchFamily="34" charset="0"/>
                <a:ea typeface="+mn-ea"/>
                <a:cs typeface="+mn-cs"/>
              </a:rPr>
              <a:t> </a:t>
            </a:r>
            <a:r>
              <a:rPr lang="en-US" sz="2400" dirty="0" err="1">
                <a:latin typeface="Arial Narrow" panose="020B0606020202030204" pitchFamily="34" charset="0"/>
                <a:ea typeface="+mn-ea"/>
                <a:cs typeface="+mn-cs"/>
              </a:rPr>
              <a:t>ser</a:t>
            </a:r>
            <a:r>
              <a:rPr lang="en-US" sz="2400" dirty="0">
                <a:latin typeface="Arial Narrow" panose="020B0606020202030204" pitchFamily="34" charset="0"/>
                <a:ea typeface="+mn-ea"/>
                <a:cs typeface="+mn-cs"/>
              </a:rPr>
              <a:t> </a:t>
            </a:r>
            <a:r>
              <a:rPr lang="en-US" sz="2400" dirty="0" err="1">
                <a:latin typeface="Arial Narrow" panose="020B0606020202030204" pitchFamily="34" charset="0"/>
                <a:ea typeface="+mn-ea"/>
                <a:cs typeface="+mn-cs"/>
              </a:rPr>
              <a:t>explícita</a:t>
            </a:r>
            <a:r>
              <a:rPr lang="en-US" sz="2400" dirty="0">
                <a:latin typeface="Arial Narrow" panose="020B0606020202030204" pitchFamily="34" charset="0"/>
                <a:ea typeface="+mn-ea"/>
                <a:cs typeface="+mn-cs"/>
              </a:rPr>
              <a:t> o </a:t>
            </a:r>
            <a:r>
              <a:rPr lang="en-US" sz="2400" dirty="0" err="1">
                <a:latin typeface="Arial Narrow" panose="020B0606020202030204" pitchFamily="34" charset="0"/>
                <a:ea typeface="+mn-ea"/>
                <a:cs typeface="+mn-cs"/>
              </a:rPr>
              <a:t>implícita</a:t>
            </a:r>
            <a:endParaRPr lang="en-US" sz="2400" dirty="0">
              <a:latin typeface="Arial Narrow" panose="020B0606020202030204" pitchFamily="34" charset="0"/>
              <a:ea typeface="+mn-ea"/>
              <a:cs typeface="+mn-cs"/>
            </a:endParaRPr>
          </a:p>
        </p:txBody>
      </p:sp>
      <p:sp>
        <p:nvSpPr>
          <p:cNvPr id="7" name="TextBox 6"/>
          <p:cNvSpPr txBox="1"/>
          <p:nvPr/>
        </p:nvSpPr>
        <p:spPr>
          <a:xfrm>
            <a:off x="495300" y="2057400"/>
            <a:ext cx="4625340" cy="369332"/>
          </a:xfrm>
          <a:prstGeom prst="rect">
            <a:avLst/>
          </a:prstGeom>
          <a:solidFill>
            <a:srgbClr val="FFFFFF">
              <a:alpha val="40000"/>
            </a:srgbClr>
          </a:solidFill>
        </p:spPr>
        <p:txBody>
          <a:bodyPr wrap="square" rtlCol="0">
            <a:spAutoFit/>
          </a:bodyPr>
          <a:lstStyle/>
          <a:p>
            <a:r>
              <a:rPr lang="en-US" dirty="0" err="1" smtClean="0">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 = </a:t>
            </a:r>
            <a:r>
              <a:rPr lang="en-US" b="1" dirty="0" smtClean="0">
                <a:solidFill>
                  <a:srgbClr val="3366FF"/>
                </a:solidFill>
                <a:latin typeface="Consolas" panose="020B0609020204030204" pitchFamily="49" charset="0"/>
              </a:rPr>
              <a:t>new</a:t>
            </a:r>
            <a:r>
              <a:rPr lang="en-US" dirty="0" smtClean="0">
                <a:latin typeface="Consolas" panose="020B0609020204030204" pitchFamily="49" charset="0"/>
              </a:rPr>
              <a:t> </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(24, 12, 2021);</a:t>
            </a:r>
            <a:endParaRPr lang="en-US" dirty="0">
              <a:latin typeface="Consolas" panose="020B0609020204030204" pitchFamily="49" charset="0"/>
            </a:endParaRPr>
          </a:p>
        </p:txBody>
      </p:sp>
      <p:sp>
        <p:nvSpPr>
          <p:cNvPr id="8" name="Rounded Rectangular Callout 7"/>
          <p:cNvSpPr/>
          <p:nvPr/>
        </p:nvSpPr>
        <p:spPr>
          <a:xfrm>
            <a:off x="472440" y="2599477"/>
            <a:ext cx="4648200" cy="631150"/>
          </a:xfrm>
          <a:prstGeom prst="wedgeRoundRectCallout">
            <a:avLst>
              <a:gd name="adj1" fmla="val -33111"/>
              <a:gd name="adj2" fmla="val -90221"/>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La</a:t>
            </a:r>
            <a:r>
              <a:rPr lang="en-US" b="1" dirty="0" smtClean="0">
                <a:solidFill>
                  <a:schemeClr val="tx1"/>
                </a:solidFill>
              </a:rPr>
              <a:t> variable </a:t>
            </a:r>
            <a:r>
              <a:rPr lang="en-US" dirty="0" smtClean="0">
                <a:solidFill>
                  <a:schemeClr val="tx1"/>
                </a:solidFill>
              </a:rPr>
              <a:t>es </a:t>
            </a:r>
            <a:r>
              <a:rPr lang="en-US" dirty="0" err="1" smtClean="0">
                <a:solidFill>
                  <a:schemeClr val="tx1"/>
                </a:solidFill>
              </a:rPr>
              <a:t>declarada</a:t>
            </a:r>
            <a:r>
              <a:rPr lang="en-US" dirty="0" smtClean="0">
                <a:solidFill>
                  <a:schemeClr val="tx1"/>
                </a:solidFill>
              </a:rPr>
              <a:t> </a:t>
            </a:r>
            <a:r>
              <a:rPr lang="en-US" dirty="0" err="1" smtClean="0">
                <a:solidFill>
                  <a:schemeClr val="tx1"/>
                </a:solidFill>
              </a:rPr>
              <a:t>explícitamente</a:t>
            </a:r>
            <a:r>
              <a:rPr lang="en-US" dirty="0" smtClean="0">
                <a:solidFill>
                  <a:schemeClr val="tx1"/>
                </a:solidFill>
              </a:rPr>
              <a:t> de </a:t>
            </a:r>
            <a:r>
              <a:rPr lang="en-US" dirty="0" err="1" smtClean="0">
                <a:solidFill>
                  <a:schemeClr val="tx1"/>
                </a:solidFill>
              </a:rPr>
              <a:t>tipo</a:t>
            </a:r>
            <a:r>
              <a:rPr lang="en-US" dirty="0" smtClean="0">
                <a:solidFill>
                  <a:schemeClr val="tx1"/>
                </a:solidFill>
              </a:rPr>
              <a:t> </a:t>
            </a:r>
            <a:r>
              <a:rPr lang="en-US" dirty="0" err="1" smtClean="0">
                <a:solidFill>
                  <a:schemeClr val="tx1"/>
                </a:solidFill>
              </a:rPr>
              <a:t>Fecha</a:t>
            </a:r>
            <a:endParaRPr lang="en-US" dirty="0">
              <a:solidFill>
                <a:schemeClr val="tx1"/>
              </a:solidFill>
            </a:endParaRPr>
          </a:p>
        </p:txBody>
      </p:sp>
      <p:sp>
        <p:nvSpPr>
          <p:cNvPr id="9" name="TextBox 8"/>
          <p:cNvSpPr txBox="1"/>
          <p:nvPr/>
        </p:nvSpPr>
        <p:spPr>
          <a:xfrm>
            <a:off x="472440" y="5060553"/>
            <a:ext cx="4625340" cy="646331"/>
          </a:xfrm>
          <a:prstGeom prst="rect">
            <a:avLst/>
          </a:prstGeom>
          <a:solidFill>
            <a:srgbClr val="FFFFFF">
              <a:alpha val="40000"/>
            </a:srgbClr>
          </a:solidFill>
        </p:spPr>
        <p:txBody>
          <a:bodyPr wrap="square" rtlCol="0">
            <a:spAutoFit/>
          </a:bodyPr>
          <a:lstStyle/>
          <a:p>
            <a:r>
              <a:rPr lang="en-US" b="1" dirty="0" err="1">
                <a:solidFill>
                  <a:srgbClr val="3366FF"/>
                </a:solidFill>
                <a:latin typeface="Consolas" panose="020B0609020204030204" pitchFamily="49" charset="0"/>
              </a:rPr>
              <a:t>var</a:t>
            </a:r>
            <a:r>
              <a:rPr lang="en-US" dirty="0" smtClean="0">
                <a:latin typeface="Consolas" panose="020B0609020204030204" pitchFamily="49" charset="0"/>
              </a:rPr>
              <a:t> </a:t>
            </a:r>
            <a:r>
              <a:rPr lang="en-US" dirty="0" err="1" smtClean="0">
                <a:latin typeface="Consolas" panose="020B0609020204030204" pitchFamily="49" charset="0"/>
              </a:rPr>
              <a:t>vence</a:t>
            </a:r>
            <a:r>
              <a:rPr lang="en-US" dirty="0" smtClean="0">
                <a:latin typeface="Consolas" panose="020B0609020204030204" pitchFamily="49" charset="0"/>
              </a:rPr>
              <a:t> = </a:t>
            </a:r>
            <a:r>
              <a:rPr lang="en-US" dirty="0" err="1" smtClean="0">
                <a:latin typeface="Consolas" panose="020B0609020204030204" pitchFamily="49" charset="0"/>
              </a:rPr>
              <a:t>saldo.Vencimiento</a:t>
            </a:r>
            <a:r>
              <a:rPr lang="en-US" dirty="0" smtClean="0">
                <a:latin typeface="Consolas" panose="020B0609020204030204" pitchFamily="49" charset="0"/>
              </a:rPr>
              <a:t>();</a:t>
            </a:r>
          </a:p>
          <a:p>
            <a:r>
              <a:rPr lang="en-US" b="1" dirty="0" err="1" smtClean="0">
                <a:solidFill>
                  <a:srgbClr val="3366FF"/>
                </a:solidFill>
                <a:latin typeface="Consolas" panose="020B0609020204030204" pitchFamily="49" charset="0"/>
              </a:rPr>
              <a:t>var</a:t>
            </a:r>
            <a:r>
              <a:rPr lang="en-US" dirty="0" smtClean="0">
                <a:latin typeface="Consolas" panose="020B0609020204030204" pitchFamily="49" charset="0"/>
              </a:rPr>
              <a:t> k = 1;</a:t>
            </a:r>
            <a:endParaRPr lang="en-US" dirty="0">
              <a:latin typeface="Consolas" panose="020B0609020204030204" pitchFamily="49" charset="0"/>
            </a:endParaRPr>
          </a:p>
        </p:txBody>
      </p:sp>
      <p:sp>
        <p:nvSpPr>
          <p:cNvPr id="10" name="Rounded Rectangular Callout 9"/>
          <p:cNvSpPr/>
          <p:nvPr/>
        </p:nvSpPr>
        <p:spPr>
          <a:xfrm>
            <a:off x="472440" y="5954772"/>
            <a:ext cx="4625340" cy="538103"/>
          </a:xfrm>
          <a:prstGeom prst="wedgeRoundRectCallout">
            <a:avLst>
              <a:gd name="adj1" fmla="val -36621"/>
              <a:gd name="adj2" fmla="val -105923"/>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es </a:t>
            </a:r>
            <a:r>
              <a:rPr lang="en-US" dirty="0" err="1">
                <a:solidFill>
                  <a:schemeClr val="tx1"/>
                </a:solidFill>
              </a:rPr>
              <a:t>inferido</a:t>
            </a:r>
            <a:r>
              <a:rPr lang="en-US" dirty="0">
                <a:solidFill>
                  <a:schemeClr val="tx1"/>
                </a:solidFill>
              </a:rPr>
              <a:t> </a:t>
            </a:r>
            <a:r>
              <a:rPr lang="en-US" dirty="0" err="1">
                <a:solidFill>
                  <a:schemeClr val="tx1"/>
                </a:solidFill>
              </a:rPr>
              <a:t>estáticamente</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tiempo</a:t>
            </a:r>
            <a:r>
              <a:rPr lang="en-US" dirty="0">
                <a:solidFill>
                  <a:schemeClr val="tx1"/>
                </a:solidFill>
              </a:rPr>
              <a:t> de </a:t>
            </a:r>
            <a:r>
              <a:rPr lang="en-US" dirty="0" err="1">
                <a:solidFill>
                  <a:schemeClr val="tx1"/>
                </a:solidFill>
              </a:rPr>
              <a:t>compilación</a:t>
            </a:r>
            <a:endParaRPr lang="en-US" dirty="0">
              <a:solidFill>
                <a:schemeClr val="tx1"/>
              </a:solidFill>
            </a:endParaRPr>
          </a:p>
        </p:txBody>
      </p:sp>
      <p:sp>
        <p:nvSpPr>
          <p:cNvPr id="11" name="TextBox 10"/>
          <p:cNvSpPr txBox="1"/>
          <p:nvPr/>
        </p:nvSpPr>
        <p:spPr>
          <a:xfrm>
            <a:off x="501015" y="3403372"/>
            <a:ext cx="4619625" cy="646331"/>
          </a:xfrm>
          <a:prstGeom prst="rect">
            <a:avLst/>
          </a:prstGeom>
          <a:solidFill>
            <a:srgbClr val="FFFFFF">
              <a:alpha val="40000"/>
            </a:srgbClr>
          </a:solidFill>
        </p:spPr>
        <p:txBody>
          <a:bodyPr wrap="square" rtlCol="0">
            <a:spAutoFit/>
          </a:bodyPr>
          <a:lstStyle/>
          <a:p>
            <a:r>
              <a:rPr lang="en-US" b="1" dirty="0">
                <a:solidFill>
                  <a:srgbClr val="3366FF"/>
                </a:solidFill>
                <a:latin typeface="Consolas" panose="020B0609020204030204" pitchFamily="49" charset="0"/>
              </a:rPr>
              <a:t>d</a:t>
            </a:r>
            <a:r>
              <a:rPr lang="en-US" b="1" dirty="0" smtClean="0">
                <a:solidFill>
                  <a:srgbClr val="3366FF"/>
                </a:solidFill>
                <a:latin typeface="Consolas" panose="020B0609020204030204" pitchFamily="49" charset="0"/>
              </a:rPr>
              <a:t>ouble</a:t>
            </a:r>
            <a:r>
              <a:rPr lang="en-US" dirty="0" smtClean="0"/>
              <a:t> </a:t>
            </a:r>
            <a:r>
              <a:rPr lang="en-US" dirty="0" err="1">
                <a:latin typeface="Consolas" panose="020B0609020204030204" pitchFamily="49" charset="0"/>
              </a:rPr>
              <a:t>Saldo</a:t>
            </a:r>
            <a:r>
              <a:rPr lang="en-US" dirty="0">
                <a:latin typeface="Consolas" panose="020B0609020204030204" pitchFamily="49" charset="0"/>
              </a:rPr>
              <a:t>( ){ … };</a:t>
            </a:r>
          </a:p>
          <a:p>
            <a:r>
              <a:rPr lang="en-US" dirty="0" err="1">
                <a:solidFill>
                  <a:schemeClr val="accent6">
                    <a:lumMod val="75000"/>
                  </a:schemeClr>
                </a:solidFill>
                <a:latin typeface="Consolas" panose="020B0609020204030204" pitchFamily="49" charset="0"/>
              </a:rPr>
              <a:t>Fecha</a:t>
            </a:r>
            <a:r>
              <a:rPr lang="en-US" dirty="0"/>
              <a:t> </a:t>
            </a:r>
            <a:r>
              <a:rPr lang="en-US" dirty="0" err="1">
                <a:latin typeface="Consolas" panose="020B0609020204030204" pitchFamily="49" charset="0"/>
              </a:rPr>
              <a:t>Vencimiento</a:t>
            </a:r>
            <a:r>
              <a:rPr lang="en-US" dirty="0">
                <a:latin typeface="Consolas" panose="020B0609020204030204" pitchFamily="49" charset="0"/>
              </a:rPr>
              <a:t>( ){ … };</a:t>
            </a:r>
          </a:p>
        </p:txBody>
      </p:sp>
      <p:sp>
        <p:nvSpPr>
          <p:cNvPr id="12" name="Rounded Rectangular Callout 11"/>
          <p:cNvSpPr/>
          <p:nvPr/>
        </p:nvSpPr>
        <p:spPr>
          <a:xfrm>
            <a:off x="495300" y="4186987"/>
            <a:ext cx="4705350" cy="686435"/>
          </a:xfrm>
          <a:prstGeom prst="wedgeRoundRectCallout">
            <a:avLst>
              <a:gd name="adj1" fmla="val -35772"/>
              <a:gd name="adj2" fmla="val -91409"/>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a:t>
            </a:r>
            <a:r>
              <a:rPr lang="en-US" dirty="0" smtClean="0">
                <a:solidFill>
                  <a:schemeClr val="tx1"/>
                </a:solidFill>
              </a:rPr>
              <a:t>se </a:t>
            </a:r>
            <a:r>
              <a:rPr lang="en-US" dirty="0" err="1" smtClean="0">
                <a:solidFill>
                  <a:schemeClr val="tx1"/>
                </a:solidFill>
              </a:rPr>
              <a:t>asocia</a:t>
            </a:r>
            <a:r>
              <a:rPr lang="en-US" dirty="0" smtClean="0">
                <a:solidFill>
                  <a:schemeClr val="tx1"/>
                </a:solidFill>
              </a:rPr>
              <a:t> al valor </a:t>
            </a:r>
            <a:r>
              <a:rPr lang="en-US" dirty="0" err="1" smtClean="0">
                <a:solidFill>
                  <a:schemeClr val="tx1"/>
                </a:solidFill>
              </a:rPr>
              <a:t>retornado</a:t>
            </a:r>
            <a:r>
              <a:rPr lang="en-US" dirty="0" smtClean="0">
                <a:solidFill>
                  <a:schemeClr val="tx1"/>
                </a:solidFill>
              </a:rPr>
              <a:t> </a:t>
            </a:r>
            <a:r>
              <a:rPr lang="en-US" dirty="0" err="1" smtClean="0">
                <a:solidFill>
                  <a:schemeClr val="tx1"/>
                </a:solidFill>
              </a:rPr>
              <a:t>por</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función</a:t>
            </a:r>
            <a:endParaRPr lang="en-US" dirty="0">
              <a:solidFill>
                <a:schemeClr val="tx1"/>
              </a:solidFill>
            </a:endParaRPr>
          </a:p>
        </p:txBody>
      </p:sp>
      <p:sp>
        <p:nvSpPr>
          <p:cNvPr id="13" name="TextBox 12"/>
          <p:cNvSpPr txBox="1"/>
          <p:nvPr/>
        </p:nvSpPr>
        <p:spPr>
          <a:xfrm>
            <a:off x="5871210" y="2057400"/>
            <a:ext cx="5375910" cy="369332"/>
          </a:xfrm>
          <a:prstGeom prst="rect">
            <a:avLst/>
          </a:prstGeom>
          <a:solidFill>
            <a:srgbClr val="FFFFFF">
              <a:alpha val="40000"/>
            </a:srgbClr>
          </a:solidFill>
        </p:spPr>
        <p:txBody>
          <a:bodyPr wrap="square" rtlCol="0">
            <a:spAutoFit/>
          </a:bodyPr>
          <a:lstStyle/>
          <a:p>
            <a:r>
              <a:rPr lang="en-US" b="1" dirty="0">
                <a:solidFill>
                  <a:srgbClr val="3366FF"/>
                </a:solidFill>
                <a:latin typeface="Consolas" panose="020B0609020204030204" pitchFamily="49" charset="0"/>
              </a:rPr>
              <a:t>b</a:t>
            </a:r>
            <a:r>
              <a:rPr lang="en-US" b="1" dirty="0" smtClean="0">
                <a:solidFill>
                  <a:srgbClr val="3366FF"/>
                </a:solidFill>
                <a:latin typeface="Consolas" panose="020B0609020204030204" pitchFamily="49" charset="0"/>
              </a:rPr>
              <a:t>ool </a:t>
            </a:r>
            <a:r>
              <a:rPr lang="en-US" dirty="0" smtClean="0">
                <a:latin typeface="Consolas" panose="020B0609020204030204" pitchFamily="49" charset="0"/>
              </a:rPr>
              <a:t>Equals(</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f1, </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f2){ </a:t>
            </a:r>
            <a:r>
              <a:rPr lang="en-US" dirty="0">
                <a:latin typeface="Consolas" panose="020B0609020204030204" pitchFamily="49" charset="0"/>
              </a:rPr>
              <a:t>… </a:t>
            </a:r>
            <a:r>
              <a:rPr lang="en-US" dirty="0" smtClean="0">
                <a:latin typeface="Consolas" panose="020B0609020204030204" pitchFamily="49" charset="0"/>
              </a:rPr>
              <a:t>};</a:t>
            </a:r>
            <a:endParaRPr lang="en-US" dirty="0">
              <a:latin typeface="Consolas" panose="020B0609020204030204" pitchFamily="49" charset="0"/>
            </a:endParaRPr>
          </a:p>
        </p:txBody>
      </p:sp>
      <p:sp>
        <p:nvSpPr>
          <p:cNvPr id="14" name="Rounded Rectangular Callout 13"/>
          <p:cNvSpPr/>
          <p:nvPr/>
        </p:nvSpPr>
        <p:spPr>
          <a:xfrm>
            <a:off x="5871210" y="2695641"/>
            <a:ext cx="5513070" cy="367600"/>
          </a:xfrm>
          <a:prstGeom prst="wedgeRoundRectCallout">
            <a:avLst>
              <a:gd name="adj1" fmla="val -11367"/>
              <a:gd name="adj2" fmla="val -147820"/>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a:t>
            </a:r>
            <a:r>
              <a:rPr lang="en-US" dirty="0" smtClean="0">
                <a:solidFill>
                  <a:schemeClr val="tx1"/>
                </a:solidFill>
              </a:rPr>
              <a:t>se </a:t>
            </a:r>
            <a:r>
              <a:rPr lang="en-US" dirty="0" err="1" smtClean="0">
                <a:solidFill>
                  <a:schemeClr val="tx1"/>
                </a:solidFill>
              </a:rPr>
              <a:t>asocia</a:t>
            </a:r>
            <a:r>
              <a:rPr lang="en-US" dirty="0" smtClean="0">
                <a:solidFill>
                  <a:schemeClr val="tx1"/>
                </a:solidFill>
              </a:rPr>
              <a:t> a un </a:t>
            </a:r>
            <a:r>
              <a:rPr lang="en-US" dirty="0" err="1" smtClean="0">
                <a:solidFill>
                  <a:schemeClr val="tx1"/>
                </a:solidFill>
              </a:rPr>
              <a:t>parámetro</a:t>
            </a:r>
            <a:r>
              <a:rPr lang="en-US" dirty="0" smtClean="0">
                <a:solidFill>
                  <a:schemeClr val="tx1"/>
                </a:solidFill>
              </a:rPr>
              <a:t> de un </a:t>
            </a:r>
            <a:r>
              <a:rPr lang="en-US" dirty="0" err="1" smtClean="0">
                <a:solidFill>
                  <a:schemeClr val="tx1"/>
                </a:solidFill>
              </a:rPr>
              <a:t>método</a:t>
            </a:r>
            <a:endParaRPr lang="en-US" dirty="0">
              <a:solidFill>
                <a:schemeClr val="tx1"/>
              </a:solidFill>
            </a:endParaRPr>
          </a:p>
        </p:txBody>
      </p:sp>
    </p:spTree>
    <p:extLst>
      <p:ext uri="{BB962C8B-B14F-4D97-AF65-F5344CB8AC3E}">
        <p14:creationId xmlns:p14="http://schemas.microsoft.com/office/powerpoint/2010/main" val="955356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20</a:t>
            </a:fld>
            <a:endParaRPr lang="en-US"/>
          </a:p>
        </p:txBody>
      </p:sp>
      <p:sp>
        <p:nvSpPr>
          <p:cNvPr id="5" name="Title 1"/>
          <p:cNvSpPr>
            <a:spLocks noGrp="1"/>
          </p:cNvSpPr>
          <p:nvPr>
            <p:ph type="title"/>
          </p:nvPr>
        </p:nvSpPr>
        <p:spPr>
          <a:xfrm>
            <a:off x="137160" y="80645"/>
            <a:ext cx="2663190" cy="548005"/>
          </a:xfrm>
          <a:solidFill>
            <a:schemeClr val="accent1">
              <a:lumMod val="75000"/>
            </a:schemeClr>
          </a:solidFill>
        </p:spPr>
        <p:txBody>
          <a:bodyPr vert="horz" lIns="91440" tIns="45720" rIns="91440" bIns="45720" rtlCol="0" anchor="ctr">
            <a:normAutofit/>
          </a:bodyPr>
          <a:lstStyle/>
          <a:p>
            <a:r>
              <a:rPr lang="en-US" sz="2800" cap="small" dirty="0" smtClean="0">
                <a:solidFill>
                  <a:schemeClr val="bg1"/>
                </a:solidFill>
                <a:latin typeface="Arial Narrow" panose="020B0606020202030204" pitchFamily="34" charset="0"/>
              </a:rPr>
              <a:t>Boxing Unboxing</a:t>
            </a:r>
            <a:endParaRPr lang="en-US" sz="2800" cap="small" dirty="0">
              <a:solidFill>
                <a:schemeClr val="bg1"/>
              </a:solidFill>
              <a:latin typeface="Arial Narrow" panose="020B0606020202030204" pitchFamily="34" charset="0"/>
            </a:endParaRPr>
          </a:p>
        </p:txBody>
      </p:sp>
      <p:sp>
        <p:nvSpPr>
          <p:cNvPr id="11" name="Rectangle 3"/>
          <p:cNvSpPr txBox="1">
            <a:spLocks noChangeArrowheads="1"/>
          </p:cNvSpPr>
          <p:nvPr/>
        </p:nvSpPr>
        <p:spPr>
          <a:xfrm>
            <a:off x="137160" y="787863"/>
            <a:ext cx="5314847" cy="1357322"/>
          </a:xfrm>
          <a:prstGeom prst="rect">
            <a:avLst/>
          </a:prstGeom>
          <a:solidFill>
            <a:srgbClr val="FFFFFF">
              <a:alpha val="40000"/>
            </a:srgb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smtClean="0"/>
              <a:t>Algunos</a:t>
            </a:r>
            <a:r>
              <a:rPr lang="en-US" sz="2200" dirty="0" smtClean="0"/>
              <a:t> LPs </a:t>
            </a:r>
            <a:r>
              <a:rPr lang="en-US" sz="2200" dirty="0" err="1" smtClean="0"/>
              <a:t>permiten</a:t>
            </a:r>
            <a:r>
              <a:rPr lang="en-US" sz="2200" dirty="0" smtClean="0"/>
              <a:t> </a:t>
            </a:r>
            <a:r>
              <a:rPr lang="en-US" sz="2200" dirty="0" err="1" smtClean="0"/>
              <a:t>conversiones</a:t>
            </a:r>
            <a:r>
              <a:rPr lang="en-US" sz="2200" dirty="0" smtClean="0"/>
              <a:t> </a:t>
            </a:r>
            <a:r>
              <a:rPr lang="en-US" sz="2200" dirty="0" err="1" smtClean="0"/>
              <a:t>implícitas</a:t>
            </a:r>
            <a:r>
              <a:rPr lang="en-US" sz="2200" dirty="0" smtClean="0"/>
              <a:t> </a:t>
            </a:r>
            <a:r>
              <a:rPr lang="en-US" sz="2200" dirty="0" err="1" smtClean="0"/>
              <a:t>en</a:t>
            </a:r>
            <a:r>
              <a:rPr lang="en-US" sz="2200" dirty="0" smtClean="0"/>
              <a:t> </a:t>
            </a:r>
            <a:r>
              <a:rPr lang="en-US" sz="2200" dirty="0" err="1" smtClean="0"/>
              <a:t>situaciones</a:t>
            </a:r>
            <a:r>
              <a:rPr lang="en-US" sz="2200" dirty="0" smtClean="0"/>
              <a:t> </a:t>
            </a:r>
            <a:r>
              <a:rPr lang="en-US" sz="2200" dirty="0" err="1" smtClean="0"/>
              <a:t>obvias</a:t>
            </a:r>
            <a:r>
              <a:rPr lang="en-US" sz="2200" dirty="0" smtClean="0"/>
              <a:t> </a:t>
            </a:r>
            <a:r>
              <a:rPr lang="en-US" sz="2200" dirty="0" err="1" smtClean="0"/>
              <a:t>como</a:t>
            </a:r>
            <a:endParaRPr lang="en-US" sz="2200" dirty="0" smtClean="0"/>
          </a:p>
          <a:p>
            <a:pPr marL="571500" indent="-571500">
              <a:buNone/>
            </a:pPr>
            <a:r>
              <a:rPr lang="en-US" sz="2000" b="1" dirty="0" err="1">
                <a:solidFill>
                  <a:srgbClr val="3366FF"/>
                </a:solidFill>
                <a:latin typeface="Consolas" panose="020B0609020204030204" pitchFamily="49" charset="0"/>
              </a:rPr>
              <a:t>int</a:t>
            </a:r>
            <a:r>
              <a:rPr lang="en-US" sz="2000" dirty="0">
                <a:latin typeface="Consolas" panose="020B0609020204030204" pitchFamily="49" charset="0"/>
              </a:rPr>
              <a:t> k = 20; …</a:t>
            </a:r>
          </a:p>
          <a:p>
            <a:pPr marL="571500" indent="-571500">
              <a:buFont typeface="Wingdings" pitchFamily="2" charset="2"/>
              <a:buNone/>
            </a:pPr>
            <a:r>
              <a:rPr lang="en-US" sz="2000" b="1" dirty="0">
                <a:solidFill>
                  <a:srgbClr val="3366FF"/>
                </a:solidFill>
                <a:latin typeface="Consolas" panose="020B0609020204030204" pitchFamily="49" charset="0"/>
              </a:rPr>
              <a:t>double</a:t>
            </a:r>
            <a:r>
              <a:rPr lang="en-US" sz="2000" dirty="0" smtClean="0">
                <a:latin typeface="Consolas" panose="020B0609020204030204" pitchFamily="49" charset="0"/>
              </a:rPr>
              <a:t> x = k;</a:t>
            </a:r>
          </a:p>
          <a:p>
            <a:pPr marL="571500" indent="-571500">
              <a:buFont typeface="Wingdings" pitchFamily="2" charset="2"/>
              <a:buNone/>
            </a:pPr>
            <a:endParaRPr lang="en-US" sz="2400" dirty="0" smtClean="0"/>
          </a:p>
          <a:p>
            <a:pPr marL="571500" indent="-571500">
              <a:buFont typeface="Wingdings" pitchFamily="2" charset="2"/>
              <a:buNone/>
            </a:pPr>
            <a:endParaRPr lang="en-US" sz="2400" dirty="0">
              <a:solidFill>
                <a:srgbClr val="FFFF00"/>
              </a:solidFill>
              <a:latin typeface="Consolas" pitchFamily="49" charset="0"/>
            </a:endParaRPr>
          </a:p>
        </p:txBody>
      </p:sp>
      <p:sp>
        <p:nvSpPr>
          <p:cNvPr id="12" name="Text Box 4"/>
          <p:cNvSpPr txBox="1">
            <a:spLocks noChangeArrowheads="1"/>
          </p:cNvSpPr>
          <p:nvPr/>
        </p:nvSpPr>
        <p:spPr bwMode="auto">
          <a:xfrm>
            <a:off x="765705" y="2336587"/>
            <a:ext cx="1704301"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i="0" dirty="0" err="1">
                <a:solidFill>
                  <a:srgbClr val="3366FF"/>
                </a:solidFill>
                <a:latin typeface="Consolas" pitchFamily="49" charset="0"/>
              </a:rPr>
              <a:t>int</a:t>
            </a:r>
            <a:r>
              <a:rPr lang="en-US" i="0" dirty="0">
                <a:latin typeface="Consolas" pitchFamily="49" charset="0"/>
              </a:rPr>
              <a:t> </a:t>
            </a:r>
            <a:r>
              <a:rPr lang="en-US" i="0" dirty="0" err="1">
                <a:latin typeface="Consolas" pitchFamily="49" charset="0"/>
              </a:rPr>
              <a:t>i</a:t>
            </a:r>
            <a:r>
              <a:rPr lang="en-US" i="0" dirty="0">
                <a:latin typeface="Consolas" pitchFamily="49" charset="0"/>
              </a:rPr>
              <a:t> = 123;</a:t>
            </a:r>
          </a:p>
        </p:txBody>
      </p:sp>
      <p:grpSp>
        <p:nvGrpSpPr>
          <p:cNvPr id="13" name="Group 5"/>
          <p:cNvGrpSpPr>
            <a:grpSpLocks/>
          </p:cNvGrpSpPr>
          <p:nvPr/>
        </p:nvGrpSpPr>
        <p:grpSpPr bwMode="auto">
          <a:xfrm>
            <a:off x="3242497" y="2336346"/>
            <a:ext cx="1193800" cy="412750"/>
            <a:chOff x="640" y="2345"/>
            <a:chExt cx="752" cy="260"/>
          </a:xfrm>
        </p:grpSpPr>
        <p:sp>
          <p:nvSpPr>
            <p:cNvPr id="14" name="Text Box 6"/>
            <p:cNvSpPr txBox="1">
              <a:spLocks noChangeArrowheads="1"/>
            </p:cNvSpPr>
            <p:nvPr/>
          </p:nvSpPr>
          <p:spPr bwMode="auto">
            <a:xfrm>
              <a:off x="852" y="2345"/>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sp>
          <p:nvSpPr>
            <p:cNvPr id="15" name="Text Box 7"/>
            <p:cNvSpPr txBox="1">
              <a:spLocks noChangeArrowheads="1"/>
            </p:cNvSpPr>
            <p:nvPr/>
          </p:nvSpPr>
          <p:spPr bwMode="auto">
            <a:xfrm>
              <a:off x="640" y="2355"/>
              <a:ext cx="212" cy="250"/>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a:latin typeface="Lucida Console" pitchFamily="49" charset="0"/>
                </a:rPr>
                <a:t>i</a:t>
              </a:r>
            </a:p>
          </p:txBody>
        </p:sp>
      </p:grpSp>
      <p:grpSp>
        <p:nvGrpSpPr>
          <p:cNvPr id="16" name="Group 8"/>
          <p:cNvGrpSpPr>
            <a:grpSpLocks/>
          </p:cNvGrpSpPr>
          <p:nvPr/>
        </p:nvGrpSpPr>
        <p:grpSpPr bwMode="auto">
          <a:xfrm>
            <a:off x="816508" y="3644584"/>
            <a:ext cx="4305300" cy="857250"/>
            <a:chOff x="680" y="2503"/>
            <a:chExt cx="2712" cy="540"/>
          </a:xfrm>
        </p:grpSpPr>
        <p:sp>
          <p:nvSpPr>
            <p:cNvPr id="17" name="Text Box 9"/>
            <p:cNvSpPr txBox="1">
              <a:spLocks noChangeArrowheads="1"/>
            </p:cNvSpPr>
            <p:nvPr/>
          </p:nvSpPr>
          <p:spPr bwMode="auto">
            <a:xfrm>
              <a:off x="884" y="2503"/>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18" name="Text Box 10"/>
            <p:cNvSpPr txBox="1">
              <a:spLocks noChangeArrowheads="1"/>
            </p:cNvSpPr>
            <p:nvPr/>
          </p:nvSpPr>
          <p:spPr bwMode="auto">
            <a:xfrm>
              <a:off x="680" y="2521"/>
              <a:ext cx="196" cy="23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i="0">
                  <a:latin typeface="Consolas" pitchFamily="49" charset="0"/>
                </a:rPr>
                <a:t>x</a:t>
              </a:r>
            </a:p>
          </p:txBody>
        </p:sp>
        <p:sp>
          <p:nvSpPr>
            <p:cNvPr id="19" name="Text Box 11"/>
            <p:cNvSpPr txBox="1">
              <a:spLocks noChangeArrowheads="1"/>
            </p:cNvSpPr>
            <p:nvPr/>
          </p:nvSpPr>
          <p:spPr bwMode="auto">
            <a:xfrm>
              <a:off x="1562" y="2525"/>
              <a:ext cx="562" cy="2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2700000" scaled="1"/>
            </a:gradFill>
            <a:ln w="25400">
              <a:solidFill>
                <a:schemeClr val="accent2"/>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20" name="Text Box 12"/>
            <p:cNvSpPr txBox="1">
              <a:spLocks noChangeArrowheads="1"/>
            </p:cNvSpPr>
            <p:nvPr/>
          </p:nvSpPr>
          <p:spPr bwMode="auto">
            <a:xfrm>
              <a:off x="1568" y="2791"/>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21" name="Line 13"/>
            <p:cNvSpPr>
              <a:spLocks noChangeShapeType="1"/>
            </p:cNvSpPr>
            <p:nvPr/>
          </p:nvSpPr>
          <p:spPr bwMode="auto">
            <a:xfrm>
              <a:off x="1184" y="2640"/>
              <a:ext cx="384" cy="0"/>
            </a:xfrm>
            <a:prstGeom prst="line">
              <a:avLst/>
            </a:prstGeom>
            <a:noFill/>
            <a:ln w="25400">
              <a:solidFill>
                <a:schemeClr val="tx1"/>
              </a:solidFill>
              <a:round/>
              <a:headEnd type="oval" w="med" len="med"/>
              <a:tailEnd type="triangle" w="med" len="med"/>
            </a:ln>
            <a:effectLst/>
          </p:spPr>
          <p:txBody>
            <a:bodyPr wrap="none" anchor="ctr"/>
            <a:lstStyle/>
            <a:p>
              <a:endParaRPr lang="en-US"/>
            </a:p>
          </p:txBody>
        </p:sp>
        <p:sp>
          <p:nvSpPr>
            <p:cNvPr id="22" name="Text Box 14"/>
            <p:cNvSpPr txBox="1">
              <a:spLocks noChangeArrowheads="1"/>
            </p:cNvSpPr>
            <p:nvPr/>
          </p:nvSpPr>
          <p:spPr bwMode="auto">
            <a:xfrm>
              <a:off x="2336" y="2522"/>
              <a:ext cx="1056" cy="2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2700000" scaled="1"/>
            </a:gradFill>
            <a:ln w="25400">
              <a:solidFill>
                <a:schemeClr val="accent2"/>
              </a:solidFill>
              <a:miter lim="800000"/>
              <a:headEnd/>
              <a:tailEnd/>
            </a:ln>
            <a:effectLst/>
          </p:spPr>
          <p:txBody>
            <a:bodyPr lIns="91434" tIns="45717" rIns="91434" bIns="45717" anchor="ctr">
              <a:spAutoFit/>
            </a:bodyPr>
            <a:lstStyle/>
            <a:p>
              <a:pPr algn="ctr" eaLnBrk="0" hangingPunct="0"/>
              <a:r>
                <a:rPr lang="en-US" sz="1600" i="0">
                  <a:solidFill>
                    <a:schemeClr val="bg1"/>
                  </a:solidFill>
                  <a:latin typeface="Lucida Console" pitchFamily="49" charset="0"/>
                </a:rPr>
                <a:t>System.Int32</a:t>
              </a:r>
            </a:p>
          </p:txBody>
        </p:sp>
        <p:sp>
          <p:nvSpPr>
            <p:cNvPr id="23" name="Line 15"/>
            <p:cNvSpPr>
              <a:spLocks noChangeShapeType="1"/>
            </p:cNvSpPr>
            <p:nvPr/>
          </p:nvSpPr>
          <p:spPr bwMode="auto">
            <a:xfrm>
              <a:off x="2000" y="2640"/>
              <a:ext cx="336" cy="0"/>
            </a:xfrm>
            <a:prstGeom prst="line">
              <a:avLst/>
            </a:prstGeom>
            <a:noFill/>
            <a:ln w="25400">
              <a:solidFill>
                <a:schemeClr val="tx1"/>
              </a:solidFill>
              <a:round/>
              <a:headEnd type="oval" w="med" len="med"/>
              <a:tailEnd type="triangle" w="med" len="med"/>
            </a:ln>
            <a:effectLst/>
          </p:spPr>
          <p:txBody>
            <a:bodyPr wrap="none" anchor="ctr"/>
            <a:lstStyle/>
            <a:p>
              <a:endParaRPr lang="en-US"/>
            </a:p>
          </p:txBody>
        </p:sp>
      </p:grpSp>
      <p:grpSp>
        <p:nvGrpSpPr>
          <p:cNvPr id="24" name="Group 16"/>
          <p:cNvGrpSpPr>
            <a:grpSpLocks/>
          </p:cNvGrpSpPr>
          <p:nvPr/>
        </p:nvGrpSpPr>
        <p:grpSpPr bwMode="auto">
          <a:xfrm>
            <a:off x="5452006" y="3252469"/>
            <a:ext cx="1508125" cy="1311275"/>
            <a:chOff x="3360" y="2640"/>
            <a:chExt cx="950" cy="827"/>
          </a:xfrm>
        </p:grpSpPr>
        <p:sp>
          <p:nvSpPr>
            <p:cNvPr id="25" name="Text Box 17"/>
            <p:cNvSpPr txBox="1">
              <a:spLocks noChangeArrowheads="1"/>
            </p:cNvSpPr>
            <p:nvPr/>
          </p:nvSpPr>
          <p:spPr bwMode="auto">
            <a:xfrm>
              <a:off x="3360" y="2640"/>
              <a:ext cx="346" cy="827"/>
            </a:xfrm>
            <a:prstGeom prst="rect">
              <a:avLst/>
            </a:prstGeom>
            <a:noFill/>
            <a:ln w="12700">
              <a:noFill/>
              <a:miter lim="800000"/>
              <a:headEnd type="none" w="sm" len="sm"/>
              <a:tailEnd type="none" w="sm" len="sm"/>
            </a:ln>
            <a:effectLst/>
          </p:spPr>
          <p:txBody>
            <a:bodyPr lIns="91434" tIns="45717" rIns="91434" bIns="45717">
              <a:spAutoFit/>
            </a:bodyPr>
            <a:lstStyle/>
            <a:p>
              <a:r>
                <a:rPr lang="en-US" sz="8000" i="0"/>
                <a:t>}</a:t>
              </a:r>
            </a:p>
          </p:txBody>
        </p:sp>
        <p:sp>
          <p:nvSpPr>
            <p:cNvPr id="26" name="Text Box 18"/>
            <p:cNvSpPr txBox="1">
              <a:spLocks noChangeArrowheads="1"/>
            </p:cNvSpPr>
            <p:nvPr/>
          </p:nvSpPr>
          <p:spPr bwMode="auto">
            <a:xfrm>
              <a:off x="3706" y="2943"/>
              <a:ext cx="604" cy="291"/>
            </a:xfrm>
            <a:prstGeom prst="rect">
              <a:avLst/>
            </a:prstGeom>
            <a:noFill/>
            <a:ln w="12700">
              <a:noFill/>
              <a:miter lim="800000"/>
              <a:headEnd type="none" w="sm" len="sm"/>
              <a:tailEnd type="none" w="sm" len="sm"/>
            </a:ln>
            <a:effectLst/>
          </p:spPr>
          <p:txBody>
            <a:bodyPr wrap="none" lIns="91434" tIns="45717" rIns="91434" bIns="45717">
              <a:spAutoFit/>
            </a:bodyPr>
            <a:lstStyle/>
            <a:p>
              <a:r>
                <a:rPr lang="en-US" sz="2400" i="0" dirty="0" smtClean="0">
                  <a:latin typeface="Arial Narrow" pitchFamily="34" charset="0"/>
                </a:rPr>
                <a:t>Boxing</a:t>
              </a:r>
              <a:endParaRPr lang="en-US" sz="3600" i="0" dirty="0">
                <a:latin typeface="Arial Narrow" pitchFamily="34" charset="0"/>
              </a:endParaRPr>
            </a:p>
          </p:txBody>
        </p:sp>
      </p:grpSp>
      <p:grpSp>
        <p:nvGrpSpPr>
          <p:cNvPr id="27" name="Group 19"/>
          <p:cNvGrpSpPr>
            <a:grpSpLocks/>
          </p:cNvGrpSpPr>
          <p:nvPr/>
        </p:nvGrpSpPr>
        <p:grpSpPr bwMode="auto">
          <a:xfrm>
            <a:off x="2507988" y="5227321"/>
            <a:ext cx="1692275" cy="830278"/>
            <a:chOff x="3394" y="3456"/>
            <a:chExt cx="1066" cy="522"/>
          </a:xfrm>
        </p:grpSpPr>
        <p:sp>
          <p:nvSpPr>
            <p:cNvPr id="28" name="Text Box 20"/>
            <p:cNvSpPr txBox="1">
              <a:spLocks noChangeArrowheads="1"/>
            </p:cNvSpPr>
            <p:nvPr/>
          </p:nvSpPr>
          <p:spPr bwMode="auto">
            <a:xfrm>
              <a:off x="3394" y="3456"/>
              <a:ext cx="346" cy="522"/>
            </a:xfrm>
            <a:prstGeom prst="rect">
              <a:avLst/>
            </a:prstGeom>
            <a:noFill/>
            <a:ln w="12700">
              <a:noFill/>
              <a:miter lim="800000"/>
              <a:headEnd type="none" w="sm" len="sm"/>
              <a:tailEnd type="none" w="sm" len="sm"/>
            </a:ln>
            <a:effectLst/>
          </p:spPr>
          <p:txBody>
            <a:bodyPr lIns="91434" tIns="45717" rIns="91434" bIns="45717">
              <a:spAutoFit/>
            </a:bodyPr>
            <a:lstStyle/>
            <a:p>
              <a:r>
                <a:rPr lang="en-US" sz="4800" i="0"/>
                <a:t>}</a:t>
              </a:r>
            </a:p>
          </p:txBody>
        </p:sp>
        <p:sp>
          <p:nvSpPr>
            <p:cNvPr id="29" name="Text Box 21"/>
            <p:cNvSpPr txBox="1">
              <a:spLocks noChangeArrowheads="1"/>
            </p:cNvSpPr>
            <p:nvPr/>
          </p:nvSpPr>
          <p:spPr bwMode="auto">
            <a:xfrm>
              <a:off x="3669" y="3564"/>
              <a:ext cx="791" cy="290"/>
            </a:xfrm>
            <a:prstGeom prst="rect">
              <a:avLst/>
            </a:prstGeom>
            <a:noFill/>
            <a:ln w="12700">
              <a:noFill/>
              <a:miter lim="800000"/>
              <a:headEnd type="none" w="sm" len="sm"/>
              <a:tailEnd type="none" w="sm" len="sm"/>
            </a:ln>
            <a:effectLst/>
          </p:spPr>
          <p:txBody>
            <a:bodyPr wrap="none" lIns="91434" tIns="45717" rIns="91434" bIns="45717">
              <a:spAutoFit/>
            </a:bodyPr>
            <a:lstStyle/>
            <a:p>
              <a:r>
                <a:rPr lang="en-US" sz="2400" dirty="0" smtClean="0">
                  <a:latin typeface="Arial Narrow" pitchFamily="34" charset="0"/>
                </a:rPr>
                <a:t>Unboxing</a:t>
              </a:r>
              <a:endParaRPr lang="en-US" i="0" dirty="0">
                <a:latin typeface="Arial Narrow" pitchFamily="34" charset="0"/>
              </a:endParaRPr>
            </a:p>
          </p:txBody>
        </p:sp>
      </p:grpSp>
      <p:grpSp>
        <p:nvGrpSpPr>
          <p:cNvPr id="30" name="Group 22"/>
          <p:cNvGrpSpPr>
            <a:grpSpLocks/>
          </p:cNvGrpSpPr>
          <p:nvPr/>
        </p:nvGrpSpPr>
        <p:grpSpPr bwMode="auto">
          <a:xfrm>
            <a:off x="844290" y="5467034"/>
            <a:ext cx="1168400" cy="411163"/>
            <a:chOff x="779" y="3414"/>
            <a:chExt cx="736" cy="259"/>
          </a:xfrm>
        </p:grpSpPr>
        <p:sp>
          <p:nvSpPr>
            <p:cNvPr id="31" name="Text Box 23"/>
            <p:cNvSpPr txBox="1">
              <a:spLocks noChangeArrowheads="1"/>
            </p:cNvSpPr>
            <p:nvPr/>
          </p:nvSpPr>
          <p:spPr bwMode="auto">
            <a:xfrm>
              <a:off x="975" y="3414"/>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32" name="Text Box 24"/>
            <p:cNvSpPr txBox="1">
              <a:spLocks noChangeArrowheads="1"/>
            </p:cNvSpPr>
            <p:nvPr/>
          </p:nvSpPr>
          <p:spPr bwMode="auto">
            <a:xfrm>
              <a:off x="779" y="3440"/>
              <a:ext cx="196" cy="23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i="0">
                  <a:latin typeface="Consolas" pitchFamily="49" charset="0"/>
                </a:rPr>
                <a:t>j</a:t>
              </a:r>
            </a:p>
          </p:txBody>
        </p:sp>
      </p:grpSp>
      <p:sp>
        <p:nvSpPr>
          <p:cNvPr id="33" name="Text Box 28"/>
          <p:cNvSpPr txBox="1">
            <a:spLocks noChangeArrowheads="1"/>
          </p:cNvSpPr>
          <p:nvPr/>
        </p:nvSpPr>
        <p:spPr bwMode="auto">
          <a:xfrm>
            <a:off x="787139" y="3061457"/>
            <a:ext cx="1830938"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dirty="0">
                <a:solidFill>
                  <a:srgbClr val="3366FF"/>
                </a:solidFill>
                <a:latin typeface="Consolas" pitchFamily="49" charset="0"/>
              </a:rPr>
              <a:t>object</a:t>
            </a:r>
            <a:r>
              <a:rPr lang="en-US" i="0" dirty="0">
                <a:latin typeface="Consolas" pitchFamily="49" charset="0"/>
              </a:rPr>
              <a:t> x = </a:t>
            </a:r>
            <a:r>
              <a:rPr lang="en-US" i="0" dirty="0" err="1">
                <a:latin typeface="Consolas" pitchFamily="49" charset="0"/>
              </a:rPr>
              <a:t>i</a:t>
            </a:r>
            <a:r>
              <a:rPr lang="en-US" i="0" dirty="0">
                <a:latin typeface="Consolas" pitchFamily="49" charset="0"/>
              </a:rPr>
              <a:t>;</a:t>
            </a:r>
          </a:p>
        </p:txBody>
      </p:sp>
      <p:sp>
        <p:nvSpPr>
          <p:cNvPr id="34" name="Text Box 29"/>
          <p:cNvSpPr txBox="1">
            <a:spLocks noChangeArrowheads="1"/>
          </p:cNvSpPr>
          <p:nvPr/>
        </p:nvSpPr>
        <p:spPr bwMode="auto">
          <a:xfrm>
            <a:off x="752237" y="4750556"/>
            <a:ext cx="2210850"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dirty="0" err="1">
                <a:solidFill>
                  <a:srgbClr val="3366FF"/>
                </a:solidFill>
                <a:latin typeface="Consolas" pitchFamily="49" charset="0"/>
              </a:rPr>
              <a:t>int</a:t>
            </a:r>
            <a:r>
              <a:rPr lang="en-US" i="0" dirty="0">
                <a:latin typeface="Consolas" pitchFamily="49" charset="0"/>
              </a:rPr>
              <a:t> j = (</a:t>
            </a:r>
            <a:r>
              <a:rPr lang="en-US" b="1" dirty="0" err="1">
                <a:solidFill>
                  <a:srgbClr val="3366FF"/>
                </a:solidFill>
                <a:latin typeface="Consolas" pitchFamily="49" charset="0"/>
              </a:rPr>
              <a:t>int</a:t>
            </a:r>
            <a:r>
              <a:rPr lang="en-US" i="0" dirty="0">
                <a:latin typeface="Consolas" pitchFamily="49" charset="0"/>
              </a:rPr>
              <a:t>) x;</a:t>
            </a:r>
          </a:p>
        </p:txBody>
      </p:sp>
      <p:sp>
        <p:nvSpPr>
          <p:cNvPr id="35" name="Text Box 30"/>
          <p:cNvSpPr txBox="1">
            <a:spLocks noChangeArrowheads="1"/>
          </p:cNvSpPr>
          <p:nvPr/>
        </p:nvSpPr>
        <p:spPr bwMode="auto">
          <a:xfrm>
            <a:off x="2251607" y="4101755"/>
            <a:ext cx="857250" cy="40010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sp>
        <p:nvSpPr>
          <p:cNvPr id="36" name="Text Box 31"/>
          <p:cNvSpPr txBox="1">
            <a:spLocks noChangeArrowheads="1"/>
          </p:cNvSpPr>
          <p:nvPr/>
        </p:nvSpPr>
        <p:spPr bwMode="auto">
          <a:xfrm>
            <a:off x="1136389" y="5467006"/>
            <a:ext cx="857250" cy="40010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cxnSp>
        <p:nvCxnSpPr>
          <p:cNvPr id="37" name="2 Conector recto de flecha"/>
          <p:cNvCxnSpPr>
            <a:endCxn id="36" idx="0"/>
          </p:cNvCxnSpPr>
          <p:nvPr/>
        </p:nvCxnSpPr>
        <p:spPr bwMode="auto">
          <a:xfrm flipH="1">
            <a:off x="1565014" y="4303708"/>
            <a:ext cx="852488" cy="1163298"/>
          </a:xfrm>
          <a:prstGeom prst="straightConnector1">
            <a:avLst/>
          </a:prstGeom>
          <a:solidFill>
            <a:srgbClr val="3366FF">
              <a:alpha val="60001"/>
            </a:srgbClr>
          </a:solidFill>
          <a:ln w="25400" cap="flat" cmpd="sng" algn="ctr">
            <a:solidFill>
              <a:srgbClr val="FFFFFF"/>
            </a:solidFill>
            <a:prstDash val="sysDash"/>
            <a:round/>
            <a:headEnd type="none" w="med" len="med"/>
            <a:tailEnd type="arrow"/>
          </a:ln>
          <a:effectLst/>
        </p:spPr>
      </p:cxnSp>
      <p:sp>
        <p:nvSpPr>
          <p:cNvPr id="38" name="Rectangle 3"/>
          <p:cNvSpPr txBox="1">
            <a:spLocks noChangeArrowheads="1"/>
          </p:cNvSpPr>
          <p:nvPr/>
        </p:nvSpPr>
        <p:spPr>
          <a:xfrm>
            <a:off x="6001282" y="809916"/>
            <a:ext cx="5691608" cy="1357322"/>
          </a:xfrm>
          <a:prstGeom prst="rect">
            <a:avLst/>
          </a:prstGeom>
          <a:solidFill>
            <a:srgbClr val="FFFFFF">
              <a:alpha val="40000"/>
            </a:srgb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a:t>
            </a:r>
            <a:r>
              <a:rPr lang="en-US" sz="2000" dirty="0" err="1" smtClean="0"/>
              <a:t>Ud</a:t>
            </a:r>
            <a:r>
              <a:rPr lang="en-US" sz="2000" dirty="0" smtClean="0"/>
              <a:t> </a:t>
            </a:r>
            <a:r>
              <a:rPr lang="en-US" sz="2000" dirty="0" err="1" smtClean="0"/>
              <a:t>cree</a:t>
            </a:r>
            <a:r>
              <a:rPr lang="en-US" sz="2000" dirty="0" smtClean="0"/>
              <a:t> que </a:t>
            </a:r>
            <a:r>
              <a:rPr lang="en-US" sz="2000" dirty="0" err="1" smtClean="0"/>
              <a:t>debiera</a:t>
            </a:r>
            <a:r>
              <a:rPr lang="en-US" sz="2000" dirty="0" smtClean="0"/>
              <a:t> </a:t>
            </a:r>
            <a:r>
              <a:rPr lang="en-US" sz="2000" dirty="0" err="1" smtClean="0"/>
              <a:t>permitirse</a:t>
            </a:r>
            <a:r>
              <a:rPr lang="en-US" sz="2000" dirty="0" smtClean="0"/>
              <a:t> </a:t>
            </a:r>
            <a:r>
              <a:rPr lang="en-US" sz="2000" dirty="0" err="1" smtClean="0"/>
              <a:t>algo</a:t>
            </a:r>
            <a:r>
              <a:rPr lang="en-US" sz="2000" dirty="0" smtClean="0"/>
              <a:t> </a:t>
            </a:r>
            <a:r>
              <a:rPr lang="en-US" sz="2000" dirty="0" err="1" smtClean="0"/>
              <a:t>como</a:t>
            </a:r>
            <a:r>
              <a:rPr lang="en-US" sz="2000" dirty="0" smtClean="0"/>
              <a:t>?</a:t>
            </a:r>
          </a:p>
          <a:p>
            <a:pPr marL="0" indent="0">
              <a:buNone/>
            </a:pPr>
            <a:r>
              <a:rPr lang="en-US" sz="2000" b="1" dirty="0" smtClean="0">
                <a:solidFill>
                  <a:srgbClr val="3366FF"/>
                </a:solidFill>
                <a:latin typeface="Consolas" panose="020B0609020204030204" pitchFamily="49" charset="0"/>
              </a:rPr>
              <a:t>string</a:t>
            </a:r>
            <a:r>
              <a:rPr lang="en-US" sz="2000" dirty="0" smtClean="0">
                <a:latin typeface="Consolas" panose="020B0609020204030204" pitchFamily="49" charset="0"/>
              </a:rPr>
              <a:t> s </a:t>
            </a:r>
            <a:r>
              <a:rPr lang="en-US" sz="2000" dirty="0">
                <a:latin typeface="Consolas" panose="020B0609020204030204" pitchFamily="49" charset="0"/>
              </a:rPr>
              <a:t>= </a:t>
            </a:r>
            <a:r>
              <a:rPr lang="en-US" sz="2000" dirty="0" smtClean="0">
                <a:latin typeface="Consolas" panose="020B0609020204030204" pitchFamily="49" charset="0"/>
              </a:rPr>
              <a:t>“20”; </a:t>
            </a:r>
            <a:r>
              <a:rPr lang="en-US" sz="2000" dirty="0">
                <a:latin typeface="Consolas" panose="020B0609020204030204" pitchFamily="49" charset="0"/>
              </a:rPr>
              <a:t>…</a:t>
            </a:r>
          </a:p>
          <a:p>
            <a:pPr marL="571500" indent="-571500">
              <a:buFont typeface="Wingdings" pitchFamily="2" charset="2"/>
              <a:buNone/>
            </a:pPr>
            <a:r>
              <a:rPr lang="en-US" sz="2000" b="1" dirty="0">
                <a:solidFill>
                  <a:srgbClr val="3366FF"/>
                </a:solidFill>
                <a:latin typeface="Consolas" panose="020B0609020204030204" pitchFamily="49" charset="0"/>
              </a:rPr>
              <a:t>double</a:t>
            </a:r>
            <a:r>
              <a:rPr lang="en-US" sz="2000" dirty="0" smtClean="0">
                <a:latin typeface="Consolas" panose="020B0609020204030204" pitchFamily="49" charset="0"/>
              </a:rPr>
              <a:t> x = s;</a:t>
            </a:r>
          </a:p>
          <a:p>
            <a:pPr marL="571500" indent="-571500">
              <a:buFont typeface="Wingdings" pitchFamily="2" charset="2"/>
              <a:buNone/>
            </a:pPr>
            <a:endParaRPr lang="en-US" sz="2400" dirty="0" smtClean="0"/>
          </a:p>
          <a:p>
            <a:pPr marL="571500" indent="-571500">
              <a:buFont typeface="Wingdings" pitchFamily="2" charset="2"/>
              <a:buNone/>
            </a:pPr>
            <a:endParaRPr lang="en-US" sz="2400" dirty="0">
              <a:solidFill>
                <a:srgbClr val="FFFF00"/>
              </a:solidFill>
              <a:latin typeface="Consolas" pitchFamily="49" charset="0"/>
            </a:endParaRPr>
          </a:p>
        </p:txBody>
      </p:sp>
      <p:sp>
        <p:nvSpPr>
          <p:cNvPr id="2" name="Rounded Rectangular Callout 1"/>
          <p:cNvSpPr/>
          <p:nvPr/>
        </p:nvSpPr>
        <p:spPr>
          <a:xfrm>
            <a:off x="5532120" y="4683233"/>
            <a:ext cx="4057650" cy="783193"/>
          </a:xfrm>
          <a:prstGeom prst="wedgeRoundRectCallout">
            <a:avLst>
              <a:gd name="adj1" fmla="val -138579"/>
              <a:gd name="adj2" fmla="val -29357"/>
              <a:gd name="adj3" fmla="val 16667"/>
            </a:avLst>
          </a:prstGeom>
          <a:solidFill>
            <a:srgbClr val="FF0000">
              <a:alpha val="20000"/>
            </a:srgbClr>
          </a:solidFill>
        </p:spPr>
        <p:txBody>
          <a:bodyPr vert="horz" wrap="square" lIns="91440" tIns="45720" rIns="91440" bIns="45720" rtlCol="0" anchor="ctr">
            <a:spAutoFit/>
          </a:bodyPr>
          <a:lstStyle/>
          <a:p>
            <a:pPr>
              <a:spcBef>
                <a:spcPts val="600"/>
              </a:spcBef>
            </a:pPr>
            <a:r>
              <a:rPr lang="en-US" sz="2000" dirty="0">
                <a:solidFill>
                  <a:schemeClr val="tx1"/>
                </a:solidFill>
                <a:latin typeface="Arial Narrow" panose="020B0606020202030204" pitchFamily="34" charset="0"/>
              </a:rPr>
              <a:t>¿</a:t>
            </a:r>
            <a:r>
              <a:rPr lang="en-US" sz="2000" dirty="0" err="1">
                <a:solidFill>
                  <a:schemeClr val="tx1"/>
                </a:solidFill>
                <a:latin typeface="Arial Narrow" panose="020B0606020202030204" pitchFamily="34" charset="0"/>
              </a:rPr>
              <a:t>Por</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qué</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Ud</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cree</a:t>
            </a:r>
            <a:r>
              <a:rPr lang="en-US" sz="2000" dirty="0">
                <a:solidFill>
                  <a:schemeClr val="tx1"/>
                </a:solidFill>
                <a:latin typeface="Arial Narrow" panose="020B0606020202030204" pitchFamily="34" charset="0"/>
              </a:rPr>
              <a:t> que </a:t>
            </a:r>
            <a:r>
              <a:rPr lang="en-US" sz="2000" dirty="0" err="1">
                <a:solidFill>
                  <a:schemeClr val="tx1"/>
                </a:solidFill>
                <a:latin typeface="Arial Narrow" panose="020B0606020202030204" pitchFamily="34" charset="0"/>
              </a:rPr>
              <a:t>debe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ponerse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explícitamente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una</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operación</a:t>
            </a:r>
            <a:r>
              <a:rPr lang="en-US" sz="2000" dirty="0">
                <a:solidFill>
                  <a:schemeClr val="tx1"/>
                </a:solidFill>
                <a:latin typeface="Arial Narrow" panose="020B0606020202030204" pitchFamily="34" charset="0"/>
              </a:rPr>
              <a:t> de casting</a:t>
            </a:r>
          </a:p>
        </p:txBody>
      </p:sp>
    </p:spTree>
    <p:extLst>
      <p:ext uri="{BB962C8B-B14F-4D97-AF65-F5344CB8AC3E}">
        <p14:creationId xmlns:p14="http://schemas.microsoft.com/office/powerpoint/2010/main" val="30366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34" grpId="0"/>
      <p:bldP spid="35" grpId="0" animBg="1" autoUpdateAnimBg="0"/>
      <p:bldP spid="36" grpId="0" animBg="1" autoUpdateAnimBg="0"/>
      <p:bldP spid="38"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21</a:t>
            </a:fld>
            <a:endParaRPr lang="en-US"/>
          </a:p>
        </p:txBody>
      </p:sp>
      <p:sp>
        <p:nvSpPr>
          <p:cNvPr id="9"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Clonación</a:t>
            </a:r>
            <a:r>
              <a:rPr lang="en-US" sz="3200" cap="small" dirty="0" smtClean="0">
                <a:solidFill>
                  <a:schemeClr val="bg1"/>
                </a:solidFill>
                <a:latin typeface="Arial Narrow" panose="020B0606020202030204" pitchFamily="34" charset="0"/>
              </a:rPr>
              <a:t> e </a:t>
            </a:r>
            <a:r>
              <a:rPr lang="en-US" sz="3200" cap="small" dirty="0" err="1" smtClean="0">
                <a:solidFill>
                  <a:schemeClr val="bg1"/>
                </a:solidFill>
                <a:latin typeface="Arial Narrow" panose="020B0606020202030204" pitchFamily="34" charset="0"/>
              </a:rPr>
              <a:t>Igualdad</a:t>
            </a:r>
            <a:endParaRPr lang="en-US" sz="3200" cap="small" dirty="0">
              <a:solidFill>
                <a:schemeClr val="bg1"/>
              </a:solidFill>
              <a:latin typeface="Arial Narrow" panose="020B0606020202030204" pitchFamily="34" charset="0"/>
            </a:endParaRPr>
          </a:p>
        </p:txBody>
      </p:sp>
      <p:sp>
        <p:nvSpPr>
          <p:cNvPr id="10" name="TextBox 9"/>
          <p:cNvSpPr txBox="1"/>
          <p:nvPr/>
        </p:nvSpPr>
        <p:spPr>
          <a:xfrm>
            <a:off x="137160" y="782256"/>
            <a:ext cx="6930390" cy="480131"/>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dirty="0"/>
              <a:t>¿</a:t>
            </a:r>
            <a:r>
              <a:rPr lang="en-US" dirty="0" err="1"/>
              <a:t>Qué</a:t>
            </a:r>
            <a:r>
              <a:rPr lang="en-US" dirty="0"/>
              <a:t> es </a:t>
            </a:r>
            <a:r>
              <a:rPr lang="en-US" dirty="0" err="1"/>
              <a:t>una</a:t>
            </a:r>
            <a:r>
              <a:rPr lang="en-US" dirty="0"/>
              <a:t> </a:t>
            </a:r>
            <a:r>
              <a:rPr lang="en-US" dirty="0" err="1"/>
              <a:t>copia</a:t>
            </a:r>
            <a:r>
              <a:rPr lang="en-US" dirty="0"/>
              <a:t> </a:t>
            </a:r>
            <a:r>
              <a:rPr lang="en-US" dirty="0" smtClean="0"/>
              <a:t>(</a:t>
            </a:r>
            <a:r>
              <a:rPr lang="en-US" dirty="0" err="1" smtClean="0"/>
              <a:t>clon</a:t>
            </a:r>
            <a:r>
              <a:rPr lang="en-US" dirty="0" smtClean="0"/>
              <a:t> o </a:t>
            </a:r>
            <a:r>
              <a:rPr lang="en-US" dirty="0" err="1" smtClean="0"/>
              <a:t>duplicado</a:t>
            </a:r>
            <a:r>
              <a:rPr lang="en-US" dirty="0" smtClean="0"/>
              <a:t> de </a:t>
            </a:r>
            <a:r>
              <a:rPr lang="en-US" dirty="0"/>
              <a:t>un </a:t>
            </a:r>
            <a:r>
              <a:rPr lang="en-US" dirty="0" err="1" smtClean="0"/>
              <a:t>objeto</a:t>
            </a:r>
            <a:r>
              <a:rPr lang="en-US" dirty="0" smtClean="0"/>
              <a:t>)?</a:t>
            </a:r>
            <a:endParaRPr lang="es-ES_tradnl" dirty="0"/>
          </a:p>
        </p:txBody>
      </p:sp>
      <p:sp>
        <p:nvSpPr>
          <p:cNvPr id="11" name="TextBox 10"/>
          <p:cNvSpPr txBox="1"/>
          <p:nvPr/>
        </p:nvSpPr>
        <p:spPr>
          <a:xfrm>
            <a:off x="729204" y="1415993"/>
            <a:ext cx="10093123" cy="967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smtClean="0">
                <a:solidFill>
                  <a:schemeClr val="tx1"/>
                </a:solidFill>
              </a:rPr>
              <a:t>¿</a:t>
            </a:r>
            <a:r>
              <a:rPr lang="en-US" sz="2400" dirty="0" err="1" smtClean="0">
                <a:solidFill>
                  <a:schemeClr val="tx1"/>
                </a:solidFill>
              </a:rPr>
              <a:t>Crear</a:t>
            </a:r>
            <a:r>
              <a:rPr lang="en-US" sz="2400" dirty="0" smtClean="0">
                <a:solidFill>
                  <a:schemeClr val="tx1"/>
                </a:solidFill>
              </a:rPr>
              <a:t> un </a:t>
            </a:r>
            <a:r>
              <a:rPr lang="en-US" sz="2400" dirty="0" err="1" smtClean="0">
                <a:solidFill>
                  <a:schemeClr val="tx1"/>
                </a:solidFill>
              </a:rPr>
              <a:t>objeto</a:t>
            </a:r>
            <a:r>
              <a:rPr lang="en-US" sz="2400" dirty="0" smtClean="0">
                <a:solidFill>
                  <a:schemeClr val="tx1"/>
                </a:solidFill>
              </a:rPr>
              <a:t> similar </a:t>
            </a:r>
            <a:r>
              <a:rPr lang="en-US" sz="2400" dirty="0" err="1" smtClean="0">
                <a:solidFill>
                  <a:schemeClr val="tx1"/>
                </a:solidFill>
              </a:rPr>
              <a:t>copiando</a:t>
            </a:r>
            <a:r>
              <a:rPr lang="en-US" sz="2400" dirty="0" smtClean="0">
                <a:solidFill>
                  <a:schemeClr val="tx1"/>
                </a:solidFill>
              </a:rPr>
              <a:t> a </a:t>
            </a:r>
            <a:r>
              <a:rPr lang="en-US" sz="2400" dirty="0" err="1" smtClean="0">
                <a:solidFill>
                  <a:schemeClr val="tx1"/>
                </a:solidFill>
              </a:rPr>
              <a:t>una</a:t>
            </a:r>
            <a:r>
              <a:rPr lang="en-US" sz="2400" dirty="0" smtClean="0">
                <a:solidFill>
                  <a:schemeClr val="tx1"/>
                </a:solidFill>
              </a:rPr>
              <a:t> </a:t>
            </a:r>
            <a:r>
              <a:rPr lang="en-US" sz="2400" dirty="0" err="1" smtClean="0">
                <a:solidFill>
                  <a:schemeClr val="tx1"/>
                </a:solidFill>
              </a:rPr>
              <a:t>nueva</a:t>
            </a:r>
            <a:r>
              <a:rPr lang="en-US" sz="2400" dirty="0" smtClean="0">
                <a:solidFill>
                  <a:schemeClr val="tx1"/>
                </a:solidFill>
              </a:rPr>
              <a:t> </a:t>
            </a:r>
            <a:r>
              <a:rPr lang="en-US" sz="2400" dirty="0" err="1" smtClean="0">
                <a:solidFill>
                  <a:schemeClr val="tx1"/>
                </a:solidFill>
              </a:rPr>
              <a:t>memoria</a:t>
            </a:r>
            <a:r>
              <a:rPr lang="en-US" sz="2400" dirty="0" smtClean="0">
                <a:solidFill>
                  <a:schemeClr val="tx1"/>
                </a:solidFill>
              </a:rPr>
              <a:t> el valor de </a:t>
            </a:r>
            <a:r>
              <a:rPr lang="en-US" sz="2400" dirty="0" err="1" smtClean="0">
                <a:solidFill>
                  <a:schemeClr val="tx1"/>
                </a:solidFill>
              </a:rPr>
              <a:t>todas</a:t>
            </a:r>
            <a:r>
              <a:rPr lang="en-US" sz="2400" dirty="0" smtClean="0">
                <a:solidFill>
                  <a:schemeClr val="tx1"/>
                </a:solidFill>
              </a:rPr>
              <a:t> las variables del </a:t>
            </a:r>
            <a:r>
              <a:rPr lang="en-US" sz="2400" dirty="0" err="1" smtClean="0">
                <a:solidFill>
                  <a:schemeClr val="tx1"/>
                </a:solidFill>
              </a:rPr>
              <a:t>objeto</a:t>
            </a:r>
            <a:r>
              <a:rPr lang="en-US" sz="2400" dirty="0" smtClean="0">
                <a:solidFill>
                  <a:schemeClr val="tx1"/>
                </a:solidFill>
              </a:rPr>
              <a:t> </a:t>
            </a:r>
            <a:r>
              <a:rPr lang="en-US" sz="2400" dirty="0" smtClean="0">
                <a:solidFill>
                  <a:schemeClr val="tx1"/>
                </a:solidFill>
              </a:rPr>
              <a:t>original? ¿Con </a:t>
            </a:r>
            <a:r>
              <a:rPr lang="en-US" sz="2400" dirty="0" err="1" smtClean="0">
                <a:solidFill>
                  <a:schemeClr val="tx1"/>
                </a:solidFill>
              </a:rPr>
              <a:t>cuánto</a:t>
            </a:r>
            <a:r>
              <a:rPr lang="en-US" sz="2400" dirty="0" smtClean="0">
                <a:solidFill>
                  <a:schemeClr val="tx1"/>
                </a:solidFill>
              </a:rPr>
              <a:t> </a:t>
            </a:r>
            <a:r>
              <a:rPr lang="en-US" sz="2400" dirty="0" err="1" smtClean="0">
                <a:solidFill>
                  <a:schemeClr val="tx1"/>
                </a:solidFill>
              </a:rPr>
              <a:t>nivel</a:t>
            </a:r>
            <a:r>
              <a:rPr lang="en-US" sz="2400" dirty="0" smtClean="0">
                <a:solidFill>
                  <a:schemeClr val="tx1"/>
                </a:solidFill>
              </a:rPr>
              <a:t> de </a:t>
            </a:r>
            <a:r>
              <a:rPr lang="en-US" sz="2400" dirty="0" err="1" smtClean="0">
                <a:solidFill>
                  <a:schemeClr val="tx1"/>
                </a:solidFill>
              </a:rPr>
              <a:t>profundidad</a:t>
            </a:r>
            <a:r>
              <a:rPr lang="en-US" sz="2400" dirty="0" smtClean="0">
                <a:solidFill>
                  <a:schemeClr val="tx1"/>
                </a:solidFill>
              </a:rPr>
              <a:t>? </a:t>
            </a:r>
            <a:endParaRPr lang="en-US" sz="2400" dirty="0" smtClean="0">
              <a:solidFill>
                <a:schemeClr val="tx1"/>
              </a:solidFill>
            </a:endParaRPr>
          </a:p>
        </p:txBody>
      </p:sp>
      <p:sp>
        <p:nvSpPr>
          <p:cNvPr id="2" name="TextBox 1"/>
          <p:cNvSpPr txBox="1"/>
          <p:nvPr/>
        </p:nvSpPr>
        <p:spPr>
          <a:xfrm>
            <a:off x="729204" y="2941909"/>
            <a:ext cx="10012101" cy="2585323"/>
          </a:xfrm>
          <a:prstGeom prst="rect">
            <a:avLst/>
          </a:prstGeom>
          <a:solidFill>
            <a:schemeClr val="bg1"/>
          </a:solidFill>
        </p:spPr>
        <p:txBody>
          <a:bodyPr wrap="square" rtlCol="0">
            <a:spAutoFit/>
          </a:bodyPr>
          <a:lstStyle/>
          <a:p>
            <a:r>
              <a:rPr lang="en-US" sz="2400" dirty="0" err="1"/>
              <a:t>Una</a:t>
            </a:r>
            <a:r>
              <a:rPr lang="en-US" sz="2400" dirty="0"/>
              <a:t> </a:t>
            </a:r>
            <a:r>
              <a:rPr lang="en-US" sz="2400" dirty="0" err="1"/>
              <a:t>semántica</a:t>
            </a:r>
            <a:r>
              <a:rPr lang="en-US" sz="2400" dirty="0"/>
              <a:t> que </a:t>
            </a:r>
            <a:r>
              <a:rPr lang="en-US" sz="2400" dirty="0" err="1"/>
              <a:t>debiera</a:t>
            </a:r>
            <a:r>
              <a:rPr lang="en-US" sz="2400" dirty="0"/>
              <a:t> </a:t>
            </a:r>
            <a:r>
              <a:rPr lang="en-US" sz="2400" dirty="0" err="1"/>
              <a:t>ser</a:t>
            </a:r>
            <a:r>
              <a:rPr lang="en-US" sz="2400" dirty="0"/>
              <a:t> </a:t>
            </a:r>
            <a:r>
              <a:rPr lang="en-US" sz="2400" dirty="0" err="1"/>
              <a:t>consistente</a:t>
            </a:r>
            <a:r>
              <a:rPr lang="en-US" sz="2400" dirty="0"/>
              <a:t> con la de </a:t>
            </a:r>
            <a:r>
              <a:rPr lang="en-US" sz="2400" dirty="0" err="1"/>
              <a:t>comparación</a:t>
            </a:r>
            <a:r>
              <a:rPr lang="en-US" sz="2400" dirty="0"/>
              <a:t> </a:t>
            </a:r>
            <a:r>
              <a:rPr lang="en-US" sz="2400" dirty="0" err="1"/>
              <a:t>por</a:t>
            </a:r>
            <a:r>
              <a:rPr lang="en-US" sz="2400" dirty="0"/>
              <a:t> </a:t>
            </a:r>
            <a:r>
              <a:rPr lang="en-US" sz="2400" dirty="0" err="1"/>
              <a:t>igualdad</a:t>
            </a:r>
            <a:r>
              <a:rPr lang="en-US" sz="2400" dirty="0"/>
              <a:t>:</a:t>
            </a:r>
          </a:p>
          <a:p>
            <a:r>
              <a:rPr lang="en-US" sz="2400" dirty="0"/>
              <a:t>Si </a:t>
            </a:r>
            <a:r>
              <a:rPr lang="en-US" sz="2400" b="1" dirty="0">
                <a:solidFill>
                  <a:srgbClr val="C00000"/>
                </a:solidFill>
                <a:latin typeface="Consolas" panose="020B0609020204030204" pitchFamily="49" charset="0"/>
              </a:rPr>
              <a:t>object x = </a:t>
            </a:r>
            <a:r>
              <a:rPr lang="en-US" sz="2400" b="1" dirty="0" err="1">
                <a:solidFill>
                  <a:srgbClr val="C00000"/>
                </a:solidFill>
                <a:latin typeface="Consolas" panose="020B0609020204030204" pitchFamily="49" charset="0"/>
              </a:rPr>
              <a:t>b.Clone</a:t>
            </a:r>
            <a:r>
              <a:rPr lang="en-US" sz="2400" b="1" dirty="0" smtClean="0">
                <a:solidFill>
                  <a:srgbClr val="C00000"/>
                </a:solidFill>
                <a:latin typeface="Consolas" panose="020B0609020204030204" pitchFamily="49" charset="0"/>
              </a:rPr>
              <a:t>() </a:t>
            </a:r>
            <a:r>
              <a:rPr lang="en-US" sz="2400" dirty="0" err="1" smtClean="0"/>
              <a:t>entonces</a:t>
            </a:r>
            <a:r>
              <a:rPr lang="en-US" sz="2400" dirty="0" smtClean="0"/>
              <a:t> </a:t>
            </a:r>
            <a:r>
              <a:rPr lang="en-US" sz="2400" b="1" dirty="0" err="1">
                <a:solidFill>
                  <a:srgbClr val="C00000"/>
                </a:solidFill>
                <a:latin typeface="Consolas" panose="020B0609020204030204" pitchFamily="49" charset="0"/>
              </a:rPr>
              <a:t>x.Equals</a:t>
            </a:r>
            <a:r>
              <a:rPr lang="en-US" sz="2400" b="1" dirty="0">
                <a:solidFill>
                  <a:srgbClr val="C00000"/>
                </a:solidFill>
                <a:latin typeface="Consolas" panose="020B0609020204030204" pitchFamily="49" charset="0"/>
              </a:rPr>
              <a:t>(b) </a:t>
            </a:r>
            <a:r>
              <a:rPr lang="en-US" sz="2400" dirty="0" err="1"/>
              <a:t>debería</a:t>
            </a:r>
            <a:r>
              <a:rPr lang="en-US" sz="2400" dirty="0"/>
              <a:t> </a:t>
            </a:r>
            <a:r>
              <a:rPr lang="en-US" sz="2400" dirty="0" err="1"/>
              <a:t>ser</a:t>
            </a:r>
            <a:r>
              <a:rPr lang="en-US" sz="2400" dirty="0"/>
              <a:t> </a:t>
            </a:r>
            <a:r>
              <a:rPr lang="en-US" sz="2400" b="1" dirty="0"/>
              <a:t>true</a:t>
            </a:r>
          </a:p>
          <a:p>
            <a:r>
              <a:rPr lang="en-US" sz="2400" dirty="0"/>
              <a:t>La idea es que un clone o </a:t>
            </a:r>
            <a:r>
              <a:rPr lang="en-US" sz="2400" dirty="0" err="1"/>
              <a:t>duplicado</a:t>
            </a:r>
            <a:r>
              <a:rPr lang="en-US" sz="2400" dirty="0"/>
              <a:t> es un </a:t>
            </a:r>
            <a:r>
              <a:rPr lang="en-US" sz="2400" dirty="0" err="1"/>
              <a:t>objeto</a:t>
            </a:r>
            <a:r>
              <a:rPr lang="en-US" sz="2400" dirty="0"/>
              <a:t> que al “</a:t>
            </a:r>
            <a:r>
              <a:rPr lang="en-US" sz="2400" dirty="0" err="1"/>
              <a:t>nacer</a:t>
            </a:r>
            <a:r>
              <a:rPr lang="en-US" sz="2400" dirty="0"/>
              <a:t>” se </a:t>
            </a:r>
            <a:r>
              <a:rPr lang="en-US" sz="2400" dirty="0" err="1"/>
              <a:t>comporta</a:t>
            </a:r>
            <a:r>
              <a:rPr lang="en-US" sz="2400" dirty="0"/>
              <a:t> </a:t>
            </a:r>
            <a:r>
              <a:rPr lang="en-US" sz="2400" dirty="0" err="1"/>
              <a:t>como</a:t>
            </a:r>
            <a:r>
              <a:rPr lang="en-US" sz="2400" dirty="0"/>
              <a:t> el </a:t>
            </a:r>
            <a:r>
              <a:rPr lang="en-US" sz="2400" dirty="0" err="1"/>
              <a:t>otro</a:t>
            </a:r>
            <a:r>
              <a:rPr lang="en-US" sz="2400" dirty="0"/>
              <a:t> </a:t>
            </a:r>
            <a:r>
              <a:rPr lang="en-US" sz="2400" dirty="0" smtClean="0"/>
              <a:t>… </a:t>
            </a:r>
            <a:r>
              <a:rPr lang="en-US" sz="2400" dirty="0" err="1" smtClean="0"/>
              <a:t>pero</a:t>
            </a:r>
            <a:r>
              <a:rPr lang="en-US" sz="2400" dirty="0" smtClean="0"/>
              <a:t> </a:t>
            </a:r>
            <a:r>
              <a:rPr lang="en-US" sz="2400" dirty="0" err="1"/>
              <a:t>luego</a:t>
            </a:r>
            <a:r>
              <a:rPr lang="en-US" sz="2400" dirty="0"/>
              <a:t> de que se </a:t>
            </a:r>
            <a:r>
              <a:rPr lang="en-US" sz="2400" dirty="0" err="1"/>
              <a:t>haga</a:t>
            </a:r>
            <a:r>
              <a:rPr lang="en-US" sz="2400" dirty="0"/>
              <a:t>  </a:t>
            </a:r>
            <a:r>
              <a:rPr lang="en-US" sz="2400" b="1" dirty="0" err="1">
                <a:solidFill>
                  <a:srgbClr val="C00000"/>
                </a:solidFill>
                <a:latin typeface="Consolas" panose="020B0609020204030204" pitchFamily="49" charset="0"/>
              </a:rPr>
              <a:t>x.Accion</a:t>
            </a:r>
            <a:r>
              <a:rPr lang="en-US" sz="2400" b="1" dirty="0">
                <a:solidFill>
                  <a:srgbClr val="C00000"/>
                </a:solidFill>
                <a:latin typeface="Consolas" panose="020B0609020204030204" pitchFamily="49" charset="0"/>
              </a:rPr>
              <a:t>() </a:t>
            </a:r>
            <a:r>
              <a:rPr lang="en-US" sz="2400" dirty="0"/>
              <a:t>¿</a:t>
            </a:r>
            <a:r>
              <a:rPr lang="en-US" sz="2400" b="1" dirty="0">
                <a:solidFill>
                  <a:srgbClr val="C00000"/>
                </a:solidFill>
                <a:latin typeface="Consolas" panose="020B0609020204030204" pitchFamily="49" charset="0"/>
              </a:rPr>
              <a:t>x</a:t>
            </a:r>
            <a:r>
              <a:rPr lang="en-US" sz="24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400" dirty="0"/>
              <a:t>y </a:t>
            </a:r>
            <a:r>
              <a:rPr lang="en-US" sz="2400" b="1" dirty="0">
                <a:solidFill>
                  <a:srgbClr val="C00000"/>
                </a:solidFill>
                <a:latin typeface="Consolas" panose="020B0609020204030204" pitchFamily="49" charset="0"/>
              </a:rPr>
              <a:t>b</a:t>
            </a:r>
            <a:r>
              <a:rPr lang="en-US" sz="24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400" dirty="0" err="1"/>
              <a:t>deberían</a:t>
            </a:r>
            <a:r>
              <a:rPr lang="en-US" sz="2400" dirty="0"/>
              <a:t> </a:t>
            </a:r>
            <a:r>
              <a:rPr lang="en-US" sz="2400" dirty="0" err="1"/>
              <a:t>seguirse</a:t>
            </a:r>
            <a:r>
              <a:rPr lang="en-US" sz="2400" dirty="0"/>
              <a:t> </a:t>
            </a:r>
            <a:r>
              <a:rPr lang="en-US" sz="2400" dirty="0" err="1"/>
              <a:t>comportando</a:t>
            </a:r>
            <a:r>
              <a:rPr lang="en-US" sz="2400" dirty="0"/>
              <a:t> </a:t>
            </a:r>
            <a:r>
              <a:rPr lang="en-US" sz="2400" dirty="0" err="1"/>
              <a:t>igual</a:t>
            </a:r>
            <a:r>
              <a:rPr lang="en-US" sz="2400" dirty="0"/>
              <a:t>?</a:t>
            </a:r>
          </a:p>
          <a:p>
            <a:endParaRPr lang="en-US" dirty="0"/>
          </a:p>
        </p:txBody>
      </p:sp>
    </p:spTree>
    <p:extLst>
      <p:ext uri="{BB962C8B-B14F-4D97-AF65-F5344CB8AC3E}">
        <p14:creationId xmlns:p14="http://schemas.microsoft.com/office/powerpoint/2010/main" val="27160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22</a:t>
            </a:fld>
            <a:endParaRPr lang="en-US"/>
          </a:p>
        </p:txBody>
      </p:sp>
      <p:sp>
        <p:nvSpPr>
          <p:cNvPr id="5" name="TextBox 4"/>
          <p:cNvSpPr txBox="1"/>
          <p:nvPr/>
        </p:nvSpPr>
        <p:spPr>
          <a:xfrm>
            <a:off x="503209" y="916898"/>
            <a:ext cx="9079230" cy="535531"/>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sz="2800" dirty="0"/>
              <a:t>¿</a:t>
            </a:r>
            <a:r>
              <a:rPr lang="en-US" sz="2800" dirty="0" err="1"/>
              <a:t>Cuándo</a:t>
            </a:r>
            <a:r>
              <a:rPr lang="en-US" sz="2800" dirty="0"/>
              <a:t> </a:t>
            </a:r>
            <a:r>
              <a:rPr lang="en-US" sz="2800" dirty="0" err="1" smtClean="0"/>
              <a:t>los</a:t>
            </a:r>
            <a:r>
              <a:rPr lang="en-US" sz="2800" dirty="0" smtClean="0"/>
              <a:t> </a:t>
            </a:r>
            <a:r>
              <a:rPr lang="en-US" sz="2800" dirty="0" err="1" smtClean="0"/>
              <a:t>valores</a:t>
            </a:r>
            <a:r>
              <a:rPr lang="en-US" sz="2800" dirty="0" smtClean="0"/>
              <a:t> de dos variables </a:t>
            </a:r>
            <a:r>
              <a:rPr lang="en-US" sz="3200" b="1" dirty="0">
                <a:latin typeface="Consolas" panose="020B0609020204030204" pitchFamily="49" charset="0"/>
              </a:rPr>
              <a:t>x</a:t>
            </a:r>
            <a:r>
              <a:rPr lang="en-US" sz="2800" dirty="0" smtClean="0"/>
              <a:t> y </a:t>
            </a:r>
            <a:r>
              <a:rPr lang="en-US" sz="3200" b="1" dirty="0">
                <a:latin typeface="Consolas" panose="020B0609020204030204" pitchFamily="49" charset="0"/>
              </a:rPr>
              <a:t>b</a:t>
            </a:r>
            <a:r>
              <a:rPr lang="en-US" sz="2800" dirty="0" smtClean="0"/>
              <a:t> son </a:t>
            </a:r>
            <a:r>
              <a:rPr lang="en-US" sz="2800" dirty="0" err="1"/>
              <a:t>iguales</a:t>
            </a:r>
            <a:r>
              <a:rPr lang="en-US" sz="2800" dirty="0"/>
              <a:t>?</a:t>
            </a:r>
            <a:endParaRPr lang="es-ES_tradnl" sz="2800" dirty="0"/>
          </a:p>
        </p:txBody>
      </p:sp>
      <p:sp>
        <p:nvSpPr>
          <p:cNvPr id="6" name="TextBox 5"/>
          <p:cNvSpPr txBox="1"/>
          <p:nvPr/>
        </p:nvSpPr>
        <p:spPr>
          <a:xfrm>
            <a:off x="1215342" y="1740677"/>
            <a:ext cx="8137003" cy="4462760"/>
          </a:xfrm>
          <a:prstGeom prst="rect">
            <a:avLst/>
          </a:prstGeom>
          <a:solidFill>
            <a:srgbClr val="FFFFFF"/>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pPr marL="342900" indent="-342900">
              <a:lnSpc>
                <a:spcPct val="100000"/>
              </a:lnSpc>
              <a:spcBef>
                <a:spcPts val="600"/>
              </a:spcBef>
              <a:buFont typeface="Arial" panose="020B0604020202020204" pitchFamily="34" charset="0"/>
              <a:buChar char="•"/>
            </a:pPr>
            <a:r>
              <a:rPr lang="en-US" dirty="0">
                <a:latin typeface="+mn-lt"/>
              </a:rPr>
              <a:t>¿</a:t>
            </a:r>
            <a:r>
              <a:rPr lang="en-US" dirty="0" err="1">
                <a:latin typeface="+mn-lt"/>
              </a:rPr>
              <a:t>Cuándo</a:t>
            </a:r>
            <a:r>
              <a:rPr lang="en-US" dirty="0">
                <a:latin typeface="+mn-lt"/>
              </a:rPr>
              <a:t> </a:t>
            </a:r>
            <a:r>
              <a:rPr lang="en-US" dirty="0" err="1" smtClean="0">
                <a:latin typeface="+mn-lt"/>
              </a:rPr>
              <a:t>los</a:t>
            </a:r>
            <a:r>
              <a:rPr lang="en-US" dirty="0" smtClean="0">
                <a:latin typeface="+mn-lt"/>
              </a:rPr>
              <a:t> </a:t>
            </a:r>
            <a:r>
              <a:rPr lang="en-US" dirty="0" err="1" smtClean="0">
                <a:latin typeface="+mn-lt"/>
              </a:rPr>
              <a:t>valores</a:t>
            </a:r>
            <a:r>
              <a:rPr lang="en-US" dirty="0" smtClean="0">
                <a:latin typeface="+mn-lt"/>
              </a:rPr>
              <a:t> son </a:t>
            </a:r>
            <a:r>
              <a:rPr lang="en-US" dirty="0" err="1" smtClean="0">
                <a:latin typeface="+mn-lt"/>
              </a:rPr>
              <a:t>una</a:t>
            </a:r>
            <a:r>
              <a:rPr lang="en-US" dirty="0" smtClean="0">
                <a:latin typeface="+mn-lt"/>
              </a:rPr>
              <a:t> </a:t>
            </a:r>
            <a:r>
              <a:rPr lang="en-US" dirty="0" err="1">
                <a:latin typeface="+mn-lt"/>
              </a:rPr>
              <a:t>misma</a:t>
            </a:r>
            <a:r>
              <a:rPr lang="en-US" dirty="0">
                <a:latin typeface="+mn-lt"/>
              </a:rPr>
              <a:t> </a:t>
            </a:r>
            <a:r>
              <a:rPr lang="en-US" dirty="0" err="1">
                <a:latin typeface="+mn-lt"/>
              </a:rPr>
              <a:t>referencia</a:t>
            </a:r>
            <a:r>
              <a:rPr lang="en-US" dirty="0">
                <a:latin typeface="+mn-lt"/>
              </a:rPr>
              <a:t> al heap </a:t>
            </a:r>
            <a:r>
              <a:rPr lang="en-US" dirty="0" err="1">
                <a:latin typeface="+mn-lt"/>
              </a:rPr>
              <a:t>si</a:t>
            </a:r>
            <a:r>
              <a:rPr lang="en-US" dirty="0">
                <a:latin typeface="+mn-lt"/>
              </a:rPr>
              <a:t> son de un </a:t>
            </a:r>
            <a:r>
              <a:rPr lang="en-US" dirty="0" err="1">
                <a:latin typeface="+mn-lt"/>
              </a:rPr>
              <a:t>tipo</a:t>
            </a:r>
            <a:r>
              <a:rPr lang="en-US" dirty="0">
                <a:latin typeface="+mn-lt"/>
              </a:rPr>
              <a:t> </a:t>
            </a:r>
            <a:r>
              <a:rPr lang="en-US" dirty="0" err="1">
                <a:latin typeface="+mn-lt"/>
              </a:rPr>
              <a:t>tratado</a:t>
            </a:r>
            <a:r>
              <a:rPr lang="en-US" dirty="0">
                <a:latin typeface="+mn-lt"/>
              </a:rPr>
              <a:t> </a:t>
            </a:r>
            <a:r>
              <a:rPr lang="en-US" dirty="0" err="1">
                <a:latin typeface="+mn-lt"/>
              </a:rPr>
              <a:t>por</a:t>
            </a:r>
            <a:r>
              <a:rPr lang="en-US" dirty="0">
                <a:latin typeface="+mn-lt"/>
              </a:rPr>
              <a:t> </a:t>
            </a:r>
            <a:r>
              <a:rPr lang="en-US" dirty="0" err="1">
                <a:latin typeface="+mn-lt"/>
              </a:rPr>
              <a:t>referencia</a:t>
            </a:r>
            <a:r>
              <a:rPr lang="en-US" dirty="0" smtClean="0">
                <a:latin typeface="+mn-lt"/>
              </a:rPr>
              <a:t>?</a:t>
            </a:r>
          </a:p>
          <a:p>
            <a:pPr>
              <a:lnSpc>
                <a:spcPct val="100000"/>
              </a:lnSpc>
              <a:spcBef>
                <a:spcPts val="600"/>
              </a:spcBef>
            </a:pPr>
            <a:endParaRPr lang="en-US" dirty="0">
              <a:latin typeface="+mn-lt"/>
            </a:endParaRPr>
          </a:p>
          <a:p>
            <a:pPr marL="342900" indent="-342900">
              <a:lnSpc>
                <a:spcPct val="100000"/>
              </a:lnSpc>
              <a:spcBef>
                <a:spcPts val="600"/>
              </a:spcBef>
              <a:buFont typeface="Arial" panose="020B0604020202020204" pitchFamily="34" charset="0"/>
              <a:buChar char="•"/>
            </a:pPr>
            <a:r>
              <a:rPr lang="en-US" dirty="0">
                <a:latin typeface="+mn-lt"/>
              </a:rPr>
              <a:t>¿</a:t>
            </a:r>
            <a:r>
              <a:rPr lang="en-US" dirty="0" err="1">
                <a:latin typeface="+mn-lt"/>
              </a:rPr>
              <a:t>Cuándo</a:t>
            </a:r>
            <a:r>
              <a:rPr lang="en-US" dirty="0">
                <a:latin typeface="+mn-lt"/>
              </a:rPr>
              <a:t> </a:t>
            </a:r>
            <a:r>
              <a:rPr lang="en-US" dirty="0" err="1" smtClean="0">
                <a:latin typeface="+mn-lt"/>
              </a:rPr>
              <a:t>los</a:t>
            </a:r>
            <a:r>
              <a:rPr lang="en-US" dirty="0" smtClean="0">
                <a:latin typeface="+mn-lt"/>
              </a:rPr>
              <a:t> </a:t>
            </a:r>
            <a:r>
              <a:rPr lang="en-US" dirty="0" err="1" smtClean="0">
                <a:latin typeface="+mn-lt"/>
              </a:rPr>
              <a:t>valores</a:t>
            </a:r>
            <a:r>
              <a:rPr lang="en-US" dirty="0" smtClean="0">
                <a:latin typeface="+mn-lt"/>
              </a:rPr>
              <a:t> de las variables components de </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x</a:t>
            </a:r>
            <a:r>
              <a:rPr lang="en-US" dirty="0" smtClean="0">
                <a:latin typeface="+mn-lt"/>
              </a:rPr>
              <a:t> son </a:t>
            </a:r>
            <a:r>
              <a:rPr lang="en-US" dirty="0" err="1">
                <a:latin typeface="+mn-lt"/>
              </a:rPr>
              <a:t>iguales</a:t>
            </a:r>
            <a:r>
              <a:rPr lang="en-US" dirty="0">
                <a:latin typeface="+mn-lt"/>
              </a:rPr>
              <a:t> (</a:t>
            </a:r>
            <a:r>
              <a:rPr lang="en-US" dirty="0" err="1">
                <a:latin typeface="+mn-lt"/>
              </a:rPr>
              <a:t>componente</a:t>
            </a:r>
            <a:r>
              <a:rPr lang="en-US" dirty="0">
                <a:latin typeface="+mn-lt"/>
              </a:rPr>
              <a:t> a </a:t>
            </a:r>
            <a:r>
              <a:rPr lang="en-US" dirty="0" err="1">
                <a:latin typeface="+mn-lt"/>
              </a:rPr>
              <a:t>componente</a:t>
            </a:r>
            <a:r>
              <a:rPr lang="en-US" dirty="0">
                <a:latin typeface="+mn-lt"/>
              </a:rPr>
              <a:t>) </a:t>
            </a:r>
            <a:r>
              <a:rPr lang="en-US" dirty="0" smtClean="0">
                <a:latin typeface="+mn-lt"/>
              </a:rPr>
              <a:t>a las </a:t>
            </a:r>
            <a:r>
              <a:rPr lang="en-US" dirty="0" err="1" smtClean="0">
                <a:latin typeface="+mn-lt"/>
              </a:rPr>
              <a:t>correspondientes</a:t>
            </a:r>
            <a:r>
              <a:rPr lang="en-US" dirty="0" smtClean="0">
                <a:latin typeface="+mn-lt"/>
              </a:rPr>
              <a:t> </a:t>
            </a:r>
            <a:r>
              <a:rPr lang="en-US" dirty="0" err="1" smtClean="0">
                <a:latin typeface="+mn-lt"/>
              </a:rPr>
              <a:t>valores</a:t>
            </a:r>
            <a:r>
              <a:rPr lang="en-US" dirty="0" smtClean="0">
                <a:latin typeface="+mn-lt"/>
              </a:rPr>
              <a:t> de las variables de </a:t>
            </a:r>
            <a:r>
              <a:rPr lang="en-US" b="1" dirty="0" smtClean="0">
                <a:solidFill>
                  <a:srgbClr val="FFFF00"/>
                </a:solidFill>
                <a:effectLst>
                  <a:outerShdw blurRad="38100" dist="38100" dir="2700000" algn="tl">
                    <a:srgbClr val="000000">
                      <a:alpha val="43137"/>
                    </a:srgbClr>
                  </a:outerShdw>
                </a:effectLst>
                <a:latin typeface="Consolas" panose="020B0609020204030204" pitchFamily="49" charset="0"/>
              </a:rPr>
              <a:t>b</a:t>
            </a:r>
            <a:r>
              <a:rPr lang="en-US" dirty="0" smtClean="0">
                <a:latin typeface="+mn-lt"/>
              </a:rPr>
              <a:t> (</a:t>
            </a:r>
            <a:r>
              <a:rPr lang="en-US" dirty="0" err="1" smtClean="0">
                <a:latin typeface="+mn-lt"/>
              </a:rPr>
              <a:t>si</a:t>
            </a:r>
            <a:r>
              <a:rPr lang="en-US" dirty="0" smtClean="0">
                <a:latin typeface="+mn-lt"/>
              </a:rPr>
              <a:t> </a:t>
            </a:r>
            <a:r>
              <a:rPr lang="en-US" dirty="0">
                <a:latin typeface="+mn-lt"/>
              </a:rPr>
              <a:t>son de un </a:t>
            </a:r>
            <a:r>
              <a:rPr lang="en-US" dirty="0" err="1">
                <a:latin typeface="+mn-lt"/>
              </a:rPr>
              <a:t>tipo</a:t>
            </a:r>
            <a:r>
              <a:rPr lang="en-US" dirty="0">
                <a:latin typeface="+mn-lt"/>
              </a:rPr>
              <a:t> simple o de un </a:t>
            </a:r>
            <a:r>
              <a:rPr lang="en-US" dirty="0" err="1">
                <a:latin typeface="+mn-lt"/>
              </a:rPr>
              <a:t>tipo</a:t>
            </a:r>
            <a:r>
              <a:rPr lang="en-US" dirty="0">
                <a:latin typeface="+mn-lt"/>
              </a:rPr>
              <a:t> </a:t>
            </a:r>
            <a:r>
              <a:rPr lang="en-US" dirty="0" err="1">
                <a:latin typeface="+mn-lt"/>
              </a:rPr>
              <a:t>tratado</a:t>
            </a:r>
            <a:r>
              <a:rPr lang="en-US" dirty="0">
                <a:latin typeface="+mn-lt"/>
              </a:rPr>
              <a:t> </a:t>
            </a:r>
            <a:r>
              <a:rPr lang="en-US" dirty="0" err="1">
                <a:latin typeface="+mn-lt"/>
              </a:rPr>
              <a:t>por</a:t>
            </a:r>
            <a:r>
              <a:rPr lang="en-US" dirty="0">
                <a:latin typeface="+mn-lt"/>
              </a:rPr>
              <a:t> valor (</a:t>
            </a:r>
            <a:r>
              <a:rPr lang="en-US" dirty="0" err="1">
                <a:latin typeface="+mn-lt"/>
              </a:rPr>
              <a:t>por</a:t>
            </a:r>
            <a:r>
              <a:rPr lang="en-US" dirty="0">
                <a:latin typeface="+mn-lt"/>
              </a:rPr>
              <a:t> </a:t>
            </a:r>
            <a:r>
              <a:rPr lang="en-US" dirty="0" err="1">
                <a:latin typeface="+mn-lt"/>
              </a:rPr>
              <a:t>ejemplo</a:t>
            </a:r>
            <a:r>
              <a:rPr lang="en-US" dirty="0">
                <a:latin typeface="+mn-lt"/>
              </a:rPr>
              <a:t> </a:t>
            </a:r>
            <a:r>
              <a:rPr lang="en-US" dirty="0" err="1">
                <a:latin typeface="+mn-lt"/>
              </a:rPr>
              <a:t>struct</a:t>
            </a:r>
            <a:r>
              <a:rPr lang="en-US" dirty="0">
                <a:latin typeface="+mn-lt"/>
              </a:rPr>
              <a:t> </a:t>
            </a:r>
            <a:r>
              <a:rPr lang="en-US" dirty="0" err="1">
                <a:latin typeface="+mn-lt"/>
              </a:rPr>
              <a:t>en</a:t>
            </a:r>
            <a:r>
              <a:rPr lang="en-US" dirty="0">
                <a:latin typeface="+mn-lt"/>
              </a:rPr>
              <a:t> el </a:t>
            </a:r>
            <a:r>
              <a:rPr lang="en-US" dirty="0" err="1">
                <a:latin typeface="+mn-lt"/>
              </a:rPr>
              <a:t>caso</a:t>
            </a:r>
            <a:r>
              <a:rPr lang="en-US" dirty="0">
                <a:latin typeface="+mn-lt"/>
              </a:rPr>
              <a:t> de C</a:t>
            </a:r>
            <a:r>
              <a:rPr lang="en-US" dirty="0" smtClean="0">
                <a:latin typeface="+mn-lt"/>
              </a:rPr>
              <a:t>#)?</a:t>
            </a:r>
          </a:p>
          <a:p>
            <a:pPr>
              <a:lnSpc>
                <a:spcPct val="100000"/>
              </a:lnSpc>
              <a:spcBef>
                <a:spcPts val="600"/>
              </a:spcBef>
            </a:pPr>
            <a:r>
              <a:rPr lang="en-US" dirty="0" smtClean="0">
                <a:latin typeface="+mn-lt"/>
              </a:rPr>
              <a:t> </a:t>
            </a:r>
            <a:endParaRPr lang="en-US" dirty="0">
              <a:latin typeface="+mn-lt"/>
            </a:endParaRPr>
          </a:p>
          <a:p>
            <a:pPr marL="342900" indent="-342900">
              <a:lnSpc>
                <a:spcPct val="100000"/>
              </a:lnSpc>
              <a:spcBef>
                <a:spcPts val="600"/>
              </a:spcBef>
              <a:buFont typeface="Arial" panose="020B0604020202020204" pitchFamily="34" charset="0"/>
              <a:buChar char="•"/>
            </a:pPr>
            <a:r>
              <a:rPr lang="en-US" dirty="0">
                <a:latin typeface="+mn-lt"/>
              </a:rPr>
              <a:t>¿Si </a:t>
            </a:r>
            <a:r>
              <a:rPr lang="en-US" dirty="0" err="1">
                <a:latin typeface="+mn-lt"/>
              </a:rPr>
              <a:t>una</a:t>
            </a:r>
            <a:r>
              <a:rPr lang="en-US" dirty="0">
                <a:latin typeface="+mn-lt"/>
              </a:rPr>
              <a:t> </a:t>
            </a:r>
            <a:r>
              <a:rPr lang="en-US" dirty="0" err="1">
                <a:latin typeface="+mn-lt"/>
              </a:rPr>
              <a:t>componente</a:t>
            </a:r>
            <a:r>
              <a:rPr lang="en-US" dirty="0">
                <a:latin typeface="+mn-lt"/>
              </a:rPr>
              <a:t> del </a:t>
            </a:r>
            <a:r>
              <a:rPr lang="en-US" dirty="0" err="1" smtClean="0">
                <a:latin typeface="+mn-lt"/>
              </a:rPr>
              <a:t>objeto</a:t>
            </a:r>
            <a:r>
              <a:rPr lang="en-US" dirty="0" smtClean="0">
                <a:latin typeface="+mn-lt"/>
              </a:rPr>
              <a:t> x valor </a:t>
            </a:r>
            <a:r>
              <a:rPr lang="en-US" dirty="0">
                <a:latin typeface="+mn-lt"/>
              </a:rPr>
              <a:t>es a </a:t>
            </a:r>
            <a:r>
              <a:rPr lang="en-US" dirty="0" err="1">
                <a:latin typeface="+mn-lt"/>
              </a:rPr>
              <a:t>su</a:t>
            </a:r>
            <a:r>
              <a:rPr lang="en-US" dirty="0">
                <a:latin typeface="+mn-lt"/>
              </a:rPr>
              <a:t> </a:t>
            </a:r>
            <a:r>
              <a:rPr lang="en-US" dirty="0" err="1">
                <a:latin typeface="+mn-lt"/>
              </a:rPr>
              <a:t>vez</a:t>
            </a:r>
            <a:r>
              <a:rPr lang="en-US" dirty="0">
                <a:latin typeface="+mn-lt"/>
              </a:rPr>
              <a:t> de un </a:t>
            </a:r>
            <a:r>
              <a:rPr lang="en-US" dirty="0" err="1">
                <a:latin typeface="+mn-lt"/>
              </a:rPr>
              <a:t>tipo</a:t>
            </a:r>
            <a:r>
              <a:rPr lang="en-US" dirty="0">
                <a:latin typeface="+mn-lt"/>
              </a:rPr>
              <a:t> </a:t>
            </a:r>
            <a:r>
              <a:rPr lang="en-US" dirty="0" err="1">
                <a:latin typeface="+mn-lt"/>
              </a:rPr>
              <a:t>por</a:t>
            </a:r>
            <a:r>
              <a:rPr lang="en-US" dirty="0">
                <a:latin typeface="+mn-lt"/>
              </a:rPr>
              <a:t> </a:t>
            </a:r>
            <a:r>
              <a:rPr lang="en-US" dirty="0" err="1">
                <a:latin typeface="+mn-lt"/>
              </a:rPr>
              <a:t>referencia</a:t>
            </a:r>
            <a:r>
              <a:rPr lang="en-US" dirty="0">
                <a:latin typeface="+mn-lt"/>
              </a:rPr>
              <a:t> hasta que </a:t>
            </a:r>
            <a:r>
              <a:rPr lang="en-US" dirty="0" err="1">
                <a:latin typeface="+mn-lt"/>
              </a:rPr>
              <a:t>nivel</a:t>
            </a:r>
            <a:r>
              <a:rPr lang="en-US" dirty="0">
                <a:latin typeface="+mn-lt"/>
              </a:rPr>
              <a:t> de  </a:t>
            </a:r>
            <a:r>
              <a:rPr lang="en-US" dirty="0" err="1">
                <a:latin typeface="+mn-lt"/>
              </a:rPr>
              <a:t>profundidad</a:t>
            </a:r>
            <a:r>
              <a:rPr lang="en-US" dirty="0">
                <a:latin typeface="+mn-lt"/>
              </a:rPr>
              <a:t> se </a:t>
            </a:r>
            <a:r>
              <a:rPr lang="en-US" dirty="0" err="1">
                <a:latin typeface="+mn-lt"/>
              </a:rPr>
              <a:t>lleva</a:t>
            </a:r>
            <a:r>
              <a:rPr lang="en-US" dirty="0">
                <a:latin typeface="+mn-lt"/>
              </a:rPr>
              <a:t> la </a:t>
            </a:r>
            <a:r>
              <a:rPr lang="en-US" dirty="0" err="1">
                <a:latin typeface="+mn-lt"/>
              </a:rPr>
              <a:t>comparación</a:t>
            </a:r>
            <a:r>
              <a:rPr lang="en-US" dirty="0">
                <a:latin typeface="+mn-lt"/>
              </a:rPr>
              <a:t>?</a:t>
            </a:r>
            <a:endParaRPr lang="es-ES_tradnl" dirty="0">
              <a:latin typeface="+mn-lt"/>
            </a:endParaRPr>
          </a:p>
        </p:txBody>
      </p:sp>
      <p:sp>
        <p:nvSpPr>
          <p:cNvPr id="9"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Clonación</a:t>
            </a:r>
            <a:r>
              <a:rPr lang="en-US" sz="3200" cap="small" dirty="0" smtClean="0">
                <a:solidFill>
                  <a:schemeClr val="bg1"/>
                </a:solidFill>
                <a:latin typeface="Arial Narrow" panose="020B0606020202030204" pitchFamily="34" charset="0"/>
              </a:rPr>
              <a:t> e </a:t>
            </a:r>
            <a:r>
              <a:rPr lang="en-US" sz="3200" cap="small" dirty="0" err="1" smtClean="0">
                <a:solidFill>
                  <a:schemeClr val="bg1"/>
                </a:solidFill>
                <a:latin typeface="Arial Narrow" panose="020B0606020202030204" pitchFamily="34" charset="0"/>
              </a:rPr>
              <a:t>Igualdad</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88974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23</a:t>
            </a:fld>
            <a:endParaRPr lang="en-US" dirty="0"/>
          </a:p>
        </p:txBody>
      </p:sp>
      <p:sp>
        <p:nvSpPr>
          <p:cNvPr id="9" name="Title 1"/>
          <p:cNvSpPr>
            <a:spLocks noGrp="1"/>
          </p:cNvSpPr>
          <p:nvPr>
            <p:ph type="title"/>
          </p:nvPr>
        </p:nvSpPr>
        <p:spPr>
          <a:xfrm>
            <a:off x="118497" y="0"/>
            <a:ext cx="3577590" cy="376554"/>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Igualdad</a:t>
            </a:r>
            <a:r>
              <a:rPr lang="en-US" sz="3200" cap="small" dirty="0" smtClean="0">
                <a:solidFill>
                  <a:schemeClr val="bg1"/>
                </a:solidFill>
                <a:latin typeface="Arial Narrow" panose="020B0606020202030204" pitchFamily="34" charset="0"/>
              </a:rPr>
              <a:t> y </a:t>
            </a:r>
            <a:r>
              <a:rPr lang="en-US" sz="3200" cap="small" dirty="0" err="1" smtClean="0">
                <a:solidFill>
                  <a:schemeClr val="bg1"/>
                </a:solidFill>
                <a:latin typeface="Arial Narrow" panose="020B0606020202030204" pitchFamily="34" charset="0"/>
              </a:rPr>
              <a:t>Clonación</a:t>
            </a:r>
            <a:endParaRPr lang="en-US" sz="3200" cap="small" dirty="0">
              <a:solidFill>
                <a:schemeClr val="bg1"/>
              </a:solidFill>
              <a:latin typeface="Arial Narrow" panose="020B0606020202030204" pitchFamily="3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97" y="376554"/>
            <a:ext cx="4533900" cy="640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txBox="1">
            <a:spLocks/>
          </p:cNvSpPr>
          <p:nvPr/>
        </p:nvSpPr>
        <p:spPr>
          <a:xfrm>
            <a:off x="5032338" y="4620229"/>
            <a:ext cx="6334887" cy="7571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sz="2400" dirty="0"/>
              <a:t>C# no </a:t>
            </a:r>
            <a:r>
              <a:rPr lang="en-US" sz="2400" dirty="0" err="1"/>
              <a:t>obliga</a:t>
            </a:r>
            <a:r>
              <a:rPr lang="en-US" sz="2400" dirty="0"/>
              <a:t> a </a:t>
            </a:r>
            <a:r>
              <a:rPr lang="en-US" sz="2400" dirty="0" err="1"/>
              <a:t>redefinir</a:t>
            </a:r>
            <a:r>
              <a:rPr lang="en-US" sz="2400" dirty="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Equals</a:t>
            </a:r>
            <a:r>
              <a:rPr lang="en-US" dirty="0"/>
              <a:t> </a:t>
            </a:r>
            <a:r>
              <a:rPr lang="en-US" sz="2400" dirty="0" err="1"/>
              <a:t>si</a:t>
            </a:r>
            <a:r>
              <a:rPr lang="en-US" sz="2400" dirty="0"/>
              <a:t> se </a:t>
            </a:r>
            <a:r>
              <a:rPr lang="en-US" sz="2400" dirty="0" err="1"/>
              <a:t>implementa</a:t>
            </a:r>
            <a:r>
              <a:rPr lang="en-US" dirty="0"/>
              <a:t> </a:t>
            </a:r>
            <a:r>
              <a:rPr lang="en-US" sz="2000" b="1" dirty="0" err="1">
                <a:solidFill>
                  <a:srgbClr val="FFFF00"/>
                </a:solidFill>
                <a:effectLst>
                  <a:outerShdw blurRad="38100" dist="38100" dir="2700000" algn="tl">
                    <a:srgbClr val="000000">
                      <a:alpha val="43137"/>
                    </a:srgbClr>
                  </a:outerShdw>
                </a:effectLst>
                <a:latin typeface="Consolas" panose="020B0609020204030204" pitchFamily="49" charset="0"/>
              </a:rPr>
              <a:t>ICloneable</a:t>
            </a:r>
            <a:endParaRPr lang="en-U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14" name="Title 3"/>
          <p:cNvSpPr txBox="1">
            <a:spLocks/>
          </p:cNvSpPr>
          <p:nvPr/>
        </p:nvSpPr>
        <p:spPr>
          <a:xfrm>
            <a:off x="5040883" y="5674922"/>
            <a:ext cx="6317796" cy="424732"/>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sz="2400" dirty="0"/>
              <a:t>¿</a:t>
            </a:r>
            <a:r>
              <a:rPr lang="en-US" sz="2400" dirty="0" err="1"/>
              <a:t>Por</a:t>
            </a:r>
            <a:r>
              <a:rPr lang="en-US" sz="2400" dirty="0"/>
              <a:t> </a:t>
            </a:r>
            <a:r>
              <a:rPr lang="en-US" sz="2400" dirty="0" err="1"/>
              <a:t>qué</a:t>
            </a:r>
            <a:r>
              <a:rPr lang="en-US" sz="2400" dirty="0"/>
              <a:t> no hay </a:t>
            </a:r>
            <a:r>
              <a:rPr lang="en-US" sz="2400" dirty="0" err="1"/>
              <a:t>una</a:t>
            </a:r>
            <a:r>
              <a:rPr lang="en-US" sz="2400" dirty="0"/>
              <a:t> interface </a:t>
            </a:r>
            <a:r>
              <a:rPr lang="en-US" sz="2000" b="1" dirty="0" err="1">
                <a:solidFill>
                  <a:srgbClr val="FFFF00"/>
                </a:solidFill>
                <a:effectLst>
                  <a:outerShdw blurRad="38100" dist="38100" dir="2700000" algn="tl">
                    <a:srgbClr val="000000">
                      <a:alpha val="43137"/>
                    </a:srgbClr>
                  </a:outerShdw>
                </a:effectLst>
                <a:latin typeface="Consolas" panose="020B0609020204030204" pitchFamily="49" charset="0"/>
              </a:rPr>
              <a:t>ICloneable</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&lt;T&gt;</a:t>
            </a:r>
            <a:r>
              <a:rPr lang="en-US" sz="2400" dirty="0"/>
              <a:t>?</a:t>
            </a: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833" y="315935"/>
            <a:ext cx="4438650" cy="388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741466" y="176369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18" name="TextBox 12"/>
          <p:cNvSpPr txBox="1"/>
          <p:nvPr/>
        </p:nvSpPr>
        <p:spPr>
          <a:xfrm>
            <a:off x="8199782" y="2150456"/>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9" name="TextBox 18"/>
          <p:cNvSpPr txBox="1"/>
          <p:nvPr/>
        </p:nvSpPr>
        <p:spPr>
          <a:xfrm>
            <a:off x="8705784" y="2519871"/>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20" name="TextBox 12"/>
          <p:cNvSpPr txBox="1"/>
          <p:nvPr/>
        </p:nvSpPr>
        <p:spPr>
          <a:xfrm>
            <a:off x="8315993" y="2777451"/>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1" name="TextBox 12"/>
          <p:cNvSpPr txBox="1"/>
          <p:nvPr/>
        </p:nvSpPr>
        <p:spPr>
          <a:xfrm>
            <a:off x="8393574" y="3155630"/>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2" name="TextBox 21"/>
          <p:cNvSpPr txBox="1"/>
          <p:nvPr/>
        </p:nvSpPr>
        <p:spPr>
          <a:xfrm>
            <a:off x="8807174" y="3564656"/>
            <a:ext cx="801932"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smtClean="0"/>
              <a:t>false</a:t>
            </a:r>
            <a:endParaRPr lang="es-ES" dirty="0"/>
          </a:p>
        </p:txBody>
      </p:sp>
      <p:sp>
        <p:nvSpPr>
          <p:cNvPr id="23" name="TextBox 12"/>
          <p:cNvSpPr txBox="1"/>
          <p:nvPr/>
        </p:nvSpPr>
        <p:spPr>
          <a:xfrm>
            <a:off x="7902393" y="3825493"/>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4" name="TextBox 23"/>
          <p:cNvSpPr txBox="1"/>
          <p:nvPr/>
        </p:nvSpPr>
        <p:spPr>
          <a:xfrm>
            <a:off x="8877874" y="62048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25" name="TextBox 24"/>
          <p:cNvSpPr txBox="1"/>
          <p:nvPr/>
        </p:nvSpPr>
        <p:spPr>
          <a:xfrm>
            <a:off x="8534974" y="115388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Tree>
    <p:extLst>
      <p:ext uri="{BB962C8B-B14F-4D97-AF65-F5344CB8AC3E}">
        <p14:creationId xmlns:p14="http://schemas.microsoft.com/office/powerpoint/2010/main" val="2621297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24</a:t>
            </a:fld>
            <a:endParaRPr lang="en-US"/>
          </a:p>
        </p:txBody>
      </p:sp>
      <p:pic>
        <p:nvPicPr>
          <p:cNvPr id="5" name="Picture 2" descr="Machine generated alternative text: Clonación total&#10;de objetos . NET en C# 3.0&#10;Este articulo es un divertimento que nos muestra cómo se pueden combinar&#10;atractivos recursos de .NET y C# 3.0 como los atributos, b reflexión, la gene&#10;ricidad,los métodos extensores yb capacidad de consulta de LINQ para imp4e-&#10;mentar un método que pueda hacer b donación compleca de objetos .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626" y="765810"/>
            <a:ext cx="7843784" cy="460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94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705129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Entidades</a:t>
            </a:r>
            <a:r>
              <a:rPr lang="en-US" sz="3200" cap="small" dirty="0" smtClean="0">
                <a:solidFill>
                  <a:schemeClr val="bg1"/>
                </a:solidFill>
                <a:latin typeface="Arial Narrow" panose="020B0606020202030204" pitchFamily="34" charset="0"/>
              </a:rPr>
              <a:t> </a:t>
            </a:r>
            <a:r>
              <a:rPr lang="en-US" sz="3200" cap="small" dirty="0" smtClean="0">
                <a:solidFill>
                  <a:schemeClr val="bg1"/>
                </a:solidFill>
                <a:latin typeface="Arial Narrow" panose="020B0606020202030204" pitchFamily="34" charset="0"/>
              </a:rPr>
              <a:t>a las que se </a:t>
            </a:r>
            <a:r>
              <a:rPr lang="en-US" sz="3200" cap="small" dirty="0" err="1" smtClean="0">
                <a:solidFill>
                  <a:schemeClr val="bg1"/>
                </a:solidFill>
                <a:latin typeface="Arial Narrow" panose="020B0606020202030204" pitchFamily="34" charset="0"/>
              </a:rPr>
              <a:t>asocia</a:t>
            </a:r>
            <a:r>
              <a:rPr lang="en-US" sz="3200" cap="small" dirty="0" smtClean="0">
                <a:solidFill>
                  <a:schemeClr val="bg1"/>
                </a:solidFill>
                <a:latin typeface="Arial Narrow" panose="020B0606020202030204" pitchFamily="34" charset="0"/>
              </a:rPr>
              <a:t> un </a:t>
            </a:r>
            <a:r>
              <a:rPr lang="en-US" sz="3200" cap="small" dirty="0" err="1" smtClean="0">
                <a:solidFill>
                  <a:schemeClr val="bg1"/>
                </a:solidFill>
                <a:latin typeface="Arial Narrow" panose="020B0606020202030204" pitchFamily="34" charset="0"/>
              </a:rPr>
              <a:t>tipo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2499360" y="5257980"/>
            <a:ext cx="2743200" cy="365125"/>
          </a:xfrm>
        </p:spPr>
        <p:txBody>
          <a:bodyPr/>
          <a:lstStyle/>
          <a:p>
            <a:fld id="{5ADDC752-80C7-41F7-AA05-3E1BE1029531}" type="slidenum">
              <a:rPr lang="en-US" smtClean="0"/>
              <a:t>3</a:t>
            </a:fld>
            <a:endParaRPr lang="en-US" dirty="0"/>
          </a:p>
        </p:txBody>
      </p:sp>
      <p:sp>
        <p:nvSpPr>
          <p:cNvPr id="6" name="Title 1"/>
          <p:cNvSpPr txBox="1">
            <a:spLocks/>
          </p:cNvSpPr>
          <p:nvPr/>
        </p:nvSpPr>
        <p:spPr>
          <a:xfrm>
            <a:off x="137160" y="876538"/>
            <a:ext cx="5208270" cy="424732"/>
          </a:xfrm>
          <a:prstGeom prst="rect">
            <a:avLst/>
          </a:prstGeom>
          <a:solidFill>
            <a:srgbClr val="FF0000">
              <a:alpha val="20000"/>
            </a:srgbClr>
          </a:solidFill>
        </p:spPr>
        <p:txBody>
          <a:bodyPr vert="horz" wrap="square" lIns="91440" tIns="45720" rIns="91440" bIns="45720" rtlCol="0" anchor="ctr">
            <a:spAutoFit/>
          </a:bodyPr>
          <a:lstStyle>
            <a:lvl1pPr>
              <a:lnSpc>
                <a:spcPct val="90000"/>
              </a:lnSpc>
              <a:spcBef>
                <a:spcPct val="0"/>
              </a:spcBef>
              <a:buNone/>
              <a:defRPr sz="4000">
                <a:latin typeface="Arial Narrow" panose="020B0606020202030204" pitchFamily="34" charset="0"/>
              </a:defRPr>
            </a:lvl1pPr>
          </a:lstStyle>
          <a:p>
            <a:r>
              <a:rPr lang="en-US" sz="2400" dirty="0"/>
              <a:t>¿A </a:t>
            </a:r>
            <a:r>
              <a:rPr lang="en-US" sz="2400" dirty="0" err="1"/>
              <a:t>cuáles</a:t>
            </a:r>
            <a:r>
              <a:rPr lang="en-US" sz="2400" dirty="0"/>
              <a:t> </a:t>
            </a:r>
            <a:r>
              <a:rPr lang="en-US" sz="2400" dirty="0" err="1"/>
              <a:t>entidades</a:t>
            </a:r>
            <a:r>
              <a:rPr lang="en-US" sz="2400" dirty="0"/>
              <a:t> se le </a:t>
            </a:r>
            <a:r>
              <a:rPr lang="en-US" sz="2400" dirty="0" err="1" smtClean="0"/>
              <a:t>asocia</a:t>
            </a:r>
            <a:r>
              <a:rPr lang="en-US" sz="2400" dirty="0" smtClean="0"/>
              <a:t> </a:t>
            </a:r>
            <a:r>
              <a:rPr lang="en-US" sz="2400" dirty="0"/>
              <a:t>un </a:t>
            </a:r>
            <a:r>
              <a:rPr lang="en-US" sz="2400" dirty="0" err="1"/>
              <a:t>tipo</a:t>
            </a:r>
            <a:r>
              <a:rPr lang="en-US" sz="2400" dirty="0"/>
              <a:t>?</a:t>
            </a:r>
          </a:p>
        </p:txBody>
      </p:sp>
      <p:sp>
        <p:nvSpPr>
          <p:cNvPr id="15" name="TextBox 14"/>
          <p:cNvSpPr txBox="1"/>
          <p:nvPr/>
        </p:nvSpPr>
        <p:spPr>
          <a:xfrm>
            <a:off x="501015" y="1590813"/>
            <a:ext cx="1905000" cy="545151"/>
          </a:xfrm>
          <a:prstGeom prst="rect">
            <a:avLst/>
          </a:prstGeom>
          <a:solidFill>
            <a:schemeClr val="accent1">
              <a:lumMod val="75000"/>
            </a:schemeClr>
          </a:solidFill>
        </p:spPr>
        <p:txBody>
          <a:bodyPr vert="horz" lIns="91440" tIns="45720" rIns="91440" bIns="45720" rtlCol="0" anchor="ctr">
            <a:normAutofit fontScale="97500"/>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n-US" sz="2800" b="1" cap="none" dirty="0" smtClean="0"/>
              <a:t>Variables</a:t>
            </a:r>
            <a:endParaRPr lang="en-US" sz="2800" b="1" cap="none" dirty="0"/>
          </a:p>
        </p:txBody>
      </p:sp>
      <p:sp>
        <p:nvSpPr>
          <p:cNvPr id="16" name="TextBox 15"/>
          <p:cNvSpPr txBox="1"/>
          <p:nvPr/>
        </p:nvSpPr>
        <p:spPr>
          <a:xfrm>
            <a:off x="501015" y="2275785"/>
            <a:ext cx="6505575" cy="1089529"/>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asociada</a:t>
            </a:r>
            <a:r>
              <a:rPr lang="en-US" dirty="0"/>
              <a:t> </a:t>
            </a:r>
            <a:r>
              <a:rPr lang="en-US" dirty="0" err="1"/>
              <a:t>una</a:t>
            </a:r>
            <a:r>
              <a:rPr lang="en-US" dirty="0"/>
              <a:t> </a:t>
            </a:r>
            <a:r>
              <a:rPr lang="en-US" dirty="0" err="1"/>
              <a:t>memoria</a:t>
            </a:r>
            <a:r>
              <a:rPr lang="en-US" dirty="0"/>
              <a:t> </a:t>
            </a:r>
            <a:r>
              <a:rPr lang="en-US" dirty="0" err="1"/>
              <a:t>donde</a:t>
            </a:r>
            <a:r>
              <a:rPr lang="en-US" dirty="0"/>
              <a:t> se </a:t>
            </a:r>
            <a:r>
              <a:rPr lang="en-US" dirty="0" err="1"/>
              <a:t>guarda</a:t>
            </a:r>
            <a:r>
              <a:rPr lang="en-US" dirty="0"/>
              <a:t> </a:t>
            </a:r>
            <a:r>
              <a:rPr lang="en-US" dirty="0" err="1" smtClean="0"/>
              <a:t>directamente</a:t>
            </a:r>
            <a:r>
              <a:rPr lang="en-US" dirty="0" smtClean="0"/>
              <a:t> un </a:t>
            </a:r>
            <a:r>
              <a:rPr lang="en-US" b="1" dirty="0"/>
              <a:t>valor</a:t>
            </a:r>
            <a:r>
              <a:rPr lang="en-US" dirty="0"/>
              <a:t> o </a:t>
            </a:r>
            <a:r>
              <a:rPr lang="en-US" dirty="0" err="1"/>
              <a:t>una</a:t>
            </a:r>
            <a:r>
              <a:rPr lang="en-US" dirty="0"/>
              <a:t> </a:t>
            </a:r>
            <a:r>
              <a:rPr lang="en-US" b="1" dirty="0" err="1"/>
              <a:t>referencia</a:t>
            </a:r>
            <a:r>
              <a:rPr lang="en-US" dirty="0"/>
              <a:t> </a:t>
            </a:r>
            <a:r>
              <a:rPr lang="en-US" dirty="0" smtClean="0"/>
              <a:t>(</a:t>
            </a:r>
            <a:r>
              <a:rPr lang="en-US" dirty="0" err="1" smtClean="0"/>
              <a:t>apuntador</a:t>
            </a:r>
            <a:r>
              <a:rPr lang="en-US" dirty="0" smtClean="0"/>
              <a:t> o </a:t>
            </a:r>
            <a:r>
              <a:rPr lang="en-US" dirty="0" err="1" smtClean="0"/>
              <a:t>dirección</a:t>
            </a:r>
            <a:r>
              <a:rPr lang="en-US" dirty="0" smtClean="0"/>
              <a:t>) a </a:t>
            </a:r>
            <a:r>
              <a:rPr lang="en-US" dirty="0"/>
              <a:t>un valor</a:t>
            </a:r>
          </a:p>
        </p:txBody>
      </p:sp>
      <p:sp>
        <p:nvSpPr>
          <p:cNvPr id="17" name="TextBox 16"/>
          <p:cNvSpPr txBox="1"/>
          <p:nvPr/>
        </p:nvSpPr>
        <p:spPr>
          <a:xfrm>
            <a:off x="501015" y="3611850"/>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un </a:t>
            </a:r>
            <a:r>
              <a:rPr lang="en-US" b="1" dirty="0" err="1"/>
              <a:t>ámbito</a:t>
            </a:r>
            <a:r>
              <a:rPr lang="en-US" dirty="0"/>
              <a:t> (scope) </a:t>
            </a:r>
            <a:r>
              <a:rPr lang="en-US" dirty="0" smtClean="0"/>
              <a:t>textual </a:t>
            </a:r>
            <a:r>
              <a:rPr lang="en-US" dirty="0" err="1" smtClean="0"/>
              <a:t>en</a:t>
            </a:r>
            <a:r>
              <a:rPr lang="en-US" dirty="0" smtClean="0"/>
              <a:t> </a:t>
            </a:r>
            <a:r>
              <a:rPr lang="en-US" dirty="0"/>
              <a:t>el que </a:t>
            </a:r>
            <a:r>
              <a:rPr lang="en-US" dirty="0" err="1"/>
              <a:t>pueden</a:t>
            </a:r>
            <a:r>
              <a:rPr lang="en-US" dirty="0"/>
              <a:t> </a:t>
            </a:r>
            <a:r>
              <a:rPr lang="en-US" dirty="0" err="1"/>
              <a:t>ser</a:t>
            </a:r>
            <a:r>
              <a:rPr lang="en-US" dirty="0"/>
              <a:t> </a:t>
            </a:r>
            <a:r>
              <a:rPr lang="en-US" dirty="0" err="1"/>
              <a:t>usadas</a:t>
            </a:r>
            <a:endParaRPr lang="en-US" dirty="0"/>
          </a:p>
        </p:txBody>
      </p:sp>
      <p:sp>
        <p:nvSpPr>
          <p:cNvPr id="18" name="TextBox 17"/>
          <p:cNvSpPr txBox="1"/>
          <p:nvPr/>
        </p:nvSpPr>
        <p:spPr>
          <a:xfrm>
            <a:off x="501015" y="4662669"/>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un </a:t>
            </a:r>
            <a:r>
              <a:rPr lang="en-US" b="1" dirty="0" err="1"/>
              <a:t>tiempo</a:t>
            </a:r>
            <a:r>
              <a:rPr lang="en-US" b="1" dirty="0"/>
              <a:t> de </a:t>
            </a:r>
            <a:r>
              <a:rPr lang="en-US" b="1" dirty="0" err="1"/>
              <a:t>vida</a:t>
            </a:r>
            <a:r>
              <a:rPr lang="en-US" b="1" dirty="0"/>
              <a:t> </a:t>
            </a:r>
            <a:r>
              <a:rPr lang="en-US" dirty="0"/>
              <a:t>en el que dura la </a:t>
            </a:r>
            <a:r>
              <a:rPr lang="en-US" dirty="0" err="1"/>
              <a:t>asociación</a:t>
            </a:r>
            <a:r>
              <a:rPr lang="en-US" dirty="0"/>
              <a:t> de la </a:t>
            </a:r>
            <a:r>
              <a:rPr lang="en-US" dirty="0" err="1" smtClean="0"/>
              <a:t>memoria</a:t>
            </a:r>
            <a:r>
              <a:rPr lang="en-US" dirty="0" smtClean="0"/>
              <a:t> con el </a:t>
            </a:r>
            <a:r>
              <a:rPr lang="en-US" dirty="0" err="1" smtClean="0"/>
              <a:t>nombre</a:t>
            </a:r>
            <a:r>
              <a:rPr lang="en-US" dirty="0" smtClean="0"/>
              <a:t> de la variable</a:t>
            </a:r>
            <a:endParaRPr lang="en-US" dirty="0"/>
          </a:p>
        </p:txBody>
      </p:sp>
      <p:sp>
        <p:nvSpPr>
          <p:cNvPr id="19" name="TextBox 18"/>
          <p:cNvSpPr txBox="1"/>
          <p:nvPr/>
        </p:nvSpPr>
        <p:spPr>
          <a:xfrm>
            <a:off x="501015" y="5713488"/>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una</a:t>
            </a:r>
            <a:r>
              <a:rPr lang="en-US" dirty="0"/>
              <a:t> </a:t>
            </a:r>
            <a:r>
              <a:rPr lang="en-US" b="1" dirty="0" err="1"/>
              <a:t>visibilidad</a:t>
            </a:r>
            <a:r>
              <a:rPr lang="en-US" dirty="0"/>
              <a:t> </a:t>
            </a:r>
            <a:r>
              <a:rPr lang="en-US" dirty="0" err="1" smtClean="0"/>
              <a:t>privacidad</a:t>
            </a:r>
            <a:r>
              <a:rPr lang="en-US" dirty="0" smtClean="0"/>
              <a:t> que </a:t>
            </a:r>
            <a:r>
              <a:rPr lang="en-US" dirty="0" err="1" smtClean="0"/>
              <a:t>determina</a:t>
            </a:r>
            <a:r>
              <a:rPr lang="en-US" dirty="0" smtClean="0"/>
              <a:t> </a:t>
            </a:r>
            <a:r>
              <a:rPr lang="en-US" dirty="0" err="1" smtClean="0"/>
              <a:t>quiénes</a:t>
            </a:r>
            <a:r>
              <a:rPr lang="en-US" dirty="0" smtClean="0"/>
              <a:t> </a:t>
            </a:r>
            <a:r>
              <a:rPr lang="en-US" dirty="0" err="1"/>
              <a:t>pueden</a:t>
            </a:r>
            <a:r>
              <a:rPr lang="en-US" dirty="0"/>
              <a:t> </a:t>
            </a:r>
            <a:r>
              <a:rPr lang="en-US" dirty="0" err="1"/>
              <a:t>ver</a:t>
            </a:r>
            <a:r>
              <a:rPr lang="en-US" dirty="0"/>
              <a:t> y/o </a:t>
            </a:r>
            <a:r>
              <a:rPr lang="en-US" dirty="0" err="1"/>
              <a:t>cambiar</a:t>
            </a:r>
            <a:r>
              <a:rPr lang="en-US" dirty="0"/>
              <a:t> el valor </a:t>
            </a:r>
            <a:r>
              <a:rPr lang="en-US" dirty="0" err="1"/>
              <a:t>asociado</a:t>
            </a:r>
            <a:endParaRPr lang="en-US" dirty="0"/>
          </a:p>
        </p:txBody>
      </p:sp>
      <p:sp>
        <p:nvSpPr>
          <p:cNvPr id="20" name="Rounded Rectangular Callout 19"/>
          <p:cNvSpPr/>
          <p:nvPr/>
        </p:nvSpPr>
        <p:spPr>
          <a:xfrm>
            <a:off x="7498080" y="2674605"/>
            <a:ext cx="4400550" cy="1874490"/>
          </a:xfrm>
          <a:prstGeom prst="wedgeRoundRectCallout">
            <a:avLst>
              <a:gd name="adj1" fmla="val -62538"/>
              <a:gd name="adj2" fmla="val 6058"/>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El </a:t>
            </a:r>
            <a:r>
              <a:rPr lang="en-US" dirty="0" err="1" smtClean="0">
                <a:solidFill>
                  <a:schemeClr val="tx1"/>
                </a:solidFill>
              </a:rPr>
              <a:t>código</a:t>
            </a:r>
            <a:r>
              <a:rPr lang="en-US" dirty="0" smtClean="0">
                <a:solidFill>
                  <a:schemeClr val="tx1"/>
                </a:solidFill>
              </a:rPr>
              <a:t> de </a:t>
            </a:r>
            <a:r>
              <a:rPr lang="en-US" dirty="0" err="1" smtClean="0">
                <a:solidFill>
                  <a:schemeClr val="tx1"/>
                </a:solidFill>
              </a:rPr>
              <a:t>los</a:t>
            </a:r>
            <a:r>
              <a:rPr lang="en-US" dirty="0" smtClean="0">
                <a:solidFill>
                  <a:schemeClr val="tx1"/>
                </a:solidFill>
              </a:rPr>
              <a:t> </a:t>
            </a:r>
            <a:r>
              <a:rPr lang="en-US" dirty="0" err="1" smtClean="0">
                <a:solidFill>
                  <a:schemeClr val="tx1"/>
                </a:solidFill>
              </a:rPr>
              <a:t>métodos</a:t>
            </a:r>
            <a:r>
              <a:rPr lang="en-US" dirty="0" smtClean="0">
                <a:solidFill>
                  <a:schemeClr val="tx1"/>
                </a:solidFill>
              </a:rPr>
              <a:t> de la </a:t>
            </a:r>
            <a:r>
              <a:rPr lang="en-US" dirty="0" err="1" smtClean="0">
                <a:solidFill>
                  <a:schemeClr val="tx1"/>
                </a:solidFill>
              </a:rPr>
              <a:t>clase</a:t>
            </a:r>
            <a:r>
              <a:rPr lang="en-US" dirty="0" smtClean="0">
                <a:solidFill>
                  <a:schemeClr val="tx1"/>
                </a:solidFill>
              </a:rPr>
              <a:t> </a:t>
            </a:r>
            <a:r>
              <a:rPr lang="en-US" dirty="0" err="1" smtClean="0">
                <a:solidFill>
                  <a:schemeClr val="tx1"/>
                </a:solidFill>
              </a:rPr>
              <a:t>si</a:t>
            </a:r>
            <a:r>
              <a:rPr lang="en-US" dirty="0" smtClean="0">
                <a:solidFill>
                  <a:schemeClr val="tx1"/>
                </a:solidFill>
              </a:rPr>
              <a:t> es </a:t>
            </a:r>
            <a:r>
              <a:rPr lang="en-US" dirty="0" err="1" smtClean="0">
                <a:solidFill>
                  <a:schemeClr val="tx1"/>
                </a:solidFill>
              </a:rPr>
              <a:t>una</a:t>
            </a:r>
            <a:r>
              <a:rPr lang="en-US" dirty="0" smtClean="0">
                <a:solidFill>
                  <a:schemeClr val="tx1"/>
                </a:solidFill>
              </a:rPr>
              <a:t> variable</a:t>
            </a:r>
            <a:r>
              <a:rPr lang="en-US" b="1" dirty="0" smtClean="0">
                <a:solidFill>
                  <a:schemeClr val="tx1"/>
                </a:solidFill>
              </a:rPr>
              <a:t> static </a:t>
            </a:r>
            <a:r>
              <a:rPr lang="en-US" dirty="0" smtClean="0">
                <a:solidFill>
                  <a:schemeClr val="tx1"/>
                </a:solidFill>
              </a:rPr>
              <a:t>o de </a:t>
            </a:r>
            <a:r>
              <a:rPr lang="en-US" b="1" dirty="0" err="1" smtClean="0">
                <a:solidFill>
                  <a:schemeClr val="tx1"/>
                </a:solidFill>
              </a:rPr>
              <a:t>instancia</a:t>
            </a:r>
            <a:r>
              <a:rPr lang="en-US" dirty="0" smtClean="0">
                <a:solidFill>
                  <a:schemeClr val="tx1"/>
                </a:solidFill>
              </a:rPr>
              <a:t> de la </a:t>
            </a:r>
            <a:r>
              <a:rPr lang="en-US" dirty="0" err="1" smtClean="0">
                <a:solidFill>
                  <a:schemeClr val="tx1"/>
                </a:solidFill>
              </a:rPr>
              <a:t>clase</a:t>
            </a:r>
            <a:r>
              <a:rPr lang="en-US" dirty="0" smtClean="0">
                <a:solidFill>
                  <a:schemeClr val="tx1"/>
                </a:solidFill>
              </a:rPr>
              <a:t>. Un modulo </a:t>
            </a:r>
            <a:r>
              <a:rPr lang="en-US" dirty="0" err="1" smtClean="0">
                <a:solidFill>
                  <a:schemeClr val="tx1"/>
                </a:solidFill>
              </a:rPr>
              <a:t>en</a:t>
            </a:r>
            <a:r>
              <a:rPr lang="en-US" dirty="0" smtClean="0">
                <a:solidFill>
                  <a:schemeClr val="tx1"/>
                </a:solidFill>
              </a:rPr>
              <a:t> el </a:t>
            </a:r>
            <a:r>
              <a:rPr lang="en-US" dirty="0" err="1" smtClean="0">
                <a:solidFill>
                  <a:schemeClr val="tx1"/>
                </a:solidFill>
              </a:rPr>
              <a:t>caso</a:t>
            </a:r>
            <a:r>
              <a:rPr lang="en-US" dirty="0" smtClean="0">
                <a:solidFill>
                  <a:schemeClr val="tx1"/>
                </a:solidFill>
              </a:rPr>
              <a:t> de Python</a:t>
            </a:r>
            <a:endParaRPr lang="en-US" dirty="0" smtClean="0">
              <a:solidFill>
                <a:schemeClr val="tx1"/>
              </a:solidFill>
            </a:endParaRPr>
          </a:p>
          <a:p>
            <a:r>
              <a:rPr lang="en-US" dirty="0" smtClean="0">
                <a:solidFill>
                  <a:schemeClr val="tx1"/>
                </a:solidFill>
              </a:rPr>
              <a:t>El </a:t>
            </a:r>
            <a:r>
              <a:rPr lang="en-US" dirty="0" err="1" smtClean="0">
                <a:solidFill>
                  <a:schemeClr val="tx1"/>
                </a:solidFill>
              </a:rPr>
              <a:t>código</a:t>
            </a:r>
            <a:r>
              <a:rPr lang="en-US" dirty="0" smtClean="0">
                <a:solidFill>
                  <a:schemeClr val="tx1"/>
                </a:solidFill>
              </a:rPr>
              <a:t> de un </a:t>
            </a:r>
            <a:r>
              <a:rPr lang="en-US" dirty="0" err="1" smtClean="0">
                <a:solidFill>
                  <a:schemeClr val="tx1"/>
                </a:solidFill>
              </a:rPr>
              <a:t>bloque</a:t>
            </a:r>
            <a:r>
              <a:rPr lang="en-US" dirty="0" smtClean="0">
                <a:solidFill>
                  <a:schemeClr val="tx1"/>
                </a:solidFill>
              </a:rPr>
              <a:t> entre { } </a:t>
            </a:r>
            <a:r>
              <a:rPr lang="en-US" dirty="0" err="1" smtClean="0">
                <a:solidFill>
                  <a:schemeClr val="tx1"/>
                </a:solidFill>
              </a:rPr>
              <a:t>si</a:t>
            </a:r>
            <a:r>
              <a:rPr lang="en-US" dirty="0" smtClean="0">
                <a:solidFill>
                  <a:schemeClr val="tx1"/>
                </a:solidFill>
              </a:rPr>
              <a:t> es </a:t>
            </a:r>
            <a:r>
              <a:rPr lang="en-US" dirty="0" err="1" smtClean="0">
                <a:solidFill>
                  <a:schemeClr val="tx1"/>
                </a:solidFill>
              </a:rPr>
              <a:t>una</a:t>
            </a:r>
            <a:r>
              <a:rPr lang="en-US" dirty="0" smtClean="0">
                <a:solidFill>
                  <a:schemeClr val="tx1"/>
                </a:solidFill>
              </a:rPr>
              <a:t> variable </a:t>
            </a:r>
            <a:r>
              <a:rPr lang="en-US" dirty="0" err="1" smtClean="0">
                <a:solidFill>
                  <a:schemeClr val="tx1"/>
                </a:solidFill>
              </a:rPr>
              <a:t>declarada</a:t>
            </a:r>
            <a:r>
              <a:rPr lang="en-US" dirty="0" smtClean="0">
                <a:solidFill>
                  <a:schemeClr val="tx1"/>
                </a:solidFill>
              </a:rPr>
              <a:t> </a:t>
            </a:r>
            <a:r>
              <a:rPr lang="en-US" dirty="0" err="1" smtClean="0">
                <a:solidFill>
                  <a:schemeClr val="tx1"/>
                </a:solidFill>
              </a:rPr>
              <a:t>dentro</a:t>
            </a:r>
            <a:r>
              <a:rPr lang="en-US" dirty="0" smtClean="0">
                <a:solidFill>
                  <a:schemeClr val="tx1"/>
                </a:solidFill>
              </a:rPr>
              <a:t> del </a:t>
            </a:r>
            <a:r>
              <a:rPr lang="en-US" dirty="0" err="1" smtClean="0">
                <a:solidFill>
                  <a:schemeClr val="tx1"/>
                </a:solidFill>
              </a:rPr>
              <a:t>cuerpo</a:t>
            </a:r>
            <a:r>
              <a:rPr lang="en-US" dirty="0" smtClean="0">
                <a:solidFill>
                  <a:schemeClr val="tx1"/>
                </a:solidFill>
              </a:rPr>
              <a:t> de un </a:t>
            </a:r>
            <a:r>
              <a:rPr lang="en-US" dirty="0" err="1" smtClean="0">
                <a:solidFill>
                  <a:schemeClr val="tx1"/>
                </a:solidFill>
              </a:rPr>
              <a:t>método</a:t>
            </a:r>
            <a:r>
              <a:rPr lang="en-US" dirty="0" smtClean="0">
                <a:solidFill>
                  <a:schemeClr val="tx1"/>
                </a:solidFill>
              </a:rPr>
              <a:t> </a:t>
            </a:r>
            <a:r>
              <a:rPr lang="en-US" dirty="0" smtClean="0">
                <a:solidFill>
                  <a:schemeClr val="tx1"/>
                </a:solidFill>
              </a:rPr>
              <a:t>(</a:t>
            </a:r>
            <a:r>
              <a:rPr lang="en-US" dirty="0" err="1" smtClean="0">
                <a:solidFill>
                  <a:schemeClr val="tx1"/>
                </a:solidFill>
              </a:rPr>
              <a:t>función</a:t>
            </a:r>
            <a:r>
              <a:rPr lang="en-US" dirty="0" smtClean="0">
                <a:solidFill>
                  <a:schemeClr val="tx1"/>
                </a:solidFill>
              </a:rPr>
              <a:t>)</a:t>
            </a:r>
            <a:endParaRPr lang="en-US" dirty="0">
              <a:solidFill>
                <a:schemeClr val="tx1"/>
              </a:solidFill>
            </a:endParaRPr>
          </a:p>
        </p:txBody>
      </p:sp>
      <p:sp>
        <p:nvSpPr>
          <p:cNvPr id="21" name="Rounded Rectangular Callout 20"/>
          <p:cNvSpPr/>
          <p:nvPr/>
        </p:nvSpPr>
        <p:spPr>
          <a:xfrm>
            <a:off x="7498080" y="1485899"/>
            <a:ext cx="4400550" cy="925785"/>
          </a:xfrm>
          <a:prstGeom prst="wedgeRoundRectCallout">
            <a:avLst>
              <a:gd name="adj1" fmla="val -64616"/>
              <a:gd name="adj2" fmla="val 48132"/>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En</a:t>
            </a:r>
            <a:r>
              <a:rPr lang="en-US" dirty="0" smtClean="0">
                <a:solidFill>
                  <a:schemeClr val="tx1"/>
                </a:solidFill>
              </a:rPr>
              <a:t> la pila o </a:t>
            </a:r>
            <a:r>
              <a:rPr lang="en-US" dirty="0" err="1" smtClean="0">
                <a:solidFill>
                  <a:schemeClr val="tx1"/>
                </a:solidFill>
              </a:rPr>
              <a:t>dentro</a:t>
            </a:r>
            <a:r>
              <a:rPr lang="en-US" dirty="0" smtClean="0">
                <a:solidFill>
                  <a:schemeClr val="tx1"/>
                </a:solidFill>
              </a:rPr>
              <a:t> del </a:t>
            </a:r>
            <a:r>
              <a:rPr lang="en-US" dirty="0" err="1" smtClean="0">
                <a:solidFill>
                  <a:schemeClr val="tx1"/>
                </a:solidFill>
              </a:rPr>
              <a:t>objeto</a:t>
            </a:r>
            <a:r>
              <a:rPr lang="en-US" dirty="0" smtClean="0">
                <a:solidFill>
                  <a:schemeClr val="tx1"/>
                </a:solidFill>
              </a:rPr>
              <a:t> del </a:t>
            </a:r>
            <a:r>
              <a:rPr lang="en-US" dirty="0" err="1" smtClean="0">
                <a:solidFill>
                  <a:schemeClr val="tx1"/>
                </a:solidFill>
              </a:rPr>
              <a:t>cual</a:t>
            </a:r>
            <a:r>
              <a:rPr lang="en-US" dirty="0" smtClean="0">
                <a:solidFill>
                  <a:schemeClr val="tx1"/>
                </a:solidFill>
              </a:rPr>
              <a:t> sea parte que a </a:t>
            </a:r>
            <a:r>
              <a:rPr lang="en-US" dirty="0" err="1" smtClean="0">
                <a:solidFill>
                  <a:schemeClr val="tx1"/>
                </a:solidFill>
              </a:rPr>
              <a:t>su</a:t>
            </a:r>
            <a:r>
              <a:rPr lang="en-US" dirty="0" smtClean="0">
                <a:solidFill>
                  <a:schemeClr val="tx1"/>
                </a:solidFill>
              </a:rPr>
              <a:t> </a:t>
            </a:r>
            <a:r>
              <a:rPr lang="en-US" dirty="0" err="1" smtClean="0">
                <a:solidFill>
                  <a:schemeClr val="tx1"/>
                </a:solidFill>
              </a:rPr>
              <a:t>vez</a:t>
            </a:r>
            <a:r>
              <a:rPr lang="en-US" dirty="0" smtClean="0">
                <a:solidFill>
                  <a:schemeClr val="tx1"/>
                </a:solidFill>
              </a:rPr>
              <a:t> </a:t>
            </a:r>
            <a:r>
              <a:rPr lang="en-US" dirty="0" err="1" smtClean="0">
                <a:solidFill>
                  <a:schemeClr val="tx1"/>
                </a:solidFill>
              </a:rPr>
              <a:t>puede</a:t>
            </a:r>
            <a:r>
              <a:rPr lang="en-US" dirty="0" smtClean="0">
                <a:solidFill>
                  <a:schemeClr val="tx1"/>
                </a:solidFill>
              </a:rPr>
              <a:t> </a:t>
            </a:r>
            <a:r>
              <a:rPr lang="en-US" dirty="0" err="1" smtClean="0">
                <a:solidFill>
                  <a:schemeClr val="tx1"/>
                </a:solidFill>
              </a:rPr>
              <a:t>estar</a:t>
            </a:r>
            <a:r>
              <a:rPr lang="en-US" dirty="0" smtClean="0">
                <a:solidFill>
                  <a:schemeClr val="tx1"/>
                </a:solidFill>
              </a:rPr>
              <a:t> </a:t>
            </a:r>
            <a:r>
              <a:rPr lang="en-US" dirty="0" err="1" smtClean="0">
                <a:solidFill>
                  <a:schemeClr val="tx1"/>
                </a:solidFill>
              </a:rPr>
              <a:t>en</a:t>
            </a:r>
            <a:r>
              <a:rPr lang="en-US" dirty="0" smtClean="0">
                <a:solidFill>
                  <a:schemeClr val="tx1"/>
                </a:solidFill>
              </a:rPr>
              <a:t> la pila o </a:t>
            </a:r>
            <a:r>
              <a:rPr lang="en-US" dirty="0" err="1" smtClean="0">
                <a:solidFill>
                  <a:schemeClr val="tx1"/>
                </a:solidFill>
              </a:rPr>
              <a:t>en</a:t>
            </a:r>
            <a:r>
              <a:rPr lang="en-US" dirty="0" smtClean="0">
                <a:solidFill>
                  <a:schemeClr val="tx1"/>
                </a:solidFill>
              </a:rPr>
              <a:t> el heap</a:t>
            </a:r>
            <a:endParaRPr lang="en-US" dirty="0">
              <a:solidFill>
                <a:schemeClr val="tx1"/>
              </a:solidFill>
            </a:endParaRPr>
          </a:p>
        </p:txBody>
      </p:sp>
    </p:spTree>
    <p:extLst>
      <p:ext uri="{BB962C8B-B14F-4D97-AF65-F5344CB8AC3E}">
        <p14:creationId xmlns:p14="http://schemas.microsoft.com/office/powerpoint/2010/main" val="156541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4</a:t>
            </a:fld>
            <a:endParaRPr lang="en-US" dirty="0"/>
          </a:p>
        </p:txBody>
      </p:sp>
      <p:sp>
        <p:nvSpPr>
          <p:cNvPr id="6" name="Title 1"/>
          <p:cNvSpPr txBox="1">
            <a:spLocks/>
          </p:cNvSpPr>
          <p:nvPr/>
        </p:nvSpPr>
        <p:spPr>
          <a:xfrm>
            <a:off x="137160" y="876538"/>
            <a:ext cx="5208270" cy="424732"/>
          </a:xfrm>
          <a:prstGeom prst="rect">
            <a:avLst/>
          </a:prstGeom>
          <a:solidFill>
            <a:srgbClr val="FF0000">
              <a:alpha val="20000"/>
            </a:srgbClr>
          </a:solidFill>
        </p:spPr>
        <p:txBody>
          <a:bodyPr vert="horz" wrap="square" lIns="91440" tIns="45720" rIns="91440" bIns="45720" rtlCol="0" anchor="ctr">
            <a:spAutoFit/>
          </a:bodyPr>
          <a:lstStyle>
            <a:lvl1pPr>
              <a:lnSpc>
                <a:spcPct val="90000"/>
              </a:lnSpc>
              <a:spcBef>
                <a:spcPct val="0"/>
              </a:spcBef>
              <a:buNone/>
              <a:defRPr sz="4000">
                <a:latin typeface="Arial Narrow" panose="020B0606020202030204" pitchFamily="34" charset="0"/>
              </a:defRPr>
            </a:lvl1pPr>
          </a:lstStyle>
          <a:p>
            <a:r>
              <a:rPr lang="en-US" sz="2400" dirty="0"/>
              <a:t>¿A </a:t>
            </a:r>
            <a:r>
              <a:rPr lang="en-US" sz="2400" dirty="0" err="1"/>
              <a:t>cuáles</a:t>
            </a:r>
            <a:r>
              <a:rPr lang="en-US" sz="2400" dirty="0"/>
              <a:t> </a:t>
            </a:r>
            <a:r>
              <a:rPr lang="en-US" sz="2400" dirty="0" err="1"/>
              <a:t>entidades</a:t>
            </a:r>
            <a:r>
              <a:rPr lang="en-US" sz="2400" dirty="0"/>
              <a:t> se le </a:t>
            </a:r>
            <a:r>
              <a:rPr lang="en-US" sz="2400" dirty="0" err="1" smtClean="0"/>
              <a:t>asocia</a:t>
            </a:r>
            <a:r>
              <a:rPr lang="en-US" sz="2400" dirty="0" smtClean="0"/>
              <a:t> </a:t>
            </a:r>
            <a:r>
              <a:rPr lang="en-US" sz="2400" dirty="0"/>
              <a:t>un </a:t>
            </a:r>
            <a:r>
              <a:rPr lang="en-US" sz="2400" dirty="0" err="1"/>
              <a:t>tipo</a:t>
            </a:r>
            <a:r>
              <a:rPr lang="en-US" sz="2400" dirty="0"/>
              <a:t>?</a:t>
            </a:r>
          </a:p>
        </p:txBody>
      </p:sp>
      <p:sp>
        <p:nvSpPr>
          <p:cNvPr id="15" name="TextBox 14"/>
          <p:cNvSpPr txBox="1"/>
          <p:nvPr/>
        </p:nvSpPr>
        <p:spPr>
          <a:xfrm>
            <a:off x="223837" y="1526019"/>
            <a:ext cx="1905000" cy="545151"/>
          </a:xfrm>
          <a:prstGeom prst="rect">
            <a:avLst/>
          </a:prstGeom>
          <a:solidFill>
            <a:schemeClr val="accent1">
              <a:lumMod val="75000"/>
            </a:schemeClr>
          </a:solidFill>
        </p:spPr>
        <p:txBody>
          <a:bodyPr vert="horz" lIns="91440" tIns="45720" rIns="91440" bIns="45720" rtlCol="0" anchor="ctr">
            <a:normAutofit fontScale="97500"/>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n-US" sz="2500" b="1" cap="none" dirty="0" err="1" smtClean="0"/>
              <a:t>Propiedades</a:t>
            </a:r>
            <a:endParaRPr lang="en-US" sz="2800" b="1" cap="none" dirty="0"/>
          </a:p>
        </p:txBody>
      </p:sp>
      <p:sp>
        <p:nvSpPr>
          <p:cNvPr id="11" name="TextBox 10"/>
          <p:cNvSpPr txBox="1"/>
          <p:nvPr/>
        </p:nvSpPr>
        <p:spPr>
          <a:xfrm>
            <a:off x="514350" y="2197046"/>
            <a:ext cx="5543550" cy="1089529"/>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Pueden</a:t>
            </a:r>
            <a:r>
              <a:rPr lang="en-US" dirty="0"/>
              <a:t> </a:t>
            </a:r>
            <a:r>
              <a:rPr lang="en-US" dirty="0" err="1"/>
              <a:t>tener</a:t>
            </a:r>
            <a:r>
              <a:rPr lang="en-US" dirty="0"/>
              <a:t> </a:t>
            </a:r>
            <a:r>
              <a:rPr lang="en-US" dirty="0" err="1"/>
              <a:t>una</a:t>
            </a:r>
            <a:r>
              <a:rPr lang="en-US" dirty="0"/>
              <a:t> </a:t>
            </a:r>
            <a:r>
              <a:rPr lang="en-US" dirty="0" err="1"/>
              <a:t>memoria</a:t>
            </a:r>
            <a:r>
              <a:rPr lang="en-US" dirty="0"/>
              <a:t> </a:t>
            </a:r>
            <a:r>
              <a:rPr lang="en-US" dirty="0" err="1"/>
              <a:t>asociada</a:t>
            </a:r>
            <a:r>
              <a:rPr lang="en-US" dirty="0"/>
              <a:t> (</a:t>
            </a:r>
            <a:r>
              <a:rPr lang="en-US" dirty="0" err="1"/>
              <a:t>vía</a:t>
            </a:r>
            <a:r>
              <a:rPr lang="en-US" dirty="0"/>
              <a:t> </a:t>
            </a:r>
            <a:r>
              <a:rPr lang="en-US" dirty="0" err="1"/>
              <a:t>una</a:t>
            </a:r>
            <a:r>
              <a:rPr lang="en-US" dirty="0"/>
              <a:t> variable) o </a:t>
            </a:r>
            <a:r>
              <a:rPr lang="en-US" dirty="0" err="1"/>
              <a:t>pueden</a:t>
            </a:r>
            <a:r>
              <a:rPr lang="en-US" dirty="0"/>
              <a:t> </a:t>
            </a:r>
            <a:r>
              <a:rPr lang="en-US" dirty="0" err="1"/>
              <a:t>ser</a:t>
            </a:r>
            <a:r>
              <a:rPr lang="en-US" dirty="0"/>
              <a:t> </a:t>
            </a:r>
            <a:r>
              <a:rPr lang="en-US" dirty="0" err="1"/>
              <a:t>calculadas</a:t>
            </a:r>
            <a:r>
              <a:rPr lang="en-US" dirty="0"/>
              <a:t> </a:t>
            </a:r>
            <a:r>
              <a:rPr lang="en-US" dirty="0" err="1"/>
              <a:t>por</a:t>
            </a:r>
            <a:r>
              <a:rPr lang="en-US" dirty="0"/>
              <a:t> </a:t>
            </a:r>
            <a:r>
              <a:rPr lang="en-US" dirty="0" err="1"/>
              <a:t>demanda</a:t>
            </a:r>
            <a:r>
              <a:rPr lang="en-US" dirty="0"/>
              <a:t> (</a:t>
            </a:r>
            <a:r>
              <a:rPr lang="en-US" dirty="0" err="1"/>
              <a:t>vía</a:t>
            </a:r>
            <a:r>
              <a:rPr lang="en-US" dirty="0"/>
              <a:t> un </a:t>
            </a:r>
            <a:r>
              <a:rPr lang="en-US" dirty="0" err="1"/>
              <a:t>método</a:t>
            </a:r>
            <a:r>
              <a:rPr lang="en-US" dirty="0"/>
              <a:t> o </a:t>
            </a:r>
            <a:r>
              <a:rPr lang="en-US" dirty="0" err="1"/>
              <a:t>función</a:t>
            </a:r>
            <a:r>
              <a:rPr lang="en-US" dirty="0"/>
              <a:t>)</a:t>
            </a:r>
          </a:p>
        </p:txBody>
      </p:sp>
      <p:sp>
        <p:nvSpPr>
          <p:cNvPr id="12" name="TextBox 11"/>
          <p:cNvSpPr txBox="1"/>
          <p:nvPr/>
        </p:nvSpPr>
        <p:spPr>
          <a:xfrm>
            <a:off x="223837" y="3596020"/>
            <a:ext cx="3180266" cy="586331"/>
          </a:xfrm>
          <a:prstGeom prst="rect">
            <a:avLst/>
          </a:prstGeom>
          <a:solidFill>
            <a:schemeClr val="accent1">
              <a:lumMod val="75000"/>
            </a:schemeClr>
          </a:solidFill>
        </p:spPr>
        <p:txBody>
          <a:bodyPr vert="horz" lIns="91440" tIns="45720" rIns="91440" bIns="45720" rtlCol="0" anchor="ctr">
            <a:normAutofit fontScale="97500"/>
          </a:bodyPr>
          <a:lstStyle>
            <a:defPPr>
              <a:defRPr lang="en-US"/>
            </a:defPPr>
            <a:lvl1pPr>
              <a:lnSpc>
                <a:spcPct val="90000"/>
              </a:lnSpc>
              <a:spcBef>
                <a:spcPct val="0"/>
              </a:spcBef>
              <a:buNone/>
              <a:defRPr sz="2800" cap="none">
                <a:solidFill>
                  <a:schemeClr val="bg1"/>
                </a:solidFill>
                <a:latin typeface="Arial Narrow" panose="020B0606020202030204" pitchFamily="34" charset="0"/>
                <a:ea typeface="+mj-ea"/>
                <a:cs typeface="+mj-cs"/>
              </a:defRPr>
            </a:lvl1pPr>
          </a:lstStyle>
          <a:p>
            <a:r>
              <a:rPr lang="en-US" sz="2400" b="1" dirty="0" err="1"/>
              <a:t>P</a:t>
            </a:r>
            <a:r>
              <a:rPr lang="en-US" sz="2400" b="1" dirty="0" err="1" smtClean="0"/>
              <a:t>arámetros</a:t>
            </a:r>
            <a:r>
              <a:rPr lang="en-US" sz="2400" b="1" dirty="0" smtClean="0"/>
              <a:t> </a:t>
            </a:r>
            <a:r>
              <a:rPr lang="en-US" sz="2400" b="1" dirty="0"/>
              <a:t>de un </a:t>
            </a:r>
            <a:r>
              <a:rPr lang="en-US" sz="2400" b="1" dirty="0" err="1"/>
              <a:t>método</a:t>
            </a:r>
            <a:r>
              <a:rPr lang="en-US" sz="2400" b="1" dirty="0"/>
              <a:t> </a:t>
            </a:r>
          </a:p>
        </p:txBody>
      </p:sp>
      <p:sp>
        <p:nvSpPr>
          <p:cNvPr id="13" name="TextBox 12"/>
          <p:cNvSpPr txBox="1"/>
          <p:nvPr/>
        </p:nvSpPr>
        <p:spPr>
          <a:xfrm>
            <a:off x="429587" y="4382017"/>
            <a:ext cx="5543550" cy="1754326"/>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una</a:t>
            </a:r>
            <a:r>
              <a:rPr lang="en-US" dirty="0"/>
              <a:t> </a:t>
            </a:r>
            <a:r>
              <a:rPr lang="en-US" dirty="0" err="1"/>
              <a:t>memoria</a:t>
            </a:r>
            <a:r>
              <a:rPr lang="en-US" dirty="0"/>
              <a:t> </a:t>
            </a:r>
            <a:r>
              <a:rPr lang="en-US" dirty="0" err="1"/>
              <a:t>asociada</a:t>
            </a:r>
            <a:r>
              <a:rPr lang="en-US" dirty="0"/>
              <a:t> </a:t>
            </a:r>
            <a:r>
              <a:rPr lang="en-US" dirty="0" err="1"/>
              <a:t>según</a:t>
            </a:r>
            <a:r>
              <a:rPr lang="en-US" dirty="0"/>
              <a:t> la “forma de </a:t>
            </a:r>
            <a:r>
              <a:rPr lang="en-US" dirty="0" err="1"/>
              <a:t>traspaso</a:t>
            </a:r>
            <a:r>
              <a:rPr lang="en-US" dirty="0"/>
              <a:t>”</a:t>
            </a:r>
          </a:p>
          <a:p>
            <a:r>
              <a:rPr lang="en-US" dirty="0" err="1"/>
              <a:t>También</a:t>
            </a:r>
            <a:r>
              <a:rPr lang="en-US" dirty="0"/>
              <a:t> un </a:t>
            </a:r>
            <a:r>
              <a:rPr lang="en-US" b="1" dirty="0" err="1"/>
              <a:t>ámbito</a:t>
            </a:r>
            <a:r>
              <a:rPr lang="en-US" dirty="0"/>
              <a:t> (scope) y un </a:t>
            </a:r>
            <a:r>
              <a:rPr lang="en-US" b="1" dirty="0" err="1"/>
              <a:t>tiempo</a:t>
            </a:r>
            <a:r>
              <a:rPr lang="en-US" b="1" dirty="0"/>
              <a:t> de </a:t>
            </a:r>
            <a:r>
              <a:rPr lang="en-US" b="1" dirty="0" err="1"/>
              <a:t>vida</a:t>
            </a:r>
            <a:r>
              <a:rPr lang="en-US" b="1" dirty="0"/>
              <a:t> </a:t>
            </a:r>
            <a:r>
              <a:rPr lang="en-US" dirty="0" err="1"/>
              <a:t>según</a:t>
            </a:r>
            <a:r>
              <a:rPr lang="en-US" dirty="0"/>
              <a:t> el </a:t>
            </a:r>
            <a:r>
              <a:rPr lang="en-US" dirty="0" err="1"/>
              <a:t>método</a:t>
            </a:r>
            <a:r>
              <a:rPr lang="en-US" dirty="0"/>
              <a:t> y </a:t>
            </a:r>
            <a:r>
              <a:rPr lang="en-US" dirty="0" err="1"/>
              <a:t>contexto</a:t>
            </a:r>
            <a:r>
              <a:rPr lang="en-US" dirty="0"/>
              <a:t> del </a:t>
            </a:r>
            <a:r>
              <a:rPr lang="en-US" dirty="0" err="1"/>
              <a:t>que</a:t>
            </a:r>
            <a:r>
              <a:rPr lang="en-US" dirty="0"/>
              <a:t> son </a:t>
            </a:r>
            <a:r>
              <a:rPr lang="en-US" dirty="0" err="1"/>
              <a:t>parámetros</a:t>
            </a:r>
            <a:endParaRPr lang="en-US" dirty="0"/>
          </a:p>
        </p:txBody>
      </p:sp>
      <p:sp>
        <p:nvSpPr>
          <p:cNvPr id="14" name="Rounded Rectangular Callout 13"/>
          <p:cNvSpPr/>
          <p:nvPr/>
        </p:nvSpPr>
        <p:spPr>
          <a:xfrm>
            <a:off x="6482281" y="3964847"/>
            <a:ext cx="5509260" cy="1935410"/>
          </a:xfrm>
          <a:prstGeom prst="wedgeRoundRectCallout">
            <a:avLst>
              <a:gd name="adj1" fmla="val -59422"/>
              <a:gd name="adj2" fmla="val 10046"/>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El </a:t>
            </a:r>
            <a:r>
              <a:rPr lang="en-US" dirty="0" err="1" smtClean="0">
                <a:solidFill>
                  <a:schemeClr val="tx1"/>
                </a:solidFill>
              </a:rPr>
              <a:t>ámbito</a:t>
            </a:r>
            <a:r>
              <a:rPr lang="en-US" dirty="0" smtClean="0">
                <a:solidFill>
                  <a:schemeClr val="tx1"/>
                </a:solidFill>
              </a:rPr>
              <a:t> de </a:t>
            </a:r>
            <a:r>
              <a:rPr lang="en-US" dirty="0" err="1" smtClean="0">
                <a:solidFill>
                  <a:schemeClr val="tx1"/>
                </a:solidFill>
              </a:rPr>
              <a:t>los</a:t>
            </a:r>
            <a:r>
              <a:rPr lang="en-US" dirty="0" smtClean="0">
                <a:solidFill>
                  <a:schemeClr val="tx1"/>
                </a:solidFill>
              </a:rPr>
              <a:t> </a:t>
            </a:r>
            <a:r>
              <a:rPr lang="en-US" dirty="0" err="1" smtClean="0">
                <a:solidFill>
                  <a:schemeClr val="tx1"/>
                </a:solidFill>
              </a:rPr>
              <a:t>parámetros</a:t>
            </a:r>
            <a:r>
              <a:rPr lang="en-US" dirty="0" smtClean="0">
                <a:solidFill>
                  <a:schemeClr val="tx1"/>
                </a:solidFill>
              </a:rPr>
              <a:t> es el </a:t>
            </a:r>
            <a:r>
              <a:rPr lang="en-US" dirty="0" err="1" smtClean="0">
                <a:solidFill>
                  <a:schemeClr val="tx1"/>
                </a:solidFill>
              </a:rPr>
              <a:t>código</a:t>
            </a:r>
            <a:r>
              <a:rPr lang="en-US" dirty="0" smtClean="0">
                <a:solidFill>
                  <a:schemeClr val="tx1"/>
                </a:solidFill>
              </a:rPr>
              <a:t> del </a:t>
            </a:r>
            <a:r>
              <a:rPr lang="en-US" dirty="0" err="1" smtClean="0">
                <a:solidFill>
                  <a:schemeClr val="tx1"/>
                </a:solidFill>
              </a:rPr>
              <a:t>cuerpo</a:t>
            </a:r>
            <a:r>
              <a:rPr lang="en-US" dirty="0" smtClean="0">
                <a:solidFill>
                  <a:schemeClr val="tx1"/>
                </a:solidFill>
              </a:rPr>
              <a:t> del </a:t>
            </a:r>
            <a:r>
              <a:rPr lang="en-US" dirty="0" err="1" smtClean="0">
                <a:solidFill>
                  <a:schemeClr val="tx1"/>
                </a:solidFill>
              </a:rPr>
              <a:t>método</a:t>
            </a:r>
            <a:r>
              <a:rPr lang="en-US" dirty="0" smtClean="0">
                <a:solidFill>
                  <a:schemeClr val="tx1"/>
                </a:solidFill>
              </a:rPr>
              <a:t>.</a:t>
            </a:r>
          </a:p>
          <a:p>
            <a:r>
              <a:rPr lang="en-US" dirty="0" smtClean="0">
                <a:solidFill>
                  <a:schemeClr val="tx1"/>
                </a:solidFill>
              </a:rPr>
              <a:t>Su </a:t>
            </a:r>
            <a:r>
              <a:rPr lang="en-US" dirty="0" err="1" smtClean="0">
                <a:solidFill>
                  <a:schemeClr val="tx1"/>
                </a:solidFill>
              </a:rPr>
              <a:t>tiempo</a:t>
            </a:r>
            <a:r>
              <a:rPr lang="en-US" dirty="0" smtClean="0">
                <a:solidFill>
                  <a:schemeClr val="tx1"/>
                </a:solidFill>
              </a:rPr>
              <a:t> de </a:t>
            </a:r>
            <a:r>
              <a:rPr lang="en-US" dirty="0" err="1" smtClean="0">
                <a:solidFill>
                  <a:schemeClr val="tx1"/>
                </a:solidFill>
              </a:rPr>
              <a:t>vida</a:t>
            </a:r>
            <a:r>
              <a:rPr lang="en-US" dirty="0" smtClean="0">
                <a:solidFill>
                  <a:schemeClr val="tx1"/>
                </a:solidFill>
              </a:rPr>
              <a:t> es el </a:t>
            </a:r>
            <a:r>
              <a:rPr lang="en-US" dirty="0" err="1" smtClean="0">
                <a:solidFill>
                  <a:schemeClr val="tx1"/>
                </a:solidFill>
              </a:rPr>
              <a:t>tiempo</a:t>
            </a:r>
            <a:r>
              <a:rPr lang="en-US" dirty="0" smtClean="0">
                <a:solidFill>
                  <a:schemeClr val="tx1"/>
                </a:solidFill>
              </a:rPr>
              <a:t> que dura la </a:t>
            </a:r>
            <a:r>
              <a:rPr lang="en-US" dirty="0" err="1" smtClean="0">
                <a:solidFill>
                  <a:schemeClr val="tx1"/>
                </a:solidFill>
              </a:rPr>
              <a:t>ejecución</a:t>
            </a:r>
            <a:r>
              <a:rPr lang="en-US" dirty="0" smtClean="0">
                <a:solidFill>
                  <a:schemeClr val="tx1"/>
                </a:solidFill>
              </a:rPr>
              <a:t> del </a:t>
            </a:r>
            <a:r>
              <a:rPr lang="en-US" dirty="0" err="1" smtClean="0">
                <a:solidFill>
                  <a:schemeClr val="tx1"/>
                </a:solidFill>
              </a:rPr>
              <a:t>método</a:t>
            </a:r>
            <a:r>
              <a:rPr lang="en-US" dirty="0" smtClean="0">
                <a:solidFill>
                  <a:schemeClr val="tx1"/>
                </a:solidFill>
              </a:rPr>
              <a:t>, </a:t>
            </a:r>
            <a:r>
              <a:rPr lang="en-US" dirty="0" err="1" smtClean="0">
                <a:solidFill>
                  <a:schemeClr val="tx1"/>
                </a:solidFill>
              </a:rPr>
              <a:t>pero</a:t>
            </a:r>
            <a:r>
              <a:rPr lang="en-US" dirty="0" smtClean="0">
                <a:solidFill>
                  <a:schemeClr val="tx1"/>
                </a:solidFill>
              </a:rPr>
              <a:t> </a:t>
            </a:r>
            <a:r>
              <a:rPr lang="en-US" dirty="0" smtClean="0">
                <a:solidFill>
                  <a:schemeClr val="tx1"/>
                </a:solidFill>
              </a:rPr>
              <a:t>el </a:t>
            </a:r>
            <a:r>
              <a:rPr lang="en-US" dirty="0" smtClean="0">
                <a:solidFill>
                  <a:schemeClr val="tx1"/>
                </a:solidFill>
              </a:rPr>
              <a:t>valor que se </a:t>
            </a:r>
            <a:r>
              <a:rPr lang="en-US" dirty="0" err="1" smtClean="0">
                <a:solidFill>
                  <a:schemeClr val="tx1"/>
                </a:solidFill>
              </a:rPr>
              <a:t>haya</a:t>
            </a:r>
            <a:r>
              <a:rPr lang="en-US" dirty="0" smtClean="0">
                <a:solidFill>
                  <a:schemeClr val="tx1"/>
                </a:solidFill>
              </a:rPr>
              <a:t> </a:t>
            </a:r>
            <a:r>
              <a:rPr lang="en-US" dirty="0" err="1" smtClean="0">
                <a:solidFill>
                  <a:schemeClr val="tx1"/>
                </a:solidFill>
              </a:rPr>
              <a:t>asociado</a:t>
            </a:r>
            <a:r>
              <a:rPr lang="en-US" dirty="0" smtClean="0">
                <a:solidFill>
                  <a:schemeClr val="tx1"/>
                </a:solidFill>
              </a:rPr>
              <a:t> </a:t>
            </a:r>
            <a:r>
              <a:rPr lang="en-US" dirty="0" smtClean="0">
                <a:solidFill>
                  <a:schemeClr val="tx1"/>
                </a:solidFill>
              </a:rPr>
              <a:t>o </a:t>
            </a:r>
            <a:r>
              <a:rPr lang="en-US" dirty="0" err="1" smtClean="0">
                <a:solidFill>
                  <a:schemeClr val="tx1"/>
                </a:solidFill>
              </a:rPr>
              <a:t>modificado</a:t>
            </a:r>
            <a:r>
              <a:rPr lang="en-US" dirty="0" smtClean="0">
                <a:solidFill>
                  <a:schemeClr val="tx1"/>
                </a:solidFill>
              </a:rPr>
              <a:t> a </a:t>
            </a:r>
            <a:r>
              <a:rPr lang="en-US" dirty="0" err="1" smtClean="0">
                <a:solidFill>
                  <a:schemeClr val="tx1"/>
                </a:solidFill>
              </a:rPr>
              <a:t>través</a:t>
            </a:r>
            <a:r>
              <a:rPr lang="en-US" dirty="0" smtClean="0">
                <a:solidFill>
                  <a:schemeClr val="tx1"/>
                </a:solidFill>
              </a:rPr>
              <a:t> del </a:t>
            </a:r>
            <a:r>
              <a:rPr lang="en-US" dirty="0" err="1" smtClean="0">
                <a:solidFill>
                  <a:schemeClr val="tx1"/>
                </a:solidFill>
              </a:rPr>
              <a:t>parámetro</a:t>
            </a:r>
            <a:r>
              <a:rPr lang="en-US" dirty="0" smtClean="0">
                <a:solidFill>
                  <a:schemeClr val="tx1"/>
                </a:solidFill>
              </a:rPr>
              <a:t> </a:t>
            </a:r>
            <a:r>
              <a:rPr lang="en-US" dirty="0" err="1" smtClean="0">
                <a:solidFill>
                  <a:schemeClr val="tx1"/>
                </a:solidFill>
              </a:rPr>
              <a:t>puede</a:t>
            </a:r>
            <a:r>
              <a:rPr lang="en-US" dirty="0" smtClean="0">
                <a:solidFill>
                  <a:schemeClr val="tx1"/>
                </a:solidFill>
              </a:rPr>
              <a:t> </a:t>
            </a:r>
            <a:r>
              <a:rPr lang="en-US" dirty="0" err="1" smtClean="0">
                <a:solidFill>
                  <a:schemeClr val="tx1"/>
                </a:solidFill>
              </a:rPr>
              <a:t>trascender</a:t>
            </a:r>
            <a:r>
              <a:rPr lang="en-US" dirty="0" smtClean="0">
                <a:solidFill>
                  <a:schemeClr val="tx1"/>
                </a:solidFill>
              </a:rPr>
              <a:t> la </a:t>
            </a:r>
            <a:r>
              <a:rPr lang="en-US" dirty="0" err="1" smtClean="0">
                <a:solidFill>
                  <a:schemeClr val="tx1"/>
                </a:solidFill>
              </a:rPr>
              <a:t>terminación</a:t>
            </a:r>
            <a:r>
              <a:rPr lang="en-US" dirty="0" smtClean="0">
                <a:solidFill>
                  <a:schemeClr val="tx1"/>
                </a:solidFill>
              </a:rPr>
              <a:t> de la </a:t>
            </a:r>
            <a:r>
              <a:rPr lang="en-US" dirty="0" err="1" smtClean="0">
                <a:solidFill>
                  <a:schemeClr val="tx1"/>
                </a:solidFill>
              </a:rPr>
              <a:t>ejecución</a:t>
            </a:r>
            <a:r>
              <a:rPr lang="en-US" dirty="0" smtClean="0">
                <a:solidFill>
                  <a:schemeClr val="tx1"/>
                </a:solidFill>
              </a:rPr>
              <a:t> del </a:t>
            </a:r>
            <a:r>
              <a:rPr lang="en-US" dirty="0" err="1" smtClean="0">
                <a:solidFill>
                  <a:schemeClr val="tx1"/>
                </a:solidFill>
              </a:rPr>
              <a:t>método</a:t>
            </a:r>
            <a:endParaRPr lang="en-US" dirty="0">
              <a:solidFill>
                <a:schemeClr val="tx1"/>
              </a:solidFill>
            </a:endParaRPr>
          </a:p>
        </p:txBody>
      </p:sp>
      <p:sp>
        <p:nvSpPr>
          <p:cNvPr id="20" name="Title 1"/>
          <p:cNvSpPr>
            <a:spLocks noGrp="1"/>
          </p:cNvSpPr>
          <p:nvPr>
            <p:ph type="title"/>
          </p:nvPr>
        </p:nvSpPr>
        <p:spPr>
          <a:xfrm>
            <a:off x="137160" y="80645"/>
            <a:ext cx="832104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Entidades</a:t>
            </a:r>
            <a:r>
              <a:rPr lang="en-US" sz="3200" cap="small" dirty="0" smtClean="0">
                <a:solidFill>
                  <a:schemeClr val="bg1"/>
                </a:solidFill>
                <a:latin typeface="Arial Narrow" panose="020B0606020202030204" pitchFamily="34" charset="0"/>
              </a:rPr>
              <a:t> </a:t>
            </a:r>
            <a:r>
              <a:rPr lang="en-US" sz="3200" cap="small" dirty="0" smtClean="0">
                <a:solidFill>
                  <a:schemeClr val="bg1"/>
                </a:solidFill>
                <a:latin typeface="Arial Narrow" panose="020B0606020202030204" pitchFamily="34" charset="0"/>
              </a:rPr>
              <a:t>a las que se </a:t>
            </a:r>
            <a:r>
              <a:rPr lang="en-US" sz="3200" cap="small" dirty="0" err="1" smtClean="0">
                <a:solidFill>
                  <a:schemeClr val="bg1"/>
                </a:solidFill>
                <a:latin typeface="Arial Narrow" panose="020B0606020202030204" pitchFamily="34" charset="0"/>
              </a:rPr>
              <a:t>asocia</a:t>
            </a:r>
            <a:r>
              <a:rPr lang="en-US" sz="3200" cap="small" dirty="0" smtClean="0">
                <a:solidFill>
                  <a:schemeClr val="bg1"/>
                </a:solidFill>
                <a:latin typeface="Arial Narrow" panose="020B0606020202030204" pitchFamily="34" charset="0"/>
              </a:rPr>
              <a:t> un </a:t>
            </a:r>
            <a:r>
              <a:rPr lang="en-US" sz="3200" cap="small" dirty="0" err="1" smtClean="0">
                <a:solidFill>
                  <a:schemeClr val="bg1"/>
                </a:solidFill>
                <a:latin typeface="Arial Narrow" panose="020B0606020202030204" pitchFamily="34" charset="0"/>
              </a:rPr>
              <a:t>tipo</a:t>
            </a:r>
            <a:r>
              <a:rPr lang="en-US" sz="3200" cap="small" dirty="0" smtClean="0">
                <a:solidFill>
                  <a:schemeClr val="bg1"/>
                </a:solidFill>
                <a:latin typeface="Arial Narrow" panose="020B0606020202030204" pitchFamily="34" charset="0"/>
              </a:rPr>
              <a:t> …</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6480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5</a:t>
            </a:fld>
            <a:endParaRPr lang="en-US"/>
          </a:p>
        </p:txBody>
      </p:sp>
      <p:sp>
        <p:nvSpPr>
          <p:cNvPr id="5" name="1 Rectángulo redondeado"/>
          <p:cNvSpPr/>
          <p:nvPr/>
        </p:nvSpPr>
        <p:spPr bwMode="auto">
          <a:xfrm>
            <a:off x="516048" y="3809439"/>
            <a:ext cx="11371152" cy="1975009"/>
          </a:xfrm>
          <a:prstGeom prst="roundRect">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¿Se </a:t>
            </a:r>
            <a:r>
              <a:rPr lang="en-US" sz="2000" dirty="0" err="1" smtClean="0">
                <a:latin typeface="Arial Narrow" panose="020B0606020202030204" pitchFamily="34" charset="0"/>
              </a:rPr>
              <a:t>deben</a:t>
            </a:r>
            <a:r>
              <a:rPr lang="en-US" sz="2000" dirty="0" smtClean="0">
                <a:latin typeface="Arial Narrow" panose="020B0606020202030204" pitchFamily="34" charset="0"/>
              </a:rPr>
              <a:t>, y </a:t>
            </a:r>
            <a:r>
              <a:rPr lang="en-US" sz="2000" dirty="0" err="1" smtClean="0">
                <a:latin typeface="Arial Narrow" panose="020B0606020202030204" pitchFamily="34" charset="0"/>
              </a:rPr>
              <a:t>cómo</a:t>
            </a:r>
            <a:r>
              <a:rPr lang="en-US" sz="2000" dirty="0" smtClean="0">
                <a:latin typeface="Arial Narrow" panose="020B0606020202030204" pitchFamily="34" charset="0"/>
              </a:rPr>
              <a:t>, </a:t>
            </a:r>
            <a:r>
              <a:rPr lang="en-US" sz="2000" dirty="0" err="1" smtClean="0">
                <a:latin typeface="Arial Narrow" panose="020B0606020202030204" pitchFamily="34" charset="0"/>
              </a:rPr>
              <a:t>guardar</a:t>
            </a:r>
            <a:r>
              <a:rPr lang="en-US" sz="2000" dirty="0" smtClean="0">
                <a:latin typeface="Arial Narrow" panose="020B0606020202030204" pitchFamily="34" charset="0"/>
              </a:rPr>
              <a:t> </a:t>
            </a:r>
            <a:r>
              <a:rPr lang="en-US" sz="2000" dirty="0" smtClean="0">
                <a:latin typeface="Arial Narrow" panose="020B0606020202030204" pitchFamily="34" charset="0"/>
              </a:rPr>
              <a:t>(</a:t>
            </a:r>
            <a:r>
              <a:rPr lang="en-US" sz="2000" dirty="0" err="1" smtClean="0">
                <a:latin typeface="Arial Narrow" panose="020B0606020202030204" pitchFamily="34" charset="0"/>
              </a:rPr>
              <a:t>memorizar</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para que </a:t>
            </a:r>
            <a:r>
              <a:rPr lang="en-US" sz="2000" dirty="0" err="1">
                <a:latin typeface="Arial Narrow" panose="020B0606020202030204" pitchFamily="34" charset="0"/>
              </a:rPr>
              <a:t>puedan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usados</a:t>
            </a:r>
            <a:r>
              <a:rPr lang="en-US" sz="2000" dirty="0">
                <a:latin typeface="Arial Narrow" panose="020B0606020202030204" pitchFamily="34" charset="0"/>
              </a:rPr>
              <a:t> </a:t>
            </a:r>
            <a:r>
              <a:rPr lang="en-US" sz="2000" dirty="0" err="1" smtClean="0">
                <a:latin typeface="Arial Narrow" panose="020B0606020202030204" pitchFamily="34" charset="0"/>
              </a:rPr>
              <a:t>posteriormente</a:t>
            </a:r>
            <a:r>
              <a:rPr lang="en-US" sz="2000" dirty="0" smtClean="0">
                <a:latin typeface="Arial Narrow" panose="020B0606020202030204" pitchFamily="34" charset="0"/>
              </a:rPr>
              <a:t> al </a:t>
            </a:r>
            <a:r>
              <a:rPr lang="en-US" sz="2000" dirty="0" err="1" smtClean="0">
                <a:latin typeface="Arial Narrow" panose="020B0606020202030204" pitchFamily="34" charset="0"/>
              </a:rPr>
              <a:t>momento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que </a:t>
            </a:r>
            <a:r>
              <a:rPr lang="en-US" sz="2000" dirty="0" err="1" smtClean="0">
                <a:latin typeface="Arial Narrow" panose="020B0606020202030204" pitchFamily="34" charset="0"/>
              </a:rPr>
              <a:t>fueron</a:t>
            </a:r>
            <a:r>
              <a:rPr lang="en-US" sz="2000" dirty="0" smtClean="0">
                <a:latin typeface="Arial Narrow" panose="020B0606020202030204" pitchFamily="34" charset="0"/>
              </a:rPr>
              <a:t> </a:t>
            </a:r>
            <a:r>
              <a:rPr lang="en-US" sz="2000" dirty="0" err="1" smtClean="0">
                <a:latin typeface="Arial Narrow" panose="020B0606020202030204" pitchFamily="34" charset="0"/>
              </a:rPr>
              <a:t>producidos</a:t>
            </a:r>
            <a:r>
              <a:rPr lang="en-US" sz="2000" dirty="0" smtClean="0">
                <a:latin typeface="Arial Narrow" panose="020B0606020202030204" pitchFamily="34" charset="0"/>
              </a:rPr>
              <a:t>? </a:t>
            </a:r>
            <a:r>
              <a:rPr lang="en-US" sz="2000" dirty="0" smtClean="0">
                <a:latin typeface="Arial Narrow" panose="020B0606020202030204" pitchFamily="34" charset="0"/>
              </a:rPr>
              <a:t>El </a:t>
            </a:r>
            <a:r>
              <a:rPr lang="en-US" sz="2000" dirty="0" err="1" smtClean="0">
                <a:latin typeface="Arial Narrow" panose="020B0606020202030204" pitchFamily="34" charset="0"/>
              </a:rPr>
              <a:t>concepto</a:t>
            </a:r>
            <a:r>
              <a:rPr lang="en-US" sz="2000" dirty="0" smtClean="0">
                <a:latin typeface="Arial Narrow" panose="020B0606020202030204" pitchFamily="34" charset="0"/>
              </a:rPr>
              <a:t> de </a:t>
            </a:r>
            <a:r>
              <a:rPr lang="en-US" sz="2000" b="1" dirty="0" err="1" smtClean="0">
                <a:solidFill>
                  <a:srgbClr val="C00000"/>
                </a:solidFill>
                <a:latin typeface="Arial Narrow" panose="020B0606020202030204" pitchFamily="34" charset="0"/>
              </a:rPr>
              <a:t>estado</a:t>
            </a:r>
            <a:endParaRPr lang="en-US" sz="2000" b="1" dirty="0">
              <a:solidFill>
                <a:srgbClr val="C00000"/>
              </a:solidFill>
              <a:latin typeface="Arial Narrow" panose="020B0606020202030204" pitchFamily="34" charset="0"/>
            </a:endParaRP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deben</a:t>
            </a:r>
            <a:r>
              <a:rPr lang="en-US" sz="2000" dirty="0">
                <a:latin typeface="Arial Narrow" panose="020B0606020202030204" pitchFamily="34" charset="0"/>
              </a:rPr>
              <a:t> </a:t>
            </a:r>
            <a:r>
              <a:rPr lang="en-US" sz="2000" dirty="0" err="1">
                <a:latin typeface="Arial Narrow" panose="020B0606020202030204" pitchFamily="34" charset="0"/>
              </a:rPr>
              <a:t>computarse</a:t>
            </a:r>
            <a:r>
              <a:rPr lang="en-US" sz="2000" dirty="0">
                <a:latin typeface="Arial Narrow" panose="020B0606020202030204" pitchFamily="34" charset="0"/>
              </a:rPr>
              <a:t> (</a:t>
            </a:r>
            <a:r>
              <a:rPr lang="en-US" sz="2000" dirty="0" err="1">
                <a:latin typeface="Arial Narrow" panose="020B0606020202030204" pitchFamily="34" charset="0"/>
              </a:rPr>
              <a:t>producirse</a:t>
            </a:r>
            <a:r>
              <a:rPr lang="en-US" sz="2000" dirty="0">
                <a:latin typeface="Arial Narrow" panose="020B0606020202030204" pitchFamily="34" charset="0"/>
              </a:rPr>
              <a:t>) en el </a:t>
            </a:r>
            <a:r>
              <a:rPr lang="en-US" sz="2000" dirty="0" err="1">
                <a:latin typeface="Arial Narrow" panose="020B0606020202030204" pitchFamily="34" charset="0"/>
              </a:rPr>
              <a:t>momento</a:t>
            </a:r>
            <a:r>
              <a:rPr lang="en-US" sz="2000" dirty="0">
                <a:latin typeface="Arial Narrow" panose="020B0606020202030204" pitchFamily="34" charset="0"/>
              </a:rPr>
              <a:t> </a:t>
            </a:r>
            <a:r>
              <a:rPr lang="en-US" sz="2000" dirty="0" err="1" smtClean="0">
                <a:latin typeface="Arial Narrow" panose="020B0606020202030204" pitchFamily="34" charset="0"/>
              </a:rPr>
              <a:t>exacto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a:latin typeface="Arial Narrow" panose="020B0606020202030204" pitchFamily="34" charset="0"/>
              </a:rPr>
              <a:t>que se </a:t>
            </a:r>
            <a:r>
              <a:rPr lang="en-US" sz="2000" dirty="0" err="1">
                <a:latin typeface="Arial Narrow" panose="020B0606020202030204" pitchFamily="34" charset="0"/>
              </a:rPr>
              <a:t>usen</a:t>
            </a:r>
            <a:r>
              <a:rPr lang="en-US" sz="2000" dirty="0" smtClean="0">
                <a:latin typeface="Arial Narrow" panose="020B0606020202030204" pitchFamily="34" charset="0"/>
              </a:rPr>
              <a:t>? (</a:t>
            </a:r>
            <a:r>
              <a:rPr lang="en-US" sz="2000" b="1" dirty="0" err="1" smtClean="0">
                <a:latin typeface="Arial Narrow" panose="020B0606020202030204" pitchFamily="34" charset="0"/>
              </a:rPr>
              <a:t>evaluación</a:t>
            </a:r>
            <a:r>
              <a:rPr lang="en-US" sz="2000" b="1" dirty="0" smtClean="0">
                <a:latin typeface="Arial Narrow" panose="020B0606020202030204" pitchFamily="34" charset="0"/>
              </a:rPr>
              <a:t> </a:t>
            </a:r>
            <a:r>
              <a:rPr lang="en-US" sz="2000" b="1" dirty="0" err="1" smtClean="0">
                <a:latin typeface="Arial Narrow" panose="020B0606020202030204" pitchFamily="34" charset="0"/>
              </a:rPr>
              <a:t>retardada</a:t>
            </a:r>
            <a:r>
              <a:rPr lang="en-US" sz="2000" b="1" dirty="0" smtClean="0">
                <a:latin typeface="Arial Narrow" panose="020B0606020202030204" pitchFamily="34" charset="0"/>
              </a:rPr>
              <a:t> </a:t>
            </a:r>
            <a:r>
              <a:rPr lang="en-US" sz="2000" dirty="0" smtClean="0">
                <a:latin typeface="Arial Narrow" panose="020B0606020202030204" pitchFamily="34" charset="0"/>
              </a:rPr>
              <a:t>o lazy evaluation)</a:t>
            </a:r>
            <a:endParaRPr lang="en-US" sz="2000" dirty="0">
              <a:latin typeface="Arial Narrow" panose="020B0606020202030204" pitchFamily="34" charset="0"/>
            </a:endParaRP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b="1" dirty="0" err="1">
                <a:latin typeface="Arial Narrow" panose="020B0606020202030204" pitchFamily="34" charset="0"/>
              </a:rPr>
              <a:t>compartidos</a:t>
            </a:r>
            <a:r>
              <a:rPr lang="en-US" sz="2000" dirty="0">
                <a:latin typeface="Arial Narrow" panose="020B0606020202030204" pitchFamily="34" charset="0"/>
              </a:rPr>
              <a:t> </a:t>
            </a:r>
            <a:r>
              <a:rPr lang="en-US" sz="2000" dirty="0" err="1">
                <a:latin typeface="Arial Narrow" panose="020B0606020202030204" pitchFamily="34" charset="0"/>
              </a:rPr>
              <a:t>por</a:t>
            </a:r>
            <a:r>
              <a:rPr lang="en-US" sz="2000" dirty="0">
                <a:latin typeface="Arial Narrow" panose="020B0606020202030204" pitchFamily="34" charset="0"/>
              </a:rPr>
              <a:t> las </a:t>
            </a:r>
            <a:r>
              <a:rPr lang="en-US" sz="2000" dirty="0" err="1">
                <a:latin typeface="Arial Narrow" panose="020B0606020202030204" pitchFamily="34" charset="0"/>
              </a:rPr>
              <a:t>diferentes</a:t>
            </a:r>
            <a:r>
              <a:rPr lang="en-US" sz="2000" dirty="0">
                <a:latin typeface="Arial Narrow" panose="020B0606020202030204" pitchFamily="34" charset="0"/>
              </a:rPr>
              <a:t> </a:t>
            </a:r>
            <a:r>
              <a:rPr lang="en-US" sz="2000" dirty="0" err="1" smtClean="0">
                <a:latin typeface="Arial Narrow" panose="020B0606020202030204" pitchFamily="34" charset="0"/>
              </a:rPr>
              <a:t>entidades</a:t>
            </a:r>
            <a:r>
              <a:rPr lang="en-US" sz="2000" dirty="0" smtClean="0">
                <a:latin typeface="Arial Narrow" panose="020B0606020202030204" pitchFamily="34" charset="0"/>
              </a:rPr>
              <a:t> (</a:t>
            </a:r>
            <a:r>
              <a:rPr lang="en-US" sz="2000" dirty="0" err="1" smtClean="0">
                <a:latin typeface="Arial Narrow" panose="020B0606020202030204" pitchFamily="34" charset="0"/>
              </a:rPr>
              <a:t>varias</a:t>
            </a:r>
            <a:r>
              <a:rPr lang="en-US" sz="2000" dirty="0" smtClean="0">
                <a:latin typeface="Arial Narrow" panose="020B0606020202030204" pitchFamily="34" charset="0"/>
              </a:rPr>
              <a:t> variables </a:t>
            </a:r>
            <a:r>
              <a:rPr lang="en-US" sz="2000" dirty="0" err="1" smtClean="0">
                <a:latin typeface="Arial Narrow" panose="020B0606020202030204" pitchFamily="34" charset="0"/>
              </a:rPr>
              <a:t>referirse</a:t>
            </a:r>
            <a:r>
              <a:rPr lang="en-US" sz="2000" dirty="0" smtClean="0">
                <a:latin typeface="Arial Narrow" panose="020B0606020202030204" pitchFamily="34" charset="0"/>
              </a:rPr>
              <a:t> a un </a:t>
            </a:r>
            <a:r>
              <a:rPr lang="en-US" sz="2000" dirty="0" err="1" smtClean="0">
                <a:latin typeface="Arial Narrow" panose="020B0606020202030204" pitchFamily="34" charset="0"/>
              </a:rPr>
              <a:t>mismo</a:t>
            </a:r>
            <a:r>
              <a:rPr lang="en-US" sz="2000" dirty="0" smtClean="0">
                <a:latin typeface="Arial Narrow" panose="020B0606020202030204" pitchFamily="34" charset="0"/>
              </a:rPr>
              <a:t> valor?</a:t>
            </a:r>
            <a:endParaRPr lang="en-US" sz="2000" dirty="0">
              <a:latin typeface="Arial Narrow" panose="020B0606020202030204" pitchFamily="34" charset="0"/>
            </a:endParaRPr>
          </a:p>
        </p:txBody>
      </p:sp>
      <p:sp>
        <p:nvSpPr>
          <p:cNvPr id="6" name="1 Rectángulo redondeado"/>
          <p:cNvSpPr/>
          <p:nvPr/>
        </p:nvSpPr>
        <p:spPr bwMode="auto">
          <a:xfrm>
            <a:off x="516048" y="1056358"/>
            <a:ext cx="11434526" cy="2468761"/>
          </a:xfrm>
          <a:prstGeom prst="roundRect">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err="1">
                <a:latin typeface="Arial Narrow" panose="020B0606020202030204" pitchFamily="34" charset="0"/>
              </a:rPr>
              <a:t>Entidades</a:t>
            </a:r>
            <a:r>
              <a:rPr lang="en-US" sz="2000" dirty="0">
                <a:latin typeface="Arial Narrow" panose="020B0606020202030204" pitchFamily="34" charset="0"/>
              </a:rPr>
              <a:t> a las que se le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asociar</a:t>
            </a:r>
            <a:r>
              <a:rPr lang="en-US" sz="2000" dirty="0">
                <a:latin typeface="Arial Narrow" panose="020B0606020202030204" pitchFamily="34" charset="0"/>
              </a:rPr>
              <a:t> </a:t>
            </a:r>
            <a:r>
              <a:rPr lang="en-US" sz="2000" dirty="0" smtClean="0">
                <a:latin typeface="Arial Narrow" panose="020B0606020202030204" pitchFamily="34" charset="0"/>
              </a:rPr>
              <a:t>(</a:t>
            </a:r>
            <a:r>
              <a:rPr lang="en-US" sz="2000" dirty="0" err="1" smtClean="0">
                <a:latin typeface="Arial Narrow" panose="020B0606020202030204" pitchFamily="34" charset="0"/>
              </a:rPr>
              <a:t>asignar</a:t>
            </a:r>
            <a:r>
              <a:rPr lang="en-US" sz="2000" dirty="0" smtClean="0">
                <a:latin typeface="Arial Narrow" panose="020B0606020202030204" pitchFamily="34" charset="0"/>
              </a:rPr>
              <a:t>) </a:t>
            </a:r>
            <a:r>
              <a:rPr lang="en-US" sz="2000" dirty="0" err="1" smtClean="0">
                <a:latin typeface="Arial Narrow" panose="020B0606020202030204" pitchFamily="34" charset="0"/>
              </a:rPr>
              <a:t>valores</a:t>
            </a:r>
            <a:r>
              <a:rPr lang="en-US" sz="2000" dirty="0">
                <a:latin typeface="Arial Narrow" panose="020B0606020202030204" pitchFamily="34" charset="0"/>
              </a:rPr>
              <a:t>.</a:t>
            </a: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expresados</a:t>
            </a:r>
            <a:r>
              <a:rPr lang="en-US" sz="2000" dirty="0">
                <a:latin typeface="Arial Narrow" panose="020B0606020202030204" pitchFamily="34" charset="0"/>
              </a:rPr>
              <a:t> literal y </a:t>
            </a:r>
            <a:r>
              <a:rPr lang="en-US" sz="2000" dirty="0" err="1">
                <a:latin typeface="Arial Narrow" panose="020B0606020202030204" pitchFamily="34" charset="0"/>
              </a:rPr>
              <a:t>explícitamente</a:t>
            </a:r>
            <a:r>
              <a:rPr lang="en-US" sz="2000" dirty="0">
                <a:latin typeface="Arial Narrow" panose="020B0606020202030204" pitchFamily="34" charset="0"/>
              </a:rPr>
              <a:t> en el LP</a:t>
            </a:r>
          </a:p>
          <a:p>
            <a:pPr>
              <a:spcBef>
                <a:spcPts val="600"/>
              </a:spcBef>
            </a:pPr>
            <a:r>
              <a:rPr lang="en-US" sz="2000" dirty="0" err="1" smtClean="0">
                <a:latin typeface="Arial Narrow" panose="020B0606020202030204" pitchFamily="34" charset="0"/>
              </a:rPr>
              <a:t>Algunos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400" dirty="0" smtClean="0">
                <a:latin typeface="Arial Narrow" panose="020B0606020202030204" pitchFamily="34" charset="0"/>
              </a:rPr>
              <a:t>(</a:t>
            </a:r>
            <a:r>
              <a:rPr lang="en-US" sz="2000" b="1" dirty="0" smtClean="0">
                <a:solidFill>
                  <a:srgbClr val="C00000"/>
                </a:solidFill>
                <a:latin typeface="Consolas" panose="020B0609020204030204" pitchFamily="49" charset="0"/>
              </a:rPr>
              <a:t>260, 4.05, “</a:t>
            </a:r>
            <a:r>
              <a:rPr lang="en-US" sz="2000" b="1" dirty="0" err="1" smtClean="0">
                <a:solidFill>
                  <a:srgbClr val="C00000"/>
                </a:solidFill>
                <a:latin typeface="Consolas" panose="020B0609020204030204" pitchFamily="49" charset="0"/>
              </a:rPr>
              <a:t>abc</a:t>
            </a:r>
            <a:r>
              <a:rPr lang="en-US" sz="2000" b="1" dirty="0" smtClean="0">
                <a:solidFill>
                  <a:srgbClr val="C00000"/>
                </a:solidFill>
                <a:latin typeface="Consolas" panose="020B0609020204030204" pitchFamily="49" charset="0"/>
              </a:rPr>
              <a:t>”, </a:t>
            </a:r>
            <a:r>
              <a:rPr lang="en-US" sz="2000" b="1" dirty="0" err="1" smtClean="0">
                <a:solidFill>
                  <a:srgbClr val="C00000"/>
                </a:solidFill>
                <a:latin typeface="Consolas" panose="020B0609020204030204" pitchFamily="49" charset="0"/>
              </a:rPr>
              <a:t>Color.blue</a:t>
            </a:r>
            <a:r>
              <a:rPr lang="en-US" sz="2000" b="1" dirty="0" smtClean="0">
                <a:solidFill>
                  <a:srgbClr val="C00000"/>
                </a:solidFill>
                <a:latin typeface="Consolas" panose="020B0609020204030204" pitchFamily="49" charset="0"/>
              </a:rPr>
              <a:t>, (10, 100), [1, 2, 3, 5, 7, 11</a:t>
            </a:r>
            <a:r>
              <a:rPr lang="en-US" sz="2400" dirty="0" smtClean="0">
                <a:latin typeface="Arial Narrow" panose="020B0606020202030204" pitchFamily="34" charset="0"/>
              </a:rPr>
              <a:t>]) </a:t>
            </a:r>
            <a:r>
              <a:rPr lang="en-US" sz="2000" dirty="0" err="1" smtClean="0">
                <a:latin typeface="Arial Narrow" panose="020B0606020202030204" pitchFamily="34" charset="0"/>
              </a:rPr>
              <a:t>pueden</a:t>
            </a:r>
            <a:r>
              <a:rPr lang="en-US" sz="2000" dirty="0" smtClean="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a:t>
            </a:r>
            <a:r>
              <a:rPr lang="en-US" sz="2000" dirty="0" err="1" smtClean="0">
                <a:latin typeface="Arial Narrow" panose="020B0606020202030204" pitchFamily="34" charset="0"/>
              </a:rPr>
              <a:t>construídos</a:t>
            </a:r>
            <a:r>
              <a:rPr lang="en-US" sz="2000" dirty="0" smtClean="0">
                <a:latin typeface="Arial Narrow" panose="020B0606020202030204" pitchFamily="34" charset="0"/>
              </a:rPr>
              <a:t> </a:t>
            </a:r>
            <a:r>
              <a:rPr lang="en-US" sz="2000" dirty="0" err="1">
                <a:latin typeface="Arial Narrow" panose="020B0606020202030204" pitchFamily="34" charset="0"/>
              </a:rPr>
              <a:t>estáticamente</a:t>
            </a:r>
            <a:r>
              <a:rPr lang="en-US" sz="2000" dirty="0">
                <a:latin typeface="Arial Narrow" panose="020B0606020202030204" pitchFamily="34" charset="0"/>
              </a:rPr>
              <a:t> (en </a:t>
            </a:r>
            <a:r>
              <a:rPr lang="en-US" sz="2000" dirty="0" err="1">
                <a:latin typeface="Arial Narrow" panose="020B0606020202030204" pitchFamily="34" charset="0"/>
              </a:rPr>
              <a:t>tiempo</a:t>
            </a:r>
            <a:r>
              <a:rPr lang="en-US" sz="2000" dirty="0">
                <a:latin typeface="Arial Narrow" panose="020B0606020202030204" pitchFamily="34" charset="0"/>
              </a:rPr>
              <a:t> de </a:t>
            </a:r>
            <a:r>
              <a:rPr lang="en-US" sz="2000" dirty="0" err="1">
                <a:latin typeface="Arial Narrow" panose="020B0606020202030204" pitchFamily="34" charset="0"/>
              </a:rPr>
              <a:t>compilación</a:t>
            </a:r>
            <a:r>
              <a:rPr lang="en-US" sz="2000" dirty="0">
                <a:latin typeface="Arial Narrow" panose="020B0606020202030204" pitchFamily="34" charset="0"/>
              </a:rPr>
              <a:t>) </a:t>
            </a:r>
            <a:r>
              <a:rPr lang="en-US" sz="2000" dirty="0" smtClean="0">
                <a:latin typeface="Arial Narrow" panose="020B0606020202030204" pitchFamily="34" charset="0"/>
              </a:rPr>
              <a:t>sin </a:t>
            </a:r>
            <a:r>
              <a:rPr lang="en-US" sz="2000" dirty="0" err="1" smtClean="0">
                <a:latin typeface="Arial Narrow" panose="020B0606020202030204" pitchFamily="34" charset="0"/>
              </a:rPr>
              <a:t>depender</a:t>
            </a:r>
            <a:r>
              <a:rPr lang="en-US" sz="2000" dirty="0" smtClean="0">
                <a:latin typeface="Arial Narrow" panose="020B0606020202030204" pitchFamily="34" charset="0"/>
              </a:rPr>
              <a:t> de la </a:t>
            </a:r>
            <a:r>
              <a:rPr lang="en-US" sz="2000" dirty="0" err="1" smtClean="0">
                <a:latin typeface="Arial Narrow" panose="020B0606020202030204" pitchFamily="34" charset="0"/>
              </a:rPr>
              <a:t>ejecución</a:t>
            </a:r>
            <a:r>
              <a:rPr lang="en-US" sz="2000" dirty="0" smtClean="0">
                <a:latin typeface="Arial Narrow" panose="020B0606020202030204" pitchFamily="34" charset="0"/>
              </a:rPr>
              <a:t> del </a:t>
            </a:r>
            <a:r>
              <a:rPr lang="en-US" sz="2000" dirty="0" err="1">
                <a:latin typeface="Arial Narrow" panose="020B0606020202030204" pitchFamily="34" charset="0"/>
              </a:rPr>
              <a:t>código</a:t>
            </a:r>
            <a:endParaRPr lang="en-US" sz="2000" dirty="0">
              <a:latin typeface="Arial Narrow" panose="020B0606020202030204" pitchFamily="34" charset="0"/>
            </a:endParaRPr>
          </a:p>
          <a:p>
            <a:pPr>
              <a:spcBef>
                <a:spcPts val="600"/>
              </a:spcBef>
            </a:pPr>
            <a:r>
              <a:rPr lang="en-US" sz="2000" dirty="0" smtClean="0">
                <a:latin typeface="Arial Narrow" panose="020B0606020202030204" pitchFamily="34" charset="0"/>
              </a:rPr>
              <a:t>O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a:t>
            </a:r>
            <a:r>
              <a:rPr lang="en-US" sz="2000" dirty="0" err="1" smtClean="0">
                <a:latin typeface="Arial Narrow" panose="020B0606020202030204" pitchFamily="34" charset="0"/>
              </a:rPr>
              <a:t>dinámicamente</a:t>
            </a:r>
            <a:r>
              <a:rPr lang="en-US" sz="2000" dirty="0" smtClean="0">
                <a:latin typeface="Arial Narrow" panose="020B0606020202030204" pitchFamily="34" charset="0"/>
              </a:rPr>
              <a:t> </a:t>
            </a:r>
            <a:r>
              <a:rPr lang="en-US" sz="2000" dirty="0">
                <a:latin typeface="Arial Narrow" panose="020B0606020202030204" pitchFamily="34" charset="0"/>
              </a:rPr>
              <a:t>a </a:t>
            </a:r>
            <a:r>
              <a:rPr lang="en-US" sz="2000" dirty="0" err="1">
                <a:latin typeface="Arial Narrow" panose="020B0606020202030204" pitchFamily="34" charset="0"/>
              </a:rPr>
              <a:t>partir</a:t>
            </a:r>
            <a:r>
              <a:rPr lang="en-US" sz="2000" dirty="0">
                <a:latin typeface="Arial Narrow" panose="020B0606020202030204" pitchFamily="34" charset="0"/>
              </a:rPr>
              <a:t> </a:t>
            </a:r>
            <a:r>
              <a:rPr lang="en-US" sz="2000" dirty="0" smtClean="0">
                <a:latin typeface="Arial Narrow" panose="020B0606020202030204" pitchFamily="34" charset="0"/>
              </a:rPr>
              <a:t>de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flujos</a:t>
            </a:r>
            <a:r>
              <a:rPr lang="en-US" sz="2000" dirty="0" smtClean="0">
                <a:latin typeface="Arial Narrow" panose="020B0606020202030204" pitchFamily="34" charset="0"/>
              </a:rPr>
              <a:t> que </a:t>
            </a:r>
            <a:r>
              <a:rPr lang="en-US" sz="2000" dirty="0" err="1" smtClean="0">
                <a:latin typeface="Arial Narrow" panose="020B0606020202030204" pitchFamily="34" charset="0"/>
              </a:rPr>
              <a:t>puede</a:t>
            </a:r>
            <a:r>
              <a:rPr lang="en-US" sz="2000" dirty="0" smtClean="0">
                <a:latin typeface="Arial Narrow" panose="020B0606020202030204" pitchFamily="34" charset="0"/>
              </a:rPr>
              <a:t> </a:t>
            </a:r>
            <a:r>
              <a:rPr lang="en-US" sz="2000" dirty="0" err="1" smtClean="0">
                <a:latin typeface="Arial Narrow" panose="020B0606020202030204" pitchFamily="34" charset="0"/>
              </a:rPr>
              <a:t>seguir</a:t>
            </a:r>
            <a:r>
              <a:rPr lang="en-US" sz="2000" dirty="0" smtClean="0">
                <a:latin typeface="Arial Narrow" panose="020B0606020202030204" pitchFamily="34" charset="0"/>
              </a:rPr>
              <a:t> el </a:t>
            </a:r>
            <a:r>
              <a:rPr lang="en-US" sz="2000" dirty="0" err="1" smtClean="0">
                <a:latin typeface="Arial Narrow" panose="020B0606020202030204" pitchFamily="34" charset="0"/>
              </a:rPr>
              <a:t>código</a:t>
            </a:r>
            <a:r>
              <a:rPr lang="en-US" sz="2000" dirty="0" smtClean="0">
                <a:latin typeface="Arial Narrow" panose="020B0606020202030204" pitchFamily="34" charset="0"/>
              </a:rPr>
              <a:t> </a:t>
            </a:r>
            <a:r>
              <a:rPr lang="en-US" sz="2000" dirty="0" err="1" smtClean="0">
                <a:latin typeface="Arial Narrow" panose="020B0606020202030204" pitchFamily="34" charset="0"/>
              </a:rPr>
              <a:t>durante</a:t>
            </a:r>
            <a:r>
              <a:rPr lang="en-US" sz="2000" dirty="0" smtClean="0">
                <a:latin typeface="Arial Narrow" panose="020B0606020202030204" pitchFamily="34" charset="0"/>
              </a:rPr>
              <a:t> la </a:t>
            </a:r>
            <a:r>
              <a:rPr lang="en-US" sz="2000" dirty="0" err="1" smtClean="0">
                <a:latin typeface="Arial Narrow" panose="020B0606020202030204" pitchFamily="34" charset="0"/>
              </a:rPr>
              <a:t>ejecución</a:t>
            </a:r>
            <a:endParaRPr lang="en-US" sz="2000" dirty="0">
              <a:latin typeface="Arial Narrow" panose="020B0606020202030204" pitchFamily="34" charset="0"/>
            </a:endParaRPr>
          </a:p>
        </p:txBody>
      </p:sp>
      <p:sp>
        <p:nvSpPr>
          <p:cNvPr id="7" name="Title 1"/>
          <p:cNvSpPr>
            <a:spLocks noGrp="1"/>
          </p:cNvSpPr>
          <p:nvPr>
            <p:ph type="title"/>
          </p:nvPr>
        </p:nvSpPr>
        <p:spPr>
          <a:xfrm>
            <a:off x="137160" y="80645"/>
            <a:ext cx="3909060"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Variables y </a:t>
            </a:r>
            <a:r>
              <a:rPr lang="en-US" sz="3200" cap="small" dirty="0" err="1">
                <a:solidFill>
                  <a:schemeClr val="bg1"/>
                </a:solidFill>
                <a:latin typeface="Arial Narrow" panose="020B0606020202030204" pitchFamily="34" charset="0"/>
              </a:rPr>
              <a:t>P</a:t>
            </a:r>
            <a:r>
              <a:rPr lang="en-US" sz="3200" cap="small" dirty="0" err="1" smtClean="0">
                <a:solidFill>
                  <a:schemeClr val="bg1"/>
                </a:solidFill>
                <a:latin typeface="Arial Narrow" panose="020B0606020202030204" pitchFamily="34" charset="0"/>
              </a:rPr>
              <a:t>arámetros</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420868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6</a:t>
            </a:fld>
            <a:endParaRPr lang="en-US"/>
          </a:p>
        </p:txBody>
      </p:sp>
      <p:sp>
        <p:nvSpPr>
          <p:cNvPr id="7" name="Title 1"/>
          <p:cNvSpPr>
            <a:spLocks noGrp="1"/>
          </p:cNvSpPr>
          <p:nvPr>
            <p:ph type="title"/>
          </p:nvPr>
        </p:nvSpPr>
        <p:spPr>
          <a:xfrm>
            <a:off x="137160" y="80645"/>
            <a:ext cx="7132320" cy="548005"/>
          </a:xfrm>
          <a:solidFill>
            <a:schemeClr val="accent1">
              <a:lumMod val="75000"/>
            </a:schemeClr>
          </a:solidFill>
        </p:spPr>
        <p:txBody>
          <a:bodyPr vert="horz" lIns="91440" tIns="45720" rIns="91440" bIns="45720" rtlCol="0" anchor="ctr">
            <a:normAutofit/>
          </a:bodyPr>
          <a:lstStyle/>
          <a:p>
            <a:r>
              <a:rPr lang="en-US" sz="3200" cap="small" dirty="0" smtClean="0">
                <a:solidFill>
                  <a:schemeClr val="bg1"/>
                </a:solidFill>
                <a:latin typeface="Arial Narrow" panose="020B0606020202030204" pitchFamily="34" charset="0"/>
              </a:rPr>
              <a:t>Variables y </a:t>
            </a:r>
            <a:r>
              <a:rPr lang="en-US" sz="3200" cap="small" dirty="0" err="1" smtClean="0">
                <a:solidFill>
                  <a:schemeClr val="bg1"/>
                </a:solidFill>
                <a:latin typeface="Arial Narrow" panose="020B0606020202030204" pitchFamily="34" charset="0"/>
              </a:rPr>
              <a:t>Parámetros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Copia</a:t>
            </a:r>
            <a:r>
              <a:rPr lang="en-US" sz="3200" cap="small" dirty="0" smtClean="0">
                <a:solidFill>
                  <a:schemeClr val="bg1"/>
                </a:solidFill>
                <a:latin typeface="Arial Narrow" panose="020B0606020202030204" pitchFamily="34" charset="0"/>
              </a:rPr>
              <a:t> o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sp>
        <p:nvSpPr>
          <p:cNvPr id="10" name="Rectangle 3"/>
          <p:cNvSpPr>
            <a:spLocks noChangeArrowheads="1"/>
          </p:cNvSpPr>
          <p:nvPr/>
        </p:nvSpPr>
        <p:spPr bwMode="auto">
          <a:xfrm>
            <a:off x="137160" y="686983"/>
            <a:ext cx="11807190" cy="830997"/>
          </a:xfrm>
          <a:prstGeom prst="rect">
            <a:avLst/>
          </a:prstGeom>
          <a:solidFill>
            <a:srgbClr val="0070C0">
              <a:alpha val="20000"/>
            </a:srgbClr>
          </a:solidFill>
        </p:spPr>
        <p:txBody>
          <a:bodyPr vert="horz" wrap="square" lIns="91440" tIns="45720" rIns="91440" bIns="45720" rtlCol="0" anchor="ctr">
            <a:spAutoFit/>
          </a:bodyPr>
          <a:lstStyle/>
          <a:p>
            <a:pPr>
              <a:spcBef>
                <a:spcPts val="600"/>
              </a:spcBef>
            </a:pPr>
            <a:r>
              <a:rPr lang="es-ES_tradnl" sz="2400" dirty="0">
                <a:latin typeface="Arial Narrow" panose="020B0606020202030204" pitchFamily="34" charset="0"/>
              </a:rPr>
              <a:t>Variable-Parámetro representa a una “Zona de memoria” donde se almacena un valor (que pudiera cambiarse o no). </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7" y="1709011"/>
            <a:ext cx="3509569" cy="29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2"/>
          <p:cNvSpPr txBox="1"/>
          <p:nvPr/>
        </p:nvSpPr>
        <p:spPr>
          <a:xfrm>
            <a:off x="2064950" y="3406081"/>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3" name="TextBox 12"/>
          <p:cNvSpPr txBox="1"/>
          <p:nvPr/>
        </p:nvSpPr>
        <p:spPr>
          <a:xfrm>
            <a:off x="2072640" y="4039722"/>
            <a:ext cx="90671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814" y="1576313"/>
            <a:ext cx="5181599" cy="4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2"/>
          <p:cNvSpPr txBox="1"/>
          <p:nvPr/>
        </p:nvSpPr>
        <p:spPr>
          <a:xfrm>
            <a:off x="7049261" y="3682355"/>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6" name="TextBox 15"/>
          <p:cNvSpPr txBox="1"/>
          <p:nvPr/>
        </p:nvSpPr>
        <p:spPr>
          <a:xfrm>
            <a:off x="7049261" y="5063430"/>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7" name="1 Rectángulo redondeado"/>
          <p:cNvSpPr/>
          <p:nvPr/>
        </p:nvSpPr>
        <p:spPr bwMode="auto">
          <a:xfrm>
            <a:off x="298765" y="4765558"/>
            <a:ext cx="3733738" cy="1557383"/>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El valor de </a:t>
            </a:r>
            <a:r>
              <a:rPr lang="en-US" sz="2000" dirty="0" err="1">
                <a:solidFill>
                  <a:schemeClr val="tx1"/>
                </a:solidFill>
              </a:rPr>
              <a:t>tipo</a:t>
            </a:r>
            <a:r>
              <a:rPr lang="en-US" sz="2000" dirty="0">
                <a:solidFill>
                  <a:schemeClr val="tx1"/>
                </a:solidFill>
              </a:rPr>
              <a:t> </a:t>
            </a:r>
            <a:r>
              <a:rPr lang="en-US" sz="2000" b="1" dirty="0" err="1">
                <a:solidFill>
                  <a:schemeClr val="tx1"/>
                </a:solidFill>
                <a:latin typeface="Consolas" panose="020B0609020204030204" pitchFamily="49" charset="0"/>
              </a:rPr>
              <a:t>int</a:t>
            </a:r>
            <a:r>
              <a:rPr lang="en-US" sz="2000" dirty="0">
                <a:solidFill>
                  <a:schemeClr val="tx1"/>
                </a:solidFill>
              </a:rPr>
              <a:t> se </a:t>
            </a:r>
            <a:r>
              <a:rPr lang="en-US" sz="2000" dirty="0" err="1">
                <a:solidFill>
                  <a:schemeClr val="tx1"/>
                </a:solidFill>
              </a:rPr>
              <a:t>trata</a:t>
            </a:r>
            <a:r>
              <a:rPr lang="en-US" sz="2000" dirty="0">
                <a:solidFill>
                  <a:schemeClr val="tx1"/>
                </a:solidFill>
              </a:rPr>
              <a:t> </a:t>
            </a:r>
            <a:r>
              <a:rPr lang="en-US" sz="2000" dirty="0" err="1">
                <a:solidFill>
                  <a:schemeClr val="tx1"/>
                </a:solidFill>
              </a:rPr>
              <a:t>por</a:t>
            </a:r>
            <a:r>
              <a:rPr lang="en-US" sz="2000" dirty="0">
                <a:solidFill>
                  <a:schemeClr val="tx1"/>
                </a:solidFill>
              </a:rPr>
              <a:t> </a:t>
            </a:r>
            <a:r>
              <a:rPr lang="en-US" sz="2000" dirty="0" err="1">
                <a:solidFill>
                  <a:schemeClr val="tx1"/>
                </a:solidFill>
              </a:rPr>
              <a:t>copia</a:t>
            </a:r>
            <a:r>
              <a:rPr lang="en-US" sz="2000" dirty="0">
                <a:solidFill>
                  <a:schemeClr val="tx1"/>
                </a:solidFill>
              </a:rPr>
              <a:t>.</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b="1" dirty="0">
                <a:solidFill>
                  <a:schemeClr val="tx1"/>
                </a:solidFill>
                <a:latin typeface="Consolas" panose="020B0609020204030204" pitchFamily="49" charset="0"/>
              </a:rPr>
              <a:t>j</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dirty="0">
                <a:solidFill>
                  <a:schemeClr val="tx1"/>
                </a:solidFill>
              </a:rPr>
              <a:t>y </a:t>
            </a:r>
            <a:r>
              <a:rPr lang="en-US" sz="2000" b="1" dirty="0">
                <a:solidFill>
                  <a:schemeClr val="tx1"/>
                </a:solidFill>
                <a:latin typeface="Consolas" panose="020B0609020204030204" pitchFamily="49" charset="0"/>
              </a:rPr>
              <a:t>k </a:t>
            </a:r>
            <a:r>
              <a:rPr lang="en-US" sz="2000" dirty="0" err="1">
                <a:solidFill>
                  <a:schemeClr val="tx1"/>
                </a:solidFill>
              </a:rPr>
              <a:t>cada</a:t>
            </a:r>
            <a:r>
              <a:rPr lang="en-US" sz="2000" dirty="0">
                <a:solidFill>
                  <a:schemeClr val="tx1"/>
                </a:solidFill>
              </a:rPr>
              <a:t> </a:t>
            </a:r>
            <a:r>
              <a:rPr lang="en-US" sz="2000" dirty="0" err="1">
                <a:solidFill>
                  <a:schemeClr val="tx1"/>
                </a:solidFill>
              </a:rPr>
              <a:t>uno</a:t>
            </a:r>
            <a:r>
              <a:rPr lang="en-US" sz="2000" dirty="0">
                <a:solidFill>
                  <a:schemeClr val="tx1"/>
                </a:solidFill>
              </a:rPr>
              <a:t> </a:t>
            </a:r>
            <a:r>
              <a:rPr lang="en-US" sz="2000" dirty="0" err="1">
                <a:solidFill>
                  <a:schemeClr val="tx1"/>
                </a:solidFill>
              </a:rPr>
              <a:t>tiene</a:t>
            </a:r>
            <a:r>
              <a:rPr lang="en-US" sz="2000" dirty="0">
                <a:solidFill>
                  <a:schemeClr val="tx1"/>
                </a:solidFill>
              </a:rPr>
              <a:t> </a:t>
            </a:r>
            <a:r>
              <a:rPr lang="en-US" sz="2000" dirty="0" err="1">
                <a:solidFill>
                  <a:schemeClr val="tx1"/>
                </a:solidFill>
              </a:rPr>
              <a:t>su</a:t>
            </a:r>
            <a:r>
              <a:rPr lang="en-US" sz="2000" dirty="0">
                <a:solidFill>
                  <a:schemeClr val="tx1"/>
                </a:solidFill>
              </a:rPr>
              <a:t> </a:t>
            </a:r>
            <a:r>
              <a:rPr lang="en-US" sz="2000" dirty="0" err="1" smtClean="0">
                <a:solidFill>
                  <a:schemeClr val="tx1"/>
                </a:solidFill>
              </a:rPr>
              <a:t>memoria</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a:t>
            </a:r>
            <a:r>
              <a:rPr lang="en-US" sz="2000" dirty="0" err="1" smtClean="0">
                <a:solidFill>
                  <a:schemeClr val="tx1"/>
                </a:solidFill>
              </a:rPr>
              <a:t>este</a:t>
            </a:r>
            <a:r>
              <a:rPr lang="en-US" sz="2000" dirty="0" smtClean="0">
                <a:solidFill>
                  <a:schemeClr val="tx1"/>
                </a:solidFill>
              </a:rPr>
              <a:t> </a:t>
            </a:r>
            <a:r>
              <a:rPr lang="en-US" sz="2000" dirty="0" err="1" smtClean="0">
                <a:solidFill>
                  <a:schemeClr val="tx1"/>
                </a:solidFill>
              </a:rPr>
              <a:t>caso</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el </a:t>
            </a:r>
            <a:r>
              <a:rPr lang="en-US" sz="2000" dirty="0" err="1" smtClean="0">
                <a:solidFill>
                  <a:schemeClr val="tx1"/>
                </a:solidFill>
              </a:rPr>
              <a:t>área</a:t>
            </a:r>
            <a:r>
              <a:rPr lang="en-US" sz="2000" dirty="0" smtClean="0">
                <a:solidFill>
                  <a:schemeClr val="tx1"/>
                </a:solidFill>
              </a:rPr>
              <a:t> de la pila </a:t>
            </a:r>
            <a:r>
              <a:rPr lang="en-US" sz="2000" dirty="0" err="1" smtClean="0">
                <a:solidFill>
                  <a:schemeClr val="tx1"/>
                </a:solidFill>
              </a:rPr>
              <a:t>correspondiente</a:t>
            </a:r>
            <a:r>
              <a:rPr lang="en-US" sz="2000" dirty="0" smtClean="0">
                <a:solidFill>
                  <a:schemeClr val="tx1"/>
                </a:solidFill>
              </a:rPr>
              <a:t> al </a:t>
            </a:r>
            <a:r>
              <a:rPr lang="en-US" sz="2000" dirty="0" err="1" smtClean="0">
                <a:solidFill>
                  <a:schemeClr val="tx1"/>
                </a:solidFill>
              </a:rPr>
              <a:t>método</a:t>
            </a:r>
            <a:r>
              <a:rPr lang="en-US" sz="2000" b="1" dirty="0">
                <a:solidFill>
                  <a:schemeClr val="tx1"/>
                </a:solidFill>
                <a:latin typeface="Consolas" panose="020B0609020204030204" pitchFamily="49" charset="0"/>
              </a:rPr>
              <a:t> </a:t>
            </a:r>
            <a:r>
              <a:rPr lang="en-US" sz="2000" b="1" dirty="0">
                <a:solidFill>
                  <a:schemeClr val="tx1"/>
                </a:solidFill>
                <a:latin typeface="Consolas" panose="020B0609020204030204" pitchFamily="49" charset="0"/>
              </a:rPr>
              <a:t>Main</a:t>
            </a:r>
            <a:r>
              <a:rPr lang="en-US" sz="2000" dirty="0" smtClean="0">
                <a:solidFill>
                  <a:schemeClr val="tx1"/>
                </a:solidFill>
              </a:rPr>
              <a:t>)</a:t>
            </a:r>
            <a:endParaRPr lang="en-US" sz="2000" dirty="0">
              <a:solidFill>
                <a:schemeClr val="tx1"/>
              </a:solidFill>
            </a:endParaRPr>
          </a:p>
        </p:txBody>
      </p:sp>
      <p:sp>
        <p:nvSpPr>
          <p:cNvPr id="18" name="1 Rectángulo redondeado"/>
          <p:cNvSpPr/>
          <p:nvPr/>
        </p:nvSpPr>
        <p:spPr bwMode="auto">
          <a:xfrm>
            <a:off x="4491816" y="5684356"/>
            <a:ext cx="7452534" cy="946746"/>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El </a:t>
            </a:r>
            <a:r>
              <a:rPr lang="en-US" sz="2000" dirty="0" err="1">
                <a:solidFill>
                  <a:schemeClr val="tx1"/>
                </a:solidFill>
              </a:rPr>
              <a:t>tipo</a:t>
            </a:r>
            <a:r>
              <a:rPr lang="en-US" sz="2000" dirty="0">
                <a:solidFill>
                  <a:schemeClr val="tx1"/>
                </a:solidFill>
              </a:rPr>
              <a:t> </a:t>
            </a:r>
            <a:r>
              <a:rPr lang="en-US" sz="2000" b="1" dirty="0">
                <a:solidFill>
                  <a:schemeClr val="tx1"/>
                </a:solidFill>
                <a:latin typeface="Consolas" panose="020B0609020204030204" pitchFamily="49" charset="0"/>
              </a:rPr>
              <a:t>Stopwatch</a:t>
            </a:r>
            <a:r>
              <a:rPr lang="en-US" sz="2000" dirty="0">
                <a:solidFill>
                  <a:schemeClr val="tx1"/>
                </a:solidFill>
              </a:rPr>
              <a:t> se </a:t>
            </a:r>
            <a:r>
              <a:rPr lang="en-US" sz="2000" dirty="0" err="1">
                <a:solidFill>
                  <a:schemeClr val="tx1"/>
                </a:solidFill>
              </a:rPr>
              <a:t>trata</a:t>
            </a:r>
            <a:r>
              <a:rPr lang="en-US" sz="2000" dirty="0">
                <a:solidFill>
                  <a:schemeClr val="tx1"/>
                </a:solidFill>
              </a:rPr>
              <a:t> </a:t>
            </a:r>
            <a:r>
              <a:rPr lang="en-US" sz="2000" dirty="0" err="1">
                <a:solidFill>
                  <a:schemeClr val="tx1"/>
                </a:solidFill>
              </a:rPr>
              <a:t>por</a:t>
            </a:r>
            <a:r>
              <a:rPr lang="en-US" sz="2000" dirty="0">
                <a:solidFill>
                  <a:schemeClr val="tx1"/>
                </a:solidFill>
              </a:rPr>
              <a:t> </a:t>
            </a:r>
            <a:r>
              <a:rPr lang="en-US" sz="2000" dirty="0" err="1">
                <a:solidFill>
                  <a:schemeClr val="tx1"/>
                </a:solidFill>
              </a:rPr>
              <a:t>referencia</a:t>
            </a:r>
            <a:r>
              <a:rPr lang="en-US" sz="2000" dirty="0">
                <a:solidFill>
                  <a:schemeClr val="tx1"/>
                </a:solidFill>
              </a:rPr>
              <a:t>, </a:t>
            </a:r>
            <a:r>
              <a:rPr lang="en-US" sz="2000" b="1" dirty="0">
                <a:solidFill>
                  <a:schemeClr val="tx1"/>
                </a:solidFill>
                <a:latin typeface="Consolas" panose="020B0609020204030204" pitchFamily="49" charset="0"/>
              </a:rPr>
              <a:t>crono1</a:t>
            </a:r>
            <a:r>
              <a:rPr lang="en-US" sz="2000" dirty="0">
                <a:solidFill>
                  <a:schemeClr val="tx1"/>
                </a:solidFill>
              </a:rPr>
              <a:t> y </a:t>
            </a:r>
            <a:r>
              <a:rPr lang="en-US" sz="2000" b="1" dirty="0">
                <a:solidFill>
                  <a:schemeClr val="tx1"/>
                </a:solidFill>
                <a:latin typeface="Consolas" panose="020B0609020204030204" pitchFamily="49" charset="0"/>
              </a:rPr>
              <a:t>crono2</a:t>
            </a:r>
            <a:r>
              <a:rPr lang="en-US" sz="2000" dirty="0">
                <a:solidFill>
                  <a:schemeClr val="tx1"/>
                </a:solidFill>
              </a:rPr>
              <a:t> son el </a:t>
            </a:r>
            <a:r>
              <a:rPr lang="en-US" sz="2000" dirty="0" err="1">
                <a:solidFill>
                  <a:schemeClr val="tx1"/>
                </a:solidFill>
              </a:rPr>
              <a:t>mismo</a:t>
            </a:r>
            <a:r>
              <a:rPr lang="en-US" sz="2000" dirty="0">
                <a:solidFill>
                  <a:schemeClr val="tx1"/>
                </a:solidFill>
              </a:rPr>
              <a:t> valor (</a:t>
            </a:r>
            <a:r>
              <a:rPr lang="en-US" sz="2000" dirty="0" err="1">
                <a:solidFill>
                  <a:schemeClr val="tx1"/>
                </a:solidFill>
              </a:rPr>
              <a:t>referencia</a:t>
            </a:r>
            <a:r>
              <a:rPr lang="en-US" sz="2000" dirty="0">
                <a:solidFill>
                  <a:schemeClr val="tx1"/>
                </a:solidFill>
              </a:rPr>
              <a:t>) y </a:t>
            </a:r>
            <a:r>
              <a:rPr lang="en-US" sz="2000" dirty="0" err="1">
                <a:solidFill>
                  <a:schemeClr val="tx1"/>
                </a:solidFill>
              </a:rPr>
              <a:t>por</a:t>
            </a:r>
            <a:r>
              <a:rPr lang="en-US" sz="2000" dirty="0">
                <a:solidFill>
                  <a:schemeClr val="tx1"/>
                </a:solidFill>
              </a:rPr>
              <a:t> </a:t>
            </a:r>
            <a:r>
              <a:rPr lang="en-US" sz="2000" dirty="0" err="1">
                <a:solidFill>
                  <a:schemeClr val="tx1"/>
                </a:solidFill>
              </a:rPr>
              <a:t>tanto</a:t>
            </a:r>
            <a:r>
              <a:rPr lang="en-US" sz="2000" dirty="0">
                <a:solidFill>
                  <a:schemeClr val="tx1"/>
                </a:solidFill>
              </a:rPr>
              <a:t> el </a:t>
            </a:r>
            <a:r>
              <a:rPr lang="en-US" sz="2000" dirty="0" err="1">
                <a:solidFill>
                  <a:schemeClr val="tx1"/>
                </a:solidFill>
              </a:rPr>
              <a:t>mismo</a:t>
            </a:r>
            <a:r>
              <a:rPr lang="en-US" sz="2000" dirty="0">
                <a:solidFill>
                  <a:schemeClr val="tx1"/>
                </a:solidFill>
              </a:rPr>
              <a:t> </a:t>
            </a:r>
            <a:r>
              <a:rPr lang="en-US" sz="2000" dirty="0" err="1">
                <a:solidFill>
                  <a:schemeClr val="tx1"/>
                </a:solidFill>
              </a:rPr>
              <a:t>objeto</a:t>
            </a:r>
            <a:endParaRPr lang="en-US" sz="2000" dirty="0">
              <a:solidFill>
                <a:schemeClr val="tx1"/>
              </a:solidFill>
            </a:endParaRPr>
          </a:p>
        </p:txBody>
      </p:sp>
      <p:sp>
        <p:nvSpPr>
          <p:cNvPr id="2" name="Rounded Rectangle 1"/>
          <p:cNvSpPr/>
          <p:nvPr/>
        </p:nvSpPr>
        <p:spPr>
          <a:xfrm>
            <a:off x="10106044" y="1663775"/>
            <a:ext cx="1314450" cy="483807"/>
          </a:xfrm>
          <a:prstGeom prst="roundRect">
            <a:avLst/>
          </a:prstGeom>
          <a:solidFill>
            <a:srgbClr val="D9D9D9">
              <a:alpha val="40000"/>
            </a:srgbClr>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966234" y="1940468"/>
            <a:ext cx="4117692" cy="1173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 idx="1"/>
          </p:cNvCxnSpPr>
          <p:nvPr/>
        </p:nvCxnSpPr>
        <p:spPr>
          <a:xfrm flipV="1">
            <a:off x="6713220" y="1905679"/>
            <a:ext cx="3392824" cy="121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1 Rectángulo redondeado"/>
          <p:cNvSpPr/>
          <p:nvPr/>
        </p:nvSpPr>
        <p:spPr bwMode="auto">
          <a:xfrm>
            <a:off x="8254297" y="2261849"/>
            <a:ext cx="3779695" cy="715555"/>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solidFill>
                  <a:schemeClr val="tx1"/>
                </a:solidFill>
              </a:rPr>
              <a:t>Se </a:t>
            </a:r>
            <a:r>
              <a:rPr lang="en-US" sz="2000" dirty="0" err="1" smtClean="0">
                <a:solidFill>
                  <a:schemeClr val="tx1"/>
                </a:solidFill>
              </a:rPr>
              <a:t>refieren</a:t>
            </a:r>
            <a:r>
              <a:rPr lang="en-US" sz="2000" dirty="0" smtClean="0">
                <a:solidFill>
                  <a:schemeClr val="tx1"/>
                </a:solidFill>
              </a:rPr>
              <a:t> al </a:t>
            </a:r>
            <a:r>
              <a:rPr lang="en-US" sz="2000" dirty="0" err="1" smtClean="0">
                <a:solidFill>
                  <a:schemeClr val="tx1"/>
                </a:solidFill>
              </a:rPr>
              <a:t>mismo</a:t>
            </a:r>
            <a:r>
              <a:rPr lang="en-US" sz="2000" dirty="0" smtClean="0">
                <a:solidFill>
                  <a:schemeClr val="tx1"/>
                </a:solidFill>
              </a:rPr>
              <a:t> </a:t>
            </a:r>
            <a:r>
              <a:rPr lang="en-US" sz="2000" dirty="0" err="1" smtClean="0">
                <a:solidFill>
                  <a:schemeClr val="tx1"/>
                </a:solidFill>
              </a:rPr>
              <a:t>objeto</a:t>
            </a:r>
            <a:r>
              <a:rPr lang="en-US" sz="2000" dirty="0" smtClean="0">
                <a:solidFill>
                  <a:schemeClr val="tx1"/>
                </a:solidFill>
              </a:rPr>
              <a:t> </a:t>
            </a:r>
            <a:r>
              <a:rPr lang="en-US" sz="2000" dirty="0" err="1" smtClean="0">
                <a:solidFill>
                  <a:schemeClr val="tx1"/>
                </a:solidFill>
              </a:rPr>
              <a:t>ubicado</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el heap</a:t>
            </a:r>
            <a:endParaRPr lang="en-US" sz="2000" dirty="0">
              <a:solidFill>
                <a:schemeClr val="tx1"/>
              </a:solidFill>
            </a:endParaRPr>
          </a:p>
        </p:txBody>
      </p:sp>
    </p:spTree>
    <p:extLst>
      <p:ext uri="{BB962C8B-B14F-4D97-AF65-F5344CB8AC3E}">
        <p14:creationId xmlns:p14="http://schemas.microsoft.com/office/powerpoint/2010/main" val="11255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7</a:t>
            </a:fld>
            <a:endParaRPr lang="en-US"/>
          </a:p>
        </p:txBody>
      </p:sp>
      <p:sp>
        <p:nvSpPr>
          <p:cNvPr id="7" name="Title 1"/>
          <p:cNvSpPr>
            <a:spLocks noGrp="1"/>
          </p:cNvSpPr>
          <p:nvPr>
            <p:ph type="title"/>
          </p:nvPr>
        </p:nvSpPr>
        <p:spPr>
          <a:xfrm>
            <a:off x="137160" y="80645"/>
            <a:ext cx="186309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Valor</a:t>
            </a:r>
            <a:endParaRPr lang="en-US" sz="3200" cap="small" dirty="0">
              <a:solidFill>
                <a:schemeClr val="bg1"/>
              </a:solidFill>
              <a:latin typeface="Arial Narrow" panose="020B0606020202030204" pitchFamily="34" charset="0"/>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 y="1409606"/>
            <a:ext cx="448263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ular Callout 1"/>
          <p:cNvSpPr/>
          <p:nvPr/>
        </p:nvSpPr>
        <p:spPr bwMode="auto">
          <a:xfrm>
            <a:off x="5499640" y="867739"/>
            <a:ext cx="5541740" cy="1004530"/>
          </a:xfrm>
          <a:prstGeom prst="wedgeRoundRectCallout">
            <a:avLst>
              <a:gd name="adj1" fmla="val -115815"/>
              <a:gd name="adj2" fmla="val 95073"/>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400" dirty="0">
                <a:latin typeface="Arial Narrow" panose="020B0606020202030204" pitchFamily="34" charset="0"/>
              </a:rPr>
              <a:t>Variables locales al </a:t>
            </a:r>
            <a:r>
              <a:rPr lang="en-US" sz="2400" dirty="0" err="1">
                <a:latin typeface="Arial Narrow" panose="020B0606020202030204" pitchFamily="34" charset="0"/>
              </a:rPr>
              <a:t>método</a:t>
            </a:r>
            <a:r>
              <a:rPr lang="en-US" sz="2400" dirty="0">
                <a:latin typeface="Arial Narrow" panose="020B0606020202030204" pitchFamily="34" charset="0"/>
              </a:rPr>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p>
          <a:p>
            <a:pPr>
              <a:spcBef>
                <a:spcPts val="600"/>
              </a:spcBef>
            </a:pPr>
            <a:r>
              <a:rPr lang="en-US" sz="2400" dirty="0" smtClean="0">
                <a:latin typeface="Arial Narrow" panose="020B0606020202030204" pitchFamily="34" charset="0"/>
              </a:rPr>
              <a:t>Que es el </a:t>
            </a:r>
            <a:r>
              <a:rPr lang="en-US" sz="2400" dirty="0" err="1" smtClean="0">
                <a:latin typeface="Arial Narrow" panose="020B0606020202030204" pitchFamily="34" charset="0"/>
              </a:rPr>
              <a:t>ámbito</a:t>
            </a:r>
            <a:r>
              <a:rPr lang="en-US" sz="2400" dirty="0" smtClean="0">
                <a:latin typeface="Arial Narrow" panose="020B0606020202030204" pitchFamily="34" charset="0"/>
              </a:rPr>
              <a:t> </a:t>
            </a:r>
            <a:r>
              <a:rPr lang="en-US" sz="2400" dirty="0" err="1" smtClean="0">
                <a:latin typeface="Arial Narrow" panose="020B0606020202030204" pitchFamily="34" charset="0"/>
              </a:rPr>
              <a:t>en</a:t>
            </a:r>
            <a:r>
              <a:rPr lang="en-US" sz="2400" dirty="0" smtClean="0">
                <a:latin typeface="Arial Narrow" panose="020B0606020202030204" pitchFamily="34" charset="0"/>
              </a:rPr>
              <a:t> el que se </a:t>
            </a:r>
            <a:r>
              <a:rPr lang="en-US" sz="2400" dirty="0" err="1" smtClean="0">
                <a:latin typeface="Arial Narrow" panose="020B0606020202030204" pitchFamily="34" charset="0"/>
              </a:rPr>
              <a:t>pueden</a:t>
            </a:r>
            <a:r>
              <a:rPr lang="en-US" sz="2400" dirty="0" smtClean="0">
                <a:latin typeface="Arial Narrow" panose="020B0606020202030204" pitchFamily="34" charset="0"/>
              </a:rPr>
              <a:t> </a:t>
            </a:r>
            <a:r>
              <a:rPr lang="en-US" sz="2400" dirty="0" err="1" smtClean="0">
                <a:latin typeface="Arial Narrow" panose="020B0606020202030204" pitchFamily="34" charset="0"/>
              </a:rPr>
              <a:t>usar</a:t>
            </a:r>
            <a:endParaRPr lang="en-US" sz="2400" dirty="0">
              <a:latin typeface="Arial Narrow" panose="020B0606020202030204" pitchFamily="34" charset="0"/>
            </a:endParaRPr>
          </a:p>
        </p:txBody>
      </p:sp>
      <p:grpSp>
        <p:nvGrpSpPr>
          <p:cNvPr id="5" name="Group 4"/>
          <p:cNvGrpSpPr/>
          <p:nvPr/>
        </p:nvGrpSpPr>
        <p:grpSpPr>
          <a:xfrm>
            <a:off x="5703570" y="2191096"/>
            <a:ext cx="5337810" cy="1448418"/>
            <a:chOff x="5703570" y="2191096"/>
            <a:chExt cx="5337810" cy="1448418"/>
          </a:xfrm>
        </p:grpSpPr>
        <p:sp>
          <p:nvSpPr>
            <p:cNvPr id="24" name="TextBox 12"/>
            <p:cNvSpPr txBox="1"/>
            <p:nvPr/>
          </p:nvSpPr>
          <p:spPr>
            <a:xfrm>
              <a:off x="7259002" y="2575229"/>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26" name="Text Box 13"/>
            <p:cNvSpPr txBox="1">
              <a:spLocks noChangeArrowheads="1"/>
            </p:cNvSpPr>
            <p:nvPr/>
          </p:nvSpPr>
          <p:spPr bwMode="auto">
            <a:xfrm>
              <a:off x="7160990" y="2191096"/>
              <a:ext cx="708471" cy="369326"/>
            </a:xfrm>
            <a:prstGeom prst="rect">
              <a:avLst/>
            </a:prstGeom>
            <a:solidFill>
              <a:srgbClr val="FFFFFF">
                <a:alpha val="40000"/>
              </a:srgbClr>
            </a:solidFill>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27" name="Text Box 13"/>
            <p:cNvSpPr txBox="1">
              <a:spLocks noChangeArrowheads="1"/>
            </p:cNvSpPr>
            <p:nvPr/>
          </p:nvSpPr>
          <p:spPr bwMode="auto">
            <a:xfrm>
              <a:off x="7913464" y="2191097"/>
              <a:ext cx="708471" cy="369326"/>
            </a:xfrm>
            <a:prstGeom prst="rect">
              <a:avLst/>
            </a:prstGeom>
            <a:solidFill>
              <a:srgbClr val="FFFFFF">
                <a:alpha val="40000"/>
              </a:srgbClr>
            </a:solidFill>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28" name="TextBox 12"/>
            <p:cNvSpPr txBox="1"/>
            <p:nvPr/>
          </p:nvSpPr>
          <p:spPr>
            <a:xfrm>
              <a:off x="7929297" y="255987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29" name="TextBox 12"/>
            <p:cNvSpPr txBox="1"/>
            <p:nvPr/>
          </p:nvSpPr>
          <p:spPr>
            <a:xfrm>
              <a:off x="5703570" y="2962406"/>
              <a:ext cx="5337810" cy="677108"/>
            </a:xfrm>
            <a:prstGeom prst="rect">
              <a:avLst/>
            </a:prstGeom>
            <a:noFill/>
          </p:spPr>
          <p:txBody>
            <a:bodyPr wrap="square" rtlCol="0">
              <a:spAutoFit/>
            </a:bodyPr>
            <a:lstStyle/>
            <a:p>
              <a:pPr algn="l"/>
              <a:r>
                <a:rPr lang="en-US" sz="1800" i="0" dirty="0" smtClean="0"/>
                <a:t>Zona de </a:t>
              </a:r>
              <a:r>
                <a:rPr lang="en-US" sz="1800" i="0" dirty="0" err="1" smtClean="0"/>
                <a:t>memoria</a:t>
              </a:r>
              <a:r>
                <a:rPr lang="en-US" sz="1800" i="0" dirty="0" smtClean="0"/>
                <a:t> </a:t>
              </a:r>
              <a:r>
                <a:rPr lang="en-US" sz="1800" i="0" dirty="0" err="1" smtClean="0"/>
                <a:t>en</a:t>
              </a:r>
              <a:r>
                <a:rPr lang="en-US" sz="1800" i="0" dirty="0" smtClean="0"/>
                <a:t> la pila (</a:t>
              </a:r>
              <a:r>
                <a:rPr lang="en-US" sz="1800" i="0" dirty="0" err="1" smtClean="0"/>
                <a:t>Registro</a:t>
              </a:r>
              <a:r>
                <a:rPr lang="en-US" sz="1800" i="0" dirty="0" smtClean="0"/>
                <a:t> de </a:t>
              </a:r>
              <a:r>
                <a:rPr lang="en-US" sz="1800" i="0" dirty="0" err="1" smtClean="0"/>
                <a:t>Activación</a:t>
              </a:r>
              <a:r>
                <a:rPr lang="en-US" sz="1800" i="0" dirty="0" smtClean="0"/>
                <a:t>) </a:t>
              </a:r>
              <a:r>
                <a:rPr lang="en-US" sz="1800" i="0" dirty="0" err="1" smtClean="0"/>
                <a:t>donde</a:t>
              </a:r>
              <a:r>
                <a:rPr lang="en-US" sz="1800" i="0" dirty="0" smtClean="0"/>
                <a:t> se </a:t>
              </a:r>
              <a:r>
                <a:rPr lang="en-US" sz="1800" i="0" dirty="0" err="1" smtClean="0"/>
                <a:t>alojan</a:t>
              </a:r>
              <a:r>
                <a:rPr lang="en-US" sz="1800" i="0" dirty="0" smtClean="0"/>
                <a:t> las variables del </a:t>
              </a:r>
              <a:r>
                <a:rPr lang="en-US" sz="1800" i="0" dirty="0" err="1" smtClean="0"/>
                <a:t>método</a:t>
              </a:r>
              <a:r>
                <a:rPr lang="en-US" sz="1800" i="0" dirty="0" smtClean="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30" name="6 Conector recto"/>
            <p:cNvCxnSpPr/>
            <p:nvPr/>
          </p:nvCxnSpPr>
          <p:spPr bwMode="auto">
            <a:xfrm>
              <a:off x="7169896" y="2929208"/>
              <a:ext cx="145896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grpSp>
      <p:grpSp>
        <p:nvGrpSpPr>
          <p:cNvPr id="6" name="Group 5"/>
          <p:cNvGrpSpPr/>
          <p:nvPr/>
        </p:nvGrpSpPr>
        <p:grpSpPr>
          <a:xfrm>
            <a:off x="2337924" y="4398026"/>
            <a:ext cx="8703456" cy="1957002"/>
            <a:chOff x="2337924" y="4398026"/>
            <a:chExt cx="8703456" cy="1957002"/>
          </a:xfrm>
        </p:grpSpPr>
        <p:sp>
          <p:nvSpPr>
            <p:cNvPr id="31" name="Rounded Rectangular Callout 1"/>
            <p:cNvSpPr/>
            <p:nvPr/>
          </p:nvSpPr>
          <p:spPr bwMode="auto">
            <a:xfrm>
              <a:off x="2337924" y="4398026"/>
              <a:ext cx="6668916" cy="510778"/>
            </a:xfrm>
            <a:prstGeom prst="wedgeRoundRectCallout">
              <a:avLst>
                <a:gd name="adj1" fmla="val -67337"/>
                <a:gd name="adj2" fmla="val -288379"/>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400" dirty="0">
                  <a:latin typeface="Arial Narrow" panose="020B0606020202030204" pitchFamily="34" charset="0"/>
                </a:rPr>
                <a:t>Al </a:t>
              </a:r>
              <a:r>
                <a:rPr lang="en-US" sz="2400" dirty="0" err="1">
                  <a:latin typeface="Arial Narrow" panose="020B0606020202030204" pitchFamily="34" charset="0"/>
                </a:rPr>
                <a:t>ejecutar</a:t>
              </a:r>
              <a:r>
                <a:rPr lang="en-US" sz="2400" dirty="0">
                  <a:latin typeface="Arial Narrow" panose="020B0606020202030204" pitchFamily="34" charset="0"/>
                </a:rPr>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 </a:t>
              </a:r>
              <a:r>
                <a:rPr lang="en-US" sz="2400" dirty="0">
                  <a:latin typeface="Arial Narrow" panose="020B0606020202030204" pitchFamily="34" charset="0"/>
                </a:rPr>
                <a:t>cambia la </a:t>
              </a:r>
              <a:r>
                <a:rPr lang="en-US" sz="2400" dirty="0" err="1">
                  <a:latin typeface="Arial Narrow" panose="020B0606020202030204" pitchFamily="34" charset="0"/>
                </a:rPr>
                <a:t>memoria</a:t>
              </a:r>
              <a:r>
                <a:rPr lang="en-US" sz="2400" dirty="0">
                  <a:latin typeface="Arial Narrow" panose="020B0606020202030204" pitchFamily="34" charset="0"/>
                </a:rPr>
                <a:t> de</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k </a:t>
              </a:r>
              <a:r>
                <a:rPr lang="en-US" sz="2400" dirty="0" err="1">
                  <a:latin typeface="Arial Narrow" panose="020B0606020202030204" pitchFamily="34" charset="0"/>
                </a:rPr>
                <a:t>pero</a:t>
              </a:r>
              <a:r>
                <a:rPr lang="en-US" sz="2400" dirty="0">
                  <a:latin typeface="Arial Narrow" panose="020B0606020202030204" pitchFamily="34" charset="0"/>
                </a:rPr>
                <a:t> no la de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p>
          </p:txBody>
        </p:sp>
        <p:sp>
          <p:nvSpPr>
            <p:cNvPr id="32" name="TextBox 12"/>
            <p:cNvSpPr txBox="1"/>
            <p:nvPr/>
          </p:nvSpPr>
          <p:spPr>
            <a:xfrm>
              <a:off x="5243190" y="556677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33" name="Text Box 13"/>
            <p:cNvSpPr txBox="1">
              <a:spLocks noChangeArrowheads="1"/>
            </p:cNvSpPr>
            <p:nvPr/>
          </p:nvSpPr>
          <p:spPr bwMode="auto">
            <a:xfrm>
              <a:off x="5145406" y="5216806"/>
              <a:ext cx="708471" cy="369326"/>
            </a:xfrm>
            <a:prstGeom prst="rect">
              <a:avLst/>
            </a:prstGeom>
            <a:solidFill>
              <a:srgbClr val="FFFFFF">
                <a:alpha val="40000"/>
              </a:srgbClr>
            </a:solidFill>
            <a:ln>
              <a:solidFill>
                <a:schemeClr val="tx1"/>
              </a:solidFill>
            </a:ln>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3</a:t>
              </a:r>
            </a:p>
          </p:txBody>
        </p:sp>
        <p:sp>
          <p:nvSpPr>
            <p:cNvPr id="34" name="Text Box 13"/>
            <p:cNvSpPr txBox="1">
              <a:spLocks noChangeArrowheads="1"/>
            </p:cNvSpPr>
            <p:nvPr/>
          </p:nvSpPr>
          <p:spPr bwMode="auto">
            <a:xfrm>
              <a:off x="5897880" y="5216807"/>
              <a:ext cx="708471" cy="369326"/>
            </a:xfrm>
            <a:prstGeom prst="rect">
              <a:avLst/>
            </a:prstGeom>
            <a:solidFill>
              <a:srgbClr val="FFFFFF">
                <a:alpha val="40000"/>
              </a:srgbClr>
            </a:solidFill>
            <a:ln>
              <a:solidFill>
                <a:schemeClr val="tx1"/>
              </a:solidFill>
            </a:ln>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35" name="TextBox 12"/>
            <p:cNvSpPr txBox="1"/>
            <p:nvPr/>
          </p:nvSpPr>
          <p:spPr>
            <a:xfrm>
              <a:off x="5986758" y="553996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36" name="TextBox 12"/>
            <p:cNvSpPr txBox="1"/>
            <p:nvPr/>
          </p:nvSpPr>
          <p:spPr>
            <a:xfrm>
              <a:off x="5027465" y="5954918"/>
              <a:ext cx="6013915" cy="400110"/>
            </a:xfrm>
            <a:prstGeom prst="rect">
              <a:avLst/>
            </a:prstGeom>
            <a:noFill/>
          </p:spPr>
          <p:txBody>
            <a:bodyPr wrap="square" rtlCol="0">
              <a:spAutoFit/>
            </a:bodyPr>
            <a:lstStyle/>
            <a:p>
              <a:pPr algn="l"/>
              <a:r>
                <a:rPr lang="en-US" dirty="0"/>
                <a:t>Zona de </a:t>
              </a:r>
              <a:r>
                <a:rPr lang="en-US" dirty="0" err="1"/>
                <a:t>memoria</a:t>
              </a:r>
              <a:r>
                <a:rPr lang="en-US" dirty="0"/>
                <a:t> </a:t>
              </a:r>
              <a:r>
                <a:rPr lang="en-US" dirty="0" err="1" smtClean="0"/>
                <a:t>en</a:t>
              </a:r>
              <a:r>
                <a:rPr lang="en-US" dirty="0" smtClean="0"/>
                <a:t> la pila de </a:t>
              </a:r>
              <a:r>
                <a:rPr lang="en-US" dirty="0"/>
                <a:t>las variables del </a:t>
              </a:r>
              <a:r>
                <a:rPr lang="en-US" dirty="0" err="1"/>
                <a:t>método</a:t>
              </a:r>
              <a:r>
                <a:rPr lang="en-US" dirty="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37" name="23 Conector recto"/>
            <p:cNvCxnSpPr/>
            <p:nvPr/>
          </p:nvCxnSpPr>
          <p:spPr bwMode="auto">
            <a:xfrm>
              <a:off x="5168397" y="5954918"/>
              <a:ext cx="145896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grpSp>
      <p:sp>
        <p:nvSpPr>
          <p:cNvPr id="3" name="Rounded Rectangle 2"/>
          <p:cNvSpPr/>
          <p:nvPr/>
        </p:nvSpPr>
        <p:spPr>
          <a:xfrm>
            <a:off x="731520" y="2000250"/>
            <a:ext cx="1268730" cy="674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8</a:t>
            </a:fld>
            <a:endParaRPr lang="en-US"/>
          </a:p>
        </p:txBody>
      </p:sp>
      <p:sp>
        <p:nvSpPr>
          <p:cNvPr id="7" name="Title 1"/>
          <p:cNvSpPr>
            <a:spLocks noGrp="1"/>
          </p:cNvSpPr>
          <p:nvPr>
            <p:ph type="title"/>
          </p:nvPr>
        </p:nvSpPr>
        <p:spPr>
          <a:xfrm>
            <a:off x="137160" y="80645"/>
            <a:ext cx="3954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96" y="3581400"/>
            <a:ext cx="591846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12"/>
          <p:cNvSpPr txBox="1"/>
          <p:nvPr/>
        </p:nvSpPr>
        <p:spPr>
          <a:xfrm>
            <a:off x="6293925" y="5286638"/>
            <a:ext cx="11430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38" name="TextBox 12"/>
          <p:cNvSpPr txBox="1"/>
          <p:nvPr/>
        </p:nvSpPr>
        <p:spPr>
          <a:xfrm>
            <a:off x="6293925" y="5874325"/>
            <a:ext cx="114300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3581400" cy="272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12"/>
          <p:cNvSpPr txBox="1"/>
          <p:nvPr/>
        </p:nvSpPr>
        <p:spPr>
          <a:xfrm>
            <a:off x="5493825" y="4528759"/>
            <a:ext cx="1143000" cy="369332"/>
          </a:xfrm>
          <a:prstGeom prst="rect">
            <a:avLst/>
          </a:prstGeom>
          <a:solidFill>
            <a:srgbClr val="000000"/>
          </a:solidFill>
        </p:spPr>
        <p:txBody>
          <a:bodyPr wrap="square" rtlCol="0">
            <a:spAutoFit/>
          </a:bodyPr>
          <a:lstStyle/>
          <a:p>
            <a:r>
              <a:rPr lang="en-US" sz="1800" b="1"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41" name="Rounded Rectangular Callout 1"/>
          <p:cNvSpPr/>
          <p:nvPr/>
        </p:nvSpPr>
        <p:spPr bwMode="auto">
          <a:xfrm>
            <a:off x="4091940" y="2179596"/>
            <a:ext cx="7635240" cy="1123712"/>
          </a:xfrm>
          <a:prstGeom prst="wedgeRoundRectCallout">
            <a:avLst>
              <a:gd name="adj1" fmla="val -80868"/>
              <a:gd name="adj2" fmla="val 78426"/>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El valor de </a:t>
            </a:r>
            <a:r>
              <a:rPr lang="en-US" sz="2000" dirty="0" err="1" smtClean="0">
                <a:latin typeface="Arial Narrow" panose="020B0606020202030204" pitchFamily="34" charset="0"/>
              </a:rPr>
              <a:t>una</a:t>
            </a:r>
            <a:r>
              <a:rPr lang="en-US" sz="2000" dirty="0" smtClean="0">
                <a:latin typeface="Arial Narrow" panose="020B0606020202030204" pitchFamily="34" charset="0"/>
              </a:rPr>
              <a:t> variable de un </a:t>
            </a:r>
            <a:r>
              <a:rPr lang="en-US" sz="2000" dirty="0" err="1" smtClean="0">
                <a:latin typeface="Arial Narrow" panose="020B0606020202030204" pitchFamily="34" charset="0"/>
              </a:rPr>
              <a:t>tipo</a:t>
            </a:r>
            <a:r>
              <a:rPr lang="en-US" sz="2000" dirty="0" smtClean="0">
                <a:latin typeface="Arial Narrow" panose="020B0606020202030204" pitchFamily="34" charset="0"/>
              </a:rPr>
              <a:t> </a:t>
            </a:r>
            <a:r>
              <a:rPr lang="en-US" sz="2000" dirty="0" err="1" smtClean="0">
                <a:latin typeface="Arial Narrow" panose="020B0606020202030204" pitchFamily="34" charset="0"/>
              </a:rPr>
              <a:t>definido</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clase</a:t>
            </a:r>
            <a:r>
              <a:rPr lang="en-US" sz="2000" dirty="0" smtClean="0">
                <a:latin typeface="Arial Narrow" panose="020B0606020202030204" pitchFamily="34" charset="0"/>
              </a:rPr>
              <a:t> se </a:t>
            </a:r>
            <a:r>
              <a:rPr lang="en-US" sz="2000" dirty="0" err="1" smtClean="0">
                <a:latin typeface="Arial Narrow" panose="020B0606020202030204" pitchFamily="34" charset="0"/>
              </a:rPr>
              <a:t>trata</a:t>
            </a:r>
            <a:r>
              <a:rPr lang="en-US" sz="2000" dirty="0" smtClean="0">
                <a:latin typeface="Arial Narrow" panose="020B0606020202030204" pitchFamily="34" charset="0"/>
              </a:rPr>
              <a:t> </a:t>
            </a:r>
            <a:r>
              <a:rPr lang="en-US" sz="2000" dirty="0" err="1" smtClean="0">
                <a:latin typeface="Arial Narrow" panose="020B0606020202030204" pitchFamily="34" charset="0"/>
              </a:rPr>
              <a:t>implicitamente</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a:t>
            </a:r>
            <a:r>
              <a:rPr lang="en-US" sz="2000" dirty="0" err="1" smtClean="0">
                <a:latin typeface="Arial Narrow" panose="020B0606020202030204" pitchFamily="34" charset="0"/>
              </a:rPr>
              <a:t>referencia</a:t>
            </a:r>
            <a:r>
              <a:rPr lang="en-US" sz="2000" dirty="0" smtClean="0">
                <a:latin typeface="Arial Narrow" panose="020B0606020202030204" pitchFamily="34" charset="0"/>
              </a:rPr>
              <a:t>. Es </a:t>
            </a:r>
            <a:r>
              <a:rPr lang="en-US" sz="2000" dirty="0" err="1" smtClean="0">
                <a:latin typeface="Arial Narrow" panose="020B0606020202030204" pitchFamily="34" charset="0"/>
              </a:rPr>
              <a:t>decir</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asignación</a:t>
            </a:r>
            <a:r>
              <a:rPr lang="en-US" sz="2000" dirty="0" smtClean="0">
                <a:latin typeface="Arial Narrow" panose="020B0606020202030204" pitchFamily="34" charset="0"/>
              </a:rPr>
              <a:t> lo que </a:t>
            </a:r>
            <a:r>
              <a:rPr lang="en-US" sz="2000" dirty="0" err="1" smtClean="0">
                <a:latin typeface="Arial Narrow" panose="020B0606020202030204" pitchFamily="34" charset="0"/>
              </a:rPr>
              <a:t>copia</a:t>
            </a:r>
            <a:r>
              <a:rPr lang="en-US" sz="2000" dirty="0" smtClean="0">
                <a:latin typeface="Arial Narrow" panose="020B0606020202030204" pitchFamily="34" charset="0"/>
              </a:rPr>
              <a:t> es la </a:t>
            </a:r>
            <a:r>
              <a:rPr lang="en-US" sz="2000" dirty="0" err="1" smtClean="0">
                <a:latin typeface="Arial Narrow" panose="020B0606020202030204" pitchFamily="34" charset="0"/>
              </a:rPr>
              <a:t>referencia</a:t>
            </a:r>
            <a:r>
              <a:rPr lang="en-US" sz="2000" dirty="0" smtClean="0">
                <a:latin typeface="Arial Narrow" panose="020B0606020202030204" pitchFamily="34" charset="0"/>
              </a:rPr>
              <a:t> a la </a:t>
            </a:r>
            <a:r>
              <a:rPr lang="en-US" sz="2000" dirty="0" err="1" smtClean="0">
                <a:latin typeface="Arial Narrow" panose="020B0606020202030204" pitchFamily="34" charset="0"/>
              </a:rPr>
              <a:t>memoria</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la que </a:t>
            </a:r>
            <a:r>
              <a:rPr lang="en-US" sz="2000" dirty="0" err="1" smtClean="0">
                <a:latin typeface="Arial Narrow" panose="020B0606020202030204" pitchFamily="34" charset="0"/>
              </a:rPr>
              <a:t>está</a:t>
            </a:r>
            <a:r>
              <a:rPr lang="en-US" sz="2000" dirty="0" smtClean="0">
                <a:latin typeface="Arial Narrow" panose="020B0606020202030204" pitchFamily="34" charset="0"/>
              </a:rPr>
              <a:t> el </a:t>
            </a:r>
            <a:r>
              <a:rPr lang="en-US" sz="2000" dirty="0" err="1" smtClean="0">
                <a:latin typeface="Arial Narrow" panose="020B0606020202030204" pitchFamily="34" charset="0"/>
              </a:rPr>
              <a:t>objeto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el heap</a:t>
            </a:r>
            <a:endParaRPr lang="en-US" sz="2000" dirty="0">
              <a:latin typeface="Arial Narrow" panose="020B0606020202030204" pitchFamily="34" charset="0"/>
            </a:endParaRPr>
          </a:p>
        </p:txBody>
      </p:sp>
    </p:spTree>
    <p:extLst>
      <p:ext uri="{BB962C8B-B14F-4D97-AF65-F5344CB8AC3E}">
        <p14:creationId xmlns:p14="http://schemas.microsoft.com/office/powerpoint/2010/main" val="3542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9</a:t>
            </a:fld>
            <a:endParaRPr lang="en-US"/>
          </a:p>
        </p:txBody>
      </p:sp>
      <p:sp>
        <p:nvSpPr>
          <p:cNvPr id="7" name="Title 1"/>
          <p:cNvSpPr>
            <a:spLocks noGrp="1"/>
          </p:cNvSpPr>
          <p:nvPr>
            <p:ph type="title"/>
          </p:nvPr>
        </p:nvSpPr>
        <p:spPr>
          <a:xfrm>
            <a:off x="137160" y="80645"/>
            <a:ext cx="3954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42" y="726196"/>
            <a:ext cx="7029513" cy="332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216642" y="4191000"/>
            <a:ext cx="9080311" cy="2373359"/>
            <a:chOff x="216642" y="4191000"/>
            <a:chExt cx="9080311" cy="2373359"/>
          </a:xfrm>
        </p:grpSpPr>
        <p:sp>
          <p:nvSpPr>
            <p:cNvPr id="12" name="TextBox 12"/>
            <p:cNvSpPr txBox="1"/>
            <p:nvPr/>
          </p:nvSpPr>
          <p:spPr>
            <a:xfrm>
              <a:off x="273605" y="4753257"/>
              <a:ext cx="699565" cy="369332"/>
            </a:xfrm>
            <a:prstGeom prst="rect">
              <a:avLst/>
            </a:prstGeom>
            <a:noFill/>
          </p:spPr>
          <p:txBody>
            <a:bodyPr wrap="square" rtlCol="0">
              <a:spAutoFit/>
            </a:bodyPr>
            <a:lstStyle/>
            <a:p>
              <a:r>
                <a:rPr lang="en-US" sz="1800" i="0" dirty="0" smtClean="0">
                  <a:latin typeface="Consolas" pitchFamily="49" charset="0"/>
                </a:rPr>
                <a:t>k</a:t>
              </a:r>
              <a:endParaRPr lang="es-ES" sz="2000" i="0" dirty="0">
                <a:latin typeface="Consolas" pitchFamily="49" charset="0"/>
              </a:endParaRPr>
            </a:p>
          </p:txBody>
        </p:sp>
        <p:sp>
          <p:nvSpPr>
            <p:cNvPr id="13" name="Text Box 13"/>
            <p:cNvSpPr txBox="1">
              <a:spLocks noChangeArrowheads="1"/>
            </p:cNvSpPr>
            <p:nvPr/>
          </p:nvSpPr>
          <p:spPr bwMode="auto">
            <a:xfrm>
              <a:off x="264699" y="4371340"/>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2000" i="0" dirty="0" smtClean="0">
                  <a:solidFill>
                    <a:srgbClr val="000000"/>
                  </a:solidFill>
                  <a:latin typeface="Consolas" pitchFamily="49" charset="0"/>
                  <a:cs typeface="Consolas" pitchFamily="49" charset="0"/>
                </a:rPr>
                <a:t>2</a:t>
              </a:r>
              <a:endParaRPr lang="en-US" sz="2000" i="0" dirty="0">
                <a:solidFill>
                  <a:srgbClr val="000000"/>
                </a:solidFill>
                <a:latin typeface="Consolas" pitchFamily="49" charset="0"/>
                <a:cs typeface="Consolas" pitchFamily="49" charset="0"/>
              </a:endParaRPr>
            </a:p>
          </p:txBody>
        </p:sp>
        <p:sp>
          <p:nvSpPr>
            <p:cNvPr id="14" name="Text Box 13"/>
            <p:cNvSpPr txBox="1">
              <a:spLocks noChangeArrowheads="1"/>
            </p:cNvSpPr>
            <p:nvPr/>
          </p:nvSpPr>
          <p:spPr bwMode="auto">
            <a:xfrm>
              <a:off x="1017173" y="4371341"/>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2000" i="0" dirty="0" smtClean="0">
                  <a:solidFill>
                    <a:srgbClr val="000000"/>
                  </a:solidFill>
                  <a:latin typeface="Consolas" pitchFamily="49" charset="0"/>
                  <a:cs typeface="Consolas" pitchFamily="49" charset="0"/>
                </a:rPr>
                <a:t>2</a:t>
              </a:r>
              <a:endParaRPr lang="en-US" sz="2000" i="0" dirty="0">
                <a:solidFill>
                  <a:srgbClr val="000000"/>
                </a:solidFill>
                <a:latin typeface="Consolas" pitchFamily="49" charset="0"/>
                <a:cs typeface="Consolas" pitchFamily="49" charset="0"/>
              </a:endParaRPr>
            </a:p>
          </p:txBody>
        </p:sp>
        <p:sp>
          <p:nvSpPr>
            <p:cNvPr id="15" name="TextBox 12"/>
            <p:cNvSpPr txBox="1"/>
            <p:nvPr/>
          </p:nvSpPr>
          <p:spPr>
            <a:xfrm>
              <a:off x="1033006" y="4755508"/>
              <a:ext cx="699565" cy="369332"/>
            </a:xfrm>
            <a:prstGeom prst="rect">
              <a:avLst/>
            </a:prstGeom>
            <a:noFill/>
          </p:spPr>
          <p:txBody>
            <a:bodyPr wrap="square" rtlCol="0">
              <a:spAutoFit/>
            </a:bodyPr>
            <a:lstStyle/>
            <a:p>
              <a:r>
                <a:rPr lang="en-US" sz="1800" i="0" dirty="0" smtClean="0">
                  <a:latin typeface="Consolas" pitchFamily="49" charset="0"/>
                </a:rPr>
                <a:t>j</a:t>
              </a:r>
              <a:endParaRPr lang="es-ES" sz="2000" i="0" dirty="0">
                <a:latin typeface="Consolas" pitchFamily="49" charset="0"/>
              </a:endParaRPr>
            </a:p>
          </p:txBody>
        </p:sp>
        <p:sp>
          <p:nvSpPr>
            <p:cNvPr id="16" name="TextBox 12"/>
            <p:cNvSpPr txBox="1"/>
            <p:nvPr/>
          </p:nvSpPr>
          <p:spPr>
            <a:xfrm>
              <a:off x="216642" y="5538181"/>
              <a:ext cx="3758901" cy="646331"/>
            </a:xfrm>
            <a:prstGeom prst="rect">
              <a:avLst/>
            </a:prstGeom>
            <a:noFill/>
          </p:spPr>
          <p:txBody>
            <a:bodyPr wrap="square" rtlCol="0">
              <a:spAutoFit/>
            </a:bodyPr>
            <a:lstStyle/>
            <a:p>
              <a:pPr algn="l"/>
              <a:r>
                <a:rPr lang="en-US" sz="1800" b="1" i="0" dirty="0" smtClean="0"/>
                <a:t>Zona de </a:t>
              </a:r>
              <a:r>
                <a:rPr lang="en-US" sz="1800" b="1" i="0" dirty="0" err="1" smtClean="0"/>
                <a:t>memoria</a:t>
              </a:r>
              <a:r>
                <a:rPr lang="en-US" sz="1800" b="1" i="0" dirty="0" smtClean="0"/>
                <a:t> </a:t>
              </a:r>
              <a:r>
                <a:rPr lang="en-US" sz="1800" b="1" i="0" dirty="0" err="1" smtClean="0"/>
                <a:t>en</a:t>
              </a:r>
              <a:r>
                <a:rPr lang="en-US" sz="1800" b="1" i="0" dirty="0" smtClean="0"/>
                <a:t> la pila de las variables del </a:t>
              </a:r>
              <a:r>
                <a:rPr lang="en-US" sz="1800" b="1" i="0" dirty="0" err="1" smtClean="0"/>
                <a:t>método</a:t>
              </a:r>
              <a:r>
                <a:rPr lang="en-US" sz="1800" b="1" i="0" dirty="0" smtClean="0"/>
                <a:t> Main</a:t>
              </a:r>
              <a:endParaRPr lang="es-ES" sz="2000" b="1" i="0" dirty="0"/>
            </a:p>
          </p:txBody>
        </p:sp>
        <p:cxnSp>
          <p:nvCxnSpPr>
            <p:cNvPr id="17" name="23 Conector recto"/>
            <p:cNvCxnSpPr/>
            <p:nvPr/>
          </p:nvCxnSpPr>
          <p:spPr bwMode="auto">
            <a:xfrm>
              <a:off x="243386" y="5366114"/>
              <a:ext cx="2957532"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sp>
          <p:nvSpPr>
            <p:cNvPr id="18" name="Text Box 13"/>
            <p:cNvSpPr txBox="1">
              <a:spLocks noChangeArrowheads="1"/>
            </p:cNvSpPr>
            <p:nvPr/>
          </p:nvSpPr>
          <p:spPr bwMode="auto">
            <a:xfrm>
              <a:off x="1754288" y="4372562"/>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dirty="0">
                <a:solidFill>
                  <a:srgbClr val="000000"/>
                </a:solidFill>
                <a:latin typeface="Consolas" pitchFamily="49" charset="0"/>
                <a:cs typeface="Consolas" pitchFamily="49" charset="0"/>
              </a:endParaRPr>
            </a:p>
          </p:txBody>
        </p:sp>
        <p:sp>
          <p:nvSpPr>
            <p:cNvPr id="19" name="Text Box 13"/>
            <p:cNvSpPr txBox="1">
              <a:spLocks noChangeArrowheads="1"/>
            </p:cNvSpPr>
            <p:nvPr/>
          </p:nvSpPr>
          <p:spPr bwMode="auto">
            <a:xfrm>
              <a:off x="2492447" y="4372562"/>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dirty="0">
                <a:solidFill>
                  <a:srgbClr val="000000"/>
                </a:solidFill>
                <a:latin typeface="Consolas" pitchFamily="49" charset="0"/>
                <a:cs typeface="Consolas" pitchFamily="49" charset="0"/>
              </a:endParaRPr>
            </a:p>
          </p:txBody>
        </p:sp>
        <p:sp>
          <p:nvSpPr>
            <p:cNvPr id="20" name="TextBox 12"/>
            <p:cNvSpPr txBox="1"/>
            <p:nvPr/>
          </p:nvSpPr>
          <p:spPr>
            <a:xfrm>
              <a:off x="1489559" y="4704216"/>
              <a:ext cx="1241034" cy="369332"/>
            </a:xfrm>
            <a:prstGeom prst="rect">
              <a:avLst/>
            </a:prstGeom>
            <a:noFill/>
          </p:spPr>
          <p:txBody>
            <a:bodyPr wrap="square" rtlCol="0">
              <a:spAutoFit/>
            </a:bodyPr>
            <a:lstStyle/>
            <a:p>
              <a:r>
                <a:rPr lang="en-US" sz="1800" i="0" dirty="0" err="1" smtClean="0">
                  <a:latin typeface="Consolas" pitchFamily="49" charset="0"/>
                </a:rPr>
                <a:t>navidad</a:t>
              </a:r>
              <a:endParaRPr lang="es-ES" sz="2000" i="0" dirty="0">
                <a:latin typeface="Consolas" pitchFamily="49" charset="0"/>
              </a:endParaRPr>
            </a:p>
          </p:txBody>
        </p:sp>
        <p:sp>
          <p:nvSpPr>
            <p:cNvPr id="21" name="TextBox 12"/>
            <p:cNvSpPr txBox="1"/>
            <p:nvPr/>
          </p:nvSpPr>
          <p:spPr>
            <a:xfrm>
              <a:off x="2535989" y="4718549"/>
              <a:ext cx="1214103" cy="369332"/>
            </a:xfrm>
            <a:prstGeom prst="rect">
              <a:avLst/>
            </a:prstGeom>
            <a:noFill/>
          </p:spPr>
          <p:txBody>
            <a:bodyPr wrap="square" rtlCol="0">
              <a:spAutoFit/>
            </a:bodyPr>
            <a:lstStyle/>
            <a:p>
              <a:r>
                <a:rPr lang="en-US" sz="1800" i="0" dirty="0" err="1" smtClean="0">
                  <a:latin typeface="Consolas" pitchFamily="49" charset="0"/>
                </a:rPr>
                <a:t>festivo</a:t>
              </a:r>
              <a:endParaRPr lang="es-ES" sz="2000" b="1" i="0" dirty="0">
                <a:latin typeface="Consolas" pitchFamily="49" charset="0"/>
              </a:endParaRPr>
            </a:p>
          </p:txBody>
        </p:sp>
        <p:sp>
          <p:nvSpPr>
            <p:cNvPr id="24" name="Text Box 13"/>
            <p:cNvSpPr txBox="1">
              <a:spLocks noChangeArrowheads="1"/>
            </p:cNvSpPr>
            <p:nvPr/>
          </p:nvSpPr>
          <p:spPr bwMode="auto">
            <a:xfrm>
              <a:off x="4315926" y="4369572"/>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25</a:t>
              </a:r>
              <a:endParaRPr lang="en-US" sz="2000" i="0" dirty="0">
                <a:solidFill>
                  <a:srgbClr val="000000"/>
                </a:solidFill>
                <a:latin typeface="Consolas" pitchFamily="49" charset="0"/>
                <a:cs typeface="Consolas" pitchFamily="49" charset="0"/>
              </a:endParaRPr>
            </a:p>
          </p:txBody>
        </p:sp>
        <p:sp>
          <p:nvSpPr>
            <p:cNvPr id="25" name="Text Box 13"/>
            <p:cNvSpPr txBox="1">
              <a:spLocks noChangeArrowheads="1"/>
            </p:cNvSpPr>
            <p:nvPr/>
          </p:nvSpPr>
          <p:spPr bwMode="auto">
            <a:xfrm>
              <a:off x="5053041" y="4370793"/>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12</a:t>
              </a:r>
              <a:endParaRPr lang="en-US" sz="2000" i="0" dirty="0">
                <a:solidFill>
                  <a:srgbClr val="000000"/>
                </a:solidFill>
                <a:latin typeface="Consolas" pitchFamily="49" charset="0"/>
                <a:cs typeface="Consolas" pitchFamily="49" charset="0"/>
              </a:endParaRPr>
            </a:p>
          </p:txBody>
        </p:sp>
        <p:sp>
          <p:nvSpPr>
            <p:cNvPr id="26" name="Text Box 13"/>
            <p:cNvSpPr txBox="1">
              <a:spLocks noChangeArrowheads="1"/>
            </p:cNvSpPr>
            <p:nvPr/>
          </p:nvSpPr>
          <p:spPr bwMode="auto">
            <a:xfrm>
              <a:off x="5791200" y="4370794"/>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2013</a:t>
              </a:r>
              <a:endParaRPr lang="en-US" sz="1800" i="0" dirty="0">
                <a:solidFill>
                  <a:srgbClr val="000000"/>
                </a:solidFill>
                <a:latin typeface="Consolas" pitchFamily="49" charset="0"/>
                <a:cs typeface="Consolas" pitchFamily="49" charset="0"/>
              </a:endParaRPr>
            </a:p>
          </p:txBody>
        </p:sp>
        <p:sp>
          <p:nvSpPr>
            <p:cNvPr id="27" name="Text Box 13"/>
            <p:cNvSpPr txBox="1">
              <a:spLocks noChangeArrowheads="1"/>
            </p:cNvSpPr>
            <p:nvPr/>
          </p:nvSpPr>
          <p:spPr bwMode="auto">
            <a:xfrm>
              <a:off x="6526254" y="4357931"/>
              <a:ext cx="708471" cy="406259"/>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25</a:t>
              </a:r>
              <a:endParaRPr lang="en-US" sz="2000" i="0" dirty="0">
                <a:solidFill>
                  <a:srgbClr val="000000"/>
                </a:solidFill>
                <a:latin typeface="Consolas" pitchFamily="49" charset="0"/>
                <a:cs typeface="Consolas" pitchFamily="49" charset="0"/>
              </a:endParaRPr>
            </a:p>
          </p:txBody>
        </p:sp>
        <p:sp>
          <p:nvSpPr>
            <p:cNvPr id="28" name="Text Box 13"/>
            <p:cNvSpPr txBox="1">
              <a:spLocks noChangeArrowheads="1"/>
            </p:cNvSpPr>
            <p:nvPr/>
          </p:nvSpPr>
          <p:spPr bwMode="auto">
            <a:xfrm>
              <a:off x="7263369" y="437518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12</a:t>
              </a:r>
              <a:endParaRPr lang="en-US" sz="2000" i="0" dirty="0">
                <a:solidFill>
                  <a:srgbClr val="000000"/>
                </a:solidFill>
                <a:latin typeface="Consolas" pitchFamily="49" charset="0"/>
                <a:cs typeface="Consolas" pitchFamily="49" charset="0"/>
              </a:endParaRPr>
            </a:p>
          </p:txBody>
        </p:sp>
        <p:sp>
          <p:nvSpPr>
            <p:cNvPr id="29" name="Text Box 13"/>
            <p:cNvSpPr txBox="1">
              <a:spLocks noChangeArrowheads="1"/>
            </p:cNvSpPr>
            <p:nvPr/>
          </p:nvSpPr>
          <p:spPr bwMode="auto">
            <a:xfrm>
              <a:off x="8001528" y="4377619"/>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2013</a:t>
              </a:r>
              <a:endParaRPr lang="en-US" sz="2000" i="0" dirty="0">
                <a:solidFill>
                  <a:srgbClr val="000000"/>
                </a:solidFill>
                <a:latin typeface="Consolas" pitchFamily="49" charset="0"/>
                <a:cs typeface="Consolas" pitchFamily="49" charset="0"/>
              </a:endParaRPr>
            </a:p>
          </p:txBody>
        </p:sp>
        <p:sp>
          <p:nvSpPr>
            <p:cNvPr id="30" name="TextBox 12"/>
            <p:cNvSpPr txBox="1"/>
            <p:nvPr/>
          </p:nvSpPr>
          <p:spPr>
            <a:xfrm>
              <a:off x="4324832" y="4691587"/>
              <a:ext cx="699565" cy="369332"/>
            </a:xfrm>
            <a:prstGeom prst="rect">
              <a:avLst/>
            </a:prstGeom>
            <a:noFill/>
          </p:spPr>
          <p:txBody>
            <a:bodyPr wrap="square" rtlCol="0">
              <a:spAutoFit/>
            </a:bodyPr>
            <a:lstStyle/>
            <a:p>
              <a:r>
                <a:rPr lang="en-US" sz="1800" b="1" i="0" dirty="0" smtClean="0">
                  <a:latin typeface="Consolas" pitchFamily="49" charset="0"/>
                </a:rPr>
                <a:t>D</a:t>
              </a:r>
              <a:endParaRPr lang="es-ES" sz="2000" b="1" i="0" dirty="0">
                <a:latin typeface="Consolas" pitchFamily="49" charset="0"/>
              </a:endParaRPr>
            </a:p>
          </p:txBody>
        </p:sp>
        <p:sp>
          <p:nvSpPr>
            <p:cNvPr id="31" name="TextBox 12"/>
            <p:cNvSpPr txBox="1"/>
            <p:nvPr/>
          </p:nvSpPr>
          <p:spPr>
            <a:xfrm>
              <a:off x="5061947" y="4679712"/>
              <a:ext cx="699565" cy="369332"/>
            </a:xfrm>
            <a:prstGeom prst="rect">
              <a:avLst/>
            </a:prstGeom>
            <a:noFill/>
          </p:spPr>
          <p:txBody>
            <a:bodyPr wrap="square" rtlCol="0">
              <a:spAutoFit/>
            </a:bodyPr>
            <a:lstStyle/>
            <a:p>
              <a:r>
                <a:rPr lang="en-US" sz="1800" i="0" dirty="0" smtClean="0">
                  <a:latin typeface="Consolas" pitchFamily="49" charset="0"/>
                </a:rPr>
                <a:t>M</a:t>
              </a:r>
              <a:endParaRPr lang="es-ES" sz="2000" b="1" i="0" dirty="0">
                <a:latin typeface="Consolas" pitchFamily="49" charset="0"/>
              </a:endParaRPr>
            </a:p>
          </p:txBody>
        </p:sp>
        <p:sp>
          <p:nvSpPr>
            <p:cNvPr id="32" name="TextBox 12"/>
            <p:cNvSpPr txBox="1"/>
            <p:nvPr/>
          </p:nvSpPr>
          <p:spPr>
            <a:xfrm>
              <a:off x="5802493" y="4689536"/>
              <a:ext cx="699565" cy="369332"/>
            </a:xfrm>
            <a:prstGeom prst="rect">
              <a:avLst/>
            </a:prstGeom>
            <a:noFill/>
          </p:spPr>
          <p:txBody>
            <a:bodyPr wrap="square" rtlCol="0">
              <a:spAutoFit/>
            </a:bodyPr>
            <a:lstStyle/>
            <a:p>
              <a:r>
                <a:rPr lang="en-US" sz="1800" i="0" dirty="0" smtClean="0">
                  <a:latin typeface="Consolas" pitchFamily="49" charset="0"/>
                </a:rPr>
                <a:t>A</a:t>
              </a:r>
              <a:endParaRPr lang="es-ES" sz="2000" b="1" i="0" dirty="0">
                <a:latin typeface="Consolas" pitchFamily="49" charset="0"/>
              </a:endParaRPr>
            </a:p>
          </p:txBody>
        </p:sp>
        <p:sp>
          <p:nvSpPr>
            <p:cNvPr id="33" name="TextBox 12"/>
            <p:cNvSpPr txBox="1"/>
            <p:nvPr/>
          </p:nvSpPr>
          <p:spPr>
            <a:xfrm>
              <a:off x="6570341" y="4684257"/>
              <a:ext cx="699565" cy="369332"/>
            </a:xfrm>
            <a:prstGeom prst="rect">
              <a:avLst/>
            </a:prstGeom>
            <a:noFill/>
          </p:spPr>
          <p:txBody>
            <a:bodyPr wrap="square" rtlCol="0">
              <a:spAutoFit/>
            </a:bodyPr>
            <a:lstStyle/>
            <a:p>
              <a:r>
                <a:rPr lang="en-US" sz="1800" b="1" i="0" dirty="0" smtClean="0">
                  <a:latin typeface="Consolas" pitchFamily="49" charset="0"/>
                </a:rPr>
                <a:t>D</a:t>
              </a:r>
              <a:endParaRPr lang="es-ES" sz="2000" b="1" i="0" dirty="0">
                <a:latin typeface="Consolas" pitchFamily="49" charset="0"/>
              </a:endParaRPr>
            </a:p>
          </p:txBody>
        </p:sp>
        <p:sp>
          <p:nvSpPr>
            <p:cNvPr id="34" name="TextBox 12"/>
            <p:cNvSpPr txBox="1"/>
            <p:nvPr/>
          </p:nvSpPr>
          <p:spPr>
            <a:xfrm>
              <a:off x="7307456" y="4672382"/>
              <a:ext cx="699565" cy="369332"/>
            </a:xfrm>
            <a:prstGeom prst="rect">
              <a:avLst/>
            </a:prstGeom>
            <a:noFill/>
          </p:spPr>
          <p:txBody>
            <a:bodyPr wrap="square" rtlCol="0">
              <a:spAutoFit/>
            </a:bodyPr>
            <a:lstStyle/>
            <a:p>
              <a:r>
                <a:rPr lang="en-US" sz="1800" i="0" dirty="0" smtClean="0">
                  <a:latin typeface="Consolas" pitchFamily="49" charset="0"/>
                </a:rPr>
                <a:t>M</a:t>
              </a:r>
              <a:endParaRPr lang="es-ES" sz="2000" b="1" i="0" dirty="0">
                <a:latin typeface="Consolas" pitchFamily="49" charset="0"/>
              </a:endParaRPr>
            </a:p>
          </p:txBody>
        </p:sp>
        <p:sp>
          <p:nvSpPr>
            <p:cNvPr id="35" name="TextBox 12"/>
            <p:cNvSpPr txBox="1"/>
            <p:nvPr/>
          </p:nvSpPr>
          <p:spPr>
            <a:xfrm>
              <a:off x="8048002" y="4682206"/>
              <a:ext cx="699565" cy="369332"/>
            </a:xfrm>
            <a:prstGeom prst="rect">
              <a:avLst/>
            </a:prstGeom>
            <a:noFill/>
          </p:spPr>
          <p:txBody>
            <a:bodyPr wrap="square" rtlCol="0">
              <a:spAutoFit/>
            </a:bodyPr>
            <a:lstStyle/>
            <a:p>
              <a:r>
                <a:rPr lang="en-US" sz="1800" i="0" dirty="0" smtClean="0">
                  <a:latin typeface="Consolas" pitchFamily="49" charset="0"/>
                </a:rPr>
                <a:t>A</a:t>
              </a:r>
              <a:endParaRPr lang="es-ES" sz="2000" b="1" i="0" dirty="0">
                <a:latin typeface="Consolas" pitchFamily="49" charset="0"/>
              </a:endParaRPr>
            </a:p>
          </p:txBody>
        </p:sp>
        <p:cxnSp>
          <p:nvCxnSpPr>
            <p:cNvPr id="36" name="3 Conector recto"/>
            <p:cNvCxnSpPr/>
            <p:nvPr/>
          </p:nvCxnSpPr>
          <p:spPr bwMode="auto">
            <a:xfrm flipV="1">
              <a:off x="2096092" y="4191000"/>
              <a:ext cx="61" cy="363235"/>
            </a:xfrm>
            <a:prstGeom prst="line">
              <a:avLst/>
            </a:prstGeom>
            <a:solidFill>
              <a:srgbClr val="3366FF">
                <a:alpha val="60001"/>
              </a:srgbClr>
            </a:solidFill>
            <a:ln w="38100" cap="flat" cmpd="sng" algn="ctr">
              <a:solidFill>
                <a:srgbClr val="000000"/>
              </a:solidFill>
              <a:prstDash val="solid"/>
              <a:round/>
              <a:headEnd type="none" w="med" len="med"/>
              <a:tailEnd type="none" w="med" len="med"/>
            </a:ln>
            <a:effectLst/>
          </p:spPr>
        </p:cxnSp>
        <p:cxnSp>
          <p:nvCxnSpPr>
            <p:cNvPr id="37" name="8 Conector recto de flecha"/>
            <p:cNvCxnSpPr/>
            <p:nvPr/>
          </p:nvCxnSpPr>
          <p:spPr bwMode="auto">
            <a:xfrm>
              <a:off x="2096092" y="4191000"/>
              <a:ext cx="2574069" cy="0"/>
            </a:xfrm>
            <a:prstGeom prst="straightConnector1">
              <a:avLst/>
            </a:prstGeom>
            <a:solidFill>
              <a:srgbClr val="3366FF">
                <a:alpha val="60001"/>
              </a:srgbClr>
            </a:solidFill>
            <a:ln w="38100" cap="flat" cmpd="sng" algn="ctr">
              <a:solidFill>
                <a:srgbClr val="000000"/>
              </a:solidFill>
              <a:prstDash val="solid"/>
              <a:round/>
              <a:headEnd type="none" w="med" len="med"/>
              <a:tailEnd type="none" w="med" len="med"/>
            </a:ln>
            <a:effectLst/>
          </p:spPr>
        </p:cxnSp>
        <p:cxnSp>
          <p:nvCxnSpPr>
            <p:cNvPr id="42" name="16 Conector recto de flecha"/>
            <p:cNvCxnSpPr>
              <a:endCxn id="24" idx="0"/>
            </p:cNvCxnSpPr>
            <p:nvPr/>
          </p:nvCxnSpPr>
          <p:spPr bwMode="auto">
            <a:xfrm>
              <a:off x="4670161" y="4191000"/>
              <a:ext cx="1" cy="178572"/>
            </a:xfrm>
            <a:prstGeom prst="straightConnector1">
              <a:avLst/>
            </a:prstGeom>
            <a:solidFill>
              <a:srgbClr val="3366FF">
                <a:alpha val="60001"/>
              </a:srgbClr>
            </a:solidFill>
            <a:ln w="38100" cap="flat" cmpd="sng" algn="ctr">
              <a:solidFill>
                <a:srgbClr val="000000"/>
              </a:solidFill>
              <a:prstDash val="solid"/>
              <a:round/>
              <a:headEnd type="none" w="med" len="med"/>
              <a:tailEnd type="arrow"/>
            </a:ln>
            <a:effectLst/>
          </p:spPr>
        </p:cxnSp>
        <p:cxnSp>
          <p:nvCxnSpPr>
            <p:cNvPr id="43" name="42 Conector recto"/>
            <p:cNvCxnSpPr>
              <a:endCxn id="24" idx="1"/>
            </p:cNvCxnSpPr>
            <p:nvPr/>
          </p:nvCxnSpPr>
          <p:spPr bwMode="auto">
            <a:xfrm flipV="1">
              <a:off x="2885771" y="4554235"/>
              <a:ext cx="1430155" cy="1222"/>
            </a:xfrm>
            <a:prstGeom prst="line">
              <a:avLst/>
            </a:prstGeom>
            <a:solidFill>
              <a:srgbClr val="3366FF">
                <a:alpha val="60001"/>
              </a:srgbClr>
            </a:solidFill>
            <a:ln w="38100" cap="flat" cmpd="sng" algn="ctr">
              <a:solidFill>
                <a:srgbClr val="000000"/>
              </a:solidFill>
              <a:prstDash val="solid"/>
              <a:round/>
              <a:headEnd type="none" w="med" len="med"/>
              <a:tailEnd type="arrow" w="med" len="med"/>
            </a:ln>
            <a:effectLst/>
          </p:spPr>
        </p:cxnSp>
        <p:cxnSp>
          <p:nvCxnSpPr>
            <p:cNvPr id="44" name="52 Conector recto"/>
            <p:cNvCxnSpPr/>
            <p:nvPr/>
          </p:nvCxnSpPr>
          <p:spPr bwMode="auto">
            <a:xfrm>
              <a:off x="4287603" y="5506513"/>
              <a:ext cx="456547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sp>
          <p:nvSpPr>
            <p:cNvPr id="45" name="TextBox 12"/>
            <p:cNvSpPr txBox="1"/>
            <p:nvPr/>
          </p:nvSpPr>
          <p:spPr>
            <a:xfrm>
              <a:off x="4306030" y="5547022"/>
              <a:ext cx="3758901" cy="369332"/>
            </a:xfrm>
            <a:prstGeom prst="rect">
              <a:avLst/>
            </a:prstGeom>
            <a:noFill/>
          </p:spPr>
          <p:txBody>
            <a:bodyPr wrap="square" rtlCol="0">
              <a:spAutoFit/>
            </a:bodyPr>
            <a:lstStyle/>
            <a:p>
              <a:pPr algn="l"/>
              <a:r>
                <a:rPr lang="en-US" b="1" dirty="0"/>
                <a:t>Zona de </a:t>
              </a:r>
              <a:r>
                <a:rPr lang="en-US" b="1" dirty="0" err="1"/>
                <a:t>memoria</a:t>
              </a:r>
              <a:r>
                <a:rPr lang="en-US" b="1" dirty="0"/>
                <a:t> </a:t>
              </a:r>
              <a:r>
                <a:rPr lang="en-US" b="1" dirty="0" smtClean="0"/>
                <a:t>heap</a:t>
              </a:r>
              <a:endParaRPr lang="es-ES" b="1" dirty="0"/>
            </a:p>
          </p:txBody>
        </p:sp>
        <p:sp>
          <p:nvSpPr>
            <p:cNvPr id="46" name="TextBox 12"/>
            <p:cNvSpPr txBox="1"/>
            <p:nvPr/>
          </p:nvSpPr>
          <p:spPr>
            <a:xfrm>
              <a:off x="5961115" y="5028158"/>
              <a:ext cx="3335838" cy="338554"/>
            </a:xfrm>
            <a:prstGeom prst="rect">
              <a:avLst/>
            </a:prstGeom>
            <a:noFill/>
          </p:spPr>
          <p:txBody>
            <a:bodyPr wrap="square" rtlCol="0">
              <a:spAutoFit/>
            </a:bodyPr>
            <a:lstStyle/>
            <a:p>
              <a:r>
                <a:rPr lang="en-US" sz="1600" i="0" dirty="0">
                  <a:latin typeface="Consolas" pitchFamily="49" charset="0"/>
                </a:rPr>
                <a:t>n</a:t>
              </a:r>
              <a:r>
                <a:rPr lang="en-US" sz="1600" b="1" i="0" dirty="0" smtClean="0">
                  <a:latin typeface="Consolas" pitchFamily="49" charset="0"/>
                </a:rPr>
                <a:t>ew </a:t>
              </a:r>
              <a:r>
                <a:rPr lang="en-US" sz="1600" b="1" i="0" dirty="0" err="1" smtClean="0">
                  <a:latin typeface="Consolas" pitchFamily="49" charset="0"/>
                </a:rPr>
                <a:t>Fecha</a:t>
              </a:r>
              <a:r>
                <a:rPr lang="en-US" sz="1600" b="1" i="0" dirty="0" smtClean="0">
                  <a:latin typeface="Consolas" pitchFamily="49" charset="0"/>
                </a:rPr>
                <a:t>(24,12,2021)</a:t>
              </a:r>
              <a:endParaRPr lang="es-ES" sz="1800" b="1" i="0" dirty="0">
                <a:latin typeface="Consolas" pitchFamily="49" charset="0"/>
              </a:endParaRPr>
            </a:p>
          </p:txBody>
        </p:sp>
        <p:sp>
          <p:nvSpPr>
            <p:cNvPr id="47" name="Text Box 13"/>
            <p:cNvSpPr txBox="1">
              <a:spLocks noChangeArrowheads="1"/>
            </p:cNvSpPr>
            <p:nvPr/>
          </p:nvSpPr>
          <p:spPr bwMode="auto">
            <a:xfrm>
              <a:off x="4299478" y="4364200"/>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26</a:t>
              </a:r>
              <a:endParaRPr lang="en-US" sz="2000" i="0" dirty="0">
                <a:solidFill>
                  <a:srgbClr val="000000"/>
                </a:solidFill>
                <a:latin typeface="Consolas" pitchFamily="49" charset="0"/>
                <a:cs typeface="Consolas" pitchFamily="49" charset="0"/>
              </a:endParaRPr>
            </a:p>
          </p:txBody>
        </p:sp>
        <p:sp>
          <p:nvSpPr>
            <p:cNvPr id="49" name="Rounded Rectangular Callout 1"/>
            <p:cNvSpPr/>
            <p:nvPr/>
          </p:nvSpPr>
          <p:spPr bwMode="auto">
            <a:xfrm>
              <a:off x="2492447" y="6094443"/>
              <a:ext cx="5955818" cy="469916"/>
            </a:xfrm>
            <a:prstGeom prst="wedgeRoundRectCallout">
              <a:avLst>
                <a:gd name="adj1" fmla="val -28984"/>
                <a:gd name="adj2" fmla="val -279318"/>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400" dirty="0" err="1" smtClean="0">
                  <a:latin typeface="Arial Narrow" panose="020B0606020202030204" pitchFamily="34" charset="0"/>
                </a:rPr>
                <a:t>Memoria</a:t>
              </a:r>
              <a:r>
                <a:rPr lang="en-US" sz="2400" dirty="0" smtClean="0">
                  <a:latin typeface="Arial Narrow" panose="020B0606020202030204" pitchFamily="34" charset="0"/>
                </a:rPr>
                <a:t> </a:t>
              </a:r>
              <a:r>
                <a:rPr lang="en-US" sz="2400" dirty="0" err="1" smtClean="0">
                  <a:latin typeface="Arial Narrow" panose="020B0606020202030204" pitchFamily="34" charset="0"/>
                </a:rPr>
                <a:t>después</a:t>
              </a:r>
              <a:r>
                <a:rPr lang="en-US" sz="2400" dirty="0" smtClean="0">
                  <a:latin typeface="Arial Narrow" panose="020B0606020202030204" pitchFamily="34" charset="0"/>
                </a:rPr>
                <a:t> </a:t>
              </a:r>
              <a:r>
                <a:rPr lang="en-US" sz="2400" dirty="0">
                  <a:latin typeface="Arial Narrow" panose="020B0606020202030204" pitchFamily="34" charset="0"/>
                </a:rPr>
                <a:t>de </a:t>
              </a:r>
              <a:r>
                <a:rPr lang="en-US" sz="2400" dirty="0" err="1">
                  <a:latin typeface="Arial Narrow" panose="020B0606020202030204" pitchFamily="34" charset="0"/>
                </a:rPr>
                <a:t>hacer</a:t>
              </a:r>
              <a:r>
                <a:rPr lang="en-US" sz="2400" dirty="0">
                  <a:latin typeface="Arial Narrow" panose="020B0606020202030204" pitchFamily="34" charset="0"/>
                </a:rPr>
                <a:t> </a:t>
              </a:r>
              <a:r>
                <a:rPr lang="en-US" sz="2000" b="1" dirty="0" err="1">
                  <a:solidFill>
                    <a:srgbClr val="FFFF00"/>
                  </a:solidFill>
                  <a:effectLst>
                    <a:outerShdw blurRad="38100" dist="38100" dir="2700000" algn="tl">
                      <a:srgbClr val="000000">
                        <a:alpha val="43137"/>
                      </a:srgbClr>
                    </a:outerShdw>
                  </a:effectLst>
                  <a:latin typeface="Consolas" panose="020B0609020204030204" pitchFamily="49" charset="0"/>
                </a:rPr>
                <a:t>festivo.D</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 26</a:t>
              </a:r>
            </a:p>
          </p:txBody>
        </p:sp>
      </p:grpSp>
      <p:sp>
        <p:nvSpPr>
          <p:cNvPr id="50" name="TextBox 12"/>
          <p:cNvSpPr txBox="1"/>
          <p:nvPr/>
        </p:nvSpPr>
        <p:spPr>
          <a:xfrm>
            <a:off x="7216573" y="3048000"/>
            <a:ext cx="848358"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51" name="TextBox 12"/>
          <p:cNvSpPr txBox="1"/>
          <p:nvPr/>
        </p:nvSpPr>
        <p:spPr>
          <a:xfrm>
            <a:off x="7216573" y="3550920"/>
            <a:ext cx="848358"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Tree>
    <p:extLst>
      <p:ext uri="{BB962C8B-B14F-4D97-AF65-F5344CB8AC3E}">
        <p14:creationId xmlns:p14="http://schemas.microsoft.com/office/powerpoint/2010/main" val="2852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TotalTime>
  <Words>3793</Words>
  <Application>Microsoft Office PowerPoint</Application>
  <PresentationFormat>Widescreen</PresentationFormat>
  <Paragraphs>376</Paragraphs>
  <Slides>24</Slides>
  <Notes>23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Narrow</vt:lpstr>
      <vt:lpstr>Calibri</vt:lpstr>
      <vt:lpstr>Calibri Light</vt:lpstr>
      <vt:lpstr>Consolas</vt:lpstr>
      <vt:lpstr>Lucida Console</vt:lpstr>
      <vt:lpstr>Nina</vt:lpstr>
      <vt:lpstr>Wingdings</vt:lpstr>
      <vt:lpstr>Office Theme</vt:lpstr>
      <vt:lpstr>Temas del curso</vt:lpstr>
      <vt:lpstr>Tipado estático. declaración</vt:lpstr>
      <vt:lpstr>Tipos. Entidades a las que se asocia un tipo</vt:lpstr>
      <vt:lpstr>Tipos. Entidades a las que se asocia un tipo …</vt:lpstr>
      <vt:lpstr>Variables y Parámetros</vt:lpstr>
      <vt:lpstr>Variables y Parámetros. Copia o Referencia</vt:lpstr>
      <vt:lpstr>Por Valor</vt:lpstr>
      <vt:lpstr>Por Referencia</vt:lpstr>
      <vt:lpstr>Por Referencia</vt:lpstr>
      <vt:lpstr>PowerPoint Presentation</vt:lpstr>
      <vt:lpstr>Tratamiento por valor de tipos formados por composición</vt:lpstr>
      <vt:lpstr>Formas de Traspaso de Parámetros (por copia)</vt:lpstr>
      <vt:lpstr>Formas de Traspaso de Parámetros (por copia by result)</vt:lpstr>
      <vt:lpstr>PowerPoint Presentation</vt:lpstr>
      <vt:lpstr>Formas de Traspaso de Parámetros. Por referencia</vt:lpstr>
      <vt:lpstr>Formas de Traspaso de Parámetros. Lazy</vt:lpstr>
      <vt:lpstr>¿Compartir o Duplicar informacion?</vt:lpstr>
      <vt:lpstr>¿Compartir o Duplicar informacion?</vt:lpstr>
      <vt:lpstr>Relación entre class y struct</vt:lpstr>
      <vt:lpstr>Boxing Unboxing</vt:lpstr>
      <vt:lpstr>Clonación e Igualdad</vt:lpstr>
      <vt:lpstr>Clonación e Igualdad</vt:lpstr>
      <vt:lpstr>Igualdad y Clonación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42</cp:revision>
  <dcterms:created xsi:type="dcterms:W3CDTF">2022-09-19T16:59:00Z</dcterms:created>
  <dcterms:modified xsi:type="dcterms:W3CDTF">2022-09-24T16:21:09Z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