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3" r:id="rId2"/>
    <p:sldId id="284" r:id="rId3"/>
    <p:sldId id="285" r:id="rId4"/>
    <p:sldId id="286" r:id="rId5"/>
    <p:sldId id="287" r:id="rId6"/>
    <p:sldId id="295" r:id="rId7"/>
    <p:sldId id="288" r:id="rId8"/>
    <p:sldId id="289" r:id="rId9"/>
    <p:sldId id="296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m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366FF"/>
    <a:srgbClr val="C00000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77987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Lea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detenidamente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comentarios</a:t>
            </a:r>
            <a:r>
              <a:rPr lang="en-US" b="0" baseline="0" dirty="0" smtClean="0"/>
              <a:t>  de la </a:t>
            </a:r>
            <a:r>
              <a:rPr lang="en-US" b="0" baseline="0" dirty="0" err="1" smtClean="0"/>
              <a:t>definición</a:t>
            </a:r>
            <a:r>
              <a:rPr lang="en-US" b="0" baseline="0" dirty="0" smtClean="0"/>
              <a:t> anterior. </a:t>
            </a:r>
            <a:r>
              <a:rPr lang="en-US" b="0" baseline="0" dirty="0" err="1" smtClean="0"/>
              <a:t>Fíjese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definición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asociada</a:t>
            </a:r>
            <a:r>
              <a:rPr lang="en-US" b="0" baseline="0" dirty="0" smtClean="0"/>
              <a:t> a la </a:t>
            </a:r>
            <a:r>
              <a:rPr lang="en-US" b="0" baseline="0" dirty="0" err="1" smtClean="0"/>
              <a:t>existencia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funcionalidad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sort</a:t>
            </a:r>
            <a:r>
              <a:rPr lang="en-US" b="0" baseline="0" dirty="0" smtClean="0"/>
              <a:t> El valor </a:t>
            </a:r>
            <a:r>
              <a:rPr lang="en-US" b="0" baseline="0" dirty="0" err="1" smtClean="0"/>
              <a:t>entero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devuelve</a:t>
            </a:r>
            <a:r>
              <a:rPr lang="en-US" b="0" baseline="0" dirty="0" smtClean="0"/>
              <a:t> sort </a:t>
            </a:r>
            <a:r>
              <a:rPr lang="en-US" b="0" baseline="0" dirty="0" err="1" smtClean="0"/>
              <a:t>significa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negativo</a:t>
            </a:r>
            <a:r>
              <a:rPr lang="en-US" b="0" baseline="0" dirty="0" smtClean="0"/>
              <a:t> que el </a:t>
            </a:r>
            <a:r>
              <a:rPr lang="en-US" b="0" baseline="0" dirty="0" err="1" smtClean="0"/>
              <a:t>objeto</a:t>
            </a:r>
            <a:r>
              <a:rPr lang="en-US" b="0" baseline="0" dirty="0" smtClean="0"/>
              <a:t> que se </a:t>
            </a:r>
            <a:r>
              <a:rPr lang="en-US" b="0" baseline="0" dirty="0" err="1" smtClean="0"/>
              <a:t>está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comparando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iría</a:t>
            </a:r>
            <a:r>
              <a:rPr lang="en-US" b="0" baseline="0" dirty="0" smtClean="0"/>
              <a:t> antes que el </a:t>
            </a:r>
            <a:r>
              <a:rPr lang="en-US" b="0" baseline="0" dirty="0" err="1" smtClean="0"/>
              <a:t>objeto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parámetro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ordenación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es cero </a:t>
            </a:r>
            <a:r>
              <a:rPr lang="en-US" b="0" baseline="0" dirty="0" err="1" smtClean="0"/>
              <a:t>significa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iría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misma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posición</a:t>
            </a:r>
            <a:r>
              <a:rPr lang="en-US" b="0" baseline="0" dirty="0" smtClean="0"/>
              <a:t> y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es positive </a:t>
            </a:r>
            <a:r>
              <a:rPr lang="en-US" b="0" baseline="0" dirty="0" err="1" smtClean="0"/>
              <a:t>significa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iría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posición</a:t>
            </a:r>
            <a:r>
              <a:rPr lang="en-US" b="0" baseline="0" dirty="0" smtClean="0"/>
              <a:t> posterior a la que </a:t>
            </a:r>
            <a:r>
              <a:rPr lang="en-US" b="0" baseline="0" dirty="0" err="1" smtClean="0"/>
              <a:t>ocuparía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parámetro</a:t>
            </a:r>
            <a:endParaRPr lang="en-US" b="0" baseline="0" dirty="0" smtClean="0"/>
          </a:p>
          <a:p>
            <a:r>
              <a:rPr lang="en-US" b="0" baseline="0" dirty="0" smtClean="0"/>
              <a:t>Note que no se ha </a:t>
            </a:r>
            <a:r>
              <a:rPr lang="en-US" b="0" baseline="0" dirty="0" err="1" smtClean="0"/>
              <a:t>querido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decir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mayor que </a:t>
            </a:r>
            <a:r>
              <a:rPr lang="en-US" b="0" baseline="0" dirty="0" smtClean="0"/>
              <a:t>o </a:t>
            </a:r>
            <a:r>
              <a:rPr lang="en-US" b="1" baseline="0" dirty="0" err="1" smtClean="0"/>
              <a:t>menor</a:t>
            </a:r>
            <a:r>
              <a:rPr lang="en-US" b="1" baseline="0" dirty="0" smtClean="0"/>
              <a:t> que </a:t>
            </a:r>
            <a:r>
              <a:rPr lang="en-US" b="0" baseline="0" dirty="0" smtClean="0"/>
              <a:t>para no </a:t>
            </a:r>
            <a:r>
              <a:rPr lang="en-US" b="0" baseline="0" dirty="0" err="1" smtClean="0"/>
              <a:t>comprometerse</a:t>
            </a:r>
            <a:r>
              <a:rPr lang="en-US" b="0" baseline="0" dirty="0" smtClean="0"/>
              <a:t> con </a:t>
            </a:r>
            <a:r>
              <a:rPr lang="en-US" b="0" baseline="0" dirty="0" err="1" smtClean="0"/>
              <a:t>ninguna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interpretación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concreta</a:t>
            </a:r>
            <a:r>
              <a:rPr lang="en-US" b="0" baseline="0" dirty="0" smtClean="0"/>
              <a:t> del </a:t>
            </a:r>
            <a:r>
              <a:rPr lang="en-US" b="0" baseline="0" dirty="0" err="1" smtClean="0"/>
              <a:t>objeto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pueda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cumplir</a:t>
            </a:r>
            <a:r>
              <a:rPr lang="en-US" b="0" baseline="0" dirty="0" smtClean="0"/>
              <a:t> con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sesgo</a:t>
            </a:r>
            <a:r>
              <a:rPr lang="en-US" b="0" baseline="0" dirty="0" smtClean="0"/>
              <a:t> (</a:t>
            </a:r>
            <a:r>
              <a:rPr lang="en-US" b="0" baseline="0" dirty="0" err="1" smtClean="0"/>
              <a:t>implementar</a:t>
            </a:r>
            <a:r>
              <a:rPr lang="en-US" b="0" baseline="0" dirty="0" smtClean="0"/>
              <a:t> la interface)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¿</a:t>
            </a:r>
            <a:r>
              <a:rPr lang="en-US" b="0" baseline="0" dirty="0" err="1" smtClean="0"/>
              <a:t>Cuál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implementación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consistente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tendría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tener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esta</a:t>
            </a:r>
            <a:r>
              <a:rPr lang="en-US" b="0" baseline="0" dirty="0" smtClean="0"/>
              <a:t> interface con la de </a:t>
            </a:r>
            <a:r>
              <a:rPr lang="en-US" b="0" baseline="0" dirty="0" err="1" smtClean="0"/>
              <a:t>cuáles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otros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métodos</a:t>
            </a:r>
            <a:r>
              <a:rPr lang="en-US" b="0" baseline="0" dirty="0" smtClean="0"/>
              <a:t>?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Note que no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utilidad</a:t>
            </a:r>
            <a:r>
              <a:rPr lang="en-US" i="0" baseline="0" dirty="0" smtClean="0"/>
              <a:t> pretender </a:t>
            </a:r>
            <a:r>
              <a:rPr lang="en-US" i="0" baseline="0" dirty="0" err="1" smtClean="0"/>
              <a:t>crear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objeto</a:t>
            </a:r>
            <a:r>
              <a:rPr lang="en-US" i="0" baseline="0" dirty="0" smtClean="0"/>
              <a:t> que solo sea </a:t>
            </a:r>
            <a:r>
              <a:rPr lang="en-US" b="1" i="0" baseline="0" dirty="0" err="1" smtClean="0"/>
              <a:t>IComparable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para </a:t>
            </a:r>
            <a:r>
              <a:rPr lang="en-US" i="0" baseline="0" dirty="0" err="1" smtClean="0"/>
              <a:t>qué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serviría</a:t>
            </a:r>
            <a:r>
              <a:rPr lang="en-US" i="0" baseline="0" dirty="0" smtClean="0"/>
              <a:t>? 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Pero </a:t>
            </a:r>
            <a:r>
              <a:rPr lang="en-US" i="0" baseline="0" dirty="0" err="1" smtClean="0"/>
              <a:t>sí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utilidad</a:t>
            </a:r>
            <a:r>
              <a:rPr lang="en-US" i="0" baseline="0" dirty="0" smtClean="0"/>
              <a:t> saber </a:t>
            </a:r>
            <a:r>
              <a:rPr lang="en-US" i="0" baseline="0" dirty="0" err="1" smtClean="0"/>
              <a:t>si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objeto</a:t>
            </a:r>
            <a:r>
              <a:rPr lang="en-US" i="0" baseline="0" dirty="0" smtClean="0"/>
              <a:t> que es de un </a:t>
            </a:r>
            <a:r>
              <a:rPr lang="en-US" i="0" baseline="0" dirty="0" err="1" smtClean="0"/>
              <a:t>determinado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creado</a:t>
            </a:r>
            <a:r>
              <a:rPr lang="en-US" i="0" baseline="0" dirty="0" smtClean="0"/>
              <a:t> para </a:t>
            </a:r>
            <a:r>
              <a:rPr lang="en-US" i="0" baseline="0" dirty="0" err="1" smtClean="0"/>
              <a:t>ser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usado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otros</a:t>
            </a:r>
            <a:r>
              <a:rPr lang="en-US" i="0" baseline="0" dirty="0" smtClean="0"/>
              <a:t> fines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una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Fecha</a:t>
            </a:r>
            <a:r>
              <a:rPr lang="en-US" b="1" i="0" baseline="0" dirty="0" smtClean="0"/>
              <a:t>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1" i="0" baseline="0" dirty="0" err="1" smtClean="0"/>
              <a:t>Figura</a:t>
            </a:r>
            <a:r>
              <a:rPr lang="en-US" i="0" baseline="0" dirty="0" smtClean="0"/>
              <a:t>, es </a:t>
            </a:r>
            <a:r>
              <a:rPr lang="en-US" i="0" baseline="0" dirty="0" err="1" smtClean="0"/>
              <a:t>además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IComparable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tanto</a:t>
            </a:r>
            <a:r>
              <a:rPr lang="en-US" i="0" baseline="0" dirty="0" smtClean="0"/>
              <a:t> lo </a:t>
            </a:r>
            <a:r>
              <a:rPr lang="en-US" i="0" baseline="0" dirty="0" err="1" smtClean="0"/>
              <a:t>podemos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comparar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otros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mismo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ordenarlos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tenermos</a:t>
            </a:r>
            <a:r>
              <a:rPr lang="en-US" i="0" baseline="0" dirty="0" smtClean="0"/>
              <a:t> un array u </a:t>
            </a:r>
            <a:r>
              <a:rPr lang="en-US" i="0" baseline="0" dirty="0" err="1" smtClean="0"/>
              <a:t>otra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colección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indizable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mismos</a:t>
            </a:r>
            <a:endParaRPr lang="en-US" i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err="1" smtClean="0"/>
              <a:t>Una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implementación</a:t>
            </a:r>
            <a:r>
              <a:rPr lang="en-US" i="0" baseline="0" dirty="0" smtClean="0"/>
              <a:t> de </a:t>
            </a:r>
            <a:r>
              <a:rPr lang="en-US" b="1" i="0" baseline="0" dirty="0" err="1" smtClean="0"/>
              <a:t>ICollection</a:t>
            </a:r>
            <a:r>
              <a:rPr lang="en-US" i="0" baseline="0" dirty="0" smtClean="0"/>
              <a:t> es la que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.NET con el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List</a:t>
            </a:r>
            <a:r>
              <a:rPr lang="en-US" i="0" baseline="0" dirty="0" smtClean="0"/>
              <a:t>. Como </a:t>
            </a:r>
            <a:r>
              <a:rPr lang="en-US" i="0" baseline="0" dirty="0" err="1" smtClean="0"/>
              <a:t>Ud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debe</a:t>
            </a:r>
            <a:r>
              <a:rPr lang="en-US" i="0" baseline="0" dirty="0" smtClean="0"/>
              <a:t> saber </a:t>
            </a:r>
            <a:r>
              <a:rPr lang="en-US" i="0" baseline="0" dirty="0" err="1" smtClean="0"/>
              <a:t>esta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eficiencia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acceso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directo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elementos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través</a:t>
            </a:r>
            <a:r>
              <a:rPr lang="en-US" i="0" baseline="0" dirty="0" smtClean="0"/>
              <a:t> del array </a:t>
            </a:r>
            <a:r>
              <a:rPr lang="en-US" i="0" baseline="0" dirty="0" err="1" smtClean="0"/>
              <a:t>pero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limitación</a:t>
            </a:r>
            <a:r>
              <a:rPr lang="en-US" i="0" baseline="0" dirty="0" smtClean="0"/>
              <a:t> de que </a:t>
            </a:r>
            <a:r>
              <a:rPr lang="en-US" i="0" baseline="0" dirty="0" err="1" smtClean="0"/>
              <a:t>dicho</a:t>
            </a:r>
            <a:r>
              <a:rPr lang="en-US" i="0" baseline="0" dirty="0" smtClean="0"/>
              <a:t> array se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llenar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Esto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resuelve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haciendo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crecer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tamaño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dicho</a:t>
            </a:r>
            <a:r>
              <a:rPr lang="en-US" i="0" baseline="0" dirty="0" smtClean="0"/>
              <a:t> array </a:t>
            </a:r>
            <a:r>
              <a:rPr lang="en-US" i="0" baseline="0" dirty="0" err="1" smtClean="0"/>
              <a:t>cdo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quiera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hacer</a:t>
            </a:r>
            <a:r>
              <a:rPr lang="en-US" i="0" baseline="0" dirty="0" smtClean="0"/>
              <a:t> un </a:t>
            </a:r>
            <a:r>
              <a:rPr lang="en-US" b="1" i="0" baseline="0" dirty="0" smtClean="0"/>
              <a:t>Add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esté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lleno</a:t>
            </a:r>
            <a:r>
              <a:rPr lang="en-US" i="0" baseline="0" dirty="0" smtClean="0"/>
              <a:t> (con el </a:t>
            </a:r>
            <a:r>
              <a:rPr lang="en-US" i="0" baseline="0" dirty="0" err="1" smtClean="0"/>
              <a:t>consiguiente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sobrecosto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ese </a:t>
            </a:r>
            <a:r>
              <a:rPr lang="en-US" i="0" baseline="0" dirty="0" err="1" smtClean="0"/>
              <a:t>momento</a:t>
            </a:r>
            <a:r>
              <a:rPr lang="en-US" i="0" baseline="0" dirty="0" smtClean="0"/>
              <a:t>) o </a:t>
            </a:r>
            <a:r>
              <a:rPr lang="en-US" i="0" baseline="0" dirty="0" err="1" smtClean="0"/>
              <a:t>dando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excepción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estilo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Collection overflow</a:t>
            </a:r>
          </a:p>
          <a:p>
            <a:endParaRPr lang="en-US" b="1" i="0" baseline="0" dirty="0" smtClean="0"/>
          </a:p>
          <a:p>
            <a:r>
              <a:rPr lang="en-US" b="0" i="0" baseline="0" dirty="0" err="1" smtClean="0"/>
              <a:t>Investigue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 es la </a:t>
            </a:r>
            <a:r>
              <a:rPr lang="en-US" b="0" i="0" baseline="0" dirty="0" err="1" smtClean="0"/>
              <a:t>implementación</a:t>
            </a:r>
            <a:r>
              <a:rPr lang="en-US" b="0" i="0" baseline="0" dirty="0" smtClean="0"/>
              <a:t> de arrays y </a:t>
            </a:r>
            <a:r>
              <a:rPr lang="en-US" b="0" i="0" baseline="0" dirty="0" err="1" smtClean="0"/>
              <a:t>listas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Python y </a:t>
            </a:r>
            <a:r>
              <a:rPr lang="en-US" b="0" i="0" baseline="0" dirty="0" err="1" smtClean="0"/>
              <a:t>otros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lenguajes</a:t>
            </a:r>
            <a:endParaRPr lang="en-US" b="0" i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Claro que </a:t>
            </a:r>
            <a:r>
              <a:rPr lang="en-US" i="0" baseline="0" dirty="0" err="1" smtClean="0"/>
              <a:t>Ud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decir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esta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implementación</a:t>
            </a:r>
            <a:r>
              <a:rPr lang="en-US" i="0" baseline="0" dirty="0" smtClean="0"/>
              <a:t> no es </a:t>
            </a:r>
            <a:r>
              <a:rPr lang="en-US" i="0" baseline="0" dirty="0" err="1" smtClean="0"/>
              <a:t>eficiente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bien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podríamos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tener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otra</a:t>
            </a:r>
            <a:r>
              <a:rPr lang="en-US" i="0" baseline="0" dirty="0" smtClean="0"/>
              <a:t> variable para </a:t>
            </a:r>
            <a:r>
              <a:rPr lang="en-US" i="0" baseline="0" dirty="0" err="1" smtClean="0"/>
              <a:t>mantener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cuenta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cantidad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elementos</a:t>
            </a:r>
            <a:r>
              <a:rPr lang="en-US" i="0" baseline="0" dirty="0" smtClean="0"/>
              <a:t>. Pero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no es el </a:t>
            </a:r>
            <a:r>
              <a:rPr lang="en-US" i="0" baseline="0" dirty="0" err="1" smtClean="0"/>
              <a:t>punto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aquí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sino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apreciar</a:t>
            </a:r>
            <a:r>
              <a:rPr lang="en-US" i="0" baseline="0" dirty="0" smtClean="0"/>
              <a:t> que la </a:t>
            </a:r>
            <a:r>
              <a:rPr lang="en-US" i="0" baseline="0" dirty="0" err="1" smtClean="0"/>
              <a:t>definición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vía</a:t>
            </a:r>
            <a:r>
              <a:rPr lang="en-US" i="0" baseline="0" dirty="0" smtClean="0"/>
              <a:t> interface no </a:t>
            </a:r>
            <a:r>
              <a:rPr lang="en-US" i="0" baseline="0" dirty="0" err="1" smtClean="0"/>
              <a:t>debiera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comprometerse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una</a:t>
            </a:r>
            <a:r>
              <a:rPr lang="en-US" i="0" baseline="0" dirty="0" smtClean="0"/>
              <a:t> forma de </a:t>
            </a:r>
            <a:r>
              <a:rPr lang="en-US" i="0" baseline="0" dirty="0" err="1" smtClean="0"/>
              <a:t>representación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memoria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tipos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sean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implementaciones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esa</a:t>
            </a:r>
            <a:r>
              <a:rPr lang="en-US" i="0" baseline="0" dirty="0" smtClean="0"/>
              <a:t> interface. </a:t>
            </a:r>
            <a:r>
              <a:rPr lang="en-US" i="0" baseline="0" dirty="0" err="1" smtClean="0"/>
              <a:t>Esto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posibilita</a:t>
            </a:r>
            <a:r>
              <a:rPr lang="en-US" i="0" baseline="0" dirty="0" smtClean="0"/>
              <a:t> que un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basado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una</a:t>
            </a:r>
            <a:r>
              <a:rPr lang="en-US" i="0" baseline="0" dirty="0" smtClean="0"/>
              <a:t> interface </a:t>
            </a:r>
            <a:r>
              <a:rPr lang="en-US" i="0" baseline="0" dirty="0" err="1" smtClean="0"/>
              <a:t>pueda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adaptarse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diferentes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implementaciones</a:t>
            </a:r>
            <a:r>
              <a:rPr lang="en-US" i="0" baseline="0" dirty="0" smtClean="0"/>
              <a:t> de la interface sin </a:t>
            </a:r>
            <a:r>
              <a:rPr lang="en-US" i="0" baseline="0" dirty="0" err="1" smtClean="0"/>
              <a:t>depender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cómo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implementadas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Si las interfaces </a:t>
            </a:r>
            <a:r>
              <a:rPr lang="en-US" i="0" baseline="0" dirty="0" err="1" smtClean="0"/>
              <a:t>pudieran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tener</a:t>
            </a:r>
            <a:r>
              <a:rPr lang="en-US" i="0" baseline="0" dirty="0" smtClean="0"/>
              <a:t> variables la forma de </a:t>
            </a:r>
            <a:r>
              <a:rPr lang="en-US" i="0" baseline="0" dirty="0" err="1" smtClean="0"/>
              <a:t>implementación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complicaría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cuando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quiera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implementar</a:t>
            </a:r>
            <a:r>
              <a:rPr lang="en-US" i="0" baseline="0" dirty="0" smtClean="0"/>
              <a:t> mas de </a:t>
            </a:r>
            <a:r>
              <a:rPr lang="en-US" i="0" baseline="0" dirty="0" err="1" smtClean="0"/>
              <a:t>una</a:t>
            </a:r>
            <a:r>
              <a:rPr lang="en-US" i="0" baseline="0" dirty="0" smtClean="0"/>
              <a:t> interface. </a:t>
            </a:r>
            <a:r>
              <a:rPr lang="en-US" i="0" baseline="0" dirty="0" err="1" smtClean="0"/>
              <a:t>Sobre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volverá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más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adelante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cdo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hable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Herencia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Múltiple</a:t>
            </a:r>
            <a:endParaRPr lang="en-US" i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err="1" smtClean="0"/>
              <a:t>Piense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otro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ejemplo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genericidad</a:t>
            </a:r>
            <a:r>
              <a:rPr lang="en-US" i="0" baseline="0" dirty="0" smtClean="0"/>
              <a:t> con dos </a:t>
            </a:r>
            <a:r>
              <a:rPr lang="en-US" i="0" baseline="0" dirty="0" err="1" smtClean="0"/>
              <a:t>parámetros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genéricos</a:t>
            </a:r>
            <a:r>
              <a:rPr lang="en-US" i="0" baseline="0" dirty="0" smtClean="0"/>
              <a:t> que no sea </a:t>
            </a:r>
            <a:r>
              <a:rPr lang="en-US" i="0" baseline="0" dirty="0" err="1" smtClean="0"/>
              <a:t>diccionario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La </a:t>
            </a:r>
            <a:r>
              <a:rPr lang="en-US" i="0" baseline="0" dirty="0" err="1" smtClean="0"/>
              <a:t>utilidad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más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común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genericidad</a:t>
            </a:r>
            <a:r>
              <a:rPr lang="en-US" i="0" baseline="0" dirty="0" smtClean="0"/>
              <a:t> es para </a:t>
            </a:r>
            <a:r>
              <a:rPr lang="en-US" i="0" baseline="0" dirty="0" err="1" smtClean="0"/>
              <a:t>definir</a:t>
            </a:r>
            <a:r>
              <a:rPr lang="en-US" i="0" baseline="0" dirty="0" smtClean="0"/>
              <a:t> lo que se </a:t>
            </a:r>
            <a:r>
              <a:rPr lang="en-US" i="0" baseline="0" dirty="0" err="1" smtClean="0"/>
              <a:t>denominan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contenedores</a:t>
            </a:r>
            <a:r>
              <a:rPr lang="en-US" i="0" baseline="0" dirty="0" smtClean="0"/>
              <a:t> (containers). Es </a:t>
            </a:r>
            <a:r>
              <a:rPr lang="en-US" i="0" baseline="0" dirty="0" err="1" smtClean="0"/>
              <a:t>decir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representa</a:t>
            </a:r>
            <a:r>
              <a:rPr lang="en-US" i="0" baseline="0" dirty="0" smtClean="0"/>
              <a:t> un </a:t>
            </a:r>
            <a:r>
              <a:rPr lang="en-US" b="1" i="0" baseline="0" dirty="0" err="1" smtClean="0"/>
              <a:t>contenedor</a:t>
            </a:r>
            <a:r>
              <a:rPr lang="en-US" b="1" i="0" baseline="0" dirty="0" smtClean="0"/>
              <a:t>, 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continente</a:t>
            </a:r>
            <a:r>
              <a:rPr lang="en-US" i="0" baseline="0" dirty="0" smtClean="0"/>
              <a:t> o forma de </a:t>
            </a:r>
            <a:r>
              <a:rPr lang="en-US" i="0" baseline="0" dirty="0" err="1" smtClean="0"/>
              <a:t>contener</a:t>
            </a:r>
            <a:r>
              <a:rPr lang="en-US" i="0" baseline="0" dirty="0" smtClean="0"/>
              <a:t> y un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(o </a:t>
            </a:r>
            <a:r>
              <a:rPr lang="en-US" i="0" baseline="0" dirty="0" err="1" smtClean="0"/>
              <a:t>unos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tipos</a:t>
            </a:r>
            <a:r>
              <a:rPr lang="en-US" i="0" baseline="0" dirty="0" smtClean="0"/>
              <a:t>) que </a:t>
            </a:r>
            <a:r>
              <a:rPr lang="en-US" i="0" baseline="0" dirty="0" err="1" smtClean="0"/>
              <a:t>representa</a:t>
            </a:r>
            <a:r>
              <a:rPr lang="en-US" i="0" baseline="0" dirty="0" smtClean="0"/>
              <a:t>(n) al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objetos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contenidos</a:t>
            </a:r>
            <a:r>
              <a:rPr lang="en-US" b="1" i="0" baseline="0" dirty="0" smtClean="0"/>
              <a:t>. </a:t>
            </a:r>
            <a:r>
              <a:rPr lang="en-US" b="0" i="0" baseline="0" dirty="0" smtClean="0"/>
              <a:t>Revise la </a:t>
            </a:r>
            <a:r>
              <a:rPr lang="en-US" b="0" i="0" baseline="0" dirty="0" err="1" smtClean="0"/>
              <a:t>amplia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biblioteca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clases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genéricas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contenedores</a:t>
            </a:r>
            <a:r>
              <a:rPr lang="en-US" b="0" i="0" baseline="0" dirty="0" smtClean="0"/>
              <a:t> que </a:t>
            </a:r>
            <a:r>
              <a:rPr lang="en-US" b="0" i="0" baseline="0" dirty="0" err="1" smtClean="0"/>
              <a:t>tiene</a:t>
            </a:r>
            <a:r>
              <a:rPr lang="en-US" b="0" i="0" baseline="0" dirty="0" smtClean="0"/>
              <a:t> .NET con </a:t>
            </a:r>
            <a:r>
              <a:rPr lang="en-US" b="0" i="0" baseline="0" dirty="0" err="1" smtClean="0"/>
              <a:t>los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tipos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Stack</a:t>
            </a:r>
            <a:r>
              <a:rPr lang="en-US" b="0" i="0" baseline="0" dirty="0" smtClean="0"/>
              <a:t>, </a:t>
            </a:r>
            <a:r>
              <a:rPr lang="en-US" b="1" i="0" baseline="0" dirty="0" smtClean="0"/>
              <a:t>Queue</a:t>
            </a:r>
            <a:r>
              <a:rPr lang="en-US" b="0" i="0" baseline="0" dirty="0" smtClean="0"/>
              <a:t>, </a:t>
            </a:r>
            <a:r>
              <a:rPr lang="en-US" b="1" i="0" baseline="0" dirty="0" smtClean="0"/>
              <a:t>List</a:t>
            </a:r>
            <a:r>
              <a:rPr lang="en-US" b="0" i="0" baseline="0" dirty="0" smtClean="0"/>
              <a:t>, </a:t>
            </a:r>
            <a:r>
              <a:rPr lang="en-US" b="1" i="0" baseline="0" dirty="0" smtClean="0"/>
              <a:t>Dictionary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etc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r>
              <a:rPr lang="en-US" b="0" i="0" baseline="0" dirty="0" err="1" smtClean="0"/>
              <a:t>Piense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algún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ejemplo</a:t>
            </a:r>
            <a:r>
              <a:rPr lang="en-US" b="0" i="0" baseline="0" dirty="0" smtClean="0"/>
              <a:t> que le </a:t>
            </a:r>
            <a:r>
              <a:rPr lang="en-US" b="0" i="0" baseline="0" dirty="0" err="1" smtClean="0"/>
              <a:t>convenga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tener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más</a:t>
            </a:r>
            <a:r>
              <a:rPr lang="en-US" b="0" i="0" baseline="0" dirty="0" smtClean="0"/>
              <a:t> de 2 </a:t>
            </a:r>
            <a:r>
              <a:rPr lang="en-US" b="0" i="0" baseline="0" dirty="0" err="1" smtClean="0"/>
              <a:t>parámetros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genéricos</a:t>
            </a:r>
            <a:r>
              <a:rPr lang="en-US" b="0" i="0" baseline="0" dirty="0" smtClean="0"/>
              <a:t>. ¿</a:t>
            </a:r>
            <a:r>
              <a:rPr lang="en-US" b="0" i="0" baseline="0" dirty="0" err="1" smtClean="0"/>
              <a:t>Podría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tener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utilidad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disponer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algún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tipo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recurso</a:t>
            </a:r>
            <a:r>
              <a:rPr lang="en-US" b="0" i="0" baseline="0" dirty="0" smtClean="0"/>
              <a:t> que me </a:t>
            </a:r>
            <a:r>
              <a:rPr lang="en-US" b="0" i="0" baseline="0" dirty="0" err="1" smtClean="0"/>
              <a:t>permita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expresar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genericidad</a:t>
            </a:r>
            <a:r>
              <a:rPr lang="en-US" b="0" i="0" baseline="0" dirty="0" smtClean="0"/>
              <a:t> con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cantidad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cualquiera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parámetros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genéricos</a:t>
            </a:r>
            <a:r>
              <a:rPr lang="en-US" b="0" i="0" baseline="0" dirty="0" smtClean="0"/>
              <a:t>?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La </a:t>
            </a:r>
            <a:r>
              <a:rPr lang="en-US" b="0" i="0" baseline="0" dirty="0" err="1" smtClean="0"/>
              <a:t>genericidad</a:t>
            </a:r>
            <a:r>
              <a:rPr lang="en-US" b="0" i="0" baseline="0" dirty="0" smtClean="0"/>
              <a:t> es un </a:t>
            </a:r>
            <a:r>
              <a:rPr lang="en-US" b="0" i="0" baseline="0" dirty="0" err="1" smtClean="0"/>
              <a:t>excelente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recurso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reusabilidad</a:t>
            </a:r>
            <a:r>
              <a:rPr lang="en-US" b="0" i="0" baseline="0" dirty="0" smtClean="0"/>
              <a:t> que da </a:t>
            </a:r>
            <a:r>
              <a:rPr lang="en-US" b="0" i="0" baseline="0" dirty="0" err="1" smtClean="0"/>
              <a:t>flexibilidad</a:t>
            </a:r>
            <a:r>
              <a:rPr lang="en-US" b="0" i="0" baseline="0" dirty="0" smtClean="0"/>
              <a:t> y </a:t>
            </a:r>
            <a:r>
              <a:rPr lang="en-US" b="0" i="0" baseline="0" dirty="0" err="1" smtClean="0"/>
              <a:t>síntesis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expresiva</a:t>
            </a:r>
            <a:r>
              <a:rPr lang="en-US" b="0" i="0" baseline="0" dirty="0" smtClean="0"/>
              <a:t> sin </a:t>
            </a:r>
            <a:r>
              <a:rPr lang="en-US" b="0" i="0" baseline="0" dirty="0" err="1" smtClean="0"/>
              <a:t>perder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seguridad</a:t>
            </a:r>
            <a:r>
              <a:rPr lang="en-US" b="0" i="0" baseline="0" dirty="0" smtClean="0"/>
              <a:t>. Ada </a:t>
            </a:r>
            <a:r>
              <a:rPr lang="en-US" b="0" i="0" baseline="0" dirty="0" err="1" smtClean="0"/>
              <a:t>fue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uno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los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primeros</a:t>
            </a:r>
            <a:r>
              <a:rPr lang="en-US" b="0" i="0" baseline="0" dirty="0" smtClean="0"/>
              <a:t> LP que </a:t>
            </a:r>
            <a:r>
              <a:rPr lang="en-US" b="0" i="0" baseline="0" dirty="0" err="1" smtClean="0"/>
              <a:t>incluyó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recurso</a:t>
            </a:r>
            <a:r>
              <a:rPr lang="en-US" b="0" i="0" baseline="0" dirty="0" smtClean="0"/>
              <a:t> para </a:t>
            </a:r>
            <a:r>
              <a:rPr lang="en-US" b="0" i="0" baseline="0" dirty="0" err="1" smtClean="0"/>
              <a:t>caracterizar</a:t>
            </a:r>
            <a:r>
              <a:rPr lang="en-US" b="0" i="0" baseline="0" dirty="0" smtClean="0"/>
              <a:t> un </a:t>
            </a:r>
            <a:r>
              <a:rPr lang="en-US" b="0" i="0" baseline="0" dirty="0" err="1" smtClean="0"/>
              <a:t>tipo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aunque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aún</a:t>
            </a:r>
            <a:r>
              <a:rPr lang="en-US" b="0" i="0" baseline="0" dirty="0" smtClean="0"/>
              <a:t> no </a:t>
            </a:r>
            <a:r>
              <a:rPr lang="en-US" b="0" i="0" baseline="0" dirty="0" err="1" smtClean="0"/>
              <a:t>incluía</a:t>
            </a:r>
            <a:r>
              <a:rPr lang="en-US" b="0" i="0" baseline="0" dirty="0" smtClean="0"/>
              <a:t> el </a:t>
            </a:r>
            <a:r>
              <a:rPr lang="en-US" b="0" i="0" baseline="0" dirty="0" err="1" smtClean="0"/>
              <a:t>concepto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clase</a:t>
            </a:r>
            <a:r>
              <a:rPr lang="en-US" b="0" i="0" baseline="0" dirty="0" smtClean="0"/>
              <a:t> y POO.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Este </a:t>
            </a:r>
            <a:r>
              <a:rPr lang="en-US" b="0" i="0" baseline="0" dirty="0" err="1" smtClean="0"/>
              <a:t>concepto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genericidad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está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presente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C++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la forma de lo que </a:t>
            </a:r>
            <a:r>
              <a:rPr lang="en-US" b="0" i="0" baseline="0" dirty="0" err="1" smtClean="0"/>
              <a:t>denomina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template</a:t>
            </a:r>
            <a:r>
              <a:rPr lang="en-US" b="0" i="0" baseline="0" dirty="0" smtClean="0"/>
              <a:t> </a:t>
            </a:r>
            <a:endParaRPr lang="en-US" b="1" i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LPs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aplican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paradigma</a:t>
            </a:r>
            <a:r>
              <a:rPr lang="en-US" baseline="0" dirty="0" smtClean="0"/>
              <a:t> POO le </a:t>
            </a:r>
            <a:r>
              <a:rPr lang="en-US" baseline="0" dirty="0" err="1" smtClean="0"/>
              <a:t>llaman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 es similar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mayoría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variar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visibilidad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LPs. </a:t>
            </a:r>
            <a:r>
              <a:rPr lang="en-US" baseline="0" dirty="0" err="1" smtClean="0"/>
              <a:t>Analice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expresa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LPs que </a:t>
            </a:r>
            <a:r>
              <a:rPr lang="en-US" baseline="0" dirty="0" err="1" smtClean="0"/>
              <a:t>serán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curso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Smalltalk y </a:t>
            </a:r>
            <a:r>
              <a:rPr lang="en-US" baseline="0" dirty="0" err="1" smtClean="0"/>
              <a:t>Simula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consideran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precursores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introducción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conceptos</a:t>
            </a:r>
            <a:r>
              <a:rPr lang="en-US" baseline="0" dirty="0" smtClean="0"/>
              <a:t>. Su mayor </a:t>
            </a:r>
            <a:r>
              <a:rPr lang="en-US" baseline="0" dirty="0" err="1" smtClean="0"/>
              <a:t>popularidad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expansión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considera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empezó</a:t>
            </a:r>
            <a:r>
              <a:rPr lang="en-US" baseline="0" dirty="0" smtClean="0"/>
              <a:t> con C++ y el </a:t>
            </a:r>
            <a:r>
              <a:rPr lang="en-US" baseline="0" dirty="0" err="1" smtClean="0"/>
              <a:t>apoyo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 que le </a:t>
            </a:r>
            <a:r>
              <a:rPr lang="en-US" baseline="0" dirty="0" err="1" smtClean="0"/>
              <a:t>dió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compañía</a:t>
            </a:r>
            <a:r>
              <a:rPr lang="en-US" baseline="0" dirty="0" smtClean="0"/>
              <a:t> AT&amp;T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balance </a:t>
            </a:r>
            <a:r>
              <a:rPr lang="en-US" dirty="0" err="1" smtClean="0"/>
              <a:t>adecuado</a:t>
            </a:r>
            <a:r>
              <a:rPr lang="en-US" dirty="0" smtClean="0"/>
              <a:t> entre el </a:t>
            </a:r>
            <a:r>
              <a:rPr lang="en-US" dirty="0" err="1" smtClean="0"/>
              <a:t>qué</a:t>
            </a:r>
            <a:r>
              <a:rPr lang="en-US" dirty="0" smtClean="0"/>
              <a:t> y el </a:t>
            </a:r>
            <a:r>
              <a:rPr lang="en-US" dirty="0" err="1" smtClean="0"/>
              <a:t>cómo</a:t>
            </a:r>
            <a:r>
              <a:rPr lang="en-US" dirty="0" smtClean="0"/>
              <a:t> es clave para el </a:t>
            </a:r>
            <a:r>
              <a:rPr lang="en-US" dirty="0" err="1" smtClean="0"/>
              <a:t>éxito</a:t>
            </a:r>
            <a:r>
              <a:rPr lang="en-US" dirty="0" smtClean="0"/>
              <a:t> de un </a:t>
            </a:r>
            <a:r>
              <a:rPr lang="en-US" dirty="0" err="1" smtClean="0"/>
              <a:t>proyecto</a:t>
            </a:r>
            <a:r>
              <a:rPr lang="en-US" dirty="0" smtClean="0"/>
              <a:t> de software. 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proyecto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requerimientos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éste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cumplir</a:t>
            </a:r>
            <a:r>
              <a:rPr lang="en-US" baseline="0" dirty="0" smtClean="0"/>
              <a:t> (el QUÉ)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, lo que no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implementan</a:t>
            </a:r>
            <a:r>
              <a:rPr lang="en-US" baseline="0" dirty="0" smtClean="0"/>
              <a:t> (el CÓMO). Pero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pies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tierra</a:t>
            </a:r>
            <a:r>
              <a:rPr lang="en-US" baseline="0" dirty="0" smtClean="0"/>
              <a:t> para no pretender </a:t>
            </a:r>
            <a:r>
              <a:rPr lang="en-US" baseline="0" dirty="0" err="1" smtClean="0"/>
              <a:t>requerimientos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irrealistas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implementar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LPs con </a:t>
            </a:r>
            <a:r>
              <a:rPr lang="en-US" baseline="0" dirty="0" err="1" smtClean="0"/>
              <a:t>tipado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estático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compilación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C# y Java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compila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a un DLL para </a:t>
            </a:r>
            <a:r>
              <a:rPr lang="en-US" baseline="0" dirty="0" err="1" smtClean="0"/>
              <a:t>usarla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disponer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conocer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sino</a:t>
            </a:r>
            <a:r>
              <a:rPr lang="en-US" baseline="0" dirty="0" smtClean="0"/>
              <a:t> del QUÉ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oferta</a:t>
            </a:r>
            <a:r>
              <a:rPr lang="en-US" baseline="0" dirty="0" smtClean="0"/>
              <a:t>.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depende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implementada</a:t>
            </a:r>
            <a:r>
              <a:rPr lang="en-US" baseline="0" dirty="0" smtClean="0"/>
              <a:t> y no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reprogramarlo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ocurre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cambio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implementación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implementación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interface. Es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no es </a:t>
            </a:r>
            <a:r>
              <a:rPr lang="en-US" baseline="0" dirty="0" err="1" smtClean="0"/>
              <a:t>contrario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filosofía</a:t>
            </a:r>
            <a:r>
              <a:rPr lang="en-US" baseline="0" dirty="0" smtClean="0"/>
              <a:t> OPEN SOURCE.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cosa</a:t>
            </a:r>
            <a:r>
              <a:rPr lang="en-US" baseline="0" dirty="0" smtClean="0"/>
              <a:t> es que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fuente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puedas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conocer</a:t>
            </a:r>
            <a:r>
              <a:rPr lang="en-US" baseline="0" dirty="0" smtClean="0"/>
              <a:t> para que </a:t>
            </a:r>
            <a:r>
              <a:rPr lang="en-US" baseline="0" dirty="0" err="1" smtClean="0"/>
              <a:t>aprendas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compartir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conocimientos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puedas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participar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evolución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mejora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cosa</a:t>
            </a:r>
            <a:r>
              <a:rPr lang="en-US" baseline="0" dirty="0" smtClean="0"/>
              <a:t> es que </a:t>
            </a:r>
            <a:r>
              <a:rPr lang="en-US" baseline="0" dirty="0" err="1" smtClean="0"/>
              <a:t>tengas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depender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disponer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mayoría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LPOOs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, que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sintácticamente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maneras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LP.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justificación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redundancia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C# de </a:t>
            </a:r>
            <a:r>
              <a:rPr lang="en-US" baseline="0" dirty="0" err="1" smtClean="0"/>
              <a:t>ponerle</a:t>
            </a:r>
            <a:r>
              <a:rPr lang="en-US" baseline="0" dirty="0" smtClean="0"/>
              <a:t> </a:t>
            </a:r>
            <a:r>
              <a:rPr lang="en-US" b="1" baseline="0" dirty="0" smtClean="0"/>
              <a:t>abstract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suficiente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conque</a:t>
            </a:r>
            <a:r>
              <a:rPr lang="en-US" baseline="0" dirty="0" smtClean="0"/>
              <a:t> se lo </a:t>
            </a:r>
            <a:r>
              <a:rPr lang="en-US" baseline="0" dirty="0" err="1" smtClean="0"/>
              <a:t>indicaras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algún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legibilidad</a:t>
            </a:r>
            <a:r>
              <a:rPr lang="en-US" baseline="0" dirty="0" smtClean="0"/>
              <a:t> o para </a:t>
            </a:r>
            <a:r>
              <a:rPr lang="en-US" baseline="0" dirty="0" err="1" smtClean="0"/>
              <a:t>darle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garantías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compilador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definiendo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aún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incompleto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Muchos</a:t>
            </a:r>
            <a:r>
              <a:rPr lang="en-US" baseline="0" dirty="0" smtClean="0"/>
              <a:t> LPs </a:t>
            </a:r>
            <a:r>
              <a:rPr lang="en-US" baseline="0" dirty="0" err="1" smtClean="0"/>
              <a:t>usan</a:t>
            </a:r>
            <a:r>
              <a:rPr lang="en-US" baseline="0" dirty="0" smtClean="0"/>
              <a:t> la palabra </a:t>
            </a:r>
            <a:r>
              <a:rPr lang="en-US" b="1" baseline="0" dirty="0" smtClean="0"/>
              <a:t>class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definición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(sea </a:t>
            </a:r>
            <a:r>
              <a:rPr lang="en-US" baseline="0" dirty="0" err="1" smtClean="0"/>
              <a:t>abstracto</a:t>
            </a:r>
            <a:r>
              <a:rPr lang="en-US" baseline="0" dirty="0" smtClean="0"/>
              <a:t> o no).  </a:t>
            </a:r>
            <a:r>
              <a:rPr lang="en-US" baseline="0" dirty="0" err="1" smtClean="0"/>
              <a:t>Analice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Python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concepto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y de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abstracta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aunque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tenga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sintáctica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específica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ello</a:t>
            </a:r>
            <a:r>
              <a:rPr lang="en-US" baseline="0" dirty="0" smtClean="0"/>
              <a:t>. A fin de </a:t>
            </a:r>
            <a:r>
              <a:rPr lang="en-US" baseline="0" dirty="0" err="1" smtClean="0"/>
              <a:t>cuentas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 a volar a lo que sea que </a:t>
            </a:r>
            <a:r>
              <a:rPr lang="en-US" baseline="0" dirty="0" err="1" smtClean="0"/>
              <a:t>haya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variable</a:t>
            </a:r>
            <a:r>
              <a:rPr lang="en-US" b="1" baseline="0" dirty="0" smtClean="0"/>
              <a:t> x </a:t>
            </a:r>
            <a:r>
              <a:rPr lang="en-US" b="0" baseline="0" dirty="0" smtClean="0"/>
              <a:t>sin </a:t>
            </a:r>
            <a:r>
              <a:rPr lang="en-US" b="0" baseline="0" dirty="0" err="1" smtClean="0"/>
              <a:t>tener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haber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especificado</a:t>
            </a:r>
            <a:r>
              <a:rPr lang="en-US" b="0" baseline="0" dirty="0" smtClean="0"/>
              <a:t> que </a:t>
            </a:r>
            <a:r>
              <a:rPr lang="en-US" b="1" baseline="0" dirty="0" smtClean="0"/>
              <a:t>x</a:t>
            </a:r>
            <a:r>
              <a:rPr lang="en-US" b="0" baseline="0" dirty="0" smtClean="0"/>
              <a:t> es de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Ave</a:t>
            </a:r>
            <a:r>
              <a:rPr lang="en-US" b="0" baseline="0" dirty="0" smtClean="0"/>
              <a:t> o de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Avion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basta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conque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ejecución</a:t>
            </a:r>
            <a:r>
              <a:rPr lang="en-US" b="0" baseline="0" dirty="0" smtClean="0"/>
              <a:t> a lo que </a:t>
            </a:r>
            <a:r>
              <a:rPr lang="en-US" b="0" baseline="0" dirty="0" err="1" smtClean="0"/>
              <a:t>haya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1" baseline="0" dirty="0" smtClean="0"/>
              <a:t> x </a:t>
            </a:r>
            <a:r>
              <a:rPr lang="en-US" b="0" baseline="0" dirty="0" smtClean="0"/>
              <a:t>se le </a:t>
            </a:r>
            <a:r>
              <a:rPr lang="en-US" b="0" baseline="0" dirty="0" err="1" smtClean="0"/>
              <a:t>pueda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aplicar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x.Vuela</a:t>
            </a:r>
            <a:r>
              <a:rPr lang="en-US" b="1" baseline="0" dirty="0" smtClean="0"/>
              <a:t>()</a:t>
            </a:r>
          </a:p>
          <a:p>
            <a:endParaRPr lang="en-US" b="1" baseline="0" dirty="0" smtClean="0"/>
          </a:p>
          <a:p>
            <a:r>
              <a:rPr lang="en-US" b="0" baseline="0" dirty="0" err="1" smtClean="0"/>
              <a:t>En</a:t>
            </a:r>
            <a:r>
              <a:rPr lang="en-US" b="0" baseline="0" dirty="0" smtClean="0"/>
              <a:t> GO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ejemplo</a:t>
            </a:r>
            <a:r>
              <a:rPr lang="en-US" b="0" baseline="0" dirty="0" smtClean="0"/>
              <a:t> no se </a:t>
            </a:r>
            <a:r>
              <a:rPr lang="en-US" b="0" baseline="0" dirty="0" err="1" smtClean="0"/>
              <a:t>usa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una</a:t>
            </a:r>
            <a:r>
              <a:rPr lang="en-US" b="0" baseline="0" dirty="0" smtClean="0"/>
              <a:t> keyword </a:t>
            </a:r>
            <a:r>
              <a:rPr lang="en-US" b="1" baseline="0" dirty="0" smtClean="0"/>
              <a:t>class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sino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interface. </a:t>
            </a:r>
            <a:r>
              <a:rPr lang="en-US" b="0" baseline="0" dirty="0" smtClean="0"/>
              <a:t>¿Cree que sea un </a:t>
            </a:r>
            <a:r>
              <a:rPr lang="en-US" b="0" baseline="0" dirty="0" err="1" smtClean="0"/>
              <a:t>pujo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contracorriente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los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autores</a:t>
            </a:r>
            <a:r>
              <a:rPr lang="en-US" b="0" baseline="0" dirty="0" smtClean="0"/>
              <a:t> de GO?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¿Cree que es </a:t>
            </a:r>
            <a:r>
              <a:rPr lang="en-US" b="0" baseline="0" dirty="0" err="1" smtClean="0"/>
              <a:t>redundante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si</a:t>
            </a:r>
            <a:r>
              <a:rPr lang="en-US" b="0" baseline="0" dirty="0" smtClean="0"/>
              <a:t> el </a:t>
            </a:r>
            <a:r>
              <a:rPr lang="en-US" b="0" baseline="0" dirty="0" err="1" smtClean="0"/>
              <a:t>método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Dedicacion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ya</a:t>
            </a:r>
            <a:r>
              <a:rPr lang="en-US" b="0" baseline="0" dirty="0" smtClean="0"/>
              <a:t> era </a:t>
            </a:r>
            <a:r>
              <a:rPr lang="en-US" b="0" baseline="0" dirty="0" err="1" smtClean="0"/>
              <a:t>abstracto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clase</a:t>
            </a:r>
            <a:r>
              <a:rPr lang="en-US" b="0" baseline="0" dirty="0" smtClean="0"/>
              <a:t> Persona </a:t>
            </a:r>
            <a:r>
              <a:rPr lang="en-US" b="0" baseline="0" dirty="0" err="1" smtClean="0"/>
              <a:t>haya</a:t>
            </a:r>
            <a:r>
              <a:rPr lang="en-US" b="0" baseline="0" dirty="0" smtClean="0"/>
              <a:t> que </a:t>
            </a:r>
            <a:r>
              <a:rPr lang="en-US" b="0" baseline="0" dirty="0" err="1" smtClean="0"/>
              <a:t>ponerle</a:t>
            </a:r>
            <a:r>
              <a:rPr lang="en-US" b="0" baseline="0" dirty="0" smtClean="0"/>
              <a:t> la </a:t>
            </a:r>
            <a:r>
              <a:rPr lang="en-US" b="0" baseline="0" dirty="0" err="1" smtClean="0"/>
              <a:t>especificación</a:t>
            </a:r>
            <a:r>
              <a:rPr lang="en-US" b="0" baseline="0" dirty="0" smtClean="0"/>
              <a:t> override </a:t>
            </a:r>
            <a:r>
              <a:rPr lang="en-US" b="0" baseline="0" dirty="0" err="1" smtClean="0"/>
              <a:t>delante</a:t>
            </a:r>
            <a:r>
              <a:rPr lang="en-US" b="0" baseline="0" dirty="0" smtClean="0"/>
              <a:t>? ¿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qué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cree</a:t>
            </a:r>
            <a:r>
              <a:rPr lang="en-US" b="0" baseline="0" dirty="0" smtClean="0"/>
              <a:t> que C# ha </a:t>
            </a:r>
            <a:r>
              <a:rPr lang="en-US" b="0" baseline="0" dirty="0" err="1" smtClean="0"/>
              <a:t>introducido</a:t>
            </a:r>
            <a:r>
              <a:rPr lang="en-US" b="0" baseline="0" dirty="0" smtClean="0"/>
              <a:t> el override? </a:t>
            </a:r>
            <a:r>
              <a:rPr lang="en-US" b="0" baseline="0" dirty="0" err="1" smtClean="0"/>
              <a:t>Analice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cómo</a:t>
            </a:r>
            <a:r>
              <a:rPr lang="en-US" b="0" baseline="0" dirty="0" smtClean="0"/>
              <a:t> es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otros</a:t>
            </a:r>
            <a:r>
              <a:rPr lang="en-US" b="0" baseline="0" dirty="0" smtClean="0"/>
              <a:t> LPs (Java, C++, Eiffel, …)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¿Cree que </a:t>
            </a:r>
            <a:r>
              <a:rPr lang="en-US" b="0" baseline="0" dirty="0" err="1" smtClean="0"/>
              <a:t>aún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cuando</a:t>
            </a:r>
            <a:r>
              <a:rPr lang="en-US" b="0" baseline="0" dirty="0" smtClean="0"/>
              <a:t> no </a:t>
            </a:r>
            <a:r>
              <a:rPr lang="en-US" b="0" baseline="0" dirty="0" err="1" smtClean="0"/>
              <a:t>tenga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tipado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estático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tiene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utilidad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manejar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concepto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jerarquías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Python o </a:t>
            </a:r>
            <a:r>
              <a:rPr lang="en-US" b="0" baseline="0" dirty="0" err="1" smtClean="0"/>
              <a:t>Javascript</a:t>
            </a:r>
            <a:r>
              <a:rPr lang="en-US" b="0" baseline="0" dirty="0" smtClean="0"/>
              <a:t>? ¿</a:t>
            </a:r>
            <a:r>
              <a:rPr lang="en-US" b="0" baseline="0" dirty="0" err="1" smtClean="0"/>
              <a:t>Cómo</a:t>
            </a:r>
            <a:r>
              <a:rPr lang="en-US" b="0" baseline="0" dirty="0" smtClean="0"/>
              <a:t> lo </a:t>
            </a:r>
            <a:r>
              <a:rPr lang="en-US" b="0" baseline="0" dirty="0" err="1" smtClean="0"/>
              <a:t>interpretaría</a:t>
            </a:r>
            <a:r>
              <a:rPr lang="en-US" b="0" baseline="0" dirty="0" smtClean="0"/>
              <a:t>?</a:t>
            </a:r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Aunque</a:t>
            </a:r>
            <a:r>
              <a:rPr lang="en-US" dirty="0" smtClean="0"/>
              <a:t> las interfaces no </a:t>
            </a:r>
            <a:r>
              <a:rPr lang="en-US" dirty="0" err="1" smtClean="0"/>
              <a:t>puedan</a:t>
            </a:r>
            <a:r>
              <a:rPr lang="en-US" dirty="0" smtClean="0"/>
              <a:t> definer</a:t>
            </a:r>
            <a:r>
              <a:rPr lang="en-US" baseline="0" dirty="0" smtClean="0"/>
              <a:t> variables para no </a:t>
            </a:r>
            <a:r>
              <a:rPr lang="en-US" baseline="0" dirty="0" err="1" smtClean="0"/>
              <a:t>comprometerse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representación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 ¿no </a:t>
            </a:r>
            <a:r>
              <a:rPr lang="en-US" baseline="0" dirty="0" err="1" smtClean="0"/>
              <a:t>pudieran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implementados</a:t>
            </a:r>
            <a:r>
              <a:rPr lang="en-US" baseline="0" dirty="0" smtClean="0"/>
              <a:t>? ¿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hay LPs que no </a:t>
            </a:r>
            <a:r>
              <a:rPr lang="en-US" baseline="0" dirty="0" err="1" smtClean="0"/>
              <a:t>permiten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Piense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sentido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utilidad</a:t>
            </a:r>
            <a:r>
              <a:rPr lang="en-US" baseline="0" dirty="0" smtClean="0"/>
              <a:t> para un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ICollection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4185" y="6428740"/>
            <a:ext cx="2743200" cy="365125"/>
          </a:xfrm>
        </p:spPr>
        <p:txBody>
          <a:bodyPr/>
          <a:lstStyle>
            <a:lvl1pPr>
              <a:defRPr sz="1000" b="1">
                <a:latin typeface="Consolas" panose="020B0609020204030204" charset="0"/>
                <a:cs typeface="Consolas" panose="020B060902020403020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 userDrawn="1"/>
        </p:nvSpPr>
        <p:spPr>
          <a:xfrm>
            <a:off x="77470" y="64287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latin typeface="Arial Narrow" panose="020B0606020202030204" charset="0"/>
                <a:cs typeface="Arial Narrow" panose="020B0606020202030204" charset="0"/>
              </a:defRPr>
            </a:lvl1pPr>
          </a:lstStyle>
          <a:p>
            <a:r>
              <a:rPr lang="en-US"/>
              <a:t>(C) LP MATCOM UH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1" y="1044540"/>
            <a:ext cx="9127732" cy="5273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Tipado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tipado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referencias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Heap.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Definición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composición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Declaraciones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variables.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Ambito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tiempo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vida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Traspaso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parámetros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 Boxing Unboxing.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Copia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Clonación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igualdad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Clases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abstractas</a:t>
            </a:r>
            <a:r>
              <a:rPr lang="en-US" b="1" dirty="0">
                <a:solidFill>
                  <a:srgbClr val="0070C0"/>
                </a:solidFill>
              </a:rPr>
              <a:t> e interfaces. </a:t>
            </a:r>
            <a:r>
              <a:rPr lang="en-US" b="1" dirty="0" err="1">
                <a:solidFill>
                  <a:srgbClr val="0070C0"/>
                </a:solidFill>
              </a:rPr>
              <a:t>Jerarquías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tipo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Genericidad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Covarianza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2" y="210136"/>
            <a:ext cx="9334262" cy="6419264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41215" y="483186"/>
            <a:ext cx="7352423" cy="909470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Interfaces.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Genericidad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(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parametrizado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partir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otros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438730" y="2514905"/>
            <a:ext cx="5534070" cy="180972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Arial Narrow" panose="020B0606020202030204" pitchFamily="34" charset="0"/>
              </a:defRPr>
            </a:lvl1pPr>
          </a:lstStyle>
          <a:p>
            <a:r>
              <a:rPr lang="en-US" sz="2400" dirty="0" smtClean="0"/>
              <a:t>No hay </a:t>
            </a:r>
            <a:r>
              <a:rPr lang="en-US" sz="2400" dirty="0" err="1" smtClean="0"/>
              <a:t>ningún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/>
              <a:t> </a:t>
            </a:r>
            <a:r>
              <a:rPr lang="en-US" sz="2400" dirty="0" smtClean="0"/>
              <a:t>que </a:t>
            </a:r>
            <a:r>
              <a:rPr lang="en-US" sz="2400" dirty="0" err="1" smtClean="0"/>
              <a:t>pueda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solo </a:t>
            </a:r>
            <a:r>
              <a:rPr lang="en-US" sz="2400" b="1" dirty="0" err="1" smtClean="0">
                <a:latin typeface="Consolas" panose="020B0609020204030204" pitchFamily="49" charset="0"/>
              </a:rPr>
              <a:t>IComparable</a:t>
            </a:r>
            <a:r>
              <a:rPr lang="en-US" sz="2800" dirty="0" smtClean="0"/>
              <a:t> </a:t>
            </a:r>
            <a:r>
              <a:rPr lang="en-US" sz="2400" dirty="0"/>
              <a:t>a</a:t>
            </a:r>
            <a:r>
              <a:rPr lang="en-US" sz="2800" dirty="0" smtClean="0"/>
              <a:t> </a:t>
            </a:r>
            <a:r>
              <a:rPr lang="en-US" sz="2400" dirty="0" err="1" smtClean="0"/>
              <a:t>secas</a:t>
            </a:r>
            <a:r>
              <a:rPr lang="en-US" sz="2400" dirty="0" smtClean="0"/>
              <a:t>.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implementación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naturaleza</a:t>
            </a:r>
            <a:r>
              <a:rPr lang="en-US" sz="2400" dirty="0" smtClean="0"/>
              <a:t> del </a:t>
            </a: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concreto</a:t>
            </a:r>
            <a:r>
              <a:rPr lang="en-US" sz="2400" dirty="0" smtClean="0"/>
              <a:t> del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al que se le </a:t>
            </a:r>
            <a:r>
              <a:rPr lang="en-US" sz="2400" dirty="0" err="1" smtClean="0"/>
              <a:t>quiera</a:t>
            </a:r>
            <a:r>
              <a:rPr lang="en-US" sz="2400" dirty="0" smtClean="0"/>
              <a:t> </a:t>
            </a:r>
            <a:r>
              <a:rPr lang="en-US" sz="2400" dirty="0" err="1" smtClean="0"/>
              <a:t>añadir</a:t>
            </a:r>
            <a:r>
              <a:rPr lang="en-US" sz="2400" dirty="0" smtClean="0"/>
              <a:t> ese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sesgo</a:t>
            </a:r>
            <a:r>
              <a:rPr lang="en-US" sz="2400" b="1" dirty="0" smtClean="0"/>
              <a:t>” </a:t>
            </a:r>
            <a:r>
              <a:rPr lang="en-US" sz="2400" dirty="0" smtClean="0"/>
              <a:t>de </a:t>
            </a:r>
            <a:r>
              <a:rPr lang="en-US" sz="2400" dirty="0" err="1" smtClean="0"/>
              <a:t>poderse</a:t>
            </a:r>
            <a:r>
              <a:rPr lang="en-US" sz="2400" dirty="0" smtClean="0"/>
              <a:t> </a:t>
            </a:r>
            <a:r>
              <a:rPr lang="en-US" sz="2400" dirty="0" err="1" smtClean="0"/>
              <a:t>comparar</a:t>
            </a:r>
            <a:r>
              <a:rPr lang="en-US" sz="2400" dirty="0" smtClean="0"/>
              <a:t> con </a:t>
            </a:r>
            <a:r>
              <a:rPr lang="en-US" sz="2400" dirty="0" err="1" smtClean="0"/>
              <a:t>otro</a:t>
            </a:r>
            <a:r>
              <a:rPr lang="en-US" sz="2400" dirty="0" smtClean="0"/>
              <a:t> de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condición</a:t>
            </a:r>
            <a:endParaRPr lang="en-US" sz="2400" dirty="0"/>
          </a:p>
        </p:txBody>
      </p:sp>
      <p:sp>
        <p:nvSpPr>
          <p:cNvPr id="2" name="Down Arrow 1"/>
          <p:cNvSpPr/>
          <p:nvPr/>
        </p:nvSpPr>
        <p:spPr>
          <a:xfrm rot="2658575">
            <a:off x="3697464" y="2898314"/>
            <a:ext cx="894302" cy="3759118"/>
          </a:xfrm>
          <a:prstGeom prst="downArrow">
            <a:avLst>
              <a:gd name="adj1" fmla="val 50000"/>
              <a:gd name="adj2" fmla="val 4498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72405" y="210136"/>
            <a:ext cx="787079" cy="51906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00" y="582930"/>
            <a:ext cx="5684587" cy="4463783"/>
          </a:xfrm>
          <a:prstGeom prst="rect">
            <a:avLst/>
          </a:prstGeom>
          <a:solidFill>
            <a:srgbClr val="00B050">
              <a:alpha val="20000"/>
            </a:srgbClr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198501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pitchFamily="34" charset="0"/>
              </a:rPr>
              <a:t>G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enericidad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75" y="628650"/>
            <a:ext cx="5095405" cy="6012507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754630" y="1412668"/>
            <a:ext cx="2411730" cy="1328023"/>
          </a:xfrm>
          <a:prstGeom prst="wedgeRoundRectCallout">
            <a:avLst>
              <a:gd name="adj1" fmla="val -50280"/>
              <a:gd name="adj2" fmla="val -9283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Un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o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función</a:t>
            </a:r>
            <a:r>
              <a:rPr lang="en-US" sz="2000" dirty="0" smtClean="0"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latin typeface="Arial Narrow" panose="020B0606020202030204" pitchFamily="34" charset="0"/>
              </a:rPr>
              <a:t>definen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genéricamente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base a </a:t>
            </a:r>
            <a:r>
              <a:rPr lang="en-US" sz="2000" dirty="0" err="1" smtClean="0">
                <a:latin typeface="Arial Narrow" panose="020B0606020202030204" pitchFamily="34" charset="0"/>
              </a:rPr>
              <a:t>otro</a:t>
            </a:r>
            <a:r>
              <a:rPr lang="en-US" sz="2000" dirty="0" smtClean="0">
                <a:latin typeface="Arial Narrow" panose="020B0606020202030204" pitchFamily="34" charset="0"/>
              </a:rPr>
              <a:t>(s)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(s)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00" y="628650"/>
            <a:ext cx="5684587" cy="4463783"/>
          </a:xfrm>
          <a:prstGeom prst="rect">
            <a:avLst/>
          </a:prstGeom>
          <a:solidFill>
            <a:srgbClr val="00B050">
              <a:alpha val="20000"/>
            </a:srgbClr>
          </a:solidFill>
        </p:spPr>
      </p:pic>
      <p:sp>
        <p:nvSpPr>
          <p:cNvPr id="5" name="Rounded Rectangle 4"/>
          <p:cNvSpPr/>
          <p:nvPr/>
        </p:nvSpPr>
        <p:spPr>
          <a:xfrm>
            <a:off x="9052560" y="761524"/>
            <a:ext cx="2537460" cy="40862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27138" y="2272061"/>
            <a:ext cx="2308402" cy="468630"/>
          </a:xfrm>
          <a:prstGeom prst="roundRect">
            <a:avLst/>
          </a:prstGeom>
          <a:solidFill>
            <a:srgbClr val="3366FF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9232477" y="3035728"/>
            <a:ext cx="2681461" cy="1021556"/>
          </a:xfrm>
          <a:prstGeom prst="wedgeRoundRectCallout">
            <a:avLst>
              <a:gd name="adj1" fmla="val -31702"/>
              <a:gd name="adj2" fmla="val -259247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Se le </a:t>
            </a:r>
            <a:r>
              <a:rPr lang="en-US" sz="2000" dirty="0" err="1" smtClean="0">
                <a:latin typeface="Arial Narrow" panose="020B0606020202030204" pitchFamily="34" charset="0"/>
              </a:rPr>
              <a:t>pueden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poner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restricciones</a:t>
            </a:r>
            <a:r>
              <a:rPr lang="en-US" sz="2000" dirty="0" smtClean="0">
                <a:latin typeface="Arial Narrow" panose="020B0606020202030204" pitchFamily="34" charset="0"/>
              </a:rPr>
              <a:t> al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que se </a:t>
            </a:r>
            <a:r>
              <a:rPr lang="en-US" sz="2000" dirty="0" err="1" smtClean="0">
                <a:latin typeface="Arial Narrow" panose="020B0606020202030204" pitchFamily="34" charset="0"/>
              </a:rPr>
              <a:t>basa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639829" y="4205806"/>
            <a:ext cx="2681461" cy="1940957"/>
          </a:xfrm>
          <a:prstGeom prst="wedgeRoundRectCallout">
            <a:avLst>
              <a:gd name="adj1" fmla="val -25734"/>
              <a:gd name="adj2" fmla="val -136170"/>
              <a:gd name="adj3" fmla="val 16667"/>
            </a:avLst>
          </a:prstGeom>
          <a:solidFill>
            <a:srgbClr val="3366FF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Para que se </a:t>
            </a:r>
            <a:r>
              <a:rPr lang="en-US" sz="2000" dirty="0" err="1" smtClean="0">
                <a:latin typeface="Arial Narrow" panose="020B0606020202030204" pitchFamily="34" charset="0"/>
              </a:rPr>
              <a:t>puedan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usar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funcionalides</a:t>
            </a:r>
            <a:r>
              <a:rPr lang="en-US" sz="2000" dirty="0" smtClean="0">
                <a:latin typeface="Arial Narrow" panose="020B0606020202030204" pitchFamily="34" charset="0"/>
              </a:rPr>
              <a:t> de ese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aunque</a:t>
            </a:r>
            <a:r>
              <a:rPr lang="en-US" sz="2000" dirty="0" smtClean="0">
                <a:latin typeface="Arial Narrow" panose="020B0606020202030204" pitchFamily="34" charset="0"/>
              </a:rPr>
              <a:t> no se </a:t>
            </a:r>
            <a:r>
              <a:rPr lang="en-US" sz="2000" dirty="0" err="1" smtClean="0">
                <a:latin typeface="Arial Narrow" panose="020B0606020202030204" pitchFamily="34" charset="0"/>
              </a:rPr>
              <a:t>conozca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cuál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va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latin typeface="Arial Narrow" panose="020B0606020202030204" pitchFamily="34" charset="0"/>
              </a:rPr>
              <a:t>ser</a:t>
            </a:r>
            <a:r>
              <a:rPr lang="en-US" sz="2000" dirty="0" smtClean="0">
                <a:latin typeface="Arial Narrow" panose="020B0606020202030204" pitchFamily="34" charset="0"/>
              </a:rPr>
              <a:t> el que el </a:t>
            </a:r>
            <a:r>
              <a:rPr lang="en-US" sz="2000" dirty="0" err="1" smtClean="0">
                <a:latin typeface="Arial Narrow" panose="020B0606020202030204" pitchFamily="34" charset="0"/>
              </a:rPr>
              <a:t>programador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decida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usar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9042" y="57785"/>
            <a:ext cx="1985010" cy="5480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small" smtClean="0">
                <a:solidFill>
                  <a:schemeClr val="bg1"/>
                </a:solidFill>
                <a:latin typeface="Arial Narrow" panose="020B0606020202030204" pitchFamily="34" charset="0"/>
              </a:rPr>
              <a:t>Genericidad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57300" y="80645"/>
            <a:ext cx="2495160" cy="5480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Genericidad</a:t>
            </a:r>
            <a:r>
              <a:rPr lang="en-US" sz="3200" b="1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restringida</a:t>
            </a:r>
            <a:endParaRPr lang="en-US" sz="3200" b="1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198501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pitchFamily="34" charset="0"/>
              </a:rPr>
              <a:t>G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enericidad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" y="719763"/>
            <a:ext cx="5095405" cy="5773112"/>
            <a:chOff x="137160" y="719763"/>
            <a:chExt cx="5095405" cy="57731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" y="719763"/>
              <a:ext cx="5095405" cy="577311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97180" y="1943100"/>
              <a:ext cx="2387682" cy="1360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" y="3497580"/>
              <a:ext cx="1394460" cy="1040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" y="4846320"/>
              <a:ext cx="3314700" cy="124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1 Rectángulo redondeado"/>
          <p:cNvSpPr/>
          <p:nvPr/>
        </p:nvSpPr>
        <p:spPr bwMode="auto">
          <a:xfrm>
            <a:off x="2140549" y="2618454"/>
            <a:ext cx="3691327" cy="3829050"/>
          </a:xfrm>
          <a:prstGeom prst="roundRect">
            <a:avLst/>
          </a:prstGeom>
          <a:solidFill>
            <a:srgbClr val="00B05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Note la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pureza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definición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. Un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contenedor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haga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colección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tener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operación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para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añadir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elementos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a la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colección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consecuencia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operación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para saber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elemento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colección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sería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digamos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funcionalidad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mínima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lo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puedo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guardar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debo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poder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saber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ahí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297429" y="1228697"/>
            <a:ext cx="3417570" cy="1328023"/>
          </a:xfrm>
          <a:prstGeom prst="wedgeRoundRectCallout">
            <a:avLst>
              <a:gd name="adj1" fmla="val -74655"/>
              <a:gd name="adj2" fmla="val -12562"/>
              <a:gd name="adj3" fmla="val 16667"/>
            </a:avLst>
          </a:prstGeom>
          <a:solidFill>
            <a:srgbClr val="00B05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Los </a:t>
            </a:r>
            <a:r>
              <a:rPr lang="en-US" sz="2000" dirty="0" err="1" smtClean="0">
                <a:latin typeface="Arial Narrow" panose="020B0606020202030204" pitchFamily="34" charset="0"/>
              </a:rPr>
              <a:t>diseñadores</a:t>
            </a:r>
            <a:r>
              <a:rPr lang="en-US" sz="2000" dirty="0" smtClean="0">
                <a:latin typeface="Arial Narrow" panose="020B0606020202030204" pitchFamily="34" charset="0"/>
              </a:rPr>
              <a:t> de C# </a:t>
            </a:r>
            <a:r>
              <a:rPr lang="en-US" sz="2000" dirty="0" err="1" smtClean="0">
                <a:latin typeface="Arial Narrow" panose="020B0606020202030204" pitchFamily="34" charset="0"/>
              </a:rPr>
              <a:t>también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decidieron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incluir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propiedad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nos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diga</a:t>
            </a:r>
            <a:r>
              <a:rPr lang="en-US" sz="2000" dirty="0" smtClean="0">
                <a:latin typeface="Arial Narrow" panose="020B0606020202030204" pitchFamily="34" charset="0"/>
              </a:rPr>
              <a:t> la </a:t>
            </a:r>
            <a:r>
              <a:rPr lang="en-US" sz="2000" dirty="0" err="1" smtClean="0">
                <a:latin typeface="Arial Narrow" panose="020B0606020202030204" pitchFamily="34" charset="0"/>
              </a:rPr>
              <a:t>cantidad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elementos</a:t>
            </a:r>
            <a:r>
              <a:rPr lang="en-US" sz="2000" dirty="0" smtClean="0">
                <a:latin typeface="Arial Narrow" panose="020B0606020202030204" pitchFamily="34" charset="0"/>
              </a:rPr>
              <a:t> de la </a:t>
            </a:r>
            <a:r>
              <a:rPr lang="en-US" sz="2000" dirty="0" err="1" smtClean="0">
                <a:latin typeface="Arial Narrow" panose="020B0606020202030204" pitchFamily="34" charset="0"/>
              </a:rPr>
              <a:t>colección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956006" y="49504"/>
            <a:ext cx="5852160" cy="830997"/>
          </a:xfrm>
          <a:prstGeom prst="rect">
            <a:avLst/>
          </a:prstGeom>
          <a:solidFill>
            <a:srgbClr val="0070C0">
              <a:alpha val="14902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400" dirty="0">
                <a:latin typeface="Arial Narrow" panose="020B0606020202030204" pitchFamily="34" charset="0"/>
              </a:rPr>
              <a:t>Note que esta definición de </a:t>
            </a:r>
            <a:r>
              <a:rPr lang="es-ES_tradnl" sz="2400" b="1" dirty="0" err="1">
                <a:latin typeface="Consolas" panose="020B0609020204030204" pitchFamily="49" charset="0"/>
              </a:rPr>
              <a:t>Count</a:t>
            </a:r>
            <a:r>
              <a:rPr lang="es-ES_tradnl" sz="2400" dirty="0">
                <a:latin typeface="Arial Narrow" panose="020B0606020202030204" pitchFamily="34" charset="0"/>
              </a:rPr>
              <a:t> ni siquiera tiene que corresponder con una variable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943599" y="1003833"/>
            <a:ext cx="6077415" cy="2677656"/>
          </a:xfrm>
          <a:prstGeom prst="rect">
            <a:avLst/>
          </a:prstGeom>
          <a:solidFill>
            <a:srgbClr val="0070C0">
              <a:alpha val="14902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400" dirty="0" smtClean="0">
                <a:latin typeface="Arial Narrow" panose="020B0606020202030204" pitchFamily="34" charset="0"/>
              </a:rPr>
              <a:t>Una implementación de </a:t>
            </a:r>
            <a:r>
              <a:rPr lang="es-ES_tradnl" sz="2400" b="1" dirty="0" err="1">
                <a:latin typeface="Consolas" panose="020B0609020204030204" pitchFamily="49" charset="0"/>
              </a:rPr>
              <a:t>ICollection</a:t>
            </a:r>
            <a:r>
              <a:rPr lang="es-ES_tradnl" sz="2400" dirty="0" smtClean="0">
                <a:latin typeface="Arial Narrow" panose="020B0606020202030204" pitchFamily="34" charset="0"/>
              </a:rPr>
              <a:t> puede tener un </a:t>
            </a:r>
            <a:r>
              <a:rPr lang="es-ES_tradnl" sz="2400" dirty="0" err="1" smtClean="0">
                <a:latin typeface="Arial Narrow" panose="020B0606020202030204" pitchFamily="34" charset="0"/>
              </a:rPr>
              <a:t>array</a:t>
            </a:r>
            <a:r>
              <a:rPr lang="es-ES_tradnl" sz="2400" dirty="0" smtClean="0">
                <a:latin typeface="Arial Narrow" panose="020B0606020202030204" pitchFamily="34" charset="0"/>
              </a:rPr>
              <a:t> donde se guarden los elementos de la colección y una variable que nos diga cuantos elementos hay ocupados realmente en ese </a:t>
            </a:r>
            <a:r>
              <a:rPr lang="es-ES_tradnl" sz="2400" dirty="0" err="1" smtClean="0">
                <a:latin typeface="Arial Narrow" panose="020B0606020202030204" pitchFamily="34" charset="0"/>
              </a:rPr>
              <a:t>array</a:t>
            </a:r>
            <a:r>
              <a:rPr lang="es-ES_tradnl" sz="2400" dirty="0" smtClean="0">
                <a:latin typeface="Arial Narrow" panose="020B0606020202030204" pitchFamily="34" charset="0"/>
              </a:rPr>
              <a:t>. La propiedad </a:t>
            </a:r>
            <a:r>
              <a:rPr lang="es-ES_tradnl" sz="2400" b="1" dirty="0" err="1">
                <a:latin typeface="Consolas" panose="020B0609020204030204" pitchFamily="49" charset="0"/>
              </a:rPr>
              <a:t>Count</a:t>
            </a:r>
            <a:r>
              <a:rPr lang="es-ES_tradnl" sz="2400" dirty="0" smtClean="0">
                <a:latin typeface="Arial Narrow" panose="020B0606020202030204" pitchFamily="34" charset="0"/>
              </a:rPr>
              <a:t> tendría que devolver en este caso el valor que hay en la memoria de la variable </a:t>
            </a:r>
            <a:r>
              <a:rPr lang="es-ES_tradnl" sz="2400" b="1" dirty="0">
                <a:latin typeface="Consolas" panose="020B0609020204030204" pitchFamily="49" charset="0"/>
              </a:rPr>
              <a:t>cantidad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092190" y="3782519"/>
            <a:ext cx="5452111" cy="2422006"/>
            <a:chOff x="6055805" y="3291029"/>
            <a:chExt cx="5452111" cy="2422006"/>
          </a:xfrm>
        </p:grpSpPr>
        <p:sp>
          <p:nvSpPr>
            <p:cNvPr id="16" name="TextBox 15"/>
            <p:cNvSpPr txBox="1"/>
            <p:nvPr/>
          </p:nvSpPr>
          <p:spPr>
            <a:xfrm>
              <a:off x="6092190" y="3303270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3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2190" y="3672602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84506" y="4661654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64616" y="4661654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4726" y="465897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24836" y="465897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04946" y="465897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04396" y="465897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5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5936" y="509064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76046" y="509064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56156" y="5087968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36266" y="5087968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3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16376" y="5087968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084506" y="4411266"/>
              <a:ext cx="2640330" cy="777954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25" idx="0"/>
            </p:cNvCxnSpPr>
            <p:nvPr/>
          </p:nvCxnSpPr>
          <p:spPr>
            <a:xfrm>
              <a:off x="6526530" y="3829050"/>
              <a:ext cx="117921" cy="829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9747696" y="4421982"/>
              <a:ext cx="1760220" cy="777954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56031" y="4164450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ocupados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44876" y="417637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libres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4491" y="329102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cantidad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95158" y="3672157"/>
              <a:ext cx="144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elementos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5805" y="5066704"/>
              <a:ext cx="1051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</a:t>
              </a:r>
              <a:r>
                <a:rPr lang="en-US" b="1" dirty="0" err="1" smtClean="0"/>
                <a:t>ongitud</a:t>
              </a:r>
              <a:r>
                <a:rPr lang="en-US" b="1" dirty="0" smtClean="0"/>
                <a:t> del array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4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706374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Otra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posible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implementacion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ICollection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" y="719763"/>
            <a:ext cx="5095405" cy="5773112"/>
            <a:chOff x="137160" y="719763"/>
            <a:chExt cx="5095405" cy="57731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" y="719763"/>
              <a:ext cx="5095405" cy="577311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97180" y="1943100"/>
              <a:ext cx="2387682" cy="1360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" y="3497580"/>
              <a:ext cx="1394460" cy="1040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" y="4846320"/>
              <a:ext cx="3314700" cy="124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942535" y="1402679"/>
            <a:ext cx="9418320" cy="707886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000" dirty="0" smtClean="0">
                <a:latin typeface="Arial Narrow" panose="020B0606020202030204" pitchFamily="34" charset="0"/>
              </a:rPr>
              <a:t>La implementación de </a:t>
            </a:r>
            <a:r>
              <a:rPr lang="es-ES_tradnl" sz="2000" b="1" dirty="0" err="1">
                <a:latin typeface="Consolas" panose="020B0609020204030204" pitchFamily="49" charset="0"/>
              </a:rPr>
              <a:t>Count</a:t>
            </a:r>
            <a:r>
              <a:rPr lang="es-ES_tradnl" sz="2000" dirty="0" smtClean="0">
                <a:latin typeface="Arial Narrow" panose="020B0606020202030204" pitchFamily="34" charset="0"/>
              </a:rPr>
              <a:t> no toma el valor de ninguna variable sino que recorre la lista enlazada para contar cuántos elementos son</a:t>
            </a:r>
            <a:endParaRPr lang="es-ES_tradnl" sz="2000" dirty="0">
              <a:latin typeface="Arial Narrow" panose="020B060602020203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244260" y="2537043"/>
            <a:ext cx="5214315" cy="2015242"/>
            <a:chOff x="6244260" y="2537043"/>
            <a:chExt cx="5214315" cy="2015242"/>
          </a:xfrm>
        </p:grpSpPr>
        <p:sp>
          <p:nvSpPr>
            <p:cNvPr id="16" name="TextBox 15"/>
            <p:cNvSpPr txBox="1"/>
            <p:nvPr/>
          </p:nvSpPr>
          <p:spPr>
            <a:xfrm>
              <a:off x="6244260" y="2566936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44260" y="2963981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62292" y="3813621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62292" y="4182953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651695" y="2703973"/>
              <a:ext cx="617785" cy="1127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066362" y="253704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primero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81272" y="2952976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último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06790" y="3808278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06790" y="4177610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78465" y="3793173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78465" y="4162505"/>
              <a:ext cx="880110" cy="36933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269480" y="3813621"/>
              <a:ext cx="1337310" cy="600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9241155" y="3785838"/>
              <a:ext cx="1337310" cy="600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41" idx="0"/>
            </p:cNvCxnSpPr>
            <p:nvPr/>
          </p:nvCxnSpPr>
          <p:spPr>
            <a:xfrm>
              <a:off x="6684315" y="3137642"/>
              <a:ext cx="4334205" cy="65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2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5095405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Más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un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parámetro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genérico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4" y="752392"/>
            <a:ext cx="8526065" cy="5888438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4537276" y="668572"/>
            <a:ext cx="7535120" cy="837676"/>
          </a:xfrm>
          <a:prstGeom prst="wedgeRoundRectCallout">
            <a:avLst>
              <a:gd name="adj1" fmla="val -56064"/>
              <a:gd name="adj2" fmla="val 85888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Arial Narrow" panose="020B0606020202030204" pitchFamily="34" charset="0"/>
              </a:rPr>
              <a:t>Un </a:t>
            </a:r>
            <a:r>
              <a:rPr lang="en-US" sz="2400" dirty="0" err="1" smtClean="0">
                <a:latin typeface="Arial Narrow" panose="020B0606020202030204" pitchFamily="34" charset="0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genérico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tener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más</a:t>
            </a:r>
            <a:r>
              <a:rPr lang="en-US" sz="2400" dirty="0" smtClean="0">
                <a:latin typeface="Arial Narrow" panose="020B0606020202030204" pitchFamily="34" charset="0"/>
              </a:rPr>
              <a:t> de un </a:t>
            </a:r>
            <a:r>
              <a:rPr lang="en-US" sz="2400" dirty="0" err="1" smtClean="0">
                <a:latin typeface="Arial Narrow" panose="020B0606020202030204" pitchFamily="34" charset="0"/>
              </a:rPr>
              <a:t>parámetro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genérico</a:t>
            </a:r>
            <a:r>
              <a:rPr lang="en-US" sz="2400" dirty="0" smtClean="0">
                <a:latin typeface="Arial Narrow" panose="020B0606020202030204" pitchFamily="34" charset="0"/>
              </a:rPr>
              <a:t> que no </a:t>
            </a:r>
            <a:r>
              <a:rPr lang="en-US" sz="2400" dirty="0" err="1" smtClean="0">
                <a:latin typeface="Arial Narrow" panose="020B0606020202030204" pitchFamily="34" charset="0"/>
              </a:rPr>
              <a:t>tienen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porqué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iguales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40430" y="1673696"/>
            <a:ext cx="1371600" cy="40862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2445210"/>
            <a:ext cx="6373114" cy="669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210" y="3410514"/>
            <a:ext cx="5191850" cy="927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ounded Rectangle 29"/>
          <p:cNvSpPr/>
          <p:nvPr/>
        </p:nvSpPr>
        <p:spPr>
          <a:xfrm>
            <a:off x="5359285" y="4530023"/>
            <a:ext cx="6320790" cy="1634490"/>
          </a:xfrm>
          <a:prstGeom prst="roundRect">
            <a:avLst/>
          </a:prstGeom>
          <a:solidFill>
            <a:srgbClr val="3366FF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La </a:t>
            </a:r>
            <a:r>
              <a:rPr lang="en-US" sz="2000" dirty="0" err="1" smtClean="0">
                <a:latin typeface="Arial Narrow" panose="020B0606020202030204" pitchFamily="34" charset="0"/>
              </a:rPr>
              <a:t>clase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genérica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Dictionary</a:t>
            </a:r>
            <a:r>
              <a:rPr lang="en-US" sz="2000" dirty="0" smtClean="0">
                <a:latin typeface="Arial Narrow" panose="020B0606020202030204" pitchFamily="34" charset="0"/>
              </a:rPr>
              <a:t> ha </a:t>
            </a:r>
            <a:r>
              <a:rPr lang="en-US" sz="2000" dirty="0" err="1" smtClean="0">
                <a:latin typeface="Arial Narrow" panose="020B0606020202030204" pitchFamily="34" charset="0"/>
              </a:rPr>
              <a:t>sido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instanciada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caso</a:t>
            </a:r>
            <a:r>
              <a:rPr lang="en-US" sz="2000" dirty="0" smtClean="0">
                <a:latin typeface="Arial Narrow" panose="020B0606020202030204" pitchFamily="34" charset="0"/>
              </a:rPr>
              <a:t> con el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parámetros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sz="2000" b="1" dirty="0"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Arial Narrow" panose="020B0606020202030204" pitchFamily="34" charset="0"/>
              </a:rPr>
              <a:t> para un </a:t>
            </a:r>
            <a:r>
              <a:rPr lang="en-US" sz="2000" dirty="0" err="1" smtClean="0">
                <a:latin typeface="Arial Narrow" panose="020B0606020202030204" pitchFamily="34" charset="0"/>
              </a:rPr>
              <a:t>diccionario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guarde</a:t>
            </a:r>
            <a:r>
              <a:rPr lang="en-US" sz="2000" dirty="0" smtClean="0">
                <a:latin typeface="Arial Narrow" panose="020B0606020202030204" pitchFamily="34" charset="0"/>
              </a:rPr>
              <a:t> las palabras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inglés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sz="2000" dirty="0" err="1" smtClean="0">
                <a:latin typeface="Arial Narrow" panose="020B0606020202030204" pitchFamily="34" charset="0"/>
              </a:rPr>
              <a:t>su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equivalente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español</a:t>
            </a:r>
            <a:r>
              <a:rPr lang="en-US" sz="2000" dirty="0" smtClean="0">
                <a:latin typeface="Arial Narrow" panose="020B0606020202030204" pitchFamily="34" charset="0"/>
              </a:rPr>
              <a:t> y con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tipos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sz="2000" b="1" dirty="0">
                <a:latin typeface="Consolas" panose="020B0609020204030204" pitchFamily="49" charset="0"/>
              </a:rPr>
              <a:t>long</a:t>
            </a:r>
            <a:r>
              <a:rPr lang="en-US" sz="2000" dirty="0" smtClean="0">
                <a:latin typeface="Arial Narrow" panose="020B0606020202030204" pitchFamily="34" charset="0"/>
              </a:rPr>
              <a:t> para un </a:t>
            </a:r>
            <a:r>
              <a:rPr lang="en-US" sz="2000" dirty="0" err="1" smtClean="0">
                <a:latin typeface="Arial Narrow" panose="020B0606020202030204" pitchFamily="34" charset="0"/>
              </a:rPr>
              <a:t>diccionario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sirva</a:t>
            </a:r>
            <a:r>
              <a:rPr lang="en-US" sz="2000" dirty="0" smtClean="0">
                <a:latin typeface="Arial Narrow" panose="020B0606020202030204" pitchFamily="34" charset="0"/>
              </a:rPr>
              <a:t> de agenda </a:t>
            </a:r>
            <a:r>
              <a:rPr lang="en-US" sz="2000" dirty="0" err="1" smtClean="0">
                <a:latin typeface="Arial Narrow" panose="020B0606020202030204" pitchFamily="34" charset="0"/>
              </a:rPr>
              <a:t>telefónica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548640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paradigma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orientado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0030" y="872344"/>
            <a:ext cx="6469380" cy="1754326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evolución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cualitativa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concepto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.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Agrupa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lang="en-US" sz="2400" b="1" dirty="0" err="1" smtClean="0">
                <a:latin typeface="Arial Narrow" panose="020B0606020202030204" pitchFamily="34" charset="0"/>
                <a:ea typeface="+mn-ea"/>
                <a:cs typeface="+mn-cs"/>
              </a:rPr>
              <a:t>encapsula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misma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construcción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composición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datos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copias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directos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o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referencias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) y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funciones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operaciones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se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realizar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sobre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esos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datos</a:t>
            </a:r>
            <a:endParaRPr lang="en-US" sz="3600" b="1" dirty="0"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0030" y="2883035"/>
            <a:ext cx="6469380" cy="1588127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Un </a:t>
            </a:r>
            <a:r>
              <a:rPr lang="en-US" sz="2800" b="1" dirty="0" err="1">
                <a:latin typeface="Arial Narrow" panose="020B0606020202030204" pitchFamily="34" charset="0"/>
                <a:ea typeface="+mn-ea"/>
                <a:cs typeface="+mn-cs"/>
              </a:rPr>
              <a:t>objeto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es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entonces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instancia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o valor de ese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expresa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un </a:t>
            </a:r>
            <a:r>
              <a:rPr lang="en-US" sz="2800" b="1" dirty="0" err="1">
                <a:latin typeface="Arial Narrow" panose="020B0606020202030204" pitchFamily="34" charset="0"/>
                <a:ea typeface="+mn-ea"/>
                <a:cs typeface="+mn-cs"/>
              </a:rPr>
              <a:t>estado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la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ejecución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puede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ser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  <a:ea typeface="+mn-ea"/>
                <a:cs typeface="+mn-cs"/>
              </a:rPr>
              <a:t>consultado</a:t>
            </a:r>
            <a:r>
              <a:rPr lang="en-US" sz="2800" b="1" dirty="0">
                <a:latin typeface="Arial Narrow" panose="020B0606020202030204" pitchFamily="34" charset="0"/>
                <a:ea typeface="+mn-ea"/>
                <a:cs typeface="+mn-cs"/>
              </a:rPr>
              <a:t> y/o </a:t>
            </a:r>
            <a:r>
              <a:rPr lang="en-US" sz="2800" b="1" dirty="0" err="1">
                <a:latin typeface="Arial Narrow" panose="020B0606020202030204" pitchFamily="34" charset="0"/>
                <a:ea typeface="+mn-ea"/>
                <a:cs typeface="+mn-cs"/>
              </a:rPr>
              <a:t>modificado</a:t>
            </a:r>
            <a:r>
              <a:rPr lang="en-US" sz="2800" b="1" dirty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las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funciones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definidas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la “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encapsulación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” del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tipo</a:t>
            </a:r>
            <a:endParaRPr lang="en-US" sz="3600" b="1" dirty="0"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93" y="255441"/>
            <a:ext cx="5057947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95160" y="571500"/>
            <a:ext cx="2068830" cy="731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9646053" y="732949"/>
            <a:ext cx="1109577" cy="408623"/>
          </a:xfrm>
          <a:prstGeom prst="wedgeRoundRectCallout">
            <a:avLst>
              <a:gd name="adj1" fmla="val -99881"/>
              <a:gd name="adj2" fmla="val -22606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variables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5159" y="1508760"/>
            <a:ext cx="4767177" cy="483950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10356451" y="1986268"/>
            <a:ext cx="1109577" cy="408623"/>
          </a:xfrm>
          <a:prstGeom prst="wedgeRoundRectCallout">
            <a:avLst>
              <a:gd name="adj1" fmla="val -186463"/>
              <a:gd name="adj2" fmla="val -9625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err="1" smtClean="0">
                <a:latin typeface="Arial Narrow" panose="020B0606020202030204" pitchFamily="34" charset="0"/>
              </a:rPr>
              <a:t>métodos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40030" y="4638761"/>
            <a:ext cx="6469380" cy="1588127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  <a:ea typeface="+mn-ea"/>
                <a:cs typeface="+mn-cs"/>
              </a:rPr>
              <a:t>clase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suele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ser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recurso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utilizado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para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expresar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concepto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.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clase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definir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800" b="1" dirty="0">
                <a:latin typeface="Arial Narrow" panose="020B0606020202030204" pitchFamily="34" charset="0"/>
                <a:ea typeface="+mn-ea"/>
                <a:cs typeface="+mn-cs"/>
              </a:rPr>
              <a:t>variables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conforman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la </a:t>
            </a:r>
            <a:r>
              <a:rPr lang="en-US" sz="2400" b="1" dirty="0" err="1" smtClean="0">
                <a:latin typeface="Arial Narrow" panose="020B0606020202030204" pitchFamily="34" charset="0"/>
                <a:ea typeface="+mn-ea"/>
                <a:cs typeface="+mn-cs"/>
              </a:rPr>
              <a:t>memoria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objeto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y </a:t>
            </a:r>
            <a:r>
              <a:rPr lang="en-US" sz="2800" b="1" dirty="0" err="1">
                <a:latin typeface="Arial Narrow" panose="020B0606020202030204" pitchFamily="34" charset="0"/>
                <a:ea typeface="+mn-ea"/>
                <a:cs typeface="+mn-cs"/>
              </a:rPr>
              <a:t>métodos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expresan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su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  <a:ea typeface="+mn-ea"/>
                <a:cs typeface="+mn-cs"/>
              </a:rPr>
              <a:t>funcionalidad</a:t>
            </a:r>
            <a:endParaRPr lang="en-US" sz="3600" b="1" dirty="0"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0365277" y="2965535"/>
            <a:ext cx="1109577" cy="408623"/>
          </a:xfrm>
          <a:prstGeom prst="wedgeRoundRectCallout">
            <a:avLst>
              <a:gd name="adj1" fmla="val -214628"/>
              <a:gd name="adj2" fmla="val 93531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err="1" smtClean="0">
                <a:latin typeface="Arial Narrow" panose="020B0606020202030204" pitchFamily="34" charset="0"/>
              </a:rPr>
              <a:t>métodos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974979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¿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qué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ha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sido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exitoso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paradigma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orientado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10 CuadroTexto"/>
          <p:cNvSpPr txBox="1"/>
          <p:nvPr/>
        </p:nvSpPr>
        <p:spPr>
          <a:xfrm>
            <a:off x="1170879" y="907665"/>
            <a:ext cx="9244362" cy="86793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dirty="0" err="1"/>
              <a:t>Adecuada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el </a:t>
            </a:r>
            <a:r>
              <a:rPr lang="en-US" sz="2800" dirty="0" err="1"/>
              <a:t>modelado</a:t>
            </a:r>
            <a:r>
              <a:rPr lang="en-US" sz="2800" dirty="0"/>
              <a:t> de </a:t>
            </a:r>
            <a:r>
              <a:rPr lang="en-US" sz="2800" dirty="0" err="1"/>
              <a:t>buena</a:t>
            </a:r>
            <a:r>
              <a:rPr lang="en-US" sz="2800" dirty="0"/>
              <a:t> parte de la </a:t>
            </a:r>
            <a:r>
              <a:rPr lang="en-US" sz="2800" dirty="0" err="1"/>
              <a:t>realidad</a:t>
            </a:r>
            <a:r>
              <a:rPr lang="en-US" sz="2800" dirty="0"/>
              <a:t> (</a:t>
            </a:r>
            <a:r>
              <a:rPr lang="en-US" sz="2800" dirty="0" err="1"/>
              <a:t>Clases</a:t>
            </a:r>
            <a:r>
              <a:rPr lang="en-US" sz="2800" dirty="0"/>
              <a:t> y </a:t>
            </a:r>
            <a:r>
              <a:rPr lang="en-US" sz="2800" dirty="0" err="1"/>
              <a:t>Objetos</a:t>
            </a:r>
            <a:r>
              <a:rPr lang="en-US" sz="2800" dirty="0"/>
              <a:t>)</a:t>
            </a:r>
          </a:p>
        </p:txBody>
      </p:sp>
      <p:sp>
        <p:nvSpPr>
          <p:cNvPr id="14" name="9 CuadroTexto"/>
          <p:cNvSpPr txBox="1"/>
          <p:nvPr/>
        </p:nvSpPr>
        <p:spPr>
          <a:xfrm>
            <a:off x="1170877" y="3825455"/>
            <a:ext cx="9244363" cy="86793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dirty="0"/>
              <a:t>Su 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ejecución</a:t>
            </a:r>
            <a:r>
              <a:rPr lang="en-US" sz="2800" dirty="0"/>
              <a:t> runtime se ha </a:t>
            </a:r>
            <a:r>
              <a:rPr lang="en-US" sz="2800" dirty="0" err="1"/>
              <a:t>podido</a:t>
            </a:r>
            <a:r>
              <a:rPr lang="en-US" sz="2800" dirty="0"/>
              <a:t> </a:t>
            </a:r>
            <a:r>
              <a:rPr lang="en-US" sz="2800" dirty="0" err="1" smtClean="0"/>
              <a:t>implementar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eficientemente</a:t>
            </a:r>
            <a:r>
              <a:rPr lang="en-US" sz="2800" dirty="0" smtClean="0"/>
              <a:t> </a:t>
            </a:r>
            <a:r>
              <a:rPr lang="en-US" sz="2800" dirty="0"/>
              <a:t>en las </a:t>
            </a:r>
            <a:r>
              <a:rPr lang="en-US" sz="2800" dirty="0" err="1"/>
              <a:t>arquitecturas</a:t>
            </a:r>
            <a:r>
              <a:rPr lang="en-US" sz="2800" dirty="0"/>
              <a:t> y hardware </a:t>
            </a:r>
            <a:r>
              <a:rPr lang="en-US" sz="2800" dirty="0" err="1"/>
              <a:t>existentes</a:t>
            </a:r>
            <a:endParaRPr lang="en-US" sz="2800" dirty="0"/>
          </a:p>
        </p:txBody>
      </p:sp>
      <p:sp>
        <p:nvSpPr>
          <p:cNvPr id="20" name="11 CuadroTexto"/>
          <p:cNvSpPr txBox="1"/>
          <p:nvPr/>
        </p:nvSpPr>
        <p:spPr>
          <a:xfrm>
            <a:off x="1170878" y="2172661"/>
            <a:ext cx="9244362" cy="1255728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dirty="0"/>
              <a:t>La </a:t>
            </a:r>
            <a:r>
              <a:rPr lang="en-US" sz="2800" dirty="0" err="1" smtClean="0"/>
              <a:t>abstracción</a:t>
            </a:r>
            <a:r>
              <a:rPr lang="en-US" sz="2800" dirty="0" smtClean="0"/>
              <a:t> que </a:t>
            </a:r>
            <a:r>
              <a:rPr lang="en-US" sz="2800" dirty="0" err="1" smtClean="0"/>
              <a:t>aportan</a:t>
            </a:r>
            <a:r>
              <a:rPr lang="en-US" sz="2800" dirty="0" smtClean="0"/>
              <a:t> la </a:t>
            </a:r>
            <a:r>
              <a:rPr lang="en-US" sz="2800" dirty="0" err="1" smtClean="0"/>
              <a:t>modularidad</a:t>
            </a:r>
            <a:r>
              <a:rPr lang="en-US" sz="2800" dirty="0" smtClean="0"/>
              <a:t> </a:t>
            </a:r>
            <a:r>
              <a:rPr lang="en-US" sz="2800" dirty="0"/>
              <a:t>y el </a:t>
            </a:r>
            <a:r>
              <a:rPr lang="en-US" sz="2800" dirty="0" err="1"/>
              <a:t>encapsulamiento</a:t>
            </a:r>
            <a:r>
              <a:rPr lang="en-US" sz="2800" dirty="0"/>
              <a:t> </a:t>
            </a:r>
            <a:r>
              <a:rPr lang="en-US" sz="2800" dirty="0" smtClean="0"/>
              <a:t>y la </a:t>
            </a:r>
            <a:r>
              <a:rPr lang="en-US" sz="2800" dirty="0" err="1" smtClean="0"/>
              <a:t>separación</a:t>
            </a:r>
            <a:r>
              <a:rPr lang="en-US" sz="2800" dirty="0" smtClean="0"/>
              <a:t> del </a:t>
            </a:r>
            <a:r>
              <a:rPr lang="en-US" sz="2800" b="1" dirty="0" smtClean="0"/>
              <a:t>QUÉ</a:t>
            </a:r>
            <a:r>
              <a:rPr lang="en-US" sz="2800" dirty="0" smtClean="0"/>
              <a:t> y el </a:t>
            </a:r>
            <a:r>
              <a:rPr lang="en-US" sz="2800" b="1" dirty="0" smtClean="0"/>
              <a:t>CÓMO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soporte</a:t>
            </a:r>
            <a:r>
              <a:rPr lang="en-US" sz="2800" dirty="0"/>
              <a:t> </a:t>
            </a:r>
            <a:r>
              <a:rPr lang="en-US" sz="2800" dirty="0" smtClean="0"/>
              <a:t>a la </a:t>
            </a:r>
            <a:r>
              <a:rPr lang="en-US" sz="2800" b="1" dirty="0" err="1" smtClean="0"/>
              <a:t>reusabilidad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</a:t>
            </a:r>
            <a:r>
              <a:rPr lang="en-US" sz="2800" dirty="0"/>
              <a:t>de los </a:t>
            </a:r>
            <a:r>
              <a:rPr lang="en-US" sz="2800" dirty="0" err="1"/>
              <a:t>principales</a:t>
            </a:r>
            <a:r>
              <a:rPr lang="en-US" sz="2800" dirty="0"/>
              <a:t> </a:t>
            </a:r>
            <a:r>
              <a:rPr lang="en-US" sz="2800" dirty="0" err="1"/>
              <a:t>objetivos</a:t>
            </a:r>
            <a:r>
              <a:rPr lang="en-US" sz="2800" dirty="0"/>
              <a:t> en el </a:t>
            </a:r>
            <a:r>
              <a:rPr lang="en-US" sz="2800" dirty="0" err="1"/>
              <a:t>desarrollo</a:t>
            </a:r>
            <a:r>
              <a:rPr lang="en-US" sz="2800" dirty="0"/>
              <a:t> de software</a:t>
            </a:r>
          </a:p>
        </p:txBody>
      </p:sp>
      <p:sp>
        <p:nvSpPr>
          <p:cNvPr id="21" name="13 CuadroTexto"/>
          <p:cNvSpPr txBox="1"/>
          <p:nvPr/>
        </p:nvSpPr>
        <p:spPr>
          <a:xfrm>
            <a:off x="1170877" y="5345930"/>
            <a:ext cx="9244363" cy="86793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dirty="0" smtClean="0"/>
              <a:t>Se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integrar</a:t>
            </a:r>
            <a:r>
              <a:rPr lang="en-US" sz="2800" dirty="0" smtClean="0"/>
              <a:t> de forma simple con lo </a:t>
            </a:r>
            <a:r>
              <a:rPr lang="en-US" sz="2800" dirty="0" err="1" smtClean="0"/>
              <a:t>mejor</a:t>
            </a:r>
            <a:r>
              <a:rPr lang="en-US" sz="2800" dirty="0" smtClean="0"/>
              <a:t> de </a:t>
            </a:r>
            <a:r>
              <a:rPr lang="en-US" sz="2800" dirty="0" err="1" smtClean="0"/>
              <a:t>otros</a:t>
            </a:r>
            <a:r>
              <a:rPr lang="en-US" sz="2800" dirty="0" smtClean="0"/>
              <a:t> </a:t>
            </a:r>
            <a:r>
              <a:rPr lang="en-US" sz="2800" dirty="0" err="1" smtClean="0"/>
              <a:t>paradigmas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funcionales</a:t>
            </a:r>
            <a:r>
              <a:rPr lang="en-US" sz="2800" dirty="0" smtClean="0"/>
              <a:t> </a:t>
            </a:r>
            <a:r>
              <a:rPr lang="en-US" sz="2800" dirty="0"/>
              <a:t>y </a:t>
            </a:r>
            <a:r>
              <a:rPr lang="en-US" sz="2800" dirty="0" err="1" smtClean="0"/>
              <a:t>dinámicos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4</a:t>
            </a:fld>
            <a:endParaRPr lang="en-US"/>
          </a:p>
        </p:txBody>
      </p:sp>
      <p:pic>
        <p:nvPicPr>
          <p:cNvPr id="5" name="1 Imagen" descr="Interface vs Implementac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57162"/>
            <a:ext cx="8263890" cy="61979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8670" y="3898265"/>
            <a:ext cx="94869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QUÉ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17970" y="560705"/>
            <a:ext cx="1200150" cy="63944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823960" y="958318"/>
            <a:ext cx="3097530" cy="4801314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El </a:t>
            </a:r>
            <a:r>
              <a:rPr lang="en-US" sz="2800" b="1" dirty="0" smtClean="0">
                <a:latin typeface="Arial Narrow" panose="020B0606020202030204" pitchFamily="34" charset="0"/>
                <a:ea typeface="+mn-ea"/>
                <a:cs typeface="+mn-cs"/>
              </a:rPr>
              <a:t>QUÉ</a:t>
            </a:r>
            <a:r>
              <a:rPr lang="en-US" sz="28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interesa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al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código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cliente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, el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va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usar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recursos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definidos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clase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,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lo general no le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interesa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detalles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del CÓMO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esto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implementa</a:t>
            </a:r>
            <a:endParaRPr lang="en-US" sz="2400" dirty="0" smtClean="0">
              <a:latin typeface="Arial Narrow" panose="020B0606020202030204" pitchFamily="34" charset="0"/>
              <a:ea typeface="+mn-ea"/>
              <a:cs typeface="+mn-cs"/>
            </a:endParaRPr>
          </a:p>
          <a:p>
            <a:endParaRPr lang="en-US" sz="2000" dirty="0" smtClean="0">
              <a:latin typeface="Arial Narrow" panose="020B0606020202030204" pitchFamily="34" charset="0"/>
              <a:ea typeface="+mn-ea"/>
              <a:cs typeface="+mn-cs"/>
            </a:endParaRPr>
          </a:p>
          <a:p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El</a:t>
            </a:r>
            <a:r>
              <a:rPr lang="en-US" sz="28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800" b="1" dirty="0">
                <a:latin typeface="Arial Narrow" panose="020B0606020202030204" pitchFamily="34" charset="0"/>
                <a:ea typeface="+mn-ea"/>
                <a:cs typeface="+mn-cs"/>
              </a:rPr>
              <a:t>CÓMO</a:t>
            </a:r>
            <a:r>
              <a:rPr lang="en-US" sz="28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es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asunto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del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implementa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clase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no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tiene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qué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conocer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detalles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qué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va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utilizar</a:t>
            </a:r>
            <a:endParaRPr lang="en-US" sz="2400" dirty="0" smtClean="0"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317754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Clases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abstractas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4" y="762000"/>
            <a:ext cx="5157080" cy="58380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8852" y="3845169"/>
            <a:ext cx="4767177" cy="4689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5645932" y="3068115"/>
            <a:ext cx="2396099" cy="1634490"/>
          </a:xfrm>
          <a:prstGeom prst="wedgeRoundRectCallout">
            <a:avLst>
              <a:gd name="adj1" fmla="val -94499"/>
              <a:gd name="adj2" fmla="val -1089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La </a:t>
            </a:r>
            <a:r>
              <a:rPr lang="en-US" sz="2000" dirty="0" err="1" smtClean="0">
                <a:latin typeface="Arial Narrow" panose="020B0606020202030204" pitchFamily="34" charset="0"/>
              </a:rPr>
              <a:t>clase</a:t>
            </a:r>
            <a:r>
              <a:rPr lang="en-US" sz="2000" dirty="0" smtClean="0">
                <a:latin typeface="Arial Narrow" panose="020B0606020202030204" pitchFamily="34" charset="0"/>
              </a:rPr>
              <a:t> es </a:t>
            </a:r>
            <a:r>
              <a:rPr lang="en-US" sz="2000" dirty="0" err="1" smtClean="0">
                <a:latin typeface="Arial Narrow" panose="020B0606020202030204" pitchFamily="34" charset="0"/>
              </a:rPr>
              <a:t>abstracta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porque</a:t>
            </a:r>
            <a:r>
              <a:rPr lang="en-US" sz="2000" dirty="0" smtClean="0">
                <a:latin typeface="Arial Narrow" panose="020B0606020202030204" pitchFamily="34" charset="0"/>
              </a:rPr>
              <a:t> al </a:t>
            </a:r>
            <a:r>
              <a:rPr lang="en-US" sz="2000" dirty="0" err="1" smtClean="0">
                <a:latin typeface="Arial Narrow" panose="020B0606020202030204" pitchFamily="34" charset="0"/>
              </a:rPr>
              <a:t>menos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que es </a:t>
            </a:r>
            <a:r>
              <a:rPr lang="en-US" sz="2000" dirty="0" err="1" smtClean="0">
                <a:latin typeface="Arial Narrow" panose="020B0606020202030204" pitchFamily="34" charset="0"/>
              </a:rPr>
              <a:t>abstracto</a:t>
            </a:r>
            <a:r>
              <a:rPr lang="en-US" sz="2000" dirty="0" smtClean="0">
                <a:latin typeface="Arial Narrow" panose="020B0606020202030204" pitchFamily="34" charset="0"/>
              </a:rPr>
              <a:t> (no </a:t>
            </a:r>
            <a:r>
              <a:rPr lang="en-US" sz="2000" dirty="0" err="1" smtClean="0">
                <a:latin typeface="Arial Narrow" panose="020B0606020202030204" pitchFamily="34" charset="0"/>
              </a:rPr>
              <a:t>está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implementado</a:t>
            </a:r>
            <a:r>
              <a:rPr lang="en-US" sz="2000" dirty="0" smtClean="0">
                <a:latin typeface="Arial Narrow" panose="020B060602020203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8852" y="1613390"/>
            <a:ext cx="4645856" cy="4733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645931" y="1569756"/>
            <a:ext cx="2314037" cy="715089"/>
          </a:xfrm>
          <a:prstGeom prst="wedgeRoundRectCallout">
            <a:avLst>
              <a:gd name="adj1" fmla="val -86709"/>
              <a:gd name="adj2" fmla="val -35721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Pero </a:t>
            </a:r>
            <a:r>
              <a:rPr lang="en-US" sz="2000" dirty="0" err="1" smtClean="0">
                <a:latin typeface="Arial Narrow" panose="020B0606020202030204" pitchFamily="34" charset="0"/>
              </a:rPr>
              <a:t>sí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puede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indicar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memoria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736" y="762000"/>
            <a:ext cx="3620005" cy="85139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8318735" y="2086708"/>
            <a:ext cx="3620005" cy="142192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Arial Narrow" panose="020B0606020202030204" pitchFamily="34" charset="0"/>
              </a:defRPr>
            </a:lvl1pPr>
          </a:lstStyle>
          <a:p>
            <a:r>
              <a:rPr lang="en-US" sz="2400" dirty="0" smtClean="0"/>
              <a:t>No se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instancias</a:t>
            </a:r>
            <a:r>
              <a:rPr lang="en-US" sz="2400" dirty="0" smtClean="0"/>
              <a:t>, no </a:t>
            </a:r>
            <a:r>
              <a:rPr lang="en-US" sz="2400" dirty="0" err="1" smtClean="0"/>
              <a:t>tienen</a:t>
            </a:r>
            <a:r>
              <a:rPr lang="en-US" sz="2400" dirty="0" smtClean="0"/>
              <a:t> un </a:t>
            </a:r>
            <a:r>
              <a:rPr lang="en-US" sz="2400" dirty="0" err="1" smtClean="0"/>
              <a:t>comportamiento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definido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80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974979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¿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qué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ha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sido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exitoso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paradigma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orientado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8 CuadroTexto"/>
          <p:cNvSpPr txBox="1"/>
          <p:nvPr/>
        </p:nvSpPr>
        <p:spPr>
          <a:xfrm>
            <a:off x="1561171" y="2390977"/>
            <a:ext cx="8686801" cy="1643527"/>
          </a:xfrm>
          <a:prstGeom prst="rect">
            <a:avLst/>
          </a:prstGeom>
          <a:solidFill>
            <a:srgbClr val="0070C0">
              <a:alpha val="10196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2800" dirty="0"/>
              <a:t>Las </a:t>
            </a:r>
            <a:r>
              <a:rPr lang="en-US" sz="2800" dirty="0" err="1"/>
              <a:t>jerarquías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propician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organizada</a:t>
            </a:r>
            <a:r>
              <a:rPr lang="en-US" sz="2800" dirty="0"/>
              <a:t> y </a:t>
            </a:r>
            <a:r>
              <a:rPr lang="en-US" sz="2800" dirty="0" err="1"/>
              <a:t>segura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err="1" smtClean="0"/>
              <a:t>facilitan</a:t>
            </a:r>
            <a:r>
              <a:rPr lang="en-US" sz="2800" dirty="0" smtClean="0"/>
              <a:t> la </a:t>
            </a:r>
            <a:r>
              <a:rPr lang="en-US" sz="2800" dirty="0" err="1"/>
              <a:t>detección</a:t>
            </a:r>
            <a:r>
              <a:rPr lang="en-US" sz="2800" dirty="0"/>
              <a:t> </a:t>
            </a:r>
            <a:r>
              <a:rPr lang="en-US" sz="2800" dirty="0" err="1"/>
              <a:t>temprana</a:t>
            </a:r>
            <a:r>
              <a:rPr lang="en-US" sz="2800" dirty="0"/>
              <a:t> de </a:t>
            </a:r>
            <a:r>
              <a:rPr lang="en-US" sz="2800" dirty="0" err="1" smtClean="0"/>
              <a:t>errores</a:t>
            </a:r>
            <a:r>
              <a:rPr lang="en-US" sz="2800" dirty="0" smtClean="0"/>
              <a:t> e </a:t>
            </a:r>
            <a:r>
              <a:rPr lang="en-US" sz="2800" dirty="0" err="1" smtClean="0"/>
              <a:t>inconsistencias</a:t>
            </a:r>
            <a:r>
              <a:rPr lang="en-US" sz="2800" dirty="0" smtClean="0"/>
              <a:t>. A </a:t>
            </a:r>
            <a:r>
              <a:rPr lang="en-US" sz="2800" dirty="0"/>
              <a:t>la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determinados</a:t>
            </a:r>
            <a:r>
              <a:rPr lang="en-US" sz="2800" dirty="0" smtClean="0"/>
              <a:t> </a:t>
            </a:r>
            <a:r>
              <a:rPr lang="en-US" sz="2800" dirty="0" err="1"/>
              <a:t>grados</a:t>
            </a:r>
            <a:r>
              <a:rPr lang="en-US" sz="2800" dirty="0"/>
              <a:t> de </a:t>
            </a:r>
            <a:r>
              <a:rPr lang="en-US" sz="2800" dirty="0" err="1"/>
              <a:t>flexibilidad</a:t>
            </a:r>
            <a:r>
              <a:rPr lang="en-US" sz="2800" dirty="0"/>
              <a:t> </a:t>
            </a:r>
            <a:r>
              <a:rPr lang="en-US" sz="2800" dirty="0" smtClean="0"/>
              <a:t>con el </a:t>
            </a:r>
            <a:r>
              <a:rPr lang="en-US" sz="2800" dirty="0" err="1" smtClean="0"/>
              <a:t>polimorfismo</a:t>
            </a:r>
            <a:r>
              <a:rPr lang="en-US" sz="2800" dirty="0" smtClean="0"/>
              <a:t> </a:t>
            </a:r>
            <a:r>
              <a:rPr lang="en-US" sz="2800" dirty="0"/>
              <a:t>y late </a:t>
            </a:r>
            <a:r>
              <a:rPr lang="en-US" sz="2800" dirty="0" smtClean="0"/>
              <a:t>binding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7" y="587393"/>
            <a:ext cx="4906060" cy="6178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13" y="46893"/>
            <a:ext cx="5325794" cy="48064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Herencia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jerarquías</a:t>
            </a:r>
            <a:r>
              <a:rPr lang="en-US" sz="28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8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</a:t>
            </a:r>
            <a:endParaRPr lang="en-US" sz="28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021" y="2326550"/>
            <a:ext cx="4507225" cy="1248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5299081" y="4538311"/>
            <a:ext cx="2942094" cy="837676"/>
          </a:xfrm>
          <a:prstGeom prst="wedgeRoundRectCallout">
            <a:avLst>
              <a:gd name="adj1" fmla="val -85042"/>
              <a:gd name="adj2" fmla="val -28798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err="1" smtClean="0">
                <a:latin typeface="Arial Narrow" panose="020B0606020202030204" pitchFamily="34" charset="0"/>
              </a:rPr>
              <a:t>Definición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concreta</a:t>
            </a:r>
            <a:r>
              <a:rPr lang="en-US" sz="2400" dirty="0" smtClean="0"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</a:rPr>
              <a:t>método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abstracto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021" y="5314693"/>
            <a:ext cx="4507225" cy="1248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367124" y="5658738"/>
            <a:ext cx="2874051" cy="837676"/>
          </a:xfrm>
          <a:prstGeom prst="wedgeRoundRectCallout">
            <a:avLst>
              <a:gd name="adj1" fmla="val -92419"/>
              <a:gd name="adj2" fmla="val -71210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err="1">
                <a:latin typeface="Arial Narrow" panose="020B0606020202030204" pitchFamily="34" charset="0"/>
              </a:rPr>
              <a:t>Definición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concreta</a:t>
            </a:r>
            <a:r>
              <a:rPr lang="en-US" sz="2400" dirty="0">
                <a:latin typeface="Arial Narrow" panose="020B0606020202030204" pitchFamily="34" charset="0"/>
              </a:rPr>
              <a:t> del </a:t>
            </a:r>
            <a:r>
              <a:rPr lang="en-US" sz="2400" dirty="0" err="1">
                <a:latin typeface="Arial Narrow" panose="020B0606020202030204" pitchFamily="34" charset="0"/>
              </a:rPr>
              <a:t>método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abstracto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870873" y="844062"/>
            <a:ext cx="6203896" cy="2614246"/>
            <a:chOff x="5870873" y="844062"/>
            <a:chExt cx="6203896" cy="2614246"/>
          </a:xfrm>
        </p:grpSpPr>
        <p:sp>
          <p:nvSpPr>
            <p:cNvPr id="6" name="Rounded Rectangle 5"/>
            <p:cNvSpPr/>
            <p:nvPr/>
          </p:nvSpPr>
          <p:spPr>
            <a:xfrm>
              <a:off x="9554308" y="844062"/>
              <a:ext cx="1465384" cy="445476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Persona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186247" y="1816228"/>
              <a:ext cx="1465384" cy="445476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Profesor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850923" y="1817076"/>
              <a:ext cx="1606061" cy="432055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Estudiante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609385" y="1801958"/>
              <a:ext cx="1465384" cy="445476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Cocinero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70873" y="2762440"/>
              <a:ext cx="1892350" cy="695868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Profesor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Universitario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27918" y="2749017"/>
              <a:ext cx="2259081" cy="695868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Profesor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Preuniversitario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15" idx="0"/>
              <a:endCxn id="6" idx="2"/>
            </p:cNvCxnSpPr>
            <p:nvPr/>
          </p:nvCxnSpPr>
          <p:spPr>
            <a:xfrm flipV="1">
              <a:off x="7918939" y="1289538"/>
              <a:ext cx="2368061" cy="52669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</p:cNvCxnSpPr>
            <p:nvPr/>
          </p:nvCxnSpPr>
          <p:spPr>
            <a:xfrm flipV="1">
              <a:off x="6817048" y="2254108"/>
              <a:ext cx="1013967" cy="50833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6" idx="2"/>
            </p:cNvCxnSpPr>
            <p:nvPr/>
          </p:nvCxnSpPr>
          <p:spPr>
            <a:xfrm flipV="1">
              <a:off x="9554308" y="1289538"/>
              <a:ext cx="732692" cy="49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6" idx="2"/>
            </p:cNvCxnSpPr>
            <p:nvPr/>
          </p:nvCxnSpPr>
          <p:spPr>
            <a:xfrm flipH="1" flipV="1">
              <a:off x="10287000" y="1289538"/>
              <a:ext cx="964223" cy="49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5" idx="2"/>
            </p:cNvCxnSpPr>
            <p:nvPr/>
          </p:nvCxnSpPr>
          <p:spPr>
            <a:xfrm flipH="1" flipV="1">
              <a:off x="7918939" y="2261704"/>
              <a:ext cx="1518138" cy="50073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10609385" y="2744394"/>
              <a:ext cx="1465384" cy="695868"/>
            </a:xfrm>
            <a:prstGeom prst="roundRect">
              <a:avLst/>
            </a:prstGeom>
            <a:solidFill>
              <a:srgbClr val="FFFF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Profesor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Primaria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H="1" flipV="1">
              <a:off x="7886701" y="2262515"/>
              <a:ext cx="3455376" cy="481879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>
          <a:xfrm>
            <a:off x="8738234" y="3747586"/>
            <a:ext cx="3097530" cy="2419124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Permite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formar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jerarquías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aprovechando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código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ya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definido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ampliando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éste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o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redefiniendo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modificando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)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algunos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comportamientos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1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639" y="103187"/>
            <a:ext cx="487308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Interfaces para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definir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un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719" y="226576"/>
            <a:ext cx="2591162" cy="2585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49" y="1227653"/>
            <a:ext cx="4020111" cy="2109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560" y="3600450"/>
            <a:ext cx="3791479" cy="289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521" y="3600450"/>
            <a:ext cx="3791479" cy="28924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6210300" y="377190"/>
            <a:ext cx="990419" cy="3223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9791881" y="377190"/>
            <a:ext cx="1200059" cy="3223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507870" y="647535"/>
            <a:ext cx="2396099" cy="2629686"/>
          </a:xfrm>
          <a:prstGeom prst="wedgeRoundRectCallout">
            <a:avLst>
              <a:gd name="adj1" fmla="val 70552"/>
              <a:gd name="adj2" fmla="val -62142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Un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estado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400" b="1" dirty="0" err="1" smtClean="0">
                <a:latin typeface="Arial Narrow" panose="020B0606020202030204" pitchFamily="34" charset="0"/>
              </a:rPr>
              <a:t>máxima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pureza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y </a:t>
            </a:r>
            <a:r>
              <a:rPr lang="en-US" sz="2400" b="1" dirty="0" err="1">
                <a:latin typeface="Arial Narrow" panose="020B0606020202030204" pitchFamily="34" charset="0"/>
              </a:rPr>
              <a:t>abstracción</a:t>
            </a:r>
            <a:r>
              <a:rPr lang="en-US" sz="2000" dirty="0" smtClean="0">
                <a:latin typeface="Arial Narrow" panose="020B0606020202030204" pitchFamily="34" charset="0"/>
              </a:rPr>
              <a:t>. </a:t>
            </a:r>
            <a:r>
              <a:rPr lang="en-US" sz="2000" dirty="0" err="1" smtClean="0">
                <a:latin typeface="Arial Narrow" panose="020B0606020202030204" pitchFamily="34" charset="0"/>
              </a:rPr>
              <a:t>Por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tanto</a:t>
            </a:r>
            <a:r>
              <a:rPr lang="en-US" sz="2000" dirty="0" smtClean="0">
                <a:latin typeface="Arial Narrow" panose="020B0606020202030204" pitchFamily="34" charset="0"/>
              </a:rPr>
              <a:t> no </a:t>
            </a:r>
            <a:r>
              <a:rPr lang="en-US" sz="2000" dirty="0" err="1" smtClean="0">
                <a:latin typeface="Arial Narrow" panose="020B0606020202030204" pitchFamily="34" charset="0"/>
              </a:rPr>
              <a:t>debiera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definir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memoria</a:t>
            </a:r>
            <a:r>
              <a:rPr lang="en-US" sz="2000" dirty="0" smtClean="0">
                <a:latin typeface="Arial Narrow" panose="020B0606020202030204" pitchFamily="34" charset="0"/>
              </a:rPr>
              <a:t> para no </a:t>
            </a:r>
            <a:r>
              <a:rPr lang="en-US" sz="2000" dirty="0" err="1" smtClean="0">
                <a:latin typeface="Arial Narrow" panose="020B0606020202030204" pitchFamily="34" charset="0"/>
              </a:rPr>
              <a:t>comprometerse</a:t>
            </a:r>
            <a:r>
              <a:rPr lang="en-US" sz="2000" dirty="0" smtClean="0">
                <a:latin typeface="Arial Narrow" panose="020B0606020202030204" pitchFamily="34" charset="0"/>
              </a:rPr>
              <a:t> con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forma de </a:t>
            </a:r>
            <a:r>
              <a:rPr lang="en-US" sz="2000" dirty="0" err="1" smtClean="0">
                <a:latin typeface="Arial Narrow" panose="020B0606020202030204" pitchFamily="34" charset="0"/>
              </a:rPr>
              <a:t>implementación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71604" y="3767002"/>
            <a:ext cx="3097530" cy="2086725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Esta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interface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caracteriza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tipo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objeto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puede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tener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varias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formas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implementaciones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) </a:t>
            </a:r>
            <a:r>
              <a:rPr lang="en-US" sz="2400" dirty="0" err="1" smtClean="0">
                <a:latin typeface="Arial Narrow" panose="020B0606020202030204" pitchFamily="34" charset="0"/>
                <a:ea typeface="+mn-ea"/>
                <a:cs typeface="+mn-cs"/>
              </a:rPr>
              <a:t>subtipos</a:t>
            </a:r>
            <a:r>
              <a:rPr lang="en-US" sz="2400" dirty="0" smtClean="0">
                <a:latin typeface="Arial Narrow" panose="020B0606020202030204" pitchFamily="34" charset="0"/>
                <a:ea typeface="+mn-ea"/>
                <a:cs typeface="+mn-cs"/>
              </a:rPr>
              <a:t> de CONCRETARSE</a:t>
            </a:r>
          </a:p>
        </p:txBody>
      </p:sp>
    </p:spTree>
    <p:extLst>
      <p:ext uri="{BB962C8B-B14F-4D97-AF65-F5344CB8AC3E}">
        <p14:creationId xmlns:p14="http://schemas.microsoft.com/office/powerpoint/2010/main" val="15188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974979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¿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Por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qué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ha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sido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exitoso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paradigma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orientado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11 CuadroTexto"/>
          <p:cNvSpPr txBox="1"/>
          <p:nvPr/>
        </p:nvSpPr>
        <p:spPr>
          <a:xfrm>
            <a:off x="1193180" y="2186604"/>
            <a:ext cx="9277815" cy="1975926"/>
          </a:xfrm>
          <a:prstGeom prst="rect">
            <a:avLst/>
          </a:prstGeom>
          <a:solidFill>
            <a:srgbClr val="0070C0">
              <a:alpha val="9804"/>
            </a:srgbClr>
          </a:solidFill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rial Narrow" panose="020B0606020202030204" pitchFamily="34" charset="0"/>
              </a:defRPr>
            </a:lvl1pPr>
          </a:lstStyle>
          <a:p>
            <a:r>
              <a:rPr lang="en-US" sz="3200" dirty="0"/>
              <a:t>La </a:t>
            </a:r>
            <a:r>
              <a:rPr lang="en-US" sz="3600" b="1" dirty="0" err="1" smtClean="0"/>
              <a:t>genericidad</a:t>
            </a:r>
            <a:r>
              <a:rPr lang="en-US" sz="3200" dirty="0" smtClean="0"/>
              <a:t> </a:t>
            </a:r>
            <a:r>
              <a:rPr lang="en-US" sz="3200" dirty="0" err="1" smtClean="0"/>
              <a:t>asociada</a:t>
            </a:r>
            <a:r>
              <a:rPr lang="en-US" sz="3200" dirty="0" smtClean="0"/>
              <a:t> al </a:t>
            </a:r>
            <a:r>
              <a:rPr lang="en-US" sz="3200" dirty="0" err="1" smtClean="0"/>
              <a:t>tipado</a:t>
            </a:r>
            <a:r>
              <a:rPr lang="en-US" sz="3200" dirty="0" smtClean="0"/>
              <a:t> </a:t>
            </a:r>
            <a:r>
              <a:rPr lang="en-US" sz="3200" dirty="0" err="1" smtClean="0"/>
              <a:t>estático</a:t>
            </a:r>
            <a:r>
              <a:rPr lang="en-US" sz="3200" dirty="0" smtClean="0"/>
              <a:t> </a:t>
            </a:r>
            <a:r>
              <a:rPr lang="en-US" sz="3200" dirty="0" err="1" smtClean="0"/>
              <a:t>permite</a:t>
            </a:r>
            <a:r>
              <a:rPr lang="en-US" sz="3200" dirty="0" smtClean="0"/>
              <a:t> </a:t>
            </a:r>
            <a:r>
              <a:rPr lang="en-US" sz="3200" dirty="0" err="1" smtClean="0"/>
              <a:t>definir</a:t>
            </a:r>
            <a:r>
              <a:rPr lang="en-US" sz="3200" dirty="0" smtClean="0"/>
              <a:t> </a:t>
            </a:r>
            <a:r>
              <a:rPr lang="en-US" sz="3200" dirty="0" err="1" smtClean="0"/>
              <a:t>patrones</a:t>
            </a:r>
            <a:r>
              <a:rPr lang="en-US" sz="3200" dirty="0" smtClean="0"/>
              <a:t> de “</a:t>
            </a:r>
            <a:r>
              <a:rPr lang="en-US" sz="3200" dirty="0" err="1" smtClean="0"/>
              <a:t>generación</a:t>
            </a:r>
            <a:r>
              <a:rPr lang="en-US" sz="3200" dirty="0"/>
              <a:t>” de </a:t>
            </a:r>
            <a:r>
              <a:rPr lang="en-US" sz="3200" dirty="0" err="1"/>
              <a:t>tipos</a:t>
            </a:r>
            <a:r>
              <a:rPr lang="en-US" sz="3200" dirty="0"/>
              <a:t> (</a:t>
            </a:r>
            <a:r>
              <a:rPr lang="en-US" sz="3600" b="1" dirty="0" err="1"/>
              <a:t>parametrizando</a:t>
            </a:r>
            <a:r>
              <a:rPr lang="en-US" sz="3200" dirty="0" smtClean="0"/>
              <a:t> la </a:t>
            </a:r>
            <a:r>
              <a:rPr lang="en-US" sz="3200" dirty="0" err="1" smtClean="0"/>
              <a:t>definición</a:t>
            </a:r>
            <a:r>
              <a:rPr lang="en-US" sz="3200" dirty="0" smtClean="0"/>
              <a:t> de un </a:t>
            </a:r>
            <a:r>
              <a:rPr lang="en-US" sz="3200" dirty="0" err="1" smtClean="0"/>
              <a:t>tipo</a:t>
            </a:r>
            <a:r>
              <a:rPr lang="en-US" sz="3200" dirty="0" smtClean="0"/>
              <a:t> con </a:t>
            </a:r>
            <a:r>
              <a:rPr lang="en-US" sz="3200" dirty="0" err="1" smtClean="0"/>
              <a:t>otros</a:t>
            </a:r>
            <a:r>
              <a:rPr lang="en-US" sz="3200" dirty="0" smtClean="0"/>
              <a:t> </a:t>
            </a:r>
            <a:r>
              <a:rPr lang="en-US" sz="3200" dirty="0" err="1" smtClean="0"/>
              <a:t>tipos</a:t>
            </a:r>
            <a:r>
              <a:rPr lang="en-US" sz="3200" dirty="0" smtClean="0"/>
              <a:t>) sin </a:t>
            </a:r>
            <a:r>
              <a:rPr lang="en-US" sz="3200" dirty="0" err="1" smtClean="0"/>
              <a:t>posibilidad</a:t>
            </a:r>
            <a:r>
              <a:rPr lang="en-US" sz="3200" dirty="0" smtClean="0"/>
              <a:t> de error lo que </a:t>
            </a:r>
            <a:r>
              <a:rPr lang="en-US" sz="3200" dirty="0" err="1" smtClean="0"/>
              <a:t>incrementa</a:t>
            </a:r>
            <a:r>
              <a:rPr lang="en-US" sz="3200" dirty="0" smtClean="0"/>
              <a:t> la </a:t>
            </a:r>
            <a:r>
              <a:rPr lang="en-US" sz="3200" dirty="0" err="1" smtClean="0"/>
              <a:t>reusabilidad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3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2181</Words>
  <Application>Microsoft Office PowerPoint</Application>
  <PresentationFormat>Widescreen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Consolas</vt:lpstr>
      <vt:lpstr>Office Theme</vt:lpstr>
      <vt:lpstr>Temas del curso</vt:lpstr>
      <vt:lpstr>El paradigma orientado a objetos</vt:lpstr>
      <vt:lpstr>¿Por qué ha sido exitoso el paradigma orientado a objetos?</vt:lpstr>
      <vt:lpstr>QUÉ</vt:lpstr>
      <vt:lpstr>Clases abstractas</vt:lpstr>
      <vt:lpstr>¿Por qué ha sido exitoso el paradigma orientado a objetos?</vt:lpstr>
      <vt:lpstr>Herencia y jerarquías de tipo</vt:lpstr>
      <vt:lpstr>Interfaces para definir un tipo</vt:lpstr>
      <vt:lpstr>¿Por qué ha sido exitoso el paradigma orientado a objetos?</vt:lpstr>
      <vt:lpstr>Interfaces. Genericidad (tipo parametrizado a partir de otros tipos)</vt:lpstr>
      <vt:lpstr>Genericidad</vt:lpstr>
      <vt:lpstr>Genericidad</vt:lpstr>
      <vt:lpstr>Otra posible implementacion de ICollection </vt:lpstr>
      <vt:lpstr>Más de un parámetro genérico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mkm</dc:creator>
  <cp:lastModifiedBy>mkm</cp:lastModifiedBy>
  <cp:revision>56</cp:revision>
  <dcterms:created xsi:type="dcterms:W3CDTF">2022-09-19T16:59:00Z</dcterms:created>
  <dcterms:modified xsi:type="dcterms:W3CDTF">2022-10-05T15:52:06Z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ECD221CB6C804001A44159AA60597633</vt:lpwstr>
  </property>
  <property fmtid="{D5CDD505-2E9C-101B-9397-08002B2CF9AE}" pid="3" name="KSOProductBuildVer">
    <vt:lpwstr>1033-11.2.0.11156</vt:lpwstr>
  </property>
</Properties>
</file>