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m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00000"/>
    <a:srgbClr val="0070C0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77987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List</a:t>
            </a:r>
            <a:r>
              <a:rPr lang="en-US" b="0" baseline="0" dirty="0" smtClean="0"/>
              <a:t> es un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implementa</a:t>
            </a:r>
            <a:r>
              <a:rPr lang="en-US" b="0" baseline="0" dirty="0" smtClean="0"/>
              <a:t> la interface </a:t>
            </a:r>
            <a:r>
              <a:rPr lang="en-US" b="1" baseline="0" dirty="0" err="1" smtClean="0"/>
              <a:t>IEnumerable</a:t>
            </a:r>
            <a:r>
              <a:rPr lang="en-US" b="0" baseline="0" dirty="0" smtClean="0"/>
              <a:t>. ¿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qué</a:t>
            </a:r>
            <a:r>
              <a:rPr lang="en-US" b="0" baseline="0" dirty="0" smtClean="0"/>
              <a:t> no hay </a:t>
            </a:r>
            <a:r>
              <a:rPr lang="en-US" b="0" baseline="0" dirty="0" err="1" smtClean="0"/>
              <a:t>problemas</a:t>
            </a:r>
            <a:r>
              <a:rPr lang="en-US" b="0" baseline="0" dirty="0" smtClean="0"/>
              <a:t> con </a:t>
            </a:r>
            <a:r>
              <a:rPr lang="en-US" b="0" baseline="0" dirty="0" err="1" smtClean="0"/>
              <a:t>pasarle</a:t>
            </a:r>
            <a:r>
              <a:rPr lang="en-US" b="0" baseline="0" dirty="0" smtClean="0"/>
              <a:t> al </a:t>
            </a:r>
            <a:r>
              <a:rPr lang="en-US" b="0" baseline="0" dirty="0" err="1" smtClean="0"/>
              <a:t>método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PerimetroTotal</a:t>
            </a:r>
            <a:r>
              <a:rPr lang="en-US" b="0" baseline="0" dirty="0" smtClean="0"/>
              <a:t> un </a:t>
            </a:r>
            <a:r>
              <a:rPr lang="en-US" b="1" baseline="0" dirty="0" smtClean="0"/>
              <a:t>List&lt;</a:t>
            </a:r>
            <a:r>
              <a:rPr lang="en-US" b="1" baseline="0" dirty="0" err="1" smtClean="0"/>
              <a:t>Circulo</a:t>
            </a:r>
            <a:r>
              <a:rPr lang="en-US" b="0" baseline="0" dirty="0" smtClean="0"/>
              <a:t>&gt; o un </a:t>
            </a:r>
            <a:r>
              <a:rPr lang="en-US" b="1" baseline="0" dirty="0" smtClean="0"/>
              <a:t>List&lt;</a:t>
            </a:r>
            <a:r>
              <a:rPr lang="en-US" b="1" baseline="0" dirty="0" err="1" smtClean="0"/>
              <a:t>Rectangulo</a:t>
            </a:r>
            <a:r>
              <a:rPr lang="en-US" b="0" baseline="0" dirty="0" smtClean="0"/>
              <a:t>&gt;?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5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Claro que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especificación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out</a:t>
            </a:r>
            <a:r>
              <a:rPr lang="en-US" b="0" baseline="0" dirty="0" smtClean="0"/>
              <a:t> es para </a:t>
            </a:r>
            <a:r>
              <a:rPr lang="en-US" b="0" baseline="0" dirty="0" err="1" smtClean="0"/>
              <a:t>indicarle</a:t>
            </a:r>
            <a:r>
              <a:rPr lang="en-US" b="0" baseline="0" dirty="0" smtClean="0"/>
              <a:t> y </a:t>
            </a:r>
            <a:r>
              <a:rPr lang="en-US" b="0" baseline="0" dirty="0" err="1" smtClean="0"/>
              <a:t>facilitarle</a:t>
            </a:r>
            <a:r>
              <a:rPr lang="en-US" b="0" baseline="0" dirty="0" smtClean="0"/>
              <a:t> al </a:t>
            </a:r>
            <a:r>
              <a:rPr lang="en-US" b="0" baseline="0" dirty="0" err="1" smtClean="0"/>
              <a:t>compilador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hacer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verificación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Podría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pensarse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esto</a:t>
            </a:r>
            <a:r>
              <a:rPr lang="en-US" b="0" baseline="0" dirty="0" smtClean="0"/>
              <a:t> se </a:t>
            </a:r>
            <a:r>
              <a:rPr lang="en-US" b="0" baseline="0" dirty="0" err="1" smtClean="0"/>
              <a:t>haga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siempre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implicitamente</a:t>
            </a:r>
            <a:r>
              <a:rPr lang="en-US" b="0" baseline="0" dirty="0" smtClean="0"/>
              <a:t> sin </a:t>
            </a:r>
            <a:r>
              <a:rPr lang="en-US" b="0" baseline="0" dirty="0" err="1" smtClean="0"/>
              <a:t>necesidad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hacer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especificación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pero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sería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más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complejo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implementar</a:t>
            </a:r>
            <a:r>
              <a:rPr lang="en-US" b="0" baseline="0" dirty="0" smtClean="0"/>
              <a:t> y </a:t>
            </a:r>
            <a:r>
              <a:rPr lang="en-US" b="0" baseline="0" dirty="0" err="1" smtClean="0"/>
              <a:t>costoso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tiempo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verificar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Esto</a:t>
            </a:r>
            <a:r>
              <a:rPr lang="en-US" b="0" baseline="0" dirty="0" smtClean="0"/>
              <a:t> es lo que </a:t>
            </a:r>
            <a:r>
              <a:rPr lang="en-US" b="0" baseline="0" dirty="0" err="1" smtClean="0"/>
              <a:t>intenta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hacer</a:t>
            </a:r>
            <a:r>
              <a:rPr lang="en-US" b="0" baseline="0" dirty="0" smtClean="0"/>
              <a:t> un LP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Eiffel, </a:t>
            </a:r>
            <a:r>
              <a:rPr lang="en-US" b="0" baseline="0" dirty="0" err="1" smtClean="0"/>
              <a:t>detectar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automáticamente</a:t>
            </a:r>
            <a:r>
              <a:rPr lang="en-US" b="0" baseline="0" dirty="0" smtClean="0"/>
              <a:t> lo que </a:t>
            </a:r>
            <a:r>
              <a:rPr lang="en-US" b="0" baseline="0" dirty="0" err="1" smtClean="0"/>
              <a:t>él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denomina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errores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tipo</a:t>
            </a:r>
            <a:r>
              <a:rPr lang="en-US" b="1" baseline="0" dirty="0" smtClean="0"/>
              <a:t> a </a:t>
            </a:r>
            <a:r>
              <a:rPr lang="en-US" b="1" baseline="0" dirty="0" err="1" smtClean="0"/>
              <a:t>nivel</a:t>
            </a:r>
            <a:r>
              <a:rPr lang="en-US" b="1" baseline="0" dirty="0" smtClean="0"/>
              <a:t> de Sistema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Es </a:t>
            </a:r>
            <a:r>
              <a:rPr lang="en-US" b="0" baseline="0" dirty="0" err="1" smtClean="0"/>
              <a:t>decir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pasarle</a:t>
            </a:r>
            <a:r>
              <a:rPr lang="en-US" b="0" baseline="0" dirty="0" smtClean="0"/>
              <a:t> un </a:t>
            </a:r>
            <a:r>
              <a:rPr lang="en-US" b="0" baseline="0" dirty="0" err="1" smtClean="0"/>
              <a:t>parámetro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T1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donde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T1</a:t>
            </a:r>
            <a:r>
              <a:rPr lang="en-US" b="0" baseline="0" dirty="0" smtClean="0"/>
              <a:t> es  </a:t>
            </a:r>
            <a:r>
              <a:rPr lang="en-US" b="0" baseline="0" dirty="0" err="1" smtClean="0"/>
              <a:t>subtipo</a:t>
            </a:r>
            <a:r>
              <a:rPr lang="en-US" b="0" baseline="0" dirty="0" smtClean="0"/>
              <a:t> de</a:t>
            </a:r>
            <a:r>
              <a:rPr lang="en-US" b="1" baseline="0" dirty="0" smtClean="0"/>
              <a:t> T </a:t>
            </a:r>
            <a:r>
              <a:rPr lang="en-US" b="0" baseline="0" dirty="0" smtClean="0"/>
              <a:t>a un </a:t>
            </a:r>
            <a:r>
              <a:rPr lang="en-US" dirty="0" err="1" smtClean="0"/>
              <a:t>método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F(List&lt;T&gt; x) </a:t>
            </a:r>
            <a:r>
              <a:rPr lang="en-US" b="0" baseline="0" dirty="0" smtClean="0"/>
              <a:t>y que no me de error </a:t>
            </a:r>
            <a:r>
              <a:rPr lang="en-US" b="0" baseline="0" dirty="0" err="1" smtClean="0"/>
              <a:t>siempre</a:t>
            </a:r>
            <a:r>
              <a:rPr lang="en-US" b="0" baseline="0" dirty="0" smtClean="0"/>
              <a:t> que el </a:t>
            </a:r>
            <a:r>
              <a:rPr lang="en-US" b="0" baseline="0" dirty="0" err="1" smtClean="0"/>
              <a:t>compilador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pueda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verificar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todos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flujos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seguir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llamada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nunca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podrá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ir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parar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componente</a:t>
            </a:r>
            <a:r>
              <a:rPr lang="en-US" b="0" baseline="0" dirty="0" smtClean="0"/>
              <a:t> del</a:t>
            </a:r>
            <a:r>
              <a:rPr lang="en-US" b="1" baseline="0" dirty="0" smtClean="0"/>
              <a:t> x List&lt;T&gt; </a:t>
            </a:r>
            <a:r>
              <a:rPr lang="en-US" b="0" baseline="0" dirty="0" smtClean="0"/>
              <a:t>a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parte </a:t>
            </a:r>
            <a:r>
              <a:rPr lang="en-US" b="0" baseline="0" dirty="0" err="1" smtClean="0"/>
              <a:t>izquierda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pueda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recibir</a:t>
            </a:r>
            <a:r>
              <a:rPr lang="en-US" b="0" baseline="0" dirty="0" smtClean="0"/>
              <a:t> un </a:t>
            </a:r>
            <a:r>
              <a:rPr lang="en-US" b="0" baseline="0" dirty="0" err="1" smtClean="0"/>
              <a:t>cambio</a:t>
            </a:r>
            <a:r>
              <a:rPr lang="en-US" b="0" baseline="0" dirty="0" smtClean="0"/>
              <a:t> de valor. </a:t>
            </a:r>
            <a:r>
              <a:rPr lang="en-US" b="0" baseline="0" dirty="0" err="1" smtClean="0"/>
              <a:t>Esto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muy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complejo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implementar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sobre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todo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pensamos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que se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pasar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tipos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compilados</a:t>
            </a:r>
            <a:endParaRPr lang="en-US" b="1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que el </a:t>
            </a:r>
            <a:r>
              <a:rPr lang="en-US" baseline="0" dirty="0" err="1" smtClean="0"/>
              <a:t>tema</a:t>
            </a:r>
            <a:r>
              <a:rPr lang="en-US" baseline="0" dirty="0" smtClean="0"/>
              <a:t> de la </a:t>
            </a:r>
            <a:r>
              <a:rPr lang="en-US" i="1" baseline="0" dirty="0" err="1" smtClean="0"/>
              <a:t>Covarianza</a:t>
            </a:r>
            <a:r>
              <a:rPr lang="en-US" baseline="0" dirty="0" smtClean="0"/>
              <a:t>  y la </a:t>
            </a:r>
            <a:r>
              <a:rPr lang="en-US" i="1" baseline="0" dirty="0" err="1" smtClean="0"/>
              <a:t>Contravarianza</a:t>
            </a:r>
            <a:r>
              <a:rPr lang="en-US" baseline="0" dirty="0" smtClean="0"/>
              <a:t> (que se </a:t>
            </a:r>
            <a:r>
              <a:rPr lang="en-US" baseline="0" dirty="0" err="1" smtClean="0"/>
              <a:t>verá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posteriormente</a:t>
            </a:r>
            <a:r>
              <a:rPr lang="en-US" baseline="0" dirty="0" smtClean="0"/>
              <a:t>) son </a:t>
            </a:r>
            <a:r>
              <a:rPr lang="en-US" baseline="0" dirty="0" err="1" smtClean="0"/>
              <a:t>conceptos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derivados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existencia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jerarquías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genericidad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capacidad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flexibilidad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reusabilidad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seguridad</a:t>
            </a:r>
            <a:r>
              <a:rPr lang="en-US" baseline="0" dirty="0" smtClean="0"/>
              <a:t> que el principio de </a:t>
            </a:r>
            <a:r>
              <a:rPr lang="en-US" baseline="0" dirty="0" err="1" smtClean="0"/>
              <a:t>sustitución</a:t>
            </a:r>
            <a:r>
              <a:rPr lang="en-US" baseline="0" dirty="0" smtClean="0"/>
              <a:t> el </a:t>
            </a:r>
            <a:r>
              <a:rPr lang="en-US" i="1" baseline="0" dirty="0" smtClean="0"/>
              <a:t>late binding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facilita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considerarse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de hasta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esprimir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bondades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seguridad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estático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requerir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tipado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dinámico</a:t>
            </a:r>
            <a:r>
              <a:rPr lang="en-US" baseline="0" dirty="0" smtClean="0"/>
              <a:t> y las </a:t>
            </a:r>
            <a:r>
              <a:rPr lang="en-US" baseline="0" dirty="0" err="1" smtClean="0"/>
              <a:t>consiguientes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posibilidades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errores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runtime que con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producir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se </a:t>
            </a:r>
            <a:r>
              <a:rPr lang="en-US" baseline="0" dirty="0" err="1" smtClean="0"/>
              <a:t>pretende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es </a:t>
            </a:r>
            <a:r>
              <a:rPr lang="en-US" baseline="0" dirty="0" err="1" smtClean="0"/>
              <a:t>mejor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es </a:t>
            </a:r>
            <a:r>
              <a:rPr lang="en-US" baseline="0" dirty="0" err="1" smtClean="0"/>
              <a:t>peor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capacitado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tomar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decision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necesite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Busque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publicado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tema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LPs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aplican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paradigma</a:t>
            </a:r>
            <a:r>
              <a:rPr lang="en-US" baseline="0" dirty="0" smtClean="0"/>
              <a:t> POO le </a:t>
            </a:r>
            <a:r>
              <a:rPr lang="en-US" baseline="0" dirty="0" err="1" smtClean="0"/>
              <a:t>llaman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concepto</a:t>
            </a:r>
            <a:r>
              <a:rPr lang="en-US" baseline="0" dirty="0" smtClean="0"/>
              <a:t> es similar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mayoría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variar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visibilidad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ofrecen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LPs. </a:t>
            </a:r>
            <a:r>
              <a:rPr lang="en-US" baseline="0" dirty="0" err="1" smtClean="0"/>
              <a:t>Analice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expresa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LPs que </a:t>
            </a:r>
            <a:r>
              <a:rPr lang="en-US" baseline="0" dirty="0" err="1" smtClean="0"/>
              <a:t>serán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curso</a:t>
            </a:r>
            <a:r>
              <a:rPr lang="en-US" baseline="0" dirty="0" smtClean="0"/>
              <a:t>. Smalltalk y </a:t>
            </a:r>
            <a:r>
              <a:rPr lang="en-US" baseline="0" dirty="0" err="1" smtClean="0"/>
              <a:t>Simula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consideran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precursores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introducción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conceptos</a:t>
            </a:r>
            <a:r>
              <a:rPr lang="en-US" baseline="0" dirty="0" smtClean="0"/>
              <a:t>. Su mayor </a:t>
            </a:r>
            <a:r>
              <a:rPr lang="en-US" baseline="0" dirty="0" err="1" smtClean="0"/>
              <a:t>popularidad</a:t>
            </a:r>
            <a:r>
              <a:rPr lang="en-US" baseline="0" dirty="0" smtClean="0"/>
              <a:t> y explosion se </a:t>
            </a:r>
            <a:r>
              <a:rPr lang="en-US" baseline="0" dirty="0" err="1" smtClean="0"/>
              <a:t>considera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empezó</a:t>
            </a:r>
            <a:r>
              <a:rPr lang="en-US" baseline="0" dirty="0" smtClean="0"/>
              <a:t> con C++ y el </a:t>
            </a:r>
            <a:r>
              <a:rPr lang="en-US" baseline="0" dirty="0" err="1" smtClean="0"/>
              <a:t>apoyo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</a:t>
            </a:r>
            <a:r>
              <a:rPr lang="en-US" baseline="0" dirty="0" smtClean="0"/>
              <a:t> que le </a:t>
            </a:r>
            <a:r>
              <a:rPr lang="en-US" baseline="0" dirty="0" err="1" smtClean="0"/>
              <a:t>dió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compañía</a:t>
            </a:r>
            <a:r>
              <a:rPr lang="en-US" baseline="0" dirty="0" smtClean="0"/>
              <a:t> AT&amp;T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se da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excepción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intento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asignar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figuras</a:t>
            </a:r>
            <a:r>
              <a:rPr lang="en-US" baseline="0" dirty="0" smtClean="0"/>
              <a:t>[3]=</a:t>
            </a:r>
            <a:r>
              <a:rPr lang="en-US" baseline="0" dirty="0" err="1" smtClean="0"/>
              <a:t>circulos</a:t>
            </a:r>
            <a:r>
              <a:rPr lang="en-US" baseline="0" dirty="0" smtClean="0"/>
              <a:t>[3].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causaría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daños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errores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posteriores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pensar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realmente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excepción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intentase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supuesto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rectángulo</a:t>
            </a:r>
            <a:r>
              <a:rPr lang="en-US" baseline="0" dirty="0" smtClean="0"/>
              <a:t> que no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circulo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pedirle</a:t>
            </a:r>
            <a:endParaRPr lang="en-US" baseline="0" dirty="0" smtClean="0"/>
          </a:p>
          <a:p>
            <a:r>
              <a:rPr lang="en-US" b="1" baseline="0" dirty="0" err="1" smtClean="0"/>
              <a:t>Rectangulos</a:t>
            </a:r>
            <a:r>
              <a:rPr lang="en-US" b="1" baseline="0" dirty="0" smtClean="0"/>
              <a:t>[k].Ancho </a:t>
            </a:r>
            <a:r>
              <a:rPr lang="en-US" b="0" baseline="0" dirty="0" smtClean="0"/>
              <a:t>Pero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cualquier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caso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ninguna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usos</a:t>
            </a:r>
            <a:r>
              <a:rPr lang="en-US" b="0" baseline="0" dirty="0" smtClean="0"/>
              <a:t> del </a:t>
            </a:r>
            <a:r>
              <a:rPr lang="en-US" b="0" baseline="0" dirty="0" err="1" smtClean="0"/>
              <a:t>código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arriba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dejaría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dar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excepción</a:t>
            </a:r>
            <a:endParaRPr lang="en-US" b="1" baseline="0" dirty="0" smtClean="0"/>
          </a:p>
          <a:p>
            <a:endParaRPr lang="en-US" b="0" baseline="0" dirty="0" smtClean="0"/>
          </a:p>
          <a:p>
            <a:r>
              <a:rPr lang="en-US" b="1" baseline="0" dirty="0" smtClean="0"/>
              <a:t>¿</a:t>
            </a:r>
            <a:r>
              <a:rPr lang="en-US" b="1" baseline="0" dirty="0" err="1" smtClean="0"/>
              <a:t>Por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qué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Ud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cree</a:t>
            </a:r>
            <a:r>
              <a:rPr lang="en-US" b="1" baseline="0" dirty="0" smtClean="0"/>
              <a:t> que el </a:t>
            </a:r>
            <a:r>
              <a:rPr lang="en-US" b="1" baseline="0" dirty="0" err="1" smtClean="0"/>
              <a:t>compilador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asume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este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enfoque</a:t>
            </a:r>
            <a:r>
              <a:rPr lang="en-US" b="1" baseline="0" dirty="0" smtClean="0"/>
              <a:t>? 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UNA BONIFICACIÓN PARA EL PRIMERO QUE RESPONDA CORRECTAMENTE POR SU GRUPO DE TELEGRAM </a:t>
            </a:r>
            <a:r>
              <a:rPr lang="en-US" b="0" baseline="0" dirty="0" smtClean="0"/>
              <a:t>(la </a:t>
            </a:r>
            <a:r>
              <a:rPr lang="en-US" b="0" baseline="0" dirty="0" err="1" smtClean="0"/>
              <a:t>acumulación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bonificaciones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incidir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favorablemente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evaluación</a:t>
            </a:r>
            <a:r>
              <a:rPr lang="en-US" b="0" baseline="0" dirty="0" smtClean="0"/>
              <a:t> final)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situación</a:t>
            </a:r>
            <a:r>
              <a:rPr lang="en-US" b="0" baseline="0" dirty="0" smtClean="0"/>
              <a:t> no se </a:t>
            </a:r>
            <a:r>
              <a:rPr lang="en-US" b="0" baseline="0" dirty="0" err="1" smtClean="0"/>
              <a:t>nos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presenta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un LP con </a:t>
            </a:r>
            <a:r>
              <a:rPr lang="en-US" b="0" baseline="0" dirty="0" err="1" smtClean="0"/>
              <a:t>tipado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dinámico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Python.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un array </a:t>
            </a:r>
            <a:r>
              <a:rPr lang="en-US" b="0" baseline="0" dirty="0" err="1" smtClean="0"/>
              <a:t>podemos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tener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elementos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cualquier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un </a:t>
            </a:r>
            <a:r>
              <a:rPr lang="en-US" b="0" baseline="0" dirty="0" err="1" smtClean="0"/>
              <a:t>ejemplo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el anterior la </a:t>
            </a:r>
            <a:r>
              <a:rPr lang="en-US" b="0" baseline="0" dirty="0" err="1" smtClean="0"/>
              <a:t>excepción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ocurriría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se le </a:t>
            </a:r>
            <a:r>
              <a:rPr lang="en-US" b="0" baseline="0" dirty="0" err="1" smtClean="0"/>
              <a:t>pide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aplicar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Ancho</a:t>
            </a:r>
            <a:r>
              <a:rPr lang="en-US" b="0" baseline="0" dirty="0" smtClean="0"/>
              <a:t> a un </a:t>
            </a:r>
            <a:r>
              <a:rPr lang="en-US" b="0" baseline="0" dirty="0" err="1" smtClean="0"/>
              <a:t>elemento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creíamos</a:t>
            </a:r>
            <a:r>
              <a:rPr lang="en-US" b="0" baseline="0" dirty="0" smtClean="0"/>
              <a:t> era un </a:t>
            </a:r>
            <a:r>
              <a:rPr lang="en-US" b="0" baseline="0" dirty="0" err="1" smtClean="0"/>
              <a:t>rectángulo</a:t>
            </a:r>
            <a:r>
              <a:rPr lang="en-US" b="0" baseline="0" dirty="0" smtClean="0"/>
              <a:t> y que ha </a:t>
            </a:r>
            <a:r>
              <a:rPr lang="en-US" b="0" baseline="0" dirty="0" err="1" smtClean="0"/>
              <a:t>sido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sustituido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accidentalemente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un </a:t>
            </a:r>
            <a:r>
              <a:rPr lang="en-US" b="0" baseline="0" dirty="0" err="1" smtClean="0"/>
              <a:t>circulo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pero</a:t>
            </a:r>
            <a:r>
              <a:rPr lang="en-US" b="0" baseline="0" dirty="0" smtClean="0"/>
              <a:t> no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lo que se </a:t>
            </a:r>
            <a:r>
              <a:rPr lang="en-US" b="0" baseline="0" dirty="0" err="1" smtClean="0"/>
              <a:t>quiere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calcular</a:t>
            </a:r>
            <a:r>
              <a:rPr lang="en-US" b="0" baseline="0" dirty="0" smtClean="0"/>
              <a:t> el </a:t>
            </a:r>
            <a:r>
              <a:rPr lang="en-US" b="1" baseline="0" dirty="0" err="1" smtClean="0"/>
              <a:t>Perimetro</a:t>
            </a:r>
            <a:endParaRPr lang="en-US" b="1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Excepción</a:t>
            </a:r>
            <a:r>
              <a:rPr lang="en-US" dirty="0" smtClean="0"/>
              <a:t>. Note que el </a:t>
            </a:r>
            <a:r>
              <a:rPr lang="en-US" dirty="0" err="1" smtClean="0"/>
              <a:t>mensaje</a:t>
            </a:r>
            <a:r>
              <a:rPr lang="en-US" dirty="0" smtClean="0"/>
              <a:t> no es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locuaz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relación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real que lo ha </a:t>
            </a:r>
            <a:r>
              <a:rPr lang="en-US" baseline="0" dirty="0" err="1" smtClean="0"/>
              <a:t>originado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  <a:p>
            <a:r>
              <a:rPr lang="en-US" b="0" dirty="0" smtClean="0"/>
              <a:t>El </a:t>
            </a:r>
            <a:r>
              <a:rPr lang="en-US" b="0" dirty="0" err="1" smtClean="0"/>
              <a:t>lado</a:t>
            </a:r>
            <a:r>
              <a:rPr lang="en-US" b="0" dirty="0" smtClean="0"/>
              <a:t> </a:t>
            </a:r>
            <a:r>
              <a:rPr lang="en-US" b="0" dirty="0" err="1" smtClean="0"/>
              <a:t>positivo</a:t>
            </a:r>
            <a:r>
              <a:rPr lang="en-US" b="0" dirty="0" smtClean="0"/>
              <a:t> de que </a:t>
            </a:r>
            <a:r>
              <a:rPr lang="en-US" b="0" dirty="0" err="1" smtClean="0"/>
              <a:t>los</a:t>
            </a:r>
            <a:r>
              <a:rPr lang="en-US" b="0" dirty="0" smtClean="0"/>
              <a:t> arrays </a:t>
            </a:r>
            <a:r>
              <a:rPr lang="en-US" b="0" dirty="0" err="1" smtClean="0"/>
              <a:t>sean</a:t>
            </a:r>
            <a:r>
              <a:rPr lang="en-US" b="0" dirty="0" smtClean="0"/>
              <a:t> </a:t>
            </a:r>
            <a:r>
              <a:rPr lang="en-US" b="0" dirty="0" err="1" smtClean="0"/>
              <a:t>covariantes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útil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ejemplo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podemos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tener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función</a:t>
            </a:r>
            <a:r>
              <a:rPr lang="en-US" b="0" baseline="0" dirty="0" smtClean="0"/>
              <a:t> </a:t>
            </a:r>
          </a:p>
          <a:p>
            <a:endParaRPr lang="en-US" b="0" baseline="0" dirty="0" smtClean="0"/>
          </a:p>
          <a:p>
            <a:r>
              <a:rPr lang="en-US" b="1" baseline="0" dirty="0" err="1" smtClean="0"/>
              <a:t>Figura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MayorFigura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Figura</a:t>
            </a:r>
            <a:r>
              <a:rPr lang="en-US" b="1" baseline="0" dirty="0" smtClean="0"/>
              <a:t>[ ] </a:t>
            </a:r>
            <a:r>
              <a:rPr lang="en-US" b="1" baseline="0" dirty="0" err="1" smtClean="0"/>
              <a:t>figuras</a:t>
            </a:r>
            <a:r>
              <a:rPr lang="en-US" b="1" baseline="0" dirty="0" smtClean="0"/>
              <a:t>) { …. } </a:t>
            </a:r>
            <a:r>
              <a:rPr lang="en-US" b="0" baseline="0" dirty="0" smtClean="0"/>
              <a:t>que </a:t>
            </a:r>
            <a:r>
              <a:rPr lang="en-US" b="0" baseline="0" dirty="0" err="1" smtClean="0"/>
              <a:t>devuelve</a:t>
            </a:r>
            <a:r>
              <a:rPr lang="en-US" b="0" baseline="0" dirty="0" smtClean="0"/>
              <a:t> la </a:t>
            </a:r>
            <a:r>
              <a:rPr lang="en-US" b="1" baseline="0" dirty="0" err="1" smtClean="0"/>
              <a:t>Figura</a:t>
            </a:r>
            <a:r>
              <a:rPr lang="en-US" b="0" baseline="0" dirty="0" smtClean="0"/>
              <a:t> de mayor </a:t>
            </a:r>
            <a:r>
              <a:rPr lang="en-US" b="0" baseline="0" dirty="0" err="1" smtClean="0"/>
              <a:t>área</a:t>
            </a:r>
            <a:r>
              <a:rPr lang="en-US" b="0" baseline="0" dirty="0" smtClean="0"/>
              <a:t> del array </a:t>
            </a:r>
            <a:r>
              <a:rPr lang="en-US" b="1" baseline="0" dirty="0" err="1" smtClean="0"/>
              <a:t>figuras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función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invocada</a:t>
            </a:r>
            <a:r>
              <a:rPr lang="en-US" b="0" baseline="0" dirty="0" smtClean="0"/>
              <a:t> sin </a:t>
            </a:r>
            <a:r>
              <a:rPr lang="en-US" b="0" baseline="0" dirty="0" err="1" smtClean="0"/>
              <a:t>problemas</a:t>
            </a:r>
            <a:r>
              <a:rPr lang="en-US" b="0" baseline="0" dirty="0" smtClean="0"/>
              <a:t> con un array de </a:t>
            </a:r>
            <a:r>
              <a:rPr lang="en-US" b="0" baseline="0" dirty="0" err="1" smtClean="0"/>
              <a:t>circulos</a:t>
            </a:r>
            <a:r>
              <a:rPr lang="en-US" b="0" baseline="0" dirty="0" smtClean="0"/>
              <a:t> o con un array de </a:t>
            </a:r>
            <a:r>
              <a:rPr lang="en-US" b="0" baseline="0" dirty="0" err="1" smtClean="0"/>
              <a:t>rectángulos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1" baseline="0" dirty="0" err="1" smtClean="0"/>
              <a:t>Circulo</a:t>
            </a:r>
            <a:r>
              <a:rPr lang="en-US" b="1" baseline="0" dirty="0" smtClean="0"/>
              <a:t>[ ] </a:t>
            </a:r>
            <a:r>
              <a:rPr lang="en-US" b="1" baseline="0" dirty="0" err="1" smtClean="0"/>
              <a:t>circulos</a:t>
            </a:r>
            <a:r>
              <a:rPr lang="en-US" b="1" baseline="0" dirty="0" smtClean="0"/>
              <a:t> = …. </a:t>
            </a:r>
          </a:p>
          <a:p>
            <a:r>
              <a:rPr lang="en-US" b="1" baseline="0" dirty="0" smtClean="0"/>
              <a:t>…</a:t>
            </a:r>
          </a:p>
          <a:p>
            <a:r>
              <a:rPr lang="en-US" b="1" baseline="0" dirty="0" err="1" smtClean="0"/>
              <a:t>MayorFigura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circulos</a:t>
            </a:r>
            <a:r>
              <a:rPr lang="en-US" b="1" baseline="0" dirty="0" smtClean="0"/>
              <a:t>)</a:t>
            </a:r>
          </a:p>
          <a:p>
            <a:r>
              <a:rPr lang="en-US" b="1" baseline="0" dirty="0" smtClean="0"/>
              <a:t>…</a:t>
            </a:r>
          </a:p>
          <a:p>
            <a:r>
              <a:rPr lang="en-US" b="1" baseline="0" dirty="0" err="1" smtClean="0"/>
              <a:t>Rectangulo</a:t>
            </a:r>
            <a:r>
              <a:rPr lang="en-US" b="1" baseline="0" dirty="0" smtClean="0"/>
              <a:t>[ ] </a:t>
            </a:r>
            <a:r>
              <a:rPr lang="en-US" b="1" baseline="0" dirty="0" err="1" smtClean="0"/>
              <a:t>rectangulos</a:t>
            </a:r>
            <a:r>
              <a:rPr lang="en-US" b="1" baseline="0" dirty="0" smtClean="0"/>
              <a:t> = …. </a:t>
            </a:r>
          </a:p>
          <a:p>
            <a:r>
              <a:rPr lang="en-US" b="1" baseline="0" dirty="0" smtClean="0"/>
              <a:t>…</a:t>
            </a:r>
          </a:p>
          <a:p>
            <a:r>
              <a:rPr lang="en-US" b="1" baseline="0" dirty="0" err="1" smtClean="0"/>
              <a:t>MayorFigura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rectangulos</a:t>
            </a:r>
            <a:r>
              <a:rPr lang="en-US" b="1" baseline="0" dirty="0" smtClean="0"/>
              <a:t>)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  <a:p>
            <a:r>
              <a:rPr lang="en-US" b="0" dirty="0" err="1" smtClean="0"/>
              <a:t>Aunque</a:t>
            </a:r>
            <a:r>
              <a:rPr lang="en-US" b="0" dirty="0" smtClean="0"/>
              <a:t> </a:t>
            </a:r>
            <a:r>
              <a:rPr lang="en-US" b="0" dirty="0" err="1" smtClean="0"/>
              <a:t>los</a:t>
            </a:r>
            <a:r>
              <a:rPr lang="en-US" b="0" dirty="0" smtClean="0"/>
              <a:t> arrays </a:t>
            </a:r>
            <a:r>
              <a:rPr lang="en-US" b="0" dirty="0" err="1" smtClean="0"/>
              <a:t>pueden</a:t>
            </a:r>
            <a:r>
              <a:rPr lang="en-US" b="0" dirty="0" smtClean="0"/>
              <a:t> </a:t>
            </a:r>
            <a:r>
              <a:rPr lang="en-US" b="0" dirty="0" err="1" smtClean="0"/>
              <a:t>considerarse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suerte</a:t>
            </a:r>
            <a:r>
              <a:rPr lang="en-US" b="0" dirty="0" smtClean="0"/>
              <a:t> de </a:t>
            </a:r>
            <a:r>
              <a:rPr lang="en-US" b="0" dirty="0" err="1" smtClean="0"/>
              <a:t>estructura</a:t>
            </a:r>
            <a:r>
              <a:rPr lang="en-US" b="0" dirty="0" smtClean="0"/>
              <a:t> </a:t>
            </a:r>
            <a:r>
              <a:rPr lang="en-US" b="0" dirty="0" err="1" smtClean="0"/>
              <a:t>genérica</a:t>
            </a:r>
            <a:r>
              <a:rPr lang="en-US" b="0" dirty="0" smtClean="0"/>
              <a:t> built-in </a:t>
            </a:r>
            <a:r>
              <a:rPr lang="en-US" b="0" dirty="0" err="1" smtClean="0"/>
              <a:t>esta</a:t>
            </a:r>
            <a:r>
              <a:rPr lang="en-US" b="0" dirty="0" smtClean="0"/>
              <a:t> </a:t>
            </a:r>
            <a:r>
              <a:rPr lang="en-US" b="0" dirty="0" err="1" smtClean="0"/>
              <a:t>cualidad</a:t>
            </a:r>
            <a:r>
              <a:rPr lang="en-US" b="0" dirty="0" smtClean="0"/>
              <a:t> de que </a:t>
            </a:r>
            <a:r>
              <a:rPr lang="en-US" b="0" dirty="0" err="1" smtClean="0"/>
              <a:t>los</a:t>
            </a:r>
            <a:r>
              <a:rPr lang="en-US" b="0" dirty="0" smtClean="0"/>
              <a:t> arrays </a:t>
            </a:r>
            <a:r>
              <a:rPr lang="en-US" b="0" dirty="0" err="1" smtClean="0"/>
              <a:t>sean</a:t>
            </a:r>
            <a:r>
              <a:rPr lang="en-US" b="0" dirty="0" smtClean="0"/>
              <a:t> </a:t>
            </a:r>
            <a:r>
              <a:rPr lang="en-US" b="0" dirty="0" err="1" smtClean="0"/>
              <a:t>covariantes</a:t>
            </a:r>
            <a:r>
              <a:rPr lang="en-US" b="0" dirty="0" smtClean="0"/>
              <a:t> no se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cumple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automáticamente</a:t>
            </a:r>
            <a:r>
              <a:rPr lang="en-US" b="0" baseline="0" dirty="0" smtClean="0"/>
              <a:t> para </a:t>
            </a:r>
            <a:r>
              <a:rPr lang="en-US" b="0" baseline="0" dirty="0" err="1" smtClean="0"/>
              <a:t>otras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definciones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genéricas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la de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ejemplo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LPList</a:t>
            </a:r>
            <a:r>
              <a:rPr lang="en-US" b="0" baseline="0" dirty="0" smtClean="0"/>
              <a:t> o para el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List</a:t>
            </a:r>
            <a:r>
              <a:rPr lang="en-US" b="0" baseline="0" dirty="0" smtClean="0"/>
              <a:t> de .NET</a:t>
            </a:r>
          </a:p>
          <a:p>
            <a:endParaRPr lang="en-US" b="0" baseline="0" dirty="0" smtClean="0"/>
          </a:p>
          <a:p>
            <a:r>
              <a:rPr lang="en-US" b="1" baseline="0" dirty="0" err="1" smtClean="0"/>
              <a:t>Figura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MayorFigura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Figura</a:t>
            </a:r>
            <a:r>
              <a:rPr lang="en-US" b="1" baseline="0" dirty="0" smtClean="0"/>
              <a:t>[ ] </a:t>
            </a:r>
            <a:r>
              <a:rPr lang="en-US" b="1" baseline="0" dirty="0" err="1" smtClean="0"/>
              <a:t>figuras</a:t>
            </a:r>
            <a:r>
              <a:rPr lang="en-US" b="1" baseline="0" dirty="0" smtClean="0"/>
              <a:t>) { …. } </a:t>
            </a:r>
            <a:r>
              <a:rPr lang="en-US" b="0" baseline="0" dirty="0" smtClean="0"/>
              <a:t>que </a:t>
            </a:r>
            <a:r>
              <a:rPr lang="en-US" b="0" baseline="0" dirty="0" err="1" smtClean="0"/>
              <a:t>devuelve</a:t>
            </a:r>
            <a:r>
              <a:rPr lang="en-US" b="0" baseline="0" dirty="0" smtClean="0"/>
              <a:t> la </a:t>
            </a:r>
            <a:r>
              <a:rPr lang="en-US" b="1" baseline="0" dirty="0" err="1" smtClean="0"/>
              <a:t>Figura</a:t>
            </a:r>
            <a:r>
              <a:rPr lang="en-US" b="0" baseline="0" dirty="0" smtClean="0"/>
              <a:t> de mayor </a:t>
            </a:r>
            <a:r>
              <a:rPr lang="en-US" b="0" baseline="0" dirty="0" err="1" smtClean="0"/>
              <a:t>área</a:t>
            </a:r>
            <a:r>
              <a:rPr lang="en-US" b="0" baseline="0" dirty="0" smtClean="0"/>
              <a:t> del array </a:t>
            </a:r>
            <a:r>
              <a:rPr lang="en-US" b="1" baseline="0" dirty="0" err="1" smtClean="0"/>
              <a:t>figuras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función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invocada</a:t>
            </a:r>
            <a:r>
              <a:rPr lang="en-US" b="0" baseline="0" dirty="0" smtClean="0"/>
              <a:t> sin </a:t>
            </a:r>
            <a:r>
              <a:rPr lang="en-US" b="0" baseline="0" dirty="0" err="1" smtClean="0"/>
              <a:t>problemas</a:t>
            </a:r>
            <a:r>
              <a:rPr lang="en-US" b="0" baseline="0" dirty="0" smtClean="0"/>
              <a:t> con un array de </a:t>
            </a:r>
            <a:r>
              <a:rPr lang="en-US" b="0" baseline="0" dirty="0" err="1" smtClean="0"/>
              <a:t>circulos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1" baseline="0" dirty="0" err="1" smtClean="0"/>
              <a:t>Circulo</a:t>
            </a:r>
            <a:r>
              <a:rPr lang="en-US" b="1" baseline="0" dirty="0" smtClean="0"/>
              <a:t>[ ] </a:t>
            </a:r>
            <a:r>
              <a:rPr lang="en-US" b="1" baseline="0" dirty="0" err="1" smtClean="0"/>
              <a:t>circulos</a:t>
            </a:r>
            <a:r>
              <a:rPr lang="en-US" b="1" baseline="0" dirty="0" smtClean="0"/>
              <a:t> = …. </a:t>
            </a:r>
          </a:p>
          <a:p>
            <a:r>
              <a:rPr lang="en-US" b="1" baseline="0" dirty="0" err="1" smtClean="0"/>
              <a:t>MayorFigura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circulos</a:t>
            </a:r>
            <a:r>
              <a:rPr lang="en-US" b="1" baseline="0" dirty="0" smtClean="0"/>
              <a:t>)</a:t>
            </a:r>
          </a:p>
          <a:p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C# NO PERMITE </a:t>
            </a:r>
            <a:r>
              <a:rPr lang="en-US" b="0" baseline="0" dirty="0" err="1" smtClean="0"/>
              <a:t>covarianza</a:t>
            </a:r>
            <a:r>
              <a:rPr lang="en-US" b="0" baseline="0" dirty="0" smtClean="0"/>
              <a:t> entre </a:t>
            </a:r>
            <a:r>
              <a:rPr lang="en-US" b="0" baseline="0" dirty="0" err="1" smtClean="0"/>
              <a:t>otras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definiciones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genéricas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se </a:t>
            </a:r>
            <a:r>
              <a:rPr lang="en-US" b="0" baseline="0" dirty="0" err="1" smtClean="0"/>
              <a:t>muestra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ejemplo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diapositiva</a:t>
            </a:r>
            <a:r>
              <a:rPr lang="en-US" b="0" baseline="0" dirty="0" smtClean="0"/>
              <a:t>. Note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ejemplo</a:t>
            </a:r>
            <a:r>
              <a:rPr lang="en-US" b="0" baseline="0" dirty="0" smtClean="0"/>
              <a:t> que la </a:t>
            </a:r>
            <a:r>
              <a:rPr lang="en-US" b="0" baseline="0" dirty="0" err="1" smtClean="0"/>
              <a:t>clase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LPList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totalmente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inocua</a:t>
            </a:r>
            <a:r>
              <a:rPr lang="en-US" b="0" baseline="0" dirty="0" smtClean="0"/>
              <a:t> (no </a:t>
            </a:r>
            <a:r>
              <a:rPr lang="en-US" b="0" baseline="0" dirty="0" err="1" smtClean="0"/>
              <a:t>hace</a:t>
            </a:r>
            <a:r>
              <a:rPr lang="en-US" b="0" baseline="0" dirty="0" smtClean="0"/>
              <a:t> nada) </a:t>
            </a:r>
            <a:r>
              <a:rPr lang="en-US" b="0" baseline="0" dirty="0" err="1" smtClean="0"/>
              <a:t>aún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así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asignación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miListaFiguras</a:t>
            </a:r>
            <a:r>
              <a:rPr lang="en-US" b="1" baseline="0" dirty="0" smtClean="0"/>
              <a:t> = new </a:t>
            </a:r>
            <a:r>
              <a:rPr lang="en-US" b="1" baseline="0" dirty="0" err="1" smtClean="0"/>
              <a:t>LPLista</a:t>
            </a:r>
            <a:r>
              <a:rPr lang="en-US" b="1" baseline="0" dirty="0" smtClean="0"/>
              <a:t>&lt;</a:t>
            </a:r>
            <a:r>
              <a:rPr lang="en-US" b="1" baseline="0" dirty="0" err="1" smtClean="0"/>
              <a:t>Rectangulo</a:t>
            </a:r>
            <a:r>
              <a:rPr lang="en-US" b="1" baseline="0" dirty="0" smtClean="0"/>
              <a:t>&gt;( ) </a:t>
            </a:r>
            <a:r>
              <a:rPr lang="en-US" b="0" baseline="0" dirty="0" smtClean="0"/>
              <a:t>ha dado error de </a:t>
            </a:r>
            <a:r>
              <a:rPr lang="en-US" b="0" baseline="0" dirty="0" err="1" smtClean="0"/>
              <a:t>compulación</a:t>
            </a:r>
            <a:r>
              <a:rPr lang="en-US" b="0" baseline="0" dirty="0" smtClean="0"/>
              <a:t>. Se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decir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posición</a:t>
            </a:r>
            <a:r>
              <a:rPr lang="en-US" b="0" baseline="0" dirty="0" smtClean="0"/>
              <a:t> MUY CONSERVADORA </a:t>
            </a:r>
            <a:r>
              <a:rPr lang="en-US" b="0" baseline="0" dirty="0" err="1" smtClean="0"/>
              <a:t>porque</a:t>
            </a:r>
            <a:r>
              <a:rPr lang="en-US" b="0" baseline="0" dirty="0" smtClean="0"/>
              <a:t> para </a:t>
            </a:r>
            <a:r>
              <a:rPr lang="en-US" b="0" baseline="0" dirty="0" err="1" smtClean="0"/>
              <a:t>evitar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potenciales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excepciones</a:t>
            </a:r>
            <a:r>
              <a:rPr lang="en-US" b="0" baseline="0" dirty="0" smtClean="0"/>
              <a:t> (que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ejemplo</a:t>
            </a:r>
            <a:r>
              <a:rPr lang="en-US" b="0" baseline="0" dirty="0" smtClean="0"/>
              <a:t> no </a:t>
            </a:r>
            <a:r>
              <a:rPr lang="en-US" b="0" baseline="0" dirty="0" err="1" smtClean="0"/>
              <a:t>existen</a:t>
            </a:r>
            <a:r>
              <a:rPr lang="en-US" b="0" baseline="0" dirty="0" smtClean="0"/>
              <a:t>) se ha </a:t>
            </a:r>
            <a:r>
              <a:rPr lang="en-US" b="0" baseline="0" dirty="0" err="1" smtClean="0"/>
              <a:t>cortado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lo </a:t>
            </a:r>
            <a:r>
              <a:rPr lang="en-US" b="0" baseline="0" dirty="0" err="1" smtClean="0"/>
              <a:t>sano</a:t>
            </a:r>
            <a:r>
              <a:rPr lang="en-US" b="0" baseline="0" dirty="0" smtClean="0"/>
              <a:t> y se ha dado error de </a:t>
            </a:r>
            <a:r>
              <a:rPr lang="en-US" b="0" baseline="0" dirty="0" err="1" smtClean="0"/>
              <a:t>compilación</a:t>
            </a:r>
            <a:r>
              <a:rPr lang="en-US" b="0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Antes de </a:t>
            </a:r>
            <a:r>
              <a:rPr lang="en-US" b="0" baseline="0" dirty="0" err="1" smtClean="0"/>
              <a:t>pasar</a:t>
            </a:r>
            <a:r>
              <a:rPr lang="en-US" b="0" baseline="0" dirty="0" smtClean="0"/>
              <a:t> a la </a:t>
            </a:r>
            <a:r>
              <a:rPr lang="en-US" b="0" baseline="0" dirty="0" err="1" smtClean="0"/>
              <a:t>siguiente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diapositiva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sugerimos</a:t>
            </a:r>
            <a:r>
              <a:rPr lang="en-US" b="0" baseline="0" dirty="0" smtClean="0"/>
              <a:t> al lector que </a:t>
            </a:r>
            <a:r>
              <a:rPr lang="en-US" b="0" baseline="0" dirty="0" err="1" smtClean="0"/>
              <a:t>piense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alternativa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más</a:t>
            </a:r>
            <a:r>
              <a:rPr lang="en-US" b="0" baseline="0" dirty="0" smtClean="0"/>
              <a:t> flexible </a:t>
            </a:r>
            <a:r>
              <a:rPr lang="en-US" b="0" baseline="0" dirty="0" err="1" smtClean="0"/>
              <a:t>pero</a:t>
            </a:r>
            <a:r>
              <a:rPr lang="en-US" b="0" baseline="0" dirty="0" smtClean="0"/>
              <a:t> que a </a:t>
            </a:r>
            <a:r>
              <a:rPr lang="en-US" b="0" baseline="0" dirty="0" err="1" smtClean="0"/>
              <a:t>su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vez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asegure</a:t>
            </a:r>
            <a:r>
              <a:rPr lang="en-US" b="0" baseline="0" dirty="0" smtClean="0"/>
              <a:t> que no </a:t>
            </a:r>
            <a:r>
              <a:rPr lang="en-US" b="0" baseline="0" dirty="0" err="1" smtClean="0"/>
              <a:t>ocurrirán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excepciones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mala </a:t>
            </a:r>
            <a:r>
              <a:rPr lang="en-US" b="0" baseline="0" dirty="0" err="1" smtClean="0"/>
              <a:t>utilización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tipos</a:t>
            </a:r>
            <a:endParaRPr lang="en-US" b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Si se </a:t>
            </a:r>
            <a:r>
              <a:rPr lang="en-US" b="0" baseline="0" dirty="0" err="1" smtClean="0"/>
              <a:t>permitiera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asignación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List&lt;</a:t>
            </a:r>
            <a:r>
              <a:rPr lang="en-US" b="1" baseline="0" dirty="0" err="1" smtClean="0"/>
              <a:t>Figura</a:t>
            </a:r>
            <a:r>
              <a:rPr lang="en-US" b="1" baseline="0" dirty="0" smtClean="0"/>
              <a:t>&gt; </a:t>
            </a:r>
            <a:r>
              <a:rPr lang="en-US" b="1" baseline="0" dirty="0" err="1" smtClean="0"/>
              <a:t>listaFiguras</a:t>
            </a:r>
            <a:r>
              <a:rPr lang="en-US" b="1" baseline="0" dirty="0" smtClean="0"/>
              <a:t> = new List&lt;</a:t>
            </a:r>
            <a:r>
              <a:rPr lang="en-US" b="1" baseline="0" dirty="0" err="1" smtClean="0"/>
              <a:t>Rectangulo</a:t>
            </a:r>
            <a:r>
              <a:rPr lang="en-US" b="1" baseline="0" dirty="0" smtClean="0"/>
              <a:t>&gt;( ); </a:t>
            </a:r>
            <a:r>
              <a:rPr lang="en-US" b="0" baseline="0" dirty="0" err="1" smtClean="0"/>
              <a:t>entonces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través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métodos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Add(T item)</a:t>
            </a:r>
            <a:r>
              <a:rPr lang="en-US" b="0" baseline="0" dirty="0" smtClean="0"/>
              <a:t> y </a:t>
            </a:r>
            <a:r>
              <a:rPr lang="en-US" b="1" baseline="0" dirty="0" smtClean="0"/>
              <a:t>T this[</a:t>
            </a:r>
            <a:r>
              <a:rPr lang="en-US" b="1" baseline="0" dirty="0" err="1" smtClean="0"/>
              <a:t>int</a:t>
            </a:r>
            <a:r>
              <a:rPr lang="en-US" b="1" baseline="0" dirty="0" smtClean="0"/>
              <a:t> index]</a:t>
            </a:r>
            <a:r>
              <a:rPr lang="en-US" b="0" baseline="0" dirty="0" smtClean="0"/>
              <a:t> se </a:t>
            </a:r>
            <a:r>
              <a:rPr lang="en-US" b="0" baseline="0" dirty="0" err="1" smtClean="0"/>
              <a:t>podría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colocar</a:t>
            </a:r>
            <a:r>
              <a:rPr lang="en-US" b="0" baseline="0" dirty="0" smtClean="0"/>
              <a:t> un </a:t>
            </a:r>
            <a:r>
              <a:rPr lang="en-US" b="0" baseline="0" dirty="0" err="1" smtClean="0"/>
              <a:t>círculo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dentro</a:t>
            </a:r>
            <a:r>
              <a:rPr lang="en-US" b="0" baseline="0" dirty="0" smtClean="0"/>
              <a:t> de la </a:t>
            </a:r>
            <a:r>
              <a:rPr lang="en-US" b="0" baseline="0" dirty="0" err="1" smtClean="0"/>
              <a:t>lista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rectángulos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Sin embargo note que la </a:t>
            </a:r>
            <a:r>
              <a:rPr lang="en-US" b="0" baseline="0" dirty="0" err="1" smtClean="0"/>
              <a:t>asignación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IEnumerable</a:t>
            </a:r>
            <a:r>
              <a:rPr lang="en-US" b="1" baseline="0" dirty="0" smtClean="0"/>
              <a:t>&lt;</a:t>
            </a:r>
            <a:r>
              <a:rPr lang="en-US" b="1" baseline="0" dirty="0" err="1" smtClean="0"/>
              <a:t>Figura</a:t>
            </a:r>
            <a:r>
              <a:rPr lang="en-US" b="1" baseline="0" dirty="0" smtClean="0"/>
              <a:t>&gt; </a:t>
            </a:r>
            <a:r>
              <a:rPr lang="en-US" b="1" baseline="0" dirty="0" err="1" smtClean="0"/>
              <a:t>coleccionFiguras</a:t>
            </a:r>
            <a:r>
              <a:rPr lang="en-US" b="1" baseline="0" dirty="0" smtClean="0"/>
              <a:t> = new List&lt;</a:t>
            </a:r>
            <a:r>
              <a:rPr lang="en-US" b="1" baseline="0" dirty="0" err="1" smtClean="0"/>
              <a:t>Rectnagulo</a:t>
            </a:r>
            <a:r>
              <a:rPr lang="en-US" b="1" baseline="0" dirty="0" smtClean="0"/>
              <a:t>&gt;( )</a:t>
            </a:r>
            <a:r>
              <a:rPr lang="en-US" b="0" baseline="0" dirty="0" smtClean="0"/>
              <a:t> no da error de </a:t>
            </a:r>
            <a:r>
              <a:rPr lang="en-US" b="0" baseline="0" dirty="0" err="1" smtClean="0"/>
              <a:t>compilación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Analice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qué</a:t>
            </a:r>
            <a:endParaRPr lang="en-US" b="1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6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La </a:t>
            </a:r>
            <a:r>
              <a:rPr lang="en-US" b="0" baseline="0" dirty="0" err="1" smtClean="0"/>
              <a:t>genericidad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restringida</a:t>
            </a:r>
            <a:r>
              <a:rPr lang="en-US" b="0" baseline="0" dirty="0" smtClean="0"/>
              <a:t> ha </a:t>
            </a:r>
            <a:r>
              <a:rPr lang="en-US" b="0" baseline="0" dirty="0" err="1" smtClean="0"/>
              <a:t>permitido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indicar</a:t>
            </a:r>
            <a:r>
              <a:rPr lang="en-US" b="0" baseline="0" dirty="0" smtClean="0"/>
              <a:t> que el </a:t>
            </a:r>
            <a:r>
              <a:rPr lang="en-US" b="0" baseline="0" dirty="0" err="1" smtClean="0"/>
              <a:t>parámetro</a:t>
            </a:r>
            <a:r>
              <a:rPr lang="en-US" b="1" baseline="0" dirty="0" smtClean="0"/>
              <a:t> T </a:t>
            </a:r>
            <a:r>
              <a:rPr lang="en-US" b="0" baseline="0" dirty="0" err="1" smtClean="0"/>
              <a:t>tiene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ser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subtipo</a:t>
            </a:r>
            <a:r>
              <a:rPr lang="en-US" b="0" baseline="0" dirty="0" smtClean="0"/>
              <a:t> de </a:t>
            </a:r>
            <a:r>
              <a:rPr lang="en-US" b="1" baseline="0" dirty="0" err="1" smtClean="0"/>
              <a:t>Figura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luego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le </a:t>
            </a:r>
            <a:r>
              <a:rPr lang="en-US" b="0" baseline="0" dirty="0" err="1" smtClean="0"/>
              <a:t>permite</a:t>
            </a:r>
            <a:r>
              <a:rPr lang="en-US" b="0" baseline="0" dirty="0" smtClean="0"/>
              <a:t> que se le </a:t>
            </a:r>
            <a:r>
              <a:rPr lang="en-US" b="0" baseline="0" dirty="0" err="1" smtClean="0"/>
              <a:t>llame</a:t>
            </a:r>
            <a:r>
              <a:rPr lang="en-US" b="0" baseline="0" dirty="0" smtClean="0"/>
              <a:t> con </a:t>
            </a:r>
          </a:p>
          <a:p>
            <a:r>
              <a:rPr lang="en-US" b="1" baseline="0" dirty="0" err="1" smtClean="0"/>
              <a:t>PerimetroTotal</a:t>
            </a:r>
            <a:r>
              <a:rPr lang="en-US" b="1" baseline="0" dirty="0" smtClean="0"/>
              <a:t>&lt;</a:t>
            </a:r>
            <a:r>
              <a:rPr lang="en-US" b="1" baseline="0" dirty="0" err="1" smtClean="0"/>
              <a:t>Figura</a:t>
            </a:r>
            <a:r>
              <a:rPr lang="en-US" b="1" baseline="0" dirty="0" smtClean="0"/>
              <a:t>&gt;(new List&lt;</a:t>
            </a:r>
            <a:r>
              <a:rPr lang="en-US" b="1" baseline="0" dirty="0" err="1" smtClean="0"/>
              <a:t>Circulo</a:t>
            </a:r>
            <a:r>
              <a:rPr lang="en-US" b="1" baseline="0" dirty="0" smtClean="0"/>
              <a:t>&gt;( ) </a:t>
            </a:r>
            <a:r>
              <a:rPr lang="en-US" b="0" baseline="0" dirty="0" err="1" smtClean="0"/>
              <a:t>podría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colocar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otra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figura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lista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Ponga</a:t>
            </a:r>
            <a:r>
              <a:rPr lang="en-US" b="0" baseline="0" dirty="0" smtClean="0"/>
              <a:t> un </a:t>
            </a:r>
            <a:r>
              <a:rPr lang="en-US" b="0" baseline="0" dirty="0" err="1" smtClean="0"/>
              <a:t>código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dentro</a:t>
            </a:r>
            <a:r>
              <a:rPr lang="en-US" b="0" baseline="0" dirty="0" smtClean="0"/>
              <a:t> de </a:t>
            </a:r>
            <a:r>
              <a:rPr lang="en-US" b="1" baseline="0" dirty="0" err="1" smtClean="0"/>
              <a:t>PerimetroTotal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intyente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poner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dentro</a:t>
            </a:r>
            <a:r>
              <a:rPr lang="en-US" b="0" baseline="0" dirty="0" smtClean="0"/>
              <a:t> de la </a:t>
            </a:r>
            <a:r>
              <a:rPr lang="en-US" b="0" baseline="0" dirty="0" err="1" smtClean="0"/>
              <a:t>lista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figura</a:t>
            </a:r>
            <a:r>
              <a:rPr lang="en-US" b="0" baseline="0" dirty="0" smtClean="0"/>
              <a:t> de un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diferente</a:t>
            </a:r>
            <a:r>
              <a:rPr lang="en-US" b="0" baseline="0" dirty="0" smtClean="0"/>
              <a:t> de las que </a:t>
            </a:r>
            <a:r>
              <a:rPr lang="en-US" b="0" baseline="0" dirty="0" err="1" smtClean="0"/>
              <a:t>tiene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según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parámetro</a:t>
            </a:r>
            <a:r>
              <a:rPr lang="en-US" b="0" baseline="0" dirty="0" smtClean="0"/>
              <a:t> que se le </a:t>
            </a:r>
            <a:r>
              <a:rPr lang="en-US" b="0" baseline="0" dirty="0" err="1" smtClean="0"/>
              <a:t>haya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pasado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Usted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considerar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enfoque</a:t>
            </a:r>
            <a:r>
              <a:rPr lang="en-US" b="0" baseline="0" dirty="0" smtClean="0"/>
              <a:t> es </a:t>
            </a:r>
            <a:r>
              <a:rPr lang="en-US" b="1" baseline="0" dirty="0" smtClean="0"/>
              <a:t>SEGURO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pero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demasiado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PESIMISTA </a:t>
            </a:r>
            <a:r>
              <a:rPr lang="en-US" b="0" baseline="0" dirty="0" err="1" smtClean="0"/>
              <a:t>porque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supone</a:t>
            </a:r>
            <a:r>
              <a:rPr lang="en-US" b="0" baseline="0" dirty="0" smtClean="0"/>
              <a:t> lo </a:t>
            </a:r>
            <a:r>
              <a:rPr lang="en-US" b="0" baseline="0" dirty="0" err="1" smtClean="0"/>
              <a:t>peor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aunque</a:t>
            </a:r>
            <a:r>
              <a:rPr lang="en-US" b="0" baseline="0" dirty="0" smtClean="0"/>
              <a:t> las </a:t>
            </a:r>
            <a:r>
              <a:rPr lang="en-US" b="0" baseline="0" dirty="0" err="1" smtClean="0"/>
              <a:t>intenciones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eran</a:t>
            </a:r>
            <a:r>
              <a:rPr lang="en-US" b="0" baseline="0" dirty="0" smtClean="0"/>
              <a:t> la de un </a:t>
            </a:r>
            <a:r>
              <a:rPr lang="en-US" b="0" baseline="0" dirty="0" err="1" smtClean="0"/>
              <a:t>código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inocuo</a:t>
            </a:r>
            <a:r>
              <a:rPr lang="en-US" b="0" baseline="0" dirty="0" smtClean="0"/>
              <a:t> que no </a:t>
            </a:r>
            <a:r>
              <a:rPr lang="en-US" b="0" baseline="0" dirty="0" err="1" smtClean="0"/>
              <a:t>pretende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hacer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ningún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daño</a:t>
            </a:r>
            <a:r>
              <a:rPr lang="en-US" b="0" baseline="0" dirty="0" smtClean="0"/>
              <a:t> ¿</a:t>
            </a:r>
            <a:r>
              <a:rPr lang="en-US" b="0" baseline="0" dirty="0" err="1" smtClean="0"/>
              <a:t>Piense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puede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haber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alguna</a:t>
            </a:r>
            <a:r>
              <a:rPr lang="en-US" b="0" baseline="0" dirty="0" smtClean="0"/>
              <a:t> forma </a:t>
            </a:r>
            <a:r>
              <a:rPr lang="en-US" b="0" baseline="0" dirty="0" err="1" smtClean="0"/>
              <a:t>mejor</a:t>
            </a:r>
            <a:r>
              <a:rPr lang="en-US" b="0" baseline="0" dirty="0" smtClean="0"/>
              <a:t> de conciliar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balance entre SEGURIDAD y FLEXIBILIDAD?</a:t>
            </a:r>
            <a:endParaRPr lang="en-US" b="1" baseline="0" dirty="0" smtClean="0"/>
          </a:p>
          <a:p>
            <a:endParaRPr lang="en-US" b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4185" y="6428740"/>
            <a:ext cx="2743200" cy="365125"/>
          </a:xfrm>
        </p:spPr>
        <p:txBody>
          <a:bodyPr/>
          <a:lstStyle>
            <a:lvl1pPr>
              <a:defRPr sz="1000" b="1">
                <a:latin typeface="Consolas" panose="020B0609020204030204" charset="0"/>
                <a:cs typeface="Consolas" panose="020B0609020204030204" charset="0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 userDrawn="1"/>
        </p:nvSpPr>
        <p:spPr>
          <a:xfrm>
            <a:off x="77470" y="64287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latin typeface="Arial Narrow" panose="020B0606020202030204" charset="0"/>
                <a:cs typeface="Arial Narrow" panose="020B0606020202030204" charset="0"/>
              </a:defRPr>
            </a:lvl1pPr>
          </a:lstStyle>
          <a:p>
            <a:r>
              <a:rPr lang="en-US"/>
              <a:t>(C) LP MATCOM UH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5" y="87951"/>
            <a:ext cx="2870771" cy="652017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charset="0"/>
              </a:rPr>
              <a:t>del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curso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773" y="1084629"/>
            <a:ext cx="9127732" cy="375895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Introducción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panorámica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lenguajes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procesamiento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Organización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memoria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Tipado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tipado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Valores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referencias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Heap.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Definición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composición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Arrays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Declaraciones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, variables.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Ambito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tiempo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vida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Traspaso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parámetros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Boxing Unboxing.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Copia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Clonación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igualdad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abstractas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e interfaces.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Jerarquías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tipo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Genericidad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70C0"/>
                </a:solidFill>
              </a:rPr>
              <a:t>Covarianza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811847"/>
            <a:ext cx="8449854" cy="58635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446913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IEnumerable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es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covariante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023610" y="3953507"/>
            <a:ext cx="5337810" cy="1573197"/>
          </a:xfrm>
          <a:prstGeom prst="wedgeRoundRectCallout">
            <a:avLst>
              <a:gd name="adj1" fmla="val -59314"/>
              <a:gd name="adj2" fmla="val 87804"/>
              <a:gd name="adj3" fmla="val 16667"/>
            </a:avLst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¿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qué</a:t>
            </a:r>
            <a:r>
              <a:rPr lang="en-US" sz="2400" dirty="0" smtClean="0">
                <a:latin typeface="Arial Narrow" panose="020B0606020202030204" pitchFamily="34" charset="0"/>
              </a:rPr>
              <a:t> no hay </a:t>
            </a:r>
            <a:r>
              <a:rPr lang="en-US" sz="2400" dirty="0" err="1" smtClean="0">
                <a:latin typeface="Arial Narrow" panose="020B0606020202030204" pitchFamily="34" charset="0"/>
              </a:rPr>
              <a:t>problemas</a:t>
            </a:r>
            <a:r>
              <a:rPr lang="en-US" sz="2400" dirty="0" smtClean="0">
                <a:latin typeface="Arial Narrow" panose="020B0606020202030204" pitchFamily="34" charset="0"/>
              </a:rPr>
              <a:t> con </a:t>
            </a:r>
            <a:r>
              <a:rPr lang="en-US" sz="2400" dirty="0" err="1" smtClean="0">
                <a:latin typeface="Arial Narrow" panose="020B0606020202030204" pitchFamily="34" charset="0"/>
              </a:rPr>
              <a:t>pasarle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lista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círculos</a:t>
            </a:r>
            <a:r>
              <a:rPr lang="en-US" sz="2400" dirty="0" smtClean="0">
                <a:latin typeface="Arial Narrow" panose="020B0606020202030204" pitchFamily="34" charset="0"/>
              </a:rPr>
              <a:t> o de </a:t>
            </a:r>
            <a:r>
              <a:rPr lang="en-US" sz="2400" dirty="0" err="1" smtClean="0">
                <a:latin typeface="Arial Narrow" panose="020B0606020202030204" pitchFamily="34" charset="0"/>
              </a:rPr>
              <a:t>rectángulos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parámetro</a:t>
            </a:r>
            <a:r>
              <a:rPr lang="en-US" sz="2400" dirty="0" smtClean="0">
                <a:latin typeface="Arial Narrow" panose="020B0606020202030204" pitchFamily="34" charset="0"/>
              </a:rPr>
              <a:t> formal es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Figura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686300" y="1599339"/>
            <a:ext cx="5467714" cy="1205436"/>
          </a:xfrm>
          <a:prstGeom prst="wedgeRoundRectCallout">
            <a:avLst>
              <a:gd name="adj1" fmla="val -67885"/>
              <a:gd name="adj2" fmla="val -6182"/>
              <a:gd name="adj3" fmla="val 16667"/>
            </a:avLst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Lo </a:t>
            </a:r>
            <a:r>
              <a:rPr lang="en-US" sz="2400" dirty="0" err="1" smtClean="0">
                <a:latin typeface="Arial Narrow" panose="020B0606020202030204" pitchFamily="34" charset="0"/>
              </a:rPr>
              <a:t>único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necesitamos</a:t>
            </a:r>
            <a:r>
              <a:rPr lang="en-US" sz="2400" dirty="0" smtClean="0">
                <a:latin typeface="Arial Narrow" panose="020B0606020202030204" pitchFamily="34" charset="0"/>
              </a:rPr>
              <a:t> es el </a:t>
            </a:r>
            <a:r>
              <a:rPr lang="en-US" sz="2400" dirty="0" err="1" smtClean="0">
                <a:latin typeface="Arial Narrow" panose="020B0606020202030204" pitchFamily="34" charset="0"/>
              </a:rPr>
              <a:t>parámetro</a:t>
            </a:r>
            <a:r>
              <a:rPr lang="en-US" sz="2400" dirty="0" smtClean="0">
                <a:latin typeface="Arial Narrow" panose="020B0606020202030204" pitchFamily="34" charset="0"/>
              </a:rPr>
              <a:t> sea </a:t>
            </a:r>
            <a:r>
              <a:rPr lang="en-US" sz="2400" dirty="0" err="1" smtClean="0">
                <a:latin typeface="Arial Narrow" panose="020B0606020202030204" pitchFamily="34" charset="0"/>
              </a:rPr>
              <a:t>recorrible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latin typeface="Arial Narrow" panose="020B0606020202030204" pitchFamily="34" charset="0"/>
              </a:rPr>
              <a:t> lo que </a:t>
            </a:r>
            <a:r>
              <a:rPr lang="en-US" sz="2400" dirty="0" err="1" smtClean="0">
                <a:latin typeface="Arial Narrow" panose="020B0606020202030204" pitchFamily="34" charset="0"/>
              </a:rPr>
              <a:t>queremos</a:t>
            </a:r>
            <a:r>
              <a:rPr lang="en-US" sz="2400" dirty="0" smtClean="0">
                <a:latin typeface="Arial Narrow" panose="020B0606020202030204" pitchFamily="34" charset="0"/>
              </a:rPr>
              <a:t> es </a:t>
            </a:r>
            <a:r>
              <a:rPr lang="en-US" sz="2400" dirty="0" err="1" smtClean="0">
                <a:latin typeface="Arial Narrow" panose="020B0606020202030204" pitchFamily="34" charset="0"/>
              </a:rPr>
              <a:t>hallar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PerimetroTotal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8" y="3710956"/>
            <a:ext cx="7129564" cy="26156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446913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IEnumerable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es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covariante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68" y="639305"/>
            <a:ext cx="6258798" cy="2764284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880610" y="538527"/>
            <a:ext cx="6972300" cy="837676"/>
          </a:xfrm>
          <a:prstGeom prst="wedgeRoundRectCallout">
            <a:avLst>
              <a:gd name="adj1" fmla="val -70657"/>
              <a:gd name="adj2" fmla="val 64466"/>
              <a:gd name="adj3" fmla="val 16667"/>
            </a:avLst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Lo </a:t>
            </a:r>
            <a:r>
              <a:rPr lang="en-US" sz="2400" dirty="0" err="1" smtClean="0">
                <a:latin typeface="Arial Narrow" panose="020B0606020202030204" pitchFamily="34" charset="0"/>
              </a:rPr>
              <a:t>único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necesitamos</a:t>
            </a:r>
            <a:r>
              <a:rPr lang="en-US" sz="2400" dirty="0" smtClean="0">
                <a:latin typeface="Arial Narrow" panose="020B0606020202030204" pitchFamily="34" charset="0"/>
              </a:rPr>
              <a:t> es el </a:t>
            </a:r>
            <a:r>
              <a:rPr lang="en-US" sz="2400" dirty="0" err="1" smtClean="0">
                <a:latin typeface="Arial Narrow" panose="020B0606020202030204" pitchFamily="34" charset="0"/>
              </a:rPr>
              <a:t>parámetro</a:t>
            </a:r>
            <a:r>
              <a:rPr lang="en-US" sz="2400" dirty="0" smtClean="0">
                <a:latin typeface="Arial Narrow" panose="020B0606020202030204" pitchFamily="34" charset="0"/>
              </a:rPr>
              <a:t> sea </a:t>
            </a:r>
            <a:r>
              <a:rPr lang="en-US" sz="2400" dirty="0" err="1" smtClean="0">
                <a:latin typeface="Arial Narrow" panose="020B0606020202030204" pitchFamily="34" charset="0"/>
              </a:rPr>
              <a:t>recorrible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latin typeface="Arial Narrow" panose="020B0606020202030204" pitchFamily="34" charset="0"/>
              </a:rPr>
              <a:t> lo que </a:t>
            </a:r>
            <a:r>
              <a:rPr lang="en-US" sz="2400" dirty="0" err="1" smtClean="0">
                <a:latin typeface="Arial Narrow" panose="020B0606020202030204" pitchFamily="34" charset="0"/>
              </a:rPr>
              <a:t>queremos</a:t>
            </a:r>
            <a:r>
              <a:rPr lang="en-US" sz="2400" dirty="0" smtClean="0">
                <a:latin typeface="Arial Narrow" panose="020B0606020202030204" pitchFamily="34" charset="0"/>
              </a:rPr>
              <a:t> es </a:t>
            </a:r>
            <a:r>
              <a:rPr lang="en-US" sz="2400" dirty="0" err="1" smtClean="0">
                <a:latin typeface="Arial Narrow" panose="020B0606020202030204" pitchFamily="34" charset="0"/>
              </a:rPr>
              <a:t>hallar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PerimetroTotal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429250" y="1699955"/>
            <a:ext cx="6511290" cy="1940957"/>
          </a:xfrm>
          <a:prstGeom prst="wedgeRoundRectCallout">
            <a:avLst>
              <a:gd name="adj1" fmla="val -63725"/>
              <a:gd name="adj2" fmla="val -46559"/>
              <a:gd name="adj3" fmla="val 16667"/>
            </a:avLst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Al </a:t>
            </a:r>
            <a:r>
              <a:rPr lang="en-US" sz="2400" dirty="0" err="1" smtClean="0">
                <a:latin typeface="Arial Narrow" panose="020B0606020202030204" pitchFamily="34" charset="0"/>
              </a:rPr>
              <a:t>indicar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especificación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smtClean="0">
                <a:latin typeface="Arial Narrow" panose="020B0606020202030204" pitchFamily="34" charset="0"/>
              </a:rPr>
              <a:t> se da </a:t>
            </a:r>
            <a:r>
              <a:rPr lang="en-US" sz="2400" dirty="0" err="1" smtClean="0">
                <a:latin typeface="Arial Narrow" panose="020B0606020202030204" pitchFamily="34" charset="0"/>
              </a:rPr>
              <a:t>información</a:t>
            </a:r>
            <a:r>
              <a:rPr lang="en-US" sz="2400" dirty="0" smtClean="0">
                <a:latin typeface="Arial Narrow" panose="020B0606020202030204" pitchFamily="34" charset="0"/>
              </a:rPr>
              <a:t> al </a:t>
            </a:r>
            <a:r>
              <a:rPr lang="en-US" sz="2400" dirty="0" err="1" smtClean="0">
                <a:latin typeface="Arial Narrow" panose="020B0606020202030204" pitchFamily="34" charset="0"/>
              </a:rPr>
              <a:t>compilador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este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parámetro</a:t>
            </a:r>
            <a:r>
              <a:rPr lang="en-US" sz="2400" dirty="0" smtClean="0">
                <a:latin typeface="Arial Narrow" panose="020B0606020202030204" pitchFamily="34" charset="0"/>
              </a:rPr>
              <a:t> no </a:t>
            </a:r>
            <a:r>
              <a:rPr lang="en-US" sz="2400" dirty="0" err="1" smtClean="0">
                <a:latin typeface="Arial Narrow" panose="020B0606020202030204" pitchFamily="34" charset="0"/>
              </a:rPr>
              <a:t>puede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aparecer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parte </a:t>
            </a:r>
            <a:r>
              <a:rPr lang="en-US" sz="2400" dirty="0" err="1" smtClean="0">
                <a:latin typeface="Arial Narrow" panose="020B0606020202030204" pitchFamily="34" charset="0"/>
              </a:rPr>
              <a:t>izquierda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código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ni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parte </a:t>
            </a:r>
            <a:r>
              <a:rPr lang="en-US" sz="2400" dirty="0" err="1" smtClean="0">
                <a:latin typeface="Arial Narrow" panose="020B0606020202030204" pitchFamily="34" charset="0"/>
              </a:rPr>
              <a:t>izquierda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tipos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que a </a:t>
            </a:r>
            <a:r>
              <a:rPr lang="en-US" sz="2400" dirty="0" err="1" smtClean="0">
                <a:latin typeface="Arial Narrow" panose="020B0606020202030204" pitchFamily="34" charset="0"/>
              </a:rPr>
              <a:t>su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vez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este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</a:rPr>
              <a:t> es </a:t>
            </a:r>
            <a:r>
              <a:rPr lang="en-US" sz="2400" dirty="0" err="1" smtClean="0">
                <a:latin typeface="Arial Narrow" panose="020B0606020202030204" pitchFamily="34" charset="0"/>
              </a:rPr>
              <a:t>subtipo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este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ejemplo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000" dirty="0" smtClean="0">
                <a:latin typeface="Arial Narrow" panose="020B0606020202030204" pitchFamily="34" charset="0"/>
              </a:rPr>
              <a:t>)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17670" y="1429960"/>
            <a:ext cx="777240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29050" y="4302811"/>
            <a:ext cx="777240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0999" y="5018803"/>
            <a:ext cx="777240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013710" y="5058118"/>
            <a:ext cx="8839200" cy="1205436"/>
          </a:xfrm>
          <a:prstGeom prst="wedgeRoundRectCallout">
            <a:avLst>
              <a:gd name="adj1" fmla="val -69445"/>
              <a:gd name="adj2" fmla="val -25091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latin typeface="Arial Narrow" panose="020B0606020202030204" pitchFamily="34" charset="0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</a:rPr>
              <a:t> de un valor </a:t>
            </a:r>
            <a:r>
              <a:rPr lang="en-US" sz="2400" dirty="0" err="1" smtClean="0">
                <a:latin typeface="Arial Narrow" panose="020B0606020202030204" pitchFamily="34" charset="0"/>
              </a:rPr>
              <a:t>devuelto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latin typeface="Arial Narrow" panose="020B0606020202030204" pitchFamily="34" charset="0"/>
              </a:rPr>
              <a:t>método</a:t>
            </a:r>
            <a:r>
              <a:rPr lang="en-US" sz="2400" dirty="0" smtClean="0">
                <a:latin typeface="Arial Narrow" panose="020B0606020202030204" pitchFamily="34" charset="0"/>
              </a:rPr>
              <a:t> o </a:t>
            </a:r>
            <a:r>
              <a:rPr lang="en-US" sz="2400" dirty="0" err="1" smtClean="0">
                <a:latin typeface="Arial Narrow" panose="020B0606020202030204" pitchFamily="34" charset="0"/>
              </a:rPr>
              <a:t>propiedad</a:t>
            </a:r>
            <a:r>
              <a:rPr lang="en-US" sz="2400" dirty="0" smtClean="0">
                <a:latin typeface="Arial Narrow" panose="020B0606020202030204" pitchFamily="34" charset="0"/>
              </a:rPr>
              <a:t> es un </a:t>
            </a:r>
            <a:r>
              <a:rPr lang="en-US" sz="2400" dirty="0" err="1" smtClean="0">
                <a:latin typeface="Arial Narrow" panose="020B0606020202030204" pitchFamily="34" charset="0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aparece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“parte </a:t>
            </a:r>
            <a:r>
              <a:rPr lang="en-US" sz="2400" dirty="0" err="1" smtClean="0">
                <a:latin typeface="Arial Narrow" panose="020B0606020202030204" pitchFamily="34" charset="0"/>
              </a:rPr>
              <a:t>derecha</a:t>
            </a:r>
            <a:r>
              <a:rPr lang="en-US" sz="2400" dirty="0" smtClean="0">
                <a:latin typeface="Arial Narrow" panose="020B0606020202030204" pitchFamily="34" charset="0"/>
              </a:rPr>
              <a:t>” es </a:t>
            </a:r>
            <a:r>
              <a:rPr lang="en-US" sz="2400" dirty="0" err="1" smtClean="0">
                <a:latin typeface="Arial Narrow" panose="020B0606020202030204" pitchFamily="34" charset="0"/>
              </a:rPr>
              <a:t>decir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indica</a:t>
            </a:r>
            <a:r>
              <a:rPr lang="en-US" sz="2400" dirty="0" smtClean="0">
                <a:latin typeface="Arial Narrow" panose="020B0606020202030204" pitchFamily="34" charset="0"/>
              </a:rPr>
              <a:t> que “produce” un valor no que </a:t>
            </a:r>
            <a:r>
              <a:rPr lang="en-US" sz="2400" dirty="0" err="1" smtClean="0">
                <a:latin typeface="Arial Narrow" panose="020B0606020202030204" pitchFamily="34" charset="0"/>
              </a:rPr>
              <a:t>recibe</a:t>
            </a:r>
            <a:r>
              <a:rPr lang="en-US" sz="2400" dirty="0" smtClean="0">
                <a:latin typeface="Arial Narrow" panose="020B0606020202030204" pitchFamily="34" charset="0"/>
              </a:rPr>
              <a:t> un valor, 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tanto</a:t>
            </a:r>
            <a:r>
              <a:rPr lang="en-US" sz="2400" dirty="0" smtClean="0">
                <a:latin typeface="Arial Narrow" panose="020B0606020202030204" pitchFamily="34" charset="0"/>
              </a:rPr>
              <a:t> es </a:t>
            </a:r>
            <a:r>
              <a:rPr lang="en-US" sz="2400" dirty="0" err="1" smtClean="0">
                <a:latin typeface="Arial Narrow" panose="020B0606020202030204" pitchFamily="34" charset="0"/>
              </a:rPr>
              <a:t>permitido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este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caso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799888"/>
            <a:ext cx="7129564" cy="26156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446913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IEnumerable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es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covariante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14639" y="4155124"/>
            <a:ext cx="777240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76622"/>
            <a:ext cx="4456090" cy="3017361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606290" y="1443701"/>
            <a:ext cx="2660434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387445" y="2410515"/>
            <a:ext cx="6183630" cy="715089"/>
          </a:xfrm>
          <a:prstGeom prst="wedgeRoundRectCallout">
            <a:avLst>
              <a:gd name="adj1" fmla="val -35996"/>
              <a:gd name="adj2" fmla="val -135227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Los </a:t>
            </a:r>
            <a:r>
              <a:rPr lang="en-US" sz="2000" dirty="0" err="1" smtClean="0">
                <a:latin typeface="Arial Narrow" panose="020B0606020202030204" pitchFamily="34" charset="0"/>
              </a:rPr>
              <a:t>tipos</a:t>
            </a:r>
            <a:r>
              <a:rPr lang="en-US" sz="2000" dirty="0" smtClean="0">
                <a:latin typeface="Arial Narrow" panose="020B0606020202030204" pitchFamily="34" charset="0"/>
              </a:rPr>
              <a:t> con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cumple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sz="2000" dirty="0" err="1" smtClean="0">
                <a:latin typeface="Arial Narrow" panose="020B0606020202030204" pitchFamily="34" charset="0"/>
              </a:rPr>
              <a:t>su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vez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Ienumerator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tampoco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usan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smtClean="0">
                <a:latin typeface="Arial Narrow" panose="020B0606020202030204" pitchFamily="34" charset="0"/>
              </a:rPr>
              <a:t>object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parte </a:t>
            </a:r>
            <a:r>
              <a:rPr lang="en-US" sz="2000" dirty="0" err="1" smtClean="0">
                <a:latin typeface="Arial Narrow" panose="020B0606020202030204" pitchFamily="34" charset="0"/>
              </a:rPr>
              <a:t>izquierda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3042" y="4659118"/>
            <a:ext cx="1349696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644" y="3595636"/>
            <a:ext cx="4439270" cy="3007163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3008245" y="4225453"/>
            <a:ext cx="2679952" cy="1021556"/>
          </a:xfrm>
          <a:prstGeom prst="wedgeRoundRectCallout">
            <a:avLst>
              <a:gd name="adj1" fmla="val -109032"/>
              <a:gd name="adj2" fmla="val -3483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latin typeface="Arial Narrow" panose="020B0606020202030204" pitchFamily="34" charset="0"/>
              </a:rPr>
              <a:t>o</a:t>
            </a:r>
            <a:r>
              <a:rPr lang="en-US" sz="2000" b="1" dirty="0" smtClean="0">
                <a:latin typeface="Arial Narrow" panose="020B0606020202030204" pitchFamily="34" charset="0"/>
              </a:rPr>
              <a:t>bject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“parte </a:t>
            </a:r>
            <a:r>
              <a:rPr lang="en-US" sz="2000" dirty="0" err="1" smtClean="0">
                <a:latin typeface="Arial Narrow" panose="020B0606020202030204" pitchFamily="34" charset="0"/>
              </a:rPr>
              <a:t>derecha</a:t>
            </a:r>
            <a:r>
              <a:rPr lang="en-US" sz="2000" dirty="0" smtClean="0">
                <a:latin typeface="Arial Narrow" panose="020B0606020202030204" pitchFamily="34" charset="0"/>
              </a:rPr>
              <a:t>” es </a:t>
            </a:r>
            <a:r>
              <a:rPr lang="en-US" sz="2000" dirty="0" err="1" smtClean="0">
                <a:latin typeface="Arial Narrow" panose="020B0606020202030204" pitchFamily="34" charset="0"/>
              </a:rPr>
              <a:t>decir</a:t>
            </a:r>
            <a:r>
              <a:rPr lang="en-US" sz="2000" dirty="0" smtClean="0">
                <a:latin typeface="Arial Narrow" panose="020B0606020202030204" pitchFamily="34" charset="0"/>
              </a:rPr>
              <a:t> no para </a:t>
            </a:r>
            <a:r>
              <a:rPr lang="en-US" sz="2000" dirty="0" err="1" smtClean="0">
                <a:latin typeface="Arial Narrow" panose="020B0606020202030204" pitchFamily="34" charset="0"/>
              </a:rPr>
              <a:t>recibir</a:t>
            </a:r>
            <a:r>
              <a:rPr lang="en-US" sz="2000" dirty="0" smtClean="0">
                <a:latin typeface="Arial Narrow" panose="020B0606020202030204" pitchFamily="34" charset="0"/>
              </a:rPr>
              <a:t> un valor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9197340" y="3340436"/>
            <a:ext cx="2679952" cy="1021556"/>
          </a:xfrm>
          <a:prstGeom prst="wedgeRoundRectCallout">
            <a:avLst>
              <a:gd name="adj1" fmla="val -112876"/>
              <a:gd name="adj2" fmla="val 4081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No </a:t>
            </a:r>
            <a:r>
              <a:rPr lang="en-US" sz="2000" dirty="0" err="1" smtClean="0">
                <a:latin typeface="Arial Narrow" panose="020B0606020202030204" pitchFamily="34" charset="0"/>
              </a:rPr>
              <a:t>usa</a:t>
            </a:r>
            <a:r>
              <a:rPr lang="en-US" sz="2000" dirty="0" smtClean="0">
                <a:latin typeface="Arial Narrow" panose="020B0606020202030204" pitchFamily="34" charset="0"/>
              </a:rPr>
              <a:t> nada </a:t>
            </a:r>
            <a:r>
              <a:rPr lang="en-US" sz="2000" dirty="0" err="1" smtClean="0">
                <a:latin typeface="Arial Narrow" panose="020B0606020202030204" pitchFamily="34" charset="0"/>
              </a:rPr>
              <a:t>ni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parte </a:t>
            </a:r>
            <a:r>
              <a:rPr lang="en-US" sz="2000" dirty="0" err="1" smtClean="0">
                <a:latin typeface="Arial Narrow" panose="020B0606020202030204" pitchFamily="34" charset="0"/>
              </a:rPr>
              <a:t>izquierda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ni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parte </a:t>
            </a:r>
            <a:r>
              <a:rPr lang="en-US" sz="2000" dirty="0" err="1" smtClean="0">
                <a:latin typeface="Arial Narrow" panose="020B0606020202030204" pitchFamily="34" charset="0"/>
              </a:rPr>
              <a:t>derecha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187452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Varianzas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547938" y="683583"/>
            <a:ext cx="11164914" cy="867930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dirty="0" err="1" smtClean="0"/>
              <a:t>Sobre</a:t>
            </a:r>
            <a:r>
              <a:rPr lang="en-US" sz="2800" dirty="0" smtClean="0"/>
              <a:t> las </a:t>
            </a:r>
            <a:r>
              <a:rPr lang="en-US" sz="2800" dirty="0" err="1" smtClean="0"/>
              <a:t>varianzas</a:t>
            </a:r>
            <a:r>
              <a:rPr lang="en-US" sz="2800" dirty="0" smtClean="0"/>
              <a:t> se </a:t>
            </a:r>
            <a:r>
              <a:rPr lang="en-US" sz="2800" dirty="0" err="1" smtClean="0"/>
              <a:t>volverá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</a:t>
            </a:r>
            <a:r>
              <a:rPr lang="en-US" sz="2800" dirty="0" err="1" smtClean="0"/>
              <a:t>adelante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</a:t>
            </a:r>
            <a:r>
              <a:rPr lang="en-US" sz="2800" dirty="0" smtClean="0"/>
              <a:t>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</a:t>
            </a:r>
            <a:r>
              <a:rPr lang="en-US" sz="2800" dirty="0" err="1" smtClean="0"/>
              <a:t>veamos</a:t>
            </a:r>
            <a:r>
              <a:rPr lang="en-US" sz="2800" dirty="0" smtClean="0"/>
              <a:t> el </a:t>
            </a:r>
            <a:r>
              <a:rPr lang="en-US" sz="2800" dirty="0" err="1" smtClean="0"/>
              <a:t>concepto</a:t>
            </a:r>
            <a:r>
              <a:rPr lang="en-US" sz="2800" dirty="0" smtClean="0"/>
              <a:t> de </a:t>
            </a:r>
            <a:r>
              <a:rPr lang="en-US" sz="2800" b="1" dirty="0" err="1" smtClean="0"/>
              <a:t>contravarianza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10 CuadroTexto"/>
          <p:cNvSpPr txBox="1"/>
          <p:nvPr/>
        </p:nvSpPr>
        <p:spPr>
          <a:xfrm>
            <a:off x="444908" y="2401960"/>
            <a:ext cx="4461944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dirty="0" err="1" smtClean="0"/>
              <a:t>Lectura</a:t>
            </a:r>
            <a:r>
              <a:rPr lang="en-US" dirty="0" smtClean="0"/>
              <a:t> </a:t>
            </a:r>
            <a:r>
              <a:rPr lang="en-US" dirty="0" err="1" smtClean="0"/>
              <a:t>recomendada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10 CuadroTexto"/>
          <p:cNvSpPr txBox="1"/>
          <p:nvPr/>
        </p:nvSpPr>
        <p:spPr>
          <a:xfrm>
            <a:off x="672438" y="3033080"/>
            <a:ext cx="462078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i="1" dirty="0" smtClean="0">
                <a:solidFill>
                  <a:srgbClr val="C00000"/>
                </a:solidFill>
              </a:rPr>
              <a:t>Object Oriented Software Construction</a:t>
            </a:r>
            <a:r>
              <a:rPr lang="en-US" sz="2800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Bertrand Meyer, Prentice Hall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10 CuadroTexto"/>
          <p:cNvSpPr txBox="1"/>
          <p:nvPr/>
        </p:nvSpPr>
        <p:spPr>
          <a:xfrm>
            <a:off x="672438" y="4439798"/>
            <a:ext cx="4848310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i="1" dirty="0" smtClean="0">
                <a:solidFill>
                  <a:srgbClr val="C00000"/>
                </a:solidFill>
              </a:rPr>
              <a:t>La </a:t>
            </a:r>
            <a:r>
              <a:rPr lang="en-US" sz="2800" i="1" dirty="0" err="1" smtClean="0">
                <a:solidFill>
                  <a:srgbClr val="C00000"/>
                </a:solidFill>
              </a:rPr>
              <a:t>danza</a:t>
            </a:r>
            <a:r>
              <a:rPr lang="en-US" sz="2800" i="1" dirty="0" smtClean="0">
                <a:solidFill>
                  <a:srgbClr val="C00000"/>
                </a:solidFill>
              </a:rPr>
              <a:t> de las </a:t>
            </a:r>
            <a:r>
              <a:rPr lang="en-US" sz="2800" i="1" dirty="0" err="1" smtClean="0">
                <a:solidFill>
                  <a:srgbClr val="C00000"/>
                </a:solidFill>
              </a:rPr>
              <a:t>varianzas</a:t>
            </a:r>
            <a:r>
              <a:rPr lang="en-US" sz="2800" i="1" dirty="0" smtClean="0">
                <a:solidFill>
                  <a:srgbClr val="C00000"/>
                </a:solidFill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</a:rPr>
              <a:t>en</a:t>
            </a:r>
            <a:r>
              <a:rPr lang="en-US" sz="2800" i="1" dirty="0" smtClean="0">
                <a:solidFill>
                  <a:srgbClr val="C00000"/>
                </a:solidFill>
              </a:rPr>
              <a:t> C#4.0, </a:t>
            </a:r>
            <a:r>
              <a:rPr lang="en-US" dirty="0" smtClean="0">
                <a:solidFill>
                  <a:srgbClr val="C00000"/>
                </a:solidFill>
              </a:rPr>
              <a:t>Miguel Katrib, Mario del Valle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90" y="1619669"/>
            <a:ext cx="6097662" cy="51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5825758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Jerarquías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7" y="805691"/>
            <a:ext cx="3061977" cy="2863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07" y="171767"/>
            <a:ext cx="2432833" cy="1542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669" y="1943100"/>
            <a:ext cx="4249441" cy="4914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725" y="1943100"/>
            <a:ext cx="3927835" cy="491490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243537" y="4430787"/>
            <a:ext cx="3061977" cy="75713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Arial Narrow" panose="020B0606020202030204" pitchFamily="34" charset="0"/>
              </a:defRPr>
            </a:lvl1pPr>
          </a:lstStyle>
          <a:p>
            <a:r>
              <a:rPr lang="en-US" sz="2400" dirty="0" err="1" smtClean="0"/>
              <a:t>Considere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jerarquía</a:t>
            </a:r>
            <a:r>
              <a:rPr lang="en-US" sz="2400" dirty="0" smtClean="0"/>
              <a:t> de </a:t>
            </a:r>
            <a:r>
              <a:rPr lang="en-US" sz="2400" dirty="0" err="1" smtClean="0"/>
              <a:t>figuras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34" y="540554"/>
            <a:ext cx="9310230" cy="6317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943" y="132161"/>
            <a:ext cx="3674986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Arrays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206661" y="4515450"/>
            <a:ext cx="6671309" cy="408623"/>
          </a:xfrm>
          <a:prstGeom prst="wedgeRoundRectCallout">
            <a:avLst>
              <a:gd name="adj1" fmla="val -58041"/>
              <a:gd name="adj2" fmla="val 121322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Se </a:t>
            </a:r>
            <a:r>
              <a:rPr lang="en-US" sz="2000" dirty="0" err="1" smtClean="0">
                <a:latin typeface="Arial Narrow" panose="020B0606020202030204" pitchFamily="34" charset="0"/>
              </a:rPr>
              <a:t>intenta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colocar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circulo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un array que era de </a:t>
            </a:r>
            <a:r>
              <a:rPr lang="en-US" sz="2000" dirty="0" err="1" smtClean="0">
                <a:latin typeface="Arial Narrow" panose="020B0606020202030204" pitchFamily="34" charset="0"/>
              </a:rPr>
              <a:t>rectángulos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4434" y="5128142"/>
            <a:ext cx="3954780" cy="27909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66351" y="1089196"/>
            <a:ext cx="3061977" cy="64633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Arial Narrow" panose="020B0606020202030204" pitchFamily="34" charset="0"/>
              </a:defRPr>
            </a:lvl1pPr>
          </a:lstStyle>
          <a:p>
            <a:r>
              <a:rPr lang="en-US" sz="2000" dirty="0" smtClean="0"/>
              <a:t>¿</a:t>
            </a:r>
            <a:r>
              <a:rPr lang="en-US" sz="2000" dirty="0" err="1" smtClean="0"/>
              <a:t>Qué</a:t>
            </a:r>
            <a:r>
              <a:rPr lang="en-US" sz="2000" dirty="0" smtClean="0"/>
              <a:t> </a:t>
            </a:r>
            <a:r>
              <a:rPr lang="en-US" sz="2000" dirty="0" err="1" smtClean="0"/>
              <a:t>pasa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se </a:t>
            </a:r>
            <a:r>
              <a:rPr lang="en-US" sz="2000" dirty="0" err="1" smtClean="0"/>
              <a:t>intenta</a:t>
            </a:r>
            <a:r>
              <a:rPr lang="en-US" sz="2000" dirty="0" smtClean="0"/>
              <a:t> </a:t>
            </a:r>
            <a:r>
              <a:rPr lang="en-US" sz="2000" dirty="0" err="1" smtClean="0"/>
              <a:t>ejecutar</a:t>
            </a:r>
            <a:r>
              <a:rPr lang="en-US" sz="2000" dirty="0" smtClean="0"/>
              <a:t> un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27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182880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6" y="855340"/>
            <a:ext cx="9711398" cy="2472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337" y="3022315"/>
            <a:ext cx="4553585" cy="6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06" y="239135"/>
            <a:ext cx="7878794" cy="64774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54480" y="5618988"/>
            <a:ext cx="3749040" cy="27909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72150" y="4541556"/>
            <a:ext cx="5966460" cy="715089"/>
          </a:xfrm>
          <a:prstGeom prst="wedgeRoundRectCallout">
            <a:avLst>
              <a:gd name="adj1" fmla="val -63071"/>
              <a:gd name="adj2" fmla="val 121322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err="1" smtClean="0">
                <a:latin typeface="Arial Narrow" panose="020B0606020202030204" pitchFamily="34" charset="0"/>
              </a:rPr>
              <a:t>También</a:t>
            </a:r>
            <a:r>
              <a:rPr lang="en-US" sz="2000" dirty="0" smtClean="0">
                <a:latin typeface="Arial Narrow" panose="020B0606020202030204" pitchFamily="34" charset="0"/>
              </a:rPr>
              <a:t> da </a:t>
            </a:r>
            <a:r>
              <a:rPr lang="en-US" sz="2000" dirty="0" err="1" smtClean="0">
                <a:latin typeface="Arial Narrow" panose="020B0606020202030204" pitchFamily="34" charset="0"/>
              </a:rPr>
              <a:t>excepción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aunque</a:t>
            </a:r>
            <a:r>
              <a:rPr lang="en-US" sz="2000" dirty="0" smtClean="0">
                <a:latin typeface="Arial Narrow" panose="020B0606020202030204" pitchFamily="34" charset="0"/>
              </a:rPr>
              <a:t> se </a:t>
            </a:r>
            <a:r>
              <a:rPr lang="en-US" sz="2000" dirty="0" err="1" smtClean="0">
                <a:latin typeface="Arial Narrow" panose="020B0606020202030204" pitchFamily="34" charset="0"/>
              </a:rPr>
              <a:t>intente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usar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como</a:t>
            </a:r>
            <a:r>
              <a:rPr lang="en-US" sz="2000" dirty="0" smtClean="0">
                <a:latin typeface="Arial Narrow" panose="020B0606020202030204" pitchFamily="34" charset="0"/>
              </a:rPr>
              <a:t> array de object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187452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9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3696" y="5286940"/>
            <a:ext cx="11164914" cy="837676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Sin embargo,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cualidad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que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arrays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sean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covariantes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nos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puede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llevar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situaciones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excepción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ejecución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las que se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han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ilustrado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ejemplos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anteriores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478257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Arrays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0 CuadroTexto"/>
          <p:cNvSpPr txBox="1"/>
          <p:nvPr/>
        </p:nvSpPr>
        <p:spPr>
          <a:xfrm>
            <a:off x="573696" y="850610"/>
            <a:ext cx="11164914" cy="3083921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parecer</a:t>
            </a:r>
            <a:r>
              <a:rPr lang="en-US" dirty="0" smtClean="0"/>
              <a:t> natural que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 smtClean="0"/>
              <a:t>es un </a:t>
            </a:r>
            <a:r>
              <a:rPr lang="en-US" dirty="0" err="1" smtClean="0"/>
              <a:t>subtipo</a:t>
            </a:r>
            <a:r>
              <a:rPr lang="en-US" dirty="0" smtClean="0"/>
              <a:t> (</a:t>
            </a:r>
            <a:r>
              <a:rPr lang="en-US" dirty="0" err="1" smtClean="0"/>
              <a:t>descendiente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jerarquía</a:t>
            </a:r>
            <a:r>
              <a:rPr lang="en-US" dirty="0" smtClean="0"/>
              <a:t>) de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sea </a:t>
            </a:r>
            <a:r>
              <a:rPr lang="en-US" dirty="0" err="1" smtClean="0"/>
              <a:t>válida</a:t>
            </a:r>
            <a:endParaRPr lang="en-US" dirty="0" smtClean="0"/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T[ ] x = new T[10];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T1[ ] y = new T1[7];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x = y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A fin de </a:t>
            </a:r>
            <a:r>
              <a:rPr lang="en-US" dirty="0" err="1"/>
              <a:t>cuentas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principio de </a:t>
            </a:r>
            <a:r>
              <a:rPr lang="en-US" dirty="0" err="1"/>
              <a:t>sustitución</a:t>
            </a:r>
            <a:r>
              <a:rPr lang="en-US" dirty="0"/>
              <a:t> que </a:t>
            </a:r>
            <a:r>
              <a:rPr lang="en-US" dirty="0" err="1"/>
              <a:t>favorece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r>
              <a:rPr lang="en-US" dirty="0"/>
              <a:t> y el </a:t>
            </a:r>
            <a:r>
              <a:rPr lang="en-US" dirty="0" err="1"/>
              <a:t>subtipado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T1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comportar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0" name="10 CuadroTexto"/>
          <p:cNvSpPr txBox="1"/>
          <p:nvPr/>
        </p:nvSpPr>
        <p:spPr>
          <a:xfrm>
            <a:off x="573696" y="4302790"/>
            <a:ext cx="11164914" cy="424732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cualidad</a:t>
            </a:r>
            <a:r>
              <a:rPr lang="en-US" dirty="0" smtClean="0"/>
              <a:t> se llama </a:t>
            </a:r>
            <a:r>
              <a:rPr lang="en-US" b="1" dirty="0" err="1" smtClean="0"/>
              <a:t>covarianza</a:t>
            </a:r>
            <a:r>
              <a:rPr lang="en-US" dirty="0" smtClean="0"/>
              <a:t>. Los arrays </a:t>
            </a:r>
            <a:r>
              <a:rPr lang="en-US" dirty="0" err="1" smtClean="0"/>
              <a:t>en</a:t>
            </a:r>
            <a:r>
              <a:rPr lang="en-US" dirty="0" smtClean="0"/>
              <a:t> C# son </a:t>
            </a:r>
            <a:r>
              <a:rPr lang="en-US" dirty="0" err="1" smtClean="0"/>
              <a:t>covariantes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5106" y="851895"/>
            <a:ext cx="11164914" cy="1940957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pregunta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podemos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hacernos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ahora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con 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genericidad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y 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covarianza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es 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siguiente</a:t>
            </a:r>
            <a:endParaRPr lang="en-US" sz="24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MiLista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es un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tipo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genérico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y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A1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es un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subtipo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¿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Debe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ser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correcto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permitir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asignación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como</a:t>
            </a:r>
            <a:endParaRPr lang="en-US" sz="24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MiLista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&lt;A&gt;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lista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MiLista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&lt;A1&gt;()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80645"/>
            <a:ext cx="4099989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Genericidad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" y="3135790"/>
            <a:ext cx="7573432" cy="341487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204267" y="5390474"/>
            <a:ext cx="4682702" cy="408623"/>
          </a:xfrm>
          <a:prstGeom prst="wedgeRoundRectCallout">
            <a:avLst>
              <a:gd name="adj1" fmla="val -110506"/>
              <a:gd name="adj2" fmla="val 199644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Pero no la hay con </a:t>
            </a:r>
            <a:r>
              <a:rPr lang="en-US" sz="2000" dirty="0" err="1" smtClean="0">
                <a:latin typeface="Arial Narrow" panose="020B0606020202030204" pitchFamily="34" charset="0"/>
              </a:rPr>
              <a:t>otras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definiciones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genéricas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576128" y="4638913"/>
            <a:ext cx="3104726" cy="408623"/>
          </a:xfrm>
          <a:prstGeom prst="wedgeRoundRectCallout">
            <a:avLst>
              <a:gd name="adj1" fmla="val -75098"/>
              <a:gd name="adj2" fmla="val 164479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Hay </a:t>
            </a:r>
            <a:r>
              <a:rPr lang="en-US" sz="2000" dirty="0" err="1" smtClean="0">
                <a:latin typeface="Arial Narrow" panose="020B0606020202030204" pitchFamily="34" charset="0"/>
              </a:rPr>
              <a:t>covarianza</a:t>
            </a:r>
            <a:r>
              <a:rPr lang="en-US" sz="2000" dirty="0" smtClean="0">
                <a:latin typeface="Arial Narrow" panose="020B0606020202030204" pitchFamily="34" charset="0"/>
              </a:rPr>
              <a:t> con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arrays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64399" y="3285018"/>
            <a:ext cx="5962438" cy="7515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¿Con </a:t>
            </a:r>
            <a:r>
              <a:rPr lang="en-US" sz="3200" dirty="0" err="1" smtClean="0">
                <a:latin typeface="Arial Narrow" panose="020B0606020202030204" pitchFamily="34" charset="0"/>
              </a:rPr>
              <a:t>los</a:t>
            </a:r>
            <a:r>
              <a:rPr lang="en-US" sz="3200" dirty="0" smtClean="0">
                <a:latin typeface="Arial Narrow" panose="020B0606020202030204" pitchFamily="34" charset="0"/>
              </a:rPr>
              <a:t> arrays SÍ con </a:t>
            </a:r>
            <a:r>
              <a:rPr lang="en-US" sz="3200" dirty="0" err="1" smtClean="0">
                <a:latin typeface="Arial Narrow" panose="020B0606020202030204" pitchFamily="34" charset="0"/>
              </a:rPr>
              <a:t>una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lista</a:t>
            </a:r>
            <a:r>
              <a:rPr lang="en-US" sz="3200" dirty="0" smtClean="0">
                <a:latin typeface="Arial Narrow" panose="020B0606020202030204" pitchFamily="34" charset="0"/>
              </a:rPr>
              <a:t> NO?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187452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744806"/>
            <a:ext cx="7478169" cy="108113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7615329" y="354647"/>
            <a:ext cx="4046644" cy="1205436"/>
          </a:xfrm>
          <a:prstGeom prst="wedgeRoundRectCallout">
            <a:avLst>
              <a:gd name="adj1" fmla="val -84829"/>
              <a:gd name="adj2" fmla="val -5229"/>
              <a:gd name="adj3" fmla="val 16667"/>
            </a:avLst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¿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qué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Ud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cree</a:t>
            </a:r>
            <a:r>
              <a:rPr lang="en-US" sz="2400" dirty="0" smtClean="0">
                <a:latin typeface="Arial Narrow" panose="020B0606020202030204" pitchFamily="34" charset="0"/>
              </a:rPr>
              <a:t> que con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latin typeface="Arial Narrow" panose="020B0606020202030204" pitchFamily="34" charset="0"/>
              </a:rPr>
              <a:t> da </a:t>
            </a:r>
            <a:r>
              <a:rPr lang="en-US" sz="2400" dirty="0" err="1" smtClean="0">
                <a:latin typeface="Arial Narrow" panose="020B0606020202030204" pitchFamily="34" charset="0"/>
              </a:rPr>
              <a:t>excepción</a:t>
            </a:r>
            <a:r>
              <a:rPr lang="en-US" sz="2400" dirty="0" smtClean="0">
                <a:latin typeface="Arial Narrow" panose="020B0606020202030204" pitchFamily="34" charset="0"/>
              </a:rPr>
              <a:t> y no da con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Arial Narrow" panose="020B060602020203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2021949"/>
            <a:ext cx="7478169" cy="417692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1470" y="5805683"/>
            <a:ext cx="3920490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470" y="4359044"/>
            <a:ext cx="3920490" cy="40862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057688" y="2892858"/>
            <a:ext cx="4046644" cy="1205436"/>
          </a:xfrm>
          <a:prstGeom prst="wedgeRoundRectCallout">
            <a:avLst>
              <a:gd name="adj1" fmla="val -158833"/>
              <a:gd name="adj2" fmla="val 90393"/>
              <a:gd name="adj3" fmla="val 16667"/>
            </a:avLst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latin typeface="Arial Narrow" panose="020B0606020202030204" pitchFamily="34" charset="0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genérico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List&lt;T&gt; </a:t>
            </a:r>
            <a:r>
              <a:rPr lang="en-US" sz="2400" dirty="0" err="1" smtClean="0">
                <a:latin typeface="Arial Narrow" panose="020B0606020202030204" pitchFamily="34" charset="0"/>
              </a:rPr>
              <a:t>tiene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métodos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reciben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parámetros</a:t>
            </a:r>
            <a:r>
              <a:rPr lang="en-US" sz="2400" dirty="0" smtClean="0"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latin typeface="Arial Narrow" panose="020B0606020202030204" pitchFamily="34" charset="0"/>
              </a:rPr>
              <a:t>mismo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genérico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481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7" y="812450"/>
            <a:ext cx="9745435" cy="4662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187452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Covarianza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720590" y="1876980"/>
            <a:ext cx="6785822" cy="1205436"/>
          </a:xfrm>
          <a:prstGeom prst="wedgeRoundRectCallout">
            <a:avLst>
              <a:gd name="adj1" fmla="val -70184"/>
              <a:gd name="adj2" fmla="val -14042"/>
              <a:gd name="adj3" fmla="val 16667"/>
            </a:avLst>
          </a:prstGeom>
          <a:solidFill>
            <a:srgbClr val="FF000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Lo que </a:t>
            </a:r>
            <a:r>
              <a:rPr lang="en-US" sz="2400" dirty="0" err="1" smtClean="0">
                <a:latin typeface="Arial Narrow" panose="020B0606020202030204" pitchFamily="34" charset="0"/>
              </a:rPr>
              <a:t>suponemos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hace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PerimetroTotal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2400" dirty="0" smtClean="0">
                <a:latin typeface="Arial Narrow" panose="020B0606020202030204" pitchFamily="34" charset="0"/>
              </a:rPr>
              <a:t>es </a:t>
            </a:r>
            <a:r>
              <a:rPr lang="en-US" sz="2400" dirty="0" err="1" smtClean="0">
                <a:latin typeface="Arial Narrow" panose="020B0606020202030204" pitchFamily="34" charset="0"/>
              </a:rPr>
              <a:t>hallar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suma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todos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perímetros</a:t>
            </a:r>
            <a:r>
              <a:rPr lang="en-US" sz="2400" dirty="0" smtClean="0">
                <a:latin typeface="Arial Narrow" panose="020B0606020202030204" pitchFamily="34" charset="0"/>
              </a:rPr>
              <a:t> sin </a:t>
            </a:r>
            <a:r>
              <a:rPr lang="en-US" sz="2400" dirty="0" err="1" smtClean="0">
                <a:latin typeface="Arial Narrow" panose="020B0606020202030204" pitchFamily="34" charset="0"/>
              </a:rPr>
              <a:t>provocar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ningún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cambio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lista</a:t>
            </a:r>
            <a:r>
              <a:rPr lang="en-US" sz="2400" dirty="0" smtClean="0">
                <a:latin typeface="Arial Narrow" panose="020B0606020202030204" pitchFamily="34" charset="0"/>
              </a:rPr>
              <a:t> que se le </a:t>
            </a:r>
            <a:r>
              <a:rPr lang="en-US" sz="2400" dirty="0" err="1" smtClean="0">
                <a:latin typeface="Arial Narrow" panose="020B0606020202030204" pitchFamily="34" charset="0"/>
              </a:rPr>
              <a:t>pase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parámetro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53312" y="4707763"/>
            <a:ext cx="3653578" cy="469916"/>
          </a:xfrm>
          <a:prstGeom prst="wedgeRoundRectCallout">
            <a:avLst>
              <a:gd name="adj1" fmla="val -75029"/>
              <a:gd name="adj2" fmla="val 81310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latin typeface="Arial Narrow" panose="020B0606020202030204" pitchFamily="34" charset="0"/>
              </a:rPr>
              <a:t>ERROR DE COMPILACIÓN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1698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Consolas</vt:lpstr>
      <vt:lpstr>Office Theme</vt:lpstr>
      <vt:lpstr>Temas del curso</vt:lpstr>
      <vt:lpstr>Covarianza y Jerarquías de tipo</vt:lpstr>
      <vt:lpstr>Covarianza en Arrays</vt:lpstr>
      <vt:lpstr>Covarianza</vt:lpstr>
      <vt:lpstr>Covarianza</vt:lpstr>
      <vt:lpstr>Covarianza y Arrays</vt:lpstr>
      <vt:lpstr>Covarianza y Genericidad</vt:lpstr>
      <vt:lpstr>Covarianza</vt:lpstr>
      <vt:lpstr>Covarianza</vt:lpstr>
      <vt:lpstr>IEnumerable es covariante</vt:lpstr>
      <vt:lpstr>IEnumerable es covariante</vt:lpstr>
      <vt:lpstr>IEnumerable es covariante…</vt:lpstr>
      <vt:lpstr>Varianzas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mkm</dc:creator>
  <cp:lastModifiedBy>mkm</cp:lastModifiedBy>
  <cp:revision>57</cp:revision>
  <dcterms:created xsi:type="dcterms:W3CDTF">2022-09-19T16:59:00Z</dcterms:created>
  <dcterms:modified xsi:type="dcterms:W3CDTF">2022-10-05T16:23:34Z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ECD221CB6C804001A44159AA60597633</vt:lpwstr>
  </property>
  <property fmtid="{D5CDD505-2E9C-101B-9397-08002B2CF9AE}" pid="3" name="KSOProductBuildVer">
    <vt:lpwstr>1033-11.2.0.11156</vt:lpwstr>
  </property>
</Properties>
</file>