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83"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km" initials="m"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66FF"/>
    <a:srgbClr val="FFFF00"/>
    <a:srgbClr val="5B9BD5"/>
    <a:srgbClr val="FFFFFF"/>
    <a:srgbClr val="3399FF"/>
    <a:srgbClr val="C00000"/>
    <a:srgbClr val="0070C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96" autoAdjust="0"/>
    <p:restoredTop sz="90943" autoAdjust="0"/>
  </p:normalViewPr>
  <p:slideViewPr>
    <p:cSldViewPr snapToGrid="0">
      <p:cViewPr varScale="1">
        <p:scale>
          <a:sx n="97" d="100"/>
          <a:sy n="97"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latin typeface="Calibri" panose="020F0502020204030204" charset="0"/>
              <a:ea typeface="+mn-ea"/>
              <a:cs typeface="Calibri" panose="020F0502020204030204" charset="0"/>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err="1" smtClean="0">
                <a:solidFill>
                  <a:schemeClr val="tx1"/>
                </a:solidFill>
                <a:latin typeface="+mn-lt"/>
                <a:ea typeface="+mn-ea"/>
                <a:cs typeface="+mn-cs"/>
              </a:rPr>
              <a:t>Experimente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el hardware a </a:t>
            </a:r>
            <a:r>
              <a:rPr lang="en-US" sz="1200" b="0" i="0" kern="1200" baseline="0" dirty="0" err="1" smtClean="0">
                <a:solidFill>
                  <a:schemeClr val="tx1"/>
                </a:solidFill>
                <a:latin typeface="+mn-lt"/>
                <a:ea typeface="+mn-ea"/>
                <a:cs typeface="+mn-cs"/>
              </a:rPr>
              <a:t>su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disposición</a:t>
            </a:r>
            <a:r>
              <a:rPr lang="en-US" sz="1200" b="0" i="0" kern="1200" baseline="0" dirty="0" smtClean="0">
                <a:solidFill>
                  <a:schemeClr val="tx1"/>
                </a:solidFill>
                <a:latin typeface="+mn-lt"/>
                <a:ea typeface="+mn-ea"/>
                <a:cs typeface="+mn-cs"/>
              </a:rPr>
              <a:t> con </a:t>
            </a:r>
            <a:r>
              <a:rPr lang="en-US" sz="1200" b="0" i="0" kern="1200" baseline="0" dirty="0" err="1" smtClean="0">
                <a:solidFill>
                  <a:schemeClr val="tx1"/>
                </a:solidFill>
                <a:latin typeface="+mn-lt"/>
                <a:ea typeface="+mn-ea"/>
                <a:cs typeface="+mn-cs"/>
              </a:rPr>
              <a:t>diferentes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cantidades</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hebras</a:t>
            </a:r>
            <a:r>
              <a:rPr lang="en-US" sz="1200" b="0" i="0" kern="1200" baseline="0" dirty="0" smtClean="0">
                <a:solidFill>
                  <a:schemeClr val="tx1"/>
                </a:solidFill>
                <a:latin typeface="+mn-lt"/>
                <a:ea typeface="+mn-ea"/>
                <a:cs typeface="+mn-cs"/>
              </a:rPr>
              <a:t> y </a:t>
            </a:r>
            <a:r>
              <a:rPr lang="en-US" sz="1200" b="0" i="0" kern="1200" baseline="0" dirty="0" err="1" smtClean="0">
                <a:solidFill>
                  <a:schemeClr val="tx1"/>
                </a:solidFill>
                <a:latin typeface="+mn-lt"/>
                <a:ea typeface="+mn-ea"/>
                <a:cs typeface="+mn-cs"/>
              </a:rPr>
              <a:t>número</a:t>
            </a:r>
            <a:r>
              <a:rPr lang="en-US" sz="1200" b="0" i="0" kern="1200" baseline="0" dirty="0" smtClean="0">
                <a:solidFill>
                  <a:schemeClr val="tx1"/>
                </a:solidFill>
                <a:latin typeface="+mn-lt"/>
                <a:ea typeface="+mn-ea"/>
                <a:cs typeface="+mn-cs"/>
              </a:rPr>
              <a:t> de Fibonacci a </a:t>
            </a:r>
            <a:r>
              <a:rPr lang="en-US" sz="1200" b="0" i="0" kern="1200" baseline="0" dirty="0" err="1" smtClean="0">
                <a:solidFill>
                  <a:schemeClr val="tx1"/>
                </a:solidFill>
                <a:latin typeface="+mn-lt"/>
                <a:ea typeface="+mn-ea"/>
                <a:cs typeface="+mn-cs"/>
              </a:rPr>
              <a:t>calcular</a:t>
            </a:r>
            <a:endParaRPr lang="en-US" sz="1200" b="0" i="0"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10</a:t>
            </a:fld>
            <a:endParaRPr lang="en-US"/>
          </a:p>
        </p:txBody>
      </p:sp>
    </p:spTree>
    <p:extLst>
      <p:ext uri="{BB962C8B-B14F-4D97-AF65-F5344CB8AC3E}">
        <p14:creationId xmlns:p14="http://schemas.microsoft.com/office/powerpoint/2010/main" val="264324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baseline="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11</a:t>
            </a:fld>
            <a:endParaRPr lang="en-US"/>
          </a:p>
        </p:txBody>
      </p:sp>
    </p:spTree>
    <p:extLst>
      <p:ext uri="{BB962C8B-B14F-4D97-AF65-F5344CB8AC3E}">
        <p14:creationId xmlns:p14="http://schemas.microsoft.com/office/powerpoint/2010/main" val="2006972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12</a:t>
            </a:fld>
            <a:endParaRPr lang="en-US"/>
          </a:p>
        </p:txBody>
      </p:sp>
    </p:spTree>
    <p:extLst>
      <p:ext uri="{BB962C8B-B14F-4D97-AF65-F5344CB8AC3E}">
        <p14:creationId xmlns:p14="http://schemas.microsoft.com/office/powerpoint/2010/main" val="2533274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13</a:t>
            </a:fld>
            <a:endParaRPr lang="en-US"/>
          </a:p>
        </p:txBody>
      </p:sp>
    </p:spTree>
    <p:extLst>
      <p:ext uri="{BB962C8B-B14F-4D97-AF65-F5344CB8AC3E}">
        <p14:creationId xmlns:p14="http://schemas.microsoft.com/office/powerpoint/2010/main" val="1794623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14</a:t>
            </a:fld>
            <a:endParaRPr lang="en-US"/>
          </a:p>
        </p:txBody>
      </p:sp>
    </p:spTree>
    <p:extLst>
      <p:ext uri="{BB962C8B-B14F-4D97-AF65-F5344CB8AC3E}">
        <p14:creationId xmlns:p14="http://schemas.microsoft.com/office/powerpoint/2010/main" val="710170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err="1" smtClean="0">
                <a:solidFill>
                  <a:schemeClr val="tx1"/>
                </a:solidFill>
                <a:latin typeface="+mn-lt"/>
                <a:ea typeface="+mn-ea"/>
                <a:cs typeface="+mn-cs"/>
              </a:rPr>
              <a:t>Una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manera</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evitar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este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problema</a:t>
            </a:r>
            <a:r>
              <a:rPr lang="en-US" sz="1200" b="0" i="0" kern="1200" baseline="0" dirty="0" smtClean="0">
                <a:solidFill>
                  <a:schemeClr val="tx1"/>
                </a:solidFill>
                <a:latin typeface="+mn-lt"/>
                <a:ea typeface="+mn-ea"/>
                <a:cs typeface="+mn-cs"/>
              </a:rPr>
              <a:t> es </a:t>
            </a:r>
            <a:r>
              <a:rPr lang="en-US" sz="1200" b="0" i="0" kern="1200" baseline="0" dirty="0" err="1" smtClean="0">
                <a:solidFill>
                  <a:schemeClr val="tx1"/>
                </a:solidFill>
                <a:latin typeface="+mn-lt"/>
                <a:ea typeface="+mn-ea"/>
                <a:cs typeface="+mn-cs"/>
              </a:rPr>
              <a:t>repartir</a:t>
            </a:r>
            <a:r>
              <a:rPr lang="en-US" sz="1200" b="0" i="0" kern="1200" baseline="0" dirty="0" smtClean="0">
                <a:solidFill>
                  <a:schemeClr val="tx1"/>
                </a:solidFill>
                <a:latin typeface="+mn-lt"/>
                <a:ea typeface="+mn-ea"/>
                <a:cs typeface="+mn-cs"/>
              </a:rPr>
              <a:t> la </a:t>
            </a:r>
            <a:r>
              <a:rPr lang="en-US" sz="1200" b="0" i="0" kern="1200" baseline="0" dirty="0" err="1" smtClean="0">
                <a:solidFill>
                  <a:schemeClr val="tx1"/>
                </a:solidFill>
                <a:latin typeface="+mn-lt"/>
                <a:ea typeface="+mn-ea"/>
                <a:cs typeface="+mn-cs"/>
              </a:rPr>
              <a:t>cantidad</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asientos</a:t>
            </a:r>
            <a:r>
              <a:rPr lang="en-US" sz="1200" b="0" i="0" kern="1200" baseline="0" dirty="0" smtClean="0">
                <a:solidFill>
                  <a:schemeClr val="tx1"/>
                </a:solidFill>
                <a:latin typeface="+mn-lt"/>
                <a:ea typeface="+mn-ea"/>
                <a:cs typeface="+mn-cs"/>
              </a:rPr>
              <a:t> que </a:t>
            </a:r>
            <a:r>
              <a:rPr lang="en-US" sz="1200" b="0" i="0" kern="1200" baseline="0" dirty="0" err="1" smtClean="0">
                <a:solidFill>
                  <a:schemeClr val="tx1"/>
                </a:solidFill>
                <a:latin typeface="+mn-lt"/>
                <a:ea typeface="+mn-ea"/>
                <a:cs typeface="+mn-cs"/>
              </a:rPr>
              <a:t>puede</a:t>
            </a:r>
            <a:r>
              <a:rPr lang="en-US" sz="1200" b="0" i="0" kern="1200" baseline="0" dirty="0" smtClean="0">
                <a:solidFill>
                  <a:schemeClr val="tx1"/>
                </a:solidFill>
                <a:latin typeface="+mn-lt"/>
                <a:ea typeface="+mn-ea"/>
                <a:cs typeface="+mn-cs"/>
              </a:rPr>
              <a:t> vender </a:t>
            </a:r>
            <a:r>
              <a:rPr lang="en-US" sz="1200" b="0" i="0" kern="1200" baseline="0" dirty="0" err="1" smtClean="0">
                <a:solidFill>
                  <a:schemeClr val="tx1"/>
                </a:solidFill>
                <a:latin typeface="+mn-lt"/>
                <a:ea typeface="+mn-ea"/>
                <a:cs typeface="+mn-cs"/>
              </a:rPr>
              <a:t>cada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taquilla</a:t>
            </a:r>
            <a:r>
              <a:rPr lang="en-US" sz="1200" b="0" i="0" kern="1200" baseline="0" dirty="0" smtClean="0">
                <a:solidFill>
                  <a:schemeClr val="tx1"/>
                </a:solidFill>
                <a:latin typeface="+mn-lt"/>
                <a:ea typeface="+mn-ea"/>
                <a:cs typeface="+mn-cs"/>
              </a:rPr>
              <a:t>. Pero </a:t>
            </a:r>
            <a:r>
              <a:rPr lang="en-US" sz="1200" b="0" i="0" kern="1200" baseline="0" dirty="0" err="1" smtClean="0">
                <a:solidFill>
                  <a:schemeClr val="tx1"/>
                </a:solidFill>
                <a:latin typeface="+mn-lt"/>
                <a:ea typeface="+mn-ea"/>
                <a:cs typeface="+mn-cs"/>
              </a:rPr>
              <a:t>esto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tiene</a:t>
            </a:r>
            <a:r>
              <a:rPr lang="en-US" sz="1200" b="0" i="0" kern="1200" baseline="0" dirty="0" smtClean="0">
                <a:solidFill>
                  <a:schemeClr val="tx1"/>
                </a:solidFill>
                <a:latin typeface="+mn-lt"/>
                <a:ea typeface="+mn-ea"/>
                <a:cs typeface="+mn-cs"/>
              </a:rPr>
              <a:t> el </a:t>
            </a:r>
            <a:r>
              <a:rPr lang="en-US" sz="1200" b="0" i="0" kern="1200" baseline="0" dirty="0" err="1" smtClean="0">
                <a:solidFill>
                  <a:schemeClr val="tx1"/>
                </a:solidFill>
                <a:latin typeface="+mn-lt"/>
                <a:ea typeface="+mn-ea"/>
                <a:cs typeface="+mn-cs"/>
              </a:rPr>
              <a:t>inconeniente</a:t>
            </a:r>
            <a:r>
              <a:rPr lang="en-US" sz="1200" b="0" i="0" kern="1200" baseline="0" dirty="0" smtClean="0">
                <a:solidFill>
                  <a:schemeClr val="tx1"/>
                </a:solidFill>
                <a:latin typeface="+mn-lt"/>
                <a:ea typeface="+mn-ea"/>
                <a:cs typeface="+mn-cs"/>
              </a:rPr>
              <a:t> de que </a:t>
            </a:r>
            <a:r>
              <a:rPr lang="en-US" sz="1200" b="0" i="0" kern="1200" baseline="0" dirty="0" err="1" smtClean="0">
                <a:solidFill>
                  <a:schemeClr val="tx1"/>
                </a:solidFill>
                <a:latin typeface="+mn-lt"/>
                <a:ea typeface="+mn-ea"/>
                <a:cs typeface="+mn-cs"/>
              </a:rPr>
              <a:t>puede</a:t>
            </a:r>
            <a:r>
              <a:rPr lang="en-US" sz="1200" b="0" i="0" kern="1200" baseline="0" dirty="0" smtClean="0">
                <a:solidFill>
                  <a:schemeClr val="tx1"/>
                </a:solidFill>
                <a:latin typeface="+mn-lt"/>
                <a:ea typeface="+mn-ea"/>
                <a:cs typeface="+mn-cs"/>
              </a:rPr>
              <a:t> que </a:t>
            </a:r>
            <a:r>
              <a:rPr lang="en-US" sz="1200" b="0" i="0" kern="1200" baseline="0" dirty="0" err="1" smtClean="0">
                <a:solidFill>
                  <a:schemeClr val="tx1"/>
                </a:solidFill>
                <a:latin typeface="+mn-lt"/>
                <a:ea typeface="+mn-ea"/>
                <a:cs typeface="+mn-cs"/>
              </a:rPr>
              <a:t>una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taquilla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ya</a:t>
            </a:r>
            <a:r>
              <a:rPr lang="en-US" sz="1200" b="0" i="0" kern="1200" baseline="0" dirty="0" smtClean="0">
                <a:solidFill>
                  <a:schemeClr val="tx1"/>
                </a:solidFill>
                <a:latin typeface="+mn-lt"/>
                <a:ea typeface="+mn-ea"/>
                <a:cs typeface="+mn-cs"/>
              </a:rPr>
              <a:t> no </a:t>
            </a:r>
            <a:r>
              <a:rPr lang="en-US" sz="1200" b="0" i="0" kern="1200" baseline="0" dirty="0" err="1" smtClean="0">
                <a:solidFill>
                  <a:schemeClr val="tx1"/>
                </a:solidFill>
                <a:latin typeface="+mn-lt"/>
                <a:ea typeface="+mn-ea"/>
                <a:cs typeface="+mn-cs"/>
              </a:rPr>
              <a:t>pueda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seguir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vendiendo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mientras</a:t>
            </a:r>
            <a:r>
              <a:rPr lang="en-US" sz="1200" b="0" i="0" kern="1200" baseline="0" dirty="0" smtClean="0">
                <a:solidFill>
                  <a:schemeClr val="tx1"/>
                </a:solidFill>
                <a:latin typeface="+mn-lt"/>
                <a:ea typeface="+mn-ea"/>
                <a:cs typeface="+mn-cs"/>
              </a:rPr>
              <a:t> que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otra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taquilla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aún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quedan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asientos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Lamentablemente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una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práctica</a:t>
            </a:r>
            <a:r>
              <a:rPr lang="en-US" sz="1200" b="0" i="0" kern="1200" baseline="0" dirty="0" smtClean="0">
                <a:solidFill>
                  <a:schemeClr val="tx1"/>
                </a:solidFill>
                <a:latin typeface="+mn-lt"/>
                <a:ea typeface="+mn-ea"/>
                <a:cs typeface="+mn-cs"/>
              </a:rPr>
              <a:t> que </a:t>
            </a:r>
            <a:r>
              <a:rPr lang="en-US" sz="1200" b="0" i="0" kern="1200" baseline="0" dirty="0" err="1" smtClean="0">
                <a:solidFill>
                  <a:schemeClr val="tx1"/>
                </a:solidFill>
                <a:latin typeface="+mn-lt"/>
                <a:ea typeface="+mn-ea"/>
                <a:cs typeface="+mn-cs"/>
              </a:rPr>
              <a:t>aún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aplican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algunos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malos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servicios</a:t>
            </a:r>
            <a:r>
              <a:rPr lang="en-US" sz="1200" b="0" i="0" kern="1200" baseline="0" dirty="0" smtClean="0">
                <a:solidFill>
                  <a:schemeClr val="tx1"/>
                </a:solidFill>
                <a:latin typeface="+mn-lt"/>
                <a:ea typeface="+mn-ea"/>
                <a:cs typeface="+mn-cs"/>
              </a:rPr>
              <a:t>.</a:t>
            </a:r>
          </a:p>
          <a:p>
            <a:endParaRPr lang="en-US" sz="1200" b="0" i="0" kern="1200" baseline="0" dirty="0" smtClean="0">
              <a:solidFill>
                <a:schemeClr val="tx1"/>
              </a:solidFill>
              <a:latin typeface="+mn-lt"/>
              <a:ea typeface="+mn-ea"/>
              <a:cs typeface="+mn-cs"/>
            </a:endParaRPr>
          </a:p>
          <a:p>
            <a:r>
              <a:rPr lang="en-US" sz="1200" b="0" i="0" kern="1200" baseline="0" dirty="0" err="1" smtClean="0">
                <a:solidFill>
                  <a:schemeClr val="tx1"/>
                </a:solidFill>
                <a:latin typeface="+mn-lt"/>
                <a:ea typeface="+mn-ea"/>
                <a:cs typeface="+mn-cs"/>
              </a:rPr>
              <a:t>Experimente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ejecutando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este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código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primera</a:t>
            </a:r>
            <a:r>
              <a:rPr lang="en-US" sz="1200" b="0" i="0" kern="1200" baseline="0" dirty="0" smtClean="0">
                <a:solidFill>
                  <a:schemeClr val="tx1"/>
                </a:solidFill>
                <a:latin typeface="+mn-lt"/>
                <a:ea typeface="+mn-ea"/>
                <a:cs typeface="+mn-cs"/>
              </a:rPr>
              <a:t> region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el </a:t>
            </a:r>
            <a:r>
              <a:rPr lang="en-US" sz="1200" b="0" i="0" kern="1200" baseline="0" dirty="0" err="1" smtClean="0">
                <a:solidFill>
                  <a:schemeClr val="tx1"/>
                </a:solidFill>
                <a:latin typeface="+mn-lt"/>
                <a:ea typeface="+mn-ea"/>
                <a:cs typeface="+mn-cs"/>
              </a:rPr>
              <a:t>código</a:t>
            </a:r>
            <a:r>
              <a:rPr lang="en-US" sz="1200" b="0" i="0" kern="1200" baseline="0" dirty="0" smtClean="0">
                <a:solidFill>
                  <a:schemeClr val="tx1"/>
                </a:solidFill>
                <a:latin typeface="+mn-lt"/>
                <a:ea typeface="+mn-ea"/>
                <a:cs typeface="+mn-cs"/>
              </a:rPr>
              <a:t> que se </a:t>
            </a:r>
            <a:r>
              <a:rPr lang="en-US" sz="1200" b="0" i="0" kern="1200" baseline="0" dirty="0" err="1" smtClean="0">
                <a:solidFill>
                  <a:schemeClr val="tx1"/>
                </a:solidFill>
                <a:latin typeface="+mn-lt"/>
                <a:ea typeface="+mn-ea"/>
                <a:cs typeface="+mn-cs"/>
              </a:rPr>
              <a:t>adjunta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cambiando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los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tiempos</a:t>
            </a:r>
            <a:r>
              <a:rPr lang="en-US" sz="1200" b="0" i="0" kern="1200" baseline="0" dirty="0" smtClean="0">
                <a:solidFill>
                  <a:schemeClr val="tx1"/>
                </a:solidFill>
                <a:latin typeface="+mn-lt"/>
                <a:ea typeface="+mn-ea"/>
                <a:cs typeface="+mn-cs"/>
              </a:rPr>
              <a:t> </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15</a:t>
            </a:fld>
            <a:endParaRPr lang="en-US"/>
          </a:p>
        </p:txBody>
      </p:sp>
    </p:spTree>
    <p:extLst>
      <p:ext uri="{BB962C8B-B14F-4D97-AF65-F5344CB8AC3E}">
        <p14:creationId xmlns:p14="http://schemas.microsoft.com/office/powerpoint/2010/main" val="2025525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err="1" smtClean="0">
                <a:solidFill>
                  <a:schemeClr val="tx1"/>
                </a:solidFill>
                <a:latin typeface="+mn-lt"/>
                <a:ea typeface="+mn-ea"/>
                <a:cs typeface="+mn-cs"/>
              </a:rPr>
              <a:t>Experimente</a:t>
            </a:r>
            <a:r>
              <a:rPr lang="en-US" sz="1200" b="0" i="0" kern="1200" baseline="0" dirty="0" smtClean="0">
                <a:solidFill>
                  <a:schemeClr val="tx1"/>
                </a:solidFill>
                <a:latin typeface="+mn-lt"/>
                <a:ea typeface="+mn-ea"/>
                <a:cs typeface="+mn-cs"/>
              </a:rPr>
              <a:t> con </a:t>
            </a:r>
            <a:r>
              <a:rPr lang="en-US" sz="1200" b="0" i="0" kern="1200" baseline="0" dirty="0" err="1" smtClean="0">
                <a:solidFill>
                  <a:schemeClr val="tx1"/>
                </a:solidFill>
                <a:latin typeface="+mn-lt"/>
                <a:ea typeface="+mn-ea"/>
                <a:cs typeface="+mn-cs"/>
              </a:rPr>
              <a:t>distintos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valores</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plazos</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tiempo</a:t>
            </a:r>
            <a:r>
              <a:rPr lang="en-US" sz="1200" b="0" i="0" kern="1200" baseline="0" dirty="0" smtClean="0">
                <a:solidFill>
                  <a:schemeClr val="tx1"/>
                </a:solidFill>
                <a:latin typeface="+mn-lt"/>
                <a:ea typeface="+mn-ea"/>
                <a:cs typeface="+mn-cs"/>
              </a:rPr>
              <a:t>.</a:t>
            </a:r>
          </a:p>
          <a:p>
            <a:endParaRPr lang="en-US" sz="1200" b="0" i="0" kern="1200" baseline="0" dirty="0" smtClean="0">
              <a:solidFill>
                <a:schemeClr val="tx1"/>
              </a:solidFill>
              <a:latin typeface="+mn-lt"/>
              <a:ea typeface="+mn-ea"/>
              <a:cs typeface="+mn-cs"/>
            </a:endParaRPr>
          </a:p>
          <a:p>
            <a:r>
              <a:rPr lang="en-US" sz="1200" b="0" i="0" kern="1200" baseline="0" dirty="0" err="1" smtClean="0">
                <a:solidFill>
                  <a:schemeClr val="tx1"/>
                </a:solidFill>
                <a:latin typeface="+mn-lt"/>
                <a:ea typeface="+mn-ea"/>
                <a:cs typeface="+mn-cs"/>
              </a:rPr>
              <a:t>Intente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hacer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una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simulación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más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realista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Represente</a:t>
            </a:r>
            <a:r>
              <a:rPr lang="en-US" sz="1200" b="0" i="0" kern="1200" baseline="0" dirty="0" smtClean="0">
                <a:solidFill>
                  <a:schemeClr val="tx1"/>
                </a:solidFill>
                <a:latin typeface="+mn-lt"/>
                <a:ea typeface="+mn-ea"/>
                <a:cs typeface="+mn-cs"/>
              </a:rPr>
              <a:t> la “base de </a:t>
            </a:r>
            <a:r>
              <a:rPr lang="en-US" sz="1200" b="0" i="0" kern="1200" baseline="0" dirty="0" err="1" smtClean="0">
                <a:solidFill>
                  <a:schemeClr val="tx1"/>
                </a:solidFill>
                <a:latin typeface="+mn-lt"/>
                <a:ea typeface="+mn-ea"/>
                <a:cs typeface="+mn-cs"/>
              </a:rPr>
              <a:t>datos</a:t>
            </a:r>
            <a:r>
              <a:rPr lang="en-US" sz="1200" b="0" i="0" kern="1200" baseline="0" dirty="0" smtClean="0">
                <a:solidFill>
                  <a:schemeClr val="tx1"/>
                </a:solidFill>
                <a:latin typeface="+mn-lt"/>
                <a:ea typeface="+mn-ea"/>
                <a:cs typeface="+mn-cs"/>
              </a:rPr>
              <a:t>” del </a:t>
            </a:r>
            <a:r>
              <a:rPr lang="en-US" sz="1200" b="0" i="0" kern="1200" baseline="0" dirty="0" err="1" smtClean="0">
                <a:solidFill>
                  <a:schemeClr val="tx1"/>
                </a:solidFill>
                <a:latin typeface="+mn-lt"/>
                <a:ea typeface="+mn-ea"/>
                <a:cs typeface="+mn-cs"/>
              </a:rPr>
              <a:t>teatro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como</a:t>
            </a:r>
            <a:r>
              <a:rPr lang="en-US" sz="1200" b="0" i="0" kern="1200" baseline="0" dirty="0" smtClean="0">
                <a:solidFill>
                  <a:schemeClr val="tx1"/>
                </a:solidFill>
                <a:latin typeface="+mn-lt"/>
                <a:ea typeface="+mn-ea"/>
                <a:cs typeface="+mn-cs"/>
              </a:rPr>
              <a:t> un array de </a:t>
            </a:r>
            <a:r>
              <a:rPr lang="en-US" sz="1200" b="1" i="0" kern="1200" baseline="0" dirty="0" smtClean="0">
                <a:solidFill>
                  <a:schemeClr val="tx1"/>
                </a:solidFill>
                <a:latin typeface="+mn-lt"/>
                <a:ea typeface="+mn-ea"/>
                <a:cs typeface="+mn-cs"/>
              </a:rPr>
              <a:t>bool</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donde</a:t>
            </a:r>
            <a:r>
              <a:rPr lang="en-US" sz="1200" b="0" i="0" kern="1200" baseline="0" dirty="0" smtClean="0">
                <a:solidFill>
                  <a:schemeClr val="tx1"/>
                </a:solidFill>
                <a:latin typeface="+mn-lt"/>
                <a:ea typeface="+mn-ea"/>
                <a:cs typeface="+mn-cs"/>
              </a:rPr>
              <a:t> </a:t>
            </a:r>
            <a:r>
              <a:rPr lang="en-US" sz="1200" b="1" i="0" kern="1200" baseline="0" dirty="0" smtClean="0">
                <a:solidFill>
                  <a:schemeClr val="tx1"/>
                </a:solidFill>
                <a:latin typeface="+mn-lt"/>
                <a:ea typeface="+mn-ea"/>
                <a:cs typeface="+mn-cs"/>
              </a:rPr>
              <a:t>false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significa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disponible</a:t>
            </a:r>
            <a:r>
              <a:rPr lang="en-US" sz="1200" b="0" i="0" kern="1200" baseline="0" dirty="0" smtClean="0">
                <a:solidFill>
                  <a:schemeClr val="tx1"/>
                </a:solidFill>
                <a:latin typeface="+mn-lt"/>
                <a:ea typeface="+mn-ea"/>
                <a:cs typeface="+mn-cs"/>
              </a:rPr>
              <a:t> y </a:t>
            </a:r>
            <a:r>
              <a:rPr lang="en-US" sz="1200" b="1" i="0" kern="1200" baseline="0" dirty="0" smtClean="0">
                <a:solidFill>
                  <a:schemeClr val="tx1"/>
                </a:solidFill>
                <a:latin typeface="+mn-lt"/>
                <a:ea typeface="+mn-ea"/>
                <a:cs typeface="+mn-cs"/>
              </a:rPr>
              <a:t>true</a:t>
            </a:r>
            <a:r>
              <a:rPr lang="en-US" sz="1200" b="0" i="0" kern="1200" baseline="0" dirty="0" smtClean="0">
                <a:solidFill>
                  <a:schemeClr val="tx1"/>
                </a:solidFill>
                <a:latin typeface="+mn-lt"/>
                <a:ea typeface="+mn-ea"/>
                <a:cs typeface="+mn-cs"/>
              </a:rPr>
              <a:t> que </a:t>
            </a:r>
            <a:r>
              <a:rPr lang="en-US" sz="1200" b="0" i="0" kern="1200" baseline="0" dirty="0" err="1" smtClean="0">
                <a:solidFill>
                  <a:schemeClr val="tx1"/>
                </a:solidFill>
                <a:latin typeface="+mn-lt"/>
                <a:ea typeface="+mn-ea"/>
                <a:cs typeface="+mn-cs"/>
              </a:rPr>
              <a:t>ya</a:t>
            </a:r>
            <a:r>
              <a:rPr lang="en-US" sz="1200" b="0" i="0" kern="1200" baseline="0" dirty="0" smtClean="0">
                <a:solidFill>
                  <a:schemeClr val="tx1"/>
                </a:solidFill>
                <a:latin typeface="+mn-lt"/>
                <a:ea typeface="+mn-ea"/>
                <a:cs typeface="+mn-cs"/>
              </a:rPr>
              <a:t> ese </a:t>
            </a:r>
            <a:r>
              <a:rPr lang="en-US" sz="1200" b="0" i="0" kern="1200" baseline="0" dirty="0" err="1" smtClean="0">
                <a:solidFill>
                  <a:schemeClr val="tx1"/>
                </a:solidFill>
                <a:latin typeface="+mn-lt"/>
                <a:ea typeface="+mn-ea"/>
                <a:cs typeface="+mn-cs"/>
              </a:rPr>
              <a:t>asiento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fue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vendido</a:t>
            </a:r>
            <a:endParaRPr lang="en-US" sz="1200" b="0" i="0" kern="1200" baseline="0" dirty="0" smtClean="0">
              <a:solidFill>
                <a:schemeClr val="tx1"/>
              </a:solidFill>
              <a:latin typeface="+mn-lt"/>
              <a:ea typeface="+mn-ea"/>
              <a:cs typeface="+mn-cs"/>
            </a:endParaRP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La </a:t>
            </a:r>
            <a:r>
              <a:rPr lang="en-US" sz="1200" b="0" i="0" kern="1200" baseline="0" dirty="0" err="1" smtClean="0">
                <a:solidFill>
                  <a:schemeClr val="tx1"/>
                </a:solidFill>
                <a:latin typeface="+mn-lt"/>
                <a:ea typeface="+mn-ea"/>
                <a:cs typeface="+mn-cs"/>
              </a:rPr>
              <a:t>solución</a:t>
            </a:r>
            <a:r>
              <a:rPr lang="en-US" sz="1200" b="0" i="0" kern="1200" baseline="0" dirty="0" smtClean="0">
                <a:solidFill>
                  <a:schemeClr val="tx1"/>
                </a:solidFill>
                <a:latin typeface="+mn-lt"/>
                <a:ea typeface="+mn-ea"/>
                <a:cs typeface="+mn-cs"/>
              </a:rPr>
              <a:t> para </a:t>
            </a:r>
            <a:r>
              <a:rPr lang="en-US" sz="1200" b="0" i="0" kern="1200" baseline="0" dirty="0" err="1" smtClean="0">
                <a:solidFill>
                  <a:schemeClr val="tx1"/>
                </a:solidFill>
                <a:latin typeface="+mn-lt"/>
                <a:ea typeface="+mn-ea"/>
                <a:cs typeface="+mn-cs"/>
              </a:rPr>
              <a:t>evitar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este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tipo</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problemas</a:t>
            </a:r>
            <a:r>
              <a:rPr lang="en-US" sz="1200" b="0" i="0" kern="1200" baseline="0" dirty="0" smtClean="0">
                <a:solidFill>
                  <a:schemeClr val="tx1"/>
                </a:solidFill>
                <a:latin typeface="+mn-lt"/>
                <a:ea typeface="+mn-ea"/>
                <a:cs typeface="+mn-cs"/>
              </a:rPr>
              <a:t> es </a:t>
            </a:r>
            <a:r>
              <a:rPr lang="en-US" sz="1200" b="0" i="0" kern="1200" baseline="0" dirty="0" err="1" smtClean="0">
                <a:solidFill>
                  <a:schemeClr val="tx1"/>
                </a:solidFill>
                <a:latin typeface="+mn-lt"/>
                <a:ea typeface="+mn-ea"/>
                <a:cs typeface="+mn-cs"/>
              </a:rPr>
              <a:t>poder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expresar</a:t>
            </a:r>
            <a:r>
              <a:rPr lang="en-US" sz="1200" b="0" i="0" kern="1200" baseline="0" dirty="0" smtClean="0">
                <a:solidFill>
                  <a:schemeClr val="tx1"/>
                </a:solidFill>
                <a:latin typeface="+mn-lt"/>
                <a:ea typeface="+mn-ea"/>
                <a:cs typeface="+mn-cs"/>
              </a:rPr>
              <a:t> que </a:t>
            </a:r>
            <a:r>
              <a:rPr lang="en-US" sz="1200" b="0" i="0" kern="1200" baseline="0" dirty="0" err="1" smtClean="0">
                <a:solidFill>
                  <a:schemeClr val="tx1"/>
                </a:solidFill>
                <a:latin typeface="+mn-lt"/>
                <a:ea typeface="+mn-ea"/>
                <a:cs typeface="+mn-cs"/>
              </a:rPr>
              <a:t>una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hebra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debe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poder</a:t>
            </a:r>
            <a:r>
              <a:rPr lang="en-US" sz="1200" b="0" i="0" kern="1200" baseline="0" dirty="0" smtClean="0">
                <a:solidFill>
                  <a:schemeClr val="tx1"/>
                </a:solidFill>
                <a:latin typeface="+mn-lt"/>
                <a:ea typeface="+mn-ea"/>
                <a:cs typeface="+mn-cs"/>
              </a:rPr>
              <a:t> “</a:t>
            </a:r>
            <a:r>
              <a:rPr lang="en-US" sz="1200" b="1" i="0" kern="1200" baseline="0" dirty="0" err="1" smtClean="0">
                <a:solidFill>
                  <a:schemeClr val="tx1"/>
                </a:solidFill>
                <a:latin typeface="+mn-lt"/>
                <a:ea typeface="+mn-ea"/>
                <a:cs typeface="+mn-cs"/>
              </a:rPr>
              <a:t>apoderarse</a:t>
            </a:r>
            <a:r>
              <a:rPr lang="en-US" sz="1200" b="0" i="0" kern="1200" baseline="0" dirty="0" smtClean="0">
                <a:solidFill>
                  <a:schemeClr val="tx1"/>
                </a:solidFill>
                <a:latin typeface="+mn-lt"/>
                <a:ea typeface="+mn-ea"/>
                <a:cs typeface="+mn-cs"/>
              </a:rPr>
              <a:t>” del </a:t>
            </a:r>
            <a:r>
              <a:rPr lang="en-US" sz="1200" b="0" i="0" kern="1200" baseline="0" dirty="0" err="1" smtClean="0">
                <a:solidFill>
                  <a:schemeClr val="tx1"/>
                </a:solidFill>
                <a:latin typeface="+mn-lt"/>
                <a:ea typeface="+mn-ea"/>
                <a:cs typeface="+mn-cs"/>
              </a:rPr>
              <a:t>recurso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si</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está</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disponible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cdo</a:t>
            </a:r>
            <a:r>
              <a:rPr lang="en-US" sz="1200" b="0" i="0" kern="1200" baseline="0" dirty="0" smtClean="0">
                <a:solidFill>
                  <a:schemeClr val="tx1"/>
                </a:solidFill>
                <a:latin typeface="+mn-lt"/>
                <a:ea typeface="+mn-ea"/>
                <a:cs typeface="+mn-cs"/>
              </a:rPr>
              <a:t> lo </a:t>
            </a:r>
            <a:r>
              <a:rPr lang="en-US" sz="1200" b="0" i="0" kern="1200" baseline="0" dirty="0" err="1" smtClean="0">
                <a:solidFill>
                  <a:schemeClr val="tx1"/>
                </a:solidFill>
                <a:latin typeface="+mn-lt"/>
                <a:ea typeface="+mn-ea"/>
                <a:cs typeface="+mn-cs"/>
              </a:rPr>
              <a:t>necesita</a:t>
            </a:r>
            <a:r>
              <a:rPr lang="en-US" sz="1200" b="0" i="0" kern="1200" baseline="0" dirty="0" smtClean="0">
                <a:solidFill>
                  <a:schemeClr val="tx1"/>
                </a:solidFill>
                <a:latin typeface="+mn-lt"/>
                <a:ea typeface="+mn-ea"/>
                <a:cs typeface="+mn-cs"/>
              </a:rPr>
              <a:t> y a la </a:t>
            </a:r>
            <a:r>
              <a:rPr lang="en-US" sz="1200" b="0" i="0" kern="1200" baseline="0" dirty="0" err="1" smtClean="0">
                <a:solidFill>
                  <a:schemeClr val="tx1"/>
                </a:solidFill>
                <a:latin typeface="+mn-lt"/>
                <a:ea typeface="+mn-ea"/>
                <a:cs typeface="+mn-cs"/>
              </a:rPr>
              <a:t>vez</a:t>
            </a:r>
            <a:r>
              <a:rPr lang="en-US" sz="1200" b="0" i="0" kern="1200" baseline="0" dirty="0" smtClean="0">
                <a:solidFill>
                  <a:schemeClr val="tx1"/>
                </a:solidFill>
                <a:latin typeface="+mn-lt"/>
                <a:ea typeface="+mn-ea"/>
                <a:cs typeface="+mn-cs"/>
              </a:rPr>
              <a:t> “</a:t>
            </a:r>
            <a:r>
              <a:rPr lang="en-US" sz="1200" b="1" i="0" kern="1200" baseline="0" dirty="0" err="1" smtClean="0">
                <a:solidFill>
                  <a:schemeClr val="tx1"/>
                </a:solidFill>
                <a:latin typeface="+mn-lt"/>
                <a:ea typeface="+mn-ea"/>
                <a:cs typeface="+mn-cs"/>
              </a:rPr>
              <a:t>bloquearlo</a:t>
            </a:r>
            <a:r>
              <a:rPr lang="en-US" sz="1200" b="0" i="0" kern="1200" baseline="0" dirty="0" smtClean="0">
                <a:solidFill>
                  <a:schemeClr val="tx1"/>
                </a:solidFill>
                <a:latin typeface="+mn-lt"/>
                <a:ea typeface="+mn-ea"/>
                <a:cs typeface="+mn-cs"/>
              </a:rPr>
              <a:t>” para que </a:t>
            </a:r>
            <a:r>
              <a:rPr lang="en-US" sz="1200" b="0" i="0" kern="1200" baseline="0" dirty="0" err="1" smtClean="0">
                <a:solidFill>
                  <a:schemeClr val="tx1"/>
                </a:solidFill>
                <a:latin typeface="+mn-lt"/>
                <a:ea typeface="+mn-ea"/>
                <a:cs typeface="+mn-cs"/>
              </a:rPr>
              <a:t>otras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hebras</a:t>
            </a:r>
            <a:r>
              <a:rPr lang="en-US" sz="1200" b="0" i="0" kern="1200" baseline="0" dirty="0" smtClean="0">
                <a:solidFill>
                  <a:schemeClr val="tx1"/>
                </a:solidFill>
                <a:latin typeface="+mn-lt"/>
                <a:ea typeface="+mn-ea"/>
                <a:cs typeface="+mn-cs"/>
              </a:rPr>
              <a:t> no </a:t>
            </a:r>
            <a:r>
              <a:rPr lang="en-US" sz="1200" b="0" i="0" kern="1200" baseline="0" dirty="0" err="1" smtClean="0">
                <a:solidFill>
                  <a:schemeClr val="tx1"/>
                </a:solidFill>
                <a:latin typeface="+mn-lt"/>
                <a:ea typeface="+mn-ea"/>
                <a:cs typeface="+mn-cs"/>
              </a:rPr>
              <a:t>puedan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usarlo</a:t>
            </a:r>
            <a:r>
              <a:rPr lang="en-US" sz="1200" b="0" i="0" kern="1200" baseline="0" dirty="0" smtClean="0">
                <a:solidFill>
                  <a:schemeClr val="tx1"/>
                </a:solidFill>
                <a:latin typeface="+mn-lt"/>
                <a:ea typeface="+mn-ea"/>
                <a:cs typeface="+mn-cs"/>
              </a:rPr>
              <a:t> hasta que lo </a:t>
            </a:r>
            <a:r>
              <a:rPr lang="en-US" sz="1200" b="0" i="0" kern="1200" baseline="0" dirty="0" err="1" smtClean="0">
                <a:solidFill>
                  <a:schemeClr val="tx1"/>
                </a:solidFill>
                <a:latin typeface="+mn-lt"/>
                <a:ea typeface="+mn-ea"/>
                <a:cs typeface="+mn-cs"/>
              </a:rPr>
              <a:t>tiene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bloqueado</a:t>
            </a:r>
            <a:r>
              <a:rPr lang="en-US" sz="1200" b="0" i="0" kern="1200" baseline="0" dirty="0" smtClean="0">
                <a:solidFill>
                  <a:schemeClr val="tx1"/>
                </a:solidFill>
                <a:latin typeface="+mn-lt"/>
                <a:ea typeface="+mn-ea"/>
                <a:cs typeface="+mn-cs"/>
              </a:rPr>
              <a:t> no lo </a:t>
            </a:r>
            <a:r>
              <a:rPr lang="en-US" sz="1200" b="0" i="0" kern="1200" baseline="0" dirty="0" err="1" smtClean="0">
                <a:solidFill>
                  <a:schemeClr val="tx1"/>
                </a:solidFill>
                <a:latin typeface="+mn-lt"/>
                <a:ea typeface="+mn-ea"/>
                <a:cs typeface="+mn-cs"/>
              </a:rPr>
              <a:t>suelte</a:t>
            </a:r>
            <a:r>
              <a:rPr lang="en-US" sz="1200" b="0" i="0" kern="1200" baseline="0" dirty="0" smtClean="0">
                <a:solidFill>
                  <a:schemeClr val="tx1"/>
                </a:solidFill>
                <a:latin typeface="+mn-lt"/>
                <a:ea typeface="+mn-ea"/>
                <a:cs typeface="+mn-cs"/>
              </a:rPr>
              <a:t>. Este lo </a:t>
            </a:r>
            <a:r>
              <a:rPr lang="en-US" sz="1200" b="0" i="0" kern="1200" baseline="0" dirty="0" err="1" smtClean="0">
                <a:solidFill>
                  <a:schemeClr val="tx1"/>
                </a:solidFill>
                <a:latin typeface="+mn-lt"/>
                <a:ea typeface="+mn-ea"/>
                <a:cs typeface="+mn-cs"/>
              </a:rPr>
              <a:t>veremos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la </a:t>
            </a:r>
            <a:r>
              <a:rPr lang="en-US" sz="1200" b="0" i="0" kern="1200" baseline="0" dirty="0" err="1" smtClean="0">
                <a:solidFill>
                  <a:schemeClr val="tx1"/>
                </a:solidFill>
                <a:latin typeface="+mn-lt"/>
                <a:ea typeface="+mn-ea"/>
                <a:cs typeface="+mn-cs"/>
              </a:rPr>
              <a:t>diapositiva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siguiente</a:t>
            </a:r>
            <a:r>
              <a:rPr lang="en-US" sz="1200" b="0" i="0" kern="1200" baseline="0" dirty="0" smtClean="0">
                <a:solidFill>
                  <a:schemeClr val="tx1"/>
                </a:solidFill>
                <a:latin typeface="+mn-lt"/>
                <a:ea typeface="+mn-ea"/>
                <a:cs typeface="+mn-cs"/>
              </a:rPr>
              <a:t> con el </a:t>
            </a:r>
            <a:r>
              <a:rPr lang="en-US" sz="1200" b="0" i="0" kern="1200" baseline="0" dirty="0" err="1" smtClean="0">
                <a:solidFill>
                  <a:schemeClr val="tx1"/>
                </a:solidFill>
                <a:latin typeface="+mn-lt"/>
                <a:ea typeface="+mn-ea"/>
                <a:cs typeface="+mn-cs"/>
              </a:rPr>
              <a:t>recurso</a:t>
            </a:r>
            <a:r>
              <a:rPr lang="en-US" sz="1200" b="0" i="0" kern="1200" baseline="0" dirty="0" smtClean="0">
                <a:solidFill>
                  <a:schemeClr val="tx1"/>
                </a:solidFill>
                <a:latin typeface="+mn-lt"/>
                <a:ea typeface="+mn-ea"/>
                <a:cs typeface="+mn-cs"/>
              </a:rPr>
              <a:t> </a:t>
            </a:r>
            <a:r>
              <a:rPr lang="en-US" sz="1200" b="1" i="0" kern="1200" baseline="0" dirty="0" smtClean="0">
                <a:solidFill>
                  <a:schemeClr val="tx1"/>
                </a:solidFill>
                <a:latin typeface="+mn-lt"/>
                <a:ea typeface="+mn-ea"/>
                <a:cs typeface="+mn-cs"/>
              </a:rPr>
              <a:t>lock</a:t>
            </a:r>
          </a:p>
          <a:p>
            <a:endParaRPr lang="en-US" sz="1200" b="0" i="0"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16</a:t>
            </a:fld>
            <a:endParaRPr lang="en-US"/>
          </a:p>
        </p:txBody>
      </p:sp>
    </p:spTree>
    <p:extLst>
      <p:ext uri="{BB962C8B-B14F-4D97-AF65-F5344CB8AC3E}">
        <p14:creationId xmlns:p14="http://schemas.microsoft.com/office/powerpoint/2010/main" val="3966002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17</a:t>
            </a:fld>
            <a:endParaRPr lang="en-US"/>
          </a:p>
        </p:txBody>
      </p:sp>
    </p:spTree>
    <p:extLst>
      <p:ext uri="{BB962C8B-B14F-4D97-AF65-F5344CB8AC3E}">
        <p14:creationId xmlns:p14="http://schemas.microsoft.com/office/powerpoint/2010/main" val="3750420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18</a:t>
            </a:fld>
            <a:endParaRPr lang="en-US"/>
          </a:p>
        </p:txBody>
      </p:sp>
    </p:spTree>
    <p:extLst>
      <p:ext uri="{BB962C8B-B14F-4D97-AF65-F5344CB8AC3E}">
        <p14:creationId xmlns:p14="http://schemas.microsoft.com/office/powerpoint/2010/main" val="1636163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19</a:t>
            </a:fld>
            <a:endParaRPr lang="en-US"/>
          </a:p>
        </p:txBody>
      </p:sp>
    </p:spTree>
    <p:extLst>
      <p:ext uri="{BB962C8B-B14F-4D97-AF65-F5344CB8AC3E}">
        <p14:creationId xmlns:p14="http://schemas.microsoft.com/office/powerpoint/2010/main" val="4101909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baseline="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2</a:t>
            </a:fld>
            <a:endParaRPr lang="en-US"/>
          </a:p>
        </p:txBody>
      </p:sp>
    </p:spTree>
    <p:extLst>
      <p:ext uri="{BB962C8B-B14F-4D97-AF65-F5344CB8AC3E}">
        <p14:creationId xmlns:p14="http://schemas.microsoft.com/office/powerpoint/2010/main" val="50760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smtClean="0">
                <a:solidFill>
                  <a:schemeClr val="tx1"/>
                </a:solidFill>
                <a:latin typeface="+mn-lt"/>
                <a:ea typeface="+mn-ea"/>
                <a:cs typeface="+mn-cs"/>
              </a:rPr>
              <a:t>Note que </a:t>
            </a:r>
            <a:r>
              <a:rPr lang="en-US" sz="1200" b="0" i="0" kern="1200" baseline="0" dirty="0" err="1" smtClean="0">
                <a:solidFill>
                  <a:schemeClr val="tx1"/>
                </a:solidFill>
                <a:latin typeface="+mn-lt"/>
                <a:ea typeface="+mn-ea"/>
                <a:cs typeface="+mn-cs"/>
              </a:rPr>
              <a:t>esta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solución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bloquea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todo</a:t>
            </a:r>
            <a:r>
              <a:rPr lang="en-US" sz="1200" b="0" i="0" kern="1200" baseline="0" dirty="0" smtClean="0">
                <a:solidFill>
                  <a:schemeClr val="tx1"/>
                </a:solidFill>
                <a:latin typeface="+mn-lt"/>
                <a:ea typeface="+mn-ea"/>
                <a:cs typeface="+mn-cs"/>
              </a:rPr>
              <a:t> el </a:t>
            </a:r>
            <a:r>
              <a:rPr lang="en-US" sz="1200" b="0" i="0" kern="1200" baseline="0" dirty="0" err="1" smtClean="0">
                <a:solidFill>
                  <a:schemeClr val="tx1"/>
                </a:solidFill>
                <a:latin typeface="+mn-lt"/>
                <a:ea typeface="+mn-ea"/>
                <a:cs typeface="+mn-cs"/>
              </a:rPr>
              <a:t>lunetario</a:t>
            </a:r>
            <a:r>
              <a:rPr lang="en-US" sz="1200" b="0" i="0" kern="1200" baseline="0" dirty="0" smtClean="0">
                <a:solidFill>
                  <a:schemeClr val="tx1"/>
                </a:solidFill>
                <a:latin typeface="+mn-lt"/>
                <a:ea typeface="+mn-ea"/>
                <a:cs typeface="+mn-cs"/>
              </a:rPr>
              <a:t> para vender un </a:t>
            </a:r>
            <a:r>
              <a:rPr lang="en-US" sz="1200" b="0" i="0" kern="1200" baseline="0" dirty="0" err="1" smtClean="0">
                <a:solidFill>
                  <a:schemeClr val="tx1"/>
                </a:solidFill>
                <a:latin typeface="+mn-lt"/>
                <a:ea typeface="+mn-ea"/>
                <a:cs typeface="+mn-cs"/>
              </a:rPr>
              <a:t>asiento</a:t>
            </a:r>
            <a:r>
              <a:rPr lang="en-US" sz="1200" b="0" i="0" kern="1200" baseline="0" dirty="0" smtClean="0">
                <a:solidFill>
                  <a:schemeClr val="tx1"/>
                </a:solidFill>
                <a:latin typeface="+mn-lt"/>
                <a:ea typeface="+mn-ea"/>
                <a:cs typeface="+mn-cs"/>
              </a:rPr>
              <a:t>. Es </a:t>
            </a:r>
            <a:r>
              <a:rPr lang="en-US" sz="1200" b="0" i="0" kern="1200" baseline="0" dirty="0" err="1" smtClean="0">
                <a:solidFill>
                  <a:schemeClr val="tx1"/>
                </a:solidFill>
                <a:latin typeface="+mn-lt"/>
                <a:ea typeface="+mn-ea"/>
                <a:cs typeface="+mn-cs"/>
              </a:rPr>
              <a:t>decir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aún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cuando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haya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varios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asientos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disponibles</a:t>
            </a:r>
            <a:r>
              <a:rPr lang="en-US" sz="1200" b="0" i="0" kern="1200" baseline="0" dirty="0" smtClean="0">
                <a:solidFill>
                  <a:schemeClr val="tx1"/>
                </a:solidFill>
                <a:latin typeface="+mn-lt"/>
                <a:ea typeface="+mn-ea"/>
                <a:cs typeface="+mn-cs"/>
              </a:rPr>
              <a:t> las </a:t>
            </a:r>
            <a:r>
              <a:rPr lang="en-US" sz="1200" b="0" i="0" kern="1200" baseline="0" dirty="0" err="1" smtClean="0">
                <a:solidFill>
                  <a:schemeClr val="tx1"/>
                </a:solidFill>
                <a:latin typeface="+mn-lt"/>
                <a:ea typeface="+mn-ea"/>
                <a:cs typeface="+mn-cs"/>
              </a:rPr>
              <a:t>restantes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hebras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quedan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bloquedas</a:t>
            </a:r>
            <a:r>
              <a:rPr lang="en-US" sz="1200" b="0" i="0" kern="1200" baseline="0" dirty="0" smtClean="0">
                <a:solidFill>
                  <a:schemeClr val="tx1"/>
                </a:solidFill>
                <a:latin typeface="+mn-lt"/>
                <a:ea typeface="+mn-ea"/>
                <a:cs typeface="+mn-cs"/>
              </a:rPr>
              <a:t> de vender </a:t>
            </a:r>
            <a:r>
              <a:rPr lang="en-US" sz="1200" b="0" i="0" kern="1200" baseline="0" dirty="0" err="1" smtClean="0">
                <a:solidFill>
                  <a:schemeClr val="tx1"/>
                </a:solidFill>
                <a:latin typeface="+mn-lt"/>
                <a:ea typeface="+mn-ea"/>
                <a:cs typeface="+mn-cs"/>
              </a:rPr>
              <a:t>mientras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haya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una</a:t>
            </a:r>
            <a:r>
              <a:rPr lang="en-US" sz="1200" b="0" i="0" kern="1200" baseline="0" dirty="0" smtClean="0">
                <a:solidFill>
                  <a:schemeClr val="tx1"/>
                </a:solidFill>
                <a:latin typeface="+mn-lt"/>
                <a:ea typeface="+mn-ea"/>
                <a:cs typeface="+mn-cs"/>
              </a:rPr>
              <a:t> que </a:t>
            </a:r>
            <a:r>
              <a:rPr lang="en-US" sz="1200" b="0" i="0" kern="1200" baseline="0" dirty="0" err="1" smtClean="0">
                <a:solidFill>
                  <a:schemeClr val="tx1"/>
                </a:solidFill>
                <a:latin typeface="+mn-lt"/>
                <a:ea typeface="+mn-ea"/>
                <a:cs typeface="+mn-cs"/>
              </a:rPr>
              <a:t>haya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comenzado</a:t>
            </a:r>
            <a:r>
              <a:rPr lang="en-US" sz="1200" b="0" i="0" kern="1200" baseline="0" dirty="0" smtClean="0">
                <a:solidFill>
                  <a:schemeClr val="tx1"/>
                </a:solidFill>
                <a:latin typeface="+mn-lt"/>
                <a:ea typeface="+mn-ea"/>
                <a:cs typeface="+mn-cs"/>
              </a:rPr>
              <a:t> la </a:t>
            </a:r>
            <a:r>
              <a:rPr lang="en-US" sz="1200" b="0" i="0" kern="1200" baseline="0" dirty="0" err="1" smtClean="0">
                <a:solidFill>
                  <a:schemeClr val="tx1"/>
                </a:solidFill>
                <a:latin typeface="+mn-lt"/>
                <a:ea typeface="+mn-ea"/>
                <a:cs typeface="+mn-cs"/>
              </a:rPr>
              <a:t>venta</a:t>
            </a:r>
            <a:r>
              <a:rPr lang="en-US" sz="1200" b="0" i="0" kern="1200" baseline="0" dirty="0" smtClean="0">
                <a:solidFill>
                  <a:schemeClr val="tx1"/>
                </a:solidFill>
                <a:latin typeface="+mn-lt"/>
                <a:ea typeface="+mn-ea"/>
                <a:cs typeface="+mn-cs"/>
              </a:rPr>
              <a:t> de un </a:t>
            </a:r>
            <a:r>
              <a:rPr lang="en-US" sz="1200" b="0" i="0" kern="1200" baseline="0" dirty="0" err="1" smtClean="0">
                <a:solidFill>
                  <a:schemeClr val="tx1"/>
                </a:solidFill>
                <a:latin typeface="+mn-lt"/>
                <a:ea typeface="+mn-ea"/>
                <a:cs typeface="+mn-cs"/>
              </a:rPr>
              <a:t>asiento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Intente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programar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una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mejor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solución</a:t>
            </a:r>
            <a:endParaRPr lang="en-US" sz="1200" b="0" i="0"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20</a:t>
            </a:fld>
            <a:endParaRPr lang="en-US"/>
          </a:p>
        </p:txBody>
      </p:sp>
    </p:spTree>
    <p:extLst>
      <p:ext uri="{BB962C8B-B14F-4D97-AF65-F5344CB8AC3E}">
        <p14:creationId xmlns:p14="http://schemas.microsoft.com/office/powerpoint/2010/main" val="3649874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21</a:t>
            </a:fld>
            <a:endParaRPr lang="en-US"/>
          </a:p>
        </p:txBody>
      </p:sp>
    </p:spTree>
    <p:extLst>
      <p:ext uri="{BB962C8B-B14F-4D97-AF65-F5344CB8AC3E}">
        <p14:creationId xmlns:p14="http://schemas.microsoft.com/office/powerpoint/2010/main" val="1158339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22</a:t>
            </a:fld>
            <a:endParaRPr lang="en-US"/>
          </a:p>
        </p:txBody>
      </p:sp>
    </p:spTree>
    <p:extLst>
      <p:ext uri="{BB962C8B-B14F-4D97-AF65-F5344CB8AC3E}">
        <p14:creationId xmlns:p14="http://schemas.microsoft.com/office/powerpoint/2010/main" val="40087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err="1" smtClean="0">
                <a:solidFill>
                  <a:schemeClr val="tx1"/>
                </a:solidFill>
                <a:latin typeface="+mn-lt"/>
                <a:ea typeface="+mn-ea"/>
                <a:cs typeface="+mn-cs"/>
              </a:rPr>
              <a:t>Pruebe</a:t>
            </a:r>
            <a:r>
              <a:rPr lang="en-US" sz="1200" b="0" i="0" kern="1200" baseline="0" dirty="0" smtClean="0">
                <a:solidFill>
                  <a:schemeClr val="tx1"/>
                </a:solidFill>
                <a:latin typeface="+mn-lt"/>
                <a:ea typeface="+mn-ea"/>
                <a:cs typeface="+mn-cs"/>
              </a:rPr>
              <a:t> con </a:t>
            </a:r>
            <a:r>
              <a:rPr lang="en-US" sz="1200" b="0" i="0" kern="1200" baseline="0" dirty="0" err="1" smtClean="0">
                <a:solidFill>
                  <a:schemeClr val="tx1"/>
                </a:solidFill>
                <a:latin typeface="+mn-lt"/>
                <a:ea typeface="+mn-ea"/>
                <a:cs typeface="+mn-cs"/>
              </a:rPr>
              <a:t>distintos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valores</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tiempo</a:t>
            </a:r>
            <a:r>
              <a:rPr lang="en-US" sz="1200" b="0" i="0" kern="1200" baseline="0" dirty="0" smtClean="0">
                <a:solidFill>
                  <a:schemeClr val="tx1"/>
                </a:solidFill>
                <a:latin typeface="+mn-lt"/>
                <a:ea typeface="+mn-ea"/>
                <a:cs typeface="+mn-cs"/>
              </a:rPr>
              <a:t>.</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Claro que </a:t>
            </a:r>
            <a:r>
              <a:rPr lang="en-US" sz="1200" b="0" i="0" kern="1200" baseline="0" dirty="0" err="1" smtClean="0">
                <a:solidFill>
                  <a:schemeClr val="tx1"/>
                </a:solidFill>
                <a:latin typeface="+mn-lt"/>
                <a:ea typeface="+mn-ea"/>
                <a:cs typeface="+mn-cs"/>
              </a:rPr>
              <a:t>si</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cada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filósofo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dispusiera</a:t>
            </a:r>
            <a:r>
              <a:rPr lang="en-US" sz="1200" b="0" i="0" kern="1200" baseline="0" dirty="0" smtClean="0">
                <a:solidFill>
                  <a:schemeClr val="tx1"/>
                </a:solidFill>
                <a:latin typeface="+mn-lt"/>
                <a:ea typeface="+mn-ea"/>
                <a:cs typeface="+mn-cs"/>
              </a:rPr>
              <a:t> de un par de </a:t>
            </a:r>
            <a:r>
              <a:rPr lang="en-US" sz="1200" b="0" i="0" kern="1200" baseline="0" dirty="0" err="1" smtClean="0">
                <a:solidFill>
                  <a:schemeClr val="tx1"/>
                </a:solidFill>
                <a:latin typeface="+mn-lt"/>
                <a:ea typeface="+mn-ea"/>
                <a:cs typeface="+mn-cs"/>
              </a:rPr>
              <a:t>tenedores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este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problema</a:t>
            </a:r>
            <a:r>
              <a:rPr lang="en-US" sz="1200" b="0" i="0" kern="1200" baseline="0" dirty="0" smtClean="0">
                <a:solidFill>
                  <a:schemeClr val="tx1"/>
                </a:solidFill>
                <a:latin typeface="+mn-lt"/>
                <a:ea typeface="+mn-ea"/>
                <a:cs typeface="+mn-cs"/>
              </a:rPr>
              <a:t> no </a:t>
            </a:r>
            <a:r>
              <a:rPr lang="en-US" sz="1200" b="0" i="0" kern="1200" baseline="0" dirty="0" err="1" smtClean="0">
                <a:solidFill>
                  <a:schemeClr val="tx1"/>
                </a:solidFill>
                <a:latin typeface="+mn-lt"/>
                <a:ea typeface="+mn-ea"/>
                <a:cs typeface="+mn-cs"/>
              </a:rPr>
              <a:t>ocurriría</a:t>
            </a:r>
            <a:r>
              <a:rPr lang="en-US" sz="1200" b="0" i="0" kern="1200" baseline="0" dirty="0" smtClean="0">
                <a:solidFill>
                  <a:schemeClr val="tx1"/>
                </a:solidFill>
                <a:latin typeface="+mn-lt"/>
                <a:ea typeface="+mn-ea"/>
                <a:cs typeface="+mn-cs"/>
              </a:rPr>
              <a:t>. Pero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un </a:t>
            </a:r>
            <a:r>
              <a:rPr lang="en-US" sz="1200" b="0" i="0" kern="1200" baseline="0" dirty="0" err="1" smtClean="0">
                <a:solidFill>
                  <a:schemeClr val="tx1"/>
                </a:solidFill>
                <a:latin typeface="+mn-lt"/>
                <a:ea typeface="+mn-ea"/>
                <a:cs typeface="+mn-cs"/>
              </a:rPr>
              <a:t>problema</a:t>
            </a:r>
            <a:r>
              <a:rPr lang="en-US" sz="1200" b="0" i="0" kern="1200" baseline="0" dirty="0" smtClean="0">
                <a:solidFill>
                  <a:schemeClr val="tx1"/>
                </a:solidFill>
                <a:latin typeface="+mn-lt"/>
                <a:ea typeface="+mn-ea"/>
                <a:cs typeface="+mn-cs"/>
              </a:rPr>
              <a:t> real </a:t>
            </a:r>
            <a:r>
              <a:rPr lang="en-US" sz="1200" b="0" i="0" kern="1200" baseline="0" dirty="0" err="1" smtClean="0">
                <a:solidFill>
                  <a:schemeClr val="tx1"/>
                </a:solidFill>
                <a:latin typeface="+mn-lt"/>
                <a:ea typeface="+mn-ea"/>
                <a:cs typeface="+mn-cs"/>
              </a:rPr>
              <a:t>los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recursos</a:t>
            </a:r>
            <a:r>
              <a:rPr lang="en-US" sz="1200" b="0" i="0" kern="1200" baseline="0" dirty="0" smtClean="0">
                <a:solidFill>
                  <a:schemeClr val="tx1"/>
                </a:solidFill>
                <a:latin typeface="+mn-lt"/>
                <a:ea typeface="+mn-ea"/>
                <a:cs typeface="+mn-cs"/>
              </a:rPr>
              <a:t> que </a:t>
            </a:r>
            <a:r>
              <a:rPr lang="en-US" sz="1200" b="0" i="0" kern="1200" baseline="0" dirty="0" err="1" smtClean="0">
                <a:solidFill>
                  <a:schemeClr val="tx1"/>
                </a:solidFill>
                <a:latin typeface="+mn-lt"/>
                <a:ea typeface="+mn-ea"/>
                <a:cs typeface="+mn-cs"/>
              </a:rPr>
              <a:t>comparten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varias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hebras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pueden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estar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limitados</a:t>
            </a:r>
            <a:r>
              <a:rPr lang="en-US" sz="1200" b="0" i="0" kern="1200" baseline="0" dirty="0" smtClean="0">
                <a:solidFill>
                  <a:schemeClr val="tx1"/>
                </a:solidFill>
                <a:latin typeface="+mn-lt"/>
                <a:ea typeface="+mn-ea"/>
                <a:cs typeface="+mn-cs"/>
              </a:rPr>
              <a:t>. </a:t>
            </a:r>
          </a:p>
          <a:p>
            <a:r>
              <a:rPr lang="en-US" sz="1200" b="0" i="0" kern="1200" baseline="0" dirty="0" err="1" smtClean="0">
                <a:solidFill>
                  <a:schemeClr val="tx1"/>
                </a:solidFill>
                <a:latin typeface="+mn-lt"/>
                <a:ea typeface="+mn-ea"/>
                <a:cs typeface="+mn-cs"/>
              </a:rPr>
              <a:t>Detectar</a:t>
            </a:r>
            <a:r>
              <a:rPr lang="en-US" sz="1200" b="0" i="0" kern="1200" baseline="0" dirty="0" smtClean="0">
                <a:solidFill>
                  <a:schemeClr val="tx1"/>
                </a:solidFill>
                <a:latin typeface="+mn-lt"/>
                <a:ea typeface="+mn-ea"/>
                <a:cs typeface="+mn-cs"/>
              </a:rPr>
              <a:t> que un </a:t>
            </a:r>
            <a:r>
              <a:rPr lang="en-US" sz="1200" b="0" i="0" kern="1200" baseline="0" dirty="0" err="1" smtClean="0">
                <a:solidFill>
                  <a:schemeClr val="tx1"/>
                </a:solidFill>
                <a:latin typeface="+mn-lt"/>
                <a:ea typeface="+mn-ea"/>
                <a:cs typeface="+mn-cs"/>
              </a:rPr>
              <a:t>código</a:t>
            </a:r>
            <a:r>
              <a:rPr lang="en-US" sz="1200" b="0" i="0" kern="1200" baseline="0" dirty="0" smtClean="0">
                <a:solidFill>
                  <a:schemeClr val="tx1"/>
                </a:solidFill>
                <a:latin typeface="+mn-lt"/>
                <a:ea typeface="+mn-ea"/>
                <a:cs typeface="+mn-cs"/>
              </a:rPr>
              <a:t> no </a:t>
            </a:r>
            <a:r>
              <a:rPr lang="en-US" sz="1200" b="0" i="0" kern="1200" baseline="0" dirty="0" err="1" smtClean="0">
                <a:solidFill>
                  <a:schemeClr val="tx1"/>
                </a:solidFill>
                <a:latin typeface="+mn-lt"/>
                <a:ea typeface="+mn-ea"/>
                <a:cs typeface="+mn-cs"/>
              </a:rPr>
              <a:t>tiene</a:t>
            </a:r>
            <a:r>
              <a:rPr lang="en-US" sz="1200" b="0" i="0" kern="1200" baseline="0" dirty="0" smtClean="0">
                <a:solidFill>
                  <a:schemeClr val="tx1"/>
                </a:solidFill>
                <a:latin typeface="+mn-lt"/>
                <a:ea typeface="+mn-ea"/>
                <a:cs typeface="+mn-cs"/>
              </a:rPr>
              <a:t> deadlock no es simple.</a:t>
            </a:r>
          </a:p>
          <a:p>
            <a:r>
              <a:rPr lang="en-US" sz="1200" b="0" i="0" kern="1200" baseline="0" dirty="0" err="1" smtClean="0">
                <a:solidFill>
                  <a:schemeClr val="tx1"/>
                </a:solidFill>
                <a:latin typeface="+mn-lt"/>
                <a:ea typeface="+mn-ea"/>
                <a:cs typeface="+mn-cs"/>
              </a:rPr>
              <a:t>Intente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programar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una</a:t>
            </a:r>
            <a:r>
              <a:rPr lang="en-US" sz="1200" b="0" i="0" kern="1200" baseline="0" smtClean="0">
                <a:solidFill>
                  <a:schemeClr val="tx1"/>
                </a:solidFill>
                <a:latin typeface="+mn-lt"/>
                <a:ea typeface="+mn-ea"/>
                <a:cs typeface="+mn-cs"/>
              </a:rPr>
              <a:t> major solución</a:t>
            </a:r>
            <a:r>
              <a:rPr lang="en-US" sz="1200" b="0" i="0" kern="1200" baseline="0" dirty="0" smtClean="0">
                <a:solidFill>
                  <a:schemeClr val="tx1"/>
                </a:solidFill>
                <a:latin typeface="+mn-lt"/>
                <a:ea typeface="+mn-ea"/>
                <a:cs typeface="+mn-cs"/>
              </a:rPr>
              <a:t> a </a:t>
            </a:r>
            <a:r>
              <a:rPr lang="en-US" sz="1200" b="0" i="0" kern="1200" baseline="0" dirty="0" err="1" smtClean="0">
                <a:solidFill>
                  <a:schemeClr val="tx1"/>
                </a:solidFill>
                <a:latin typeface="+mn-lt"/>
                <a:ea typeface="+mn-ea"/>
                <a:cs typeface="+mn-cs"/>
              </a:rPr>
              <a:t>este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problema</a:t>
            </a:r>
            <a:r>
              <a:rPr lang="en-US" sz="1200" b="0" i="0" kern="1200" baseline="0" dirty="0" smtClean="0">
                <a:solidFill>
                  <a:schemeClr val="tx1"/>
                </a:solidFill>
                <a:latin typeface="+mn-lt"/>
                <a:ea typeface="+mn-ea"/>
                <a:cs typeface="+mn-cs"/>
              </a:rPr>
              <a:t> sin </a:t>
            </a:r>
            <a:r>
              <a:rPr lang="en-US" sz="1200" b="0" i="0" kern="1200" baseline="0" dirty="0" err="1" smtClean="0">
                <a:solidFill>
                  <a:schemeClr val="tx1"/>
                </a:solidFill>
                <a:latin typeface="+mn-lt"/>
                <a:ea typeface="+mn-ea"/>
                <a:cs typeface="+mn-cs"/>
              </a:rPr>
              <a:t>aumentar</a:t>
            </a:r>
            <a:r>
              <a:rPr lang="en-US" sz="1200" b="0" i="0" kern="1200" baseline="0" dirty="0" smtClean="0">
                <a:solidFill>
                  <a:schemeClr val="tx1"/>
                </a:solidFill>
                <a:latin typeface="+mn-lt"/>
                <a:ea typeface="+mn-ea"/>
                <a:cs typeface="+mn-cs"/>
              </a:rPr>
              <a:t> la </a:t>
            </a:r>
            <a:r>
              <a:rPr lang="en-US" sz="1200" b="0" i="0" kern="1200" baseline="0" dirty="0" err="1" smtClean="0">
                <a:solidFill>
                  <a:schemeClr val="tx1"/>
                </a:solidFill>
                <a:latin typeface="+mn-lt"/>
                <a:ea typeface="+mn-ea"/>
                <a:cs typeface="+mn-cs"/>
              </a:rPr>
              <a:t>cantidad</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tenedores</a:t>
            </a:r>
            <a:r>
              <a:rPr lang="en-US" sz="1200" b="0" i="0" kern="1200" baseline="0" dirty="0" smtClean="0">
                <a:solidFill>
                  <a:schemeClr val="tx1"/>
                </a:solidFill>
                <a:latin typeface="+mn-lt"/>
                <a:ea typeface="+mn-ea"/>
                <a:cs typeface="+mn-cs"/>
              </a:rPr>
              <a:t> </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23</a:t>
            </a:fld>
            <a:endParaRPr lang="en-US"/>
          </a:p>
        </p:txBody>
      </p:sp>
    </p:spTree>
    <p:extLst>
      <p:ext uri="{BB962C8B-B14F-4D97-AF65-F5344CB8AC3E}">
        <p14:creationId xmlns:p14="http://schemas.microsoft.com/office/powerpoint/2010/main" val="3782365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err="1" smtClean="0"/>
              <a:t>Vuestro</a:t>
            </a:r>
            <a:r>
              <a:rPr lang="en-US" b="0" i="0" baseline="0" dirty="0" smtClean="0"/>
              <a:t> </a:t>
            </a:r>
            <a:r>
              <a:rPr lang="en-US" b="0" i="0" baseline="0" dirty="0" err="1" smtClean="0"/>
              <a:t>sentido</a:t>
            </a:r>
            <a:r>
              <a:rPr lang="en-US" b="0" i="0" baseline="0" dirty="0" smtClean="0"/>
              <a:t> de la </a:t>
            </a:r>
            <a:r>
              <a:rPr lang="en-US" b="0" i="0" baseline="0" dirty="0" err="1" smtClean="0"/>
              <a:t>equidad</a:t>
            </a:r>
            <a:r>
              <a:rPr lang="en-US" b="0" i="0" baseline="0" dirty="0" smtClean="0"/>
              <a:t> </a:t>
            </a:r>
            <a:r>
              <a:rPr lang="en-US" b="0" i="0" baseline="0" dirty="0" err="1" smtClean="0"/>
              <a:t>podría</a:t>
            </a:r>
            <a:r>
              <a:rPr lang="en-US" b="0" i="0" baseline="0" dirty="0" smtClean="0"/>
              <a:t> </a:t>
            </a:r>
            <a:r>
              <a:rPr lang="en-US" b="0" i="0" baseline="0" dirty="0" err="1" smtClean="0"/>
              <a:t>hacerles</a:t>
            </a:r>
            <a:r>
              <a:rPr lang="en-US" b="0" i="0" baseline="0" dirty="0" smtClean="0"/>
              <a:t> </a:t>
            </a:r>
            <a:r>
              <a:rPr lang="en-US" b="0" i="0" baseline="0" dirty="0" err="1" smtClean="0"/>
              <a:t>pensar</a:t>
            </a:r>
            <a:r>
              <a:rPr lang="en-US" b="0" i="0" baseline="0" dirty="0" smtClean="0"/>
              <a:t> que la </a:t>
            </a:r>
            <a:r>
              <a:rPr lang="en-US" b="0" i="0" baseline="0" dirty="0" err="1" smtClean="0"/>
              <a:t>salida</a:t>
            </a:r>
            <a:r>
              <a:rPr lang="en-US" b="0" i="0" baseline="0" dirty="0" smtClean="0"/>
              <a:t> </a:t>
            </a:r>
            <a:r>
              <a:rPr lang="en-US" b="0" i="0" baseline="0" dirty="0" err="1" smtClean="0"/>
              <a:t>debería</a:t>
            </a:r>
            <a:r>
              <a:rPr lang="en-US" b="0" i="0" baseline="0" dirty="0" smtClean="0"/>
              <a:t> </a:t>
            </a:r>
            <a:r>
              <a:rPr lang="en-US" b="0" i="0" baseline="0" dirty="0" err="1" smtClean="0"/>
              <a:t>ser</a:t>
            </a:r>
            <a:r>
              <a:rPr lang="en-US" b="0" i="0" baseline="0" dirty="0" smtClean="0"/>
              <a:t> </a:t>
            </a:r>
            <a:r>
              <a:rPr lang="en-US" b="0" i="0" baseline="0" dirty="0" err="1" smtClean="0"/>
              <a:t>ir</a:t>
            </a:r>
            <a:r>
              <a:rPr lang="en-US" b="0" i="0" baseline="0" dirty="0" smtClean="0"/>
              <a:t> </a:t>
            </a:r>
            <a:r>
              <a:rPr lang="en-US" b="0" i="0" baseline="0" dirty="0" err="1" smtClean="0"/>
              <a:t>alternado</a:t>
            </a:r>
            <a:r>
              <a:rPr lang="en-US" b="0" i="0" baseline="0" dirty="0" smtClean="0"/>
              <a:t> </a:t>
            </a:r>
            <a:r>
              <a:rPr lang="en-US" b="0" i="0" baseline="0" dirty="0" err="1" smtClean="0"/>
              <a:t>los</a:t>
            </a:r>
            <a:r>
              <a:rPr lang="en-US" b="0" i="0" baseline="0" dirty="0" smtClean="0"/>
              <a:t> </a:t>
            </a:r>
            <a:r>
              <a:rPr lang="en-US" b="0" i="0" baseline="0" dirty="0" err="1" smtClean="0"/>
              <a:t>mensajes</a:t>
            </a:r>
            <a:r>
              <a:rPr lang="en-US" b="0" i="0" baseline="0" dirty="0" smtClean="0"/>
              <a:t> </a:t>
            </a:r>
            <a:r>
              <a:rPr lang="en-US" b="1" i="0" baseline="0" dirty="0" err="1" smtClean="0"/>
              <a:t>Hebra</a:t>
            </a:r>
            <a:r>
              <a:rPr lang="en-US" b="1" i="0" baseline="0" dirty="0" smtClean="0"/>
              <a:t> Main</a:t>
            </a:r>
            <a:r>
              <a:rPr lang="en-US" b="0" i="0" baseline="0" dirty="0" smtClean="0"/>
              <a:t>, </a:t>
            </a:r>
            <a:r>
              <a:rPr lang="en-US" sz="1200" b="1" i="0" kern="1200" baseline="0" dirty="0" err="1" smtClean="0">
                <a:solidFill>
                  <a:schemeClr val="tx1"/>
                </a:solidFill>
                <a:latin typeface="+mn-lt"/>
                <a:ea typeface="+mn-ea"/>
                <a:cs typeface="+mn-cs"/>
              </a:rPr>
              <a:t>Hebra</a:t>
            </a:r>
            <a:r>
              <a:rPr lang="en-US" sz="1200" b="1" i="0" kern="1200" baseline="0" dirty="0" smtClean="0">
                <a:solidFill>
                  <a:schemeClr val="tx1"/>
                </a:solidFill>
                <a:latin typeface="+mn-lt"/>
                <a:ea typeface="+mn-ea"/>
                <a:cs typeface="+mn-cs"/>
              </a:rPr>
              <a:t> A</a:t>
            </a:r>
            <a:r>
              <a:rPr lang="en-US" b="0" i="0" baseline="0" dirty="0" smtClean="0"/>
              <a:t>, </a:t>
            </a:r>
            <a:r>
              <a:rPr lang="en-US" sz="1200" b="1" i="0" kern="1200" baseline="0" dirty="0" err="1" smtClean="0">
                <a:solidFill>
                  <a:schemeClr val="tx1"/>
                </a:solidFill>
                <a:latin typeface="+mn-lt"/>
                <a:ea typeface="+mn-ea"/>
                <a:cs typeface="+mn-cs"/>
              </a:rPr>
              <a:t>Hebra</a:t>
            </a:r>
            <a:r>
              <a:rPr lang="en-US" sz="1200" b="1" i="0" kern="1200" baseline="0" dirty="0" smtClean="0">
                <a:solidFill>
                  <a:schemeClr val="tx1"/>
                </a:solidFill>
                <a:latin typeface="+mn-lt"/>
                <a:ea typeface="+mn-ea"/>
                <a:cs typeface="+mn-cs"/>
              </a:rPr>
              <a:t> B </a:t>
            </a:r>
            <a:endParaRPr lang="en-US" sz="1200" b="0" i="0" kern="1200" baseline="0" dirty="0" smtClean="0">
              <a:solidFill>
                <a:schemeClr val="tx1"/>
              </a:solidFill>
              <a:latin typeface="+mn-lt"/>
              <a:ea typeface="+mn-ea"/>
              <a:cs typeface="+mn-cs"/>
            </a:endParaRPr>
          </a:p>
          <a:p>
            <a:r>
              <a:rPr lang="en-US" sz="1200" b="0" i="0" kern="1200" baseline="0" dirty="0" err="1" smtClean="0">
                <a:solidFill>
                  <a:schemeClr val="tx1"/>
                </a:solidFill>
                <a:latin typeface="+mn-lt"/>
                <a:ea typeface="+mn-ea"/>
                <a:cs typeface="+mn-cs"/>
              </a:rPr>
              <a:t>Ejecute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varias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veces</a:t>
            </a:r>
            <a:r>
              <a:rPr lang="en-US" sz="1200" b="0" i="0" kern="1200" baseline="0" dirty="0" smtClean="0">
                <a:solidFill>
                  <a:schemeClr val="tx1"/>
                </a:solidFill>
                <a:latin typeface="+mn-lt"/>
                <a:ea typeface="+mn-ea"/>
                <a:cs typeface="+mn-cs"/>
              </a:rPr>
              <a:t> el </a:t>
            </a:r>
            <a:r>
              <a:rPr lang="en-US" sz="1200" b="0" i="0" kern="1200" baseline="0" dirty="0" err="1" smtClean="0">
                <a:solidFill>
                  <a:schemeClr val="tx1"/>
                </a:solidFill>
                <a:latin typeface="+mn-lt"/>
                <a:ea typeface="+mn-ea"/>
                <a:cs typeface="+mn-cs"/>
              </a:rPr>
              <a:t>código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el </a:t>
            </a:r>
            <a:r>
              <a:rPr lang="en-US" sz="1200" b="0" i="0" kern="1200" baseline="0" dirty="0" err="1" smtClean="0">
                <a:solidFill>
                  <a:schemeClr val="tx1"/>
                </a:solidFill>
                <a:latin typeface="+mn-lt"/>
                <a:ea typeface="+mn-ea"/>
                <a:cs typeface="+mn-cs"/>
              </a:rPr>
              <a:t>proyecto</a:t>
            </a:r>
            <a:r>
              <a:rPr lang="en-US" sz="1200" b="0" i="0" kern="1200" baseline="0" dirty="0" smtClean="0">
                <a:solidFill>
                  <a:schemeClr val="tx1"/>
                </a:solidFill>
                <a:latin typeface="+mn-lt"/>
                <a:ea typeface="+mn-ea"/>
                <a:cs typeface="+mn-cs"/>
              </a:rPr>
              <a:t> que se </a:t>
            </a:r>
            <a:r>
              <a:rPr lang="en-US" sz="1200" b="0" i="0" kern="1200" baseline="0" dirty="0" err="1" smtClean="0">
                <a:solidFill>
                  <a:schemeClr val="tx1"/>
                </a:solidFill>
                <a:latin typeface="+mn-lt"/>
                <a:ea typeface="+mn-ea"/>
                <a:cs typeface="+mn-cs"/>
              </a:rPr>
              <a:t>adjunta</a:t>
            </a:r>
            <a:r>
              <a:rPr lang="en-US" sz="1200" b="0" i="0" kern="1200" baseline="0" dirty="0" smtClean="0">
                <a:solidFill>
                  <a:schemeClr val="tx1"/>
                </a:solidFill>
                <a:latin typeface="+mn-lt"/>
                <a:ea typeface="+mn-ea"/>
                <a:cs typeface="+mn-cs"/>
              </a:rPr>
              <a:t> para que </a:t>
            </a:r>
            <a:r>
              <a:rPr lang="en-US" sz="1200" b="0" i="0" kern="1200" baseline="0" dirty="0" err="1" smtClean="0">
                <a:solidFill>
                  <a:schemeClr val="tx1"/>
                </a:solidFill>
                <a:latin typeface="+mn-lt"/>
                <a:ea typeface="+mn-ea"/>
                <a:cs typeface="+mn-cs"/>
              </a:rPr>
              <a:t>vea</a:t>
            </a:r>
            <a:r>
              <a:rPr lang="en-US" sz="1200" b="0" i="0" kern="1200" baseline="0" dirty="0" smtClean="0">
                <a:solidFill>
                  <a:schemeClr val="tx1"/>
                </a:solidFill>
                <a:latin typeface="+mn-lt"/>
                <a:ea typeface="+mn-ea"/>
                <a:cs typeface="+mn-cs"/>
              </a:rPr>
              <a:t> que </a:t>
            </a:r>
            <a:r>
              <a:rPr lang="en-US" sz="1200" b="0" i="0" kern="1200" baseline="0" dirty="0" err="1" smtClean="0">
                <a:solidFill>
                  <a:schemeClr val="tx1"/>
                </a:solidFill>
                <a:latin typeface="+mn-lt"/>
                <a:ea typeface="+mn-ea"/>
                <a:cs typeface="+mn-cs"/>
              </a:rPr>
              <a:t>que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esto</a:t>
            </a:r>
            <a:r>
              <a:rPr lang="en-US" sz="1200" b="0" i="0" kern="1200" baseline="0" dirty="0" smtClean="0">
                <a:solidFill>
                  <a:schemeClr val="tx1"/>
                </a:solidFill>
                <a:latin typeface="+mn-lt"/>
                <a:ea typeface="+mn-ea"/>
                <a:cs typeface="+mn-cs"/>
              </a:rPr>
              <a:t> no es </a:t>
            </a:r>
            <a:r>
              <a:rPr lang="en-US" sz="1200" b="0" i="0" kern="1200" baseline="0" dirty="0" err="1" smtClean="0">
                <a:solidFill>
                  <a:schemeClr val="tx1"/>
                </a:solidFill>
                <a:latin typeface="+mn-lt"/>
                <a:ea typeface="+mn-ea"/>
                <a:cs typeface="+mn-cs"/>
              </a:rPr>
              <a:t>así</a:t>
            </a:r>
            <a:r>
              <a:rPr lang="en-US" sz="1200" b="0" i="0" kern="1200" baseline="0" dirty="0" smtClean="0">
                <a:solidFill>
                  <a:schemeClr val="tx1"/>
                </a:solidFill>
                <a:latin typeface="+mn-lt"/>
                <a:ea typeface="+mn-ea"/>
                <a:cs typeface="+mn-cs"/>
              </a:rPr>
              <a:t> y que las </a:t>
            </a:r>
            <a:r>
              <a:rPr lang="en-US" sz="1200" b="0" i="0" kern="1200" baseline="0" dirty="0" err="1" smtClean="0">
                <a:solidFill>
                  <a:schemeClr val="tx1"/>
                </a:solidFill>
                <a:latin typeface="+mn-lt"/>
                <a:ea typeface="+mn-ea"/>
                <a:cs typeface="+mn-cs"/>
              </a:rPr>
              <a:t>salidas</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este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mismo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código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pueden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ser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diferentes</a:t>
            </a:r>
            <a:r>
              <a:rPr lang="en-US" sz="1200" b="0" i="0" kern="1200" baseline="0" dirty="0" smtClean="0">
                <a:solidFill>
                  <a:schemeClr val="tx1"/>
                </a:solidFill>
                <a:latin typeface="+mn-lt"/>
                <a:ea typeface="+mn-ea"/>
                <a:cs typeface="+mn-cs"/>
              </a:rPr>
              <a:t>. Note que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este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ejemplo</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ejecución</a:t>
            </a:r>
            <a:r>
              <a:rPr lang="en-US" sz="1200" b="0" i="0" kern="1200" baseline="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primero </a:t>
            </a:r>
            <a:r>
              <a:rPr lang="en-US" sz="1200" b="0" i="0" kern="1200" baseline="0" dirty="0" err="1" smtClean="0">
                <a:solidFill>
                  <a:schemeClr val="tx1"/>
                </a:solidFill>
                <a:latin typeface="+mn-lt"/>
                <a:ea typeface="+mn-ea"/>
                <a:cs typeface="+mn-cs"/>
              </a:rPr>
              <a:t>terminó</a:t>
            </a:r>
            <a:r>
              <a:rPr lang="en-US" sz="1200" b="0" i="0" kern="1200" baseline="0" dirty="0" smtClean="0">
                <a:solidFill>
                  <a:schemeClr val="tx1"/>
                </a:solidFill>
                <a:latin typeface="+mn-lt"/>
                <a:ea typeface="+mn-ea"/>
                <a:cs typeface="+mn-cs"/>
              </a:rPr>
              <a:t> la </a:t>
            </a:r>
            <a:r>
              <a:rPr lang="en-US" sz="1200" b="1" i="0" kern="1200" baseline="0" dirty="0" err="1" smtClean="0">
                <a:solidFill>
                  <a:schemeClr val="tx1"/>
                </a:solidFill>
                <a:latin typeface="+mn-lt"/>
                <a:ea typeface="+mn-ea"/>
                <a:cs typeface="+mn-cs"/>
              </a:rPr>
              <a:t>Hebra</a:t>
            </a:r>
            <a:r>
              <a:rPr lang="en-US" sz="1200" b="1" i="0" kern="1200" baseline="0" dirty="0" smtClean="0">
                <a:solidFill>
                  <a:schemeClr val="tx1"/>
                </a:solidFill>
                <a:latin typeface="+mn-lt"/>
                <a:ea typeface="+mn-ea"/>
                <a:cs typeface="+mn-cs"/>
              </a:rPr>
              <a:t> 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luego</a:t>
            </a:r>
            <a:r>
              <a:rPr lang="en-US" sz="1200" b="0" i="0" kern="1200" baseline="0" dirty="0" smtClean="0">
                <a:solidFill>
                  <a:schemeClr val="tx1"/>
                </a:solidFill>
                <a:latin typeface="+mn-lt"/>
                <a:ea typeface="+mn-ea"/>
                <a:cs typeface="+mn-cs"/>
              </a:rPr>
              <a:t> la </a:t>
            </a:r>
            <a:r>
              <a:rPr lang="en-US" sz="1200" b="1" i="0" kern="1200" baseline="0" dirty="0" err="1" smtClean="0">
                <a:solidFill>
                  <a:schemeClr val="tx1"/>
                </a:solidFill>
                <a:latin typeface="+mn-lt"/>
                <a:ea typeface="+mn-ea"/>
                <a:cs typeface="+mn-cs"/>
              </a:rPr>
              <a:t>Hebra</a:t>
            </a:r>
            <a:r>
              <a:rPr lang="en-US" sz="1200" b="1" i="0" kern="1200" baseline="0" dirty="0" smtClean="0">
                <a:solidFill>
                  <a:schemeClr val="tx1"/>
                </a:solidFill>
                <a:latin typeface="+mn-lt"/>
                <a:ea typeface="+mn-ea"/>
                <a:cs typeface="+mn-cs"/>
              </a:rPr>
              <a:t> Main </a:t>
            </a:r>
            <a:r>
              <a:rPr lang="en-US" sz="1200" b="0" i="0" kern="1200" baseline="0" dirty="0" smtClean="0">
                <a:solidFill>
                  <a:schemeClr val="tx1"/>
                </a:solidFill>
                <a:latin typeface="+mn-lt"/>
                <a:ea typeface="+mn-ea"/>
                <a:cs typeface="+mn-cs"/>
              </a:rPr>
              <a:t>y </a:t>
            </a:r>
            <a:r>
              <a:rPr lang="en-US" sz="1200" b="0" i="0" kern="1200" baseline="0" dirty="0" err="1" smtClean="0">
                <a:solidFill>
                  <a:schemeClr val="tx1"/>
                </a:solidFill>
                <a:latin typeface="+mn-lt"/>
                <a:ea typeface="+mn-ea"/>
                <a:cs typeface="+mn-cs"/>
              </a:rPr>
              <a:t>por</a:t>
            </a:r>
            <a:r>
              <a:rPr lang="en-US" sz="1200" b="0" i="0" kern="1200" baseline="0" dirty="0" smtClean="0">
                <a:solidFill>
                  <a:schemeClr val="tx1"/>
                </a:solidFill>
                <a:latin typeface="+mn-lt"/>
                <a:ea typeface="+mn-ea"/>
                <a:cs typeface="+mn-cs"/>
              </a:rPr>
              <a:t> ultimo la </a:t>
            </a:r>
            <a:r>
              <a:rPr lang="en-US" sz="1200" b="1" i="0" kern="1200" baseline="0" dirty="0" err="1" smtClean="0">
                <a:solidFill>
                  <a:schemeClr val="tx1"/>
                </a:solidFill>
                <a:latin typeface="+mn-lt"/>
                <a:ea typeface="+mn-ea"/>
                <a:cs typeface="+mn-cs"/>
              </a:rPr>
              <a:t>Hebra</a:t>
            </a:r>
            <a:r>
              <a:rPr lang="en-US" sz="1200" b="1" i="0" kern="1200" baseline="0" dirty="0" smtClean="0">
                <a:solidFill>
                  <a:schemeClr val="tx1"/>
                </a:solidFill>
                <a:latin typeface="+mn-lt"/>
                <a:ea typeface="+mn-ea"/>
                <a:cs typeface="+mn-cs"/>
              </a:rPr>
              <a:t> B</a:t>
            </a:r>
            <a:r>
              <a:rPr lang="en-US" sz="1200" b="0" i="0" kern="1200" baseline="0" dirty="0" smtClean="0">
                <a:solidFill>
                  <a:schemeClr val="tx1"/>
                </a:solidFill>
                <a:latin typeface="+mn-lt"/>
                <a:ea typeface="+mn-ea"/>
                <a:cs typeface="+mn-cs"/>
              </a:rPr>
              <a:t>.</a:t>
            </a:r>
          </a:p>
          <a:p>
            <a:r>
              <a:rPr lang="en-US" sz="1200" b="0" i="0" kern="1200" baseline="0" dirty="0" smtClean="0">
                <a:solidFill>
                  <a:schemeClr val="tx1"/>
                </a:solidFill>
                <a:latin typeface="+mn-lt"/>
                <a:ea typeface="+mn-ea"/>
                <a:cs typeface="+mn-cs"/>
              </a:rPr>
              <a:t>El SO y el runtime de .NET no </a:t>
            </a:r>
            <a:r>
              <a:rPr lang="en-US" sz="1200" b="0" i="0" kern="1200" baseline="0" dirty="0" err="1" smtClean="0">
                <a:solidFill>
                  <a:schemeClr val="tx1"/>
                </a:solidFill>
                <a:latin typeface="+mn-lt"/>
                <a:ea typeface="+mn-ea"/>
                <a:cs typeface="+mn-cs"/>
              </a:rPr>
              <a:t>pueden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tener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conocimiento</a:t>
            </a:r>
            <a:r>
              <a:rPr lang="en-US" sz="1200" b="0" i="0" kern="1200" baseline="0" dirty="0" smtClean="0">
                <a:solidFill>
                  <a:schemeClr val="tx1"/>
                </a:solidFill>
                <a:latin typeface="+mn-lt"/>
                <a:ea typeface="+mn-ea"/>
                <a:cs typeface="+mn-cs"/>
              </a:rPr>
              <a:t> de lo que se </a:t>
            </a:r>
            <a:r>
              <a:rPr lang="en-US" sz="1200" b="0" i="0" kern="1200" baseline="0" dirty="0" err="1" smtClean="0">
                <a:solidFill>
                  <a:schemeClr val="tx1"/>
                </a:solidFill>
                <a:latin typeface="+mn-lt"/>
                <a:ea typeface="+mn-ea"/>
                <a:cs typeface="+mn-cs"/>
              </a:rPr>
              <a:t>hace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cada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hebra</a:t>
            </a:r>
            <a:r>
              <a:rPr lang="en-US" sz="1200" b="0" i="0" kern="1200" baseline="0" dirty="0" smtClean="0">
                <a:solidFill>
                  <a:schemeClr val="tx1"/>
                </a:solidFill>
                <a:latin typeface="+mn-lt"/>
                <a:ea typeface="+mn-ea"/>
                <a:cs typeface="+mn-cs"/>
              </a:rPr>
              <a:t>. La </a:t>
            </a:r>
            <a:r>
              <a:rPr lang="en-US" sz="1200" b="0" i="0" kern="1200" baseline="0" dirty="0" err="1" smtClean="0">
                <a:solidFill>
                  <a:schemeClr val="tx1"/>
                </a:solidFill>
                <a:latin typeface="+mn-lt"/>
                <a:ea typeface="+mn-ea"/>
                <a:cs typeface="+mn-cs"/>
              </a:rPr>
              <a:t>distribución</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los</a:t>
            </a:r>
            <a:r>
              <a:rPr lang="en-US" sz="1200" b="0" i="0" kern="1200" baseline="0" dirty="0" smtClean="0">
                <a:solidFill>
                  <a:schemeClr val="tx1"/>
                </a:solidFill>
                <a:latin typeface="+mn-lt"/>
                <a:ea typeface="+mn-ea"/>
                <a:cs typeface="+mn-cs"/>
              </a:rPr>
              <a:t> slices de </a:t>
            </a:r>
            <a:r>
              <a:rPr lang="en-US" sz="1200" b="0" i="0" kern="1200" baseline="0" dirty="0" err="1" smtClean="0">
                <a:solidFill>
                  <a:schemeClr val="tx1"/>
                </a:solidFill>
                <a:latin typeface="+mn-lt"/>
                <a:ea typeface="+mn-ea"/>
                <a:cs typeface="+mn-cs"/>
              </a:rPr>
              <a:t>tiempo</a:t>
            </a:r>
            <a:r>
              <a:rPr lang="en-US" sz="1200" b="0" i="0" kern="1200" baseline="0" dirty="0" smtClean="0">
                <a:solidFill>
                  <a:schemeClr val="tx1"/>
                </a:solidFill>
                <a:latin typeface="+mn-lt"/>
                <a:ea typeface="+mn-ea"/>
                <a:cs typeface="+mn-cs"/>
              </a:rPr>
              <a:t> de CPU que se </a:t>
            </a:r>
            <a:r>
              <a:rPr lang="en-US" sz="1200" b="0" i="0" kern="1200" baseline="0" dirty="0" err="1" smtClean="0">
                <a:solidFill>
                  <a:schemeClr val="tx1"/>
                </a:solidFill>
                <a:latin typeface="+mn-lt"/>
                <a:ea typeface="+mn-ea"/>
                <a:cs typeface="+mn-cs"/>
              </a:rPr>
              <a:t>dan</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cada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hebra</a:t>
            </a:r>
            <a:r>
              <a:rPr lang="en-US" sz="1200" b="0" i="0" kern="1200" baseline="0" dirty="0" smtClean="0">
                <a:solidFill>
                  <a:schemeClr val="tx1"/>
                </a:solidFill>
                <a:latin typeface="+mn-lt"/>
                <a:ea typeface="+mn-ea"/>
                <a:cs typeface="+mn-cs"/>
              </a:rPr>
              <a:t> no </a:t>
            </a:r>
            <a:r>
              <a:rPr lang="en-US" sz="1200" b="0" i="0" kern="1200" baseline="0" dirty="0" err="1" smtClean="0">
                <a:solidFill>
                  <a:schemeClr val="tx1"/>
                </a:solidFill>
                <a:latin typeface="+mn-lt"/>
                <a:ea typeface="+mn-ea"/>
                <a:cs typeface="+mn-cs"/>
              </a:rPr>
              <a:t>depende</a:t>
            </a:r>
            <a:r>
              <a:rPr lang="en-US" sz="1200" b="0" i="0" kern="1200" baseline="0" dirty="0" smtClean="0">
                <a:solidFill>
                  <a:schemeClr val="tx1"/>
                </a:solidFill>
                <a:latin typeface="+mn-lt"/>
                <a:ea typeface="+mn-ea"/>
                <a:cs typeface="+mn-cs"/>
              </a:rPr>
              <a:t> del </a:t>
            </a:r>
            <a:r>
              <a:rPr lang="en-US" sz="1200" b="0" i="0" kern="1200" baseline="0" dirty="0" err="1" smtClean="0">
                <a:solidFill>
                  <a:schemeClr val="tx1"/>
                </a:solidFill>
                <a:latin typeface="+mn-lt"/>
                <a:ea typeface="+mn-ea"/>
                <a:cs typeface="+mn-cs"/>
              </a:rPr>
              <a:t>código</a:t>
            </a:r>
            <a:r>
              <a:rPr lang="en-US" sz="1200" b="0" i="0" kern="1200" baseline="0" dirty="0" smtClean="0">
                <a:solidFill>
                  <a:schemeClr val="tx1"/>
                </a:solidFill>
                <a:latin typeface="+mn-lt"/>
                <a:ea typeface="+mn-ea"/>
                <a:cs typeface="+mn-cs"/>
              </a:rPr>
              <a:t> de la </a:t>
            </a:r>
            <a:r>
              <a:rPr lang="en-US" sz="1200" b="0" i="0" kern="1200" baseline="0" dirty="0" err="1" smtClean="0">
                <a:solidFill>
                  <a:schemeClr val="tx1"/>
                </a:solidFill>
                <a:latin typeface="+mn-lt"/>
                <a:ea typeface="+mn-ea"/>
                <a:cs typeface="+mn-cs"/>
              </a:rPr>
              <a:t>hebra</a:t>
            </a:r>
            <a:r>
              <a:rPr lang="en-US" sz="1200" b="0" i="0" kern="1200" baseline="0" dirty="0" smtClean="0">
                <a:solidFill>
                  <a:schemeClr val="tx1"/>
                </a:solidFill>
                <a:latin typeface="+mn-lt"/>
                <a:ea typeface="+mn-ea"/>
                <a:cs typeface="+mn-cs"/>
              </a:rPr>
              <a:t>.</a:t>
            </a:r>
          </a:p>
          <a:p>
            <a:r>
              <a:rPr lang="en-US" sz="1200" b="0" i="0" kern="1200" baseline="0" dirty="0" smtClean="0">
                <a:solidFill>
                  <a:schemeClr val="tx1"/>
                </a:solidFill>
                <a:latin typeface="+mn-lt"/>
                <a:ea typeface="+mn-ea"/>
                <a:cs typeface="+mn-cs"/>
              </a:rPr>
              <a:t>Sin embargo </a:t>
            </a:r>
            <a:r>
              <a:rPr lang="en-US" sz="1200" b="0" i="0" kern="1200" baseline="0" dirty="0" err="1" smtClean="0">
                <a:solidFill>
                  <a:schemeClr val="tx1"/>
                </a:solidFill>
                <a:latin typeface="+mn-lt"/>
                <a:ea typeface="+mn-ea"/>
                <a:cs typeface="+mn-cs"/>
              </a:rPr>
              <a:t>existen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recursos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el </a:t>
            </a:r>
            <a:r>
              <a:rPr lang="en-US" sz="1200" b="0" i="0" kern="1200" baseline="0" dirty="0" err="1" smtClean="0">
                <a:solidFill>
                  <a:schemeClr val="tx1"/>
                </a:solidFill>
                <a:latin typeface="+mn-lt"/>
                <a:ea typeface="+mn-ea"/>
                <a:cs typeface="+mn-cs"/>
              </a:rPr>
              <a:t>tipo</a:t>
            </a:r>
            <a:r>
              <a:rPr lang="en-US" sz="1200" b="0" i="0" kern="1200" baseline="0" dirty="0" smtClean="0">
                <a:solidFill>
                  <a:schemeClr val="tx1"/>
                </a:solidFill>
                <a:latin typeface="+mn-lt"/>
                <a:ea typeface="+mn-ea"/>
                <a:cs typeface="+mn-cs"/>
              </a:rPr>
              <a:t> Thread que </a:t>
            </a:r>
            <a:r>
              <a:rPr lang="en-US" sz="1200" b="0" i="0" kern="1200" baseline="0" dirty="0" err="1" smtClean="0">
                <a:solidFill>
                  <a:schemeClr val="tx1"/>
                </a:solidFill>
                <a:latin typeface="+mn-lt"/>
                <a:ea typeface="+mn-ea"/>
                <a:cs typeface="+mn-cs"/>
              </a:rPr>
              <a:t>nos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permiten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incidir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el </a:t>
            </a:r>
            <a:r>
              <a:rPr lang="en-US" sz="1200" b="0" i="0" kern="1200" baseline="0" dirty="0" err="1" smtClean="0">
                <a:solidFill>
                  <a:schemeClr val="tx1"/>
                </a:solidFill>
                <a:latin typeface="+mn-lt"/>
                <a:ea typeface="+mn-ea"/>
                <a:cs typeface="+mn-cs"/>
              </a:rPr>
              <a:t>comportamiento</a:t>
            </a:r>
            <a:r>
              <a:rPr lang="en-US" sz="1200" b="0" i="0" kern="1200" baseline="0" dirty="0" smtClean="0">
                <a:solidFill>
                  <a:schemeClr val="tx1"/>
                </a:solidFill>
                <a:latin typeface="+mn-lt"/>
                <a:ea typeface="+mn-ea"/>
                <a:cs typeface="+mn-cs"/>
              </a:rPr>
              <a:t> de las </a:t>
            </a:r>
            <a:r>
              <a:rPr lang="en-US" sz="1200" b="0" i="0" kern="1200" baseline="0" dirty="0" err="1" smtClean="0">
                <a:solidFill>
                  <a:schemeClr val="tx1"/>
                </a:solidFill>
                <a:latin typeface="+mn-lt"/>
                <a:ea typeface="+mn-ea"/>
                <a:cs typeface="+mn-cs"/>
              </a:rPr>
              <a:t>hebras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como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veremos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las </a:t>
            </a:r>
            <a:r>
              <a:rPr lang="en-US" sz="1200" b="0" i="0" kern="1200" baseline="0" dirty="0" err="1" smtClean="0">
                <a:solidFill>
                  <a:schemeClr val="tx1"/>
                </a:solidFill>
                <a:latin typeface="+mn-lt"/>
                <a:ea typeface="+mn-ea"/>
                <a:cs typeface="+mn-cs"/>
              </a:rPr>
              <a:t>diapositivas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siguientes</a:t>
            </a:r>
            <a:r>
              <a:rPr lang="en-US" sz="1200" b="0" i="0" kern="1200" baseline="0" dirty="0" smtClean="0">
                <a:solidFill>
                  <a:schemeClr val="tx1"/>
                </a:solidFill>
                <a:latin typeface="+mn-lt"/>
                <a:ea typeface="+mn-ea"/>
                <a:cs typeface="+mn-cs"/>
              </a:rPr>
              <a:t>.</a:t>
            </a:r>
          </a:p>
          <a:p>
            <a:endParaRPr lang="en-US" sz="1200" b="0" i="0"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3</a:t>
            </a:fld>
            <a:endParaRPr lang="en-US"/>
          </a:p>
        </p:txBody>
      </p:sp>
    </p:spTree>
    <p:extLst>
      <p:ext uri="{BB962C8B-B14F-4D97-AF65-F5344CB8AC3E}">
        <p14:creationId xmlns:p14="http://schemas.microsoft.com/office/powerpoint/2010/main" val="64813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smtClean="0">
                <a:solidFill>
                  <a:schemeClr val="tx1"/>
                </a:solidFill>
                <a:latin typeface="+mn-lt"/>
                <a:ea typeface="+mn-ea"/>
                <a:cs typeface="+mn-cs"/>
              </a:rPr>
              <a:t>Si </a:t>
            </a:r>
            <a:r>
              <a:rPr lang="en-US" sz="1200" b="0" i="0" kern="1200" baseline="0" dirty="0" err="1" smtClean="0">
                <a:solidFill>
                  <a:schemeClr val="tx1"/>
                </a:solidFill>
                <a:latin typeface="+mn-lt"/>
                <a:ea typeface="+mn-ea"/>
                <a:cs typeface="+mn-cs"/>
              </a:rPr>
              <a:t>una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hebra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está</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durmiendo</a:t>
            </a:r>
            <a:r>
              <a:rPr lang="en-US" sz="1200" b="0" i="0" kern="1200" baseline="0" dirty="0" smtClean="0">
                <a:solidFill>
                  <a:schemeClr val="tx1"/>
                </a:solidFill>
                <a:latin typeface="+mn-lt"/>
                <a:ea typeface="+mn-ea"/>
                <a:cs typeface="+mn-cs"/>
              </a:rPr>
              <a:t>” y le </a:t>
            </a:r>
            <a:r>
              <a:rPr lang="en-US" sz="1200" b="0" i="0" kern="1200" baseline="0" dirty="0" err="1" smtClean="0">
                <a:solidFill>
                  <a:schemeClr val="tx1"/>
                </a:solidFill>
                <a:latin typeface="+mn-lt"/>
                <a:ea typeface="+mn-ea"/>
                <a:cs typeface="+mn-cs"/>
              </a:rPr>
              <a:t>tocase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turno</a:t>
            </a:r>
            <a:r>
              <a:rPr lang="en-US" sz="1200" b="0" i="0" kern="1200" baseline="0" dirty="0" smtClean="0">
                <a:solidFill>
                  <a:schemeClr val="tx1"/>
                </a:solidFill>
                <a:latin typeface="+mn-lt"/>
                <a:ea typeface="+mn-ea"/>
                <a:cs typeface="+mn-cs"/>
              </a:rPr>
              <a:t> de CPU” </a:t>
            </a:r>
            <a:r>
              <a:rPr lang="en-US" sz="1200" b="0" i="0" kern="1200" baseline="0" dirty="0" err="1" smtClean="0">
                <a:solidFill>
                  <a:schemeClr val="tx1"/>
                </a:solidFill>
                <a:latin typeface="+mn-lt"/>
                <a:ea typeface="+mn-ea"/>
                <a:cs typeface="+mn-cs"/>
              </a:rPr>
              <a:t>entonces</a:t>
            </a:r>
            <a:r>
              <a:rPr lang="en-US" sz="1200" b="0" i="0" kern="1200" baseline="0" dirty="0" smtClean="0">
                <a:solidFill>
                  <a:schemeClr val="tx1"/>
                </a:solidFill>
                <a:latin typeface="+mn-lt"/>
                <a:ea typeface="+mn-ea"/>
                <a:cs typeface="+mn-cs"/>
              </a:rPr>
              <a:t> se </a:t>
            </a:r>
            <a:r>
              <a:rPr lang="en-US" sz="1200" b="0" i="0" kern="1200" baseline="0" dirty="0" err="1" smtClean="0">
                <a:solidFill>
                  <a:schemeClr val="tx1"/>
                </a:solidFill>
                <a:latin typeface="+mn-lt"/>
                <a:ea typeface="+mn-ea"/>
                <a:cs typeface="+mn-cs"/>
              </a:rPr>
              <a:t>pasa</a:t>
            </a:r>
            <a:r>
              <a:rPr lang="en-US" sz="1200" b="0" i="0" kern="1200" baseline="0" dirty="0" smtClean="0">
                <a:solidFill>
                  <a:schemeClr val="tx1"/>
                </a:solidFill>
                <a:latin typeface="+mn-lt"/>
                <a:ea typeface="+mn-ea"/>
                <a:cs typeface="+mn-cs"/>
              </a:rPr>
              <a:t> a la </a:t>
            </a:r>
            <a:r>
              <a:rPr lang="en-US" sz="1200" b="0" i="0" kern="1200" baseline="0" dirty="0" err="1" smtClean="0">
                <a:solidFill>
                  <a:schemeClr val="tx1"/>
                </a:solidFill>
                <a:latin typeface="+mn-lt"/>
                <a:ea typeface="+mn-ea"/>
                <a:cs typeface="+mn-cs"/>
              </a:rPr>
              <a:t>siguiente</a:t>
            </a:r>
            <a:r>
              <a:rPr lang="en-US" sz="1200" b="0" i="0" kern="1200" baseline="0" dirty="0" smtClean="0">
                <a:solidFill>
                  <a:schemeClr val="tx1"/>
                </a:solidFill>
                <a:latin typeface="+mn-lt"/>
                <a:ea typeface="+mn-ea"/>
                <a:cs typeface="+mn-cs"/>
              </a:rPr>
              <a:t>. Lo </a:t>
            </a:r>
            <a:r>
              <a:rPr lang="en-US" sz="1200" b="0" i="0" kern="1200" baseline="0" dirty="0" err="1" smtClean="0">
                <a:solidFill>
                  <a:schemeClr val="tx1"/>
                </a:solidFill>
                <a:latin typeface="+mn-lt"/>
                <a:ea typeface="+mn-ea"/>
                <a:cs typeface="+mn-cs"/>
              </a:rPr>
              <a:t>mismo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ocurre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cuando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una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hebra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interrumpe</a:t>
            </a:r>
            <a:r>
              <a:rPr lang="en-US" sz="1200" b="0" i="0" kern="1200" baseline="0" dirty="0" smtClean="0">
                <a:solidFill>
                  <a:schemeClr val="tx1"/>
                </a:solidFill>
                <a:latin typeface="+mn-lt"/>
                <a:ea typeface="+mn-ea"/>
                <a:cs typeface="+mn-cs"/>
              </a:rPr>
              <a:t> el </a:t>
            </a:r>
            <a:r>
              <a:rPr lang="en-US" sz="1200" b="0" i="0" kern="1200" baseline="0" dirty="0" err="1" smtClean="0">
                <a:solidFill>
                  <a:schemeClr val="tx1"/>
                </a:solidFill>
                <a:latin typeface="+mn-lt"/>
                <a:ea typeface="+mn-ea"/>
                <a:cs typeface="+mn-cs"/>
              </a:rPr>
              <a:t>uso</a:t>
            </a:r>
            <a:r>
              <a:rPr lang="en-US" sz="1200" b="0" i="0" kern="1200" baseline="0" dirty="0" smtClean="0">
                <a:solidFill>
                  <a:schemeClr val="tx1"/>
                </a:solidFill>
                <a:latin typeface="+mn-lt"/>
                <a:ea typeface="+mn-ea"/>
                <a:cs typeface="+mn-cs"/>
              </a:rPr>
              <a:t> del CPU </a:t>
            </a:r>
            <a:r>
              <a:rPr lang="en-US" sz="1200" b="0" i="0" kern="1200" baseline="0" dirty="0" err="1" smtClean="0">
                <a:solidFill>
                  <a:schemeClr val="tx1"/>
                </a:solidFill>
                <a:latin typeface="+mn-lt"/>
                <a:ea typeface="+mn-ea"/>
                <a:cs typeface="+mn-cs"/>
              </a:rPr>
              <a:t>porque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está</a:t>
            </a:r>
            <a:r>
              <a:rPr lang="en-US" sz="1200" b="0" i="0" kern="1200" baseline="0" dirty="0" smtClean="0">
                <a:solidFill>
                  <a:schemeClr val="tx1"/>
                </a:solidFill>
                <a:latin typeface="+mn-lt"/>
                <a:ea typeface="+mn-ea"/>
                <a:cs typeface="+mn-cs"/>
              </a:rPr>
              <a:t> hacienda </a:t>
            </a:r>
            <a:r>
              <a:rPr lang="en-US" sz="1200" b="0" i="0" kern="1200" baseline="0" dirty="0" err="1" smtClean="0">
                <a:solidFill>
                  <a:schemeClr val="tx1"/>
                </a:solidFill>
                <a:latin typeface="+mn-lt"/>
                <a:ea typeface="+mn-ea"/>
                <a:cs typeface="+mn-cs"/>
              </a:rPr>
              <a:t>alguna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operación</a:t>
            </a:r>
            <a:r>
              <a:rPr lang="en-US" sz="1200" b="0" i="0" kern="1200" baseline="0" dirty="0" smtClean="0">
                <a:solidFill>
                  <a:schemeClr val="tx1"/>
                </a:solidFill>
                <a:latin typeface="+mn-lt"/>
                <a:ea typeface="+mn-ea"/>
                <a:cs typeface="+mn-cs"/>
              </a:rPr>
              <a:t> de E/S </a:t>
            </a:r>
          </a:p>
          <a:p>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este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ejemplo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hemos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hecho</a:t>
            </a:r>
            <a:r>
              <a:rPr lang="en-US" sz="1200" b="0" i="0" kern="1200" baseline="0" dirty="0" smtClean="0">
                <a:solidFill>
                  <a:schemeClr val="tx1"/>
                </a:solidFill>
                <a:latin typeface="+mn-lt"/>
                <a:ea typeface="+mn-ea"/>
                <a:cs typeface="+mn-cs"/>
              </a:rPr>
              <a:t> a las </a:t>
            </a:r>
            <a:r>
              <a:rPr lang="en-US" sz="1200" b="0" i="0" kern="1200" baseline="0" dirty="0" err="1" smtClean="0">
                <a:solidFill>
                  <a:schemeClr val="tx1"/>
                </a:solidFill>
                <a:latin typeface="+mn-lt"/>
                <a:ea typeface="+mn-ea"/>
                <a:cs typeface="+mn-cs"/>
              </a:rPr>
              <a:t>hebras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más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lentas</a:t>
            </a:r>
            <a:r>
              <a:rPr lang="en-US" sz="1200" b="0" i="0" kern="1200" baseline="0" dirty="0" smtClean="0">
                <a:solidFill>
                  <a:schemeClr val="tx1"/>
                </a:solidFill>
                <a:latin typeface="+mn-lt"/>
                <a:ea typeface="+mn-ea"/>
                <a:cs typeface="+mn-cs"/>
              </a:rPr>
              <a:t> (de forma </a:t>
            </a:r>
            <a:r>
              <a:rPr lang="en-US" sz="1200" b="0" i="0" kern="1200" baseline="0" dirty="0" err="1" smtClean="0">
                <a:solidFill>
                  <a:schemeClr val="tx1"/>
                </a:solidFill>
                <a:latin typeface="+mn-lt"/>
                <a:ea typeface="+mn-ea"/>
                <a:cs typeface="+mn-cs"/>
              </a:rPr>
              <a:t>pareja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dándoles</a:t>
            </a:r>
            <a:r>
              <a:rPr lang="en-US" sz="1200" b="0" i="0" kern="1200" baseline="0" dirty="0" smtClean="0">
                <a:solidFill>
                  <a:schemeClr val="tx1"/>
                </a:solidFill>
                <a:latin typeface="+mn-lt"/>
                <a:ea typeface="+mn-ea"/>
                <a:cs typeface="+mn-cs"/>
              </a:rPr>
              <a:t> el </a:t>
            </a:r>
            <a:r>
              <a:rPr lang="en-US" sz="1200" b="0" i="0" kern="1200" baseline="0" dirty="0" err="1" smtClean="0">
                <a:solidFill>
                  <a:schemeClr val="tx1"/>
                </a:solidFill>
                <a:latin typeface="+mn-lt"/>
                <a:ea typeface="+mn-ea"/>
                <a:cs typeface="+mn-cs"/>
              </a:rPr>
              <a:t>mismo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tiempo</a:t>
            </a:r>
            <a:r>
              <a:rPr lang="en-US" sz="1200" b="0" i="0" kern="1200" baseline="0" dirty="0" smtClean="0">
                <a:solidFill>
                  <a:schemeClr val="tx1"/>
                </a:solidFill>
                <a:latin typeface="+mn-lt"/>
                <a:ea typeface="+mn-ea"/>
                <a:cs typeface="+mn-cs"/>
              </a:rPr>
              <a:t>). Observe </a:t>
            </a:r>
            <a:r>
              <a:rPr lang="en-US" sz="1200" b="0" i="0" kern="1200" baseline="0" dirty="0" err="1" smtClean="0">
                <a:solidFill>
                  <a:schemeClr val="tx1"/>
                </a:solidFill>
                <a:latin typeface="+mn-lt"/>
                <a:ea typeface="+mn-ea"/>
                <a:cs typeface="+mn-cs"/>
              </a:rPr>
              <a:t>como</a:t>
            </a:r>
            <a:r>
              <a:rPr lang="en-US" sz="1200" b="0" i="0" kern="1200" baseline="0" dirty="0" smtClean="0">
                <a:solidFill>
                  <a:schemeClr val="tx1"/>
                </a:solidFill>
                <a:latin typeface="+mn-lt"/>
                <a:ea typeface="+mn-ea"/>
                <a:cs typeface="+mn-cs"/>
              </a:rPr>
              <a:t> las </a:t>
            </a:r>
            <a:r>
              <a:rPr lang="en-US" sz="1200" b="0" i="0" kern="1200" baseline="0" dirty="0" err="1" smtClean="0">
                <a:solidFill>
                  <a:schemeClr val="tx1"/>
                </a:solidFill>
                <a:latin typeface="+mn-lt"/>
                <a:ea typeface="+mn-ea"/>
                <a:cs typeface="+mn-cs"/>
              </a:rPr>
              <a:t>distribución</a:t>
            </a:r>
            <a:r>
              <a:rPr lang="en-US" sz="1200" b="0" i="0" kern="1200" baseline="0" dirty="0" smtClean="0">
                <a:solidFill>
                  <a:schemeClr val="tx1"/>
                </a:solidFill>
                <a:latin typeface="+mn-lt"/>
                <a:ea typeface="+mn-ea"/>
                <a:cs typeface="+mn-cs"/>
              </a:rPr>
              <a:t> de las </a:t>
            </a:r>
            <a:r>
              <a:rPr lang="en-US" sz="1200" b="0" i="0" kern="1200" baseline="0" dirty="0" err="1" smtClean="0">
                <a:solidFill>
                  <a:schemeClr val="tx1"/>
                </a:solidFill>
                <a:latin typeface="+mn-lt"/>
                <a:ea typeface="+mn-ea"/>
                <a:cs typeface="+mn-cs"/>
              </a:rPr>
              <a:t>salidas</a:t>
            </a:r>
            <a:r>
              <a:rPr lang="en-US" sz="1200" b="0" i="0" kern="1200" baseline="0" dirty="0" smtClean="0">
                <a:solidFill>
                  <a:schemeClr val="tx1"/>
                </a:solidFill>
                <a:latin typeface="+mn-lt"/>
                <a:ea typeface="+mn-ea"/>
                <a:cs typeface="+mn-cs"/>
              </a:rPr>
              <a:t> ha </a:t>
            </a:r>
            <a:r>
              <a:rPr lang="en-US" sz="1200" b="0" i="0" kern="1200" baseline="0" dirty="0" err="1" smtClean="0">
                <a:solidFill>
                  <a:schemeClr val="tx1"/>
                </a:solidFill>
                <a:latin typeface="+mn-lt"/>
                <a:ea typeface="+mn-ea"/>
                <a:cs typeface="+mn-cs"/>
              </a:rPr>
              <a:t>quedado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más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uniforme</a:t>
            </a:r>
            <a:r>
              <a:rPr lang="en-US" sz="1200" b="0" i="0" kern="1200" baseline="0" dirty="0" smtClean="0">
                <a:solidFill>
                  <a:schemeClr val="tx1"/>
                </a:solidFill>
                <a:latin typeface="+mn-lt"/>
                <a:ea typeface="+mn-ea"/>
                <a:cs typeface="+mn-cs"/>
              </a:rPr>
              <a:t>.</a:t>
            </a:r>
          </a:p>
          <a:p>
            <a:r>
              <a:rPr lang="en-US" sz="1200" b="0" i="0" kern="1200" baseline="0" dirty="0" smtClean="0">
                <a:solidFill>
                  <a:schemeClr val="tx1"/>
                </a:solidFill>
                <a:latin typeface="+mn-lt"/>
                <a:ea typeface="+mn-ea"/>
                <a:cs typeface="+mn-cs"/>
              </a:rPr>
              <a:t>Observe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la </a:t>
            </a:r>
            <a:r>
              <a:rPr lang="en-US" sz="1200" b="0" i="0" kern="1200" baseline="0" dirty="0" err="1" smtClean="0">
                <a:solidFill>
                  <a:schemeClr val="tx1"/>
                </a:solidFill>
                <a:latin typeface="+mn-lt"/>
                <a:ea typeface="+mn-ea"/>
                <a:cs typeface="+mn-cs"/>
              </a:rPr>
              <a:t>siguiente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diapositiva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cómo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quedaría</a:t>
            </a:r>
            <a:r>
              <a:rPr lang="en-US" sz="1200" b="0" i="0" kern="1200" baseline="0" dirty="0" smtClean="0">
                <a:solidFill>
                  <a:schemeClr val="tx1"/>
                </a:solidFill>
                <a:latin typeface="+mn-lt"/>
                <a:ea typeface="+mn-ea"/>
                <a:cs typeface="+mn-cs"/>
              </a:rPr>
              <a:t> la </a:t>
            </a:r>
            <a:r>
              <a:rPr lang="en-US" sz="1200" b="0" i="0" kern="1200" baseline="0" dirty="0" err="1" smtClean="0">
                <a:solidFill>
                  <a:schemeClr val="tx1"/>
                </a:solidFill>
                <a:latin typeface="+mn-lt"/>
                <a:ea typeface="+mn-ea"/>
                <a:cs typeface="+mn-cs"/>
              </a:rPr>
              <a:t>salida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aumentamos</a:t>
            </a:r>
            <a:r>
              <a:rPr lang="en-US" sz="1200" b="0" i="0" kern="1200" baseline="0" dirty="0" smtClean="0">
                <a:solidFill>
                  <a:schemeClr val="tx1"/>
                </a:solidFill>
                <a:latin typeface="+mn-lt"/>
                <a:ea typeface="+mn-ea"/>
                <a:cs typeface="+mn-cs"/>
              </a:rPr>
              <a:t> al </a:t>
            </a:r>
            <a:r>
              <a:rPr lang="en-US" sz="1200" b="0" i="0" kern="1200" baseline="0" dirty="0" err="1" smtClean="0">
                <a:solidFill>
                  <a:schemeClr val="tx1"/>
                </a:solidFill>
                <a:latin typeface="+mn-lt"/>
                <a:ea typeface="+mn-ea"/>
                <a:cs typeface="+mn-cs"/>
              </a:rPr>
              <a:t>doble</a:t>
            </a:r>
            <a:r>
              <a:rPr lang="en-US" sz="1200" b="0" i="0" kern="1200" baseline="0" dirty="0" smtClean="0">
                <a:solidFill>
                  <a:schemeClr val="tx1"/>
                </a:solidFill>
                <a:latin typeface="+mn-lt"/>
                <a:ea typeface="+mn-ea"/>
                <a:cs typeface="+mn-cs"/>
              </a:rPr>
              <a:t> la </a:t>
            </a:r>
            <a:r>
              <a:rPr lang="en-US" sz="1200" b="0" i="0" kern="1200" baseline="0" dirty="0" err="1" smtClean="0">
                <a:solidFill>
                  <a:schemeClr val="tx1"/>
                </a:solidFill>
                <a:latin typeface="+mn-lt"/>
                <a:ea typeface="+mn-ea"/>
                <a:cs typeface="+mn-cs"/>
              </a:rPr>
              <a:t>velocidad</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una</a:t>
            </a:r>
            <a:r>
              <a:rPr lang="en-US" sz="1200" b="0" i="0" kern="1200" baseline="0" dirty="0" smtClean="0">
                <a:solidFill>
                  <a:schemeClr val="tx1"/>
                </a:solidFill>
                <a:latin typeface="+mn-lt"/>
                <a:ea typeface="+mn-ea"/>
                <a:cs typeface="+mn-cs"/>
              </a:rPr>
              <a:t> de las </a:t>
            </a:r>
            <a:r>
              <a:rPr lang="en-US" sz="1200" b="0" i="0" kern="1200" baseline="0" dirty="0" err="1" smtClean="0">
                <a:solidFill>
                  <a:schemeClr val="tx1"/>
                </a:solidFill>
                <a:latin typeface="+mn-lt"/>
                <a:ea typeface="+mn-ea"/>
                <a:cs typeface="+mn-cs"/>
              </a:rPr>
              <a:t>hebras</a:t>
            </a:r>
            <a:endParaRPr lang="en-US" sz="1200" b="0" i="0"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4</a:t>
            </a:fld>
            <a:endParaRPr lang="en-US"/>
          </a:p>
        </p:txBody>
      </p:sp>
    </p:spTree>
    <p:extLst>
      <p:ext uri="{BB962C8B-B14F-4D97-AF65-F5344CB8AC3E}">
        <p14:creationId xmlns:p14="http://schemas.microsoft.com/office/powerpoint/2010/main" val="1964428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smtClean="0">
                <a:solidFill>
                  <a:schemeClr val="tx1"/>
                </a:solidFill>
                <a:latin typeface="+mn-lt"/>
                <a:ea typeface="+mn-ea"/>
                <a:cs typeface="+mn-cs"/>
              </a:rPr>
              <a:t>Note </a:t>
            </a:r>
            <a:r>
              <a:rPr lang="en-US" sz="1200" b="0" i="0" kern="1200" baseline="0" dirty="0" err="1" smtClean="0">
                <a:solidFill>
                  <a:schemeClr val="tx1"/>
                </a:solidFill>
                <a:latin typeface="+mn-lt"/>
                <a:ea typeface="+mn-ea"/>
                <a:cs typeface="+mn-cs"/>
              </a:rPr>
              <a:t>también</a:t>
            </a:r>
            <a:r>
              <a:rPr lang="en-US" sz="1200" b="0" i="0" kern="1200" baseline="0" dirty="0" smtClean="0">
                <a:solidFill>
                  <a:schemeClr val="tx1"/>
                </a:solidFill>
                <a:latin typeface="+mn-lt"/>
                <a:ea typeface="+mn-ea"/>
                <a:cs typeface="+mn-cs"/>
              </a:rPr>
              <a:t> que la </a:t>
            </a:r>
            <a:r>
              <a:rPr lang="en-US" sz="1200" b="0" i="0" kern="1200" baseline="0" dirty="0" err="1" smtClean="0">
                <a:solidFill>
                  <a:schemeClr val="tx1"/>
                </a:solidFill>
                <a:latin typeface="+mn-lt"/>
                <a:ea typeface="+mn-ea"/>
                <a:cs typeface="+mn-cs"/>
              </a:rPr>
              <a:t>hebra</a:t>
            </a:r>
            <a:r>
              <a:rPr lang="en-US" sz="1200" b="0" i="0" kern="1200" baseline="0" dirty="0" smtClean="0">
                <a:solidFill>
                  <a:schemeClr val="tx1"/>
                </a:solidFill>
                <a:latin typeface="+mn-lt"/>
                <a:ea typeface="+mn-ea"/>
                <a:cs typeface="+mn-cs"/>
              </a:rPr>
              <a:t> </a:t>
            </a:r>
            <a:r>
              <a:rPr lang="en-US" sz="1200" b="1" i="0" kern="1200" baseline="0" dirty="0" smtClean="0">
                <a:solidFill>
                  <a:schemeClr val="tx1"/>
                </a:solidFill>
                <a:latin typeface="+mn-lt"/>
                <a:ea typeface="+mn-ea"/>
                <a:cs typeface="+mn-cs"/>
              </a:rPr>
              <a:t>Main</a:t>
            </a:r>
            <a:r>
              <a:rPr lang="en-US" sz="1200" b="0" i="0" kern="1200" baseline="0" dirty="0" smtClean="0">
                <a:solidFill>
                  <a:schemeClr val="tx1"/>
                </a:solidFill>
                <a:latin typeface="+mn-lt"/>
                <a:ea typeface="+mn-ea"/>
                <a:cs typeface="+mn-cs"/>
              </a:rPr>
              <a:t> ha </a:t>
            </a:r>
            <a:r>
              <a:rPr lang="en-US" sz="1200" b="0" i="0" kern="1200" baseline="0" dirty="0" err="1" smtClean="0">
                <a:solidFill>
                  <a:schemeClr val="tx1"/>
                </a:solidFill>
                <a:latin typeface="+mn-lt"/>
                <a:ea typeface="+mn-ea"/>
                <a:cs typeface="+mn-cs"/>
              </a:rPr>
              <a:t>terminado</a:t>
            </a:r>
            <a:r>
              <a:rPr lang="en-US" sz="1200" b="0" i="0" kern="1200" baseline="0" dirty="0" smtClean="0">
                <a:solidFill>
                  <a:schemeClr val="tx1"/>
                </a:solidFill>
                <a:latin typeface="+mn-lt"/>
                <a:ea typeface="+mn-ea"/>
                <a:cs typeface="+mn-cs"/>
              </a:rPr>
              <a:t> antes que la </a:t>
            </a:r>
            <a:r>
              <a:rPr lang="en-US" sz="1200" b="0" i="0" kern="1200" baseline="0" dirty="0" err="1" smtClean="0">
                <a:solidFill>
                  <a:schemeClr val="tx1"/>
                </a:solidFill>
                <a:latin typeface="+mn-lt"/>
                <a:ea typeface="+mn-ea"/>
                <a:cs typeface="+mn-cs"/>
              </a:rPr>
              <a:t>hebra</a:t>
            </a:r>
            <a:r>
              <a:rPr lang="en-US" sz="1200" b="0" i="0" kern="1200" baseline="0" dirty="0" smtClean="0">
                <a:solidFill>
                  <a:schemeClr val="tx1"/>
                </a:solidFill>
                <a:latin typeface="+mn-lt"/>
                <a:ea typeface="+mn-ea"/>
                <a:cs typeface="+mn-cs"/>
              </a:rPr>
              <a:t> </a:t>
            </a:r>
            <a:r>
              <a:rPr lang="en-US" sz="1200" b="1" i="0" kern="1200" baseline="0" dirty="0" smtClean="0">
                <a:solidFill>
                  <a:schemeClr val="tx1"/>
                </a:solidFill>
                <a:latin typeface="+mn-lt"/>
                <a:ea typeface="+mn-ea"/>
                <a:cs typeface="+mn-cs"/>
              </a:rPr>
              <a:t>Minus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tanto</a:t>
            </a:r>
            <a:r>
              <a:rPr lang="en-US" sz="1200" b="0" i="0" kern="1200" baseline="0" dirty="0" smtClean="0">
                <a:solidFill>
                  <a:schemeClr val="tx1"/>
                </a:solidFill>
                <a:latin typeface="+mn-lt"/>
                <a:ea typeface="+mn-ea"/>
                <a:cs typeface="+mn-cs"/>
              </a:rPr>
              <a:t> el </a:t>
            </a:r>
            <a:r>
              <a:rPr lang="en-US" sz="1200" b="0" i="0" kern="1200" baseline="0" dirty="0" err="1" smtClean="0">
                <a:solidFill>
                  <a:schemeClr val="tx1"/>
                </a:solidFill>
                <a:latin typeface="+mn-lt"/>
                <a:ea typeface="+mn-ea"/>
                <a:cs typeface="+mn-cs"/>
              </a:rPr>
              <a:t>siguiente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mensaje</a:t>
            </a:r>
            <a:r>
              <a:rPr lang="en-US" sz="1200" b="0" i="0" kern="1200" baseline="0" dirty="0" smtClean="0">
                <a:solidFill>
                  <a:schemeClr val="tx1"/>
                </a:solidFill>
                <a:latin typeface="+mn-lt"/>
                <a:ea typeface="+mn-ea"/>
                <a:cs typeface="+mn-cs"/>
              </a:rPr>
              <a:t> de </a:t>
            </a:r>
            <a:r>
              <a:rPr lang="en-US" sz="1200" b="1" i="0" kern="1200" baseline="0" dirty="0" smtClean="0">
                <a:solidFill>
                  <a:schemeClr val="tx1"/>
                </a:solidFill>
                <a:latin typeface="+mn-lt"/>
                <a:ea typeface="+mn-ea"/>
                <a:cs typeface="+mn-cs"/>
              </a:rPr>
              <a:t>Entre </a:t>
            </a:r>
            <a:r>
              <a:rPr lang="en-US" sz="1200" b="1" i="0" kern="1200" baseline="0" dirty="0" err="1" smtClean="0">
                <a:solidFill>
                  <a:schemeClr val="tx1"/>
                </a:solidFill>
                <a:latin typeface="+mn-lt"/>
                <a:ea typeface="+mn-ea"/>
                <a:cs typeface="+mn-cs"/>
              </a:rPr>
              <a:t>cantidad</a:t>
            </a:r>
            <a:r>
              <a:rPr lang="en-US" sz="1200" b="1" i="0" kern="1200" baseline="0" dirty="0" smtClean="0">
                <a:solidFill>
                  <a:schemeClr val="tx1"/>
                </a:solidFill>
                <a:latin typeface="+mn-lt"/>
                <a:ea typeface="+mn-ea"/>
                <a:cs typeface="+mn-cs"/>
              </a:rPr>
              <a:t> de </a:t>
            </a:r>
            <a:r>
              <a:rPr lang="en-US" sz="1200" b="1" i="0" kern="1200" baseline="0" dirty="0" err="1" smtClean="0">
                <a:solidFill>
                  <a:schemeClr val="tx1"/>
                </a:solidFill>
                <a:latin typeface="+mn-lt"/>
                <a:ea typeface="+mn-ea"/>
                <a:cs typeface="+mn-cs"/>
              </a:rPr>
              <a:t>ms</a:t>
            </a:r>
            <a:r>
              <a:rPr lang="en-US" sz="1200" b="1" i="0" kern="1200" baseline="0" dirty="0" smtClean="0">
                <a:solidFill>
                  <a:schemeClr val="tx1"/>
                </a:solidFill>
                <a:latin typeface="+mn-lt"/>
                <a:ea typeface="+mn-ea"/>
                <a:cs typeface="+mn-cs"/>
              </a:rPr>
              <a:t> a </a:t>
            </a:r>
            <a:r>
              <a:rPr lang="en-US" sz="1200" b="1" i="0" kern="1200" baseline="0" dirty="0" err="1" smtClean="0">
                <a:solidFill>
                  <a:schemeClr val="tx1"/>
                </a:solidFill>
                <a:latin typeface="+mn-lt"/>
                <a:ea typeface="+mn-ea"/>
                <a:cs typeface="+mn-cs"/>
              </a:rPr>
              <a:t>dormir</a:t>
            </a:r>
            <a:r>
              <a:rPr lang="en-US" sz="1200" b="1" i="0" kern="1200" baseline="0" dirty="0" smtClean="0">
                <a:solidFill>
                  <a:schemeClr val="tx1"/>
                </a:solidFill>
                <a:latin typeface="+mn-lt"/>
                <a:ea typeface="+mn-ea"/>
                <a:cs typeface="+mn-cs"/>
              </a:rPr>
              <a:t> </a:t>
            </a:r>
            <a:r>
              <a:rPr lang="en-US" sz="1200" b="1" i="0" kern="1200" baseline="0" dirty="0" err="1" smtClean="0">
                <a:solidFill>
                  <a:schemeClr val="tx1"/>
                </a:solidFill>
                <a:latin typeface="+mn-lt"/>
                <a:ea typeface="+mn-ea"/>
                <a:cs typeface="+mn-cs"/>
              </a:rPr>
              <a:t>cada</a:t>
            </a:r>
            <a:r>
              <a:rPr lang="en-US" sz="1200" b="1" i="0" kern="1200" baseline="0" dirty="0" smtClean="0">
                <a:solidFill>
                  <a:schemeClr val="tx1"/>
                </a:solidFill>
                <a:latin typeface="+mn-lt"/>
                <a:ea typeface="+mn-ea"/>
                <a:cs typeface="+mn-cs"/>
              </a:rPr>
              <a:t> </a:t>
            </a:r>
            <a:r>
              <a:rPr lang="en-US" sz="1200" b="1" i="0" kern="1200" baseline="0" dirty="0" err="1" smtClean="0">
                <a:solidFill>
                  <a:schemeClr val="tx1"/>
                </a:solidFill>
                <a:latin typeface="+mn-lt"/>
                <a:ea typeface="+mn-ea"/>
                <a:cs typeface="+mn-cs"/>
              </a:rPr>
              <a:t>hebra</a:t>
            </a:r>
            <a:r>
              <a:rPr lang="en-US" sz="1200" b="1" i="0" kern="1200" baseline="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ha </a:t>
            </a:r>
            <a:r>
              <a:rPr lang="en-US" sz="1200" b="0" i="0" kern="1200" baseline="0" dirty="0" err="1" smtClean="0">
                <a:solidFill>
                  <a:schemeClr val="tx1"/>
                </a:solidFill>
                <a:latin typeface="+mn-lt"/>
                <a:ea typeface="+mn-ea"/>
                <a:cs typeface="+mn-cs"/>
              </a:rPr>
              <a:t>salido</a:t>
            </a:r>
            <a:r>
              <a:rPr lang="en-US" sz="1200" b="0" i="0" kern="1200" baseline="0" dirty="0" smtClean="0">
                <a:solidFill>
                  <a:schemeClr val="tx1"/>
                </a:solidFill>
                <a:latin typeface="+mn-lt"/>
                <a:ea typeface="+mn-ea"/>
                <a:cs typeface="+mn-cs"/>
              </a:rPr>
              <a:t> antes de que </a:t>
            </a:r>
            <a:r>
              <a:rPr lang="en-US" sz="1200" b="0" i="0" kern="1200" baseline="0" dirty="0" err="1" smtClean="0">
                <a:solidFill>
                  <a:schemeClr val="tx1"/>
                </a:solidFill>
                <a:latin typeface="+mn-lt"/>
                <a:ea typeface="+mn-ea"/>
                <a:cs typeface="+mn-cs"/>
              </a:rPr>
              <a:t>usted</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pueda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haber</a:t>
            </a:r>
            <a:r>
              <a:rPr lang="en-US" sz="1200" b="0" i="0" kern="1200" baseline="0" dirty="0" smtClean="0">
                <a:solidFill>
                  <a:schemeClr val="tx1"/>
                </a:solidFill>
                <a:latin typeface="+mn-lt"/>
                <a:ea typeface="+mn-ea"/>
                <a:cs typeface="+mn-cs"/>
              </a:rPr>
              <a:t> dado la </a:t>
            </a:r>
            <a:r>
              <a:rPr lang="en-US" sz="1200" b="0" i="0" kern="1200" baseline="0" dirty="0" err="1" smtClean="0">
                <a:solidFill>
                  <a:schemeClr val="tx1"/>
                </a:solidFill>
                <a:latin typeface="+mn-lt"/>
                <a:ea typeface="+mn-ea"/>
                <a:cs typeface="+mn-cs"/>
              </a:rPr>
              <a:t>nueva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cantidad</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ms</a:t>
            </a:r>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Es </a:t>
            </a:r>
            <a:r>
              <a:rPr lang="en-US" sz="1200" b="0" i="0" kern="1200" baseline="0" dirty="0" err="1" smtClean="0">
                <a:solidFill>
                  <a:schemeClr val="tx1"/>
                </a:solidFill>
                <a:latin typeface="+mn-lt"/>
                <a:ea typeface="+mn-ea"/>
                <a:cs typeface="+mn-cs"/>
              </a:rPr>
              <a:t>responsabilidad</a:t>
            </a:r>
            <a:r>
              <a:rPr lang="en-US" sz="1200" b="0" i="0" kern="1200" baseline="0" dirty="0" smtClean="0">
                <a:solidFill>
                  <a:schemeClr val="tx1"/>
                </a:solidFill>
                <a:latin typeface="+mn-lt"/>
                <a:ea typeface="+mn-ea"/>
                <a:cs typeface="+mn-cs"/>
              </a:rPr>
              <a:t> del </a:t>
            </a:r>
            <a:r>
              <a:rPr lang="en-US" sz="1200" b="0" i="0" kern="1200" baseline="0" dirty="0" err="1" smtClean="0">
                <a:solidFill>
                  <a:schemeClr val="tx1"/>
                </a:solidFill>
                <a:latin typeface="+mn-lt"/>
                <a:ea typeface="+mn-ea"/>
                <a:cs typeface="+mn-cs"/>
              </a:rPr>
              <a:t>programador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administrar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los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tiempos</a:t>
            </a:r>
            <a:r>
              <a:rPr lang="en-US" sz="1200" b="0" i="0" kern="1200" baseline="0" dirty="0" smtClean="0">
                <a:solidFill>
                  <a:schemeClr val="tx1"/>
                </a:solidFill>
                <a:latin typeface="+mn-lt"/>
                <a:ea typeface="+mn-ea"/>
                <a:cs typeface="+mn-cs"/>
              </a:rPr>
              <a:t> para </a:t>
            </a:r>
            <a:r>
              <a:rPr lang="en-US" sz="1200" b="0" i="0" kern="1200" baseline="0" dirty="0" err="1" smtClean="0">
                <a:solidFill>
                  <a:schemeClr val="tx1"/>
                </a:solidFill>
                <a:latin typeface="+mn-lt"/>
                <a:ea typeface="+mn-ea"/>
                <a:cs typeface="+mn-cs"/>
              </a:rPr>
              <a:t>lograr</a:t>
            </a:r>
            <a:r>
              <a:rPr lang="en-US" sz="1200" b="0" i="0" kern="1200" baseline="0" dirty="0" smtClean="0">
                <a:solidFill>
                  <a:schemeClr val="tx1"/>
                </a:solidFill>
                <a:latin typeface="+mn-lt"/>
                <a:ea typeface="+mn-ea"/>
                <a:cs typeface="+mn-cs"/>
              </a:rPr>
              <a:t> el </a:t>
            </a:r>
            <a:r>
              <a:rPr lang="en-US" sz="1200" b="0" i="0" kern="1200" baseline="0" dirty="0" err="1" smtClean="0">
                <a:solidFill>
                  <a:schemeClr val="tx1"/>
                </a:solidFill>
                <a:latin typeface="+mn-lt"/>
                <a:ea typeface="+mn-ea"/>
                <a:cs typeface="+mn-cs"/>
              </a:rPr>
              <a:t>efecto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deseado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Experimente</a:t>
            </a:r>
            <a:r>
              <a:rPr lang="en-US" sz="1200" b="0" i="0" kern="1200" baseline="0" dirty="0" smtClean="0">
                <a:solidFill>
                  <a:schemeClr val="tx1"/>
                </a:solidFill>
                <a:latin typeface="+mn-lt"/>
                <a:ea typeface="+mn-ea"/>
                <a:cs typeface="+mn-cs"/>
              </a:rPr>
              <a:t> con </a:t>
            </a:r>
            <a:r>
              <a:rPr lang="en-US" sz="1200" b="0" i="0" kern="1200" baseline="0" dirty="0" err="1" smtClean="0">
                <a:solidFill>
                  <a:schemeClr val="tx1"/>
                </a:solidFill>
                <a:latin typeface="+mn-lt"/>
                <a:ea typeface="+mn-ea"/>
                <a:cs typeface="+mn-cs"/>
              </a:rPr>
              <a:t>este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código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dando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distintos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valores</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tiempo</a:t>
            </a:r>
            <a:r>
              <a:rPr lang="en-US" sz="1200" b="0" i="0" kern="1200" baseline="0" dirty="0" smtClean="0">
                <a:solidFill>
                  <a:schemeClr val="tx1"/>
                </a:solidFill>
                <a:latin typeface="+mn-lt"/>
                <a:ea typeface="+mn-ea"/>
                <a:cs typeface="+mn-cs"/>
              </a:rPr>
              <a:t> a </a:t>
            </a:r>
            <a:r>
              <a:rPr lang="en-US" sz="1200" b="0" i="0" kern="1200" baseline="0" dirty="0" err="1" smtClean="0">
                <a:solidFill>
                  <a:schemeClr val="tx1"/>
                </a:solidFill>
                <a:latin typeface="+mn-lt"/>
                <a:ea typeface="+mn-ea"/>
                <a:cs typeface="+mn-cs"/>
              </a:rPr>
              <a:t>dormir</a:t>
            </a:r>
            <a:r>
              <a:rPr lang="en-US" sz="1200" b="0" i="0" kern="1200" baseline="0" dirty="0" smtClean="0">
                <a:solidFill>
                  <a:schemeClr val="tx1"/>
                </a:solidFill>
                <a:latin typeface="+mn-lt"/>
                <a:ea typeface="+mn-ea"/>
                <a:cs typeface="+mn-cs"/>
              </a:rPr>
              <a:t> a </a:t>
            </a:r>
            <a:r>
              <a:rPr lang="en-US" sz="1200" b="0" i="0" kern="1200" baseline="0" dirty="0" err="1" smtClean="0">
                <a:solidFill>
                  <a:schemeClr val="tx1"/>
                </a:solidFill>
                <a:latin typeface="+mn-lt"/>
                <a:ea typeface="+mn-ea"/>
                <a:cs typeface="+mn-cs"/>
              </a:rPr>
              <a:t>cada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hebra</a:t>
            </a:r>
            <a:r>
              <a:rPr lang="en-US" sz="1200" b="0" i="0" kern="1200" baseline="0" dirty="0" smtClean="0">
                <a:solidFill>
                  <a:schemeClr val="tx1"/>
                </a:solidFill>
                <a:latin typeface="+mn-lt"/>
                <a:ea typeface="+mn-ea"/>
                <a:cs typeface="+mn-cs"/>
              </a:rPr>
              <a:t>.</a:t>
            </a:r>
          </a:p>
          <a:p>
            <a:r>
              <a:rPr lang="en-US" sz="1200" b="0" i="0" kern="1200" baseline="0" dirty="0" err="1" smtClean="0">
                <a:solidFill>
                  <a:schemeClr val="tx1"/>
                </a:solidFill>
                <a:latin typeface="+mn-lt"/>
                <a:ea typeface="+mn-ea"/>
                <a:cs typeface="+mn-cs"/>
              </a:rPr>
              <a:t>Más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adelante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veremos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cómo</a:t>
            </a:r>
            <a:r>
              <a:rPr lang="en-US" sz="1200" b="0" i="0" kern="1200" baseline="0" dirty="0" smtClean="0">
                <a:solidFill>
                  <a:schemeClr val="tx1"/>
                </a:solidFill>
                <a:latin typeface="+mn-lt"/>
                <a:ea typeface="+mn-ea"/>
                <a:cs typeface="+mn-cs"/>
              </a:rPr>
              <a:t> las </a:t>
            </a:r>
            <a:r>
              <a:rPr lang="en-US" sz="1200" b="0" i="0" kern="1200" baseline="0" dirty="0" err="1" smtClean="0">
                <a:solidFill>
                  <a:schemeClr val="tx1"/>
                </a:solidFill>
                <a:latin typeface="+mn-lt"/>
                <a:ea typeface="+mn-ea"/>
                <a:cs typeface="+mn-cs"/>
              </a:rPr>
              <a:t>hebras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pueden</a:t>
            </a:r>
            <a:r>
              <a:rPr lang="en-US" sz="1200" b="0" i="0" kern="1200" baseline="0" dirty="0" smtClean="0">
                <a:solidFill>
                  <a:schemeClr val="tx1"/>
                </a:solidFill>
                <a:latin typeface="+mn-lt"/>
                <a:ea typeface="+mn-ea"/>
                <a:cs typeface="+mn-cs"/>
              </a:rPr>
              <a:t> </a:t>
            </a:r>
            <a:r>
              <a:rPr lang="en-US" sz="1200" b="1" i="0" kern="1200" baseline="0" dirty="0" smtClean="0">
                <a:solidFill>
                  <a:schemeClr val="tx1"/>
                </a:solidFill>
                <a:latin typeface="+mn-lt"/>
                <a:ea typeface="+mn-ea"/>
                <a:cs typeface="+mn-cs"/>
              </a:rPr>
              <a:t>SINCRONIZAR</a:t>
            </a:r>
            <a:r>
              <a:rPr lang="en-US" sz="1200" b="0" i="0" kern="1200" baseline="0" dirty="0" smtClean="0">
                <a:solidFill>
                  <a:schemeClr val="tx1"/>
                </a:solidFill>
                <a:latin typeface="+mn-lt"/>
                <a:ea typeface="+mn-ea"/>
                <a:cs typeface="+mn-cs"/>
              </a:rPr>
              <a:t> para la </a:t>
            </a:r>
            <a:r>
              <a:rPr lang="en-US" sz="1200" b="0" i="0" kern="1200" baseline="0" dirty="0" err="1" smtClean="0">
                <a:solidFill>
                  <a:schemeClr val="tx1"/>
                </a:solidFill>
                <a:latin typeface="+mn-lt"/>
                <a:ea typeface="+mn-ea"/>
                <a:cs typeface="+mn-cs"/>
              </a:rPr>
              <a:t>realización</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una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tarea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común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la que </a:t>
            </a:r>
            <a:r>
              <a:rPr lang="en-US" sz="1200" b="0" i="0" kern="1200" baseline="0" dirty="0" err="1" smtClean="0">
                <a:solidFill>
                  <a:schemeClr val="tx1"/>
                </a:solidFill>
                <a:latin typeface="+mn-lt"/>
                <a:ea typeface="+mn-ea"/>
                <a:cs typeface="+mn-cs"/>
              </a:rPr>
              <a:t>todas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pudieran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participar</a:t>
            </a:r>
            <a:endParaRPr lang="en-US" sz="1200" b="0" i="0"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5</a:t>
            </a:fld>
            <a:endParaRPr lang="en-US"/>
          </a:p>
        </p:txBody>
      </p:sp>
    </p:spTree>
    <p:extLst>
      <p:ext uri="{BB962C8B-B14F-4D97-AF65-F5344CB8AC3E}">
        <p14:creationId xmlns:p14="http://schemas.microsoft.com/office/powerpoint/2010/main" val="1042996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err="1" smtClean="0">
                <a:solidFill>
                  <a:schemeClr val="tx1"/>
                </a:solidFill>
                <a:latin typeface="+mn-lt"/>
                <a:ea typeface="+mn-ea"/>
                <a:cs typeface="+mn-cs"/>
              </a:rPr>
              <a:t>Por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supuesto</a:t>
            </a:r>
            <a:r>
              <a:rPr lang="en-US" sz="1200" b="0" i="0" kern="1200" baseline="0" dirty="0" smtClean="0">
                <a:solidFill>
                  <a:schemeClr val="tx1"/>
                </a:solidFill>
                <a:latin typeface="+mn-lt"/>
                <a:ea typeface="+mn-ea"/>
                <a:cs typeface="+mn-cs"/>
              </a:rPr>
              <a:t> que </a:t>
            </a:r>
            <a:r>
              <a:rPr lang="en-US" sz="1200" b="0" i="0" kern="1200" baseline="0" dirty="0" err="1" smtClean="0">
                <a:solidFill>
                  <a:schemeClr val="tx1"/>
                </a:solidFill>
                <a:latin typeface="+mn-lt"/>
                <a:ea typeface="+mn-ea"/>
                <a:cs typeface="+mn-cs"/>
              </a:rPr>
              <a:t>los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tiempos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reales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dependen</a:t>
            </a:r>
            <a:r>
              <a:rPr lang="en-US" sz="1200" b="0" i="0" kern="1200" baseline="0" dirty="0" smtClean="0">
                <a:solidFill>
                  <a:schemeClr val="tx1"/>
                </a:solidFill>
                <a:latin typeface="+mn-lt"/>
                <a:ea typeface="+mn-ea"/>
                <a:cs typeface="+mn-cs"/>
              </a:rPr>
              <a:t> de las </a:t>
            </a:r>
            <a:r>
              <a:rPr lang="en-US" sz="1200" b="0" i="0" kern="1200" baseline="0" dirty="0" err="1" smtClean="0">
                <a:solidFill>
                  <a:schemeClr val="tx1"/>
                </a:solidFill>
                <a:latin typeface="+mn-lt"/>
                <a:ea typeface="+mn-ea"/>
                <a:cs typeface="+mn-cs"/>
              </a:rPr>
              <a:t>características</a:t>
            </a:r>
            <a:r>
              <a:rPr lang="en-US" sz="1200" b="0" i="0" kern="1200" baseline="0" dirty="0" smtClean="0">
                <a:solidFill>
                  <a:schemeClr val="tx1"/>
                </a:solidFill>
                <a:latin typeface="+mn-lt"/>
                <a:ea typeface="+mn-ea"/>
                <a:cs typeface="+mn-cs"/>
              </a:rPr>
              <a:t> del hardware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que lo </a:t>
            </a:r>
            <a:r>
              <a:rPr lang="en-US" sz="1200" b="0" i="0" kern="1200" baseline="0" dirty="0" err="1" smtClean="0">
                <a:solidFill>
                  <a:schemeClr val="tx1"/>
                </a:solidFill>
                <a:latin typeface="+mn-lt"/>
                <a:ea typeface="+mn-ea"/>
                <a:cs typeface="+mn-cs"/>
              </a:rPr>
              <a:t>ejecute</a:t>
            </a:r>
            <a:r>
              <a:rPr lang="en-US" sz="1200" b="0" i="0" kern="1200" baseline="0" dirty="0" smtClean="0">
                <a:solidFill>
                  <a:schemeClr val="tx1"/>
                </a:solidFill>
                <a:latin typeface="+mn-lt"/>
                <a:ea typeface="+mn-ea"/>
                <a:cs typeface="+mn-cs"/>
              </a:rPr>
              <a:t>.  La </a:t>
            </a:r>
            <a:r>
              <a:rPr lang="en-US" sz="1200" b="0" i="0" kern="1200" baseline="0" dirty="0" err="1" smtClean="0">
                <a:solidFill>
                  <a:schemeClr val="tx1"/>
                </a:solidFill>
                <a:latin typeface="+mn-lt"/>
                <a:ea typeface="+mn-ea"/>
                <a:cs typeface="+mn-cs"/>
              </a:rPr>
              <a:t>diferencia</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tiempo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también</a:t>
            </a:r>
            <a:r>
              <a:rPr lang="en-US" sz="1200" b="0" i="0" kern="1200" baseline="0" dirty="0" smtClean="0">
                <a:solidFill>
                  <a:schemeClr val="tx1"/>
                </a:solidFill>
                <a:latin typeface="+mn-lt"/>
                <a:ea typeface="+mn-ea"/>
                <a:cs typeface="+mn-cs"/>
              </a:rPr>
              <a:t> se </a:t>
            </a:r>
            <a:r>
              <a:rPr lang="en-US" sz="1200" b="0" i="0" kern="1200" baseline="0" dirty="0" err="1" smtClean="0">
                <a:solidFill>
                  <a:schemeClr val="tx1"/>
                </a:solidFill>
                <a:latin typeface="+mn-lt"/>
                <a:ea typeface="+mn-ea"/>
                <a:cs typeface="+mn-cs"/>
              </a:rPr>
              <a:t>apreciará</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mejor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la </a:t>
            </a:r>
            <a:r>
              <a:rPr lang="en-US" sz="1200" b="0" i="0" kern="1200" baseline="0" dirty="0" err="1" smtClean="0">
                <a:solidFill>
                  <a:schemeClr val="tx1"/>
                </a:solidFill>
                <a:latin typeface="+mn-lt"/>
                <a:ea typeface="+mn-ea"/>
                <a:cs typeface="+mn-cs"/>
              </a:rPr>
              <a:t>medida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que sea mayor el </a:t>
            </a:r>
            <a:r>
              <a:rPr lang="en-US" sz="1200" b="0" i="0" kern="1200" baseline="0" dirty="0" err="1" smtClean="0">
                <a:solidFill>
                  <a:schemeClr val="tx1"/>
                </a:solidFill>
                <a:latin typeface="+mn-lt"/>
                <a:ea typeface="+mn-ea"/>
                <a:cs typeface="+mn-cs"/>
              </a:rPr>
              <a:t>tamaño</a:t>
            </a:r>
            <a:r>
              <a:rPr lang="en-US" sz="1200" b="0" i="0" kern="1200" baseline="0" dirty="0" smtClean="0">
                <a:solidFill>
                  <a:schemeClr val="tx1"/>
                </a:solidFill>
                <a:latin typeface="+mn-lt"/>
                <a:ea typeface="+mn-ea"/>
                <a:cs typeface="+mn-cs"/>
              </a:rPr>
              <a:t> del array </a:t>
            </a:r>
            <a:r>
              <a:rPr lang="en-US" sz="1200" b="0" i="0" kern="1200" baseline="0" dirty="0" err="1" smtClean="0">
                <a:solidFill>
                  <a:schemeClr val="tx1"/>
                </a:solidFill>
                <a:latin typeface="+mn-lt"/>
                <a:ea typeface="+mn-ea"/>
                <a:cs typeface="+mn-cs"/>
              </a:rPr>
              <a:t>pero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ya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este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ejemplo</a:t>
            </a:r>
            <a:r>
              <a:rPr lang="en-US" sz="1200" b="0" i="0" kern="1200" baseline="0" dirty="0" smtClean="0">
                <a:solidFill>
                  <a:schemeClr val="tx1"/>
                </a:solidFill>
                <a:latin typeface="+mn-lt"/>
                <a:ea typeface="+mn-ea"/>
                <a:cs typeface="+mn-cs"/>
              </a:rPr>
              <a:t> se </a:t>
            </a:r>
            <a:r>
              <a:rPr lang="en-US" sz="1200" b="0" i="0" kern="1200" baseline="0" dirty="0" err="1" smtClean="0">
                <a:solidFill>
                  <a:schemeClr val="tx1"/>
                </a:solidFill>
                <a:latin typeface="+mn-lt"/>
                <a:ea typeface="+mn-ea"/>
                <a:cs typeface="+mn-cs"/>
              </a:rPr>
              <a:t>aprecia</a:t>
            </a:r>
            <a:r>
              <a:rPr lang="en-US" sz="1200" b="0" i="0" kern="1200" baseline="0" dirty="0" smtClean="0">
                <a:solidFill>
                  <a:schemeClr val="tx1"/>
                </a:solidFill>
                <a:latin typeface="+mn-lt"/>
                <a:ea typeface="+mn-ea"/>
                <a:cs typeface="+mn-cs"/>
              </a:rPr>
              <a:t> que la </a:t>
            </a:r>
            <a:r>
              <a:rPr lang="en-US" sz="1200" b="0" i="0" kern="1200" baseline="0" dirty="0" err="1" smtClean="0">
                <a:solidFill>
                  <a:schemeClr val="tx1"/>
                </a:solidFill>
                <a:latin typeface="+mn-lt"/>
                <a:ea typeface="+mn-ea"/>
                <a:cs typeface="+mn-cs"/>
              </a:rPr>
              <a:t>ejecución</a:t>
            </a:r>
            <a:r>
              <a:rPr lang="en-US" sz="1200" b="0" i="0" kern="1200" baseline="0" dirty="0" smtClean="0">
                <a:solidFill>
                  <a:schemeClr val="tx1"/>
                </a:solidFill>
                <a:latin typeface="+mn-lt"/>
                <a:ea typeface="+mn-ea"/>
                <a:cs typeface="+mn-cs"/>
              </a:rPr>
              <a:t> de las </a:t>
            </a:r>
            <a:r>
              <a:rPr lang="en-US" sz="1200" b="0" i="0" kern="1200" baseline="0" dirty="0" err="1" smtClean="0">
                <a:solidFill>
                  <a:schemeClr val="tx1"/>
                </a:solidFill>
                <a:latin typeface="+mn-lt"/>
                <a:ea typeface="+mn-ea"/>
                <a:cs typeface="+mn-cs"/>
              </a:rPr>
              <a:t>hebtras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separado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aprovechan</a:t>
            </a:r>
            <a:r>
              <a:rPr lang="en-US" sz="1200" b="0" i="0" kern="1200" baseline="0" dirty="0" smtClean="0">
                <a:solidFill>
                  <a:schemeClr val="tx1"/>
                </a:solidFill>
                <a:latin typeface="+mn-lt"/>
                <a:ea typeface="+mn-ea"/>
                <a:cs typeface="+mn-cs"/>
              </a:rPr>
              <a:t> las </a:t>
            </a:r>
            <a:r>
              <a:rPr lang="en-US" sz="1200" b="0" i="0" kern="1200" baseline="0" dirty="0" err="1" smtClean="0">
                <a:solidFill>
                  <a:schemeClr val="tx1"/>
                </a:solidFill>
                <a:latin typeface="+mn-lt"/>
                <a:ea typeface="+mn-ea"/>
                <a:cs typeface="+mn-cs"/>
              </a:rPr>
              <a:t>capacidades</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más</a:t>
            </a:r>
            <a:r>
              <a:rPr lang="en-US" sz="1200" b="0" i="0" kern="1200" baseline="0" dirty="0" smtClean="0">
                <a:solidFill>
                  <a:schemeClr val="tx1"/>
                </a:solidFill>
                <a:latin typeface="+mn-lt"/>
                <a:ea typeface="+mn-ea"/>
                <a:cs typeface="+mn-cs"/>
              </a:rPr>
              <a:t> de un </a:t>
            </a:r>
            <a:r>
              <a:rPr lang="en-US" sz="1200" b="0" i="0" kern="1200" baseline="0" dirty="0" err="1" smtClean="0">
                <a:solidFill>
                  <a:schemeClr val="tx1"/>
                </a:solidFill>
                <a:latin typeface="+mn-lt"/>
                <a:ea typeface="+mn-ea"/>
                <a:cs typeface="+mn-cs"/>
              </a:rPr>
              <a:t>procesador</a:t>
            </a:r>
            <a:r>
              <a:rPr lang="en-US" sz="1200" b="0" i="0" kern="1200" baseline="0" dirty="0" smtClean="0">
                <a:solidFill>
                  <a:schemeClr val="tx1"/>
                </a:solidFill>
                <a:latin typeface="+mn-lt"/>
                <a:ea typeface="+mn-ea"/>
                <a:cs typeface="+mn-cs"/>
              </a:rPr>
              <a:t> o </a:t>
            </a:r>
            <a:r>
              <a:rPr lang="en-US" sz="1200" b="0" i="0" kern="1200" baseline="0" dirty="0" err="1" smtClean="0">
                <a:solidFill>
                  <a:schemeClr val="tx1"/>
                </a:solidFill>
                <a:latin typeface="+mn-lt"/>
                <a:ea typeface="+mn-ea"/>
                <a:cs typeface="+mn-cs"/>
              </a:rPr>
              <a:t>núcleo</a:t>
            </a:r>
            <a:r>
              <a:rPr lang="en-US" sz="1200" b="0" i="0" kern="1200" baseline="0" dirty="0" smtClean="0">
                <a:solidFill>
                  <a:schemeClr val="tx1"/>
                </a:solidFill>
                <a:latin typeface="+mn-lt"/>
                <a:ea typeface="+mn-ea"/>
                <a:cs typeface="+mn-cs"/>
              </a:rPr>
              <a:t>. </a:t>
            </a:r>
          </a:p>
          <a:p>
            <a:r>
              <a:rPr lang="en-US" sz="1200" b="0" i="0" kern="1200" baseline="0" dirty="0" err="1" smtClean="0">
                <a:solidFill>
                  <a:schemeClr val="tx1"/>
                </a:solidFill>
                <a:latin typeface="+mn-lt"/>
                <a:ea typeface="+mn-ea"/>
                <a:cs typeface="+mn-cs"/>
              </a:rPr>
              <a:t>Experimente</a:t>
            </a:r>
            <a:r>
              <a:rPr lang="en-US" sz="1200" b="0" i="0" kern="1200" baseline="0" dirty="0" smtClean="0">
                <a:solidFill>
                  <a:schemeClr val="tx1"/>
                </a:solidFill>
                <a:latin typeface="+mn-lt"/>
                <a:ea typeface="+mn-ea"/>
                <a:cs typeface="+mn-cs"/>
              </a:rPr>
              <a:t> con el </a:t>
            </a:r>
            <a:r>
              <a:rPr lang="en-US" sz="1200" b="0" i="0" kern="1200" baseline="0" dirty="0" err="1" smtClean="0">
                <a:solidFill>
                  <a:schemeClr val="tx1"/>
                </a:solidFill>
                <a:latin typeface="+mn-lt"/>
                <a:ea typeface="+mn-ea"/>
                <a:cs typeface="+mn-cs"/>
              </a:rPr>
              <a:t>código</a:t>
            </a:r>
            <a:r>
              <a:rPr lang="en-US" sz="1200" b="0" i="0" kern="1200" baseline="0" dirty="0" smtClean="0">
                <a:solidFill>
                  <a:schemeClr val="tx1"/>
                </a:solidFill>
                <a:latin typeface="+mn-lt"/>
                <a:ea typeface="+mn-ea"/>
                <a:cs typeface="+mn-cs"/>
              </a:rPr>
              <a:t> que se </a:t>
            </a:r>
            <a:r>
              <a:rPr lang="en-US" sz="1200" b="0" i="0" kern="1200" baseline="0" dirty="0" err="1" smtClean="0">
                <a:solidFill>
                  <a:schemeClr val="tx1"/>
                </a:solidFill>
                <a:latin typeface="+mn-lt"/>
                <a:ea typeface="+mn-ea"/>
                <a:cs typeface="+mn-cs"/>
              </a:rPr>
              <a:t>adjunta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Aumente</a:t>
            </a:r>
            <a:r>
              <a:rPr lang="en-US" sz="1200" b="0" i="0" kern="1200" baseline="0" dirty="0" smtClean="0">
                <a:solidFill>
                  <a:schemeClr val="tx1"/>
                </a:solidFill>
                <a:latin typeface="+mn-lt"/>
                <a:ea typeface="+mn-ea"/>
                <a:cs typeface="+mn-cs"/>
              </a:rPr>
              <a:t> la </a:t>
            </a:r>
            <a:r>
              <a:rPr lang="en-US" sz="1200" b="0" i="0" kern="1200" baseline="0" dirty="0" err="1" smtClean="0">
                <a:solidFill>
                  <a:schemeClr val="tx1"/>
                </a:solidFill>
                <a:latin typeface="+mn-lt"/>
                <a:ea typeface="+mn-ea"/>
                <a:cs typeface="+mn-cs"/>
              </a:rPr>
              <a:t>cantidad</a:t>
            </a:r>
            <a:r>
              <a:rPr lang="en-US" sz="1200" b="0" i="0" kern="1200" baseline="0" dirty="0" smtClean="0">
                <a:solidFill>
                  <a:schemeClr val="tx1"/>
                </a:solidFill>
                <a:latin typeface="+mn-lt"/>
                <a:ea typeface="+mn-ea"/>
                <a:cs typeface="+mn-cs"/>
              </a:rPr>
              <a:t> de arrays y la </a:t>
            </a:r>
            <a:r>
              <a:rPr lang="en-US" sz="1200" b="0" i="0" kern="1200" baseline="0" dirty="0" err="1" smtClean="0">
                <a:solidFill>
                  <a:schemeClr val="tx1"/>
                </a:solidFill>
                <a:latin typeface="+mn-lt"/>
                <a:ea typeface="+mn-ea"/>
                <a:cs typeface="+mn-cs"/>
              </a:rPr>
              <a:t>cantidad</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hebras</a:t>
            </a:r>
            <a:r>
              <a:rPr lang="en-US" sz="1200" b="0" i="0" kern="1200" baseline="0" dirty="0" smtClean="0">
                <a:solidFill>
                  <a:schemeClr val="tx1"/>
                </a:solidFill>
                <a:latin typeface="+mn-lt"/>
                <a:ea typeface="+mn-ea"/>
                <a:cs typeface="+mn-cs"/>
              </a:rPr>
              <a:t>.</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El </a:t>
            </a:r>
            <a:r>
              <a:rPr lang="en-US" sz="1200" b="0" i="0" kern="1200" baseline="0" dirty="0" err="1" smtClean="0">
                <a:solidFill>
                  <a:schemeClr val="tx1"/>
                </a:solidFill>
                <a:latin typeface="+mn-lt"/>
                <a:ea typeface="+mn-ea"/>
                <a:cs typeface="+mn-cs"/>
              </a:rPr>
              <a:t>código</a:t>
            </a:r>
            <a:r>
              <a:rPr lang="en-US" sz="1200" b="0" i="0" kern="1200" baseline="0" dirty="0" smtClean="0">
                <a:solidFill>
                  <a:schemeClr val="tx1"/>
                </a:solidFill>
                <a:latin typeface="+mn-lt"/>
                <a:ea typeface="+mn-ea"/>
                <a:cs typeface="+mn-cs"/>
              </a:rPr>
              <a:t> con el que </a:t>
            </a:r>
            <a:r>
              <a:rPr lang="en-US" sz="1200" b="0" i="0" kern="1200" baseline="0" dirty="0" err="1" smtClean="0">
                <a:solidFill>
                  <a:schemeClr val="tx1"/>
                </a:solidFill>
                <a:latin typeface="+mn-lt"/>
                <a:ea typeface="+mn-ea"/>
                <a:cs typeface="+mn-cs"/>
              </a:rPr>
              <a:t>obtuvo</a:t>
            </a:r>
            <a:r>
              <a:rPr lang="en-US" sz="1200" b="0" i="0" kern="1200" baseline="0" dirty="0" smtClean="0">
                <a:solidFill>
                  <a:schemeClr val="tx1"/>
                </a:solidFill>
                <a:latin typeface="+mn-lt"/>
                <a:ea typeface="+mn-ea"/>
                <a:cs typeface="+mn-cs"/>
              </a:rPr>
              <a:t> el </a:t>
            </a:r>
            <a:r>
              <a:rPr lang="en-US" sz="1200" b="0" i="0" kern="1200" baseline="0" dirty="0" err="1" smtClean="0">
                <a:solidFill>
                  <a:schemeClr val="tx1"/>
                </a:solidFill>
                <a:latin typeface="+mn-lt"/>
                <a:ea typeface="+mn-ea"/>
                <a:cs typeface="+mn-cs"/>
              </a:rPr>
              <a:t>resultado</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esta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diapositiva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usa</a:t>
            </a:r>
            <a:r>
              <a:rPr lang="en-US" sz="1200" b="0" i="0" kern="1200" baseline="0" dirty="0" smtClean="0">
                <a:solidFill>
                  <a:schemeClr val="tx1"/>
                </a:solidFill>
                <a:latin typeface="+mn-lt"/>
                <a:ea typeface="+mn-ea"/>
                <a:cs typeface="+mn-cs"/>
              </a:rPr>
              <a:t> para </a:t>
            </a:r>
            <a:r>
              <a:rPr lang="en-US" sz="1200" b="0" i="0" kern="1200" baseline="0" dirty="0" err="1" smtClean="0">
                <a:solidFill>
                  <a:schemeClr val="tx1"/>
                </a:solidFill>
                <a:latin typeface="+mn-lt"/>
                <a:ea typeface="+mn-ea"/>
                <a:cs typeface="+mn-cs"/>
              </a:rPr>
              <a:t>ordenar</a:t>
            </a:r>
            <a:r>
              <a:rPr lang="en-US" sz="1200" b="0" i="0" kern="1200" baseline="0" dirty="0" smtClean="0">
                <a:solidFill>
                  <a:schemeClr val="tx1"/>
                </a:solidFill>
                <a:latin typeface="+mn-lt"/>
                <a:ea typeface="+mn-ea"/>
                <a:cs typeface="+mn-cs"/>
              </a:rPr>
              <a:t> el </a:t>
            </a:r>
            <a:r>
              <a:rPr lang="en-US" sz="1200" b="0" i="0" kern="1200" baseline="0" dirty="0" err="1" smtClean="0">
                <a:solidFill>
                  <a:schemeClr val="tx1"/>
                </a:solidFill>
                <a:latin typeface="+mn-lt"/>
                <a:ea typeface="+mn-ea"/>
                <a:cs typeface="+mn-cs"/>
              </a:rPr>
              <a:t>método</a:t>
            </a:r>
            <a:r>
              <a:rPr lang="en-US" sz="1200" b="0" i="0" kern="1200" baseline="0" dirty="0" smtClean="0">
                <a:solidFill>
                  <a:schemeClr val="tx1"/>
                </a:solidFill>
                <a:latin typeface="+mn-lt"/>
                <a:ea typeface="+mn-ea"/>
                <a:cs typeface="+mn-cs"/>
              </a:rPr>
              <a:t> </a:t>
            </a:r>
            <a:r>
              <a:rPr lang="en-US" sz="1200" b="1" i="0" kern="1200" baseline="0" dirty="0" err="1" smtClean="0">
                <a:solidFill>
                  <a:schemeClr val="tx1"/>
                </a:solidFill>
                <a:latin typeface="+mn-lt"/>
                <a:ea typeface="+mn-ea"/>
                <a:cs typeface="+mn-cs"/>
              </a:rPr>
              <a:t>Array.Sort</a:t>
            </a:r>
            <a:r>
              <a:rPr lang="en-US" sz="1200" b="1" i="0" kern="1200" baseline="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 que es de </a:t>
            </a:r>
            <a:r>
              <a:rPr lang="en-US" sz="1200" b="0" i="0" kern="1200" baseline="0" dirty="0" err="1" smtClean="0">
                <a:solidFill>
                  <a:schemeClr val="tx1"/>
                </a:solidFill>
                <a:latin typeface="+mn-lt"/>
                <a:ea typeface="+mn-ea"/>
                <a:cs typeface="+mn-cs"/>
              </a:rPr>
              <a:t>orden</a:t>
            </a:r>
            <a:r>
              <a:rPr lang="en-US" sz="1200" b="0" i="0" kern="1200" baseline="0" dirty="0" smtClean="0">
                <a:solidFill>
                  <a:schemeClr val="tx1"/>
                </a:solidFill>
                <a:latin typeface="+mn-lt"/>
                <a:ea typeface="+mn-ea"/>
                <a:cs typeface="+mn-cs"/>
              </a:rPr>
              <a:t> </a:t>
            </a:r>
            <a:r>
              <a:rPr lang="en-US" sz="1200" b="1" i="0" kern="1200" baseline="0" dirty="0" err="1" smtClean="0">
                <a:solidFill>
                  <a:schemeClr val="tx1"/>
                </a:solidFill>
                <a:latin typeface="+mn-lt"/>
                <a:ea typeface="+mn-ea"/>
                <a:cs typeface="+mn-cs"/>
              </a:rPr>
              <a:t>NLogN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Mida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los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tiempos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cambiando</a:t>
            </a:r>
            <a:r>
              <a:rPr lang="en-US" sz="1200" b="0" i="0" kern="1200" baseline="0" dirty="0" smtClean="0">
                <a:solidFill>
                  <a:schemeClr val="tx1"/>
                </a:solidFill>
                <a:latin typeface="+mn-lt"/>
                <a:ea typeface="+mn-ea"/>
                <a:cs typeface="+mn-cs"/>
              </a:rPr>
              <a:t> el </a:t>
            </a:r>
            <a:r>
              <a:rPr lang="en-US" sz="1200" b="0" i="0" kern="1200" baseline="0" dirty="0" err="1" smtClean="0">
                <a:solidFill>
                  <a:schemeClr val="tx1"/>
                </a:solidFill>
                <a:latin typeface="+mn-lt"/>
                <a:ea typeface="+mn-ea"/>
                <a:cs typeface="+mn-cs"/>
              </a:rPr>
              <a:t>método</a:t>
            </a:r>
            <a:r>
              <a:rPr lang="en-US" sz="1200" b="0" i="0" kern="1200" baseline="0" dirty="0" smtClean="0">
                <a:solidFill>
                  <a:schemeClr val="tx1"/>
                </a:solidFill>
                <a:latin typeface="+mn-lt"/>
                <a:ea typeface="+mn-ea"/>
                <a:cs typeface="+mn-cs"/>
              </a:rPr>
              <a:t> </a:t>
            </a:r>
            <a:r>
              <a:rPr lang="en-US" sz="1200" b="1" i="0" kern="1200" baseline="0" dirty="0" smtClean="0">
                <a:solidFill>
                  <a:schemeClr val="tx1"/>
                </a:solidFill>
                <a:latin typeface="+mn-lt"/>
                <a:ea typeface="+mn-ea"/>
                <a:cs typeface="+mn-cs"/>
              </a:rPr>
              <a:t>Sort</a:t>
            </a:r>
            <a:r>
              <a:rPr lang="en-US" sz="1200" b="0" i="0" kern="1200" baseline="0" dirty="0" smtClean="0">
                <a:solidFill>
                  <a:schemeClr val="tx1"/>
                </a:solidFill>
                <a:latin typeface="+mn-lt"/>
                <a:ea typeface="+mn-ea"/>
                <a:cs typeface="+mn-cs"/>
              </a:rPr>
              <a:t> (se </a:t>
            </a:r>
            <a:r>
              <a:rPr lang="en-US" sz="1200" b="0" i="0" kern="1200" baseline="0" dirty="0" err="1" smtClean="0">
                <a:solidFill>
                  <a:schemeClr val="tx1"/>
                </a:solidFill>
                <a:latin typeface="+mn-lt"/>
                <a:ea typeface="+mn-ea"/>
                <a:cs typeface="+mn-cs"/>
              </a:rPr>
              <a:t>incluye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también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el </a:t>
            </a:r>
            <a:r>
              <a:rPr lang="en-US" sz="1200" b="0" i="0" kern="1200" baseline="0" dirty="0" err="1" smtClean="0">
                <a:solidFill>
                  <a:schemeClr val="tx1"/>
                </a:solidFill>
                <a:latin typeface="+mn-lt"/>
                <a:ea typeface="+mn-ea"/>
                <a:cs typeface="+mn-cs"/>
              </a:rPr>
              <a:t>código</a:t>
            </a:r>
            <a:r>
              <a:rPr lang="en-US" sz="1200" b="0" i="0" kern="1200" baseline="0" dirty="0" smtClean="0">
                <a:solidFill>
                  <a:schemeClr val="tx1"/>
                </a:solidFill>
                <a:latin typeface="+mn-lt"/>
                <a:ea typeface="+mn-ea"/>
                <a:cs typeface="+mn-cs"/>
              </a:rPr>
              <a:t> que se </a:t>
            </a:r>
            <a:r>
              <a:rPr lang="en-US" sz="1200" b="0" i="0" kern="1200" baseline="0" dirty="0" err="1" smtClean="0">
                <a:solidFill>
                  <a:schemeClr val="tx1"/>
                </a:solidFill>
                <a:latin typeface="+mn-lt"/>
                <a:ea typeface="+mn-ea"/>
                <a:cs typeface="+mn-cs"/>
              </a:rPr>
              <a:t>adjunta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uno</a:t>
            </a:r>
            <a:r>
              <a:rPr lang="en-US" sz="1200" b="0" i="0" kern="1200" baseline="0" dirty="0" smtClean="0">
                <a:solidFill>
                  <a:schemeClr val="tx1"/>
                </a:solidFill>
                <a:latin typeface="+mn-lt"/>
                <a:ea typeface="+mn-ea"/>
                <a:cs typeface="+mn-cs"/>
              </a:rPr>
              <a:t> que sea de </a:t>
            </a:r>
            <a:r>
              <a:rPr lang="en-US" sz="1200" b="0" i="0" kern="1200" baseline="0" dirty="0" err="1" smtClean="0">
                <a:solidFill>
                  <a:schemeClr val="tx1"/>
                </a:solidFill>
                <a:latin typeface="+mn-lt"/>
                <a:ea typeface="+mn-ea"/>
                <a:cs typeface="+mn-cs"/>
              </a:rPr>
              <a:t>orden</a:t>
            </a:r>
            <a:r>
              <a:rPr lang="en-US" sz="1200" b="0" i="0" kern="1200" baseline="0" dirty="0" smtClean="0">
                <a:solidFill>
                  <a:schemeClr val="tx1"/>
                </a:solidFill>
                <a:latin typeface="+mn-lt"/>
                <a:ea typeface="+mn-ea"/>
                <a:cs typeface="+mn-cs"/>
              </a:rPr>
              <a:t> </a:t>
            </a:r>
            <a:r>
              <a:rPr lang="en-US" sz="1200" b="1" i="0" kern="1200" baseline="0" dirty="0" smtClean="0">
                <a:solidFill>
                  <a:schemeClr val="tx1"/>
                </a:solidFill>
                <a:latin typeface="+mn-lt"/>
                <a:ea typeface="+mn-ea"/>
                <a:cs typeface="+mn-cs"/>
              </a:rPr>
              <a:t>N</a:t>
            </a:r>
            <a:r>
              <a:rPr lang="en-US" sz="1200" b="1" i="0" kern="1200" baseline="30000" dirty="0" smtClean="0">
                <a:solidFill>
                  <a:schemeClr val="tx1"/>
                </a:solidFill>
                <a:latin typeface="+mn-lt"/>
                <a:ea typeface="+mn-ea"/>
                <a:cs typeface="+mn-cs"/>
              </a:rPr>
              <a:t>2 </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supuesto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disminuya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los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tamaños</a:t>
            </a:r>
            <a:r>
              <a:rPr lang="en-US" sz="1200" b="0" i="0" kern="1200" baseline="0" dirty="0" smtClean="0">
                <a:solidFill>
                  <a:schemeClr val="tx1"/>
                </a:solidFill>
                <a:latin typeface="+mn-lt"/>
                <a:ea typeface="+mn-ea"/>
                <a:cs typeface="+mn-cs"/>
              </a:rPr>
              <a:t> del array) y observe </a:t>
            </a:r>
            <a:r>
              <a:rPr lang="en-US" sz="1200" b="0" i="0" kern="1200" baseline="0" dirty="0" err="1" smtClean="0">
                <a:solidFill>
                  <a:schemeClr val="tx1"/>
                </a:solidFill>
                <a:latin typeface="+mn-lt"/>
                <a:ea typeface="+mn-ea"/>
                <a:cs typeface="+mn-cs"/>
              </a:rPr>
              <a:t>si</a:t>
            </a:r>
            <a:r>
              <a:rPr lang="en-US" sz="1200" b="0" i="0" kern="1200" baseline="0" dirty="0" smtClean="0">
                <a:solidFill>
                  <a:schemeClr val="tx1"/>
                </a:solidFill>
                <a:latin typeface="+mn-lt"/>
                <a:ea typeface="+mn-ea"/>
                <a:cs typeface="+mn-cs"/>
              </a:rPr>
              <a:t> se da </a:t>
            </a:r>
            <a:r>
              <a:rPr lang="en-US" sz="1200" b="0" i="0" kern="1200" baseline="0" dirty="0" err="1" smtClean="0">
                <a:solidFill>
                  <a:schemeClr val="tx1"/>
                </a:solidFill>
                <a:latin typeface="+mn-lt"/>
                <a:ea typeface="+mn-ea"/>
                <a:cs typeface="+mn-cs"/>
              </a:rPr>
              <a:t>una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misma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proporción</a:t>
            </a:r>
            <a:r>
              <a:rPr lang="en-US" sz="1200" b="0" i="0" kern="1200" baseline="0" dirty="0" smtClean="0">
                <a:solidFill>
                  <a:schemeClr val="tx1"/>
                </a:solidFill>
                <a:latin typeface="+mn-lt"/>
                <a:ea typeface="+mn-ea"/>
                <a:cs typeface="+mn-cs"/>
              </a:rPr>
              <a:t> entre las </a:t>
            </a:r>
            <a:r>
              <a:rPr lang="en-US" sz="1200" b="0" i="0" kern="1200" baseline="0" dirty="0" err="1" smtClean="0">
                <a:solidFill>
                  <a:schemeClr val="tx1"/>
                </a:solidFill>
                <a:latin typeface="+mn-lt"/>
                <a:ea typeface="+mn-ea"/>
                <a:cs typeface="+mn-cs"/>
              </a:rPr>
              <a:t>velocidades</a:t>
            </a:r>
            <a:r>
              <a:rPr lang="en-US" sz="1200" b="0" i="0" kern="1200" baseline="0" dirty="0" smtClean="0">
                <a:solidFill>
                  <a:schemeClr val="tx1"/>
                </a:solidFill>
                <a:latin typeface="+mn-lt"/>
                <a:ea typeface="+mn-ea"/>
                <a:cs typeface="+mn-cs"/>
              </a:rPr>
              <a:t> de las </a:t>
            </a:r>
            <a:r>
              <a:rPr lang="en-US" sz="1200" b="0" i="0" kern="1200" baseline="0" dirty="0" err="1" smtClean="0">
                <a:solidFill>
                  <a:schemeClr val="tx1"/>
                </a:solidFill>
                <a:latin typeface="+mn-lt"/>
                <a:ea typeface="+mn-ea"/>
                <a:cs typeface="+mn-cs"/>
              </a:rPr>
              <a:t>opciones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secuencial</a:t>
            </a:r>
            <a:r>
              <a:rPr lang="en-US" sz="1200" b="0" i="0" kern="1200" baseline="0" dirty="0" smtClean="0">
                <a:solidFill>
                  <a:schemeClr val="tx1"/>
                </a:solidFill>
                <a:latin typeface="+mn-lt"/>
                <a:ea typeface="+mn-ea"/>
                <a:cs typeface="+mn-cs"/>
              </a:rPr>
              <a:t> y con </a:t>
            </a:r>
            <a:r>
              <a:rPr lang="en-US" sz="1200" b="0" i="0" kern="1200" baseline="0" dirty="0" err="1" smtClean="0">
                <a:solidFill>
                  <a:schemeClr val="tx1"/>
                </a:solidFill>
                <a:latin typeface="+mn-lt"/>
                <a:ea typeface="+mn-ea"/>
                <a:cs typeface="+mn-cs"/>
              </a:rPr>
              <a:t>hebras</a:t>
            </a:r>
            <a:endParaRPr lang="en-US" sz="1200" b="1" i="0"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6</a:t>
            </a:fld>
            <a:endParaRPr lang="en-US"/>
          </a:p>
        </p:txBody>
      </p:sp>
    </p:spTree>
    <p:extLst>
      <p:ext uri="{BB962C8B-B14F-4D97-AF65-F5344CB8AC3E}">
        <p14:creationId xmlns:p14="http://schemas.microsoft.com/office/powerpoint/2010/main" val="4285839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smtClean="0">
                <a:solidFill>
                  <a:schemeClr val="tx1"/>
                </a:solidFill>
                <a:latin typeface="+mn-lt"/>
                <a:ea typeface="+mn-ea"/>
                <a:cs typeface="+mn-cs"/>
              </a:rPr>
              <a:t>Note que </a:t>
            </a:r>
            <a:r>
              <a:rPr lang="en-US" sz="1200" b="0" i="0" kern="1200" baseline="0" dirty="0" err="1" smtClean="0">
                <a:solidFill>
                  <a:schemeClr val="tx1"/>
                </a:solidFill>
                <a:latin typeface="+mn-lt"/>
                <a:ea typeface="+mn-ea"/>
                <a:cs typeface="+mn-cs"/>
              </a:rPr>
              <a:t>una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vez</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más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estamos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una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situación</a:t>
            </a:r>
            <a:r>
              <a:rPr lang="en-US" sz="1200" b="0" i="0" kern="1200" baseline="0" dirty="0" smtClean="0">
                <a:solidFill>
                  <a:schemeClr val="tx1"/>
                </a:solidFill>
                <a:latin typeface="+mn-lt"/>
                <a:ea typeface="+mn-ea"/>
                <a:cs typeface="+mn-cs"/>
              </a:rPr>
              <a:t> similar a la que </a:t>
            </a:r>
            <a:r>
              <a:rPr lang="en-US" sz="1200" b="0" i="0" kern="1200" baseline="0" dirty="0" err="1" smtClean="0">
                <a:solidFill>
                  <a:schemeClr val="tx1"/>
                </a:solidFill>
                <a:latin typeface="+mn-lt"/>
                <a:ea typeface="+mn-ea"/>
                <a:cs typeface="+mn-cs"/>
              </a:rPr>
              <a:t>encontramos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cuando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queríamos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definir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algunos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funcionales</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manérica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genérica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la que solo </a:t>
            </a:r>
            <a:r>
              <a:rPr lang="en-US" sz="1200" b="0" i="0" kern="1200" baseline="0" dirty="0" err="1" smtClean="0">
                <a:solidFill>
                  <a:schemeClr val="tx1"/>
                </a:solidFill>
                <a:latin typeface="+mn-lt"/>
                <a:ea typeface="+mn-ea"/>
                <a:cs typeface="+mn-cs"/>
              </a:rPr>
              <a:t>dependiendo</a:t>
            </a:r>
            <a:r>
              <a:rPr lang="en-US" sz="1200" b="0" i="0" kern="1200" baseline="0" dirty="0" smtClean="0">
                <a:solidFill>
                  <a:schemeClr val="tx1"/>
                </a:solidFill>
                <a:latin typeface="+mn-lt"/>
                <a:ea typeface="+mn-ea"/>
                <a:cs typeface="+mn-cs"/>
              </a:rPr>
              <a:t> de la </a:t>
            </a:r>
            <a:r>
              <a:rPr lang="en-US" sz="1200" b="0" i="0" kern="1200" baseline="0" dirty="0" err="1" smtClean="0">
                <a:solidFill>
                  <a:schemeClr val="tx1"/>
                </a:solidFill>
                <a:latin typeface="+mn-lt"/>
                <a:ea typeface="+mn-ea"/>
                <a:cs typeface="+mn-cs"/>
              </a:rPr>
              <a:t>cantidad</a:t>
            </a:r>
            <a:r>
              <a:rPr lang="en-US" sz="1200" b="0" i="0" kern="1200" baseline="0" dirty="0" smtClean="0">
                <a:solidFill>
                  <a:schemeClr val="tx1"/>
                </a:solidFill>
                <a:latin typeface="+mn-lt"/>
                <a:ea typeface="+mn-ea"/>
                <a:cs typeface="+mn-cs"/>
              </a:rPr>
              <a:t> y </a:t>
            </a:r>
            <a:r>
              <a:rPr lang="en-US" sz="1200" b="0" i="0" kern="1200" baseline="0" dirty="0" err="1" smtClean="0">
                <a:solidFill>
                  <a:schemeClr val="tx1"/>
                </a:solidFill>
                <a:latin typeface="+mn-lt"/>
                <a:ea typeface="+mn-ea"/>
                <a:cs typeface="+mn-cs"/>
              </a:rPr>
              <a:t>tipo</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los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parámetros</a:t>
            </a:r>
            <a:r>
              <a:rPr lang="en-US" sz="1200" b="0" i="0" kern="1200" baseline="0" dirty="0" smtClean="0">
                <a:solidFill>
                  <a:schemeClr val="tx1"/>
                </a:solidFill>
                <a:latin typeface="+mn-lt"/>
                <a:ea typeface="+mn-ea"/>
                <a:cs typeface="+mn-cs"/>
              </a:rPr>
              <a:t>.</a:t>
            </a:r>
          </a:p>
          <a:p>
            <a:r>
              <a:rPr lang="en-US" sz="1200" b="0" i="0" kern="1200" baseline="0" dirty="0" err="1" smtClean="0">
                <a:solidFill>
                  <a:schemeClr val="tx1"/>
                </a:solidFill>
                <a:latin typeface="+mn-lt"/>
                <a:ea typeface="+mn-ea"/>
                <a:cs typeface="+mn-cs"/>
              </a:rPr>
              <a:t>Esto</a:t>
            </a:r>
            <a:r>
              <a:rPr lang="en-US" sz="1200" b="0" i="0" kern="1200" baseline="0" dirty="0" smtClean="0">
                <a:solidFill>
                  <a:schemeClr val="tx1"/>
                </a:solidFill>
                <a:latin typeface="+mn-lt"/>
                <a:ea typeface="+mn-ea"/>
                <a:cs typeface="+mn-cs"/>
              </a:rPr>
              <a:t> no </a:t>
            </a:r>
            <a:r>
              <a:rPr lang="en-US" sz="1200" b="0" i="0" kern="1200" baseline="0" dirty="0" err="1" smtClean="0">
                <a:solidFill>
                  <a:schemeClr val="tx1"/>
                </a:solidFill>
                <a:latin typeface="+mn-lt"/>
                <a:ea typeface="+mn-ea"/>
                <a:cs typeface="+mn-cs"/>
              </a:rPr>
              <a:t>ocurría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Python al </a:t>
            </a:r>
            <a:r>
              <a:rPr lang="en-US" sz="1200" b="0" i="0" kern="1200" baseline="0" dirty="0" err="1" smtClean="0">
                <a:solidFill>
                  <a:schemeClr val="tx1"/>
                </a:solidFill>
                <a:latin typeface="+mn-lt"/>
                <a:ea typeface="+mn-ea"/>
                <a:cs typeface="+mn-cs"/>
              </a:rPr>
              <a:t>disponer</a:t>
            </a:r>
            <a:r>
              <a:rPr lang="en-US" sz="1200" b="0" i="0" kern="1200" baseline="0" dirty="0" smtClean="0">
                <a:solidFill>
                  <a:schemeClr val="tx1"/>
                </a:solidFill>
                <a:latin typeface="+mn-lt"/>
                <a:ea typeface="+mn-ea"/>
                <a:cs typeface="+mn-cs"/>
              </a:rPr>
              <a:t> del </a:t>
            </a:r>
            <a:r>
              <a:rPr lang="en-US" sz="1200" b="0" i="0" kern="1200" baseline="0" dirty="0" err="1" smtClean="0">
                <a:solidFill>
                  <a:schemeClr val="tx1"/>
                </a:solidFill>
                <a:latin typeface="+mn-lt"/>
                <a:ea typeface="+mn-ea"/>
                <a:cs typeface="+mn-cs"/>
              </a:rPr>
              <a:t>recurso</a:t>
            </a:r>
            <a:r>
              <a:rPr lang="en-US" sz="1200" b="1" i="0" kern="1200" baseline="0" dirty="0" smtClean="0">
                <a:solidFill>
                  <a:schemeClr val="tx1"/>
                </a:solidFill>
                <a:latin typeface="+mn-lt"/>
                <a:ea typeface="+mn-ea"/>
                <a:cs typeface="+mn-cs"/>
              </a:rPr>
              <a:t> *</a:t>
            </a:r>
            <a:r>
              <a:rPr lang="en-US" sz="1200" b="1" i="0" kern="1200" baseline="0" dirty="0" err="1" smtClean="0">
                <a:solidFill>
                  <a:schemeClr val="tx1"/>
                </a:solidFill>
                <a:latin typeface="+mn-lt"/>
                <a:ea typeface="+mn-ea"/>
                <a:cs typeface="+mn-cs"/>
              </a:rPr>
              <a:t>args</a:t>
            </a:r>
            <a:r>
              <a:rPr lang="en-US" sz="1200" b="1" i="0" kern="1200" baseline="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para </a:t>
            </a:r>
            <a:r>
              <a:rPr lang="en-US" sz="1200" b="0" i="0" kern="1200" baseline="0" dirty="0" err="1" smtClean="0">
                <a:solidFill>
                  <a:schemeClr val="tx1"/>
                </a:solidFill>
                <a:latin typeface="+mn-lt"/>
                <a:ea typeface="+mn-ea"/>
                <a:cs typeface="+mn-cs"/>
              </a:rPr>
              <a:t>encapsular</a:t>
            </a:r>
            <a:r>
              <a:rPr lang="en-US" sz="1200" b="0" i="0" kern="1200" baseline="0" dirty="0" smtClean="0">
                <a:solidFill>
                  <a:schemeClr val="tx1"/>
                </a:solidFill>
                <a:latin typeface="+mn-lt"/>
                <a:ea typeface="+mn-ea"/>
                <a:cs typeface="+mn-cs"/>
              </a:rPr>
              <a:t> y </a:t>
            </a:r>
            <a:r>
              <a:rPr lang="en-US" sz="1200" b="0" i="0" kern="1200" baseline="0" dirty="0" err="1" smtClean="0">
                <a:solidFill>
                  <a:schemeClr val="tx1"/>
                </a:solidFill>
                <a:latin typeface="+mn-lt"/>
                <a:ea typeface="+mn-ea"/>
                <a:cs typeface="+mn-cs"/>
              </a:rPr>
              <a:t>desencapsular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tuplos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cualquier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cantida</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parámetros</a:t>
            </a:r>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Es el </a:t>
            </a:r>
            <a:r>
              <a:rPr lang="en-US" sz="1200" b="0" i="0" kern="1200" baseline="0" dirty="0" err="1" smtClean="0">
                <a:solidFill>
                  <a:schemeClr val="tx1"/>
                </a:solidFill>
                <a:latin typeface="+mn-lt"/>
                <a:ea typeface="+mn-ea"/>
                <a:cs typeface="+mn-cs"/>
              </a:rPr>
              <a:t>tipado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dinámico</a:t>
            </a:r>
            <a:r>
              <a:rPr lang="en-US" sz="1200" b="0" i="0" kern="1200" baseline="0" dirty="0" smtClean="0">
                <a:solidFill>
                  <a:schemeClr val="tx1"/>
                </a:solidFill>
                <a:latin typeface="+mn-lt"/>
                <a:ea typeface="+mn-ea"/>
                <a:cs typeface="+mn-cs"/>
              </a:rPr>
              <a:t> el que se </a:t>
            </a:r>
            <a:r>
              <a:rPr lang="en-US" sz="1200" b="0" i="0" kern="1200" baseline="0" dirty="0" err="1" smtClean="0">
                <a:solidFill>
                  <a:schemeClr val="tx1"/>
                </a:solidFill>
                <a:latin typeface="+mn-lt"/>
                <a:ea typeface="+mn-ea"/>
                <a:cs typeface="+mn-cs"/>
              </a:rPr>
              <a:t>encarga</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verificar</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cada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momento</a:t>
            </a:r>
            <a:r>
              <a:rPr lang="en-US" sz="1200" b="0" i="0" kern="1200" baseline="0" dirty="0" smtClean="0">
                <a:solidFill>
                  <a:schemeClr val="tx1"/>
                </a:solidFill>
                <a:latin typeface="+mn-lt"/>
                <a:ea typeface="+mn-ea"/>
                <a:cs typeface="+mn-cs"/>
              </a:rPr>
              <a:t>, que </a:t>
            </a:r>
            <a:r>
              <a:rPr lang="en-US" sz="1200" b="0" i="0" kern="1200" baseline="0" dirty="0" err="1" smtClean="0">
                <a:solidFill>
                  <a:schemeClr val="tx1"/>
                </a:solidFill>
                <a:latin typeface="+mn-lt"/>
                <a:ea typeface="+mn-ea"/>
                <a:cs typeface="+mn-cs"/>
              </a:rPr>
              <a:t>los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parámetros</a:t>
            </a:r>
            <a:r>
              <a:rPr lang="en-US" sz="1200" b="0" i="0" kern="1200" baseline="0" dirty="0" smtClean="0">
                <a:solidFill>
                  <a:schemeClr val="tx1"/>
                </a:solidFill>
                <a:latin typeface="+mn-lt"/>
                <a:ea typeface="+mn-ea"/>
                <a:cs typeface="+mn-cs"/>
              </a:rPr>
              <a:t> que se </a:t>
            </a:r>
            <a:r>
              <a:rPr lang="en-US" sz="1200" b="0" i="0" kern="1200" baseline="0" dirty="0" err="1" smtClean="0">
                <a:solidFill>
                  <a:schemeClr val="tx1"/>
                </a:solidFill>
                <a:latin typeface="+mn-lt"/>
                <a:ea typeface="+mn-ea"/>
                <a:cs typeface="+mn-cs"/>
              </a:rPr>
              <a:t>pasan</a:t>
            </a:r>
            <a:r>
              <a:rPr lang="en-US" sz="1200" b="0" i="0" kern="1200" baseline="0" dirty="0" smtClean="0">
                <a:solidFill>
                  <a:schemeClr val="tx1"/>
                </a:solidFill>
                <a:latin typeface="+mn-lt"/>
                <a:ea typeface="+mn-ea"/>
                <a:cs typeface="+mn-cs"/>
              </a:rPr>
              <a:t> se </a:t>
            </a:r>
            <a:r>
              <a:rPr lang="en-US" sz="1200" b="0" i="0" kern="1200" baseline="0" dirty="0" err="1" smtClean="0">
                <a:solidFill>
                  <a:schemeClr val="tx1"/>
                </a:solidFill>
                <a:latin typeface="+mn-lt"/>
                <a:ea typeface="+mn-ea"/>
                <a:cs typeface="+mn-cs"/>
              </a:rPr>
              <a:t>correspondan</a:t>
            </a:r>
            <a:r>
              <a:rPr lang="en-US" sz="1200" b="0" i="0" kern="1200" baseline="0" dirty="0" smtClean="0">
                <a:solidFill>
                  <a:schemeClr val="tx1"/>
                </a:solidFill>
                <a:latin typeface="+mn-lt"/>
                <a:ea typeface="+mn-ea"/>
                <a:cs typeface="+mn-cs"/>
              </a:rPr>
              <a:t> con el </a:t>
            </a:r>
            <a:r>
              <a:rPr lang="en-US" sz="1200" b="0" i="0" kern="1200" baseline="0" dirty="0" err="1" smtClean="0">
                <a:solidFill>
                  <a:schemeClr val="tx1"/>
                </a:solidFill>
                <a:latin typeface="+mn-lt"/>
                <a:ea typeface="+mn-ea"/>
                <a:cs typeface="+mn-cs"/>
              </a:rPr>
              <a:t>tipo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que se </a:t>
            </a:r>
            <a:r>
              <a:rPr lang="en-US" sz="1200" b="0" i="0" kern="1200" baseline="0" dirty="0" err="1" smtClean="0">
                <a:solidFill>
                  <a:schemeClr val="tx1"/>
                </a:solidFill>
                <a:latin typeface="+mn-lt"/>
                <a:ea typeface="+mn-ea"/>
                <a:cs typeface="+mn-cs"/>
              </a:rPr>
              <a:t>usan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Algo</a:t>
            </a:r>
            <a:r>
              <a:rPr lang="en-US" sz="1200" b="0" i="0" kern="1200" baseline="0" dirty="0" smtClean="0">
                <a:solidFill>
                  <a:schemeClr val="tx1"/>
                </a:solidFill>
                <a:latin typeface="+mn-lt"/>
                <a:ea typeface="+mn-ea"/>
                <a:cs typeface="+mn-cs"/>
              </a:rPr>
              <a:t> similar es lo que </a:t>
            </a:r>
            <a:r>
              <a:rPr lang="en-US" sz="1200" b="0" i="0" kern="1200" baseline="0" dirty="0" err="1" smtClean="0">
                <a:solidFill>
                  <a:schemeClr val="tx1"/>
                </a:solidFill>
                <a:latin typeface="+mn-lt"/>
                <a:ea typeface="+mn-ea"/>
                <a:cs typeface="+mn-cs"/>
              </a:rPr>
              <a:t>ocurre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este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ejemplo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cuando</a:t>
            </a:r>
            <a:r>
              <a:rPr lang="en-US" sz="1200" b="0" i="0" kern="1200" baseline="0" dirty="0" smtClean="0">
                <a:solidFill>
                  <a:schemeClr val="tx1"/>
                </a:solidFill>
                <a:latin typeface="+mn-lt"/>
                <a:ea typeface="+mn-ea"/>
                <a:cs typeface="+mn-cs"/>
              </a:rPr>
              <a:t> se </a:t>
            </a:r>
            <a:r>
              <a:rPr lang="en-US" sz="1200" b="0" i="0" kern="1200" baseline="0" dirty="0" err="1" smtClean="0">
                <a:solidFill>
                  <a:schemeClr val="tx1"/>
                </a:solidFill>
                <a:latin typeface="+mn-lt"/>
                <a:ea typeface="+mn-ea"/>
                <a:cs typeface="+mn-cs"/>
              </a:rPr>
              <a:t>verifica</a:t>
            </a:r>
            <a:r>
              <a:rPr lang="en-US" sz="1200" b="0" i="0" kern="1200" baseline="0" dirty="0" smtClean="0">
                <a:solidFill>
                  <a:schemeClr val="tx1"/>
                </a:solidFill>
                <a:latin typeface="+mn-lt"/>
                <a:ea typeface="+mn-ea"/>
                <a:cs typeface="+mn-cs"/>
              </a:rPr>
              <a:t> que el cast </a:t>
            </a:r>
            <a:r>
              <a:rPr lang="en-US" sz="1200" b="1" i="0" kern="1200" baseline="0" dirty="0" smtClean="0">
                <a:solidFill>
                  <a:schemeClr val="tx1"/>
                </a:solidFill>
                <a:latin typeface="+mn-lt"/>
                <a:ea typeface="+mn-ea"/>
                <a:cs typeface="+mn-cs"/>
              </a:rPr>
              <a:t>(</a:t>
            </a:r>
            <a:r>
              <a:rPr lang="en-US" sz="1200" b="1" i="0" kern="1200" baseline="0" dirty="0" err="1" smtClean="0">
                <a:solidFill>
                  <a:schemeClr val="tx1"/>
                </a:solidFill>
                <a:latin typeface="+mn-lt"/>
                <a:ea typeface="+mn-ea"/>
                <a:cs typeface="+mn-cs"/>
              </a:rPr>
              <a:t>int</a:t>
            </a:r>
            <a:r>
              <a:rPr lang="en-US" sz="1200" b="1" i="0" kern="1200" baseline="0" dirty="0" smtClean="0">
                <a:solidFill>
                  <a:schemeClr val="tx1"/>
                </a:solidFill>
                <a:latin typeface="+mn-lt"/>
                <a:ea typeface="+mn-ea"/>
                <a:cs typeface="+mn-cs"/>
              </a:rPr>
              <a:t>[ ])x </a:t>
            </a:r>
            <a:r>
              <a:rPr lang="en-US" sz="1200" b="0" i="0" kern="1200" baseline="0" dirty="0" err="1" smtClean="0">
                <a:solidFill>
                  <a:schemeClr val="tx1"/>
                </a:solidFill>
                <a:latin typeface="+mn-lt"/>
                <a:ea typeface="+mn-ea"/>
                <a:cs typeface="+mn-cs"/>
              </a:rPr>
              <a:t>corresponda</a:t>
            </a:r>
            <a:r>
              <a:rPr lang="en-US" sz="1200" b="0" i="0" kern="1200" baseline="0" dirty="0" smtClean="0">
                <a:solidFill>
                  <a:schemeClr val="tx1"/>
                </a:solidFill>
                <a:latin typeface="+mn-lt"/>
                <a:ea typeface="+mn-ea"/>
                <a:cs typeface="+mn-cs"/>
              </a:rPr>
              <a:t> con el </a:t>
            </a:r>
            <a:r>
              <a:rPr lang="en-US" sz="1200" b="0" i="0" kern="1200" baseline="0" dirty="0" err="1" smtClean="0">
                <a:solidFill>
                  <a:schemeClr val="tx1"/>
                </a:solidFill>
                <a:latin typeface="+mn-lt"/>
                <a:ea typeface="+mn-ea"/>
                <a:cs typeface="+mn-cs"/>
              </a:rPr>
              <a:t>tipo</a:t>
            </a:r>
            <a:r>
              <a:rPr lang="en-US" sz="1200" b="0" i="0" kern="1200" baseline="0" dirty="0" smtClean="0">
                <a:solidFill>
                  <a:schemeClr val="tx1"/>
                </a:solidFill>
                <a:latin typeface="+mn-lt"/>
                <a:ea typeface="+mn-ea"/>
                <a:cs typeface="+mn-cs"/>
              </a:rPr>
              <a:t> real que </a:t>
            </a:r>
            <a:r>
              <a:rPr lang="en-US" sz="1200" b="0" i="0" kern="1200" baseline="0" dirty="0" err="1" smtClean="0">
                <a:solidFill>
                  <a:schemeClr val="tx1"/>
                </a:solidFill>
                <a:latin typeface="+mn-lt"/>
                <a:ea typeface="+mn-ea"/>
                <a:cs typeface="+mn-cs"/>
              </a:rPr>
              <a:t>tiene</a:t>
            </a:r>
            <a:r>
              <a:rPr lang="en-US" sz="1200" b="0" i="0" kern="1200" baseline="0" dirty="0" smtClean="0">
                <a:solidFill>
                  <a:schemeClr val="tx1"/>
                </a:solidFill>
                <a:latin typeface="+mn-lt"/>
                <a:ea typeface="+mn-ea"/>
                <a:cs typeface="+mn-cs"/>
              </a:rPr>
              <a:t> </a:t>
            </a:r>
            <a:r>
              <a:rPr lang="en-US" sz="1200" b="1" i="0" kern="1200" baseline="0" dirty="0" smtClean="0">
                <a:solidFill>
                  <a:schemeClr val="tx1"/>
                </a:solidFill>
                <a:latin typeface="+mn-lt"/>
                <a:ea typeface="+mn-ea"/>
                <a:cs typeface="+mn-cs"/>
              </a:rPr>
              <a:t>x </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7</a:t>
            </a:fld>
            <a:endParaRPr lang="en-US"/>
          </a:p>
        </p:txBody>
      </p:sp>
    </p:spTree>
    <p:extLst>
      <p:ext uri="{BB962C8B-B14F-4D97-AF65-F5344CB8AC3E}">
        <p14:creationId xmlns:p14="http://schemas.microsoft.com/office/powerpoint/2010/main" val="4147474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err="1" smtClean="0">
                <a:solidFill>
                  <a:schemeClr val="tx1"/>
                </a:solidFill>
                <a:latin typeface="+mn-lt"/>
                <a:ea typeface="+mn-ea"/>
                <a:cs typeface="+mn-cs"/>
              </a:rPr>
              <a:t>Estudie</a:t>
            </a:r>
            <a:r>
              <a:rPr lang="en-US" sz="1200" b="0" i="0" kern="1200" baseline="0" dirty="0" smtClean="0">
                <a:solidFill>
                  <a:schemeClr val="tx1"/>
                </a:solidFill>
                <a:latin typeface="+mn-lt"/>
                <a:ea typeface="+mn-ea"/>
                <a:cs typeface="+mn-cs"/>
              </a:rPr>
              <a:t> y </a:t>
            </a:r>
            <a:r>
              <a:rPr lang="en-US" sz="1200" b="0" i="0" kern="1200" baseline="0" dirty="0" err="1" smtClean="0">
                <a:solidFill>
                  <a:schemeClr val="tx1"/>
                </a:solidFill>
                <a:latin typeface="+mn-lt"/>
                <a:ea typeface="+mn-ea"/>
                <a:cs typeface="+mn-cs"/>
              </a:rPr>
              <a:t>practique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otros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métodos</a:t>
            </a:r>
            <a:r>
              <a:rPr lang="en-US" sz="1200" b="0" i="0" kern="1200" baseline="0" dirty="0" smtClean="0">
                <a:solidFill>
                  <a:schemeClr val="tx1"/>
                </a:solidFill>
                <a:latin typeface="+mn-lt"/>
                <a:ea typeface="+mn-ea"/>
                <a:cs typeface="+mn-cs"/>
              </a:rPr>
              <a:t> del </a:t>
            </a:r>
            <a:r>
              <a:rPr lang="en-US" sz="1200" b="0" i="0" kern="1200" baseline="0" dirty="0" err="1" smtClean="0">
                <a:solidFill>
                  <a:schemeClr val="tx1"/>
                </a:solidFill>
                <a:latin typeface="+mn-lt"/>
                <a:ea typeface="+mn-ea"/>
                <a:cs typeface="+mn-cs"/>
              </a:rPr>
              <a:t>tipo</a:t>
            </a:r>
            <a:r>
              <a:rPr lang="en-US" sz="1200" b="0" i="0" kern="1200" baseline="0" dirty="0" smtClean="0">
                <a:solidFill>
                  <a:schemeClr val="tx1"/>
                </a:solidFill>
                <a:latin typeface="+mn-lt"/>
                <a:ea typeface="+mn-ea"/>
                <a:cs typeface="+mn-cs"/>
              </a:rPr>
              <a:t> </a:t>
            </a:r>
            <a:r>
              <a:rPr lang="en-US" sz="1200" b="1" i="0" kern="1200" baseline="0" dirty="0" smtClean="0">
                <a:solidFill>
                  <a:schemeClr val="tx1"/>
                </a:solidFill>
                <a:latin typeface="+mn-lt"/>
                <a:ea typeface="+mn-ea"/>
                <a:cs typeface="+mn-cs"/>
              </a:rPr>
              <a:t>Thread</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porque</a:t>
            </a:r>
            <a:r>
              <a:rPr lang="en-US" sz="1200" b="0" i="0" kern="1200" baseline="0" dirty="0" smtClean="0">
                <a:solidFill>
                  <a:schemeClr val="tx1"/>
                </a:solidFill>
                <a:latin typeface="+mn-lt"/>
                <a:ea typeface="+mn-ea"/>
                <a:cs typeface="+mn-cs"/>
              </a:rPr>
              <a:t> no hay </a:t>
            </a:r>
            <a:r>
              <a:rPr lang="en-US" sz="1200" b="0" i="0" kern="1200" baseline="0" dirty="0" err="1" smtClean="0">
                <a:solidFill>
                  <a:schemeClr val="tx1"/>
                </a:solidFill>
                <a:latin typeface="+mn-lt"/>
                <a:ea typeface="+mn-ea"/>
                <a:cs typeface="+mn-cs"/>
              </a:rPr>
              <a:t>espacio</a:t>
            </a:r>
            <a:r>
              <a:rPr lang="en-US" sz="1200" b="0" i="0" kern="1200" baseline="0" dirty="0" smtClean="0">
                <a:solidFill>
                  <a:schemeClr val="tx1"/>
                </a:solidFill>
                <a:latin typeface="+mn-lt"/>
                <a:ea typeface="+mn-ea"/>
                <a:cs typeface="+mn-cs"/>
              </a:rPr>
              <a:t> para </a:t>
            </a:r>
            <a:r>
              <a:rPr lang="en-US" sz="1200" b="0" i="0" kern="1200" baseline="0" dirty="0" err="1" smtClean="0">
                <a:solidFill>
                  <a:schemeClr val="tx1"/>
                </a:solidFill>
                <a:latin typeface="+mn-lt"/>
                <a:ea typeface="+mn-ea"/>
                <a:cs typeface="+mn-cs"/>
              </a:rPr>
              <a:t>analizarlos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todos</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aquí</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En</a:t>
            </a:r>
            <a:r>
              <a:rPr lang="en-US" sz="1200" b="0" i="0" kern="1200" baseline="0" dirty="0" smtClean="0">
                <a:solidFill>
                  <a:schemeClr val="tx1"/>
                </a:solidFill>
                <a:latin typeface="+mn-lt"/>
                <a:ea typeface="+mn-ea"/>
                <a:cs typeface="+mn-cs"/>
              </a:rPr>
              <a:t> el </a:t>
            </a:r>
            <a:r>
              <a:rPr lang="en-US" sz="1200" b="0" i="0" kern="1200" baseline="0" dirty="0" err="1" smtClean="0">
                <a:solidFill>
                  <a:schemeClr val="tx1"/>
                </a:solidFill>
                <a:latin typeface="+mn-lt"/>
                <a:ea typeface="+mn-ea"/>
                <a:cs typeface="+mn-cs"/>
              </a:rPr>
              <a:t>código</a:t>
            </a:r>
            <a:r>
              <a:rPr lang="en-US" sz="1200" b="0" i="0" kern="1200" baseline="0" dirty="0" smtClean="0">
                <a:solidFill>
                  <a:schemeClr val="tx1"/>
                </a:solidFill>
                <a:latin typeface="+mn-lt"/>
                <a:ea typeface="+mn-ea"/>
                <a:cs typeface="+mn-cs"/>
              </a:rPr>
              <a:t> que se </a:t>
            </a:r>
            <a:r>
              <a:rPr lang="en-US" sz="1200" b="0" i="0" kern="1200" baseline="0" dirty="0" err="1" smtClean="0">
                <a:solidFill>
                  <a:schemeClr val="tx1"/>
                </a:solidFill>
                <a:latin typeface="+mn-lt"/>
                <a:ea typeface="+mn-ea"/>
                <a:cs typeface="+mn-cs"/>
              </a:rPr>
              <a:t>adjunta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también</a:t>
            </a:r>
            <a:r>
              <a:rPr lang="en-US" sz="1200" b="0" i="0" kern="1200" baseline="0" dirty="0" smtClean="0">
                <a:solidFill>
                  <a:schemeClr val="tx1"/>
                </a:solidFill>
                <a:latin typeface="+mn-lt"/>
                <a:ea typeface="+mn-ea"/>
                <a:cs typeface="+mn-cs"/>
              </a:rPr>
              <a:t> hay </a:t>
            </a:r>
            <a:r>
              <a:rPr lang="en-US" sz="1200" b="0" i="0" kern="1200" baseline="0" dirty="0" err="1" smtClean="0">
                <a:solidFill>
                  <a:schemeClr val="tx1"/>
                </a:solidFill>
                <a:latin typeface="+mn-lt"/>
                <a:ea typeface="+mn-ea"/>
                <a:cs typeface="+mn-cs"/>
              </a:rPr>
              <a:t>ejemplo</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cómo</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una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hebra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puede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interrumpir</a:t>
            </a:r>
            <a:r>
              <a:rPr lang="en-US" sz="1200" b="0" i="0" kern="1200" baseline="0" dirty="0" smtClean="0">
                <a:solidFill>
                  <a:schemeClr val="tx1"/>
                </a:solidFill>
                <a:latin typeface="+mn-lt"/>
                <a:ea typeface="+mn-ea"/>
                <a:cs typeface="+mn-cs"/>
              </a:rPr>
              <a:t> la </a:t>
            </a:r>
            <a:r>
              <a:rPr lang="en-US" sz="1200" b="0" i="0" kern="1200" baseline="0" dirty="0" err="1" smtClean="0">
                <a:solidFill>
                  <a:schemeClr val="tx1"/>
                </a:solidFill>
                <a:latin typeface="+mn-lt"/>
                <a:ea typeface="+mn-ea"/>
                <a:cs typeface="+mn-cs"/>
              </a:rPr>
              <a:t>ejecución</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otra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hebra</a:t>
            </a:r>
            <a:endParaRPr lang="en-US" sz="1200" b="1" i="0"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8</a:t>
            </a:fld>
            <a:endParaRPr lang="en-US"/>
          </a:p>
        </p:txBody>
      </p:sp>
    </p:spTree>
    <p:extLst>
      <p:ext uri="{BB962C8B-B14F-4D97-AF65-F5344CB8AC3E}">
        <p14:creationId xmlns:p14="http://schemas.microsoft.com/office/powerpoint/2010/main" val="3451597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9</a:t>
            </a:fld>
            <a:endParaRPr lang="en-US"/>
          </a:p>
        </p:txBody>
      </p:sp>
    </p:spTree>
    <p:extLst>
      <p:ext uri="{BB962C8B-B14F-4D97-AF65-F5344CB8AC3E}">
        <p14:creationId xmlns:p14="http://schemas.microsoft.com/office/powerpoint/2010/main" val="3000130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9354185" y="6428740"/>
            <a:ext cx="2743200" cy="365125"/>
          </a:xfrm>
        </p:spPr>
        <p:txBody>
          <a:bodyPr/>
          <a:lstStyle>
            <a:lvl1pPr>
              <a:defRPr sz="1000" b="1">
                <a:latin typeface="Consolas" panose="020B0609020204030204" charset="0"/>
                <a:cs typeface="Consolas" panose="020B0609020204030204" charset="0"/>
              </a:defRPr>
            </a:lvl1pPr>
          </a:lstStyle>
          <a:p>
            <a:fld id="{9B618960-8005-486C-9A75-10CB2AAC16F9}" type="slidenum">
              <a:rPr lang="en-US" smtClean="0"/>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t>12/6/2022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t>12/6/2022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t>12/6/2022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t>12/6/2022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p:spPr>
        <p:txBody>
          <a:bodyPr/>
          <a:lstStyle/>
          <a:p>
            <a:fld id="{63A1C593-65D0-4073-BCC9-577B9352EA97}" type="datetimeFigureOut">
              <a:rPr lang="en-US" smtClean="0"/>
              <a:t>12/6/2022</a:t>
            </a:fld>
            <a:endParaRPr lang="en-US"/>
          </a:p>
        </p:txBody>
      </p:sp>
      <p:sp>
        <p:nvSpPr>
          <p:cNvPr id="6" name="Footer Placeholder 5"/>
          <p:cNvSpPr>
            <a:spLocks noGrp="1"/>
          </p:cNvSpPr>
          <p:nvPr>
            <p:ph type="ftr" sz="quarter" idx="11"/>
          </p:nvPr>
        </p:nvSpPr>
        <p:spPr>
          <a:xfrm>
            <a:off x="4038600" y="6356350"/>
            <a:ext cx="4114800" cy="365125"/>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p:spPr>
        <p:txBody>
          <a:bodyPr/>
          <a:lstStyle/>
          <a:p>
            <a:fld id="{63A1C593-65D0-4073-BCC9-577B9352EA97}" type="datetimeFigureOut">
              <a:rPr lang="en-US" smtClean="0"/>
              <a:t>12/6/2022</a:t>
            </a:fld>
            <a:endParaRPr lang="en-US"/>
          </a:p>
        </p:txBody>
      </p:sp>
      <p:sp>
        <p:nvSpPr>
          <p:cNvPr id="8" name="Footer Placeholder 7"/>
          <p:cNvSpPr>
            <a:spLocks noGrp="1"/>
          </p:cNvSpPr>
          <p:nvPr>
            <p:ph type="ftr" sz="quarter" idx="11"/>
          </p:nvPr>
        </p:nvSpPr>
        <p:spPr>
          <a:xfrm>
            <a:off x="4038600" y="6356350"/>
            <a:ext cx="4114800" cy="365125"/>
          </a:xfrm>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p:spPr>
        <p:txBody>
          <a:bodyPr/>
          <a:lstStyle/>
          <a:p>
            <a:fld id="{63A1C593-65D0-4073-BCC9-577B9352EA97}" type="datetimeFigureOut">
              <a:rPr lang="en-US" smtClean="0"/>
              <a:t>12/6/2022</a:t>
            </a:fld>
            <a:endParaRPr lang="en-US"/>
          </a:p>
        </p:txBody>
      </p:sp>
      <p:sp>
        <p:nvSpPr>
          <p:cNvPr id="4" name="Footer Placeholder 3"/>
          <p:cNvSpPr>
            <a:spLocks noGrp="1"/>
          </p:cNvSpPr>
          <p:nvPr>
            <p:ph type="ftr" sz="quarter" idx="11"/>
          </p:nvPr>
        </p:nvSpPr>
        <p:spPr>
          <a:xfrm>
            <a:off x="4038600" y="6356350"/>
            <a:ext cx="4114800" cy="365125"/>
          </a:xfrm>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p:spPr>
        <p:txBody>
          <a:bodyPr/>
          <a:lstStyle/>
          <a:p>
            <a:fld id="{63A1C593-65D0-4073-BCC9-577B9352EA97}" type="datetimeFigureOut">
              <a:rPr lang="en-US" smtClean="0"/>
              <a:t>12/6/2022</a:t>
            </a:fld>
            <a:endParaRPr lang="en-US"/>
          </a:p>
        </p:txBody>
      </p:sp>
      <p:sp>
        <p:nvSpPr>
          <p:cNvPr id="3" name="Footer Placeholder 2"/>
          <p:cNvSpPr>
            <a:spLocks noGrp="1"/>
          </p:cNvSpPr>
          <p:nvPr>
            <p:ph type="ftr" sz="quarter" idx="11"/>
          </p:nvPr>
        </p:nvSpPr>
        <p:spPr>
          <a:xfrm>
            <a:off x="4038600" y="6356350"/>
            <a:ext cx="4114800" cy="365125"/>
          </a:xfrm>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p:spPr>
        <p:txBody>
          <a:bodyPr/>
          <a:lstStyle/>
          <a:p>
            <a:fld id="{63A1C593-65D0-4073-BCC9-577B9352EA97}" type="datetimeFigureOut">
              <a:rPr lang="en-US" smtClean="0"/>
              <a:t>12/6/2022</a:t>
            </a:fld>
            <a:endParaRPr lang="en-US"/>
          </a:p>
        </p:txBody>
      </p:sp>
      <p:sp>
        <p:nvSpPr>
          <p:cNvPr id="6" name="Footer Placeholder 5"/>
          <p:cNvSpPr>
            <a:spLocks noGrp="1"/>
          </p:cNvSpPr>
          <p:nvPr>
            <p:ph type="ftr" sz="quarter" idx="11"/>
          </p:nvPr>
        </p:nvSpPr>
        <p:spPr>
          <a:xfrm>
            <a:off x="4038600" y="6356350"/>
            <a:ext cx="4114800" cy="365125"/>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p:spPr>
        <p:txBody>
          <a:bodyPr/>
          <a:lstStyle/>
          <a:p>
            <a:fld id="{63A1C593-65D0-4073-BCC9-577B9352EA97}" type="datetimeFigureOut">
              <a:rPr lang="en-US" smtClean="0"/>
              <a:t>12/6/2022</a:t>
            </a:fld>
            <a:endParaRPr lang="en-US"/>
          </a:p>
        </p:txBody>
      </p:sp>
      <p:sp>
        <p:nvSpPr>
          <p:cNvPr id="6" name="Footer Placeholder 5"/>
          <p:cNvSpPr>
            <a:spLocks noGrp="1"/>
          </p:cNvSpPr>
          <p:nvPr>
            <p:ph type="ftr" sz="quarter" idx="11"/>
          </p:nvPr>
        </p:nvSpPr>
        <p:spPr>
          <a:xfrm>
            <a:off x="4038600" y="6356350"/>
            <a:ext cx="4114800" cy="365125"/>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mt="10000"/>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
        <p:nvSpPr>
          <p:cNvPr id="7" name="Footer Placeholder 4"/>
          <p:cNvSpPr>
            <a:spLocks noGrp="1"/>
          </p:cNvSpPr>
          <p:nvPr userDrawn="1"/>
        </p:nvSpPr>
        <p:spPr>
          <a:xfrm>
            <a:off x="77470" y="6428740"/>
            <a:ext cx="4114800" cy="365125"/>
          </a:xfrm>
          <a:prstGeom prst="rect">
            <a:avLst/>
          </a:prstGeom>
        </p:spPr>
        <p:txBody>
          <a:bodyPr vert="horz" lIns="91440" tIns="45720" rIns="91440" bIns="45720" rtlCol="0" anchor="ctr"/>
          <a:lstStyle>
            <a:lvl1pPr algn="l">
              <a:defRPr sz="900" b="1">
                <a:latin typeface="Arial Narrow" panose="020B0606020202030204" charset="0"/>
                <a:cs typeface="Arial Narrow" panose="020B0606020202030204" charset="0"/>
              </a:defRPr>
            </a:lvl1pPr>
          </a:lstStyle>
          <a:p>
            <a:r>
              <a:rPr lang="en-US"/>
              <a:t>(C) LP MATCOM UH 2022</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105" y="87951"/>
            <a:ext cx="2870771" cy="652017"/>
          </a:xfrm>
          <a:solidFill>
            <a:schemeClr val="accent1">
              <a:lumMod val="75000"/>
            </a:schemeClr>
          </a:solidFill>
        </p:spPr>
        <p:txBody>
          <a:bodyPr vert="horz" lIns="91440" tIns="45720" rIns="91440" bIns="45720" rtlCol="0" anchor="ctr">
            <a:normAutofit/>
          </a:bodyPr>
          <a:lstStyle/>
          <a:p>
            <a:r>
              <a:rPr lang="en-US" sz="3200" cap="small" dirty="0" err="1">
                <a:solidFill>
                  <a:schemeClr val="bg1"/>
                </a:solidFill>
                <a:latin typeface="Arial Narrow" panose="020B0606020202030204" charset="0"/>
              </a:rPr>
              <a:t>T</a:t>
            </a:r>
            <a:r>
              <a:rPr lang="en-US" sz="3200" cap="small" dirty="0" err="1" smtClean="0">
                <a:solidFill>
                  <a:schemeClr val="bg1"/>
                </a:solidFill>
                <a:latin typeface="Arial Narrow" panose="020B0606020202030204" charset="0"/>
              </a:rPr>
              <a:t>emas</a:t>
            </a:r>
            <a:r>
              <a:rPr lang="en-US" sz="3200" cap="small" dirty="0" smtClean="0">
                <a:solidFill>
                  <a:schemeClr val="bg1"/>
                </a:solidFill>
                <a:latin typeface="Arial Narrow" panose="020B0606020202030204" charset="0"/>
              </a:rPr>
              <a:t> </a:t>
            </a:r>
            <a:r>
              <a:rPr lang="en-US" sz="3200" cap="small" dirty="0">
                <a:solidFill>
                  <a:schemeClr val="bg1"/>
                </a:solidFill>
                <a:latin typeface="Arial Narrow" panose="020B0606020202030204" charset="0"/>
              </a:rPr>
              <a:t>del </a:t>
            </a:r>
            <a:r>
              <a:rPr lang="en-US" sz="3200" cap="small" dirty="0" err="1">
                <a:solidFill>
                  <a:schemeClr val="bg1"/>
                </a:solidFill>
                <a:latin typeface="Arial Narrow" panose="020B0606020202030204" charset="0"/>
              </a:rPr>
              <a:t>curso</a:t>
            </a:r>
            <a:endParaRPr lang="en-US" sz="3200" cap="small" dirty="0">
              <a:solidFill>
                <a:schemeClr val="bg1"/>
              </a:solidFill>
              <a:latin typeface="Arial Narrow" panose="020B0606020202030204" charset="0"/>
            </a:endParaRPr>
          </a:p>
        </p:txBody>
      </p:sp>
      <p:sp>
        <p:nvSpPr>
          <p:cNvPr id="3" name="Content Placeholder 2"/>
          <p:cNvSpPr>
            <a:spLocks noGrp="1"/>
          </p:cNvSpPr>
          <p:nvPr>
            <p:ph idx="1"/>
          </p:nvPr>
        </p:nvSpPr>
        <p:spPr>
          <a:xfrm>
            <a:off x="996830" y="1084629"/>
            <a:ext cx="9127732" cy="5636846"/>
          </a:xfrm>
        </p:spPr>
        <p:txBody>
          <a:bodyPr>
            <a:noAutofit/>
          </a:bodyPr>
          <a:lstStyle/>
          <a:p>
            <a:pPr marL="514350" indent="-514350">
              <a:buFont typeface="+mj-lt"/>
              <a:buAutoNum type="arabicPeriod"/>
            </a:pPr>
            <a:r>
              <a:rPr lang="en-US" sz="1800" dirty="0" err="1" smtClean="0">
                <a:solidFill>
                  <a:schemeClr val="bg1">
                    <a:lumMod val="65000"/>
                  </a:schemeClr>
                </a:solidFill>
              </a:rPr>
              <a:t>Introducción</a:t>
            </a:r>
            <a:r>
              <a:rPr lang="en-US" sz="1800" dirty="0" smtClean="0">
                <a:solidFill>
                  <a:schemeClr val="bg1">
                    <a:lumMod val="65000"/>
                  </a:schemeClr>
                </a:solidFill>
              </a:rPr>
              <a:t> </a:t>
            </a:r>
            <a:r>
              <a:rPr lang="en-US" sz="1800" dirty="0" err="1" smtClean="0">
                <a:solidFill>
                  <a:schemeClr val="bg1">
                    <a:lumMod val="65000"/>
                  </a:schemeClr>
                </a:solidFill>
              </a:rPr>
              <a:t>una</a:t>
            </a:r>
            <a:r>
              <a:rPr lang="en-US" sz="1800" dirty="0" smtClean="0">
                <a:solidFill>
                  <a:schemeClr val="bg1">
                    <a:lumMod val="65000"/>
                  </a:schemeClr>
                </a:solidFill>
              </a:rPr>
              <a:t> </a:t>
            </a:r>
            <a:r>
              <a:rPr lang="en-US" sz="1800" dirty="0" err="1" smtClean="0">
                <a:solidFill>
                  <a:schemeClr val="bg1">
                    <a:lumMod val="65000"/>
                  </a:schemeClr>
                </a:solidFill>
              </a:rPr>
              <a:t>panorámica</a:t>
            </a:r>
            <a:r>
              <a:rPr lang="en-US" sz="1800" dirty="0" smtClean="0">
                <a:solidFill>
                  <a:schemeClr val="bg1">
                    <a:lumMod val="65000"/>
                  </a:schemeClr>
                </a:solidFill>
              </a:rPr>
              <a:t> de </a:t>
            </a:r>
            <a:r>
              <a:rPr lang="en-US" sz="1800" dirty="0" err="1" smtClean="0">
                <a:solidFill>
                  <a:schemeClr val="bg1">
                    <a:lumMod val="65000"/>
                  </a:schemeClr>
                </a:solidFill>
              </a:rPr>
              <a:t>los</a:t>
            </a:r>
            <a:r>
              <a:rPr lang="en-US" sz="1800" dirty="0" smtClean="0">
                <a:solidFill>
                  <a:schemeClr val="bg1">
                    <a:lumMod val="65000"/>
                  </a:schemeClr>
                </a:solidFill>
              </a:rPr>
              <a:t> </a:t>
            </a:r>
            <a:r>
              <a:rPr lang="en-US" sz="1800" dirty="0" err="1" smtClean="0">
                <a:solidFill>
                  <a:schemeClr val="bg1">
                    <a:lumMod val="65000"/>
                  </a:schemeClr>
                </a:solidFill>
              </a:rPr>
              <a:t>lenguajes</a:t>
            </a:r>
            <a:endParaRPr lang="en-US" sz="1800" dirty="0" smtClean="0">
              <a:solidFill>
                <a:schemeClr val="bg1">
                  <a:lumMod val="65000"/>
                </a:schemeClr>
              </a:solidFill>
            </a:endParaRPr>
          </a:p>
          <a:p>
            <a:pPr marL="514350" indent="-514350">
              <a:buFont typeface="+mj-lt"/>
              <a:buAutoNum type="arabicPeriod"/>
            </a:pPr>
            <a:r>
              <a:rPr lang="en-US" sz="1800" dirty="0" err="1" smtClean="0">
                <a:solidFill>
                  <a:schemeClr val="bg1">
                    <a:lumMod val="65000"/>
                  </a:schemeClr>
                </a:solidFill>
              </a:rPr>
              <a:t>Formas</a:t>
            </a:r>
            <a:r>
              <a:rPr lang="en-US" sz="1800" dirty="0" smtClean="0">
                <a:solidFill>
                  <a:schemeClr val="bg1">
                    <a:lumMod val="65000"/>
                  </a:schemeClr>
                </a:solidFill>
              </a:rPr>
              <a:t> de </a:t>
            </a:r>
            <a:r>
              <a:rPr lang="en-US" sz="1800" dirty="0" err="1" smtClean="0">
                <a:solidFill>
                  <a:schemeClr val="bg1">
                    <a:lumMod val="65000"/>
                  </a:schemeClr>
                </a:solidFill>
              </a:rPr>
              <a:t>procesamiento</a:t>
            </a:r>
            <a:r>
              <a:rPr lang="en-US" sz="1800" dirty="0" smtClean="0">
                <a:solidFill>
                  <a:schemeClr val="bg1">
                    <a:lumMod val="65000"/>
                  </a:schemeClr>
                </a:solidFill>
              </a:rPr>
              <a:t>. </a:t>
            </a:r>
            <a:r>
              <a:rPr lang="en-US" sz="1800" dirty="0" err="1" smtClean="0">
                <a:solidFill>
                  <a:schemeClr val="bg1">
                    <a:lumMod val="65000"/>
                  </a:schemeClr>
                </a:solidFill>
              </a:rPr>
              <a:t>Organización</a:t>
            </a:r>
            <a:r>
              <a:rPr lang="en-US" sz="1800" dirty="0" smtClean="0">
                <a:solidFill>
                  <a:schemeClr val="bg1">
                    <a:lumMod val="65000"/>
                  </a:schemeClr>
                </a:solidFill>
              </a:rPr>
              <a:t> de la </a:t>
            </a:r>
            <a:r>
              <a:rPr lang="en-US" sz="1800" dirty="0" err="1" smtClean="0">
                <a:solidFill>
                  <a:schemeClr val="bg1">
                    <a:lumMod val="65000"/>
                  </a:schemeClr>
                </a:solidFill>
              </a:rPr>
              <a:t>memoria</a:t>
            </a:r>
            <a:endParaRPr lang="en-US" sz="1800" dirty="0" smtClean="0">
              <a:solidFill>
                <a:schemeClr val="bg1">
                  <a:lumMod val="65000"/>
                </a:schemeClr>
              </a:solidFill>
            </a:endParaRPr>
          </a:p>
          <a:p>
            <a:pPr marL="514350" indent="-514350">
              <a:buFont typeface="+mj-lt"/>
              <a:buAutoNum type="arabicPeriod"/>
            </a:pPr>
            <a:r>
              <a:rPr lang="en-US" sz="1800" dirty="0" err="1">
                <a:solidFill>
                  <a:schemeClr val="bg1">
                    <a:lumMod val="65000"/>
                  </a:schemeClr>
                </a:solidFill>
              </a:rPr>
              <a:t>Tipado</a:t>
            </a:r>
            <a:endParaRPr lang="en-US" sz="1800" dirty="0">
              <a:solidFill>
                <a:schemeClr val="bg1">
                  <a:lumMod val="65000"/>
                </a:schemeClr>
              </a:solidFill>
            </a:endParaRPr>
          </a:p>
          <a:p>
            <a:pPr marL="914400" lvl="1" indent="-274320">
              <a:lnSpc>
                <a:spcPct val="100000"/>
              </a:lnSpc>
              <a:buFont typeface="+mj-lt"/>
              <a:buAutoNum type="arabicPeriod"/>
            </a:pPr>
            <a:r>
              <a:rPr lang="en-US" sz="1800" dirty="0" err="1" smtClean="0">
                <a:solidFill>
                  <a:schemeClr val="bg1">
                    <a:lumMod val="65000"/>
                  </a:schemeClr>
                </a:solidFill>
              </a:rPr>
              <a:t>Formas</a:t>
            </a:r>
            <a:r>
              <a:rPr lang="en-US" sz="1800" dirty="0" smtClean="0">
                <a:solidFill>
                  <a:schemeClr val="bg1">
                    <a:lumMod val="65000"/>
                  </a:schemeClr>
                </a:solidFill>
              </a:rPr>
              <a:t> de </a:t>
            </a:r>
            <a:r>
              <a:rPr lang="en-US" sz="1800" dirty="0" err="1" smtClean="0">
                <a:solidFill>
                  <a:schemeClr val="bg1">
                    <a:lumMod val="65000"/>
                  </a:schemeClr>
                </a:solidFill>
              </a:rPr>
              <a:t>tipado</a:t>
            </a:r>
            <a:r>
              <a:rPr lang="en-US" sz="1800" dirty="0" smtClean="0">
                <a:solidFill>
                  <a:schemeClr val="bg1">
                    <a:lumMod val="65000"/>
                  </a:schemeClr>
                </a:solidFill>
              </a:rPr>
              <a:t>. </a:t>
            </a:r>
            <a:r>
              <a:rPr lang="en-US" sz="1800" dirty="0" err="1" smtClean="0">
                <a:solidFill>
                  <a:schemeClr val="bg1">
                    <a:lumMod val="65000"/>
                  </a:schemeClr>
                </a:solidFill>
              </a:rPr>
              <a:t>Valores</a:t>
            </a:r>
            <a:r>
              <a:rPr lang="en-US" sz="1800" dirty="0" smtClean="0">
                <a:solidFill>
                  <a:schemeClr val="bg1">
                    <a:lumMod val="65000"/>
                  </a:schemeClr>
                </a:solidFill>
              </a:rPr>
              <a:t> y </a:t>
            </a:r>
            <a:r>
              <a:rPr lang="en-US" sz="1800" dirty="0" err="1" smtClean="0">
                <a:solidFill>
                  <a:schemeClr val="bg1">
                    <a:lumMod val="65000"/>
                  </a:schemeClr>
                </a:solidFill>
              </a:rPr>
              <a:t>referencias</a:t>
            </a:r>
            <a:r>
              <a:rPr lang="en-US" sz="1800" dirty="0" smtClean="0">
                <a:solidFill>
                  <a:schemeClr val="bg1">
                    <a:lumMod val="65000"/>
                  </a:schemeClr>
                </a:solidFill>
              </a:rPr>
              <a:t>. Heap. </a:t>
            </a:r>
            <a:r>
              <a:rPr lang="en-US" sz="1800" dirty="0" err="1" smtClean="0">
                <a:solidFill>
                  <a:schemeClr val="bg1">
                    <a:lumMod val="65000"/>
                  </a:schemeClr>
                </a:solidFill>
              </a:rPr>
              <a:t>Definición</a:t>
            </a:r>
            <a:r>
              <a:rPr lang="en-US" sz="1800" dirty="0" smtClean="0">
                <a:solidFill>
                  <a:schemeClr val="bg1">
                    <a:lumMod val="65000"/>
                  </a:schemeClr>
                </a:solidFill>
              </a:rPr>
              <a:t> </a:t>
            </a:r>
            <a:r>
              <a:rPr lang="en-US" sz="1800" dirty="0" err="1" smtClean="0">
                <a:solidFill>
                  <a:schemeClr val="bg1">
                    <a:lumMod val="65000"/>
                  </a:schemeClr>
                </a:solidFill>
              </a:rPr>
              <a:t>por</a:t>
            </a:r>
            <a:r>
              <a:rPr lang="en-US" sz="1800" dirty="0" smtClean="0">
                <a:solidFill>
                  <a:schemeClr val="bg1">
                    <a:lumMod val="65000"/>
                  </a:schemeClr>
                </a:solidFill>
              </a:rPr>
              <a:t> </a:t>
            </a:r>
            <a:r>
              <a:rPr lang="en-US" sz="1800" dirty="0" err="1" smtClean="0">
                <a:solidFill>
                  <a:schemeClr val="bg1">
                    <a:lumMod val="65000"/>
                  </a:schemeClr>
                </a:solidFill>
              </a:rPr>
              <a:t>composición</a:t>
            </a:r>
            <a:r>
              <a:rPr lang="en-US" sz="1800" dirty="0" smtClean="0">
                <a:solidFill>
                  <a:schemeClr val="bg1">
                    <a:lumMod val="65000"/>
                  </a:schemeClr>
                </a:solidFill>
              </a:rPr>
              <a:t>. Arrays</a:t>
            </a:r>
          </a:p>
          <a:p>
            <a:pPr marL="914400" lvl="1" indent="-274320">
              <a:lnSpc>
                <a:spcPct val="100000"/>
              </a:lnSpc>
              <a:buFont typeface="+mj-lt"/>
              <a:buAutoNum type="arabicPeriod"/>
            </a:pPr>
            <a:r>
              <a:rPr lang="en-US" sz="1800" dirty="0" err="1" smtClean="0">
                <a:solidFill>
                  <a:schemeClr val="bg1">
                    <a:lumMod val="65000"/>
                  </a:schemeClr>
                </a:solidFill>
              </a:rPr>
              <a:t>Declaraciones</a:t>
            </a:r>
            <a:r>
              <a:rPr lang="en-US" sz="1800" dirty="0" smtClean="0">
                <a:solidFill>
                  <a:schemeClr val="bg1">
                    <a:lumMod val="65000"/>
                  </a:schemeClr>
                </a:solidFill>
              </a:rPr>
              <a:t>, variables. </a:t>
            </a:r>
            <a:r>
              <a:rPr lang="en-US" sz="1800" dirty="0" err="1" smtClean="0">
                <a:solidFill>
                  <a:schemeClr val="bg1">
                    <a:lumMod val="65000"/>
                  </a:schemeClr>
                </a:solidFill>
              </a:rPr>
              <a:t>Ambito</a:t>
            </a:r>
            <a:r>
              <a:rPr lang="en-US" sz="1800" dirty="0" smtClean="0">
                <a:solidFill>
                  <a:schemeClr val="bg1">
                    <a:lumMod val="65000"/>
                  </a:schemeClr>
                </a:solidFill>
              </a:rPr>
              <a:t> y </a:t>
            </a:r>
            <a:r>
              <a:rPr lang="en-US" sz="1800" dirty="0" err="1" smtClean="0">
                <a:solidFill>
                  <a:schemeClr val="bg1">
                    <a:lumMod val="65000"/>
                  </a:schemeClr>
                </a:solidFill>
              </a:rPr>
              <a:t>tiempo</a:t>
            </a:r>
            <a:r>
              <a:rPr lang="en-US" sz="1800" dirty="0" smtClean="0">
                <a:solidFill>
                  <a:schemeClr val="bg1">
                    <a:lumMod val="65000"/>
                  </a:schemeClr>
                </a:solidFill>
              </a:rPr>
              <a:t> de </a:t>
            </a:r>
            <a:r>
              <a:rPr lang="en-US" sz="1800" dirty="0" err="1" smtClean="0">
                <a:solidFill>
                  <a:schemeClr val="bg1">
                    <a:lumMod val="65000"/>
                  </a:schemeClr>
                </a:solidFill>
              </a:rPr>
              <a:t>vida</a:t>
            </a:r>
            <a:r>
              <a:rPr lang="en-US" sz="1800" dirty="0" smtClean="0">
                <a:solidFill>
                  <a:schemeClr val="bg1">
                    <a:lumMod val="65000"/>
                  </a:schemeClr>
                </a:solidFill>
              </a:rPr>
              <a:t>. </a:t>
            </a:r>
            <a:r>
              <a:rPr lang="en-US" sz="1800" dirty="0" err="1" smtClean="0">
                <a:solidFill>
                  <a:schemeClr val="bg1">
                    <a:lumMod val="65000"/>
                  </a:schemeClr>
                </a:solidFill>
              </a:rPr>
              <a:t>Traspaso</a:t>
            </a:r>
            <a:r>
              <a:rPr lang="en-US" sz="1800" dirty="0" smtClean="0">
                <a:solidFill>
                  <a:schemeClr val="bg1">
                    <a:lumMod val="65000"/>
                  </a:schemeClr>
                </a:solidFill>
              </a:rPr>
              <a:t> de </a:t>
            </a:r>
            <a:r>
              <a:rPr lang="en-US" sz="1800" dirty="0" err="1" smtClean="0">
                <a:solidFill>
                  <a:schemeClr val="bg1">
                    <a:lumMod val="65000"/>
                  </a:schemeClr>
                </a:solidFill>
              </a:rPr>
              <a:t>parámetros</a:t>
            </a:r>
            <a:r>
              <a:rPr lang="en-US" sz="1800" dirty="0" smtClean="0">
                <a:solidFill>
                  <a:schemeClr val="bg1">
                    <a:lumMod val="65000"/>
                  </a:schemeClr>
                </a:solidFill>
              </a:rPr>
              <a:t>. Boxing Unboxing. </a:t>
            </a:r>
            <a:r>
              <a:rPr lang="en-US" sz="1800" dirty="0" err="1" smtClean="0">
                <a:solidFill>
                  <a:schemeClr val="bg1">
                    <a:lumMod val="65000"/>
                  </a:schemeClr>
                </a:solidFill>
              </a:rPr>
              <a:t>Copia</a:t>
            </a:r>
            <a:r>
              <a:rPr lang="en-US" sz="1800" dirty="0" smtClean="0">
                <a:solidFill>
                  <a:schemeClr val="bg1">
                    <a:lumMod val="65000"/>
                  </a:schemeClr>
                </a:solidFill>
              </a:rPr>
              <a:t>. </a:t>
            </a:r>
            <a:r>
              <a:rPr lang="en-US" sz="1800" dirty="0" err="1" smtClean="0">
                <a:solidFill>
                  <a:schemeClr val="bg1">
                    <a:lumMod val="65000"/>
                  </a:schemeClr>
                </a:solidFill>
              </a:rPr>
              <a:t>Clonación</a:t>
            </a:r>
            <a:r>
              <a:rPr lang="en-US" sz="1800" dirty="0" smtClean="0">
                <a:solidFill>
                  <a:schemeClr val="bg1">
                    <a:lumMod val="65000"/>
                  </a:schemeClr>
                </a:solidFill>
              </a:rPr>
              <a:t> e </a:t>
            </a:r>
            <a:r>
              <a:rPr lang="en-US" sz="1800" dirty="0" err="1" smtClean="0">
                <a:solidFill>
                  <a:schemeClr val="bg1">
                    <a:lumMod val="65000"/>
                  </a:schemeClr>
                </a:solidFill>
              </a:rPr>
              <a:t>igualdad</a:t>
            </a:r>
            <a:endParaRPr lang="en-US" sz="1800" dirty="0" smtClean="0">
              <a:solidFill>
                <a:schemeClr val="bg1">
                  <a:lumMod val="65000"/>
                </a:schemeClr>
              </a:solidFill>
            </a:endParaRPr>
          </a:p>
          <a:p>
            <a:pPr marL="914400" lvl="1" indent="-274320">
              <a:lnSpc>
                <a:spcPct val="100000"/>
              </a:lnSpc>
              <a:buFont typeface="+mj-lt"/>
              <a:buAutoNum type="arabicPeriod"/>
            </a:pPr>
            <a:r>
              <a:rPr lang="en-US" sz="1800" dirty="0" err="1" smtClean="0">
                <a:solidFill>
                  <a:schemeClr val="bg1">
                    <a:lumMod val="65000"/>
                  </a:schemeClr>
                </a:solidFill>
              </a:rPr>
              <a:t>Clases</a:t>
            </a:r>
            <a:r>
              <a:rPr lang="en-US" sz="1800" dirty="0" smtClean="0">
                <a:solidFill>
                  <a:schemeClr val="bg1">
                    <a:lumMod val="65000"/>
                  </a:schemeClr>
                </a:solidFill>
              </a:rPr>
              <a:t> </a:t>
            </a:r>
            <a:r>
              <a:rPr lang="en-US" sz="1800" dirty="0" err="1" smtClean="0">
                <a:solidFill>
                  <a:schemeClr val="bg1">
                    <a:lumMod val="65000"/>
                  </a:schemeClr>
                </a:solidFill>
              </a:rPr>
              <a:t>abstractas</a:t>
            </a:r>
            <a:r>
              <a:rPr lang="en-US" sz="1800" dirty="0" smtClean="0">
                <a:solidFill>
                  <a:schemeClr val="bg1">
                    <a:lumMod val="65000"/>
                  </a:schemeClr>
                </a:solidFill>
              </a:rPr>
              <a:t> e interfaces. </a:t>
            </a:r>
            <a:r>
              <a:rPr lang="en-US" sz="1800" dirty="0" err="1" smtClean="0">
                <a:solidFill>
                  <a:schemeClr val="bg1">
                    <a:lumMod val="65000"/>
                  </a:schemeClr>
                </a:solidFill>
              </a:rPr>
              <a:t>Jerarquías</a:t>
            </a:r>
            <a:r>
              <a:rPr lang="en-US" sz="1800" dirty="0" smtClean="0">
                <a:solidFill>
                  <a:schemeClr val="bg1">
                    <a:lumMod val="65000"/>
                  </a:schemeClr>
                </a:solidFill>
              </a:rPr>
              <a:t> de </a:t>
            </a:r>
            <a:r>
              <a:rPr lang="en-US" sz="1800" dirty="0" err="1" smtClean="0">
                <a:solidFill>
                  <a:schemeClr val="bg1">
                    <a:lumMod val="65000"/>
                  </a:schemeClr>
                </a:solidFill>
              </a:rPr>
              <a:t>tipo</a:t>
            </a:r>
            <a:r>
              <a:rPr lang="en-US" sz="1800" dirty="0" smtClean="0">
                <a:solidFill>
                  <a:schemeClr val="bg1">
                    <a:lumMod val="65000"/>
                  </a:schemeClr>
                </a:solidFill>
              </a:rPr>
              <a:t>. </a:t>
            </a:r>
            <a:r>
              <a:rPr lang="en-US" sz="1800" dirty="0" err="1" smtClean="0">
                <a:solidFill>
                  <a:schemeClr val="bg1">
                    <a:lumMod val="65000"/>
                  </a:schemeClr>
                </a:solidFill>
              </a:rPr>
              <a:t>Genericidad</a:t>
            </a:r>
            <a:endParaRPr lang="en-US" sz="1800" dirty="0" smtClean="0">
              <a:solidFill>
                <a:schemeClr val="bg1">
                  <a:lumMod val="65000"/>
                </a:schemeClr>
              </a:solidFill>
            </a:endParaRPr>
          </a:p>
          <a:p>
            <a:pPr marL="914400" lvl="1" indent="-274320">
              <a:lnSpc>
                <a:spcPct val="100000"/>
              </a:lnSpc>
              <a:buFont typeface="+mj-lt"/>
              <a:buAutoNum type="arabicPeriod"/>
            </a:pPr>
            <a:r>
              <a:rPr lang="en-US" sz="1800" dirty="0" err="1" smtClean="0">
                <a:solidFill>
                  <a:schemeClr val="bg1">
                    <a:lumMod val="65000"/>
                  </a:schemeClr>
                </a:solidFill>
              </a:rPr>
              <a:t>Covarianza</a:t>
            </a:r>
            <a:endParaRPr lang="en-US" sz="1800" dirty="0" smtClean="0">
              <a:solidFill>
                <a:schemeClr val="bg1">
                  <a:lumMod val="65000"/>
                </a:schemeClr>
              </a:solidFill>
            </a:endParaRPr>
          </a:p>
          <a:p>
            <a:pPr marL="514350" indent="-514350">
              <a:buFont typeface="+mj-lt"/>
              <a:buAutoNum type="arabicPeriod"/>
            </a:pPr>
            <a:r>
              <a:rPr lang="en-US" sz="1800" dirty="0" err="1">
                <a:solidFill>
                  <a:schemeClr val="bg1">
                    <a:lumMod val="65000"/>
                  </a:schemeClr>
                </a:solidFill>
              </a:rPr>
              <a:t>Principios</a:t>
            </a:r>
            <a:r>
              <a:rPr lang="en-US" sz="1800" dirty="0">
                <a:solidFill>
                  <a:schemeClr val="bg1">
                    <a:lumMod val="65000"/>
                  </a:schemeClr>
                </a:solidFill>
              </a:rPr>
              <a:t> </a:t>
            </a:r>
            <a:r>
              <a:rPr lang="en-US" sz="1800" dirty="0" smtClean="0">
                <a:solidFill>
                  <a:schemeClr val="bg1">
                    <a:lumMod val="65000"/>
                  </a:schemeClr>
                </a:solidFill>
              </a:rPr>
              <a:t>SOLID</a:t>
            </a:r>
          </a:p>
          <a:p>
            <a:pPr marL="514350" indent="-514350">
              <a:buFont typeface="+mj-lt"/>
              <a:buAutoNum type="arabicPeriod"/>
            </a:pPr>
            <a:r>
              <a:rPr lang="en-US" sz="1800" dirty="0">
                <a:solidFill>
                  <a:schemeClr val="bg1">
                    <a:lumMod val="65000"/>
                  </a:schemeClr>
                </a:solidFill>
              </a:rPr>
              <a:t>Python. </a:t>
            </a:r>
          </a:p>
          <a:p>
            <a:pPr marL="971550" lvl="1" indent="-514350">
              <a:buFont typeface="+mj-lt"/>
              <a:buAutoNum type="arabicPeriod"/>
            </a:pPr>
            <a:r>
              <a:rPr lang="en-US" sz="1800" dirty="0">
                <a:solidFill>
                  <a:schemeClr val="bg1">
                    <a:lumMod val="65000"/>
                  </a:schemeClr>
                </a:solidFill>
              </a:rPr>
              <a:t>Variables </a:t>
            </a:r>
            <a:r>
              <a:rPr lang="en-US" sz="1800" dirty="0">
                <a:solidFill>
                  <a:schemeClr val="bg1">
                    <a:lumMod val="65000"/>
                  </a:schemeClr>
                </a:solidFill>
              </a:rPr>
              <a:t>y scope. </a:t>
            </a:r>
            <a:r>
              <a:rPr lang="en-US" sz="1800" dirty="0" err="1">
                <a:solidFill>
                  <a:schemeClr val="bg1">
                    <a:lumMod val="65000"/>
                  </a:schemeClr>
                </a:solidFill>
              </a:rPr>
              <a:t>Clases</a:t>
            </a:r>
            <a:r>
              <a:rPr lang="en-US" sz="1800" dirty="0">
                <a:solidFill>
                  <a:schemeClr val="bg1">
                    <a:lumMod val="65000"/>
                  </a:schemeClr>
                </a:solidFill>
              </a:rPr>
              <a:t> y </a:t>
            </a:r>
            <a:r>
              <a:rPr lang="en-US" sz="1800" dirty="0" err="1">
                <a:solidFill>
                  <a:schemeClr val="bg1">
                    <a:lumMod val="65000"/>
                  </a:schemeClr>
                </a:solidFill>
              </a:rPr>
              <a:t>Objetos</a:t>
            </a:r>
            <a:r>
              <a:rPr lang="en-US" sz="1800" dirty="0">
                <a:solidFill>
                  <a:schemeClr val="bg1">
                    <a:lumMod val="65000"/>
                  </a:schemeClr>
                </a:solidFill>
              </a:rPr>
              <a:t>. </a:t>
            </a:r>
            <a:r>
              <a:rPr lang="en-US" sz="1800" dirty="0" err="1">
                <a:solidFill>
                  <a:schemeClr val="bg1">
                    <a:lumMod val="65000"/>
                  </a:schemeClr>
                </a:solidFill>
              </a:rPr>
              <a:t>Construcciones</a:t>
            </a:r>
            <a:r>
              <a:rPr lang="en-US" sz="1800" dirty="0">
                <a:solidFill>
                  <a:schemeClr val="bg1">
                    <a:lumMod val="65000"/>
                  </a:schemeClr>
                </a:solidFill>
              </a:rPr>
              <a:t> </a:t>
            </a:r>
            <a:r>
              <a:rPr lang="en-US" sz="1800" dirty="0">
                <a:solidFill>
                  <a:schemeClr val="bg1">
                    <a:lumMod val="65000"/>
                  </a:schemeClr>
                </a:solidFill>
              </a:rPr>
              <a:t>built-in. </a:t>
            </a:r>
            <a:r>
              <a:rPr lang="en-US" sz="1800" dirty="0" err="1">
                <a:solidFill>
                  <a:schemeClr val="bg1">
                    <a:lumMod val="65000"/>
                  </a:schemeClr>
                </a:solidFill>
              </a:rPr>
              <a:t>Generadores</a:t>
            </a:r>
            <a:r>
              <a:rPr lang="en-US" sz="1800" dirty="0">
                <a:solidFill>
                  <a:schemeClr val="bg1">
                    <a:lumMod val="65000"/>
                  </a:schemeClr>
                </a:solidFill>
              </a:rPr>
              <a:t> (</a:t>
            </a:r>
            <a:r>
              <a:rPr lang="en-US" sz="1800" dirty="0" err="1">
                <a:solidFill>
                  <a:schemeClr val="bg1">
                    <a:lumMod val="65000"/>
                  </a:schemeClr>
                </a:solidFill>
              </a:rPr>
              <a:t>iteradores</a:t>
            </a:r>
            <a:r>
              <a:rPr lang="en-US" sz="1800" dirty="0">
                <a:solidFill>
                  <a:schemeClr val="bg1">
                    <a:lumMod val="65000"/>
                  </a:schemeClr>
                </a:solidFill>
              </a:rPr>
              <a:t> o </a:t>
            </a:r>
            <a:r>
              <a:rPr lang="en-US" sz="1800" dirty="0" err="1">
                <a:solidFill>
                  <a:schemeClr val="bg1">
                    <a:lumMod val="65000"/>
                  </a:schemeClr>
                </a:solidFill>
              </a:rPr>
              <a:t>enumerables</a:t>
            </a:r>
            <a:r>
              <a:rPr lang="en-US" sz="1800" dirty="0">
                <a:solidFill>
                  <a:schemeClr val="bg1">
                    <a:lumMod val="65000"/>
                  </a:schemeClr>
                </a:solidFill>
              </a:rPr>
              <a:t>).</a:t>
            </a:r>
          </a:p>
          <a:p>
            <a:pPr marL="971550" lvl="1" indent="-514350">
              <a:buFont typeface="+mj-lt"/>
              <a:buAutoNum type="arabicPeriod"/>
            </a:pPr>
            <a:r>
              <a:rPr lang="en-US" sz="1800" dirty="0">
                <a:solidFill>
                  <a:schemeClr val="bg1">
                    <a:lumMod val="65000"/>
                  </a:schemeClr>
                </a:solidFill>
              </a:rPr>
              <a:t>Late binding vs </a:t>
            </a:r>
            <a:r>
              <a:rPr lang="en-US" sz="1800" dirty="0" err="1" smtClean="0">
                <a:solidFill>
                  <a:schemeClr val="bg1">
                    <a:lumMod val="65000"/>
                  </a:schemeClr>
                </a:solidFill>
              </a:rPr>
              <a:t>Resolución</a:t>
            </a:r>
            <a:r>
              <a:rPr lang="en-US" sz="1800" dirty="0" smtClean="0">
                <a:solidFill>
                  <a:schemeClr val="bg1">
                    <a:lumMod val="65000"/>
                  </a:schemeClr>
                </a:solidFill>
              </a:rPr>
              <a:t> </a:t>
            </a:r>
            <a:r>
              <a:rPr lang="en-US" sz="1800" dirty="0" err="1">
                <a:solidFill>
                  <a:schemeClr val="bg1">
                    <a:lumMod val="65000"/>
                  </a:schemeClr>
                </a:solidFill>
              </a:rPr>
              <a:t>dinámica</a:t>
            </a:r>
            <a:r>
              <a:rPr lang="en-US" sz="1800" dirty="0">
                <a:solidFill>
                  <a:schemeClr val="bg1">
                    <a:lumMod val="65000"/>
                  </a:schemeClr>
                </a:solidFill>
              </a:rPr>
              <a:t>. </a:t>
            </a:r>
            <a:r>
              <a:rPr lang="en-US" sz="1800" dirty="0" err="1">
                <a:solidFill>
                  <a:schemeClr val="bg1">
                    <a:lumMod val="65000"/>
                  </a:schemeClr>
                </a:solidFill>
              </a:rPr>
              <a:t>Herencia</a:t>
            </a:r>
            <a:r>
              <a:rPr lang="en-US" sz="1800" dirty="0">
                <a:solidFill>
                  <a:schemeClr val="bg1">
                    <a:lumMod val="65000"/>
                  </a:schemeClr>
                </a:solidFill>
              </a:rPr>
              <a:t> </a:t>
            </a:r>
            <a:endParaRPr lang="en-US" sz="1800" dirty="0" smtClean="0">
              <a:solidFill>
                <a:schemeClr val="bg1">
                  <a:lumMod val="65000"/>
                </a:schemeClr>
              </a:solidFill>
            </a:endParaRPr>
          </a:p>
          <a:p>
            <a:pPr marL="971550" lvl="1" indent="-514350">
              <a:buFont typeface="+mj-lt"/>
              <a:buAutoNum type="arabicPeriod"/>
            </a:pPr>
            <a:r>
              <a:rPr lang="en-US" sz="1800" dirty="0" err="1" smtClean="0">
                <a:solidFill>
                  <a:schemeClr val="bg1">
                    <a:lumMod val="65000"/>
                  </a:schemeClr>
                </a:solidFill>
              </a:rPr>
              <a:t>Funcionales</a:t>
            </a:r>
            <a:r>
              <a:rPr lang="en-US" sz="1800" dirty="0" smtClean="0">
                <a:solidFill>
                  <a:schemeClr val="bg1">
                    <a:lumMod val="65000"/>
                  </a:schemeClr>
                </a:solidFill>
              </a:rPr>
              <a:t> y </a:t>
            </a:r>
            <a:r>
              <a:rPr lang="en-US" sz="1800" dirty="0" err="1" smtClean="0">
                <a:solidFill>
                  <a:schemeClr val="bg1">
                    <a:lumMod val="65000"/>
                  </a:schemeClr>
                </a:solidFill>
              </a:rPr>
              <a:t>Decoradores</a:t>
            </a:r>
            <a:endParaRPr lang="en-US" sz="1800" dirty="0">
              <a:solidFill>
                <a:schemeClr val="bg1">
                  <a:lumMod val="65000"/>
                </a:schemeClr>
              </a:solidFill>
            </a:endParaRPr>
          </a:p>
          <a:p>
            <a:pPr marL="457200" indent="-457200">
              <a:buFont typeface="+mj-lt"/>
              <a:buAutoNum type="arabicPeriod"/>
            </a:pPr>
            <a:r>
              <a:rPr lang="en-US" sz="2200" b="1" dirty="0" err="1" smtClean="0">
                <a:solidFill>
                  <a:schemeClr val="accent1">
                    <a:lumMod val="75000"/>
                  </a:schemeClr>
                </a:solidFill>
              </a:rPr>
              <a:t>Concurrencia</a:t>
            </a:r>
            <a:r>
              <a:rPr lang="en-US" sz="2200" b="1" dirty="0" smtClean="0">
                <a:solidFill>
                  <a:schemeClr val="accent1">
                    <a:lumMod val="75000"/>
                  </a:schemeClr>
                </a:solidFill>
              </a:rPr>
              <a:t> </a:t>
            </a:r>
            <a:endParaRPr lang="en-US" sz="2200" b="1" dirty="0">
              <a:solidFill>
                <a:schemeClr val="accent1">
                  <a:lumMod val="75000"/>
                </a:schemeClr>
              </a:solidFill>
            </a:endParaRPr>
          </a:p>
        </p:txBody>
      </p:sp>
      <p:sp>
        <p:nvSpPr>
          <p:cNvPr id="4" name="Slide Number Placeholder 3"/>
          <p:cNvSpPr>
            <a:spLocks noGrp="1"/>
          </p:cNvSpPr>
          <p:nvPr>
            <p:ph type="sldNum" sz="quarter" idx="12"/>
          </p:nvPr>
        </p:nvSpPr>
        <p:spPr/>
        <p:txBody>
          <a:bodyPr/>
          <a:lstStyle/>
          <a:p>
            <a:fld id="{5ADDC752-80C7-41F7-AA05-3E1BE1029531}"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6"/>
            <a:ext cx="5678849" cy="397820"/>
          </a:xfrm>
          <a:solidFill>
            <a:schemeClr val="accent1">
              <a:lumMod val="75000"/>
            </a:schemeClr>
          </a:solidFill>
        </p:spPr>
        <p:txBody>
          <a:bodyPr vert="horz" lIns="91440" tIns="45720" rIns="91440" bIns="45720" rtlCol="0" anchor="ctr">
            <a:normAutofit fontScale="90000"/>
          </a:bodyPr>
          <a:lstStyle/>
          <a:p>
            <a:r>
              <a:rPr lang="en-US" sz="2800" cap="small" dirty="0" err="1" smtClean="0">
                <a:solidFill>
                  <a:schemeClr val="bg1"/>
                </a:solidFill>
                <a:latin typeface="Arial Narrow" panose="020B0606020202030204" pitchFamily="34" charset="0"/>
              </a:rPr>
              <a:t>Cada</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hebra</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tiene</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su</a:t>
            </a:r>
            <a:r>
              <a:rPr lang="en-US" sz="2800" cap="small" dirty="0" smtClean="0">
                <a:solidFill>
                  <a:schemeClr val="bg1"/>
                </a:solidFill>
                <a:latin typeface="Arial Narrow" panose="020B0606020202030204" pitchFamily="34" charset="0"/>
              </a:rPr>
              <a:t> stack de </a:t>
            </a:r>
            <a:r>
              <a:rPr lang="en-US" sz="2800" cap="small" dirty="0" err="1" smtClean="0">
                <a:solidFill>
                  <a:schemeClr val="bg1"/>
                </a:solidFill>
                <a:latin typeface="Arial Narrow" panose="020B0606020202030204" pitchFamily="34" charset="0"/>
              </a:rPr>
              <a:t>ejecución</a:t>
            </a:r>
            <a:endParaRPr lang="en-US" sz="28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11759608" y="6492875"/>
            <a:ext cx="432391" cy="365125"/>
          </a:xfrm>
        </p:spPr>
        <p:txBody>
          <a:bodyPr/>
          <a:lstStyle/>
          <a:p>
            <a:fld id="{5ADDC752-80C7-41F7-AA05-3E1BE1029531}" type="slidenum">
              <a:rPr lang="en-US" smtClean="0"/>
              <a:t>10</a:t>
            </a:fld>
            <a:endParaRPr lang="en-US" dirty="0"/>
          </a:p>
        </p:txBody>
      </p:sp>
      <p:pic>
        <p:nvPicPr>
          <p:cNvPr id="11" name="Picture 10"/>
          <p:cNvPicPr>
            <a:picLocks noChangeAspect="1"/>
          </p:cNvPicPr>
          <p:nvPr/>
        </p:nvPicPr>
        <p:blipFill>
          <a:blip r:embed="rId3"/>
          <a:stretch>
            <a:fillRect/>
          </a:stretch>
        </p:blipFill>
        <p:spPr>
          <a:xfrm>
            <a:off x="137160" y="478466"/>
            <a:ext cx="5489212" cy="6209413"/>
          </a:xfrm>
          <a:prstGeom prst="rect">
            <a:avLst/>
          </a:prstGeom>
        </p:spPr>
      </p:pic>
      <p:sp>
        <p:nvSpPr>
          <p:cNvPr id="12" name="TextBox 11"/>
          <p:cNvSpPr txBox="1"/>
          <p:nvPr/>
        </p:nvSpPr>
        <p:spPr>
          <a:xfrm>
            <a:off x="5816009" y="4030440"/>
            <a:ext cx="6123670" cy="2308324"/>
          </a:xfrm>
          <a:prstGeom prst="rect">
            <a:avLst/>
          </a:prstGeom>
          <a:solidFill>
            <a:srgbClr val="FFFFFF">
              <a:alpha val="50196"/>
            </a:srgbClr>
          </a:solidFill>
        </p:spPr>
        <p:txBody>
          <a:bodyPr wrap="square" rtlCol="0">
            <a:spAutoFit/>
          </a:bodyPr>
          <a:lstStyle>
            <a:defPPr>
              <a:defRPr lang="en-US"/>
            </a:defPPr>
            <a:lvl1pPr>
              <a:defRPr sz="2000"/>
            </a:lvl1pPr>
          </a:lstStyle>
          <a:p>
            <a:r>
              <a:rPr lang="es-ES_tradnl" sz="1800" dirty="0" smtClean="0"/>
              <a:t>Note que el orden en que se lanzaron las hebras es el inverso en el que terminan porque esto depende del número Fibonacci a calcular.</a:t>
            </a:r>
          </a:p>
          <a:p>
            <a:r>
              <a:rPr lang="es-ES_tradnl" sz="1800" dirty="0" smtClean="0"/>
              <a:t>Note que el tiempo global (</a:t>
            </a:r>
            <a:r>
              <a:rPr lang="es-ES_tradnl" sz="1800" b="1" dirty="0" smtClean="0">
                <a:solidFill>
                  <a:srgbClr val="C00000"/>
                </a:solidFill>
              </a:rPr>
              <a:t>853</a:t>
            </a:r>
            <a:r>
              <a:rPr lang="es-ES_tradnl" sz="1800" dirty="0" smtClean="0"/>
              <a:t>) en que han demorado las 4 hebras es casi el mismo que el de la hebra que consumió mayor tiempo (</a:t>
            </a:r>
            <a:r>
              <a:rPr lang="es-ES_tradnl" sz="1800" b="1" dirty="0">
                <a:solidFill>
                  <a:srgbClr val="C00000"/>
                </a:solidFill>
              </a:rPr>
              <a:t>852</a:t>
            </a:r>
            <a:r>
              <a:rPr lang="es-ES_tradnl" sz="1800" dirty="0" smtClean="0"/>
              <a:t>) y no la suma de las cuatro, lo que evidencia que se ha aprovechado cierto paralelismo de procesamiento</a:t>
            </a:r>
          </a:p>
          <a:p>
            <a:endParaRPr lang="es-ES_tradnl" sz="1800" dirty="0"/>
          </a:p>
        </p:txBody>
      </p:sp>
      <p:pic>
        <p:nvPicPr>
          <p:cNvPr id="5" name="Picture 4"/>
          <p:cNvPicPr>
            <a:picLocks noChangeAspect="1"/>
          </p:cNvPicPr>
          <p:nvPr/>
        </p:nvPicPr>
        <p:blipFill>
          <a:blip r:embed="rId4"/>
          <a:stretch>
            <a:fillRect/>
          </a:stretch>
        </p:blipFill>
        <p:spPr>
          <a:xfrm>
            <a:off x="5821794" y="478466"/>
            <a:ext cx="6154009" cy="3338622"/>
          </a:xfrm>
          <a:prstGeom prst="rect">
            <a:avLst/>
          </a:prstGeom>
        </p:spPr>
      </p:pic>
      <p:sp>
        <p:nvSpPr>
          <p:cNvPr id="13" name="Rounded Rectangle 12"/>
          <p:cNvSpPr/>
          <p:nvPr/>
        </p:nvSpPr>
        <p:spPr>
          <a:xfrm rot="16200000">
            <a:off x="11252474" y="3022872"/>
            <a:ext cx="323155" cy="691113"/>
          </a:xfrm>
          <a:prstGeom prst="roundRect">
            <a:avLst/>
          </a:prstGeom>
          <a:solidFill>
            <a:srgbClr val="FFFF00">
              <a:alpha val="20000"/>
            </a:srgbClr>
          </a:solidFill>
          <a:ln w="28575">
            <a:solidFill>
              <a:srgbClr val="FFFF00"/>
            </a:solidFill>
          </a:ln>
        </p:spPr>
        <p:txBody>
          <a:bodyPr wrap="square" rtlCol="0">
            <a:spAutoFit/>
          </a:bodyPr>
          <a:lstStyle/>
          <a:p>
            <a:endParaRPr lang="en-US" sz="2000">
              <a:solidFill>
                <a:schemeClr val="tx1"/>
              </a:solidFill>
            </a:endParaRPr>
          </a:p>
        </p:txBody>
      </p:sp>
      <p:sp>
        <p:nvSpPr>
          <p:cNvPr id="15" name="Rounded Rectangle 14"/>
          <p:cNvSpPr/>
          <p:nvPr/>
        </p:nvSpPr>
        <p:spPr>
          <a:xfrm rot="16200000">
            <a:off x="9232288" y="3255053"/>
            <a:ext cx="323155" cy="691113"/>
          </a:xfrm>
          <a:prstGeom prst="roundRect">
            <a:avLst/>
          </a:prstGeom>
          <a:solidFill>
            <a:srgbClr val="FFFF00">
              <a:alpha val="20000"/>
            </a:srgbClr>
          </a:solidFill>
          <a:ln w="28575">
            <a:solidFill>
              <a:srgbClr val="FFFF00"/>
            </a:solidFill>
          </a:ln>
        </p:spPr>
        <p:txBody>
          <a:bodyPr wrap="square" rtlCol="0">
            <a:spAutoFit/>
          </a:bodyPr>
          <a:lstStyle/>
          <a:p>
            <a:endParaRPr lang="en-US" sz="2000">
              <a:solidFill>
                <a:schemeClr val="tx1"/>
              </a:solidFill>
            </a:endParaRPr>
          </a:p>
        </p:txBody>
      </p:sp>
    </p:spTree>
    <p:extLst>
      <p:ext uri="{BB962C8B-B14F-4D97-AF65-F5344CB8AC3E}">
        <p14:creationId xmlns:p14="http://schemas.microsoft.com/office/powerpoint/2010/main" val="327145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5"/>
            <a:ext cx="7932952" cy="548005"/>
          </a:xfrm>
          <a:solidFill>
            <a:schemeClr val="accent1">
              <a:lumMod val="75000"/>
            </a:schemeClr>
          </a:solidFill>
        </p:spPr>
        <p:txBody>
          <a:bodyPr vert="horz" lIns="91440" tIns="45720" rIns="91440" bIns="45720" rtlCol="0" anchor="ctr">
            <a:normAutofit fontScale="90000"/>
          </a:bodyPr>
          <a:lstStyle/>
          <a:p>
            <a:r>
              <a:rPr lang="en-US" sz="3200" cap="small" dirty="0" err="1" smtClean="0">
                <a:solidFill>
                  <a:schemeClr val="bg1"/>
                </a:solidFill>
                <a:latin typeface="Arial Narrow" panose="020B0606020202030204" pitchFamily="34" charset="0"/>
              </a:rPr>
              <a:t>Cuando</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varias</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hebras</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quieren</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compartir</a:t>
            </a:r>
            <a:r>
              <a:rPr lang="en-US" sz="3200" cap="small" dirty="0" smtClean="0">
                <a:solidFill>
                  <a:schemeClr val="bg1"/>
                </a:solidFill>
                <a:latin typeface="Arial Narrow" panose="020B0606020202030204" pitchFamily="34" charset="0"/>
              </a:rPr>
              <a:t> un </a:t>
            </a:r>
            <a:r>
              <a:rPr lang="en-US" sz="3200" cap="small" dirty="0" err="1" smtClean="0">
                <a:solidFill>
                  <a:schemeClr val="bg1"/>
                </a:solidFill>
                <a:latin typeface="Arial Narrow" panose="020B0606020202030204" pitchFamily="34" charset="0"/>
              </a:rPr>
              <a:t>recurso</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11</a:t>
            </a:fld>
            <a:endParaRPr lang="en-US" dirty="0"/>
          </a:p>
        </p:txBody>
      </p:sp>
      <p:sp>
        <p:nvSpPr>
          <p:cNvPr id="9" name="9 Rectángulo"/>
          <p:cNvSpPr/>
          <p:nvPr/>
        </p:nvSpPr>
        <p:spPr>
          <a:xfrm>
            <a:off x="228600" y="768335"/>
            <a:ext cx="11711940" cy="646331"/>
          </a:xfrm>
          <a:prstGeom prst="rect">
            <a:avLst/>
          </a:prstGeom>
          <a:solidFill>
            <a:srgbClr val="FFFFFF">
              <a:alpha val="50196"/>
            </a:srgbClr>
          </a:solidFill>
        </p:spPr>
        <p:txBody>
          <a:bodyPr wrap="square" rtlCol="0">
            <a:spAutoFit/>
          </a:bodyPr>
          <a:lstStyle/>
          <a:p>
            <a:r>
              <a:rPr lang="es-ES_tradnl" dirty="0" smtClean="0"/>
              <a:t>Problema: Varias hebras usan un </a:t>
            </a:r>
            <a:r>
              <a:rPr lang="es-ES_tradnl" dirty="0"/>
              <a:t>mismo recurso </a:t>
            </a:r>
            <a:r>
              <a:rPr lang="es-ES_tradnl" dirty="0" smtClean="0"/>
              <a:t>¿cómo evitar que se afecten entre ellas cuando dos quieren usarlo a la vez? ¿Qué pasa si una lo modifica sin </a:t>
            </a:r>
            <a:r>
              <a:rPr lang="es-ES_tradnl" dirty="0"/>
              <a:t>que la otra lo </a:t>
            </a:r>
            <a:r>
              <a:rPr lang="es-ES_tradnl" dirty="0" smtClean="0"/>
              <a:t>sepa?</a:t>
            </a:r>
            <a:endParaRPr lang="en-US" dirty="0" err="1"/>
          </a:p>
        </p:txBody>
      </p:sp>
      <p:sp>
        <p:nvSpPr>
          <p:cNvPr id="12" name="Rounded Rectangle 11"/>
          <p:cNvSpPr/>
          <p:nvPr/>
        </p:nvSpPr>
        <p:spPr bwMode="auto">
          <a:xfrm>
            <a:off x="4653221" y="1476675"/>
            <a:ext cx="2349101" cy="442674"/>
          </a:xfrm>
          <a:prstGeom prst="roundRect">
            <a:avLst/>
          </a:prstGeom>
          <a:solidFill>
            <a:srgbClr val="FF0000">
              <a:alpha val="20000"/>
            </a:srgbClr>
          </a:solidFill>
        </p:spPr>
        <p:txBody>
          <a:bodyPr wrap="square" rtlCol="0">
            <a:spAutoFit/>
          </a:bodyPr>
          <a:lstStyle/>
          <a:p>
            <a:r>
              <a:rPr lang="en-US" sz="2000" dirty="0" err="1"/>
              <a:t>recurso</a:t>
            </a:r>
            <a:r>
              <a:rPr lang="en-US" sz="2000" dirty="0"/>
              <a:t> </a:t>
            </a:r>
            <a:r>
              <a:rPr lang="en-US" sz="2000" dirty="0" err="1"/>
              <a:t>compartido</a:t>
            </a:r>
            <a:endParaRPr lang="es-ES" sz="2000" dirty="0"/>
          </a:p>
        </p:txBody>
      </p:sp>
      <p:sp>
        <p:nvSpPr>
          <p:cNvPr id="13" name="Oval 12"/>
          <p:cNvSpPr/>
          <p:nvPr/>
        </p:nvSpPr>
        <p:spPr bwMode="auto">
          <a:xfrm>
            <a:off x="870604" y="2018184"/>
            <a:ext cx="523409" cy="432792"/>
          </a:xfrm>
          <a:prstGeom prst="ellipse">
            <a:avLst/>
          </a:prstGeom>
          <a:solidFill>
            <a:srgbClr val="FFFF0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s-ES" sz="1400" b="1" u="none" strike="noStrike" cap="none" normalizeH="0" baseline="0" dirty="0" smtClean="0">
                <a:ln>
                  <a:noFill/>
                </a:ln>
                <a:solidFill>
                  <a:schemeClr val="tx1"/>
                </a:solidFill>
                <a:latin typeface="Arial Narrow" panose="020B0606020202030204" pitchFamily="34" charset="0"/>
              </a:rPr>
              <a:t>H1</a:t>
            </a:r>
            <a:endParaRPr kumimoji="0" lang="es-ES" sz="2400" b="1" u="none" strike="noStrike" cap="none" normalizeH="0" baseline="0" dirty="0" smtClean="0">
              <a:ln>
                <a:noFill/>
              </a:ln>
              <a:solidFill>
                <a:schemeClr val="tx1"/>
              </a:solidFill>
              <a:latin typeface="Arial Narrow" panose="020B0606020202030204" pitchFamily="34" charset="0"/>
            </a:endParaRPr>
          </a:p>
        </p:txBody>
      </p:sp>
      <p:sp>
        <p:nvSpPr>
          <p:cNvPr id="16" name="Freeform 15"/>
          <p:cNvSpPr/>
          <p:nvPr/>
        </p:nvSpPr>
        <p:spPr>
          <a:xfrm>
            <a:off x="992777" y="2708366"/>
            <a:ext cx="130629" cy="705394"/>
          </a:xfrm>
          <a:custGeom>
            <a:avLst/>
            <a:gdLst>
              <a:gd name="connsiteX0" fmla="*/ 0 w 130629"/>
              <a:gd name="connsiteY0" fmla="*/ 0 h 705394"/>
              <a:gd name="connsiteX1" fmla="*/ 95794 w 130629"/>
              <a:gd name="connsiteY1" fmla="*/ 43543 h 705394"/>
              <a:gd name="connsiteX2" fmla="*/ 130629 w 130629"/>
              <a:gd name="connsiteY2" fmla="*/ 87085 h 705394"/>
              <a:gd name="connsiteX3" fmla="*/ 121920 w 130629"/>
              <a:gd name="connsiteY3" fmla="*/ 148045 h 705394"/>
              <a:gd name="connsiteX4" fmla="*/ 95794 w 130629"/>
              <a:gd name="connsiteY4" fmla="*/ 156754 h 705394"/>
              <a:gd name="connsiteX5" fmla="*/ 43543 w 130629"/>
              <a:gd name="connsiteY5" fmla="*/ 182880 h 705394"/>
              <a:gd name="connsiteX6" fmla="*/ 34834 w 130629"/>
              <a:gd name="connsiteY6" fmla="*/ 209005 h 705394"/>
              <a:gd name="connsiteX7" fmla="*/ 43543 w 130629"/>
              <a:gd name="connsiteY7" fmla="*/ 278674 h 705394"/>
              <a:gd name="connsiteX8" fmla="*/ 87086 w 130629"/>
              <a:gd name="connsiteY8" fmla="*/ 330925 h 705394"/>
              <a:gd name="connsiteX9" fmla="*/ 78377 w 130629"/>
              <a:gd name="connsiteY9" fmla="*/ 400594 h 705394"/>
              <a:gd name="connsiteX10" fmla="*/ 69669 w 130629"/>
              <a:gd name="connsiteY10" fmla="*/ 444137 h 705394"/>
              <a:gd name="connsiteX11" fmla="*/ 87086 w 130629"/>
              <a:gd name="connsiteY11" fmla="*/ 574765 h 705394"/>
              <a:gd name="connsiteX12" fmla="*/ 104503 w 130629"/>
              <a:gd name="connsiteY12" fmla="*/ 679268 h 705394"/>
              <a:gd name="connsiteX13" fmla="*/ 113212 w 130629"/>
              <a:gd name="connsiteY13" fmla="*/ 705394 h 70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629" h="705394">
                <a:moveTo>
                  <a:pt x="0" y="0"/>
                </a:moveTo>
                <a:cubicBezTo>
                  <a:pt x="32087" y="12835"/>
                  <a:pt x="66353" y="25143"/>
                  <a:pt x="95794" y="43543"/>
                </a:cubicBezTo>
                <a:cubicBezTo>
                  <a:pt x="109977" y="52408"/>
                  <a:pt x="122214" y="74463"/>
                  <a:pt x="130629" y="87085"/>
                </a:cubicBezTo>
                <a:cubicBezTo>
                  <a:pt x="127726" y="107405"/>
                  <a:pt x="131100" y="129686"/>
                  <a:pt x="121920" y="148045"/>
                </a:cubicBezTo>
                <a:cubicBezTo>
                  <a:pt x="117815" y="156256"/>
                  <a:pt x="104005" y="152649"/>
                  <a:pt x="95794" y="156754"/>
                </a:cubicBezTo>
                <a:cubicBezTo>
                  <a:pt x="28267" y="190518"/>
                  <a:pt x="109212" y="160989"/>
                  <a:pt x="43543" y="182880"/>
                </a:cubicBezTo>
                <a:cubicBezTo>
                  <a:pt x="40640" y="191588"/>
                  <a:pt x="34834" y="199826"/>
                  <a:pt x="34834" y="209005"/>
                </a:cubicBezTo>
                <a:cubicBezTo>
                  <a:pt x="34834" y="232409"/>
                  <a:pt x="37385" y="256095"/>
                  <a:pt x="43543" y="278674"/>
                </a:cubicBezTo>
                <a:cubicBezTo>
                  <a:pt x="48090" y="295347"/>
                  <a:pt x="76741" y="320580"/>
                  <a:pt x="87086" y="330925"/>
                </a:cubicBezTo>
                <a:cubicBezTo>
                  <a:pt x="84183" y="354148"/>
                  <a:pt x="81936" y="377462"/>
                  <a:pt x="78377" y="400594"/>
                </a:cubicBezTo>
                <a:cubicBezTo>
                  <a:pt x="76126" y="415224"/>
                  <a:pt x="69669" y="429335"/>
                  <a:pt x="69669" y="444137"/>
                </a:cubicBezTo>
                <a:cubicBezTo>
                  <a:pt x="69669" y="564254"/>
                  <a:pt x="74255" y="504195"/>
                  <a:pt x="87086" y="574765"/>
                </a:cubicBezTo>
                <a:cubicBezTo>
                  <a:pt x="96919" y="628847"/>
                  <a:pt x="92466" y="631124"/>
                  <a:pt x="104503" y="679268"/>
                </a:cubicBezTo>
                <a:cubicBezTo>
                  <a:pt x="106730" y="688174"/>
                  <a:pt x="113212" y="705394"/>
                  <a:pt x="113212" y="705394"/>
                </a:cubicBezTo>
              </a:path>
            </a:pathLst>
          </a:custGeom>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1"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sp>
        <p:nvSpPr>
          <p:cNvPr id="17" name="Down Arrow 16"/>
          <p:cNvSpPr/>
          <p:nvPr/>
        </p:nvSpPr>
        <p:spPr bwMode="auto">
          <a:xfrm>
            <a:off x="964095" y="2516254"/>
            <a:ext cx="159311" cy="897505"/>
          </a:xfrm>
          <a:prstGeom prst="downArrow">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1"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sp>
        <p:nvSpPr>
          <p:cNvPr id="18" name="TextBox 17"/>
          <p:cNvSpPr txBox="1"/>
          <p:nvPr/>
        </p:nvSpPr>
        <p:spPr>
          <a:xfrm>
            <a:off x="1248565" y="2800798"/>
            <a:ext cx="2256635" cy="307777"/>
          </a:xfrm>
          <a:prstGeom prst="rect">
            <a:avLst/>
          </a:prstGeom>
          <a:solidFill>
            <a:srgbClr val="FF0000">
              <a:alpha val="20000"/>
            </a:srgbClr>
          </a:solidFill>
          <a:ln w="38100">
            <a:solidFill>
              <a:srgbClr val="FFFF00"/>
            </a:solidFill>
          </a:ln>
        </p:spPr>
        <p:txBody>
          <a:bodyPr wrap="square" rtlCol="0">
            <a:spAutoFit/>
          </a:bodyPr>
          <a:lstStyle>
            <a:defPPr>
              <a:defRPr lang="en-US"/>
            </a:defPPr>
            <a:lvl1pPr>
              <a:defRPr sz="2000"/>
            </a:lvl1pPr>
          </a:lstStyle>
          <a:p>
            <a:r>
              <a:rPr lang="en-US" sz="1400" b="1" dirty="0" err="1"/>
              <a:t>comienza</a:t>
            </a:r>
            <a:r>
              <a:rPr lang="en-US" sz="1400" b="1" dirty="0"/>
              <a:t> a </a:t>
            </a:r>
            <a:r>
              <a:rPr lang="en-US" sz="1400" b="1" dirty="0" err="1"/>
              <a:t>usar</a:t>
            </a:r>
            <a:r>
              <a:rPr lang="en-US" sz="1400" b="1" dirty="0"/>
              <a:t> el </a:t>
            </a:r>
            <a:r>
              <a:rPr lang="en-US" sz="1400" b="1" dirty="0" err="1"/>
              <a:t>recurso</a:t>
            </a:r>
            <a:endParaRPr lang="es-ES" sz="1400" b="1" dirty="0"/>
          </a:p>
        </p:txBody>
      </p:sp>
      <p:sp>
        <p:nvSpPr>
          <p:cNvPr id="19" name="Down Arrow 18"/>
          <p:cNvSpPr/>
          <p:nvPr/>
        </p:nvSpPr>
        <p:spPr bwMode="auto">
          <a:xfrm>
            <a:off x="4653221" y="3345181"/>
            <a:ext cx="200905" cy="890173"/>
          </a:xfrm>
          <a:prstGeom prst="down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1"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sp>
        <p:nvSpPr>
          <p:cNvPr id="20" name="Down Arrow 19"/>
          <p:cNvSpPr/>
          <p:nvPr/>
        </p:nvSpPr>
        <p:spPr bwMode="auto">
          <a:xfrm>
            <a:off x="9159818" y="4081465"/>
            <a:ext cx="237856" cy="992563"/>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1"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cxnSp>
        <p:nvCxnSpPr>
          <p:cNvPr id="25" name="Straight Arrow Connector 24"/>
          <p:cNvCxnSpPr/>
          <p:nvPr/>
        </p:nvCxnSpPr>
        <p:spPr bwMode="auto">
          <a:xfrm>
            <a:off x="228600" y="1950966"/>
            <a:ext cx="0" cy="4843624"/>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sp>
        <p:nvSpPr>
          <p:cNvPr id="26" name="TextBox 25"/>
          <p:cNvSpPr txBox="1"/>
          <p:nvPr/>
        </p:nvSpPr>
        <p:spPr>
          <a:xfrm>
            <a:off x="-2531" y="1655346"/>
            <a:ext cx="2554345" cy="338554"/>
          </a:xfrm>
          <a:prstGeom prst="rect">
            <a:avLst/>
          </a:prstGeom>
          <a:noFill/>
        </p:spPr>
        <p:txBody>
          <a:bodyPr wrap="square" rtlCol="0">
            <a:spAutoFit/>
          </a:bodyPr>
          <a:lstStyle/>
          <a:p>
            <a:r>
              <a:rPr lang="en-US" sz="1600" b="1" i="0" dirty="0" smtClean="0">
                <a:effectLst/>
              </a:rPr>
              <a:t>Linea real de </a:t>
            </a:r>
            <a:r>
              <a:rPr lang="en-US" sz="1600" b="1" i="0" dirty="0" err="1" smtClean="0">
                <a:effectLst/>
              </a:rPr>
              <a:t>Tiempo</a:t>
            </a:r>
            <a:endParaRPr lang="es-ES" sz="1600" b="1" i="0" dirty="0">
              <a:effectLst/>
            </a:endParaRPr>
          </a:p>
        </p:txBody>
      </p:sp>
      <p:sp>
        <p:nvSpPr>
          <p:cNvPr id="27" name="Oval 26"/>
          <p:cNvSpPr/>
          <p:nvPr/>
        </p:nvSpPr>
        <p:spPr bwMode="auto">
          <a:xfrm>
            <a:off x="5569135" y="2018184"/>
            <a:ext cx="523409" cy="432792"/>
          </a:xfrm>
          <a:prstGeom prst="ellipse">
            <a:avLst/>
          </a:prstGeom>
          <a:solidFill>
            <a:srgbClr val="00B05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s-ES" sz="1400" b="1" u="none" strike="noStrike" cap="none" normalizeH="0" baseline="0" dirty="0" smtClean="0">
                <a:ln>
                  <a:noFill/>
                </a:ln>
                <a:solidFill>
                  <a:schemeClr val="tx1"/>
                </a:solidFill>
                <a:latin typeface="Arial Narrow" panose="020B0606020202030204" pitchFamily="34" charset="0"/>
              </a:rPr>
              <a:t>H2</a:t>
            </a:r>
            <a:endParaRPr kumimoji="0" lang="es-ES" sz="2400" b="1" u="none" strike="noStrike" cap="none" normalizeH="0" baseline="0" dirty="0" smtClean="0">
              <a:ln>
                <a:noFill/>
              </a:ln>
              <a:solidFill>
                <a:schemeClr val="tx1"/>
              </a:solidFill>
              <a:latin typeface="Arial Narrow" panose="020B0606020202030204" pitchFamily="34" charset="0"/>
            </a:endParaRPr>
          </a:p>
        </p:txBody>
      </p:sp>
      <p:sp>
        <p:nvSpPr>
          <p:cNvPr id="28" name="Oval 27"/>
          <p:cNvSpPr/>
          <p:nvPr/>
        </p:nvSpPr>
        <p:spPr bwMode="auto">
          <a:xfrm>
            <a:off x="8989437" y="1961282"/>
            <a:ext cx="523409" cy="432792"/>
          </a:xfrm>
          <a:prstGeom prst="ellipse">
            <a:avLst/>
          </a:prstGeom>
          <a:solidFill>
            <a:srgbClr val="00B0F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s-ES" sz="1400" b="1" u="none" strike="noStrike" cap="none" normalizeH="0" baseline="0" dirty="0" smtClean="0">
                <a:ln>
                  <a:noFill/>
                </a:ln>
                <a:solidFill>
                  <a:schemeClr val="tx1"/>
                </a:solidFill>
                <a:latin typeface="Arial Narrow" panose="020B0606020202030204" pitchFamily="34" charset="0"/>
              </a:rPr>
              <a:t>H3</a:t>
            </a:r>
            <a:endParaRPr kumimoji="0" lang="es-ES" sz="2400" b="1" u="none" strike="noStrike" cap="none" normalizeH="0" baseline="0" dirty="0" smtClean="0">
              <a:ln>
                <a:noFill/>
              </a:ln>
              <a:solidFill>
                <a:schemeClr val="tx1"/>
              </a:solidFill>
              <a:latin typeface="Arial Narrow" panose="020B0606020202030204" pitchFamily="34" charset="0"/>
            </a:endParaRPr>
          </a:p>
        </p:txBody>
      </p:sp>
      <p:sp>
        <p:nvSpPr>
          <p:cNvPr id="29" name="TextBox 28"/>
          <p:cNvSpPr txBox="1"/>
          <p:nvPr/>
        </p:nvSpPr>
        <p:spPr>
          <a:xfrm>
            <a:off x="1248565" y="3373483"/>
            <a:ext cx="2256635" cy="307777"/>
          </a:xfrm>
          <a:prstGeom prst="rect">
            <a:avLst/>
          </a:prstGeom>
          <a:solidFill>
            <a:srgbClr val="FFFFFF">
              <a:alpha val="50196"/>
            </a:srgbClr>
          </a:solidFill>
        </p:spPr>
        <p:txBody>
          <a:bodyPr wrap="square" rtlCol="0">
            <a:spAutoFit/>
          </a:bodyPr>
          <a:lstStyle>
            <a:defPPr>
              <a:defRPr lang="en-US"/>
            </a:defPPr>
          </a:lstStyle>
          <a:p>
            <a:r>
              <a:rPr lang="en-US" sz="1400" b="1" dirty="0"/>
              <a:t>Se </a:t>
            </a:r>
            <a:r>
              <a:rPr lang="en-US" sz="1400" b="1" dirty="0" err="1"/>
              <a:t>acaba</a:t>
            </a:r>
            <a:r>
              <a:rPr lang="en-US" sz="1400" b="1" dirty="0"/>
              <a:t> </a:t>
            </a:r>
            <a:r>
              <a:rPr lang="en-US" sz="1400" b="1" dirty="0" err="1"/>
              <a:t>su</a:t>
            </a:r>
            <a:r>
              <a:rPr lang="en-US" sz="1400" b="1" dirty="0"/>
              <a:t> slice de </a:t>
            </a:r>
            <a:r>
              <a:rPr lang="en-US" sz="1400" b="1" dirty="0" err="1"/>
              <a:t>tiempo</a:t>
            </a:r>
            <a:endParaRPr lang="es-ES" sz="1400" b="1" dirty="0"/>
          </a:p>
        </p:txBody>
      </p:sp>
      <p:sp>
        <p:nvSpPr>
          <p:cNvPr id="30" name="TextBox 29"/>
          <p:cNvSpPr txBox="1"/>
          <p:nvPr/>
        </p:nvSpPr>
        <p:spPr>
          <a:xfrm>
            <a:off x="4872329" y="3313143"/>
            <a:ext cx="2550006" cy="307777"/>
          </a:xfrm>
          <a:prstGeom prst="rect">
            <a:avLst/>
          </a:prstGeom>
          <a:solidFill>
            <a:srgbClr val="FFFFFF">
              <a:alpha val="50196"/>
            </a:srgbClr>
          </a:solidFill>
        </p:spPr>
        <p:txBody>
          <a:bodyPr wrap="square" rtlCol="0">
            <a:spAutoFit/>
          </a:bodyPr>
          <a:lstStyle>
            <a:defPPr>
              <a:defRPr lang="en-US"/>
            </a:defPPr>
          </a:lstStyle>
          <a:p>
            <a:r>
              <a:rPr lang="en-US" sz="1400" b="1" dirty="0" err="1" smtClean="0"/>
              <a:t>Comienza</a:t>
            </a:r>
            <a:r>
              <a:rPr lang="en-US" sz="1400" b="1" dirty="0" smtClean="0"/>
              <a:t> slice </a:t>
            </a:r>
            <a:r>
              <a:rPr lang="en-US" sz="1400" b="1" dirty="0"/>
              <a:t>de </a:t>
            </a:r>
            <a:r>
              <a:rPr lang="en-US" sz="1400" b="1" dirty="0" err="1" smtClean="0"/>
              <a:t>tiempo</a:t>
            </a:r>
            <a:r>
              <a:rPr lang="en-US" sz="1400" b="1" dirty="0" smtClean="0"/>
              <a:t> de H2</a:t>
            </a:r>
            <a:endParaRPr lang="es-ES" sz="1400" b="1" dirty="0"/>
          </a:p>
        </p:txBody>
      </p:sp>
      <p:sp>
        <p:nvSpPr>
          <p:cNvPr id="31" name="TextBox 30"/>
          <p:cNvSpPr txBox="1"/>
          <p:nvPr/>
        </p:nvSpPr>
        <p:spPr>
          <a:xfrm>
            <a:off x="4856545" y="4194468"/>
            <a:ext cx="2565790" cy="307777"/>
          </a:xfrm>
          <a:prstGeom prst="rect">
            <a:avLst/>
          </a:prstGeom>
          <a:solidFill>
            <a:srgbClr val="FFFFFF">
              <a:alpha val="50196"/>
            </a:srgbClr>
          </a:solidFill>
        </p:spPr>
        <p:txBody>
          <a:bodyPr wrap="square" rtlCol="0">
            <a:spAutoFit/>
          </a:bodyPr>
          <a:lstStyle>
            <a:defPPr>
              <a:defRPr lang="en-US"/>
            </a:defPPr>
          </a:lstStyle>
          <a:p>
            <a:r>
              <a:rPr lang="en-US" sz="1400" b="1" dirty="0" err="1" smtClean="0"/>
              <a:t>Acaba</a:t>
            </a:r>
            <a:r>
              <a:rPr lang="en-US" sz="1400" b="1" dirty="0" smtClean="0"/>
              <a:t> slice </a:t>
            </a:r>
            <a:r>
              <a:rPr lang="en-US" sz="1400" b="1" dirty="0"/>
              <a:t>de </a:t>
            </a:r>
            <a:r>
              <a:rPr lang="en-US" sz="1400" b="1" dirty="0" err="1" smtClean="0"/>
              <a:t>tiempo</a:t>
            </a:r>
            <a:r>
              <a:rPr lang="en-US" sz="1400" b="1" dirty="0" smtClean="0"/>
              <a:t> de H2</a:t>
            </a:r>
            <a:endParaRPr lang="es-ES" sz="1400" b="1" dirty="0"/>
          </a:p>
        </p:txBody>
      </p:sp>
      <p:sp>
        <p:nvSpPr>
          <p:cNvPr id="32" name="TextBox 31"/>
          <p:cNvSpPr txBox="1"/>
          <p:nvPr/>
        </p:nvSpPr>
        <p:spPr>
          <a:xfrm>
            <a:off x="14528145" y="6030986"/>
            <a:ext cx="1600200" cy="523220"/>
          </a:xfrm>
          <a:prstGeom prst="rect">
            <a:avLst/>
          </a:prstGeom>
          <a:noFill/>
        </p:spPr>
        <p:txBody>
          <a:bodyPr wrap="square" rtlCol="0">
            <a:spAutoFit/>
          </a:bodyPr>
          <a:lstStyle/>
          <a:p>
            <a:r>
              <a:rPr lang="en-US" sz="1400" b="1" i="0" dirty="0" err="1" smtClean="0">
                <a:effectLst/>
              </a:rPr>
              <a:t>modifica</a:t>
            </a:r>
            <a:r>
              <a:rPr lang="en-US" sz="1400" b="1" i="0" dirty="0" smtClean="0">
                <a:effectLst/>
              </a:rPr>
              <a:t> el </a:t>
            </a:r>
            <a:r>
              <a:rPr lang="en-US" sz="1400" b="1" i="0" dirty="0" err="1" smtClean="0">
                <a:effectLst/>
              </a:rPr>
              <a:t>recurso</a:t>
            </a:r>
            <a:endParaRPr lang="es-ES" sz="1400" b="1" i="0" dirty="0">
              <a:effectLst/>
            </a:endParaRPr>
          </a:p>
        </p:txBody>
      </p:sp>
      <p:sp>
        <p:nvSpPr>
          <p:cNvPr id="33" name="TextBox 32"/>
          <p:cNvSpPr txBox="1"/>
          <p:nvPr/>
        </p:nvSpPr>
        <p:spPr>
          <a:xfrm>
            <a:off x="9397674" y="3812921"/>
            <a:ext cx="2550006" cy="307777"/>
          </a:xfrm>
          <a:prstGeom prst="rect">
            <a:avLst/>
          </a:prstGeom>
          <a:solidFill>
            <a:srgbClr val="FFFFFF">
              <a:alpha val="50196"/>
            </a:srgbClr>
          </a:solidFill>
        </p:spPr>
        <p:txBody>
          <a:bodyPr wrap="square" rtlCol="0">
            <a:spAutoFit/>
          </a:bodyPr>
          <a:lstStyle>
            <a:defPPr>
              <a:defRPr lang="en-US"/>
            </a:defPPr>
          </a:lstStyle>
          <a:p>
            <a:r>
              <a:rPr lang="en-US" sz="1400" b="1" dirty="0" err="1" smtClean="0"/>
              <a:t>Comienza</a:t>
            </a:r>
            <a:r>
              <a:rPr lang="en-US" sz="1400" b="1" dirty="0" smtClean="0"/>
              <a:t> slice </a:t>
            </a:r>
            <a:r>
              <a:rPr lang="en-US" sz="1400" b="1" dirty="0"/>
              <a:t>de </a:t>
            </a:r>
            <a:r>
              <a:rPr lang="en-US" sz="1400" b="1" dirty="0" err="1" smtClean="0"/>
              <a:t>tiempo</a:t>
            </a:r>
            <a:r>
              <a:rPr lang="en-US" sz="1400" b="1" dirty="0" smtClean="0"/>
              <a:t> de H3</a:t>
            </a:r>
            <a:endParaRPr lang="es-ES" sz="1400" b="1" dirty="0"/>
          </a:p>
        </p:txBody>
      </p:sp>
      <p:grpSp>
        <p:nvGrpSpPr>
          <p:cNvPr id="6" name="Group 5"/>
          <p:cNvGrpSpPr/>
          <p:nvPr/>
        </p:nvGrpSpPr>
        <p:grpSpPr>
          <a:xfrm>
            <a:off x="9482070" y="4235355"/>
            <a:ext cx="2465610" cy="652332"/>
            <a:chOff x="9482070" y="4235355"/>
            <a:chExt cx="2465610" cy="652332"/>
          </a:xfrm>
        </p:grpSpPr>
        <p:sp>
          <p:nvSpPr>
            <p:cNvPr id="34" name="TextBox 33"/>
            <p:cNvSpPr txBox="1"/>
            <p:nvPr/>
          </p:nvSpPr>
          <p:spPr>
            <a:xfrm>
              <a:off x="9512846" y="4285741"/>
              <a:ext cx="2427694" cy="523220"/>
            </a:xfrm>
            <a:prstGeom prst="rect">
              <a:avLst/>
            </a:prstGeom>
            <a:solidFill>
              <a:srgbClr val="FF0000">
                <a:alpha val="20000"/>
              </a:srgbClr>
            </a:solidFill>
            <a:ln w="38100">
              <a:solidFill>
                <a:srgbClr val="FFFF00"/>
              </a:solidFill>
            </a:ln>
          </p:spPr>
          <p:txBody>
            <a:bodyPr wrap="square" rtlCol="0">
              <a:spAutoFit/>
            </a:bodyPr>
            <a:lstStyle>
              <a:defPPr>
                <a:defRPr lang="en-US"/>
              </a:defPPr>
              <a:lvl1pPr>
                <a:defRPr sz="2000"/>
              </a:lvl1pPr>
            </a:lstStyle>
            <a:p>
              <a:r>
                <a:rPr lang="en-US" sz="1400" b="1" dirty="0" err="1" smtClean="0"/>
                <a:t>Modifica</a:t>
              </a:r>
              <a:r>
                <a:rPr lang="en-US" sz="1400" b="1" dirty="0" smtClean="0"/>
                <a:t> el </a:t>
              </a:r>
              <a:r>
                <a:rPr lang="en-US" sz="1400" b="1" dirty="0" err="1" smtClean="0"/>
                <a:t>recurso</a:t>
              </a:r>
              <a:r>
                <a:rPr lang="en-US" sz="1400" b="1" dirty="0" smtClean="0"/>
                <a:t> que </a:t>
              </a:r>
              <a:r>
                <a:rPr lang="en-US" sz="1400" b="1" dirty="0" err="1" smtClean="0"/>
                <a:t>está</a:t>
              </a:r>
              <a:r>
                <a:rPr lang="en-US" sz="1400" b="1" dirty="0" smtClean="0"/>
                <a:t> </a:t>
              </a:r>
              <a:r>
                <a:rPr lang="en-US" sz="1400" b="1" dirty="0" err="1" smtClean="0"/>
                <a:t>siendo</a:t>
              </a:r>
              <a:r>
                <a:rPr lang="en-US" sz="1400" b="1" dirty="0" smtClean="0"/>
                <a:t> </a:t>
              </a:r>
              <a:r>
                <a:rPr lang="en-US" sz="1400" b="1" dirty="0" err="1" smtClean="0"/>
                <a:t>usado</a:t>
              </a:r>
              <a:r>
                <a:rPr lang="en-US" sz="1400" b="1" dirty="0" smtClean="0"/>
                <a:t> </a:t>
              </a:r>
              <a:r>
                <a:rPr lang="en-US" sz="1400" b="1" dirty="0" err="1" smtClean="0"/>
                <a:t>por</a:t>
              </a:r>
              <a:r>
                <a:rPr lang="en-US" sz="1400" b="1" dirty="0" smtClean="0"/>
                <a:t> H1</a:t>
              </a:r>
              <a:endParaRPr lang="es-ES" sz="1400" b="1" dirty="0"/>
            </a:p>
          </p:txBody>
        </p:sp>
        <p:sp>
          <p:nvSpPr>
            <p:cNvPr id="5" name="Rectangle 4"/>
            <p:cNvSpPr/>
            <p:nvPr/>
          </p:nvSpPr>
          <p:spPr>
            <a:xfrm>
              <a:off x="9482070" y="4235355"/>
              <a:ext cx="2465610" cy="652332"/>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9482070" y="5152898"/>
            <a:ext cx="2565790" cy="307777"/>
          </a:xfrm>
          <a:prstGeom prst="rect">
            <a:avLst/>
          </a:prstGeom>
          <a:solidFill>
            <a:srgbClr val="FFFFFF">
              <a:alpha val="50196"/>
            </a:srgbClr>
          </a:solidFill>
        </p:spPr>
        <p:txBody>
          <a:bodyPr wrap="square" rtlCol="0">
            <a:spAutoFit/>
          </a:bodyPr>
          <a:lstStyle>
            <a:defPPr>
              <a:defRPr lang="en-US"/>
            </a:defPPr>
          </a:lstStyle>
          <a:p>
            <a:r>
              <a:rPr lang="en-US" sz="1400" b="1" dirty="0" err="1" smtClean="0"/>
              <a:t>Acaba</a:t>
            </a:r>
            <a:r>
              <a:rPr lang="en-US" sz="1400" b="1" dirty="0" smtClean="0"/>
              <a:t> slice </a:t>
            </a:r>
            <a:r>
              <a:rPr lang="en-US" sz="1400" b="1" dirty="0"/>
              <a:t>de </a:t>
            </a:r>
            <a:r>
              <a:rPr lang="en-US" sz="1400" b="1" dirty="0" err="1" smtClean="0"/>
              <a:t>tiempo</a:t>
            </a:r>
            <a:r>
              <a:rPr lang="en-US" sz="1400" b="1" dirty="0" smtClean="0"/>
              <a:t> de H3</a:t>
            </a:r>
            <a:endParaRPr lang="es-ES" sz="1400" b="1" dirty="0"/>
          </a:p>
        </p:txBody>
      </p:sp>
      <p:sp>
        <p:nvSpPr>
          <p:cNvPr id="36" name="Down Arrow 35"/>
          <p:cNvSpPr/>
          <p:nvPr/>
        </p:nvSpPr>
        <p:spPr bwMode="auto">
          <a:xfrm>
            <a:off x="964095" y="5133481"/>
            <a:ext cx="159311" cy="897505"/>
          </a:xfrm>
          <a:prstGeom prst="downArrow">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1"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sp>
        <p:nvSpPr>
          <p:cNvPr id="37" name="TextBox 36"/>
          <p:cNvSpPr txBox="1"/>
          <p:nvPr/>
        </p:nvSpPr>
        <p:spPr>
          <a:xfrm>
            <a:off x="1248565" y="5074028"/>
            <a:ext cx="2674074" cy="307777"/>
          </a:xfrm>
          <a:prstGeom prst="rect">
            <a:avLst/>
          </a:prstGeom>
          <a:solidFill>
            <a:srgbClr val="FFFFFF">
              <a:alpha val="50196"/>
            </a:srgbClr>
          </a:solidFill>
        </p:spPr>
        <p:txBody>
          <a:bodyPr wrap="square" rtlCol="0">
            <a:spAutoFit/>
          </a:bodyPr>
          <a:lstStyle>
            <a:defPPr>
              <a:defRPr lang="en-US"/>
            </a:defPPr>
          </a:lstStyle>
          <a:p>
            <a:r>
              <a:rPr lang="en-US" sz="1400" b="1" dirty="0" err="1" smtClean="0"/>
              <a:t>Otro</a:t>
            </a:r>
            <a:r>
              <a:rPr lang="en-US" sz="1400" b="1" dirty="0" smtClean="0"/>
              <a:t> slice de </a:t>
            </a:r>
            <a:r>
              <a:rPr lang="en-US" sz="1400" b="1" dirty="0" err="1" smtClean="0"/>
              <a:t>tiempo</a:t>
            </a:r>
            <a:r>
              <a:rPr lang="en-US" sz="1400" b="1" dirty="0" smtClean="0"/>
              <a:t> para H1</a:t>
            </a:r>
            <a:endParaRPr lang="es-ES" sz="1400" b="1" dirty="0"/>
          </a:p>
        </p:txBody>
      </p:sp>
      <p:grpSp>
        <p:nvGrpSpPr>
          <p:cNvPr id="38" name="Group 37"/>
          <p:cNvGrpSpPr/>
          <p:nvPr/>
        </p:nvGrpSpPr>
        <p:grpSpPr>
          <a:xfrm>
            <a:off x="1312806" y="5559134"/>
            <a:ext cx="2465610" cy="652332"/>
            <a:chOff x="9482070" y="4235355"/>
            <a:chExt cx="2465610" cy="652332"/>
          </a:xfrm>
        </p:grpSpPr>
        <p:sp>
          <p:nvSpPr>
            <p:cNvPr id="39" name="TextBox 38"/>
            <p:cNvSpPr txBox="1"/>
            <p:nvPr/>
          </p:nvSpPr>
          <p:spPr>
            <a:xfrm>
              <a:off x="9512846" y="4285741"/>
              <a:ext cx="2427694" cy="523220"/>
            </a:xfrm>
            <a:prstGeom prst="rect">
              <a:avLst/>
            </a:prstGeom>
            <a:solidFill>
              <a:srgbClr val="FF0000">
                <a:alpha val="20000"/>
              </a:srgbClr>
            </a:solidFill>
            <a:ln w="38100">
              <a:solidFill>
                <a:srgbClr val="FFFF00"/>
              </a:solidFill>
            </a:ln>
          </p:spPr>
          <p:txBody>
            <a:bodyPr wrap="square" rtlCol="0">
              <a:spAutoFit/>
            </a:bodyPr>
            <a:lstStyle>
              <a:defPPr>
                <a:defRPr lang="en-US"/>
              </a:defPPr>
              <a:lvl1pPr>
                <a:defRPr sz="2000"/>
              </a:lvl1pPr>
            </a:lstStyle>
            <a:p>
              <a:r>
                <a:rPr lang="en-US" sz="1400" b="1" dirty="0" smtClean="0"/>
                <a:t>¿</a:t>
              </a:r>
              <a:r>
                <a:rPr lang="en-US" sz="1400" b="1" dirty="0" err="1" smtClean="0"/>
                <a:t>Trabaja</a:t>
              </a:r>
              <a:r>
                <a:rPr lang="en-US" sz="1400" b="1" dirty="0" smtClean="0"/>
                <a:t> con el </a:t>
              </a:r>
              <a:r>
                <a:rPr lang="en-US" sz="1400" b="1" dirty="0" err="1" smtClean="0"/>
                <a:t>recurso</a:t>
              </a:r>
              <a:r>
                <a:rPr lang="en-US" sz="1400" b="1" dirty="0" smtClean="0"/>
                <a:t> </a:t>
              </a:r>
              <a:r>
                <a:rPr lang="en-US" sz="1400" b="1" dirty="0" err="1" smtClean="0"/>
                <a:t>modificado</a:t>
              </a:r>
              <a:r>
                <a:rPr lang="en-US" sz="1400" b="1" dirty="0" smtClean="0"/>
                <a:t> </a:t>
              </a:r>
              <a:r>
                <a:rPr lang="en-US" sz="1400" b="1" dirty="0" err="1" smtClean="0"/>
                <a:t>por</a:t>
              </a:r>
              <a:r>
                <a:rPr lang="en-US" sz="1400" b="1" dirty="0" smtClean="0"/>
                <a:t> H3?</a:t>
              </a:r>
              <a:endParaRPr lang="es-ES" sz="1400" b="1" dirty="0"/>
            </a:p>
          </p:txBody>
        </p:sp>
        <p:sp>
          <p:nvSpPr>
            <p:cNvPr id="40" name="Rectangle 39"/>
            <p:cNvSpPr/>
            <p:nvPr/>
          </p:nvSpPr>
          <p:spPr>
            <a:xfrm>
              <a:off x="9482070" y="4235355"/>
              <a:ext cx="2465610" cy="652332"/>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p:cNvSpPr/>
          <p:nvPr/>
        </p:nvSpPr>
        <p:spPr>
          <a:xfrm>
            <a:off x="1248565" y="5460675"/>
            <a:ext cx="2594092" cy="853039"/>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wn Arrow 42"/>
          <p:cNvSpPr/>
          <p:nvPr/>
        </p:nvSpPr>
        <p:spPr bwMode="auto">
          <a:xfrm>
            <a:off x="4671424" y="5896039"/>
            <a:ext cx="200905" cy="890173"/>
          </a:xfrm>
          <a:prstGeom prst="downArrow">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1" u="none" strike="noStrike" cap="none" normalizeH="0" baseline="0" smtClean="0">
              <a:ln>
                <a:noFill/>
              </a:ln>
              <a:solidFill>
                <a:schemeClr val="tx1"/>
              </a:solidFill>
              <a:effectLst>
                <a:outerShdw blurRad="38100" dist="38100" dir="2700000" algn="tl">
                  <a:srgbClr val="000000">
                    <a:alpha val="43137"/>
                  </a:srgbClr>
                </a:outerShdw>
              </a:effectLst>
              <a:latin typeface="Arial" charset="0"/>
            </a:endParaRPr>
          </a:p>
        </p:txBody>
      </p:sp>
    </p:spTree>
    <p:extLst>
      <p:ext uri="{BB962C8B-B14F-4D97-AF65-F5344CB8AC3E}">
        <p14:creationId xmlns:p14="http://schemas.microsoft.com/office/powerpoint/2010/main" val="327678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up)">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up)">
                                      <p:cBhvr>
                                        <p:cTn id="28" dur="500"/>
                                        <p:tgtEl>
                                          <p:spTgt spid="17"/>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par>
                          <p:cTn id="39" fill="hold">
                            <p:stCondLst>
                              <p:cond delay="0"/>
                            </p:stCondLst>
                            <p:childTnLst>
                              <p:par>
                                <p:cTn id="40" presetID="22" presetClass="entr" presetSubtype="1"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up)">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par>
                          <p:cTn id="51" fill="hold">
                            <p:stCondLst>
                              <p:cond delay="0"/>
                            </p:stCondLst>
                            <p:childTnLst>
                              <p:par>
                                <p:cTn id="52" presetID="22" presetClass="entr" presetSubtype="1"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up)">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up)">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3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wipe(up)">
                                      <p:cBhvr>
                                        <p:cTn id="8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7" grpId="0" animBg="1"/>
      <p:bldP spid="18" grpId="0" animBg="1"/>
      <p:bldP spid="19" grpId="0" animBg="1"/>
      <p:bldP spid="20" grpId="0" animBg="1"/>
      <p:bldP spid="26" grpId="0"/>
      <p:bldP spid="27" grpId="0" animBg="1"/>
      <p:bldP spid="28" grpId="0" animBg="1"/>
      <p:bldP spid="29" grpId="0" animBg="1"/>
      <p:bldP spid="30" grpId="0" animBg="1"/>
      <p:bldP spid="31" grpId="0" animBg="1"/>
      <p:bldP spid="33" grpId="0" animBg="1"/>
      <p:bldP spid="35" grpId="0" animBg="1"/>
      <p:bldP spid="36" grpId="0" animBg="1"/>
      <p:bldP spid="37"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5"/>
            <a:ext cx="5774542" cy="548005"/>
          </a:xfrm>
          <a:solidFill>
            <a:schemeClr val="accent1">
              <a:lumMod val="75000"/>
            </a:schemeClr>
          </a:solidFill>
        </p:spPr>
        <p:txBody>
          <a:bodyPr vert="horz" lIns="91440" tIns="45720" rIns="91440" bIns="45720" rtlCol="0" anchor="ctr">
            <a:normAutofit fontScale="90000"/>
          </a:bodyPr>
          <a:lstStyle/>
          <a:p>
            <a:r>
              <a:rPr lang="en-US" sz="3200" cap="small" dirty="0" err="1" smtClean="0">
                <a:solidFill>
                  <a:schemeClr val="bg1"/>
                </a:solidFill>
                <a:latin typeface="Arial Narrow" panose="020B0606020202030204" pitchFamily="34" charset="0"/>
              </a:rPr>
              <a:t>Sincronización</a:t>
            </a:r>
            <a:r>
              <a:rPr lang="en-US" sz="3200" cap="small" dirty="0" smtClean="0">
                <a:solidFill>
                  <a:schemeClr val="bg1"/>
                </a:solidFill>
                <a:latin typeface="Arial Narrow" panose="020B0606020202030204" pitchFamily="34" charset="0"/>
              </a:rPr>
              <a:t> con </a:t>
            </a:r>
            <a:r>
              <a:rPr lang="en-US" sz="3200" cap="small" dirty="0" err="1" smtClean="0">
                <a:solidFill>
                  <a:schemeClr val="bg1"/>
                </a:solidFill>
                <a:latin typeface="Arial Narrow" panose="020B0606020202030204" pitchFamily="34" charset="0"/>
              </a:rPr>
              <a:t>candados</a:t>
            </a:r>
            <a:r>
              <a:rPr lang="en-US" sz="3200" cap="small" dirty="0" smtClean="0">
                <a:solidFill>
                  <a:schemeClr val="bg1"/>
                </a:solidFill>
                <a:latin typeface="Arial Narrow" panose="020B0606020202030204" pitchFamily="34" charset="0"/>
              </a:rPr>
              <a:t> (lock)</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12</a:t>
            </a:fld>
            <a:endParaRPr lang="en-US" dirty="0"/>
          </a:p>
        </p:txBody>
      </p:sp>
      <p:sp>
        <p:nvSpPr>
          <p:cNvPr id="19" name="9 Rectángulo"/>
          <p:cNvSpPr/>
          <p:nvPr/>
        </p:nvSpPr>
        <p:spPr>
          <a:xfrm>
            <a:off x="228600" y="768335"/>
            <a:ext cx="11711940" cy="646331"/>
          </a:xfrm>
          <a:prstGeom prst="rect">
            <a:avLst/>
          </a:prstGeom>
          <a:solidFill>
            <a:srgbClr val="FFFFFF">
              <a:alpha val="50196"/>
            </a:srgbClr>
          </a:solidFill>
        </p:spPr>
        <p:txBody>
          <a:bodyPr wrap="square" rtlCol="0">
            <a:spAutoFit/>
          </a:bodyPr>
          <a:lstStyle/>
          <a:p>
            <a:r>
              <a:rPr lang="es-ES_tradnl" dirty="0" smtClean="0"/>
              <a:t>Vamos a simular la venta de los asientos de un teatro con varias taquillas de venta funcionando a la vez. El recurso compartido son </a:t>
            </a:r>
            <a:r>
              <a:rPr lang="es-ES_tradnl" b="1" dirty="0" smtClean="0"/>
              <a:t>LOS ASIENTOS DEL TEATRO </a:t>
            </a:r>
            <a:r>
              <a:rPr lang="es-ES_tradnl" b="1" dirty="0" smtClean="0">
                <a:solidFill>
                  <a:srgbClr val="C00000"/>
                </a:solidFill>
              </a:rPr>
              <a:t>No queremos que se venda un asiento ya vendido o que no exista</a:t>
            </a:r>
            <a:endParaRPr lang="en-US" b="1" dirty="0" err="1">
              <a:solidFill>
                <a:srgbClr val="C00000"/>
              </a:solidFill>
            </a:endParaRPr>
          </a:p>
        </p:txBody>
      </p:sp>
      <p:pic>
        <p:nvPicPr>
          <p:cNvPr id="3" name="Picture 2"/>
          <p:cNvPicPr>
            <a:picLocks noChangeAspect="1"/>
          </p:cNvPicPr>
          <p:nvPr/>
        </p:nvPicPr>
        <p:blipFill>
          <a:blip r:embed="rId3"/>
          <a:stretch>
            <a:fillRect/>
          </a:stretch>
        </p:blipFill>
        <p:spPr>
          <a:xfrm>
            <a:off x="137160" y="1554351"/>
            <a:ext cx="4934570" cy="4938524"/>
          </a:xfrm>
          <a:prstGeom prst="rect">
            <a:avLst/>
          </a:prstGeom>
        </p:spPr>
      </p:pic>
      <p:pic>
        <p:nvPicPr>
          <p:cNvPr id="5" name="Picture 4"/>
          <p:cNvPicPr>
            <a:picLocks noChangeAspect="1"/>
          </p:cNvPicPr>
          <p:nvPr/>
        </p:nvPicPr>
        <p:blipFill>
          <a:blip r:embed="rId4"/>
          <a:stretch>
            <a:fillRect/>
          </a:stretch>
        </p:blipFill>
        <p:spPr>
          <a:xfrm>
            <a:off x="5607534" y="1554351"/>
            <a:ext cx="4472132" cy="2996384"/>
          </a:xfrm>
          <a:prstGeom prst="rect">
            <a:avLst/>
          </a:prstGeom>
        </p:spPr>
      </p:pic>
      <p:sp>
        <p:nvSpPr>
          <p:cNvPr id="20" name="Rounded Rectangular Callout 19"/>
          <p:cNvSpPr/>
          <p:nvPr/>
        </p:nvSpPr>
        <p:spPr>
          <a:xfrm>
            <a:off x="3693673" y="4690420"/>
            <a:ext cx="5790569" cy="715089"/>
          </a:xfrm>
          <a:prstGeom prst="wedgeRoundRectCallout">
            <a:avLst>
              <a:gd name="adj1" fmla="val 277"/>
              <a:gd name="adj2" fmla="val -384806"/>
              <a:gd name="adj3" fmla="val 16667"/>
            </a:avLst>
          </a:prstGeom>
          <a:solidFill>
            <a:srgbClr val="FF0000">
              <a:alpha val="20000"/>
            </a:srgbClr>
          </a:solidFill>
        </p:spPr>
        <p:txBody>
          <a:bodyPr wrap="square" rtlCol="0">
            <a:spAutoFit/>
          </a:bodyPr>
          <a:lstStyle/>
          <a:p>
            <a:r>
              <a:rPr lang="en-US" dirty="0" err="1" smtClean="0"/>
              <a:t>Varios</a:t>
            </a:r>
            <a:r>
              <a:rPr lang="en-US" dirty="0" smtClean="0"/>
              <a:t> </a:t>
            </a:r>
            <a:r>
              <a:rPr lang="en-US" dirty="0" err="1" smtClean="0"/>
              <a:t>hebras</a:t>
            </a:r>
            <a:r>
              <a:rPr lang="en-US" dirty="0" smtClean="0"/>
              <a:t> </a:t>
            </a:r>
            <a:r>
              <a:rPr lang="en-US" dirty="0" err="1" smtClean="0"/>
              <a:t>vendedores</a:t>
            </a:r>
            <a:r>
              <a:rPr lang="en-US" dirty="0" smtClean="0"/>
              <a:t> </a:t>
            </a:r>
            <a:r>
              <a:rPr lang="en-US" dirty="0" err="1" smtClean="0"/>
              <a:t>comparten</a:t>
            </a:r>
            <a:r>
              <a:rPr lang="en-US" dirty="0" smtClean="0"/>
              <a:t> la </a:t>
            </a:r>
            <a:r>
              <a:rPr lang="en-US" dirty="0" err="1" smtClean="0"/>
              <a:t>venta</a:t>
            </a:r>
            <a:r>
              <a:rPr lang="en-US" dirty="0" smtClean="0"/>
              <a:t> de </a:t>
            </a:r>
            <a:r>
              <a:rPr lang="en-US" dirty="0" err="1" smtClean="0"/>
              <a:t>los</a:t>
            </a:r>
            <a:r>
              <a:rPr lang="en-US" dirty="0" smtClean="0"/>
              <a:t> </a:t>
            </a:r>
            <a:r>
              <a:rPr lang="en-US" dirty="0" err="1" smtClean="0"/>
              <a:t>mismos</a:t>
            </a:r>
            <a:r>
              <a:rPr lang="en-US" dirty="0" smtClean="0"/>
              <a:t> </a:t>
            </a:r>
            <a:r>
              <a:rPr lang="en-US" dirty="0" err="1" smtClean="0"/>
              <a:t>asientos</a:t>
            </a:r>
            <a:endParaRPr lang="en-US" sz="1600" b="1" dirty="0">
              <a:solidFill>
                <a:srgbClr val="C00000"/>
              </a:solidFill>
              <a:latin typeface="Consolas" panose="020B0609020204030204" pitchFamily="49" charset="0"/>
            </a:endParaRPr>
          </a:p>
        </p:txBody>
      </p:sp>
      <p:sp>
        <p:nvSpPr>
          <p:cNvPr id="21" name="Rounded Rectangle 20"/>
          <p:cNvSpPr/>
          <p:nvPr/>
        </p:nvSpPr>
        <p:spPr>
          <a:xfrm>
            <a:off x="137159" y="1554350"/>
            <a:ext cx="2053147" cy="646589"/>
          </a:xfrm>
          <a:prstGeom prst="roundRect">
            <a:avLst/>
          </a:prstGeom>
          <a:solidFill>
            <a:srgbClr val="FF0000">
              <a:alpha val="20000"/>
            </a:srgbClr>
          </a:solidFill>
        </p:spPr>
        <p:txBody>
          <a:bodyPr wrap="square" rtlCol="0">
            <a:spAutoFit/>
          </a:bodyPr>
          <a:lstStyle/>
          <a:p>
            <a:endParaRPr lang="en-US" sz="2000">
              <a:solidFill>
                <a:schemeClr val="tx1"/>
              </a:solidFill>
            </a:endParaRPr>
          </a:p>
        </p:txBody>
      </p:sp>
      <p:sp>
        <p:nvSpPr>
          <p:cNvPr id="22" name="Rounded Rectangle 21"/>
          <p:cNvSpPr/>
          <p:nvPr/>
        </p:nvSpPr>
        <p:spPr>
          <a:xfrm>
            <a:off x="5911702" y="3819211"/>
            <a:ext cx="3419510" cy="434126"/>
          </a:xfrm>
          <a:prstGeom prst="roundRect">
            <a:avLst/>
          </a:prstGeom>
          <a:solidFill>
            <a:srgbClr val="FF0000">
              <a:alpha val="20000"/>
            </a:srgbClr>
          </a:solidFill>
        </p:spPr>
        <p:txBody>
          <a:bodyPr wrap="square" rtlCol="0">
            <a:spAutoFit/>
          </a:bodyPr>
          <a:lstStyle/>
          <a:p>
            <a:endParaRPr lang="en-US" sz="2000">
              <a:solidFill>
                <a:schemeClr val="tx1"/>
              </a:solidFill>
            </a:endParaRPr>
          </a:p>
        </p:txBody>
      </p:sp>
      <p:sp>
        <p:nvSpPr>
          <p:cNvPr id="23" name="Rounded Rectangle 22"/>
          <p:cNvSpPr/>
          <p:nvPr/>
        </p:nvSpPr>
        <p:spPr>
          <a:xfrm>
            <a:off x="5709683" y="2052084"/>
            <a:ext cx="1228591" cy="329610"/>
          </a:xfrm>
          <a:prstGeom prst="roundRect">
            <a:avLst>
              <a:gd name="adj" fmla="val 50000"/>
            </a:avLst>
          </a:prstGeom>
          <a:solidFill>
            <a:srgbClr val="FF0000">
              <a:alpha val="20000"/>
            </a:srgbClr>
          </a:solidFill>
        </p:spPr>
        <p:txBody>
          <a:bodyPr wrap="square" rtlCol="0">
            <a:spAutoFit/>
          </a:bodyPr>
          <a:lstStyle/>
          <a:p>
            <a:endParaRPr lang="en-US" sz="2000">
              <a:solidFill>
                <a:schemeClr val="tx1"/>
              </a:solidFill>
            </a:endParaRPr>
          </a:p>
        </p:txBody>
      </p:sp>
    </p:spTree>
    <p:extLst>
      <p:ext uri="{BB962C8B-B14F-4D97-AF65-F5344CB8AC3E}">
        <p14:creationId xmlns:p14="http://schemas.microsoft.com/office/powerpoint/2010/main" val="359766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7615" y="508964"/>
            <a:ext cx="6678311" cy="6263975"/>
          </a:xfrm>
          <a:prstGeom prst="rect">
            <a:avLst/>
          </a:prstGeom>
        </p:spPr>
      </p:pic>
      <p:sp>
        <p:nvSpPr>
          <p:cNvPr id="2" name="Title 1"/>
          <p:cNvSpPr>
            <a:spLocks noGrp="1"/>
          </p:cNvSpPr>
          <p:nvPr>
            <p:ph type="title"/>
          </p:nvPr>
        </p:nvSpPr>
        <p:spPr>
          <a:xfrm>
            <a:off x="0" y="53038"/>
            <a:ext cx="6134986" cy="413946"/>
          </a:xfrm>
          <a:solidFill>
            <a:schemeClr val="accent1">
              <a:lumMod val="75000"/>
            </a:schemeClr>
          </a:solidFill>
        </p:spPr>
        <p:txBody>
          <a:bodyPr vert="horz" lIns="91440" tIns="45720" rIns="91440" bIns="45720" rtlCol="0" anchor="ctr">
            <a:normAutofit fontScale="90000"/>
          </a:bodyPr>
          <a:lstStyle/>
          <a:p>
            <a:r>
              <a:rPr lang="en-US" sz="2800" cap="small" dirty="0" err="1" smtClean="0">
                <a:solidFill>
                  <a:schemeClr val="bg1"/>
                </a:solidFill>
                <a:latin typeface="Arial Narrow" panose="020B0606020202030204" pitchFamily="34" charset="0"/>
              </a:rPr>
              <a:t>Sincronización</a:t>
            </a:r>
            <a:r>
              <a:rPr lang="en-US" sz="2800" cap="small" dirty="0" smtClean="0">
                <a:solidFill>
                  <a:schemeClr val="bg1"/>
                </a:solidFill>
                <a:latin typeface="Arial Narrow" panose="020B0606020202030204" pitchFamily="34" charset="0"/>
              </a:rPr>
              <a:t> con </a:t>
            </a:r>
            <a:r>
              <a:rPr lang="en-US" sz="2800" cap="small" dirty="0" err="1" smtClean="0">
                <a:solidFill>
                  <a:schemeClr val="bg1"/>
                </a:solidFill>
                <a:latin typeface="Arial Narrow" panose="020B0606020202030204" pitchFamily="34" charset="0"/>
              </a:rPr>
              <a:t>candados</a:t>
            </a:r>
            <a:r>
              <a:rPr lang="en-US" sz="2800" cap="small" dirty="0" smtClean="0">
                <a:solidFill>
                  <a:schemeClr val="bg1"/>
                </a:solidFill>
                <a:latin typeface="Arial Narrow" panose="020B0606020202030204" pitchFamily="34" charset="0"/>
              </a:rPr>
              <a:t> (lock)</a:t>
            </a:r>
            <a:endParaRPr lang="en-US" sz="28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13</a:t>
            </a:fld>
            <a:endParaRPr lang="en-US" dirty="0"/>
          </a:p>
        </p:txBody>
      </p:sp>
      <p:sp>
        <p:nvSpPr>
          <p:cNvPr id="20" name="Rounded Rectangular Callout 19"/>
          <p:cNvSpPr/>
          <p:nvPr/>
        </p:nvSpPr>
        <p:spPr>
          <a:xfrm>
            <a:off x="3406771" y="653122"/>
            <a:ext cx="5014215" cy="715089"/>
          </a:xfrm>
          <a:prstGeom prst="wedgeRoundRectCallout">
            <a:avLst>
              <a:gd name="adj1" fmla="val -61602"/>
              <a:gd name="adj2" fmla="val 147499"/>
              <a:gd name="adj3" fmla="val 16667"/>
            </a:avLst>
          </a:prstGeom>
          <a:solidFill>
            <a:srgbClr val="00B0F0">
              <a:alpha val="20000"/>
            </a:srgbClr>
          </a:solidFill>
        </p:spPr>
        <p:txBody>
          <a:bodyPr wrap="square" rtlCol="0">
            <a:spAutoFit/>
          </a:bodyPr>
          <a:lstStyle/>
          <a:p>
            <a:r>
              <a:rPr lang="en-US" dirty="0" err="1" smtClean="0"/>
              <a:t>Cada</a:t>
            </a:r>
            <a:r>
              <a:rPr lang="en-US" dirty="0" smtClean="0"/>
              <a:t> </a:t>
            </a:r>
            <a:r>
              <a:rPr lang="en-US" dirty="0" err="1" smtClean="0"/>
              <a:t>hebra</a:t>
            </a:r>
            <a:r>
              <a:rPr lang="en-US" dirty="0" smtClean="0"/>
              <a:t> </a:t>
            </a:r>
            <a:r>
              <a:rPr lang="en-US" dirty="0" err="1" smtClean="0"/>
              <a:t>recibirá</a:t>
            </a:r>
            <a:r>
              <a:rPr lang="en-US" dirty="0" smtClean="0"/>
              <a:t> un </a:t>
            </a:r>
            <a:r>
              <a:rPr lang="en-US" dirty="0" err="1" smtClean="0"/>
              <a:t>parámetro</a:t>
            </a:r>
            <a:r>
              <a:rPr lang="en-US" dirty="0" smtClean="0"/>
              <a:t> para similar el </a:t>
            </a:r>
            <a:r>
              <a:rPr lang="en-US" dirty="0" err="1" smtClean="0"/>
              <a:t>tiempo</a:t>
            </a:r>
            <a:r>
              <a:rPr lang="en-US" dirty="0" smtClean="0"/>
              <a:t> que </a:t>
            </a:r>
            <a:r>
              <a:rPr lang="en-US" dirty="0" err="1" smtClean="0"/>
              <a:t>demora</a:t>
            </a:r>
            <a:r>
              <a:rPr lang="en-US" dirty="0" smtClean="0"/>
              <a:t> </a:t>
            </a:r>
            <a:r>
              <a:rPr lang="en-US" dirty="0" err="1" smtClean="0"/>
              <a:t>en</a:t>
            </a:r>
            <a:r>
              <a:rPr lang="en-US" dirty="0" smtClean="0"/>
              <a:t> </a:t>
            </a:r>
            <a:r>
              <a:rPr lang="en-US" dirty="0" err="1" smtClean="0"/>
              <a:t>hacer</a:t>
            </a:r>
            <a:r>
              <a:rPr lang="en-US" dirty="0" smtClean="0"/>
              <a:t> </a:t>
            </a:r>
            <a:r>
              <a:rPr lang="en-US" dirty="0" err="1" smtClean="0"/>
              <a:t>una</a:t>
            </a:r>
            <a:r>
              <a:rPr lang="en-US" dirty="0" smtClean="0"/>
              <a:t> </a:t>
            </a:r>
            <a:r>
              <a:rPr lang="en-US" dirty="0" err="1" smtClean="0"/>
              <a:t>venta</a:t>
            </a:r>
            <a:endParaRPr lang="en-US" sz="1600" b="1" dirty="0">
              <a:solidFill>
                <a:srgbClr val="C00000"/>
              </a:solidFill>
              <a:latin typeface="Consolas" panose="020B0609020204030204" pitchFamily="49" charset="0"/>
            </a:endParaRPr>
          </a:p>
        </p:txBody>
      </p:sp>
      <p:sp>
        <p:nvSpPr>
          <p:cNvPr id="22" name="Rounded Rectangle 21"/>
          <p:cNvSpPr/>
          <p:nvPr/>
        </p:nvSpPr>
        <p:spPr>
          <a:xfrm>
            <a:off x="1152263" y="3600544"/>
            <a:ext cx="1601570" cy="434126"/>
          </a:xfrm>
          <a:prstGeom prst="roundRect">
            <a:avLst/>
          </a:prstGeom>
          <a:solidFill>
            <a:srgbClr val="00B050">
              <a:alpha val="20000"/>
            </a:srgbClr>
          </a:solidFill>
        </p:spPr>
        <p:txBody>
          <a:bodyPr wrap="square" rtlCol="0">
            <a:spAutoFit/>
          </a:bodyPr>
          <a:lstStyle/>
          <a:p>
            <a:endParaRPr lang="en-US" sz="2000">
              <a:solidFill>
                <a:schemeClr val="tx1"/>
              </a:solidFill>
            </a:endParaRPr>
          </a:p>
        </p:txBody>
      </p:sp>
      <p:sp>
        <p:nvSpPr>
          <p:cNvPr id="23" name="Rounded Rectangle 22"/>
          <p:cNvSpPr/>
          <p:nvPr/>
        </p:nvSpPr>
        <p:spPr>
          <a:xfrm>
            <a:off x="2247723" y="1956391"/>
            <a:ext cx="1228591" cy="329610"/>
          </a:xfrm>
          <a:prstGeom prst="roundRect">
            <a:avLst>
              <a:gd name="adj" fmla="val 50000"/>
            </a:avLst>
          </a:prstGeom>
          <a:solidFill>
            <a:srgbClr val="00B0F0">
              <a:alpha val="20000"/>
            </a:srgbClr>
          </a:solidFill>
        </p:spPr>
        <p:txBody>
          <a:bodyPr wrap="square" rtlCol="0">
            <a:spAutoFit/>
          </a:bodyPr>
          <a:lstStyle/>
          <a:p>
            <a:endParaRPr lang="en-US" sz="2000">
              <a:solidFill>
                <a:schemeClr val="tx1"/>
              </a:solidFill>
            </a:endParaRPr>
          </a:p>
        </p:txBody>
      </p:sp>
      <p:sp>
        <p:nvSpPr>
          <p:cNvPr id="12" name="Rounded Rectangular Callout 11"/>
          <p:cNvSpPr/>
          <p:nvPr/>
        </p:nvSpPr>
        <p:spPr>
          <a:xfrm>
            <a:off x="4190873" y="2190322"/>
            <a:ext cx="2475742" cy="1021556"/>
          </a:xfrm>
          <a:prstGeom prst="wedgeRoundRectCallout">
            <a:avLst>
              <a:gd name="adj1" fmla="val -123878"/>
              <a:gd name="adj2" fmla="val 107947"/>
              <a:gd name="adj3" fmla="val 16667"/>
            </a:avLst>
          </a:prstGeom>
          <a:solidFill>
            <a:srgbClr val="00B050">
              <a:alpha val="20000"/>
            </a:srgbClr>
          </a:solidFill>
        </p:spPr>
        <p:txBody>
          <a:bodyPr wrap="square" rtlCol="0">
            <a:spAutoFit/>
          </a:bodyPr>
          <a:lstStyle/>
          <a:p>
            <a:r>
              <a:rPr lang="en-US" dirty="0"/>
              <a:t>La </a:t>
            </a:r>
            <a:r>
              <a:rPr lang="en-US" dirty="0" err="1"/>
              <a:t>hebra</a:t>
            </a:r>
            <a:r>
              <a:rPr lang="en-US" dirty="0"/>
              <a:t> se </a:t>
            </a:r>
            <a:r>
              <a:rPr lang="en-US" dirty="0" err="1"/>
              <a:t>mantiene</a:t>
            </a:r>
            <a:r>
              <a:rPr lang="en-US" dirty="0"/>
              <a:t> </a:t>
            </a:r>
            <a:r>
              <a:rPr lang="en-US" dirty="0" err="1"/>
              <a:t>vendiendo</a:t>
            </a:r>
            <a:r>
              <a:rPr lang="en-US" dirty="0"/>
              <a:t> </a:t>
            </a:r>
            <a:r>
              <a:rPr lang="en-US" dirty="0" err="1"/>
              <a:t>mientras</a:t>
            </a:r>
            <a:r>
              <a:rPr lang="en-US" dirty="0"/>
              <a:t> hay plazas </a:t>
            </a:r>
            <a:r>
              <a:rPr lang="en-US" dirty="0" err="1"/>
              <a:t>disponibles</a:t>
            </a:r>
            <a:endParaRPr lang="en-US" dirty="0"/>
          </a:p>
        </p:txBody>
      </p:sp>
      <p:sp>
        <p:nvSpPr>
          <p:cNvPr id="13" name="Rounded Rectangle 12"/>
          <p:cNvSpPr/>
          <p:nvPr/>
        </p:nvSpPr>
        <p:spPr>
          <a:xfrm>
            <a:off x="4942741" y="4961511"/>
            <a:ext cx="1601570" cy="434126"/>
          </a:xfrm>
          <a:prstGeom prst="roundRect">
            <a:avLst/>
          </a:prstGeom>
          <a:solidFill>
            <a:srgbClr val="FF0000">
              <a:alpha val="20000"/>
            </a:srgbClr>
          </a:solidFill>
        </p:spPr>
        <p:txBody>
          <a:bodyPr wrap="square" rtlCol="0">
            <a:spAutoFit/>
          </a:bodyPr>
          <a:lstStyle/>
          <a:p>
            <a:endParaRPr lang="en-US" sz="2000">
              <a:solidFill>
                <a:schemeClr val="tx1"/>
              </a:solidFill>
            </a:endParaRPr>
          </a:p>
        </p:txBody>
      </p:sp>
      <p:sp>
        <p:nvSpPr>
          <p:cNvPr id="14" name="Rounded Rectangular Callout 13"/>
          <p:cNvSpPr/>
          <p:nvPr/>
        </p:nvSpPr>
        <p:spPr>
          <a:xfrm>
            <a:off x="2851385" y="3584209"/>
            <a:ext cx="4500120" cy="715089"/>
          </a:xfrm>
          <a:prstGeom prst="wedgeRoundRectCallout">
            <a:avLst>
              <a:gd name="adj1" fmla="val 4762"/>
              <a:gd name="adj2" fmla="val 163110"/>
              <a:gd name="adj3" fmla="val 16667"/>
            </a:avLst>
          </a:prstGeom>
          <a:solidFill>
            <a:srgbClr val="FF0000">
              <a:alpha val="20000"/>
            </a:srgbClr>
          </a:solidFill>
        </p:spPr>
        <p:txBody>
          <a:bodyPr wrap="square" rtlCol="0">
            <a:spAutoFit/>
          </a:bodyPr>
          <a:lstStyle/>
          <a:p>
            <a:r>
              <a:rPr lang="en-US" dirty="0" err="1" smtClean="0"/>
              <a:t>Qué</a:t>
            </a:r>
            <a:r>
              <a:rPr lang="en-US" dirty="0" smtClean="0"/>
              <a:t> </a:t>
            </a:r>
            <a:r>
              <a:rPr lang="en-US" dirty="0" err="1" smtClean="0"/>
              <a:t>pasa</a:t>
            </a:r>
            <a:r>
              <a:rPr lang="en-US" dirty="0" smtClean="0"/>
              <a:t> </a:t>
            </a:r>
            <a:r>
              <a:rPr lang="en-US" dirty="0" err="1" smtClean="0"/>
              <a:t>si</a:t>
            </a:r>
            <a:r>
              <a:rPr lang="en-US" dirty="0" smtClean="0"/>
              <a:t> </a:t>
            </a:r>
            <a:r>
              <a:rPr lang="en-US" dirty="0" err="1" smtClean="0"/>
              <a:t>en</a:t>
            </a:r>
            <a:r>
              <a:rPr lang="en-US" dirty="0" smtClean="0"/>
              <a:t> el </a:t>
            </a:r>
            <a:r>
              <a:rPr lang="en-US" dirty="0" err="1" smtClean="0"/>
              <a:t>tiempo</a:t>
            </a:r>
            <a:r>
              <a:rPr lang="en-US" dirty="0" smtClean="0"/>
              <a:t> </a:t>
            </a:r>
            <a:r>
              <a:rPr lang="en-US" dirty="0" err="1" smtClean="0"/>
              <a:t>transcurrido</a:t>
            </a:r>
            <a:r>
              <a:rPr lang="en-US" dirty="0" smtClean="0"/>
              <a:t> antes de </a:t>
            </a:r>
            <a:r>
              <a:rPr lang="en-US" dirty="0" err="1" smtClean="0"/>
              <a:t>darle</a:t>
            </a:r>
            <a:r>
              <a:rPr lang="en-US" dirty="0" smtClean="0"/>
              <a:t> el </a:t>
            </a:r>
            <a:r>
              <a:rPr lang="en-US" dirty="0" err="1" smtClean="0"/>
              <a:t>asiento</a:t>
            </a:r>
            <a:r>
              <a:rPr lang="en-US" dirty="0" smtClean="0"/>
              <a:t> </a:t>
            </a:r>
            <a:r>
              <a:rPr lang="en-US" dirty="0" err="1" smtClean="0"/>
              <a:t>este</a:t>
            </a:r>
            <a:r>
              <a:rPr lang="en-US" dirty="0" smtClean="0"/>
              <a:t> se le </a:t>
            </a:r>
            <a:r>
              <a:rPr lang="en-US" dirty="0" err="1" smtClean="0"/>
              <a:t>asignó</a:t>
            </a:r>
            <a:r>
              <a:rPr lang="en-US" dirty="0" smtClean="0"/>
              <a:t> a </a:t>
            </a:r>
            <a:r>
              <a:rPr lang="en-US" dirty="0" err="1" smtClean="0"/>
              <a:t>otra</a:t>
            </a:r>
            <a:endParaRPr lang="en-US" dirty="0"/>
          </a:p>
        </p:txBody>
      </p:sp>
    </p:spTree>
    <p:extLst>
      <p:ext uri="{BB962C8B-B14F-4D97-AF65-F5344CB8AC3E}">
        <p14:creationId xmlns:p14="http://schemas.microsoft.com/office/powerpoint/2010/main" val="223007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12"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7615" y="508964"/>
            <a:ext cx="5642069" cy="6263975"/>
          </a:xfrm>
          <a:prstGeom prst="rect">
            <a:avLst/>
          </a:prstGeom>
        </p:spPr>
      </p:pic>
      <p:sp>
        <p:nvSpPr>
          <p:cNvPr id="2" name="Title 1"/>
          <p:cNvSpPr>
            <a:spLocks noGrp="1"/>
          </p:cNvSpPr>
          <p:nvPr>
            <p:ph type="title"/>
          </p:nvPr>
        </p:nvSpPr>
        <p:spPr>
          <a:xfrm>
            <a:off x="0" y="53038"/>
            <a:ext cx="6134986" cy="413946"/>
          </a:xfrm>
          <a:solidFill>
            <a:schemeClr val="accent1">
              <a:lumMod val="75000"/>
            </a:schemeClr>
          </a:solidFill>
        </p:spPr>
        <p:txBody>
          <a:bodyPr vert="horz" lIns="91440" tIns="45720" rIns="91440" bIns="45720" rtlCol="0" anchor="ctr">
            <a:normAutofit fontScale="90000"/>
          </a:bodyPr>
          <a:lstStyle/>
          <a:p>
            <a:r>
              <a:rPr lang="en-US" sz="2800" cap="small" dirty="0" err="1" smtClean="0">
                <a:solidFill>
                  <a:schemeClr val="bg1"/>
                </a:solidFill>
                <a:latin typeface="Arial Narrow" panose="020B0606020202030204" pitchFamily="34" charset="0"/>
              </a:rPr>
              <a:t>Sincronización</a:t>
            </a:r>
            <a:r>
              <a:rPr lang="en-US" sz="2800" cap="small" dirty="0" smtClean="0">
                <a:solidFill>
                  <a:schemeClr val="bg1"/>
                </a:solidFill>
                <a:latin typeface="Arial Narrow" panose="020B0606020202030204" pitchFamily="34" charset="0"/>
              </a:rPr>
              <a:t> con </a:t>
            </a:r>
            <a:r>
              <a:rPr lang="en-US" sz="2800" cap="small" dirty="0" err="1" smtClean="0">
                <a:solidFill>
                  <a:schemeClr val="bg1"/>
                </a:solidFill>
                <a:latin typeface="Arial Narrow" panose="020B0606020202030204" pitchFamily="34" charset="0"/>
              </a:rPr>
              <a:t>candados</a:t>
            </a:r>
            <a:r>
              <a:rPr lang="en-US" sz="2800" cap="small" dirty="0" smtClean="0">
                <a:solidFill>
                  <a:schemeClr val="bg1"/>
                </a:solidFill>
                <a:latin typeface="Arial Narrow" panose="020B0606020202030204" pitchFamily="34" charset="0"/>
              </a:rPr>
              <a:t> (lock)</a:t>
            </a:r>
            <a:endParaRPr lang="en-US" sz="28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14</a:t>
            </a:fld>
            <a:endParaRPr lang="en-US" dirty="0"/>
          </a:p>
        </p:txBody>
      </p:sp>
      <p:pic>
        <p:nvPicPr>
          <p:cNvPr id="7" name="Picture 6"/>
          <p:cNvPicPr>
            <a:picLocks noChangeAspect="1"/>
          </p:cNvPicPr>
          <p:nvPr/>
        </p:nvPicPr>
        <p:blipFill>
          <a:blip r:embed="rId4"/>
          <a:stretch>
            <a:fillRect/>
          </a:stretch>
        </p:blipFill>
        <p:spPr>
          <a:xfrm>
            <a:off x="6656159" y="466984"/>
            <a:ext cx="5399799" cy="6263975"/>
          </a:xfrm>
          <a:prstGeom prst="rect">
            <a:avLst/>
          </a:prstGeom>
        </p:spPr>
      </p:pic>
      <p:sp>
        <p:nvSpPr>
          <p:cNvPr id="15" name="Rounded Rectangle 14"/>
          <p:cNvSpPr/>
          <p:nvPr/>
        </p:nvSpPr>
        <p:spPr>
          <a:xfrm>
            <a:off x="5901070" y="2286000"/>
            <a:ext cx="6039469" cy="2551814"/>
          </a:xfrm>
          <a:prstGeom prst="roundRect">
            <a:avLst>
              <a:gd name="adj" fmla="val 50000"/>
            </a:avLst>
          </a:prstGeom>
          <a:solidFill>
            <a:srgbClr val="00B0F0">
              <a:alpha val="20000"/>
            </a:srgbClr>
          </a:solidFill>
        </p:spPr>
        <p:txBody>
          <a:bodyPr wrap="square" rtlCol="0">
            <a:spAutoFit/>
          </a:bodyPr>
          <a:lstStyle/>
          <a:p>
            <a:endParaRPr lang="en-US" sz="2000">
              <a:solidFill>
                <a:schemeClr val="tx1"/>
              </a:solidFill>
            </a:endParaRPr>
          </a:p>
        </p:txBody>
      </p:sp>
      <p:sp>
        <p:nvSpPr>
          <p:cNvPr id="16" name="Rounded Rectangular Callout 15"/>
          <p:cNvSpPr/>
          <p:nvPr/>
        </p:nvSpPr>
        <p:spPr>
          <a:xfrm>
            <a:off x="3205893" y="1025202"/>
            <a:ext cx="2971800" cy="1021556"/>
          </a:xfrm>
          <a:prstGeom prst="wedgeRoundRectCallout">
            <a:avLst>
              <a:gd name="adj1" fmla="val 69256"/>
              <a:gd name="adj2" fmla="val 117075"/>
              <a:gd name="adj3" fmla="val 16667"/>
            </a:avLst>
          </a:prstGeom>
          <a:solidFill>
            <a:srgbClr val="00B0F0">
              <a:alpha val="20000"/>
            </a:srgbClr>
          </a:solidFill>
        </p:spPr>
        <p:txBody>
          <a:bodyPr wrap="square" rtlCol="0">
            <a:spAutoFit/>
          </a:bodyPr>
          <a:lstStyle/>
          <a:p>
            <a:r>
              <a:rPr lang="en-US" dirty="0" err="1" smtClean="0"/>
              <a:t>Tres</a:t>
            </a:r>
            <a:r>
              <a:rPr lang="en-US" dirty="0" smtClean="0"/>
              <a:t> </a:t>
            </a:r>
            <a:r>
              <a:rPr lang="en-US" dirty="0" err="1" smtClean="0"/>
              <a:t>hebras</a:t>
            </a:r>
            <a:r>
              <a:rPr lang="en-US" dirty="0" smtClean="0"/>
              <a:t> </a:t>
            </a:r>
            <a:r>
              <a:rPr lang="en-US" dirty="0" err="1" smtClean="0"/>
              <a:t>vendiendo</a:t>
            </a:r>
            <a:r>
              <a:rPr lang="en-US" dirty="0" smtClean="0"/>
              <a:t> </a:t>
            </a:r>
            <a:r>
              <a:rPr lang="en-US" dirty="0" err="1" smtClean="0"/>
              <a:t>asientos</a:t>
            </a:r>
            <a:r>
              <a:rPr lang="en-US" dirty="0" smtClean="0"/>
              <a:t> para un </a:t>
            </a:r>
            <a:r>
              <a:rPr lang="en-US" dirty="0" err="1" smtClean="0"/>
              <a:t>mismo</a:t>
            </a:r>
            <a:r>
              <a:rPr lang="en-US" dirty="0" smtClean="0"/>
              <a:t> </a:t>
            </a:r>
            <a:r>
              <a:rPr lang="en-US" dirty="0" err="1" smtClean="0"/>
              <a:t>teatro</a:t>
            </a:r>
            <a:endParaRPr lang="en-US" sz="1600" b="1" dirty="0">
              <a:solidFill>
                <a:srgbClr val="C00000"/>
              </a:solidFill>
              <a:latin typeface="Consolas" panose="020B0609020204030204" pitchFamily="49" charset="0"/>
            </a:endParaRPr>
          </a:p>
        </p:txBody>
      </p:sp>
      <p:sp>
        <p:nvSpPr>
          <p:cNvPr id="3" name="Rounded Rectangle 2"/>
          <p:cNvSpPr/>
          <p:nvPr/>
        </p:nvSpPr>
        <p:spPr>
          <a:xfrm>
            <a:off x="6656159" y="4837814"/>
            <a:ext cx="2402781" cy="946298"/>
          </a:xfrm>
          <a:prstGeom prst="roundRect">
            <a:avLst/>
          </a:prstGeom>
          <a:solidFill>
            <a:srgbClr val="00B050">
              <a:alpha val="20000"/>
            </a:srgbClr>
          </a:solidFill>
        </p:spPr>
        <p:txBody>
          <a:bodyPr wrap="square" rtlCol="0">
            <a:spAutoFit/>
          </a:bodyPr>
          <a:lstStyle/>
          <a:p>
            <a:endParaRPr lang="en-US">
              <a:solidFill>
                <a:schemeClr val="tx1"/>
              </a:solidFill>
            </a:endParaRPr>
          </a:p>
        </p:txBody>
      </p:sp>
      <p:sp>
        <p:nvSpPr>
          <p:cNvPr id="17" name="Rounded Rectangular Callout 16"/>
          <p:cNvSpPr/>
          <p:nvPr/>
        </p:nvSpPr>
        <p:spPr>
          <a:xfrm>
            <a:off x="2422403" y="3561907"/>
            <a:ext cx="3521286" cy="715089"/>
          </a:xfrm>
          <a:prstGeom prst="wedgeRoundRectCallout">
            <a:avLst>
              <a:gd name="adj1" fmla="val 91070"/>
              <a:gd name="adj2" fmla="val 207627"/>
              <a:gd name="adj3" fmla="val 16667"/>
            </a:avLst>
          </a:prstGeom>
          <a:solidFill>
            <a:srgbClr val="00B050">
              <a:alpha val="20000"/>
            </a:srgbClr>
          </a:solidFill>
        </p:spPr>
        <p:txBody>
          <a:bodyPr wrap="square" rtlCol="0">
            <a:spAutoFit/>
          </a:bodyPr>
          <a:lstStyle/>
          <a:p>
            <a:r>
              <a:rPr lang="en-US" dirty="0" err="1"/>
              <a:t>Simulando</a:t>
            </a:r>
            <a:r>
              <a:rPr lang="en-US" dirty="0"/>
              <a:t> </a:t>
            </a:r>
            <a:r>
              <a:rPr lang="en-US" dirty="0" err="1"/>
              <a:t>diferentes</a:t>
            </a:r>
            <a:r>
              <a:rPr lang="en-US" dirty="0"/>
              <a:t> </a:t>
            </a:r>
            <a:r>
              <a:rPr lang="en-US" dirty="0" err="1"/>
              <a:t>velocidades</a:t>
            </a:r>
            <a:r>
              <a:rPr lang="en-US" dirty="0"/>
              <a:t> de </a:t>
            </a:r>
            <a:r>
              <a:rPr lang="en-US" dirty="0" err="1"/>
              <a:t>venta</a:t>
            </a:r>
            <a:r>
              <a:rPr lang="en-US" dirty="0"/>
              <a:t> a </a:t>
            </a:r>
            <a:r>
              <a:rPr lang="en-US" dirty="0" err="1"/>
              <a:t>cada</a:t>
            </a:r>
            <a:r>
              <a:rPr lang="en-US" dirty="0"/>
              <a:t> </a:t>
            </a:r>
            <a:r>
              <a:rPr lang="en-US" dirty="0" err="1"/>
              <a:t>uno</a:t>
            </a:r>
            <a:endParaRPr lang="en-US" dirty="0"/>
          </a:p>
        </p:txBody>
      </p:sp>
    </p:spTree>
    <p:extLst>
      <p:ext uri="{BB962C8B-B14F-4D97-AF65-F5344CB8AC3E}">
        <p14:creationId xmlns:p14="http://schemas.microsoft.com/office/powerpoint/2010/main" val="24036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3"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038"/>
            <a:ext cx="5523525" cy="413946"/>
          </a:xfrm>
          <a:solidFill>
            <a:schemeClr val="accent1">
              <a:lumMod val="75000"/>
            </a:schemeClr>
          </a:solidFill>
        </p:spPr>
        <p:txBody>
          <a:bodyPr vert="horz" lIns="91440" tIns="45720" rIns="91440" bIns="45720" rtlCol="0" anchor="ctr">
            <a:normAutofit fontScale="90000"/>
          </a:bodyPr>
          <a:lstStyle/>
          <a:p>
            <a:r>
              <a:rPr lang="en-US" sz="2800" cap="small" dirty="0" err="1" smtClean="0">
                <a:solidFill>
                  <a:schemeClr val="bg1"/>
                </a:solidFill>
                <a:latin typeface="Arial Narrow" panose="020B0606020202030204" pitchFamily="34" charset="0"/>
              </a:rPr>
              <a:t>Sincronización</a:t>
            </a:r>
            <a:r>
              <a:rPr lang="en-US" sz="2800" cap="small" dirty="0" smtClean="0">
                <a:solidFill>
                  <a:schemeClr val="bg1"/>
                </a:solidFill>
                <a:latin typeface="Arial Narrow" panose="020B0606020202030204" pitchFamily="34" charset="0"/>
              </a:rPr>
              <a:t> con </a:t>
            </a:r>
            <a:r>
              <a:rPr lang="en-US" sz="2800" cap="small" dirty="0" err="1" smtClean="0">
                <a:solidFill>
                  <a:schemeClr val="bg1"/>
                </a:solidFill>
                <a:latin typeface="Arial Narrow" panose="020B0606020202030204" pitchFamily="34" charset="0"/>
              </a:rPr>
              <a:t>candados</a:t>
            </a:r>
            <a:r>
              <a:rPr lang="en-US" sz="2800" cap="small" dirty="0" smtClean="0">
                <a:solidFill>
                  <a:schemeClr val="bg1"/>
                </a:solidFill>
                <a:latin typeface="Arial Narrow" panose="020B0606020202030204" pitchFamily="34" charset="0"/>
              </a:rPr>
              <a:t> (lock)</a:t>
            </a:r>
            <a:endParaRPr lang="en-US" sz="28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15</a:t>
            </a:fld>
            <a:endParaRPr lang="en-US" dirty="0"/>
          </a:p>
        </p:txBody>
      </p:sp>
      <p:pic>
        <p:nvPicPr>
          <p:cNvPr id="7" name="Picture 6"/>
          <p:cNvPicPr>
            <a:picLocks noChangeAspect="1"/>
          </p:cNvPicPr>
          <p:nvPr/>
        </p:nvPicPr>
        <p:blipFill>
          <a:blip r:embed="rId3"/>
          <a:stretch>
            <a:fillRect/>
          </a:stretch>
        </p:blipFill>
        <p:spPr>
          <a:xfrm>
            <a:off x="61862" y="520149"/>
            <a:ext cx="5399799" cy="6263975"/>
          </a:xfrm>
          <a:prstGeom prst="rect">
            <a:avLst/>
          </a:prstGeom>
        </p:spPr>
      </p:pic>
      <p:pic>
        <p:nvPicPr>
          <p:cNvPr id="5" name="Picture 4"/>
          <p:cNvPicPr>
            <a:picLocks noChangeAspect="1"/>
          </p:cNvPicPr>
          <p:nvPr/>
        </p:nvPicPr>
        <p:blipFill>
          <a:blip r:embed="rId4"/>
          <a:stretch>
            <a:fillRect/>
          </a:stretch>
        </p:blipFill>
        <p:spPr>
          <a:xfrm>
            <a:off x="5739721" y="388386"/>
            <a:ext cx="6452279" cy="5461582"/>
          </a:xfrm>
          <a:prstGeom prst="rect">
            <a:avLst/>
          </a:prstGeom>
        </p:spPr>
      </p:pic>
      <p:sp>
        <p:nvSpPr>
          <p:cNvPr id="11" name="Rounded Rectangle 10"/>
          <p:cNvSpPr/>
          <p:nvPr/>
        </p:nvSpPr>
        <p:spPr>
          <a:xfrm>
            <a:off x="138401" y="4795284"/>
            <a:ext cx="1849887" cy="414669"/>
          </a:xfrm>
          <a:prstGeom prst="roundRect">
            <a:avLst/>
          </a:prstGeom>
          <a:solidFill>
            <a:srgbClr val="00B050">
              <a:alpha val="20000"/>
            </a:srgbClr>
          </a:solidFill>
        </p:spPr>
        <p:txBody>
          <a:bodyPr wrap="square" rtlCol="0">
            <a:spAutoFit/>
          </a:bodyPr>
          <a:lstStyle/>
          <a:p>
            <a:endParaRPr lang="en-US">
              <a:solidFill>
                <a:schemeClr val="tx1"/>
              </a:solidFill>
            </a:endParaRPr>
          </a:p>
        </p:txBody>
      </p:sp>
      <p:sp>
        <p:nvSpPr>
          <p:cNvPr id="12" name="Rounded Rectangle 11"/>
          <p:cNvSpPr/>
          <p:nvPr/>
        </p:nvSpPr>
        <p:spPr>
          <a:xfrm>
            <a:off x="5461661" y="1784668"/>
            <a:ext cx="2395799" cy="311547"/>
          </a:xfrm>
          <a:prstGeom prst="roundRect">
            <a:avLst/>
          </a:prstGeom>
          <a:solidFill>
            <a:srgbClr val="00B050">
              <a:alpha val="20000"/>
            </a:srgbClr>
          </a:solidFill>
          <a:ln w="28575">
            <a:solidFill>
              <a:srgbClr val="00B050"/>
            </a:solidFill>
          </a:ln>
        </p:spPr>
        <p:txBody>
          <a:bodyPr wrap="square" rtlCol="0">
            <a:spAutoFit/>
          </a:bodyPr>
          <a:lstStyle/>
          <a:p>
            <a:endParaRPr lang="en-US">
              <a:solidFill>
                <a:schemeClr val="tx1"/>
              </a:solidFill>
            </a:endParaRPr>
          </a:p>
        </p:txBody>
      </p:sp>
      <p:sp>
        <p:nvSpPr>
          <p:cNvPr id="13" name="Rounded Rectangle 12"/>
          <p:cNvSpPr/>
          <p:nvPr/>
        </p:nvSpPr>
        <p:spPr>
          <a:xfrm>
            <a:off x="5461660" y="2325119"/>
            <a:ext cx="2395799" cy="311547"/>
          </a:xfrm>
          <a:prstGeom prst="roundRect">
            <a:avLst/>
          </a:prstGeom>
          <a:solidFill>
            <a:srgbClr val="00B050">
              <a:alpha val="20000"/>
            </a:srgbClr>
          </a:solidFill>
          <a:ln w="28575">
            <a:solidFill>
              <a:srgbClr val="00B050"/>
            </a:solidFill>
          </a:ln>
        </p:spPr>
        <p:txBody>
          <a:bodyPr wrap="square" rtlCol="0">
            <a:spAutoFit/>
          </a:bodyPr>
          <a:lstStyle/>
          <a:p>
            <a:endParaRPr lang="en-US">
              <a:solidFill>
                <a:schemeClr val="tx1"/>
              </a:solidFill>
            </a:endParaRPr>
          </a:p>
        </p:txBody>
      </p:sp>
      <p:sp>
        <p:nvSpPr>
          <p:cNvPr id="14" name="Rounded Rectangle 13"/>
          <p:cNvSpPr/>
          <p:nvPr/>
        </p:nvSpPr>
        <p:spPr>
          <a:xfrm>
            <a:off x="5461659" y="2812408"/>
            <a:ext cx="2395799" cy="311547"/>
          </a:xfrm>
          <a:prstGeom prst="roundRect">
            <a:avLst/>
          </a:prstGeom>
          <a:solidFill>
            <a:srgbClr val="00B050">
              <a:alpha val="20000"/>
            </a:srgbClr>
          </a:solidFill>
          <a:ln w="28575">
            <a:solidFill>
              <a:srgbClr val="00B050"/>
            </a:solidFill>
          </a:ln>
        </p:spPr>
        <p:txBody>
          <a:bodyPr wrap="square" rtlCol="0">
            <a:spAutoFit/>
          </a:bodyPr>
          <a:lstStyle/>
          <a:p>
            <a:endParaRPr lang="en-US">
              <a:solidFill>
                <a:schemeClr val="tx1"/>
              </a:solidFill>
            </a:endParaRPr>
          </a:p>
        </p:txBody>
      </p:sp>
      <p:sp>
        <p:nvSpPr>
          <p:cNvPr id="18" name="Rounded Rectangle 17"/>
          <p:cNvSpPr/>
          <p:nvPr/>
        </p:nvSpPr>
        <p:spPr>
          <a:xfrm>
            <a:off x="5461658" y="3384666"/>
            <a:ext cx="2395799" cy="283225"/>
          </a:xfrm>
          <a:prstGeom prst="roundRect">
            <a:avLst/>
          </a:prstGeom>
          <a:solidFill>
            <a:srgbClr val="00B050">
              <a:alpha val="20000"/>
            </a:srgbClr>
          </a:solidFill>
          <a:ln w="28575">
            <a:solidFill>
              <a:srgbClr val="00B050"/>
            </a:solidFill>
          </a:ln>
        </p:spPr>
        <p:txBody>
          <a:bodyPr wrap="square" rtlCol="0">
            <a:spAutoFit/>
          </a:bodyPr>
          <a:lstStyle/>
          <a:p>
            <a:endParaRPr lang="en-US">
              <a:solidFill>
                <a:schemeClr val="tx1"/>
              </a:solidFill>
            </a:endParaRPr>
          </a:p>
        </p:txBody>
      </p:sp>
      <p:sp>
        <p:nvSpPr>
          <p:cNvPr id="19" name="Rounded Rectangle 18"/>
          <p:cNvSpPr/>
          <p:nvPr/>
        </p:nvSpPr>
        <p:spPr>
          <a:xfrm>
            <a:off x="5461657" y="3736877"/>
            <a:ext cx="2395799" cy="257477"/>
          </a:xfrm>
          <a:prstGeom prst="roundRect">
            <a:avLst/>
          </a:prstGeom>
          <a:solidFill>
            <a:srgbClr val="00B050">
              <a:alpha val="20000"/>
            </a:srgbClr>
          </a:solidFill>
          <a:ln w="28575">
            <a:solidFill>
              <a:srgbClr val="00B050"/>
            </a:solidFill>
          </a:ln>
        </p:spPr>
        <p:txBody>
          <a:bodyPr wrap="square" rtlCol="0">
            <a:spAutoFit/>
          </a:bodyPr>
          <a:lstStyle/>
          <a:p>
            <a:endParaRPr lang="en-US">
              <a:solidFill>
                <a:schemeClr val="tx1"/>
              </a:solidFill>
            </a:endParaRPr>
          </a:p>
        </p:txBody>
      </p:sp>
      <p:sp>
        <p:nvSpPr>
          <p:cNvPr id="20" name="Rounded Rectangular Callout 19"/>
          <p:cNvSpPr/>
          <p:nvPr/>
        </p:nvSpPr>
        <p:spPr>
          <a:xfrm>
            <a:off x="2064827" y="4764617"/>
            <a:ext cx="3315247" cy="1021556"/>
          </a:xfrm>
          <a:prstGeom prst="wedgeRoundRectCallout">
            <a:avLst>
              <a:gd name="adj1" fmla="val 50097"/>
              <a:gd name="adj2" fmla="val -285425"/>
              <a:gd name="adj3" fmla="val 16667"/>
            </a:avLst>
          </a:prstGeom>
          <a:solidFill>
            <a:srgbClr val="00B050">
              <a:alpha val="20000"/>
            </a:srgbClr>
          </a:solidFill>
        </p:spPr>
        <p:txBody>
          <a:bodyPr wrap="square" rtlCol="0">
            <a:spAutoFit/>
          </a:bodyPr>
          <a:lstStyle/>
          <a:p>
            <a:r>
              <a:rPr lang="en-US" dirty="0" smtClean="0"/>
              <a:t>Note que </a:t>
            </a:r>
            <a:r>
              <a:rPr lang="en-US" dirty="0" err="1" smtClean="0"/>
              <a:t>Lala</a:t>
            </a:r>
            <a:r>
              <a:rPr lang="en-US" dirty="0" smtClean="0"/>
              <a:t> es </a:t>
            </a:r>
            <a:r>
              <a:rPr lang="en-US" dirty="0" err="1" smtClean="0"/>
              <a:t>quien</a:t>
            </a:r>
            <a:r>
              <a:rPr lang="en-US" dirty="0" smtClean="0"/>
              <a:t> mas ha </a:t>
            </a:r>
            <a:r>
              <a:rPr lang="en-US" dirty="0" err="1" smtClean="0"/>
              <a:t>vendido</a:t>
            </a:r>
            <a:r>
              <a:rPr lang="en-US" dirty="0" smtClean="0"/>
              <a:t> </a:t>
            </a:r>
            <a:r>
              <a:rPr lang="en-US" dirty="0" err="1" smtClean="0"/>
              <a:t>porque</a:t>
            </a:r>
            <a:r>
              <a:rPr lang="en-US" dirty="0" smtClean="0"/>
              <a:t> es la que lo </a:t>
            </a:r>
            <a:r>
              <a:rPr lang="en-US" dirty="0" err="1" smtClean="0"/>
              <a:t>hace</a:t>
            </a:r>
            <a:r>
              <a:rPr lang="en-US" dirty="0" smtClean="0"/>
              <a:t> a “</a:t>
            </a:r>
            <a:r>
              <a:rPr lang="en-US" dirty="0" err="1" smtClean="0"/>
              <a:t>más</a:t>
            </a:r>
            <a:r>
              <a:rPr lang="en-US" dirty="0" smtClean="0"/>
              <a:t> </a:t>
            </a:r>
            <a:r>
              <a:rPr lang="en-US" dirty="0" err="1" smtClean="0"/>
              <a:t>velocidad</a:t>
            </a:r>
            <a:r>
              <a:rPr lang="en-US" dirty="0" smtClean="0"/>
              <a:t>”</a:t>
            </a:r>
            <a:endParaRPr lang="en-US" dirty="0"/>
          </a:p>
        </p:txBody>
      </p:sp>
      <p:sp>
        <p:nvSpPr>
          <p:cNvPr id="21" name="Rounded Rectangular Callout 20"/>
          <p:cNvSpPr/>
          <p:nvPr/>
        </p:nvSpPr>
        <p:spPr>
          <a:xfrm>
            <a:off x="3832390" y="5983138"/>
            <a:ext cx="7788996" cy="715089"/>
          </a:xfrm>
          <a:prstGeom prst="wedgeRoundRectCallout">
            <a:avLst>
              <a:gd name="adj1" fmla="val -6826"/>
              <a:gd name="adj2" fmla="val -111460"/>
              <a:gd name="adj3" fmla="val 16667"/>
            </a:avLst>
          </a:prstGeom>
          <a:solidFill>
            <a:srgbClr val="FF0000">
              <a:alpha val="20000"/>
            </a:srgbClr>
          </a:solidFill>
          <a:ln w="28575">
            <a:solidFill>
              <a:srgbClr val="FF0000"/>
            </a:solidFill>
          </a:ln>
        </p:spPr>
        <p:txBody>
          <a:bodyPr wrap="square" rtlCol="0">
            <a:spAutoFit/>
          </a:bodyPr>
          <a:lstStyle/>
          <a:p>
            <a:r>
              <a:rPr lang="en-US" dirty="0" smtClean="0"/>
              <a:t>Da </a:t>
            </a:r>
            <a:r>
              <a:rPr lang="en-US" dirty="0" err="1" smtClean="0"/>
              <a:t>excepción</a:t>
            </a:r>
            <a:r>
              <a:rPr lang="en-US" dirty="0" smtClean="0"/>
              <a:t> </a:t>
            </a:r>
            <a:r>
              <a:rPr lang="en-US" dirty="0" err="1" smtClean="0"/>
              <a:t>porque</a:t>
            </a:r>
            <a:r>
              <a:rPr lang="en-US" dirty="0" smtClean="0"/>
              <a:t> </a:t>
            </a:r>
            <a:r>
              <a:rPr lang="en-US" dirty="0" err="1" smtClean="0"/>
              <a:t>por</a:t>
            </a:r>
            <a:r>
              <a:rPr lang="en-US" dirty="0" smtClean="0"/>
              <a:t> </a:t>
            </a:r>
            <a:r>
              <a:rPr lang="en-US" dirty="0" err="1" smtClean="0"/>
              <a:t>una</a:t>
            </a:r>
            <a:r>
              <a:rPr lang="en-US" dirty="0" smtClean="0"/>
              <a:t> </a:t>
            </a:r>
            <a:r>
              <a:rPr lang="en-US" dirty="0" err="1" smtClean="0"/>
              <a:t>hebra</a:t>
            </a:r>
            <a:r>
              <a:rPr lang="en-US" dirty="0" smtClean="0"/>
              <a:t> se </a:t>
            </a:r>
            <a:r>
              <a:rPr lang="en-US" dirty="0" err="1" smtClean="0"/>
              <a:t>intentó</a:t>
            </a:r>
            <a:r>
              <a:rPr lang="en-US" dirty="0" smtClean="0"/>
              <a:t> </a:t>
            </a:r>
            <a:r>
              <a:rPr lang="en-US" dirty="0" err="1" smtClean="0"/>
              <a:t>asignar</a:t>
            </a:r>
            <a:r>
              <a:rPr lang="en-US" dirty="0" smtClean="0"/>
              <a:t> un </a:t>
            </a:r>
            <a:r>
              <a:rPr lang="en-US" dirty="0" err="1" smtClean="0"/>
              <a:t>asiento</a:t>
            </a:r>
            <a:r>
              <a:rPr lang="en-US" dirty="0" smtClean="0"/>
              <a:t> </a:t>
            </a:r>
            <a:r>
              <a:rPr lang="en-US" dirty="0" err="1" smtClean="0"/>
              <a:t>creyendo</a:t>
            </a:r>
            <a:r>
              <a:rPr lang="en-US" dirty="0" smtClean="0"/>
              <a:t> que </a:t>
            </a:r>
            <a:r>
              <a:rPr lang="en-US" dirty="0" err="1" smtClean="0"/>
              <a:t>había</a:t>
            </a:r>
            <a:r>
              <a:rPr lang="en-US" dirty="0" smtClean="0"/>
              <a:t> plazas </a:t>
            </a:r>
            <a:r>
              <a:rPr lang="en-US" dirty="0" err="1" smtClean="0"/>
              <a:t>disponibles</a:t>
            </a:r>
            <a:r>
              <a:rPr lang="en-US" dirty="0" smtClean="0"/>
              <a:t> </a:t>
            </a:r>
            <a:r>
              <a:rPr lang="en-US" dirty="0" err="1" smtClean="0"/>
              <a:t>mientras</a:t>
            </a:r>
            <a:r>
              <a:rPr lang="en-US" dirty="0" smtClean="0"/>
              <a:t> que </a:t>
            </a:r>
            <a:r>
              <a:rPr lang="en-US" dirty="0" err="1" smtClean="0"/>
              <a:t>otra</a:t>
            </a:r>
            <a:r>
              <a:rPr lang="en-US" dirty="0" smtClean="0"/>
              <a:t> </a:t>
            </a:r>
            <a:r>
              <a:rPr lang="en-US" dirty="0" err="1" smtClean="0"/>
              <a:t>ya</a:t>
            </a:r>
            <a:r>
              <a:rPr lang="en-US" dirty="0" smtClean="0"/>
              <a:t> lo </a:t>
            </a:r>
            <a:r>
              <a:rPr lang="en-US" dirty="0" err="1" smtClean="0"/>
              <a:t>había</a:t>
            </a:r>
            <a:r>
              <a:rPr lang="en-US" dirty="0" smtClean="0"/>
              <a:t> </a:t>
            </a:r>
            <a:r>
              <a:rPr lang="en-US" dirty="0" err="1" smtClean="0"/>
              <a:t>asignado</a:t>
            </a:r>
            <a:endParaRPr lang="en-US" dirty="0"/>
          </a:p>
        </p:txBody>
      </p:sp>
    </p:spTree>
    <p:extLst>
      <p:ext uri="{BB962C8B-B14F-4D97-AF65-F5344CB8AC3E}">
        <p14:creationId xmlns:p14="http://schemas.microsoft.com/office/powerpoint/2010/main" val="233035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8" grpId="0" animBg="1"/>
      <p:bldP spid="19" grpId="0" animBg="1"/>
      <p:bldP spid="20"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102656" y="592280"/>
            <a:ext cx="5318212" cy="6075068"/>
          </a:xfrm>
          <a:prstGeom prst="rect">
            <a:avLst/>
          </a:prstGeom>
        </p:spPr>
      </p:pic>
      <p:sp>
        <p:nvSpPr>
          <p:cNvPr id="2" name="Title 1"/>
          <p:cNvSpPr>
            <a:spLocks noGrp="1"/>
          </p:cNvSpPr>
          <p:nvPr>
            <p:ph type="title"/>
          </p:nvPr>
        </p:nvSpPr>
        <p:spPr>
          <a:xfrm>
            <a:off x="0" y="53038"/>
            <a:ext cx="5523525" cy="413946"/>
          </a:xfrm>
          <a:solidFill>
            <a:schemeClr val="accent1">
              <a:lumMod val="75000"/>
            </a:schemeClr>
          </a:solidFill>
        </p:spPr>
        <p:txBody>
          <a:bodyPr vert="horz" lIns="91440" tIns="45720" rIns="91440" bIns="45720" rtlCol="0" anchor="ctr">
            <a:normAutofit fontScale="90000"/>
          </a:bodyPr>
          <a:lstStyle/>
          <a:p>
            <a:r>
              <a:rPr lang="en-US" sz="2800" cap="small" dirty="0" err="1" smtClean="0">
                <a:solidFill>
                  <a:schemeClr val="bg1"/>
                </a:solidFill>
                <a:latin typeface="Arial Narrow" panose="020B0606020202030204" pitchFamily="34" charset="0"/>
              </a:rPr>
              <a:t>Sincronización</a:t>
            </a:r>
            <a:r>
              <a:rPr lang="en-US" sz="2800" cap="small" dirty="0" smtClean="0">
                <a:solidFill>
                  <a:schemeClr val="bg1"/>
                </a:solidFill>
                <a:latin typeface="Arial Narrow" panose="020B0606020202030204" pitchFamily="34" charset="0"/>
              </a:rPr>
              <a:t> con </a:t>
            </a:r>
            <a:r>
              <a:rPr lang="en-US" sz="2800" cap="small" dirty="0" err="1" smtClean="0">
                <a:solidFill>
                  <a:schemeClr val="bg1"/>
                </a:solidFill>
                <a:latin typeface="Arial Narrow" panose="020B0606020202030204" pitchFamily="34" charset="0"/>
              </a:rPr>
              <a:t>candados</a:t>
            </a:r>
            <a:r>
              <a:rPr lang="en-US" sz="2800" cap="small" dirty="0" smtClean="0">
                <a:solidFill>
                  <a:schemeClr val="bg1"/>
                </a:solidFill>
                <a:latin typeface="Arial Narrow" panose="020B0606020202030204" pitchFamily="34" charset="0"/>
              </a:rPr>
              <a:t> (lock)</a:t>
            </a:r>
            <a:endParaRPr lang="en-US" sz="28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16</a:t>
            </a:fld>
            <a:endParaRPr lang="en-US" dirty="0"/>
          </a:p>
        </p:txBody>
      </p:sp>
      <p:sp>
        <p:nvSpPr>
          <p:cNvPr id="11" name="Rounded Rectangle 10"/>
          <p:cNvSpPr/>
          <p:nvPr/>
        </p:nvSpPr>
        <p:spPr>
          <a:xfrm>
            <a:off x="138401" y="4795284"/>
            <a:ext cx="2030641" cy="967563"/>
          </a:xfrm>
          <a:prstGeom prst="roundRect">
            <a:avLst/>
          </a:prstGeom>
          <a:solidFill>
            <a:srgbClr val="FF0000">
              <a:alpha val="20000"/>
            </a:srgbClr>
          </a:solidFill>
        </p:spPr>
        <p:txBody>
          <a:bodyPr wrap="square" rtlCol="0">
            <a:spAutoFit/>
          </a:bodyPr>
          <a:lstStyle/>
          <a:p>
            <a:endParaRPr lang="en-US">
              <a:solidFill>
                <a:schemeClr val="tx1"/>
              </a:solidFill>
            </a:endParaRPr>
          </a:p>
        </p:txBody>
      </p:sp>
      <p:pic>
        <p:nvPicPr>
          <p:cNvPr id="8" name="Picture 7"/>
          <p:cNvPicPr>
            <a:picLocks noChangeAspect="1"/>
          </p:cNvPicPr>
          <p:nvPr/>
        </p:nvPicPr>
        <p:blipFill>
          <a:blip r:embed="rId4"/>
          <a:stretch>
            <a:fillRect/>
          </a:stretch>
        </p:blipFill>
        <p:spPr>
          <a:xfrm>
            <a:off x="5600064" y="53038"/>
            <a:ext cx="6374628" cy="6622399"/>
          </a:xfrm>
          <a:prstGeom prst="rect">
            <a:avLst/>
          </a:prstGeom>
        </p:spPr>
      </p:pic>
      <p:sp>
        <p:nvSpPr>
          <p:cNvPr id="22" name="Rounded Rectangle 21"/>
          <p:cNvSpPr/>
          <p:nvPr/>
        </p:nvSpPr>
        <p:spPr>
          <a:xfrm>
            <a:off x="5373830" y="3944677"/>
            <a:ext cx="2645037" cy="414669"/>
          </a:xfrm>
          <a:prstGeom prst="roundRect">
            <a:avLst/>
          </a:prstGeom>
          <a:solidFill>
            <a:srgbClr val="FF0000">
              <a:alpha val="20000"/>
            </a:srgbClr>
          </a:solidFill>
          <a:ln w="28575">
            <a:solidFill>
              <a:srgbClr val="FF0000"/>
            </a:solidFill>
          </a:ln>
        </p:spPr>
        <p:txBody>
          <a:bodyPr wrap="square" rtlCol="0">
            <a:spAutoFit/>
          </a:bodyPr>
          <a:lstStyle/>
          <a:p>
            <a:endParaRPr lang="en-US">
              <a:solidFill>
                <a:schemeClr val="tx1"/>
              </a:solidFill>
            </a:endParaRPr>
          </a:p>
        </p:txBody>
      </p:sp>
      <p:sp>
        <p:nvSpPr>
          <p:cNvPr id="21" name="Rounded Rectangular Callout 20"/>
          <p:cNvSpPr/>
          <p:nvPr/>
        </p:nvSpPr>
        <p:spPr>
          <a:xfrm>
            <a:off x="7868093" y="1926270"/>
            <a:ext cx="3444949" cy="1634490"/>
          </a:xfrm>
          <a:prstGeom prst="wedgeRoundRectCallout">
            <a:avLst>
              <a:gd name="adj1" fmla="val -47567"/>
              <a:gd name="adj2" fmla="val 72635"/>
              <a:gd name="adj3" fmla="val 16667"/>
            </a:avLst>
          </a:prstGeom>
          <a:solidFill>
            <a:srgbClr val="FF0000">
              <a:alpha val="20000"/>
            </a:srgbClr>
          </a:solidFill>
          <a:ln w="28575">
            <a:solidFill>
              <a:srgbClr val="FF0000"/>
            </a:solidFill>
          </a:ln>
        </p:spPr>
        <p:txBody>
          <a:bodyPr wrap="square" rtlCol="0">
            <a:spAutoFit/>
          </a:bodyPr>
          <a:lstStyle/>
          <a:p>
            <a:r>
              <a:rPr lang="en-US" dirty="0" smtClean="0">
                <a:solidFill>
                  <a:schemeClr val="bg1"/>
                </a:solidFill>
              </a:rPr>
              <a:t>No solo da </a:t>
            </a:r>
            <a:r>
              <a:rPr lang="en-US" dirty="0" err="1" smtClean="0">
                <a:solidFill>
                  <a:schemeClr val="bg1"/>
                </a:solidFill>
              </a:rPr>
              <a:t>excepción</a:t>
            </a:r>
            <a:r>
              <a:rPr lang="en-US" dirty="0" smtClean="0">
                <a:solidFill>
                  <a:schemeClr val="bg1"/>
                </a:solidFill>
              </a:rPr>
              <a:t> </a:t>
            </a:r>
            <a:r>
              <a:rPr lang="en-US" dirty="0" err="1" smtClean="0">
                <a:solidFill>
                  <a:schemeClr val="bg1"/>
                </a:solidFill>
              </a:rPr>
              <a:t>por</a:t>
            </a:r>
            <a:r>
              <a:rPr lang="en-US" dirty="0" smtClean="0">
                <a:solidFill>
                  <a:schemeClr val="bg1"/>
                </a:solidFill>
              </a:rPr>
              <a:t> </a:t>
            </a:r>
            <a:r>
              <a:rPr lang="en-US" dirty="0" err="1" smtClean="0">
                <a:solidFill>
                  <a:schemeClr val="bg1"/>
                </a:solidFill>
              </a:rPr>
              <a:t>querer</a:t>
            </a:r>
            <a:r>
              <a:rPr lang="en-US" dirty="0" smtClean="0">
                <a:solidFill>
                  <a:schemeClr val="bg1"/>
                </a:solidFill>
              </a:rPr>
              <a:t> vender </a:t>
            </a:r>
            <a:r>
              <a:rPr lang="en-US" dirty="0" err="1" smtClean="0">
                <a:solidFill>
                  <a:schemeClr val="bg1"/>
                </a:solidFill>
              </a:rPr>
              <a:t>cuando</a:t>
            </a:r>
            <a:r>
              <a:rPr lang="en-US" dirty="0" smtClean="0">
                <a:solidFill>
                  <a:schemeClr val="bg1"/>
                </a:solidFill>
              </a:rPr>
              <a:t> no hay </a:t>
            </a:r>
            <a:r>
              <a:rPr lang="en-US" dirty="0" err="1" smtClean="0">
                <a:solidFill>
                  <a:schemeClr val="bg1"/>
                </a:solidFill>
              </a:rPr>
              <a:t>asientos</a:t>
            </a:r>
            <a:r>
              <a:rPr lang="en-US" dirty="0" smtClean="0">
                <a:solidFill>
                  <a:schemeClr val="bg1"/>
                </a:solidFill>
              </a:rPr>
              <a:t> </a:t>
            </a:r>
            <a:r>
              <a:rPr lang="en-US" dirty="0" err="1" smtClean="0">
                <a:solidFill>
                  <a:schemeClr val="bg1"/>
                </a:solidFill>
              </a:rPr>
              <a:t>sino</a:t>
            </a:r>
            <a:r>
              <a:rPr lang="en-US" dirty="0" smtClean="0">
                <a:solidFill>
                  <a:schemeClr val="bg1"/>
                </a:solidFill>
              </a:rPr>
              <a:t> que dos </a:t>
            </a:r>
            <a:r>
              <a:rPr lang="en-US" dirty="0" err="1" smtClean="0">
                <a:solidFill>
                  <a:schemeClr val="bg1"/>
                </a:solidFill>
              </a:rPr>
              <a:t>hebras</a:t>
            </a:r>
            <a:r>
              <a:rPr lang="en-US" dirty="0" smtClean="0">
                <a:solidFill>
                  <a:schemeClr val="bg1"/>
                </a:solidFill>
              </a:rPr>
              <a:t> HAN VENDIDO EL MISMO ASIENTO</a:t>
            </a:r>
            <a:endParaRPr lang="en-US" dirty="0">
              <a:solidFill>
                <a:schemeClr val="bg1"/>
              </a:solidFill>
            </a:endParaRPr>
          </a:p>
        </p:txBody>
      </p:sp>
      <p:sp>
        <p:nvSpPr>
          <p:cNvPr id="23" name="Rounded Rectangle 22"/>
          <p:cNvSpPr/>
          <p:nvPr/>
        </p:nvSpPr>
        <p:spPr>
          <a:xfrm>
            <a:off x="5373830" y="6253402"/>
            <a:ext cx="6566710" cy="414669"/>
          </a:xfrm>
          <a:prstGeom prst="roundRect">
            <a:avLst/>
          </a:prstGeom>
          <a:solidFill>
            <a:srgbClr val="FF0000">
              <a:alpha val="20000"/>
            </a:srgbClr>
          </a:solidFill>
          <a:ln w="28575">
            <a:solidFill>
              <a:srgbClr val="FF0000"/>
            </a:solidFill>
          </a:ln>
        </p:spPr>
        <p:txBody>
          <a:bodyPr wrap="square" rtlCol="0">
            <a:spAutoFit/>
          </a:bodyPr>
          <a:lstStyle/>
          <a:p>
            <a:endParaRPr lang="en-US">
              <a:solidFill>
                <a:schemeClr val="tx1"/>
              </a:solidFill>
            </a:endParaRPr>
          </a:p>
        </p:txBody>
      </p:sp>
    </p:spTree>
    <p:extLst>
      <p:ext uri="{BB962C8B-B14F-4D97-AF65-F5344CB8AC3E}">
        <p14:creationId xmlns:p14="http://schemas.microsoft.com/office/powerpoint/2010/main" val="291411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2" grpId="0" animBg="1"/>
      <p:bldP spid="21"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49033" y="640008"/>
            <a:ext cx="5688241" cy="5937927"/>
          </a:xfrm>
          <a:prstGeom prst="rect">
            <a:avLst/>
          </a:prstGeom>
        </p:spPr>
      </p:pic>
      <p:sp>
        <p:nvSpPr>
          <p:cNvPr id="2" name="Title 1"/>
          <p:cNvSpPr>
            <a:spLocks noGrp="1"/>
          </p:cNvSpPr>
          <p:nvPr>
            <p:ph type="title"/>
          </p:nvPr>
        </p:nvSpPr>
        <p:spPr>
          <a:xfrm>
            <a:off x="0" y="53038"/>
            <a:ext cx="5523525" cy="413946"/>
          </a:xfrm>
          <a:solidFill>
            <a:schemeClr val="accent1">
              <a:lumMod val="75000"/>
            </a:schemeClr>
          </a:solidFill>
        </p:spPr>
        <p:txBody>
          <a:bodyPr vert="horz" lIns="91440" tIns="45720" rIns="91440" bIns="45720" rtlCol="0" anchor="ctr">
            <a:normAutofit fontScale="90000"/>
          </a:bodyPr>
          <a:lstStyle/>
          <a:p>
            <a:r>
              <a:rPr lang="en-US" sz="2800" cap="small" dirty="0" err="1" smtClean="0">
                <a:solidFill>
                  <a:schemeClr val="bg1"/>
                </a:solidFill>
                <a:latin typeface="Arial Narrow" panose="020B0606020202030204" pitchFamily="34" charset="0"/>
              </a:rPr>
              <a:t>Sincronización</a:t>
            </a:r>
            <a:r>
              <a:rPr lang="en-US" sz="2800" cap="small" dirty="0" smtClean="0">
                <a:solidFill>
                  <a:schemeClr val="bg1"/>
                </a:solidFill>
                <a:latin typeface="Arial Narrow" panose="020B0606020202030204" pitchFamily="34" charset="0"/>
              </a:rPr>
              <a:t> con </a:t>
            </a:r>
            <a:r>
              <a:rPr lang="en-US" sz="2800" cap="small" dirty="0" err="1" smtClean="0">
                <a:solidFill>
                  <a:schemeClr val="bg1"/>
                </a:solidFill>
                <a:latin typeface="Arial Narrow" panose="020B0606020202030204" pitchFamily="34" charset="0"/>
              </a:rPr>
              <a:t>candados</a:t>
            </a:r>
            <a:r>
              <a:rPr lang="en-US" sz="2800" cap="small" dirty="0" smtClean="0">
                <a:solidFill>
                  <a:schemeClr val="bg1"/>
                </a:solidFill>
                <a:latin typeface="Arial Narrow" panose="020B0606020202030204" pitchFamily="34" charset="0"/>
              </a:rPr>
              <a:t> (lock)</a:t>
            </a:r>
            <a:endParaRPr lang="en-US" sz="28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17</a:t>
            </a:fld>
            <a:endParaRPr lang="en-US" dirty="0"/>
          </a:p>
        </p:txBody>
      </p:sp>
      <p:sp>
        <p:nvSpPr>
          <p:cNvPr id="11" name="Rounded Rectangle 10"/>
          <p:cNvSpPr/>
          <p:nvPr/>
        </p:nvSpPr>
        <p:spPr>
          <a:xfrm>
            <a:off x="435935" y="2594344"/>
            <a:ext cx="903767" cy="520996"/>
          </a:xfrm>
          <a:prstGeom prst="roundRect">
            <a:avLst/>
          </a:prstGeom>
          <a:solidFill>
            <a:srgbClr val="FF0000">
              <a:alpha val="20000"/>
            </a:srgbClr>
          </a:solidFill>
        </p:spPr>
        <p:txBody>
          <a:bodyPr wrap="square" rtlCol="0">
            <a:spAutoFit/>
          </a:bodyPr>
          <a:lstStyle/>
          <a:p>
            <a:endParaRPr lang="en-US">
              <a:solidFill>
                <a:schemeClr val="tx1"/>
              </a:solidFill>
            </a:endParaRPr>
          </a:p>
        </p:txBody>
      </p:sp>
      <p:sp>
        <p:nvSpPr>
          <p:cNvPr id="21" name="Rounded Rectangular Callout 20"/>
          <p:cNvSpPr/>
          <p:nvPr/>
        </p:nvSpPr>
        <p:spPr>
          <a:xfrm>
            <a:off x="5926723" y="747815"/>
            <a:ext cx="6114827" cy="3473291"/>
          </a:xfrm>
          <a:prstGeom prst="wedgeRoundRectCallout">
            <a:avLst>
              <a:gd name="adj1" fmla="val -132303"/>
              <a:gd name="adj2" fmla="val 5064"/>
              <a:gd name="adj3" fmla="val 16667"/>
            </a:avLst>
          </a:prstGeom>
          <a:solidFill>
            <a:srgbClr val="FF0000">
              <a:alpha val="20000"/>
            </a:srgbClr>
          </a:solidFill>
          <a:ln w="28575">
            <a:noFill/>
          </a:ln>
        </p:spPr>
        <p:txBody>
          <a:bodyPr wrap="square" rtlCol="0">
            <a:spAutoFit/>
          </a:bodyPr>
          <a:lstStyle/>
          <a:p>
            <a:r>
              <a:rPr lang="en-US" dirty="0" smtClean="0"/>
              <a:t>Lock </a:t>
            </a:r>
            <a:r>
              <a:rPr lang="en-US" dirty="0" err="1" smtClean="0"/>
              <a:t>actúa</a:t>
            </a:r>
            <a:r>
              <a:rPr lang="en-US" dirty="0" smtClean="0"/>
              <a:t> </a:t>
            </a:r>
            <a:r>
              <a:rPr lang="en-US" dirty="0" err="1" smtClean="0"/>
              <a:t>como</a:t>
            </a:r>
            <a:r>
              <a:rPr lang="en-US" dirty="0" smtClean="0"/>
              <a:t> un </a:t>
            </a:r>
            <a:r>
              <a:rPr lang="en-US" dirty="0" err="1" smtClean="0"/>
              <a:t>candado</a:t>
            </a:r>
            <a:r>
              <a:rPr lang="en-US" dirty="0" smtClean="0"/>
              <a:t> o </a:t>
            </a:r>
            <a:r>
              <a:rPr lang="en-US" dirty="0" err="1" smtClean="0"/>
              <a:t>cierre</a:t>
            </a:r>
            <a:r>
              <a:rPr lang="en-US" dirty="0" smtClean="0"/>
              <a:t>. </a:t>
            </a:r>
            <a:r>
              <a:rPr lang="en-US" dirty="0" err="1" smtClean="0"/>
              <a:t>Pueden</a:t>
            </a:r>
            <a:r>
              <a:rPr lang="en-US" dirty="0" smtClean="0"/>
              <a:t> </a:t>
            </a:r>
            <a:r>
              <a:rPr lang="en-US" dirty="0" err="1" smtClean="0"/>
              <a:t>ocurrir</a:t>
            </a:r>
            <a:r>
              <a:rPr lang="en-US" dirty="0" smtClean="0"/>
              <a:t> dos </a:t>
            </a:r>
            <a:r>
              <a:rPr lang="en-US" dirty="0" err="1" smtClean="0"/>
              <a:t>situaciones</a:t>
            </a:r>
            <a:r>
              <a:rPr lang="en-US" dirty="0" smtClean="0"/>
              <a:t>:</a:t>
            </a:r>
          </a:p>
          <a:p>
            <a:pPr marL="342900" indent="-342900">
              <a:buFont typeface="+mj-lt"/>
              <a:buAutoNum type="arabicPeriod"/>
            </a:pPr>
            <a:r>
              <a:rPr lang="en-US" dirty="0" smtClean="0"/>
              <a:t>El </a:t>
            </a:r>
            <a:r>
              <a:rPr lang="en-US" dirty="0" err="1" smtClean="0"/>
              <a:t>candado</a:t>
            </a:r>
            <a:r>
              <a:rPr lang="en-US" dirty="0" smtClean="0"/>
              <a:t> </a:t>
            </a:r>
            <a:r>
              <a:rPr lang="en-US" dirty="0" err="1" smtClean="0"/>
              <a:t>está</a:t>
            </a:r>
            <a:r>
              <a:rPr lang="en-US" dirty="0" smtClean="0"/>
              <a:t> </a:t>
            </a:r>
            <a:r>
              <a:rPr lang="en-US" dirty="0" err="1" smtClean="0"/>
              <a:t>cerrado</a:t>
            </a:r>
            <a:r>
              <a:rPr lang="en-US" dirty="0" smtClean="0"/>
              <a:t>. </a:t>
            </a:r>
            <a:r>
              <a:rPr lang="en-US" dirty="0" err="1" smtClean="0"/>
              <a:t>En</a:t>
            </a:r>
            <a:r>
              <a:rPr lang="en-US" dirty="0" smtClean="0"/>
              <a:t> </a:t>
            </a:r>
            <a:r>
              <a:rPr lang="en-US" dirty="0" err="1" smtClean="0"/>
              <a:t>este</a:t>
            </a:r>
            <a:r>
              <a:rPr lang="en-US" dirty="0" smtClean="0"/>
              <a:t> </a:t>
            </a:r>
            <a:r>
              <a:rPr lang="en-US" dirty="0" err="1" smtClean="0"/>
              <a:t>caso</a:t>
            </a:r>
            <a:r>
              <a:rPr lang="en-US" dirty="0" smtClean="0"/>
              <a:t> la </a:t>
            </a:r>
            <a:r>
              <a:rPr lang="en-US" dirty="0" err="1" smtClean="0"/>
              <a:t>ejecución</a:t>
            </a:r>
            <a:r>
              <a:rPr lang="en-US" dirty="0" smtClean="0"/>
              <a:t> de la </a:t>
            </a:r>
            <a:r>
              <a:rPr lang="en-US" dirty="0" err="1" smtClean="0"/>
              <a:t>hebra</a:t>
            </a:r>
            <a:r>
              <a:rPr lang="en-US" dirty="0" smtClean="0"/>
              <a:t> se </a:t>
            </a:r>
            <a:r>
              <a:rPr lang="en-US" dirty="0" err="1" smtClean="0"/>
              <a:t>interrumple</a:t>
            </a:r>
            <a:r>
              <a:rPr lang="en-US" dirty="0" smtClean="0"/>
              <a:t> y se continua la </a:t>
            </a:r>
            <a:r>
              <a:rPr lang="en-US" dirty="0" err="1" smtClean="0"/>
              <a:t>ejecución</a:t>
            </a:r>
            <a:r>
              <a:rPr lang="en-US" dirty="0" smtClean="0"/>
              <a:t> </a:t>
            </a:r>
            <a:r>
              <a:rPr lang="en-US" dirty="0" err="1" smtClean="0"/>
              <a:t>en</a:t>
            </a:r>
            <a:r>
              <a:rPr lang="en-US" dirty="0" smtClean="0"/>
              <a:t> </a:t>
            </a:r>
            <a:r>
              <a:rPr lang="en-US" dirty="0" err="1" smtClean="0"/>
              <a:t>otra</a:t>
            </a:r>
            <a:r>
              <a:rPr lang="en-US" dirty="0" smtClean="0"/>
              <a:t> de las </a:t>
            </a:r>
            <a:r>
              <a:rPr lang="en-US" dirty="0" err="1" smtClean="0"/>
              <a:t>hebras</a:t>
            </a:r>
            <a:r>
              <a:rPr lang="en-US" dirty="0" smtClean="0"/>
              <a:t> </a:t>
            </a:r>
            <a:r>
              <a:rPr lang="en-US" dirty="0" err="1" smtClean="0"/>
              <a:t>según</a:t>
            </a:r>
            <a:r>
              <a:rPr lang="en-US" dirty="0" smtClean="0"/>
              <a:t> la </a:t>
            </a:r>
            <a:r>
              <a:rPr lang="en-US" dirty="0" err="1" smtClean="0"/>
              <a:t>distribución</a:t>
            </a:r>
            <a:r>
              <a:rPr lang="en-US" dirty="0" smtClean="0"/>
              <a:t> de </a:t>
            </a:r>
            <a:r>
              <a:rPr lang="en-US" dirty="0" err="1" smtClean="0"/>
              <a:t>los</a:t>
            </a:r>
            <a:r>
              <a:rPr lang="en-US" dirty="0" smtClean="0"/>
              <a:t> </a:t>
            </a:r>
            <a:r>
              <a:rPr lang="en-US" dirty="0" err="1" smtClean="0"/>
              <a:t>plazos</a:t>
            </a:r>
            <a:r>
              <a:rPr lang="en-US" dirty="0" smtClean="0"/>
              <a:t> de </a:t>
            </a:r>
            <a:r>
              <a:rPr lang="en-US" dirty="0" err="1" smtClean="0"/>
              <a:t>tiempo</a:t>
            </a:r>
            <a:r>
              <a:rPr lang="en-US" dirty="0" smtClean="0"/>
              <a:t>. </a:t>
            </a:r>
          </a:p>
          <a:p>
            <a:pPr marL="342900" indent="-342900">
              <a:buFont typeface="+mj-lt"/>
              <a:buAutoNum type="arabicPeriod"/>
            </a:pPr>
            <a:r>
              <a:rPr lang="en-US" dirty="0" smtClean="0"/>
              <a:t>El </a:t>
            </a:r>
            <a:r>
              <a:rPr lang="en-US" dirty="0" err="1" smtClean="0"/>
              <a:t>candado</a:t>
            </a:r>
            <a:r>
              <a:rPr lang="en-US" dirty="0" smtClean="0"/>
              <a:t> </a:t>
            </a:r>
            <a:r>
              <a:rPr lang="en-US" dirty="0" err="1" smtClean="0"/>
              <a:t>está</a:t>
            </a:r>
            <a:r>
              <a:rPr lang="en-US" dirty="0" smtClean="0"/>
              <a:t> </a:t>
            </a:r>
            <a:r>
              <a:rPr lang="en-US" dirty="0" err="1" smtClean="0"/>
              <a:t>abierto</a:t>
            </a:r>
            <a:r>
              <a:rPr lang="en-US" dirty="0" smtClean="0"/>
              <a:t>. Se </a:t>
            </a:r>
            <a:r>
              <a:rPr lang="en-US" dirty="0" err="1" smtClean="0"/>
              <a:t>cierra</a:t>
            </a:r>
            <a:r>
              <a:rPr lang="en-US" dirty="0" smtClean="0"/>
              <a:t> el </a:t>
            </a:r>
            <a:r>
              <a:rPr lang="en-US" dirty="0" err="1" smtClean="0"/>
              <a:t>candado</a:t>
            </a:r>
            <a:r>
              <a:rPr lang="en-US" dirty="0" smtClean="0"/>
              <a:t> y se </a:t>
            </a:r>
            <a:r>
              <a:rPr lang="en-US" dirty="0" err="1" smtClean="0"/>
              <a:t>ejecuta</a:t>
            </a:r>
            <a:r>
              <a:rPr lang="en-US" dirty="0" smtClean="0"/>
              <a:t> la </a:t>
            </a:r>
            <a:r>
              <a:rPr lang="en-US" dirty="0" err="1" smtClean="0"/>
              <a:t>instrucción</a:t>
            </a:r>
            <a:r>
              <a:rPr lang="en-US" dirty="0" smtClean="0"/>
              <a:t> o </a:t>
            </a:r>
            <a:r>
              <a:rPr lang="en-US" dirty="0" err="1" smtClean="0"/>
              <a:t>bloque</a:t>
            </a:r>
            <a:r>
              <a:rPr lang="en-US" dirty="0" smtClean="0"/>
              <a:t> de </a:t>
            </a:r>
            <a:r>
              <a:rPr lang="en-US" dirty="0" err="1" smtClean="0"/>
              <a:t>instrucciones</a:t>
            </a:r>
            <a:r>
              <a:rPr lang="en-US" dirty="0" smtClean="0"/>
              <a:t> a </a:t>
            </a:r>
            <a:r>
              <a:rPr lang="en-US" dirty="0" err="1" smtClean="0"/>
              <a:t>continuación</a:t>
            </a:r>
            <a:r>
              <a:rPr lang="en-US" dirty="0" smtClean="0"/>
              <a:t> (</a:t>
            </a:r>
            <a:r>
              <a:rPr lang="en-US" dirty="0" err="1" smtClean="0"/>
              <a:t>mientras</a:t>
            </a:r>
            <a:r>
              <a:rPr lang="en-US" dirty="0" smtClean="0"/>
              <a:t> </a:t>
            </a:r>
            <a:r>
              <a:rPr lang="en-US" dirty="0" err="1" smtClean="0"/>
              <a:t>tanto</a:t>
            </a:r>
            <a:r>
              <a:rPr lang="en-US" dirty="0" smtClean="0"/>
              <a:t> </a:t>
            </a:r>
            <a:r>
              <a:rPr lang="en-US" dirty="0" err="1" smtClean="0"/>
              <a:t>ninguna</a:t>
            </a:r>
            <a:r>
              <a:rPr lang="en-US" dirty="0" smtClean="0"/>
              <a:t> </a:t>
            </a:r>
            <a:r>
              <a:rPr lang="en-US" dirty="0" err="1" smtClean="0"/>
              <a:t>otra</a:t>
            </a:r>
            <a:r>
              <a:rPr lang="en-US" dirty="0" smtClean="0"/>
              <a:t> </a:t>
            </a:r>
            <a:r>
              <a:rPr lang="en-US" dirty="0" err="1" smtClean="0"/>
              <a:t>hebra</a:t>
            </a:r>
            <a:r>
              <a:rPr lang="en-US" dirty="0" smtClean="0"/>
              <a:t> </a:t>
            </a:r>
            <a:r>
              <a:rPr lang="en-US" dirty="0" err="1" smtClean="0"/>
              <a:t>podrá</a:t>
            </a:r>
            <a:r>
              <a:rPr lang="en-US" dirty="0" smtClean="0"/>
              <a:t> </a:t>
            </a:r>
            <a:r>
              <a:rPr lang="en-US" dirty="0" err="1" smtClean="0"/>
              <a:t>usar</a:t>
            </a:r>
            <a:r>
              <a:rPr lang="en-US" dirty="0" smtClean="0"/>
              <a:t> el </a:t>
            </a:r>
            <a:r>
              <a:rPr lang="en-US" dirty="0" err="1" smtClean="0"/>
              <a:t>candado</a:t>
            </a:r>
            <a:r>
              <a:rPr lang="en-US" dirty="0" smtClean="0"/>
              <a:t>) y </a:t>
            </a:r>
            <a:r>
              <a:rPr lang="en-US" dirty="0" err="1" smtClean="0"/>
              <a:t>cuando</a:t>
            </a:r>
            <a:r>
              <a:rPr lang="en-US" dirty="0" smtClean="0"/>
              <a:t> </a:t>
            </a:r>
            <a:r>
              <a:rPr lang="en-US" dirty="0" err="1" smtClean="0"/>
              <a:t>termina</a:t>
            </a:r>
            <a:r>
              <a:rPr lang="en-US" dirty="0" smtClean="0"/>
              <a:t> la </a:t>
            </a:r>
            <a:r>
              <a:rPr lang="en-US" dirty="0" err="1" smtClean="0"/>
              <a:t>ejecución</a:t>
            </a:r>
            <a:r>
              <a:rPr lang="en-US" dirty="0" smtClean="0"/>
              <a:t> del </a:t>
            </a:r>
            <a:r>
              <a:rPr lang="en-US" dirty="0" err="1" smtClean="0"/>
              <a:t>bloque</a:t>
            </a:r>
            <a:r>
              <a:rPr lang="en-US" dirty="0" smtClean="0"/>
              <a:t> se </a:t>
            </a:r>
            <a:r>
              <a:rPr lang="en-US" dirty="0" err="1" smtClean="0"/>
              <a:t>vuelve</a:t>
            </a:r>
            <a:r>
              <a:rPr lang="en-US" dirty="0" smtClean="0"/>
              <a:t> a </a:t>
            </a:r>
            <a:r>
              <a:rPr lang="en-US" dirty="0" err="1" smtClean="0"/>
              <a:t>abrir</a:t>
            </a:r>
            <a:r>
              <a:rPr lang="en-US" dirty="0" smtClean="0"/>
              <a:t> el </a:t>
            </a:r>
            <a:r>
              <a:rPr lang="en-US" dirty="0" err="1" smtClean="0"/>
              <a:t>candado</a:t>
            </a:r>
            <a:endParaRPr lang="en-US" dirty="0"/>
          </a:p>
        </p:txBody>
      </p:sp>
      <p:sp>
        <p:nvSpPr>
          <p:cNvPr id="12" name="Rounded Rectangle 11"/>
          <p:cNvSpPr/>
          <p:nvPr/>
        </p:nvSpPr>
        <p:spPr>
          <a:xfrm>
            <a:off x="637953" y="3288363"/>
            <a:ext cx="5288770" cy="1570715"/>
          </a:xfrm>
          <a:prstGeom prst="roundRect">
            <a:avLst/>
          </a:prstGeom>
          <a:solidFill>
            <a:srgbClr val="00B0F0">
              <a:alpha val="20000"/>
            </a:srgbClr>
          </a:solidFill>
        </p:spPr>
        <p:txBody>
          <a:bodyPr wrap="square" rtlCol="0">
            <a:spAutoFit/>
          </a:bodyPr>
          <a:lstStyle/>
          <a:p>
            <a:endParaRPr lang="en-US">
              <a:solidFill>
                <a:schemeClr val="tx1"/>
              </a:solidFill>
            </a:endParaRPr>
          </a:p>
        </p:txBody>
      </p:sp>
    </p:spTree>
    <p:extLst>
      <p:ext uri="{BB962C8B-B14F-4D97-AF65-F5344CB8AC3E}">
        <p14:creationId xmlns:p14="http://schemas.microsoft.com/office/powerpoint/2010/main" val="377379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2876" y="690565"/>
            <a:ext cx="5620603" cy="5715798"/>
          </a:xfrm>
          <a:prstGeom prst="rect">
            <a:avLst/>
          </a:prstGeom>
        </p:spPr>
      </p:pic>
      <p:sp>
        <p:nvSpPr>
          <p:cNvPr id="2" name="Title 1"/>
          <p:cNvSpPr>
            <a:spLocks noGrp="1"/>
          </p:cNvSpPr>
          <p:nvPr>
            <p:ph type="title"/>
          </p:nvPr>
        </p:nvSpPr>
        <p:spPr>
          <a:xfrm>
            <a:off x="0" y="53038"/>
            <a:ext cx="5523525" cy="413946"/>
          </a:xfrm>
          <a:solidFill>
            <a:schemeClr val="accent1">
              <a:lumMod val="75000"/>
            </a:schemeClr>
          </a:solidFill>
        </p:spPr>
        <p:txBody>
          <a:bodyPr vert="horz" lIns="91440" tIns="45720" rIns="91440" bIns="45720" rtlCol="0" anchor="ctr">
            <a:normAutofit fontScale="90000"/>
          </a:bodyPr>
          <a:lstStyle/>
          <a:p>
            <a:r>
              <a:rPr lang="en-US" sz="2800" cap="small" dirty="0" err="1" smtClean="0">
                <a:solidFill>
                  <a:schemeClr val="bg1"/>
                </a:solidFill>
                <a:latin typeface="Arial Narrow" panose="020B0606020202030204" pitchFamily="34" charset="0"/>
              </a:rPr>
              <a:t>Sincronización</a:t>
            </a:r>
            <a:r>
              <a:rPr lang="en-US" sz="2800" cap="small" dirty="0" smtClean="0">
                <a:solidFill>
                  <a:schemeClr val="bg1"/>
                </a:solidFill>
                <a:latin typeface="Arial Narrow" panose="020B0606020202030204" pitchFamily="34" charset="0"/>
              </a:rPr>
              <a:t> con </a:t>
            </a:r>
            <a:r>
              <a:rPr lang="en-US" sz="2800" cap="small" dirty="0" err="1" smtClean="0">
                <a:solidFill>
                  <a:schemeClr val="bg1"/>
                </a:solidFill>
                <a:latin typeface="Arial Narrow" panose="020B0606020202030204" pitchFamily="34" charset="0"/>
              </a:rPr>
              <a:t>candados</a:t>
            </a:r>
            <a:r>
              <a:rPr lang="en-US" sz="2800" cap="small" dirty="0" smtClean="0">
                <a:solidFill>
                  <a:schemeClr val="bg1"/>
                </a:solidFill>
                <a:latin typeface="Arial Narrow" panose="020B0606020202030204" pitchFamily="34" charset="0"/>
              </a:rPr>
              <a:t> (lock)</a:t>
            </a:r>
            <a:endParaRPr lang="en-US" sz="28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18</a:t>
            </a:fld>
            <a:endParaRPr lang="en-US" dirty="0"/>
          </a:p>
        </p:txBody>
      </p:sp>
      <p:pic>
        <p:nvPicPr>
          <p:cNvPr id="5" name="Picture 4"/>
          <p:cNvPicPr>
            <a:picLocks noChangeAspect="1"/>
          </p:cNvPicPr>
          <p:nvPr/>
        </p:nvPicPr>
        <p:blipFill>
          <a:blip r:embed="rId4"/>
          <a:stretch>
            <a:fillRect/>
          </a:stretch>
        </p:blipFill>
        <p:spPr>
          <a:xfrm>
            <a:off x="5926723" y="157091"/>
            <a:ext cx="6095624" cy="6249272"/>
          </a:xfrm>
          <a:prstGeom prst="rect">
            <a:avLst/>
          </a:prstGeom>
        </p:spPr>
      </p:pic>
      <p:sp>
        <p:nvSpPr>
          <p:cNvPr id="11" name="Rounded Rectangle 10"/>
          <p:cNvSpPr/>
          <p:nvPr/>
        </p:nvSpPr>
        <p:spPr>
          <a:xfrm>
            <a:off x="5449094" y="5763817"/>
            <a:ext cx="6668475" cy="729058"/>
          </a:xfrm>
          <a:prstGeom prst="roundRect">
            <a:avLst/>
          </a:prstGeom>
          <a:solidFill>
            <a:srgbClr val="FF0000">
              <a:alpha val="20000"/>
            </a:srgbClr>
          </a:solidFill>
          <a:ln w="28575">
            <a:solidFill>
              <a:srgbClr val="FF0000"/>
            </a:solidFill>
          </a:ln>
        </p:spPr>
        <p:txBody>
          <a:bodyPr wrap="square" rtlCol="0">
            <a:spAutoFit/>
          </a:bodyPr>
          <a:lstStyle/>
          <a:p>
            <a:endParaRPr lang="en-US">
              <a:solidFill>
                <a:schemeClr val="tx1"/>
              </a:solidFill>
            </a:endParaRPr>
          </a:p>
        </p:txBody>
      </p:sp>
      <p:sp>
        <p:nvSpPr>
          <p:cNvPr id="10" name="Rounded Rectangular Callout 9"/>
          <p:cNvSpPr/>
          <p:nvPr/>
        </p:nvSpPr>
        <p:spPr>
          <a:xfrm>
            <a:off x="8250865" y="4654766"/>
            <a:ext cx="3444949" cy="408623"/>
          </a:xfrm>
          <a:prstGeom prst="wedgeRoundRectCallout">
            <a:avLst>
              <a:gd name="adj1" fmla="val -38925"/>
              <a:gd name="adj2" fmla="val 215748"/>
              <a:gd name="adj3" fmla="val 16667"/>
            </a:avLst>
          </a:prstGeom>
          <a:solidFill>
            <a:srgbClr val="FF0000">
              <a:alpha val="20000"/>
            </a:srgbClr>
          </a:solidFill>
          <a:ln w="28575">
            <a:solidFill>
              <a:srgbClr val="FF0000"/>
            </a:solidFill>
          </a:ln>
        </p:spPr>
        <p:txBody>
          <a:bodyPr wrap="square" rtlCol="0">
            <a:spAutoFit/>
          </a:bodyPr>
          <a:lstStyle/>
          <a:p>
            <a:r>
              <a:rPr lang="en-US" dirty="0" err="1" smtClean="0">
                <a:solidFill>
                  <a:schemeClr val="bg1"/>
                </a:solidFill>
              </a:rPr>
              <a:t>Sigue</a:t>
            </a:r>
            <a:r>
              <a:rPr lang="en-US" dirty="0" smtClean="0">
                <a:solidFill>
                  <a:schemeClr val="bg1"/>
                </a:solidFill>
              </a:rPr>
              <a:t> </a:t>
            </a:r>
            <a:r>
              <a:rPr lang="en-US" dirty="0" err="1" smtClean="0">
                <a:solidFill>
                  <a:schemeClr val="bg1"/>
                </a:solidFill>
              </a:rPr>
              <a:t>dando</a:t>
            </a:r>
            <a:r>
              <a:rPr lang="en-US" dirty="0" smtClean="0">
                <a:solidFill>
                  <a:schemeClr val="bg1"/>
                </a:solidFill>
              </a:rPr>
              <a:t> </a:t>
            </a:r>
            <a:r>
              <a:rPr lang="en-US" dirty="0" err="1" smtClean="0">
                <a:solidFill>
                  <a:schemeClr val="bg1"/>
                </a:solidFill>
              </a:rPr>
              <a:t>excepción</a:t>
            </a:r>
            <a:endParaRPr lang="en-US" dirty="0">
              <a:solidFill>
                <a:schemeClr val="bg1"/>
              </a:solidFill>
            </a:endParaRPr>
          </a:p>
        </p:txBody>
      </p:sp>
    </p:spTree>
    <p:extLst>
      <p:ext uri="{BB962C8B-B14F-4D97-AF65-F5344CB8AC3E}">
        <p14:creationId xmlns:p14="http://schemas.microsoft.com/office/powerpoint/2010/main" val="229106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49033" y="661273"/>
            <a:ext cx="5688241" cy="5937927"/>
          </a:xfrm>
          <a:prstGeom prst="rect">
            <a:avLst/>
          </a:prstGeom>
          <a:solidFill>
            <a:srgbClr val="FF0000">
              <a:alpha val="20000"/>
            </a:srgbClr>
          </a:solidFill>
          <a:ln w="28575">
            <a:noFill/>
          </a:ln>
        </p:spPr>
      </p:pic>
      <p:sp>
        <p:nvSpPr>
          <p:cNvPr id="2" name="Title 1"/>
          <p:cNvSpPr>
            <a:spLocks noGrp="1"/>
          </p:cNvSpPr>
          <p:nvPr>
            <p:ph type="title"/>
          </p:nvPr>
        </p:nvSpPr>
        <p:spPr>
          <a:xfrm>
            <a:off x="0" y="53038"/>
            <a:ext cx="5523525" cy="413946"/>
          </a:xfrm>
          <a:solidFill>
            <a:schemeClr val="accent1">
              <a:lumMod val="75000"/>
            </a:schemeClr>
          </a:solidFill>
        </p:spPr>
        <p:txBody>
          <a:bodyPr vert="horz" lIns="91440" tIns="45720" rIns="91440" bIns="45720" rtlCol="0" anchor="ctr">
            <a:normAutofit fontScale="90000"/>
          </a:bodyPr>
          <a:lstStyle/>
          <a:p>
            <a:r>
              <a:rPr lang="en-US" sz="2800" cap="small" dirty="0" err="1" smtClean="0">
                <a:solidFill>
                  <a:schemeClr val="bg1"/>
                </a:solidFill>
                <a:latin typeface="Arial Narrow" panose="020B0606020202030204" pitchFamily="34" charset="0"/>
              </a:rPr>
              <a:t>Sincronización</a:t>
            </a:r>
            <a:r>
              <a:rPr lang="en-US" sz="2800" cap="small" dirty="0" smtClean="0">
                <a:solidFill>
                  <a:schemeClr val="bg1"/>
                </a:solidFill>
                <a:latin typeface="Arial Narrow" panose="020B0606020202030204" pitchFamily="34" charset="0"/>
              </a:rPr>
              <a:t> con </a:t>
            </a:r>
            <a:r>
              <a:rPr lang="en-US" sz="2800" cap="small" dirty="0" err="1" smtClean="0">
                <a:solidFill>
                  <a:schemeClr val="bg1"/>
                </a:solidFill>
                <a:latin typeface="Arial Narrow" panose="020B0606020202030204" pitchFamily="34" charset="0"/>
              </a:rPr>
              <a:t>candados</a:t>
            </a:r>
            <a:r>
              <a:rPr lang="en-US" sz="2800" cap="small" dirty="0" smtClean="0">
                <a:solidFill>
                  <a:schemeClr val="bg1"/>
                </a:solidFill>
                <a:latin typeface="Arial Narrow" panose="020B0606020202030204" pitchFamily="34" charset="0"/>
              </a:rPr>
              <a:t> (lock)</a:t>
            </a:r>
            <a:endParaRPr lang="en-US" sz="28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19</a:t>
            </a:fld>
            <a:endParaRPr lang="en-US" dirty="0"/>
          </a:p>
        </p:txBody>
      </p:sp>
      <p:sp>
        <p:nvSpPr>
          <p:cNvPr id="11" name="Rounded Rectangle 10"/>
          <p:cNvSpPr/>
          <p:nvPr/>
        </p:nvSpPr>
        <p:spPr>
          <a:xfrm>
            <a:off x="435935" y="2719451"/>
            <a:ext cx="903767" cy="355847"/>
          </a:xfrm>
          <a:prstGeom prst="roundRect">
            <a:avLst/>
          </a:prstGeom>
          <a:solidFill>
            <a:srgbClr val="FF0000">
              <a:alpha val="20000"/>
            </a:srgbClr>
          </a:solidFill>
        </p:spPr>
        <p:txBody>
          <a:bodyPr wrap="square" rtlCol="0">
            <a:spAutoFit/>
          </a:bodyPr>
          <a:lstStyle/>
          <a:p>
            <a:endParaRPr lang="en-US">
              <a:solidFill>
                <a:schemeClr val="tx1"/>
              </a:solidFill>
            </a:endParaRPr>
          </a:p>
        </p:txBody>
      </p:sp>
      <p:sp>
        <p:nvSpPr>
          <p:cNvPr id="21" name="Rounded Rectangular Callout 20"/>
          <p:cNvSpPr/>
          <p:nvPr/>
        </p:nvSpPr>
        <p:spPr>
          <a:xfrm>
            <a:off x="5373831" y="923672"/>
            <a:ext cx="6013640" cy="1634490"/>
          </a:xfrm>
          <a:prstGeom prst="wedgeRoundRectCallout">
            <a:avLst>
              <a:gd name="adj1" fmla="val -118602"/>
              <a:gd name="adj2" fmla="val 54285"/>
              <a:gd name="adj3" fmla="val 16667"/>
            </a:avLst>
          </a:prstGeom>
          <a:solidFill>
            <a:srgbClr val="FF0000">
              <a:alpha val="20000"/>
            </a:srgbClr>
          </a:solidFill>
          <a:ln w="28575">
            <a:noFill/>
          </a:ln>
        </p:spPr>
        <p:txBody>
          <a:bodyPr wrap="square" rtlCol="0">
            <a:spAutoFit/>
          </a:bodyPr>
          <a:lstStyle/>
          <a:p>
            <a:r>
              <a:rPr lang="en-US" dirty="0" smtClean="0"/>
              <a:t>El </a:t>
            </a:r>
            <a:r>
              <a:rPr lang="en-US" dirty="0" err="1" smtClean="0"/>
              <a:t>problema</a:t>
            </a:r>
            <a:r>
              <a:rPr lang="en-US" dirty="0" smtClean="0"/>
              <a:t> </a:t>
            </a:r>
            <a:r>
              <a:rPr lang="en-US" dirty="0" err="1" smtClean="0"/>
              <a:t>está</a:t>
            </a:r>
            <a:r>
              <a:rPr lang="en-US" dirty="0" smtClean="0"/>
              <a:t> </a:t>
            </a:r>
            <a:r>
              <a:rPr lang="en-US" dirty="0" err="1" smtClean="0"/>
              <a:t>en</a:t>
            </a:r>
            <a:r>
              <a:rPr lang="en-US" dirty="0" smtClean="0"/>
              <a:t> que se </a:t>
            </a:r>
            <a:r>
              <a:rPr lang="en-US" dirty="0" err="1" smtClean="0"/>
              <a:t>usó</a:t>
            </a:r>
            <a:r>
              <a:rPr lang="en-US" dirty="0" smtClean="0"/>
              <a:t> </a:t>
            </a:r>
            <a:r>
              <a:rPr lang="en-US" dirty="0" err="1" smtClean="0"/>
              <a:t>incorrectamente</a:t>
            </a:r>
            <a:r>
              <a:rPr lang="en-US" dirty="0" smtClean="0"/>
              <a:t> el </a:t>
            </a:r>
            <a:r>
              <a:rPr lang="en-US" dirty="0" err="1" smtClean="0"/>
              <a:t>candado</a:t>
            </a:r>
            <a:endParaRPr lang="en-US" dirty="0" smtClean="0"/>
          </a:p>
          <a:p>
            <a:r>
              <a:rPr lang="en-US" dirty="0" err="1" smtClean="0"/>
              <a:t>En</a:t>
            </a:r>
            <a:r>
              <a:rPr lang="en-US" dirty="0" smtClean="0"/>
              <a:t> el interval de </a:t>
            </a:r>
            <a:r>
              <a:rPr lang="en-US" dirty="0" err="1" smtClean="0"/>
              <a:t>tiempo</a:t>
            </a:r>
            <a:r>
              <a:rPr lang="en-US" dirty="0" smtClean="0"/>
              <a:t> </a:t>
            </a:r>
            <a:r>
              <a:rPr lang="en-US" dirty="0" err="1" smtClean="0"/>
              <a:t>en</a:t>
            </a:r>
            <a:r>
              <a:rPr lang="en-US" dirty="0" smtClean="0"/>
              <a:t> que se </a:t>
            </a:r>
            <a:r>
              <a:rPr lang="en-US" dirty="0" err="1" smtClean="0"/>
              <a:t>preguntó</a:t>
            </a:r>
            <a:r>
              <a:rPr lang="en-US" dirty="0" smtClean="0"/>
              <a:t> </a:t>
            </a:r>
            <a:r>
              <a:rPr lang="en-US" dirty="0" err="1" smtClean="0"/>
              <a:t>si</a:t>
            </a:r>
            <a:r>
              <a:rPr lang="en-US" dirty="0" smtClean="0"/>
              <a:t> </a:t>
            </a:r>
            <a:r>
              <a:rPr lang="en-US" dirty="0" err="1" smtClean="0"/>
              <a:t>había</a:t>
            </a:r>
            <a:r>
              <a:rPr lang="en-US" dirty="0" smtClean="0"/>
              <a:t> plazas y que se </a:t>
            </a:r>
            <a:r>
              <a:rPr lang="en-US" dirty="0" err="1" smtClean="0"/>
              <a:t>decidió</a:t>
            </a:r>
            <a:r>
              <a:rPr lang="en-US" dirty="0" smtClean="0"/>
              <a:t> </a:t>
            </a:r>
            <a:r>
              <a:rPr lang="en-US" dirty="0" err="1" smtClean="0"/>
              <a:t>cerrar</a:t>
            </a:r>
            <a:r>
              <a:rPr lang="en-US" dirty="0" smtClean="0"/>
              <a:t> el </a:t>
            </a:r>
            <a:r>
              <a:rPr lang="en-US" dirty="0" err="1" smtClean="0"/>
              <a:t>candado</a:t>
            </a:r>
            <a:r>
              <a:rPr lang="en-US" dirty="0" smtClean="0"/>
              <a:t> </a:t>
            </a:r>
            <a:r>
              <a:rPr lang="en-US" dirty="0" err="1" smtClean="0"/>
              <a:t>otra</a:t>
            </a:r>
            <a:r>
              <a:rPr lang="en-US" dirty="0" smtClean="0"/>
              <a:t> </a:t>
            </a:r>
            <a:r>
              <a:rPr lang="en-US" dirty="0" err="1" smtClean="0"/>
              <a:t>hebra</a:t>
            </a:r>
            <a:r>
              <a:rPr lang="en-US" dirty="0" smtClean="0"/>
              <a:t> </a:t>
            </a:r>
            <a:r>
              <a:rPr lang="en-US" dirty="0" err="1" smtClean="0"/>
              <a:t>pudo</a:t>
            </a:r>
            <a:r>
              <a:rPr lang="en-US" dirty="0" smtClean="0"/>
              <a:t> </a:t>
            </a:r>
            <a:r>
              <a:rPr lang="en-US" dirty="0" err="1" smtClean="0"/>
              <a:t>apoderarse</a:t>
            </a:r>
            <a:r>
              <a:rPr lang="en-US" dirty="0" smtClean="0"/>
              <a:t> del </a:t>
            </a:r>
            <a:r>
              <a:rPr lang="en-US" dirty="0" err="1" smtClean="0"/>
              <a:t>candado</a:t>
            </a:r>
            <a:r>
              <a:rPr lang="en-US" dirty="0" smtClean="0"/>
              <a:t> y </a:t>
            </a:r>
            <a:r>
              <a:rPr lang="en-US" dirty="0" err="1" smtClean="0"/>
              <a:t>cerrar</a:t>
            </a:r>
            <a:r>
              <a:rPr lang="en-US" dirty="0" smtClean="0"/>
              <a:t> </a:t>
            </a:r>
            <a:r>
              <a:rPr lang="en-US" dirty="0" err="1" smtClean="0"/>
              <a:t>este</a:t>
            </a:r>
            <a:r>
              <a:rPr lang="en-US" dirty="0" smtClean="0"/>
              <a:t> de </a:t>
            </a:r>
            <a:r>
              <a:rPr lang="en-US" dirty="0" err="1" smtClean="0"/>
              <a:t>modo</a:t>
            </a:r>
            <a:r>
              <a:rPr lang="en-US" dirty="0" smtClean="0"/>
              <a:t> que </a:t>
            </a:r>
            <a:r>
              <a:rPr lang="en-US" dirty="0" err="1" smtClean="0"/>
              <a:t>esta</a:t>
            </a:r>
            <a:r>
              <a:rPr lang="en-US" dirty="0" smtClean="0"/>
              <a:t> </a:t>
            </a:r>
            <a:r>
              <a:rPr lang="en-US" dirty="0" err="1" smtClean="0"/>
              <a:t>hebra</a:t>
            </a:r>
            <a:r>
              <a:rPr lang="en-US" dirty="0" smtClean="0"/>
              <a:t> </a:t>
            </a:r>
            <a:r>
              <a:rPr lang="en-US" dirty="0" err="1" smtClean="0"/>
              <a:t>queda</a:t>
            </a:r>
            <a:r>
              <a:rPr lang="en-US" dirty="0" smtClean="0"/>
              <a:t> </a:t>
            </a:r>
            <a:r>
              <a:rPr lang="en-US" dirty="0" err="1" smtClean="0"/>
              <a:t>bloqueada</a:t>
            </a:r>
            <a:r>
              <a:rPr lang="en-US" dirty="0" smtClean="0"/>
              <a:t> </a:t>
            </a:r>
            <a:r>
              <a:rPr lang="en-US" dirty="0" err="1" smtClean="0"/>
              <a:t>cuando</a:t>
            </a:r>
            <a:r>
              <a:rPr lang="en-US" dirty="0" smtClean="0"/>
              <a:t> </a:t>
            </a:r>
            <a:r>
              <a:rPr lang="en-US" dirty="0" err="1" smtClean="0"/>
              <a:t>intenta</a:t>
            </a:r>
            <a:r>
              <a:rPr lang="en-US" dirty="0" smtClean="0"/>
              <a:t> </a:t>
            </a:r>
            <a:r>
              <a:rPr lang="en-US" dirty="0" err="1" smtClean="0"/>
              <a:t>hacer</a:t>
            </a:r>
            <a:r>
              <a:rPr lang="en-US" dirty="0" smtClean="0"/>
              <a:t> </a:t>
            </a:r>
            <a:r>
              <a:rPr lang="en-US" b="1" dirty="0" smtClean="0"/>
              <a:t>lock(DB)</a:t>
            </a:r>
            <a:endParaRPr lang="en-US" b="1" dirty="0"/>
          </a:p>
        </p:txBody>
      </p:sp>
      <p:sp>
        <p:nvSpPr>
          <p:cNvPr id="8" name="Rounded Rectangle 7"/>
          <p:cNvSpPr/>
          <p:nvPr/>
        </p:nvSpPr>
        <p:spPr>
          <a:xfrm>
            <a:off x="887817" y="2030991"/>
            <a:ext cx="1387549" cy="408623"/>
          </a:xfrm>
          <a:prstGeom prst="roundRect">
            <a:avLst/>
          </a:prstGeom>
          <a:solidFill>
            <a:srgbClr val="00B0F0">
              <a:alpha val="20000"/>
            </a:srgbClr>
          </a:solidFill>
          <a:ln w="28575">
            <a:noFill/>
          </a:ln>
        </p:spPr>
        <p:txBody>
          <a:bodyPr wrap="square" rtlCol="0">
            <a:spAutoFit/>
          </a:bodyPr>
          <a:lstStyle/>
          <a:p>
            <a:endParaRPr lang="en-US"/>
          </a:p>
        </p:txBody>
      </p:sp>
      <p:sp>
        <p:nvSpPr>
          <p:cNvPr id="5" name="Up-Down Arrow 4"/>
          <p:cNvSpPr/>
          <p:nvPr/>
        </p:nvSpPr>
        <p:spPr>
          <a:xfrm rot="2130277">
            <a:off x="1182528" y="2369671"/>
            <a:ext cx="295410" cy="401479"/>
          </a:xfrm>
          <a:prstGeom prst="upDownArrow">
            <a:avLst>
              <a:gd name="adj1" fmla="val 50000"/>
              <a:gd name="adj2" fmla="val 11640"/>
            </a:avLst>
          </a:prstGeom>
          <a:solidFill>
            <a:srgbClr val="FF0000">
              <a:alpha val="20000"/>
            </a:srgbClr>
          </a:solidFill>
          <a:ln w="28575">
            <a:noFill/>
          </a:ln>
        </p:spPr>
        <p:txBody>
          <a:bodyPr wrap="square" rtlCol="0">
            <a:spAutoFit/>
          </a:bodyPr>
          <a:lstStyle/>
          <a:p>
            <a:endParaRPr lang="en-US">
              <a:solidFill>
                <a:schemeClr val="tx1"/>
              </a:solidFill>
            </a:endParaRPr>
          </a:p>
        </p:txBody>
      </p:sp>
    </p:spTree>
    <p:extLst>
      <p:ext uri="{BB962C8B-B14F-4D97-AF65-F5344CB8AC3E}">
        <p14:creationId xmlns:p14="http://schemas.microsoft.com/office/powerpoint/2010/main" val="410790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5"/>
            <a:ext cx="3577590"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Hebras</a:t>
            </a:r>
            <a:r>
              <a:rPr lang="en-US" sz="3200" cap="small" dirty="0" smtClean="0">
                <a:solidFill>
                  <a:schemeClr val="bg1"/>
                </a:solidFill>
                <a:latin typeface="Arial Narrow" panose="020B0606020202030204" pitchFamily="34" charset="0"/>
              </a:rPr>
              <a:t> (Threads)</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2</a:t>
            </a:fld>
            <a:endParaRPr lang="en-US" dirty="0"/>
          </a:p>
        </p:txBody>
      </p:sp>
      <p:sp>
        <p:nvSpPr>
          <p:cNvPr id="8" name="TextBox 7"/>
          <p:cNvSpPr txBox="1"/>
          <p:nvPr/>
        </p:nvSpPr>
        <p:spPr>
          <a:xfrm>
            <a:off x="422910" y="789305"/>
            <a:ext cx="11517630" cy="954107"/>
          </a:xfrm>
          <a:prstGeom prst="rect">
            <a:avLst/>
          </a:prstGeom>
          <a:solidFill>
            <a:srgbClr val="FFFFFF">
              <a:alpha val="50196"/>
            </a:srgbClr>
          </a:solidFill>
        </p:spPr>
        <p:txBody>
          <a:bodyPr wrap="square" rtlCol="0">
            <a:spAutoFit/>
          </a:bodyPr>
          <a:lstStyle>
            <a:defPPr>
              <a:defRPr lang="en-US"/>
            </a:defPPr>
            <a:lvl1pPr>
              <a:defRPr sz="2000"/>
            </a:lvl1pPr>
          </a:lstStyle>
          <a:p>
            <a:r>
              <a:rPr lang="es-ES_tradnl" dirty="0" smtClean="0"/>
              <a:t>En un LP se pudieran expresar varias </a:t>
            </a:r>
            <a:r>
              <a:rPr lang="es-ES_tradnl" dirty="0"/>
              <a:t>hebras (hilos, </a:t>
            </a:r>
            <a:r>
              <a:rPr lang="es-ES_tradnl" dirty="0" err="1"/>
              <a:t>threads</a:t>
            </a:r>
            <a:r>
              <a:rPr lang="es-ES_tradnl" dirty="0"/>
              <a:t>) </a:t>
            </a:r>
            <a:r>
              <a:rPr lang="es-ES_tradnl" dirty="0" smtClean="0"/>
              <a:t>o secuencias de ejecución de código </a:t>
            </a:r>
            <a:r>
              <a:rPr lang="es-ES_tradnl" sz="2800" b="1" dirty="0">
                <a:solidFill>
                  <a:srgbClr val="C00000"/>
                </a:solidFill>
              </a:rPr>
              <a:t>"</a:t>
            </a:r>
            <a:r>
              <a:rPr lang="es-ES_tradnl" sz="2800" b="1" dirty="0" smtClean="0">
                <a:solidFill>
                  <a:srgbClr val="C00000"/>
                </a:solidFill>
              </a:rPr>
              <a:t>a </a:t>
            </a:r>
            <a:r>
              <a:rPr lang="es-ES_tradnl" sz="2800" b="1" dirty="0">
                <a:solidFill>
                  <a:srgbClr val="C00000"/>
                </a:solidFill>
              </a:rPr>
              <a:t>la vez"</a:t>
            </a:r>
            <a:r>
              <a:rPr lang="es-ES_tradnl" dirty="0"/>
              <a:t>. </a:t>
            </a:r>
          </a:p>
        </p:txBody>
      </p:sp>
      <p:sp>
        <p:nvSpPr>
          <p:cNvPr id="7" name="TextBox 6"/>
          <p:cNvSpPr txBox="1"/>
          <p:nvPr/>
        </p:nvSpPr>
        <p:spPr>
          <a:xfrm>
            <a:off x="422910" y="2004808"/>
            <a:ext cx="11506820" cy="1323439"/>
          </a:xfrm>
          <a:prstGeom prst="rect">
            <a:avLst/>
          </a:prstGeom>
          <a:solidFill>
            <a:srgbClr val="FFFFFF">
              <a:alpha val="50196"/>
            </a:srgbClr>
          </a:solidFill>
        </p:spPr>
        <p:txBody>
          <a:bodyPr wrap="square" rtlCol="0">
            <a:spAutoFit/>
          </a:bodyPr>
          <a:lstStyle>
            <a:defPPr>
              <a:defRPr lang="en-US"/>
            </a:defPPr>
            <a:lvl1pPr>
              <a:defRPr sz="2000"/>
            </a:lvl1pPr>
          </a:lstStyle>
          <a:p>
            <a:r>
              <a:rPr lang="es-ES_tradnl" dirty="0" smtClean="0"/>
              <a:t>Lo de </a:t>
            </a:r>
            <a:r>
              <a:rPr lang="es-ES_tradnl" b="1" dirty="0" smtClean="0">
                <a:solidFill>
                  <a:srgbClr val="C00000"/>
                </a:solidFill>
              </a:rPr>
              <a:t>"</a:t>
            </a:r>
            <a:r>
              <a:rPr lang="es-ES_tradnl" b="1" dirty="0">
                <a:solidFill>
                  <a:srgbClr val="C00000"/>
                </a:solidFill>
              </a:rPr>
              <a:t>a la </a:t>
            </a:r>
            <a:r>
              <a:rPr lang="es-ES_tradnl" b="1" dirty="0" smtClean="0">
                <a:solidFill>
                  <a:srgbClr val="C00000"/>
                </a:solidFill>
              </a:rPr>
              <a:t>vez"</a:t>
            </a:r>
            <a:r>
              <a:rPr lang="es-ES_tradnl" dirty="0" smtClean="0"/>
              <a:t> </a:t>
            </a:r>
            <a:r>
              <a:rPr lang="es-ES_tradnl" dirty="0"/>
              <a:t>puede ser físicamente real </a:t>
            </a:r>
            <a:r>
              <a:rPr lang="es-ES_tradnl" dirty="0" smtClean="0"/>
              <a:t>(si se aprovecha la existencia de varios procesadores</a:t>
            </a:r>
            <a:r>
              <a:rPr lang="es-ES_tradnl" dirty="0"/>
              <a:t>) o simulado </a:t>
            </a:r>
            <a:r>
              <a:rPr lang="es-ES_tradnl" dirty="0" smtClean="0"/>
              <a:t>por software y el sistema operativo rotando el uso del CPU asignándole una </a:t>
            </a:r>
            <a:r>
              <a:rPr lang="es-ES_tradnl" dirty="0"/>
              <a:t>porción de tiempo a cada hebra (</a:t>
            </a:r>
            <a:r>
              <a:rPr lang="es-ES_tradnl" b="1" dirty="0"/>
              <a:t>time </a:t>
            </a:r>
            <a:r>
              <a:rPr lang="es-ES_tradnl" b="1" dirty="0" err="1"/>
              <a:t>slicing</a:t>
            </a:r>
            <a:r>
              <a:rPr lang="es-ES_tradnl" dirty="0" smtClean="0"/>
              <a:t>). En las computadoras actuales (en su mayoría dotadas de más de un procesador o núcleos) por lo general lo que hay es una mezcla de paralelismo real y simulado</a:t>
            </a:r>
            <a:endParaRPr lang="en-US" dirty="0"/>
          </a:p>
        </p:txBody>
      </p:sp>
      <p:sp>
        <p:nvSpPr>
          <p:cNvPr id="10" name="TextBox 9"/>
          <p:cNvSpPr txBox="1"/>
          <p:nvPr/>
        </p:nvSpPr>
        <p:spPr>
          <a:xfrm>
            <a:off x="433720" y="3574225"/>
            <a:ext cx="11506820" cy="1015663"/>
          </a:xfrm>
          <a:prstGeom prst="rect">
            <a:avLst/>
          </a:prstGeom>
          <a:solidFill>
            <a:srgbClr val="FFFFFF">
              <a:alpha val="50196"/>
            </a:srgbClr>
          </a:solidFill>
        </p:spPr>
        <p:txBody>
          <a:bodyPr wrap="square" rtlCol="0">
            <a:spAutoFit/>
          </a:bodyPr>
          <a:lstStyle>
            <a:defPPr>
              <a:defRPr lang="en-US"/>
            </a:defPPr>
            <a:lvl1pPr>
              <a:defRPr sz="2000"/>
            </a:lvl1pPr>
          </a:lstStyle>
          <a:p>
            <a:r>
              <a:rPr lang="es-ES_tradnl" dirty="0" smtClean="0"/>
              <a:t>El propio sistema operativo ya hace “paralelismo” cuando permite ejecutar varias aplicaciones a la vez. Y desde la introducción del concepto de ventana “visualizarle” al usuario cada aplicación en una ventana. Por supuesto que dar la mejor sensación de paralelismo </a:t>
            </a:r>
            <a:endParaRPr lang="en-US" dirty="0"/>
          </a:p>
        </p:txBody>
      </p:sp>
      <p:sp>
        <p:nvSpPr>
          <p:cNvPr id="11" name="TextBox 10"/>
          <p:cNvSpPr txBox="1"/>
          <p:nvPr/>
        </p:nvSpPr>
        <p:spPr>
          <a:xfrm>
            <a:off x="433720" y="4924560"/>
            <a:ext cx="11506820" cy="707886"/>
          </a:xfrm>
          <a:prstGeom prst="rect">
            <a:avLst/>
          </a:prstGeom>
          <a:solidFill>
            <a:srgbClr val="FFFFFF">
              <a:alpha val="50196"/>
            </a:srgbClr>
          </a:solidFill>
        </p:spPr>
        <p:txBody>
          <a:bodyPr wrap="square" rtlCol="0">
            <a:spAutoFit/>
          </a:bodyPr>
          <a:lstStyle>
            <a:defPPr>
              <a:defRPr lang="en-US"/>
            </a:defPPr>
            <a:lvl1pPr>
              <a:defRPr sz="2000"/>
            </a:lvl1pPr>
          </a:lstStyle>
          <a:p>
            <a:r>
              <a:rPr lang="es-ES_tradnl" dirty="0" smtClean="0"/>
              <a:t>El objetivo del concepto de hebra en los LP es que desde el propio LP podamos dar concurrencia y paralelismo a nuestra propia aplicación</a:t>
            </a:r>
            <a:endParaRPr lang="en-US" dirty="0"/>
          </a:p>
        </p:txBody>
      </p:sp>
    </p:spTree>
    <p:extLst>
      <p:ext uri="{BB962C8B-B14F-4D97-AF65-F5344CB8AC3E}">
        <p14:creationId xmlns:p14="http://schemas.microsoft.com/office/powerpoint/2010/main" val="162866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35305" y="540480"/>
            <a:ext cx="5701969" cy="6200561"/>
          </a:xfrm>
          <a:prstGeom prst="rect">
            <a:avLst/>
          </a:prstGeom>
        </p:spPr>
      </p:pic>
      <p:sp>
        <p:nvSpPr>
          <p:cNvPr id="2" name="Title 1"/>
          <p:cNvSpPr>
            <a:spLocks noGrp="1"/>
          </p:cNvSpPr>
          <p:nvPr>
            <p:ph type="title"/>
          </p:nvPr>
        </p:nvSpPr>
        <p:spPr>
          <a:xfrm>
            <a:off x="0" y="53038"/>
            <a:ext cx="5523525" cy="413946"/>
          </a:xfrm>
          <a:solidFill>
            <a:schemeClr val="accent1">
              <a:lumMod val="75000"/>
            </a:schemeClr>
          </a:solidFill>
        </p:spPr>
        <p:txBody>
          <a:bodyPr vert="horz" lIns="91440" tIns="45720" rIns="91440" bIns="45720" rtlCol="0" anchor="ctr">
            <a:normAutofit fontScale="90000"/>
          </a:bodyPr>
          <a:lstStyle/>
          <a:p>
            <a:r>
              <a:rPr lang="en-US" sz="2800" cap="small" dirty="0" err="1" smtClean="0">
                <a:solidFill>
                  <a:schemeClr val="bg1"/>
                </a:solidFill>
                <a:latin typeface="Arial Narrow" panose="020B0606020202030204" pitchFamily="34" charset="0"/>
              </a:rPr>
              <a:t>Sincronización</a:t>
            </a:r>
            <a:r>
              <a:rPr lang="en-US" sz="2800" cap="small" dirty="0" smtClean="0">
                <a:solidFill>
                  <a:schemeClr val="bg1"/>
                </a:solidFill>
                <a:latin typeface="Arial Narrow" panose="020B0606020202030204" pitchFamily="34" charset="0"/>
              </a:rPr>
              <a:t> con </a:t>
            </a:r>
            <a:r>
              <a:rPr lang="en-US" sz="2800" cap="small" dirty="0" err="1" smtClean="0">
                <a:solidFill>
                  <a:schemeClr val="bg1"/>
                </a:solidFill>
                <a:latin typeface="Arial Narrow" panose="020B0606020202030204" pitchFamily="34" charset="0"/>
              </a:rPr>
              <a:t>candados</a:t>
            </a:r>
            <a:r>
              <a:rPr lang="en-US" sz="2800" cap="small" dirty="0" smtClean="0">
                <a:solidFill>
                  <a:schemeClr val="bg1"/>
                </a:solidFill>
                <a:latin typeface="Arial Narrow" panose="020B0606020202030204" pitchFamily="34" charset="0"/>
              </a:rPr>
              <a:t> (lock)</a:t>
            </a:r>
            <a:endParaRPr lang="en-US" sz="28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20</a:t>
            </a:fld>
            <a:endParaRPr lang="en-US" dirty="0"/>
          </a:p>
        </p:txBody>
      </p:sp>
      <p:sp>
        <p:nvSpPr>
          <p:cNvPr id="21" name="Rounded Rectangular Callout 20"/>
          <p:cNvSpPr/>
          <p:nvPr/>
        </p:nvSpPr>
        <p:spPr>
          <a:xfrm>
            <a:off x="1765005" y="1381384"/>
            <a:ext cx="4146697" cy="715089"/>
          </a:xfrm>
          <a:prstGeom prst="wedgeRoundRectCallout">
            <a:avLst>
              <a:gd name="adj1" fmla="val -62866"/>
              <a:gd name="adj2" fmla="val 49824"/>
              <a:gd name="adj3" fmla="val 16667"/>
            </a:avLst>
          </a:prstGeom>
          <a:solidFill>
            <a:srgbClr val="FF0000">
              <a:alpha val="20000"/>
            </a:srgbClr>
          </a:solidFill>
          <a:ln w="28575">
            <a:noFill/>
          </a:ln>
        </p:spPr>
        <p:txBody>
          <a:bodyPr wrap="square" rtlCol="0">
            <a:spAutoFit/>
          </a:bodyPr>
          <a:lstStyle/>
          <a:p>
            <a:r>
              <a:rPr lang="en-US" dirty="0" smtClean="0"/>
              <a:t>Hay que </a:t>
            </a:r>
            <a:r>
              <a:rPr lang="en-US" dirty="0" err="1" smtClean="0"/>
              <a:t>apropiarse</a:t>
            </a:r>
            <a:r>
              <a:rPr lang="en-US" dirty="0" smtClean="0"/>
              <a:t> del </a:t>
            </a:r>
            <a:r>
              <a:rPr lang="en-US" dirty="0" err="1" smtClean="0"/>
              <a:t>recurso</a:t>
            </a:r>
            <a:r>
              <a:rPr lang="en-US" dirty="0" smtClean="0"/>
              <a:t> y </a:t>
            </a:r>
            <a:r>
              <a:rPr lang="en-US" dirty="0" err="1" smtClean="0"/>
              <a:t>ponerle</a:t>
            </a:r>
            <a:r>
              <a:rPr lang="en-US" dirty="0" smtClean="0"/>
              <a:t> el </a:t>
            </a:r>
            <a:r>
              <a:rPr lang="en-US" dirty="0" err="1" smtClean="0"/>
              <a:t>candado</a:t>
            </a:r>
            <a:r>
              <a:rPr lang="en-US" dirty="0" smtClean="0"/>
              <a:t> antes de </a:t>
            </a:r>
            <a:r>
              <a:rPr lang="en-US" dirty="0" err="1" smtClean="0"/>
              <a:t>hacer</a:t>
            </a:r>
            <a:r>
              <a:rPr lang="en-US" dirty="0" smtClean="0"/>
              <a:t> nada con </a:t>
            </a:r>
            <a:r>
              <a:rPr lang="en-US" dirty="0" err="1" smtClean="0"/>
              <a:t>él</a:t>
            </a:r>
            <a:endParaRPr lang="en-US" b="1" dirty="0"/>
          </a:p>
        </p:txBody>
      </p:sp>
      <p:sp>
        <p:nvSpPr>
          <p:cNvPr id="8" name="Rounded Rectangle 7"/>
          <p:cNvSpPr/>
          <p:nvPr/>
        </p:nvSpPr>
        <p:spPr>
          <a:xfrm>
            <a:off x="372141" y="2011333"/>
            <a:ext cx="1318436" cy="391625"/>
          </a:xfrm>
          <a:prstGeom prst="roundRect">
            <a:avLst/>
          </a:prstGeom>
          <a:solidFill>
            <a:srgbClr val="FF0000">
              <a:alpha val="20000"/>
            </a:srgbClr>
          </a:solidFill>
          <a:ln w="28575">
            <a:noFill/>
          </a:ln>
        </p:spPr>
        <p:txBody>
          <a:bodyPr wrap="square" rtlCol="0">
            <a:spAutoFit/>
          </a:bodyPr>
          <a:lstStyle/>
          <a:p>
            <a:endParaRPr lang="en-US"/>
          </a:p>
        </p:txBody>
      </p:sp>
      <p:sp>
        <p:nvSpPr>
          <p:cNvPr id="10" name="Rounded Rectangle 9"/>
          <p:cNvSpPr/>
          <p:nvPr/>
        </p:nvSpPr>
        <p:spPr>
          <a:xfrm>
            <a:off x="3838353" y="3563687"/>
            <a:ext cx="1818168" cy="391625"/>
          </a:xfrm>
          <a:prstGeom prst="roundRect">
            <a:avLst/>
          </a:prstGeom>
          <a:solidFill>
            <a:srgbClr val="00B0F0">
              <a:alpha val="20000"/>
            </a:srgbClr>
          </a:solidFill>
          <a:ln w="28575">
            <a:noFill/>
          </a:ln>
        </p:spPr>
        <p:txBody>
          <a:bodyPr wrap="square" rtlCol="0">
            <a:spAutoFit/>
          </a:bodyPr>
          <a:lstStyle/>
          <a:p>
            <a:endParaRPr lang="en-US"/>
          </a:p>
        </p:txBody>
      </p:sp>
      <p:sp>
        <p:nvSpPr>
          <p:cNvPr id="12" name="Rounded Rectangle 11"/>
          <p:cNvSpPr/>
          <p:nvPr/>
        </p:nvSpPr>
        <p:spPr>
          <a:xfrm>
            <a:off x="1031359" y="2545752"/>
            <a:ext cx="1818168" cy="391625"/>
          </a:xfrm>
          <a:prstGeom prst="roundRect">
            <a:avLst/>
          </a:prstGeom>
          <a:solidFill>
            <a:srgbClr val="00B0F0">
              <a:alpha val="20000"/>
            </a:srgbClr>
          </a:solidFill>
          <a:ln w="28575">
            <a:noFill/>
          </a:ln>
        </p:spPr>
        <p:txBody>
          <a:bodyPr wrap="square" rtlCol="0">
            <a:spAutoFit/>
          </a:bodyPr>
          <a:lstStyle/>
          <a:p>
            <a:endParaRPr lang="en-US"/>
          </a:p>
        </p:txBody>
      </p:sp>
      <p:sp>
        <p:nvSpPr>
          <p:cNvPr id="13" name="Rounded Rectangular Callout 12"/>
          <p:cNvSpPr/>
          <p:nvPr/>
        </p:nvSpPr>
        <p:spPr>
          <a:xfrm>
            <a:off x="776178" y="6065597"/>
            <a:ext cx="4146697" cy="408623"/>
          </a:xfrm>
          <a:prstGeom prst="wedgeRoundRectCallout">
            <a:avLst>
              <a:gd name="adj1" fmla="val -56712"/>
              <a:gd name="adj2" fmla="val -39760"/>
              <a:gd name="adj3" fmla="val 16667"/>
            </a:avLst>
          </a:prstGeom>
          <a:solidFill>
            <a:srgbClr val="FF0000">
              <a:alpha val="20000"/>
            </a:srgbClr>
          </a:solidFill>
          <a:ln w="28575">
            <a:noFill/>
          </a:ln>
        </p:spPr>
        <p:txBody>
          <a:bodyPr wrap="square" rtlCol="0">
            <a:spAutoFit/>
          </a:bodyPr>
          <a:lstStyle/>
          <a:p>
            <a:r>
              <a:rPr lang="en-US" dirty="0" smtClean="0"/>
              <a:t>Se </a:t>
            </a:r>
            <a:r>
              <a:rPr lang="en-US" dirty="0" err="1" smtClean="0"/>
              <a:t>libera</a:t>
            </a:r>
            <a:r>
              <a:rPr lang="en-US" dirty="0" smtClean="0"/>
              <a:t> el </a:t>
            </a:r>
            <a:r>
              <a:rPr lang="en-US" dirty="0" err="1" smtClean="0"/>
              <a:t>recurso</a:t>
            </a:r>
            <a:r>
              <a:rPr lang="en-US" dirty="0" smtClean="0"/>
              <a:t> (se </a:t>
            </a:r>
            <a:r>
              <a:rPr lang="en-US" dirty="0" err="1" smtClean="0"/>
              <a:t>abre</a:t>
            </a:r>
            <a:r>
              <a:rPr lang="en-US" dirty="0" smtClean="0"/>
              <a:t> el </a:t>
            </a:r>
            <a:r>
              <a:rPr lang="en-US" dirty="0" err="1" smtClean="0"/>
              <a:t>candado</a:t>
            </a:r>
            <a:r>
              <a:rPr lang="en-US" dirty="0" smtClean="0"/>
              <a:t>)</a:t>
            </a:r>
            <a:endParaRPr lang="en-US" b="1" dirty="0"/>
          </a:p>
        </p:txBody>
      </p:sp>
      <p:pic>
        <p:nvPicPr>
          <p:cNvPr id="7" name="Picture 6"/>
          <p:cNvPicPr>
            <a:picLocks noChangeAspect="1"/>
          </p:cNvPicPr>
          <p:nvPr/>
        </p:nvPicPr>
        <p:blipFill>
          <a:blip r:embed="rId4"/>
          <a:stretch>
            <a:fillRect/>
          </a:stretch>
        </p:blipFill>
        <p:spPr>
          <a:xfrm>
            <a:off x="5986130" y="784426"/>
            <a:ext cx="6060558" cy="5382458"/>
          </a:xfrm>
          <a:prstGeom prst="rect">
            <a:avLst/>
          </a:prstGeom>
        </p:spPr>
      </p:pic>
    </p:spTree>
    <p:extLst>
      <p:ext uri="{BB962C8B-B14F-4D97-AF65-F5344CB8AC3E}">
        <p14:creationId xmlns:p14="http://schemas.microsoft.com/office/powerpoint/2010/main" val="360992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8" grpId="0" animBg="1"/>
      <p:bldP spid="10"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038"/>
            <a:ext cx="6326372" cy="413946"/>
          </a:xfrm>
          <a:solidFill>
            <a:schemeClr val="accent1">
              <a:lumMod val="75000"/>
            </a:schemeClr>
          </a:solidFill>
        </p:spPr>
        <p:txBody>
          <a:bodyPr vert="horz" lIns="91440" tIns="45720" rIns="91440" bIns="45720" rtlCol="0" anchor="ctr">
            <a:normAutofit fontScale="90000"/>
          </a:bodyPr>
          <a:lstStyle/>
          <a:p>
            <a:r>
              <a:rPr lang="en-US" sz="2800" cap="small" dirty="0" err="1" smtClean="0">
                <a:solidFill>
                  <a:schemeClr val="bg1"/>
                </a:solidFill>
                <a:latin typeface="Arial Narrow" panose="020B0606020202030204" pitchFamily="34" charset="0"/>
              </a:rPr>
              <a:t>Problemas</a:t>
            </a:r>
            <a:r>
              <a:rPr lang="en-US" sz="2800" cap="small" dirty="0" smtClean="0">
                <a:solidFill>
                  <a:schemeClr val="bg1"/>
                </a:solidFill>
                <a:latin typeface="Arial Narrow" panose="020B0606020202030204" pitchFamily="34" charset="0"/>
              </a:rPr>
              <a:t> con la </a:t>
            </a:r>
            <a:r>
              <a:rPr lang="en-US" sz="2800" cap="small" dirty="0" err="1" smtClean="0">
                <a:solidFill>
                  <a:schemeClr val="bg1"/>
                </a:solidFill>
                <a:latin typeface="Arial Narrow" panose="020B0606020202030204" pitchFamily="34" charset="0"/>
              </a:rPr>
              <a:t>sincronizacion</a:t>
            </a:r>
            <a:r>
              <a:rPr lang="en-US" sz="2800" cap="small" dirty="0" smtClean="0">
                <a:solidFill>
                  <a:schemeClr val="bg1"/>
                </a:solidFill>
                <a:latin typeface="Arial Narrow" panose="020B0606020202030204" pitchFamily="34" charset="0"/>
              </a:rPr>
              <a:t>. Deadlock</a:t>
            </a:r>
            <a:endParaRPr lang="en-US" sz="28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21</a:t>
            </a:fld>
            <a:endParaRPr lang="en-US" dirty="0"/>
          </a:p>
        </p:txBody>
      </p:sp>
      <p:sp>
        <p:nvSpPr>
          <p:cNvPr id="11" name="Oval 3"/>
          <p:cNvSpPr>
            <a:spLocks noChangeArrowheads="1"/>
          </p:cNvSpPr>
          <p:nvPr/>
        </p:nvSpPr>
        <p:spPr bwMode="auto">
          <a:xfrm>
            <a:off x="1525772" y="1584251"/>
            <a:ext cx="3810000" cy="3581400"/>
          </a:xfrm>
          <a:prstGeom prst="ellipse">
            <a:avLst/>
          </a:prstGeom>
          <a:solidFill>
            <a:schemeClr val="bg1"/>
          </a:solidFill>
          <a:ln w="38100">
            <a:solidFill>
              <a:schemeClr val="tx1"/>
            </a:solidFill>
            <a:round/>
            <a:headEnd type="none" w="sm" len="sm"/>
            <a:tailEnd type="none" w="sm" len="sm"/>
          </a:ln>
          <a:effectLst/>
        </p:spPr>
        <p:txBody>
          <a:bodyPr wrap="none" lIns="93600" tIns="46800" rIns="93600" bIns="46800" anchor="ctr"/>
          <a:lstStyle/>
          <a:p>
            <a:endParaRPr lang="es-ES"/>
          </a:p>
        </p:txBody>
      </p:sp>
      <p:sp>
        <p:nvSpPr>
          <p:cNvPr id="14" name="Oval 4"/>
          <p:cNvSpPr>
            <a:spLocks noChangeArrowheads="1"/>
          </p:cNvSpPr>
          <p:nvPr/>
        </p:nvSpPr>
        <p:spPr bwMode="auto">
          <a:xfrm>
            <a:off x="1601972" y="5470451"/>
            <a:ext cx="609600" cy="457200"/>
          </a:xfrm>
          <a:prstGeom prst="ellipse">
            <a:avLst/>
          </a:prstGeom>
          <a:solidFill>
            <a:srgbClr val="0070C0"/>
          </a:solidFill>
          <a:ln w="19050">
            <a:noFill/>
            <a:round/>
            <a:headEnd type="none" w="sm" len="sm"/>
            <a:tailEnd type="none" w="sm" len="sm"/>
          </a:ln>
          <a:effectLst/>
        </p:spPr>
        <p:txBody>
          <a:bodyPr wrap="none" lIns="93600" tIns="46800" rIns="93600" bIns="46800" anchor="ctr"/>
          <a:lstStyle/>
          <a:p>
            <a:endParaRPr lang="es-ES"/>
          </a:p>
        </p:txBody>
      </p:sp>
      <p:sp>
        <p:nvSpPr>
          <p:cNvPr id="15" name="Oval 5"/>
          <p:cNvSpPr>
            <a:spLocks noChangeArrowheads="1"/>
          </p:cNvSpPr>
          <p:nvPr/>
        </p:nvSpPr>
        <p:spPr bwMode="auto">
          <a:xfrm>
            <a:off x="4573772" y="5470451"/>
            <a:ext cx="609600" cy="457200"/>
          </a:xfrm>
          <a:prstGeom prst="ellipse">
            <a:avLst/>
          </a:prstGeom>
          <a:solidFill>
            <a:srgbClr val="0070C0"/>
          </a:solidFill>
          <a:ln w="19050">
            <a:noFill/>
            <a:round/>
            <a:headEnd type="none" w="sm" len="sm"/>
            <a:tailEnd type="none" w="sm" len="sm"/>
          </a:ln>
          <a:effectLst/>
        </p:spPr>
        <p:txBody>
          <a:bodyPr wrap="none" lIns="93600" tIns="46800" rIns="93600" bIns="46800" anchor="ctr"/>
          <a:lstStyle/>
          <a:p>
            <a:endParaRPr lang="es-ES"/>
          </a:p>
        </p:txBody>
      </p:sp>
      <p:sp>
        <p:nvSpPr>
          <p:cNvPr id="16" name="Oval 6"/>
          <p:cNvSpPr>
            <a:spLocks noChangeArrowheads="1"/>
          </p:cNvSpPr>
          <p:nvPr/>
        </p:nvSpPr>
        <p:spPr bwMode="auto">
          <a:xfrm>
            <a:off x="5716772" y="2574851"/>
            <a:ext cx="609600" cy="457200"/>
          </a:xfrm>
          <a:prstGeom prst="ellipse">
            <a:avLst/>
          </a:prstGeom>
          <a:solidFill>
            <a:srgbClr val="0070C0"/>
          </a:solidFill>
          <a:ln w="19050">
            <a:noFill/>
            <a:round/>
            <a:headEnd type="none" w="sm" len="sm"/>
            <a:tailEnd type="none" w="sm" len="sm"/>
          </a:ln>
          <a:effectLst/>
        </p:spPr>
        <p:txBody>
          <a:bodyPr wrap="none" lIns="93600" tIns="46800" rIns="93600" bIns="46800" anchor="ctr"/>
          <a:lstStyle/>
          <a:p>
            <a:endParaRPr lang="es-ES"/>
          </a:p>
        </p:txBody>
      </p:sp>
      <p:sp>
        <p:nvSpPr>
          <p:cNvPr id="17" name="Oval 7"/>
          <p:cNvSpPr>
            <a:spLocks noChangeArrowheads="1"/>
          </p:cNvSpPr>
          <p:nvPr/>
        </p:nvSpPr>
        <p:spPr bwMode="auto">
          <a:xfrm>
            <a:off x="3049772" y="746051"/>
            <a:ext cx="609600" cy="457200"/>
          </a:xfrm>
          <a:prstGeom prst="ellipse">
            <a:avLst/>
          </a:prstGeom>
          <a:solidFill>
            <a:srgbClr val="0070C0"/>
          </a:solidFill>
          <a:ln w="19050">
            <a:noFill/>
            <a:round/>
            <a:headEnd type="none" w="sm" len="sm"/>
            <a:tailEnd type="none" w="sm" len="sm"/>
          </a:ln>
          <a:effectLst/>
        </p:spPr>
        <p:txBody>
          <a:bodyPr wrap="none" lIns="93600" tIns="46800" rIns="93600" bIns="46800" anchor="ctr"/>
          <a:lstStyle/>
          <a:p>
            <a:endParaRPr lang="es-ES"/>
          </a:p>
        </p:txBody>
      </p:sp>
      <p:sp>
        <p:nvSpPr>
          <p:cNvPr id="18" name="Oval 8"/>
          <p:cNvSpPr>
            <a:spLocks noChangeArrowheads="1"/>
          </p:cNvSpPr>
          <p:nvPr/>
        </p:nvSpPr>
        <p:spPr bwMode="auto">
          <a:xfrm>
            <a:off x="458972" y="2803451"/>
            <a:ext cx="609600" cy="457200"/>
          </a:xfrm>
          <a:prstGeom prst="ellipse">
            <a:avLst/>
          </a:prstGeom>
          <a:solidFill>
            <a:srgbClr val="0070C0"/>
          </a:solidFill>
          <a:ln w="19050">
            <a:noFill/>
            <a:round/>
            <a:headEnd type="none" w="sm" len="sm"/>
            <a:tailEnd type="none" w="sm" len="sm"/>
          </a:ln>
          <a:effectLst/>
        </p:spPr>
        <p:txBody>
          <a:bodyPr wrap="none" lIns="93600" tIns="46800" rIns="93600" bIns="46800" anchor="ctr"/>
          <a:lstStyle/>
          <a:p>
            <a:endParaRPr lang="es-ES"/>
          </a:p>
        </p:txBody>
      </p:sp>
      <p:grpSp>
        <p:nvGrpSpPr>
          <p:cNvPr id="19" name="Group 9"/>
          <p:cNvGrpSpPr>
            <a:grpSpLocks/>
          </p:cNvGrpSpPr>
          <p:nvPr/>
        </p:nvGrpSpPr>
        <p:grpSpPr bwMode="auto">
          <a:xfrm>
            <a:off x="3202172" y="5470451"/>
            <a:ext cx="304800" cy="838200"/>
            <a:chOff x="2640" y="3408"/>
            <a:chExt cx="192" cy="528"/>
          </a:xfrm>
        </p:grpSpPr>
        <p:sp>
          <p:nvSpPr>
            <p:cNvPr id="20" name="Line 10"/>
            <p:cNvSpPr>
              <a:spLocks noChangeShapeType="1"/>
            </p:cNvSpPr>
            <p:nvPr/>
          </p:nvSpPr>
          <p:spPr bwMode="auto">
            <a:xfrm flipV="1">
              <a:off x="2640" y="3456"/>
              <a:ext cx="0" cy="288"/>
            </a:xfrm>
            <a:prstGeom prst="line">
              <a:avLst/>
            </a:prstGeom>
            <a:noFill/>
            <a:ln w="38100">
              <a:solidFill>
                <a:schemeClr val="tx1"/>
              </a:solidFill>
              <a:round/>
              <a:headEnd type="none" w="sm" len="sm"/>
              <a:tailEnd type="triangle" w="sm" len="sm"/>
            </a:ln>
            <a:effectLst/>
          </p:spPr>
          <p:txBody>
            <a:bodyPr wrap="none" lIns="93600" tIns="46800" rIns="93600" bIns="46800" anchor="ctr"/>
            <a:lstStyle/>
            <a:p>
              <a:endParaRPr lang="es-ES"/>
            </a:p>
          </p:txBody>
        </p:sp>
        <p:sp>
          <p:nvSpPr>
            <p:cNvPr id="22" name="Line 11"/>
            <p:cNvSpPr>
              <a:spLocks noChangeShapeType="1"/>
            </p:cNvSpPr>
            <p:nvPr/>
          </p:nvSpPr>
          <p:spPr bwMode="auto">
            <a:xfrm flipV="1">
              <a:off x="2736" y="3408"/>
              <a:ext cx="0" cy="336"/>
            </a:xfrm>
            <a:prstGeom prst="line">
              <a:avLst/>
            </a:prstGeom>
            <a:noFill/>
            <a:ln w="38100">
              <a:solidFill>
                <a:schemeClr val="tx1"/>
              </a:solidFill>
              <a:round/>
              <a:headEnd type="none" w="sm" len="sm"/>
              <a:tailEnd type="triangle" w="sm" len="sm"/>
            </a:ln>
            <a:effectLst/>
          </p:spPr>
          <p:txBody>
            <a:bodyPr wrap="none" lIns="93600" tIns="46800" rIns="93600" bIns="46800" anchor="ctr"/>
            <a:lstStyle/>
            <a:p>
              <a:endParaRPr lang="es-ES"/>
            </a:p>
          </p:txBody>
        </p:sp>
        <p:sp>
          <p:nvSpPr>
            <p:cNvPr id="23" name="Line 12"/>
            <p:cNvSpPr>
              <a:spLocks noChangeShapeType="1"/>
            </p:cNvSpPr>
            <p:nvPr/>
          </p:nvSpPr>
          <p:spPr bwMode="auto">
            <a:xfrm flipV="1">
              <a:off x="2832" y="3456"/>
              <a:ext cx="0" cy="288"/>
            </a:xfrm>
            <a:prstGeom prst="line">
              <a:avLst/>
            </a:prstGeom>
            <a:noFill/>
            <a:ln w="38100">
              <a:solidFill>
                <a:schemeClr val="tx1"/>
              </a:solidFill>
              <a:round/>
              <a:headEnd type="none" w="sm" len="sm"/>
              <a:tailEnd type="triangle" w="sm" len="sm"/>
            </a:ln>
            <a:effectLst/>
          </p:spPr>
          <p:txBody>
            <a:bodyPr wrap="none" lIns="93600" tIns="46800" rIns="93600" bIns="46800" anchor="ctr"/>
            <a:lstStyle/>
            <a:p>
              <a:endParaRPr lang="es-ES"/>
            </a:p>
          </p:txBody>
        </p:sp>
        <p:sp>
          <p:nvSpPr>
            <p:cNvPr id="24" name="Line 13"/>
            <p:cNvSpPr>
              <a:spLocks noChangeShapeType="1"/>
            </p:cNvSpPr>
            <p:nvPr/>
          </p:nvSpPr>
          <p:spPr bwMode="auto">
            <a:xfrm>
              <a:off x="2640" y="3744"/>
              <a:ext cx="192" cy="0"/>
            </a:xfrm>
            <a:prstGeom prst="line">
              <a:avLst/>
            </a:prstGeom>
            <a:noFill/>
            <a:ln w="38100">
              <a:solidFill>
                <a:schemeClr val="tx1"/>
              </a:solidFill>
              <a:round/>
              <a:headEnd type="none" w="sm" len="sm"/>
              <a:tailEnd type="none" w="sm" len="sm"/>
            </a:ln>
            <a:effectLst/>
          </p:spPr>
          <p:txBody>
            <a:bodyPr wrap="none" lIns="93600" tIns="46800" rIns="93600" bIns="46800" anchor="ctr"/>
            <a:lstStyle/>
            <a:p>
              <a:endParaRPr lang="es-ES"/>
            </a:p>
          </p:txBody>
        </p:sp>
        <p:sp>
          <p:nvSpPr>
            <p:cNvPr id="25" name="Line 14"/>
            <p:cNvSpPr>
              <a:spLocks noChangeShapeType="1"/>
            </p:cNvSpPr>
            <p:nvPr/>
          </p:nvSpPr>
          <p:spPr bwMode="auto">
            <a:xfrm>
              <a:off x="2736" y="3744"/>
              <a:ext cx="0" cy="192"/>
            </a:xfrm>
            <a:prstGeom prst="line">
              <a:avLst/>
            </a:prstGeom>
            <a:noFill/>
            <a:ln w="38100">
              <a:solidFill>
                <a:schemeClr val="tx1"/>
              </a:solidFill>
              <a:round/>
              <a:headEnd type="none" w="sm" len="sm"/>
              <a:tailEnd type="none" w="sm" len="sm"/>
            </a:ln>
            <a:effectLst/>
          </p:spPr>
          <p:txBody>
            <a:bodyPr wrap="none" lIns="93600" tIns="46800" rIns="93600" bIns="46800" anchor="ctr"/>
            <a:lstStyle/>
            <a:p>
              <a:endParaRPr lang="es-ES"/>
            </a:p>
          </p:txBody>
        </p:sp>
      </p:grpSp>
      <p:grpSp>
        <p:nvGrpSpPr>
          <p:cNvPr id="26" name="Group 15"/>
          <p:cNvGrpSpPr>
            <a:grpSpLocks/>
          </p:cNvGrpSpPr>
          <p:nvPr/>
        </p:nvGrpSpPr>
        <p:grpSpPr bwMode="auto">
          <a:xfrm rot="-2850743">
            <a:off x="5488172" y="4249664"/>
            <a:ext cx="303213" cy="763587"/>
            <a:chOff x="4080" y="2640"/>
            <a:chExt cx="192" cy="480"/>
          </a:xfrm>
        </p:grpSpPr>
        <p:sp>
          <p:nvSpPr>
            <p:cNvPr id="27" name="Line 16"/>
            <p:cNvSpPr>
              <a:spLocks noChangeShapeType="1"/>
            </p:cNvSpPr>
            <p:nvPr/>
          </p:nvSpPr>
          <p:spPr bwMode="auto">
            <a:xfrm flipV="1">
              <a:off x="4080" y="2640"/>
              <a:ext cx="0" cy="288"/>
            </a:xfrm>
            <a:prstGeom prst="line">
              <a:avLst/>
            </a:prstGeom>
            <a:noFill/>
            <a:ln w="38100">
              <a:solidFill>
                <a:schemeClr val="tx1"/>
              </a:solidFill>
              <a:round/>
              <a:headEnd type="none" w="sm" len="sm"/>
              <a:tailEnd type="triangle" w="sm" len="sm"/>
            </a:ln>
            <a:effectLst/>
          </p:spPr>
          <p:txBody>
            <a:bodyPr wrap="none" lIns="93600" tIns="46800" rIns="93600" bIns="46800" anchor="ctr"/>
            <a:lstStyle/>
            <a:p>
              <a:endParaRPr lang="es-ES"/>
            </a:p>
          </p:txBody>
        </p:sp>
        <p:sp>
          <p:nvSpPr>
            <p:cNvPr id="28" name="Line 17"/>
            <p:cNvSpPr>
              <a:spLocks noChangeShapeType="1"/>
            </p:cNvSpPr>
            <p:nvPr/>
          </p:nvSpPr>
          <p:spPr bwMode="auto">
            <a:xfrm flipV="1">
              <a:off x="4176" y="2640"/>
              <a:ext cx="0" cy="288"/>
            </a:xfrm>
            <a:prstGeom prst="line">
              <a:avLst/>
            </a:prstGeom>
            <a:noFill/>
            <a:ln w="38100">
              <a:solidFill>
                <a:schemeClr val="tx1"/>
              </a:solidFill>
              <a:round/>
              <a:headEnd type="none" w="sm" len="sm"/>
              <a:tailEnd type="triangle" w="sm" len="sm"/>
            </a:ln>
            <a:effectLst/>
          </p:spPr>
          <p:txBody>
            <a:bodyPr wrap="none" lIns="93600" tIns="46800" rIns="93600" bIns="46800" anchor="ctr"/>
            <a:lstStyle/>
            <a:p>
              <a:endParaRPr lang="es-ES"/>
            </a:p>
          </p:txBody>
        </p:sp>
        <p:sp>
          <p:nvSpPr>
            <p:cNvPr id="29" name="Line 18"/>
            <p:cNvSpPr>
              <a:spLocks noChangeShapeType="1"/>
            </p:cNvSpPr>
            <p:nvPr/>
          </p:nvSpPr>
          <p:spPr bwMode="auto">
            <a:xfrm flipV="1">
              <a:off x="4272" y="2640"/>
              <a:ext cx="0" cy="288"/>
            </a:xfrm>
            <a:prstGeom prst="line">
              <a:avLst/>
            </a:prstGeom>
            <a:noFill/>
            <a:ln w="38100">
              <a:solidFill>
                <a:schemeClr val="tx1"/>
              </a:solidFill>
              <a:round/>
              <a:headEnd type="none" w="sm" len="sm"/>
              <a:tailEnd type="triangle" w="sm" len="sm"/>
            </a:ln>
            <a:effectLst/>
          </p:spPr>
          <p:txBody>
            <a:bodyPr wrap="none" lIns="93600" tIns="46800" rIns="93600" bIns="46800" anchor="ctr"/>
            <a:lstStyle/>
            <a:p>
              <a:endParaRPr lang="es-ES"/>
            </a:p>
          </p:txBody>
        </p:sp>
        <p:sp>
          <p:nvSpPr>
            <p:cNvPr id="30" name="Line 19"/>
            <p:cNvSpPr>
              <a:spLocks noChangeShapeType="1"/>
            </p:cNvSpPr>
            <p:nvPr/>
          </p:nvSpPr>
          <p:spPr bwMode="auto">
            <a:xfrm>
              <a:off x="4080" y="2928"/>
              <a:ext cx="192" cy="0"/>
            </a:xfrm>
            <a:prstGeom prst="line">
              <a:avLst/>
            </a:prstGeom>
            <a:noFill/>
            <a:ln w="38100">
              <a:solidFill>
                <a:schemeClr val="tx1"/>
              </a:solidFill>
              <a:round/>
              <a:headEnd type="none" w="sm" len="sm"/>
              <a:tailEnd type="none" w="sm" len="sm"/>
            </a:ln>
            <a:effectLst/>
          </p:spPr>
          <p:txBody>
            <a:bodyPr wrap="none" lIns="93600" tIns="46800" rIns="93600" bIns="46800" anchor="ctr"/>
            <a:lstStyle/>
            <a:p>
              <a:endParaRPr lang="es-ES"/>
            </a:p>
          </p:txBody>
        </p:sp>
        <p:sp>
          <p:nvSpPr>
            <p:cNvPr id="31" name="Line 20"/>
            <p:cNvSpPr>
              <a:spLocks noChangeShapeType="1"/>
            </p:cNvSpPr>
            <p:nvPr/>
          </p:nvSpPr>
          <p:spPr bwMode="auto">
            <a:xfrm>
              <a:off x="4176" y="2928"/>
              <a:ext cx="0" cy="192"/>
            </a:xfrm>
            <a:prstGeom prst="line">
              <a:avLst/>
            </a:prstGeom>
            <a:noFill/>
            <a:ln w="38100">
              <a:solidFill>
                <a:schemeClr val="tx1"/>
              </a:solidFill>
              <a:round/>
              <a:headEnd type="none" w="sm" len="sm"/>
              <a:tailEnd type="none" w="sm" len="sm"/>
            </a:ln>
            <a:effectLst/>
          </p:spPr>
          <p:txBody>
            <a:bodyPr wrap="none" lIns="93600" tIns="46800" rIns="93600" bIns="46800" anchor="ctr"/>
            <a:lstStyle/>
            <a:p>
              <a:endParaRPr lang="es-ES"/>
            </a:p>
          </p:txBody>
        </p:sp>
      </p:grpSp>
      <p:grpSp>
        <p:nvGrpSpPr>
          <p:cNvPr id="32" name="Group 21"/>
          <p:cNvGrpSpPr>
            <a:grpSpLocks/>
          </p:cNvGrpSpPr>
          <p:nvPr/>
        </p:nvGrpSpPr>
        <p:grpSpPr bwMode="auto">
          <a:xfrm rot="3459920">
            <a:off x="916172" y="4249664"/>
            <a:ext cx="303213" cy="839787"/>
            <a:chOff x="2640" y="3408"/>
            <a:chExt cx="192" cy="528"/>
          </a:xfrm>
        </p:grpSpPr>
        <p:sp>
          <p:nvSpPr>
            <p:cNvPr id="33" name="Line 22"/>
            <p:cNvSpPr>
              <a:spLocks noChangeShapeType="1"/>
            </p:cNvSpPr>
            <p:nvPr/>
          </p:nvSpPr>
          <p:spPr bwMode="auto">
            <a:xfrm flipV="1">
              <a:off x="2640" y="3456"/>
              <a:ext cx="0" cy="288"/>
            </a:xfrm>
            <a:prstGeom prst="line">
              <a:avLst/>
            </a:prstGeom>
            <a:noFill/>
            <a:ln w="38100">
              <a:solidFill>
                <a:schemeClr val="tx1"/>
              </a:solidFill>
              <a:round/>
              <a:headEnd type="none" w="sm" len="sm"/>
              <a:tailEnd type="triangle" w="sm" len="sm"/>
            </a:ln>
            <a:effectLst/>
          </p:spPr>
          <p:txBody>
            <a:bodyPr wrap="none" lIns="93600" tIns="46800" rIns="93600" bIns="46800" anchor="ctr"/>
            <a:lstStyle/>
            <a:p>
              <a:endParaRPr lang="es-ES"/>
            </a:p>
          </p:txBody>
        </p:sp>
        <p:sp>
          <p:nvSpPr>
            <p:cNvPr id="34" name="Line 23"/>
            <p:cNvSpPr>
              <a:spLocks noChangeShapeType="1"/>
            </p:cNvSpPr>
            <p:nvPr/>
          </p:nvSpPr>
          <p:spPr bwMode="auto">
            <a:xfrm flipV="1">
              <a:off x="2736" y="3408"/>
              <a:ext cx="0" cy="336"/>
            </a:xfrm>
            <a:prstGeom prst="line">
              <a:avLst/>
            </a:prstGeom>
            <a:noFill/>
            <a:ln w="38100">
              <a:solidFill>
                <a:schemeClr val="tx1"/>
              </a:solidFill>
              <a:round/>
              <a:headEnd type="none" w="sm" len="sm"/>
              <a:tailEnd type="triangle" w="sm" len="sm"/>
            </a:ln>
            <a:effectLst/>
          </p:spPr>
          <p:txBody>
            <a:bodyPr wrap="none" lIns="93600" tIns="46800" rIns="93600" bIns="46800" anchor="ctr"/>
            <a:lstStyle/>
            <a:p>
              <a:endParaRPr lang="es-ES"/>
            </a:p>
          </p:txBody>
        </p:sp>
        <p:sp>
          <p:nvSpPr>
            <p:cNvPr id="35" name="Line 24"/>
            <p:cNvSpPr>
              <a:spLocks noChangeShapeType="1"/>
            </p:cNvSpPr>
            <p:nvPr/>
          </p:nvSpPr>
          <p:spPr bwMode="auto">
            <a:xfrm flipV="1">
              <a:off x="2832" y="3456"/>
              <a:ext cx="0" cy="288"/>
            </a:xfrm>
            <a:prstGeom prst="line">
              <a:avLst/>
            </a:prstGeom>
            <a:noFill/>
            <a:ln w="38100">
              <a:solidFill>
                <a:schemeClr val="tx1"/>
              </a:solidFill>
              <a:round/>
              <a:headEnd type="none" w="sm" len="sm"/>
              <a:tailEnd type="triangle" w="sm" len="sm"/>
            </a:ln>
            <a:effectLst/>
          </p:spPr>
          <p:txBody>
            <a:bodyPr wrap="none" lIns="93600" tIns="46800" rIns="93600" bIns="46800" anchor="ctr"/>
            <a:lstStyle/>
            <a:p>
              <a:endParaRPr lang="es-ES"/>
            </a:p>
          </p:txBody>
        </p:sp>
        <p:sp>
          <p:nvSpPr>
            <p:cNvPr id="36" name="Line 25"/>
            <p:cNvSpPr>
              <a:spLocks noChangeShapeType="1"/>
            </p:cNvSpPr>
            <p:nvPr/>
          </p:nvSpPr>
          <p:spPr bwMode="auto">
            <a:xfrm>
              <a:off x="2640" y="3744"/>
              <a:ext cx="192" cy="0"/>
            </a:xfrm>
            <a:prstGeom prst="line">
              <a:avLst/>
            </a:prstGeom>
            <a:noFill/>
            <a:ln w="38100">
              <a:solidFill>
                <a:schemeClr val="tx1"/>
              </a:solidFill>
              <a:round/>
              <a:headEnd type="none" w="sm" len="sm"/>
              <a:tailEnd type="none" w="sm" len="sm"/>
            </a:ln>
            <a:effectLst/>
          </p:spPr>
          <p:txBody>
            <a:bodyPr wrap="none" lIns="93600" tIns="46800" rIns="93600" bIns="46800" anchor="ctr"/>
            <a:lstStyle/>
            <a:p>
              <a:endParaRPr lang="es-ES"/>
            </a:p>
          </p:txBody>
        </p:sp>
        <p:sp>
          <p:nvSpPr>
            <p:cNvPr id="37" name="Line 26"/>
            <p:cNvSpPr>
              <a:spLocks noChangeShapeType="1"/>
            </p:cNvSpPr>
            <p:nvPr/>
          </p:nvSpPr>
          <p:spPr bwMode="auto">
            <a:xfrm>
              <a:off x="2736" y="3744"/>
              <a:ext cx="0" cy="192"/>
            </a:xfrm>
            <a:prstGeom prst="line">
              <a:avLst/>
            </a:prstGeom>
            <a:noFill/>
            <a:ln w="38100">
              <a:solidFill>
                <a:schemeClr val="tx1"/>
              </a:solidFill>
              <a:round/>
              <a:headEnd type="none" w="sm" len="sm"/>
              <a:tailEnd type="none" w="sm" len="sm"/>
            </a:ln>
            <a:effectLst/>
          </p:spPr>
          <p:txBody>
            <a:bodyPr wrap="none" lIns="93600" tIns="46800" rIns="93600" bIns="46800" anchor="ctr"/>
            <a:lstStyle/>
            <a:p>
              <a:endParaRPr lang="es-ES"/>
            </a:p>
          </p:txBody>
        </p:sp>
      </p:grpSp>
      <p:grpSp>
        <p:nvGrpSpPr>
          <p:cNvPr id="38" name="Group 27"/>
          <p:cNvGrpSpPr>
            <a:grpSpLocks/>
          </p:cNvGrpSpPr>
          <p:nvPr/>
        </p:nvGrpSpPr>
        <p:grpSpPr bwMode="auto">
          <a:xfrm rot="7555784">
            <a:off x="992372" y="1201664"/>
            <a:ext cx="303213" cy="839787"/>
            <a:chOff x="2640" y="3408"/>
            <a:chExt cx="192" cy="528"/>
          </a:xfrm>
        </p:grpSpPr>
        <p:sp>
          <p:nvSpPr>
            <p:cNvPr id="39" name="Line 28"/>
            <p:cNvSpPr>
              <a:spLocks noChangeShapeType="1"/>
            </p:cNvSpPr>
            <p:nvPr/>
          </p:nvSpPr>
          <p:spPr bwMode="auto">
            <a:xfrm flipV="1">
              <a:off x="2640" y="3456"/>
              <a:ext cx="0" cy="288"/>
            </a:xfrm>
            <a:prstGeom prst="line">
              <a:avLst/>
            </a:prstGeom>
            <a:noFill/>
            <a:ln w="38100">
              <a:solidFill>
                <a:schemeClr val="tx1"/>
              </a:solidFill>
              <a:round/>
              <a:headEnd type="none" w="sm" len="sm"/>
              <a:tailEnd type="triangle" w="sm" len="sm"/>
            </a:ln>
            <a:effectLst/>
          </p:spPr>
          <p:txBody>
            <a:bodyPr wrap="none" lIns="93600" tIns="46800" rIns="93600" bIns="46800" anchor="ctr"/>
            <a:lstStyle/>
            <a:p>
              <a:endParaRPr lang="es-ES"/>
            </a:p>
          </p:txBody>
        </p:sp>
        <p:sp>
          <p:nvSpPr>
            <p:cNvPr id="40" name="Line 29"/>
            <p:cNvSpPr>
              <a:spLocks noChangeShapeType="1"/>
            </p:cNvSpPr>
            <p:nvPr/>
          </p:nvSpPr>
          <p:spPr bwMode="auto">
            <a:xfrm flipV="1">
              <a:off x="2736" y="3408"/>
              <a:ext cx="0" cy="336"/>
            </a:xfrm>
            <a:prstGeom prst="line">
              <a:avLst/>
            </a:prstGeom>
            <a:noFill/>
            <a:ln w="38100">
              <a:solidFill>
                <a:schemeClr val="tx1"/>
              </a:solidFill>
              <a:round/>
              <a:headEnd type="none" w="sm" len="sm"/>
              <a:tailEnd type="triangle" w="sm" len="sm"/>
            </a:ln>
            <a:effectLst/>
          </p:spPr>
          <p:txBody>
            <a:bodyPr wrap="none" lIns="93600" tIns="46800" rIns="93600" bIns="46800" anchor="ctr"/>
            <a:lstStyle/>
            <a:p>
              <a:endParaRPr lang="es-ES"/>
            </a:p>
          </p:txBody>
        </p:sp>
        <p:sp>
          <p:nvSpPr>
            <p:cNvPr id="41" name="Line 30"/>
            <p:cNvSpPr>
              <a:spLocks noChangeShapeType="1"/>
            </p:cNvSpPr>
            <p:nvPr/>
          </p:nvSpPr>
          <p:spPr bwMode="auto">
            <a:xfrm flipV="1">
              <a:off x="2832" y="3456"/>
              <a:ext cx="0" cy="288"/>
            </a:xfrm>
            <a:prstGeom prst="line">
              <a:avLst/>
            </a:prstGeom>
            <a:noFill/>
            <a:ln w="38100">
              <a:solidFill>
                <a:schemeClr val="tx1"/>
              </a:solidFill>
              <a:round/>
              <a:headEnd type="none" w="sm" len="sm"/>
              <a:tailEnd type="triangle" w="sm" len="sm"/>
            </a:ln>
            <a:effectLst/>
          </p:spPr>
          <p:txBody>
            <a:bodyPr wrap="none" lIns="93600" tIns="46800" rIns="93600" bIns="46800" anchor="ctr"/>
            <a:lstStyle/>
            <a:p>
              <a:endParaRPr lang="es-ES"/>
            </a:p>
          </p:txBody>
        </p:sp>
        <p:sp>
          <p:nvSpPr>
            <p:cNvPr id="42" name="Line 31"/>
            <p:cNvSpPr>
              <a:spLocks noChangeShapeType="1"/>
            </p:cNvSpPr>
            <p:nvPr/>
          </p:nvSpPr>
          <p:spPr bwMode="auto">
            <a:xfrm>
              <a:off x="2640" y="3744"/>
              <a:ext cx="192" cy="0"/>
            </a:xfrm>
            <a:prstGeom prst="line">
              <a:avLst/>
            </a:prstGeom>
            <a:noFill/>
            <a:ln w="38100">
              <a:solidFill>
                <a:schemeClr val="tx1"/>
              </a:solidFill>
              <a:round/>
              <a:headEnd type="none" w="sm" len="sm"/>
              <a:tailEnd type="none" w="sm" len="sm"/>
            </a:ln>
            <a:effectLst/>
          </p:spPr>
          <p:txBody>
            <a:bodyPr wrap="none" lIns="93600" tIns="46800" rIns="93600" bIns="46800" anchor="ctr"/>
            <a:lstStyle/>
            <a:p>
              <a:endParaRPr lang="es-ES"/>
            </a:p>
          </p:txBody>
        </p:sp>
        <p:sp>
          <p:nvSpPr>
            <p:cNvPr id="43" name="Line 32"/>
            <p:cNvSpPr>
              <a:spLocks noChangeShapeType="1"/>
            </p:cNvSpPr>
            <p:nvPr/>
          </p:nvSpPr>
          <p:spPr bwMode="auto">
            <a:xfrm>
              <a:off x="2736" y="3744"/>
              <a:ext cx="0" cy="192"/>
            </a:xfrm>
            <a:prstGeom prst="line">
              <a:avLst/>
            </a:prstGeom>
            <a:noFill/>
            <a:ln w="38100">
              <a:solidFill>
                <a:schemeClr val="tx1"/>
              </a:solidFill>
              <a:round/>
              <a:headEnd type="none" w="sm" len="sm"/>
              <a:tailEnd type="none" w="sm" len="sm"/>
            </a:ln>
            <a:effectLst/>
          </p:spPr>
          <p:txBody>
            <a:bodyPr wrap="none" lIns="93600" tIns="46800" rIns="93600" bIns="46800" anchor="ctr"/>
            <a:lstStyle/>
            <a:p>
              <a:endParaRPr lang="es-ES"/>
            </a:p>
          </p:txBody>
        </p:sp>
      </p:grpSp>
      <p:grpSp>
        <p:nvGrpSpPr>
          <p:cNvPr id="44" name="Group 33"/>
          <p:cNvGrpSpPr>
            <a:grpSpLocks/>
          </p:cNvGrpSpPr>
          <p:nvPr/>
        </p:nvGrpSpPr>
        <p:grpSpPr bwMode="auto">
          <a:xfrm rot="-8083736">
            <a:off x="5030972" y="1125464"/>
            <a:ext cx="303213" cy="839787"/>
            <a:chOff x="2640" y="3408"/>
            <a:chExt cx="192" cy="528"/>
          </a:xfrm>
        </p:grpSpPr>
        <p:sp>
          <p:nvSpPr>
            <p:cNvPr id="45" name="Line 34"/>
            <p:cNvSpPr>
              <a:spLocks noChangeShapeType="1"/>
            </p:cNvSpPr>
            <p:nvPr/>
          </p:nvSpPr>
          <p:spPr bwMode="auto">
            <a:xfrm flipV="1">
              <a:off x="2640" y="3456"/>
              <a:ext cx="0" cy="288"/>
            </a:xfrm>
            <a:prstGeom prst="line">
              <a:avLst/>
            </a:prstGeom>
            <a:noFill/>
            <a:ln w="38100">
              <a:solidFill>
                <a:schemeClr val="tx1"/>
              </a:solidFill>
              <a:round/>
              <a:headEnd type="none" w="sm" len="sm"/>
              <a:tailEnd type="triangle" w="sm" len="sm"/>
            </a:ln>
            <a:effectLst/>
          </p:spPr>
          <p:txBody>
            <a:bodyPr wrap="none" lIns="93600" tIns="46800" rIns="93600" bIns="46800" anchor="ctr"/>
            <a:lstStyle/>
            <a:p>
              <a:endParaRPr lang="es-ES"/>
            </a:p>
          </p:txBody>
        </p:sp>
        <p:sp>
          <p:nvSpPr>
            <p:cNvPr id="46" name="Line 35"/>
            <p:cNvSpPr>
              <a:spLocks noChangeShapeType="1"/>
            </p:cNvSpPr>
            <p:nvPr/>
          </p:nvSpPr>
          <p:spPr bwMode="auto">
            <a:xfrm flipV="1">
              <a:off x="2736" y="3408"/>
              <a:ext cx="0" cy="336"/>
            </a:xfrm>
            <a:prstGeom prst="line">
              <a:avLst/>
            </a:prstGeom>
            <a:noFill/>
            <a:ln w="38100">
              <a:solidFill>
                <a:schemeClr val="tx1"/>
              </a:solidFill>
              <a:round/>
              <a:headEnd type="none" w="sm" len="sm"/>
              <a:tailEnd type="triangle" w="sm" len="sm"/>
            </a:ln>
            <a:effectLst/>
          </p:spPr>
          <p:txBody>
            <a:bodyPr wrap="none" lIns="93600" tIns="46800" rIns="93600" bIns="46800" anchor="ctr"/>
            <a:lstStyle/>
            <a:p>
              <a:endParaRPr lang="es-ES"/>
            </a:p>
          </p:txBody>
        </p:sp>
        <p:sp>
          <p:nvSpPr>
            <p:cNvPr id="47" name="Line 36"/>
            <p:cNvSpPr>
              <a:spLocks noChangeShapeType="1"/>
            </p:cNvSpPr>
            <p:nvPr/>
          </p:nvSpPr>
          <p:spPr bwMode="auto">
            <a:xfrm flipV="1">
              <a:off x="2832" y="3456"/>
              <a:ext cx="0" cy="288"/>
            </a:xfrm>
            <a:prstGeom prst="line">
              <a:avLst/>
            </a:prstGeom>
            <a:noFill/>
            <a:ln w="38100">
              <a:solidFill>
                <a:schemeClr val="tx1"/>
              </a:solidFill>
              <a:round/>
              <a:headEnd type="none" w="sm" len="sm"/>
              <a:tailEnd type="triangle" w="sm" len="sm"/>
            </a:ln>
            <a:effectLst/>
          </p:spPr>
          <p:txBody>
            <a:bodyPr wrap="none" lIns="93600" tIns="46800" rIns="93600" bIns="46800" anchor="ctr"/>
            <a:lstStyle/>
            <a:p>
              <a:endParaRPr lang="es-ES"/>
            </a:p>
          </p:txBody>
        </p:sp>
        <p:sp>
          <p:nvSpPr>
            <p:cNvPr id="48" name="Line 37"/>
            <p:cNvSpPr>
              <a:spLocks noChangeShapeType="1"/>
            </p:cNvSpPr>
            <p:nvPr/>
          </p:nvSpPr>
          <p:spPr bwMode="auto">
            <a:xfrm>
              <a:off x="2640" y="3744"/>
              <a:ext cx="192" cy="0"/>
            </a:xfrm>
            <a:prstGeom prst="line">
              <a:avLst/>
            </a:prstGeom>
            <a:noFill/>
            <a:ln w="38100">
              <a:solidFill>
                <a:schemeClr val="tx1"/>
              </a:solidFill>
              <a:round/>
              <a:headEnd type="none" w="sm" len="sm"/>
              <a:tailEnd type="none" w="sm" len="sm"/>
            </a:ln>
            <a:effectLst/>
          </p:spPr>
          <p:txBody>
            <a:bodyPr wrap="none" lIns="93600" tIns="46800" rIns="93600" bIns="46800" anchor="ctr"/>
            <a:lstStyle/>
            <a:p>
              <a:endParaRPr lang="es-ES"/>
            </a:p>
          </p:txBody>
        </p:sp>
        <p:sp>
          <p:nvSpPr>
            <p:cNvPr id="49" name="Line 38"/>
            <p:cNvSpPr>
              <a:spLocks noChangeShapeType="1"/>
            </p:cNvSpPr>
            <p:nvPr/>
          </p:nvSpPr>
          <p:spPr bwMode="auto">
            <a:xfrm>
              <a:off x="2736" y="3744"/>
              <a:ext cx="0" cy="192"/>
            </a:xfrm>
            <a:prstGeom prst="line">
              <a:avLst/>
            </a:prstGeom>
            <a:noFill/>
            <a:ln w="38100">
              <a:solidFill>
                <a:schemeClr val="tx1"/>
              </a:solidFill>
              <a:round/>
              <a:headEnd type="none" w="sm" len="sm"/>
              <a:tailEnd type="none" w="sm" len="sm"/>
            </a:ln>
            <a:effectLst/>
          </p:spPr>
          <p:txBody>
            <a:bodyPr wrap="none" lIns="93600" tIns="46800" rIns="93600" bIns="46800" anchor="ctr"/>
            <a:lstStyle/>
            <a:p>
              <a:endParaRPr lang="es-ES"/>
            </a:p>
          </p:txBody>
        </p:sp>
      </p:grpSp>
      <p:sp>
        <p:nvSpPr>
          <p:cNvPr id="50" name="Freeform 39"/>
          <p:cNvSpPr>
            <a:spLocks/>
          </p:cNvSpPr>
          <p:nvPr/>
        </p:nvSpPr>
        <p:spPr bwMode="auto">
          <a:xfrm>
            <a:off x="1652772" y="1660451"/>
            <a:ext cx="3517900" cy="3441700"/>
          </a:xfrm>
          <a:custGeom>
            <a:avLst/>
            <a:gdLst/>
            <a:ahLst/>
            <a:cxnLst>
              <a:cxn ang="0">
                <a:pos x="640" y="432"/>
              </a:cxn>
              <a:cxn ang="0">
                <a:pos x="1120" y="1200"/>
              </a:cxn>
              <a:cxn ang="0">
                <a:pos x="1360" y="768"/>
              </a:cxn>
              <a:cxn ang="0">
                <a:pos x="592" y="1008"/>
              </a:cxn>
              <a:cxn ang="0">
                <a:pos x="1024" y="1584"/>
              </a:cxn>
              <a:cxn ang="0">
                <a:pos x="688" y="1296"/>
              </a:cxn>
              <a:cxn ang="0">
                <a:pos x="1504" y="1248"/>
              </a:cxn>
              <a:cxn ang="0">
                <a:pos x="448" y="672"/>
              </a:cxn>
              <a:cxn ang="0">
                <a:pos x="1696" y="1104"/>
              </a:cxn>
              <a:cxn ang="0">
                <a:pos x="1552" y="1776"/>
              </a:cxn>
              <a:cxn ang="0">
                <a:pos x="1216" y="624"/>
              </a:cxn>
              <a:cxn ang="0">
                <a:pos x="400" y="1344"/>
              </a:cxn>
              <a:cxn ang="0">
                <a:pos x="1360" y="768"/>
              </a:cxn>
              <a:cxn ang="0">
                <a:pos x="1552" y="1296"/>
              </a:cxn>
              <a:cxn ang="0">
                <a:pos x="688" y="1776"/>
              </a:cxn>
              <a:cxn ang="0">
                <a:pos x="256" y="720"/>
              </a:cxn>
              <a:cxn ang="0">
                <a:pos x="976" y="1200"/>
              </a:cxn>
              <a:cxn ang="0">
                <a:pos x="544" y="1296"/>
              </a:cxn>
              <a:cxn ang="0">
                <a:pos x="1120" y="384"/>
              </a:cxn>
              <a:cxn ang="0">
                <a:pos x="1840" y="1008"/>
              </a:cxn>
              <a:cxn ang="0">
                <a:pos x="976" y="1344"/>
              </a:cxn>
              <a:cxn ang="0">
                <a:pos x="1264" y="1968"/>
              </a:cxn>
              <a:cxn ang="0">
                <a:pos x="1552" y="240"/>
              </a:cxn>
              <a:cxn ang="0">
                <a:pos x="1072" y="1056"/>
              </a:cxn>
              <a:cxn ang="0">
                <a:pos x="1792" y="528"/>
              </a:cxn>
              <a:cxn ang="0">
                <a:pos x="1936" y="1152"/>
              </a:cxn>
              <a:cxn ang="0">
                <a:pos x="832" y="384"/>
              </a:cxn>
              <a:cxn ang="0">
                <a:pos x="448" y="1584"/>
              </a:cxn>
              <a:cxn ang="0">
                <a:pos x="1312" y="1680"/>
              </a:cxn>
              <a:cxn ang="0">
                <a:pos x="1792" y="1680"/>
              </a:cxn>
              <a:cxn ang="0">
                <a:pos x="784" y="1920"/>
              </a:cxn>
              <a:cxn ang="0">
                <a:pos x="1072" y="192"/>
              </a:cxn>
              <a:cxn ang="0">
                <a:pos x="2080" y="768"/>
              </a:cxn>
              <a:cxn ang="0">
                <a:pos x="256" y="576"/>
              </a:cxn>
              <a:cxn ang="0">
                <a:pos x="880" y="384"/>
              </a:cxn>
              <a:cxn ang="0">
                <a:pos x="1552" y="1872"/>
              </a:cxn>
              <a:cxn ang="0">
                <a:pos x="160" y="1104"/>
              </a:cxn>
              <a:cxn ang="0">
                <a:pos x="1936" y="1296"/>
              </a:cxn>
              <a:cxn ang="0">
                <a:pos x="256" y="1584"/>
              </a:cxn>
              <a:cxn ang="0">
                <a:pos x="400" y="480"/>
              </a:cxn>
              <a:cxn ang="0">
                <a:pos x="592" y="1248"/>
              </a:cxn>
              <a:cxn ang="0">
                <a:pos x="2032" y="1152"/>
              </a:cxn>
              <a:cxn ang="0">
                <a:pos x="1024" y="1632"/>
              </a:cxn>
              <a:cxn ang="0">
                <a:pos x="880" y="144"/>
              </a:cxn>
              <a:cxn ang="0">
                <a:pos x="640" y="1104"/>
              </a:cxn>
              <a:cxn ang="0">
                <a:pos x="1552" y="1968"/>
              </a:cxn>
              <a:cxn ang="0">
                <a:pos x="1792" y="1440"/>
              </a:cxn>
              <a:cxn ang="0">
                <a:pos x="1504" y="1296"/>
              </a:cxn>
              <a:cxn ang="0">
                <a:pos x="832" y="1920"/>
              </a:cxn>
              <a:cxn ang="0">
                <a:pos x="1312" y="1488"/>
              </a:cxn>
              <a:cxn ang="0">
                <a:pos x="976" y="1584"/>
              </a:cxn>
            </a:cxnLst>
            <a:rect l="0" t="0" r="r" b="b"/>
            <a:pathLst>
              <a:path w="2216" h="2168">
                <a:moveTo>
                  <a:pt x="640" y="432"/>
                </a:moveTo>
                <a:cubicBezTo>
                  <a:pt x="820" y="788"/>
                  <a:pt x="1000" y="1144"/>
                  <a:pt x="1120" y="1200"/>
                </a:cubicBezTo>
                <a:cubicBezTo>
                  <a:pt x="1240" y="1256"/>
                  <a:pt x="1448" y="800"/>
                  <a:pt x="1360" y="768"/>
                </a:cubicBezTo>
                <a:cubicBezTo>
                  <a:pt x="1272" y="736"/>
                  <a:pt x="648" y="872"/>
                  <a:pt x="592" y="1008"/>
                </a:cubicBezTo>
                <a:cubicBezTo>
                  <a:pt x="536" y="1144"/>
                  <a:pt x="1008" y="1536"/>
                  <a:pt x="1024" y="1584"/>
                </a:cubicBezTo>
                <a:cubicBezTo>
                  <a:pt x="1040" y="1632"/>
                  <a:pt x="608" y="1352"/>
                  <a:pt x="688" y="1296"/>
                </a:cubicBezTo>
                <a:cubicBezTo>
                  <a:pt x="768" y="1240"/>
                  <a:pt x="1544" y="1352"/>
                  <a:pt x="1504" y="1248"/>
                </a:cubicBezTo>
                <a:cubicBezTo>
                  <a:pt x="1464" y="1144"/>
                  <a:pt x="416" y="696"/>
                  <a:pt x="448" y="672"/>
                </a:cubicBezTo>
                <a:cubicBezTo>
                  <a:pt x="480" y="648"/>
                  <a:pt x="1512" y="920"/>
                  <a:pt x="1696" y="1104"/>
                </a:cubicBezTo>
                <a:cubicBezTo>
                  <a:pt x="1880" y="1288"/>
                  <a:pt x="1632" y="1856"/>
                  <a:pt x="1552" y="1776"/>
                </a:cubicBezTo>
                <a:cubicBezTo>
                  <a:pt x="1472" y="1696"/>
                  <a:pt x="1408" y="696"/>
                  <a:pt x="1216" y="624"/>
                </a:cubicBezTo>
                <a:cubicBezTo>
                  <a:pt x="1024" y="552"/>
                  <a:pt x="376" y="1320"/>
                  <a:pt x="400" y="1344"/>
                </a:cubicBezTo>
                <a:cubicBezTo>
                  <a:pt x="424" y="1368"/>
                  <a:pt x="1168" y="776"/>
                  <a:pt x="1360" y="768"/>
                </a:cubicBezTo>
                <a:cubicBezTo>
                  <a:pt x="1552" y="760"/>
                  <a:pt x="1664" y="1128"/>
                  <a:pt x="1552" y="1296"/>
                </a:cubicBezTo>
                <a:cubicBezTo>
                  <a:pt x="1440" y="1464"/>
                  <a:pt x="904" y="1872"/>
                  <a:pt x="688" y="1776"/>
                </a:cubicBezTo>
                <a:cubicBezTo>
                  <a:pt x="472" y="1680"/>
                  <a:pt x="208" y="816"/>
                  <a:pt x="256" y="720"/>
                </a:cubicBezTo>
                <a:cubicBezTo>
                  <a:pt x="304" y="624"/>
                  <a:pt x="928" y="1104"/>
                  <a:pt x="976" y="1200"/>
                </a:cubicBezTo>
                <a:cubicBezTo>
                  <a:pt x="1024" y="1296"/>
                  <a:pt x="520" y="1432"/>
                  <a:pt x="544" y="1296"/>
                </a:cubicBezTo>
                <a:cubicBezTo>
                  <a:pt x="568" y="1160"/>
                  <a:pt x="904" y="432"/>
                  <a:pt x="1120" y="384"/>
                </a:cubicBezTo>
                <a:cubicBezTo>
                  <a:pt x="1336" y="336"/>
                  <a:pt x="1864" y="848"/>
                  <a:pt x="1840" y="1008"/>
                </a:cubicBezTo>
                <a:cubicBezTo>
                  <a:pt x="1816" y="1168"/>
                  <a:pt x="1072" y="1184"/>
                  <a:pt x="976" y="1344"/>
                </a:cubicBezTo>
                <a:cubicBezTo>
                  <a:pt x="880" y="1504"/>
                  <a:pt x="1168" y="2152"/>
                  <a:pt x="1264" y="1968"/>
                </a:cubicBezTo>
                <a:cubicBezTo>
                  <a:pt x="1360" y="1784"/>
                  <a:pt x="1584" y="392"/>
                  <a:pt x="1552" y="240"/>
                </a:cubicBezTo>
                <a:cubicBezTo>
                  <a:pt x="1520" y="88"/>
                  <a:pt x="1032" y="1008"/>
                  <a:pt x="1072" y="1056"/>
                </a:cubicBezTo>
                <a:cubicBezTo>
                  <a:pt x="1112" y="1104"/>
                  <a:pt x="1648" y="512"/>
                  <a:pt x="1792" y="528"/>
                </a:cubicBezTo>
                <a:cubicBezTo>
                  <a:pt x="1936" y="544"/>
                  <a:pt x="2096" y="1176"/>
                  <a:pt x="1936" y="1152"/>
                </a:cubicBezTo>
                <a:cubicBezTo>
                  <a:pt x="1776" y="1128"/>
                  <a:pt x="1080" y="312"/>
                  <a:pt x="832" y="384"/>
                </a:cubicBezTo>
                <a:cubicBezTo>
                  <a:pt x="584" y="456"/>
                  <a:pt x="368" y="1368"/>
                  <a:pt x="448" y="1584"/>
                </a:cubicBezTo>
                <a:cubicBezTo>
                  <a:pt x="528" y="1800"/>
                  <a:pt x="1088" y="1664"/>
                  <a:pt x="1312" y="1680"/>
                </a:cubicBezTo>
                <a:cubicBezTo>
                  <a:pt x="1536" y="1696"/>
                  <a:pt x="1880" y="1640"/>
                  <a:pt x="1792" y="1680"/>
                </a:cubicBezTo>
                <a:cubicBezTo>
                  <a:pt x="1704" y="1720"/>
                  <a:pt x="904" y="2168"/>
                  <a:pt x="784" y="1920"/>
                </a:cubicBezTo>
                <a:cubicBezTo>
                  <a:pt x="664" y="1672"/>
                  <a:pt x="856" y="384"/>
                  <a:pt x="1072" y="192"/>
                </a:cubicBezTo>
                <a:cubicBezTo>
                  <a:pt x="1288" y="0"/>
                  <a:pt x="2216" y="704"/>
                  <a:pt x="2080" y="768"/>
                </a:cubicBezTo>
                <a:cubicBezTo>
                  <a:pt x="1944" y="832"/>
                  <a:pt x="456" y="640"/>
                  <a:pt x="256" y="576"/>
                </a:cubicBezTo>
                <a:cubicBezTo>
                  <a:pt x="56" y="512"/>
                  <a:pt x="664" y="168"/>
                  <a:pt x="880" y="384"/>
                </a:cubicBezTo>
                <a:cubicBezTo>
                  <a:pt x="1096" y="600"/>
                  <a:pt x="1672" y="1752"/>
                  <a:pt x="1552" y="1872"/>
                </a:cubicBezTo>
                <a:cubicBezTo>
                  <a:pt x="1432" y="1992"/>
                  <a:pt x="96" y="1200"/>
                  <a:pt x="160" y="1104"/>
                </a:cubicBezTo>
                <a:cubicBezTo>
                  <a:pt x="224" y="1008"/>
                  <a:pt x="1920" y="1216"/>
                  <a:pt x="1936" y="1296"/>
                </a:cubicBezTo>
                <a:cubicBezTo>
                  <a:pt x="1952" y="1376"/>
                  <a:pt x="512" y="1720"/>
                  <a:pt x="256" y="1584"/>
                </a:cubicBezTo>
                <a:cubicBezTo>
                  <a:pt x="0" y="1448"/>
                  <a:pt x="344" y="536"/>
                  <a:pt x="400" y="480"/>
                </a:cubicBezTo>
                <a:cubicBezTo>
                  <a:pt x="456" y="424"/>
                  <a:pt x="320" y="1136"/>
                  <a:pt x="592" y="1248"/>
                </a:cubicBezTo>
                <a:cubicBezTo>
                  <a:pt x="864" y="1360"/>
                  <a:pt x="1960" y="1088"/>
                  <a:pt x="2032" y="1152"/>
                </a:cubicBezTo>
                <a:cubicBezTo>
                  <a:pt x="2104" y="1216"/>
                  <a:pt x="1216" y="1800"/>
                  <a:pt x="1024" y="1632"/>
                </a:cubicBezTo>
                <a:cubicBezTo>
                  <a:pt x="832" y="1464"/>
                  <a:pt x="944" y="232"/>
                  <a:pt x="880" y="144"/>
                </a:cubicBezTo>
                <a:cubicBezTo>
                  <a:pt x="816" y="56"/>
                  <a:pt x="528" y="800"/>
                  <a:pt x="640" y="1104"/>
                </a:cubicBezTo>
                <a:cubicBezTo>
                  <a:pt x="752" y="1408"/>
                  <a:pt x="1360" y="1912"/>
                  <a:pt x="1552" y="1968"/>
                </a:cubicBezTo>
                <a:cubicBezTo>
                  <a:pt x="1744" y="2024"/>
                  <a:pt x="1800" y="1552"/>
                  <a:pt x="1792" y="1440"/>
                </a:cubicBezTo>
                <a:cubicBezTo>
                  <a:pt x="1784" y="1328"/>
                  <a:pt x="1664" y="1216"/>
                  <a:pt x="1504" y="1296"/>
                </a:cubicBezTo>
                <a:cubicBezTo>
                  <a:pt x="1344" y="1376"/>
                  <a:pt x="864" y="1888"/>
                  <a:pt x="832" y="1920"/>
                </a:cubicBezTo>
                <a:cubicBezTo>
                  <a:pt x="800" y="1952"/>
                  <a:pt x="1288" y="1544"/>
                  <a:pt x="1312" y="1488"/>
                </a:cubicBezTo>
                <a:cubicBezTo>
                  <a:pt x="1336" y="1432"/>
                  <a:pt x="1032" y="1576"/>
                  <a:pt x="976" y="1584"/>
                </a:cubicBezTo>
              </a:path>
            </a:pathLst>
          </a:custGeom>
          <a:noFill/>
          <a:ln w="38100" cap="flat" cmpd="sng">
            <a:solidFill>
              <a:srgbClr val="FFC000"/>
            </a:solidFill>
            <a:prstDash val="solid"/>
            <a:round/>
            <a:headEnd type="none" w="sm" len="sm"/>
            <a:tailEnd type="none" w="sm" len="sm"/>
          </a:ln>
          <a:effectLst/>
        </p:spPr>
        <p:txBody>
          <a:bodyPr wrap="none" lIns="93600" tIns="46800" rIns="93600" bIns="46800" anchor="ctr"/>
          <a:lstStyle/>
          <a:p>
            <a:endParaRPr lang="es-ES"/>
          </a:p>
        </p:txBody>
      </p:sp>
      <p:sp>
        <p:nvSpPr>
          <p:cNvPr id="51" name="9 Rectángulo"/>
          <p:cNvSpPr/>
          <p:nvPr/>
        </p:nvSpPr>
        <p:spPr>
          <a:xfrm>
            <a:off x="6383407" y="694511"/>
            <a:ext cx="5507841" cy="2246769"/>
          </a:xfrm>
          <a:prstGeom prst="rect">
            <a:avLst/>
          </a:prstGeom>
          <a:solidFill>
            <a:srgbClr val="FFFFFF">
              <a:alpha val="50196"/>
            </a:srgbClr>
          </a:solidFill>
        </p:spPr>
        <p:txBody>
          <a:bodyPr wrap="square" rtlCol="0">
            <a:spAutoFit/>
          </a:bodyPr>
          <a:lstStyle/>
          <a:p>
            <a:r>
              <a:rPr lang="es-ES_tradnl" sz="2000" dirty="0" smtClean="0"/>
              <a:t>5 filósofos están sentados alrededor de una mesa en la que  comparten un plato común con infinita comida. Cada uno tiene un tenedor a la izquierda y otro a su derecha que comparte con sus vecinos.</a:t>
            </a:r>
          </a:p>
          <a:p>
            <a:r>
              <a:rPr lang="es-ES_tradnl" sz="2000" dirty="0" smtClean="0"/>
              <a:t>Los filósofos están pensando y se detienen cuando tienen ganas de comer</a:t>
            </a:r>
          </a:p>
          <a:p>
            <a:r>
              <a:rPr lang="es-ES_tradnl" sz="2000" dirty="0" smtClean="0"/>
              <a:t>Para comer necesita los dos tenedores  a su lado</a:t>
            </a:r>
            <a:endParaRPr lang="en-US" sz="2000" dirty="0" err="1"/>
          </a:p>
        </p:txBody>
      </p:sp>
      <p:sp>
        <p:nvSpPr>
          <p:cNvPr id="52" name="9 Rectángulo"/>
          <p:cNvSpPr/>
          <p:nvPr/>
        </p:nvSpPr>
        <p:spPr>
          <a:xfrm>
            <a:off x="6443419" y="3404922"/>
            <a:ext cx="5507841" cy="1754326"/>
          </a:xfrm>
          <a:prstGeom prst="rect">
            <a:avLst/>
          </a:prstGeom>
          <a:solidFill>
            <a:srgbClr val="FF0000">
              <a:alpha val="20000"/>
            </a:srgbClr>
          </a:solidFill>
          <a:ln w="28575">
            <a:noFill/>
          </a:ln>
        </p:spPr>
        <p:txBody>
          <a:bodyPr wrap="square" rtlCol="0">
            <a:spAutoFit/>
          </a:bodyPr>
          <a:lstStyle/>
          <a:p>
            <a:r>
              <a:rPr lang="es-ES_tradnl" dirty="0"/>
              <a:t>¿Qué pasa si llega un momento en que cada filósofo logra apropiarse del tenedor a su izquierda pero no el de su derecha porque ya lo tiene apropiado su vecino?</a:t>
            </a:r>
          </a:p>
          <a:p>
            <a:r>
              <a:rPr lang="es-ES_tradnl" dirty="0"/>
              <a:t>Si cada filósofo se queda esperando porque su vecino libere el tenedor para poder comer todos se quedarían bloqueados sin poder comer</a:t>
            </a:r>
            <a:endParaRPr lang="en-US" dirty="0" err="1"/>
          </a:p>
        </p:txBody>
      </p:sp>
      <p:sp>
        <p:nvSpPr>
          <p:cNvPr id="53" name="9 Rectángulo"/>
          <p:cNvSpPr/>
          <p:nvPr/>
        </p:nvSpPr>
        <p:spPr>
          <a:xfrm>
            <a:off x="6443419" y="5369490"/>
            <a:ext cx="5507841" cy="707886"/>
          </a:xfrm>
          <a:prstGeom prst="rect">
            <a:avLst/>
          </a:prstGeom>
          <a:solidFill>
            <a:srgbClr val="FFFFFF">
              <a:alpha val="50196"/>
            </a:srgbClr>
          </a:solidFill>
        </p:spPr>
        <p:txBody>
          <a:bodyPr wrap="square" rtlCol="0">
            <a:spAutoFit/>
          </a:bodyPr>
          <a:lstStyle/>
          <a:p>
            <a:r>
              <a:rPr lang="es-ES_tradnl" sz="2000" b="1" dirty="0" smtClean="0">
                <a:solidFill>
                  <a:srgbClr val="C00000"/>
                </a:solidFill>
              </a:rPr>
              <a:t>ESTE PROBLEMA SE CONOCE COMO DEADLOCK (INTERBLOQUEO)</a:t>
            </a:r>
            <a:endParaRPr lang="en-US" sz="2000" b="1" dirty="0" err="1">
              <a:solidFill>
                <a:srgbClr val="C00000"/>
              </a:solidFill>
            </a:endParaRPr>
          </a:p>
        </p:txBody>
      </p:sp>
    </p:spTree>
    <p:extLst>
      <p:ext uri="{BB962C8B-B14F-4D97-AF65-F5344CB8AC3E}">
        <p14:creationId xmlns:p14="http://schemas.microsoft.com/office/powerpoint/2010/main" val="1766523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22</a:t>
            </a:fld>
            <a:endParaRPr lang="en-US" dirty="0"/>
          </a:p>
        </p:txBody>
      </p:sp>
      <p:pic>
        <p:nvPicPr>
          <p:cNvPr id="3" name="Picture 2"/>
          <p:cNvPicPr>
            <a:picLocks noChangeAspect="1"/>
          </p:cNvPicPr>
          <p:nvPr/>
        </p:nvPicPr>
        <p:blipFill>
          <a:blip r:embed="rId3"/>
          <a:stretch>
            <a:fillRect/>
          </a:stretch>
        </p:blipFill>
        <p:spPr>
          <a:xfrm>
            <a:off x="0" y="30088"/>
            <a:ext cx="6513435" cy="6645349"/>
          </a:xfrm>
          <a:prstGeom prst="rect">
            <a:avLst/>
          </a:prstGeom>
        </p:spPr>
      </p:pic>
      <p:sp>
        <p:nvSpPr>
          <p:cNvPr id="2" name="Title 1"/>
          <p:cNvSpPr>
            <a:spLocks noGrp="1"/>
          </p:cNvSpPr>
          <p:nvPr>
            <p:ph type="title"/>
          </p:nvPr>
        </p:nvSpPr>
        <p:spPr>
          <a:xfrm>
            <a:off x="3657600" y="173516"/>
            <a:ext cx="2211572" cy="413946"/>
          </a:xfrm>
          <a:solidFill>
            <a:schemeClr val="accent1">
              <a:lumMod val="75000"/>
            </a:schemeClr>
          </a:solidFill>
        </p:spPr>
        <p:txBody>
          <a:bodyPr vert="horz" lIns="91440" tIns="45720" rIns="91440" bIns="45720" rtlCol="0" anchor="ctr">
            <a:normAutofit fontScale="90000"/>
          </a:bodyPr>
          <a:lstStyle/>
          <a:p>
            <a:r>
              <a:rPr lang="en-US" sz="2800" cap="small" dirty="0" smtClean="0">
                <a:solidFill>
                  <a:schemeClr val="bg1"/>
                </a:solidFill>
                <a:latin typeface="Arial Narrow" panose="020B0606020202030204" pitchFamily="34" charset="0"/>
              </a:rPr>
              <a:t>Los 5 </a:t>
            </a:r>
            <a:r>
              <a:rPr lang="en-US" sz="2800" cap="small" dirty="0" err="1" smtClean="0">
                <a:solidFill>
                  <a:schemeClr val="bg1"/>
                </a:solidFill>
                <a:latin typeface="Arial Narrow" panose="020B0606020202030204" pitchFamily="34" charset="0"/>
              </a:rPr>
              <a:t>filósofos</a:t>
            </a:r>
            <a:endParaRPr lang="en-US" sz="2800" cap="small" dirty="0">
              <a:solidFill>
                <a:schemeClr val="bg1"/>
              </a:solidFill>
              <a:latin typeface="Arial Narrow" panose="020B0606020202030204" pitchFamily="34" charset="0"/>
            </a:endParaRPr>
          </a:p>
        </p:txBody>
      </p:sp>
      <p:sp>
        <p:nvSpPr>
          <p:cNvPr id="55" name="Rounded Rectangular Callout 54"/>
          <p:cNvSpPr/>
          <p:nvPr/>
        </p:nvSpPr>
        <p:spPr>
          <a:xfrm>
            <a:off x="6066051" y="270290"/>
            <a:ext cx="4428284" cy="1021556"/>
          </a:xfrm>
          <a:prstGeom prst="wedgeRoundRectCallout">
            <a:avLst>
              <a:gd name="adj1" fmla="val -115717"/>
              <a:gd name="adj2" fmla="val 38121"/>
              <a:gd name="adj3" fmla="val 16667"/>
            </a:avLst>
          </a:prstGeom>
          <a:solidFill>
            <a:srgbClr val="00B0F0">
              <a:alpha val="20000"/>
            </a:srgbClr>
          </a:solidFill>
        </p:spPr>
        <p:txBody>
          <a:bodyPr wrap="square" rtlCol="0">
            <a:spAutoFit/>
          </a:bodyPr>
          <a:lstStyle/>
          <a:p>
            <a:r>
              <a:rPr lang="en-US" dirty="0" err="1" smtClean="0"/>
              <a:t>Cada</a:t>
            </a:r>
            <a:r>
              <a:rPr lang="en-US" dirty="0" smtClean="0"/>
              <a:t> </a:t>
            </a:r>
            <a:r>
              <a:rPr lang="en-US" dirty="0" err="1" smtClean="0"/>
              <a:t>filósofo</a:t>
            </a:r>
            <a:r>
              <a:rPr lang="en-US" dirty="0" smtClean="0"/>
              <a:t> es </a:t>
            </a:r>
            <a:r>
              <a:rPr lang="en-US" dirty="0" err="1" smtClean="0"/>
              <a:t>una</a:t>
            </a:r>
            <a:r>
              <a:rPr lang="en-US" dirty="0" smtClean="0"/>
              <a:t> </a:t>
            </a:r>
            <a:r>
              <a:rPr lang="en-US" dirty="0" err="1" smtClean="0"/>
              <a:t>hebra</a:t>
            </a:r>
            <a:r>
              <a:rPr lang="en-US" dirty="0" smtClean="0"/>
              <a:t> a la que se le </a:t>
            </a:r>
            <a:r>
              <a:rPr lang="en-US" dirty="0" err="1" smtClean="0"/>
              <a:t>asigna</a:t>
            </a:r>
            <a:r>
              <a:rPr lang="en-US" dirty="0" smtClean="0"/>
              <a:t> un par de </a:t>
            </a:r>
            <a:r>
              <a:rPr lang="en-US" dirty="0" err="1" smtClean="0"/>
              <a:t>tenedores</a:t>
            </a:r>
            <a:r>
              <a:rPr lang="en-US" dirty="0" smtClean="0"/>
              <a:t> que </a:t>
            </a:r>
            <a:r>
              <a:rPr lang="en-US" dirty="0" err="1" smtClean="0"/>
              <a:t>compartirá</a:t>
            </a:r>
            <a:r>
              <a:rPr lang="en-US" dirty="0" smtClean="0"/>
              <a:t> con </a:t>
            </a:r>
            <a:r>
              <a:rPr lang="en-US" dirty="0" err="1" smtClean="0"/>
              <a:t>su</a:t>
            </a:r>
            <a:r>
              <a:rPr lang="en-US" dirty="0" smtClean="0"/>
              <a:t> </a:t>
            </a:r>
            <a:r>
              <a:rPr lang="en-US" dirty="0" err="1" smtClean="0"/>
              <a:t>vecino</a:t>
            </a:r>
            <a:r>
              <a:rPr lang="en-US" dirty="0" smtClean="0"/>
              <a:t> </a:t>
            </a:r>
            <a:r>
              <a:rPr lang="en-US" dirty="0" err="1" smtClean="0"/>
              <a:t>izquierdo</a:t>
            </a:r>
            <a:r>
              <a:rPr lang="en-US" dirty="0" smtClean="0"/>
              <a:t> y </a:t>
            </a:r>
            <a:r>
              <a:rPr lang="en-US" dirty="0" err="1" smtClean="0"/>
              <a:t>su</a:t>
            </a:r>
            <a:r>
              <a:rPr lang="en-US" dirty="0" smtClean="0"/>
              <a:t> </a:t>
            </a:r>
            <a:r>
              <a:rPr lang="en-US" dirty="0" err="1" smtClean="0"/>
              <a:t>vecino</a:t>
            </a:r>
            <a:r>
              <a:rPr lang="en-US" dirty="0" smtClean="0"/>
              <a:t> derecho</a:t>
            </a:r>
            <a:endParaRPr lang="en-US" sz="1600" b="1" dirty="0">
              <a:solidFill>
                <a:srgbClr val="C00000"/>
              </a:solidFill>
              <a:latin typeface="Consolas" panose="020B0609020204030204" pitchFamily="49" charset="0"/>
            </a:endParaRPr>
          </a:p>
        </p:txBody>
      </p:sp>
      <p:sp>
        <p:nvSpPr>
          <p:cNvPr id="56" name="Rounded Rectangle 55"/>
          <p:cNvSpPr/>
          <p:nvPr/>
        </p:nvSpPr>
        <p:spPr>
          <a:xfrm>
            <a:off x="100015" y="74477"/>
            <a:ext cx="2547491" cy="391625"/>
          </a:xfrm>
          <a:prstGeom prst="roundRect">
            <a:avLst/>
          </a:prstGeom>
          <a:solidFill>
            <a:srgbClr val="00B0F0">
              <a:alpha val="20000"/>
            </a:srgbClr>
          </a:solidFill>
          <a:ln w="28575">
            <a:noFill/>
          </a:ln>
        </p:spPr>
        <p:txBody>
          <a:bodyPr wrap="square" rtlCol="0">
            <a:spAutoFit/>
          </a:bodyPr>
          <a:lstStyle/>
          <a:p>
            <a:endParaRPr lang="en-US"/>
          </a:p>
        </p:txBody>
      </p:sp>
      <p:sp>
        <p:nvSpPr>
          <p:cNvPr id="57" name="Rounded Rectangle 56"/>
          <p:cNvSpPr/>
          <p:nvPr/>
        </p:nvSpPr>
        <p:spPr>
          <a:xfrm>
            <a:off x="259504" y="1775686"/>
            <a:ext cx="4716533" cy="606007"/>
          </a:xfrm>
          <a:prstGeom prst="roundRect">
            <a:avLst/>
          </a:prstGeom>
          <a:solidFill>
            <a:srgbClr val="00B0F0">
              <a:alpha val="20000"/>
            </a:srgbClr>
          </a:solidFill>
          <a:ln w="28575">
            <a:noFill/>
          </a:ln>
        </p:spPr>
        <p:txBody>
          <a:bodyPr wrap="square" rtlCol="0">
            <a:spAutoFit/>
          </a:bodyPr>
          <a:lstStyle/>
          <a:p>
            <a:endParaRPr lang="en-US"/>
          </a:p>
        </p:txBody>
      </p:sp>
      <p:sp>
        <p:nvSpPr>
          <p:cNvPr id="58" name="Rounded Rectangle 57"/>
          <p:cNvSpPr/>
          <p:nvPr/>
        </p:nvSpPr>
        <p:spPr>
          <a:xfrm>
            <a:off x="461523" y="2554186"/>
            <a:ext cx="4876021" cy="912028"/>
          </a:xfrm>
          <a:prstGeom prst="roundRect">
            <a:avLst/>
          </a:prstGeom>
          <a:solidFill>
            <a:srgbClr val="00B050">
              <a:alpha val="20000"/>
            </a:srgbClr>
          </a:solidFill>
          <a:ln w="28575">
            <a:noFill/>
          </a:ln>
        </p:spPr>
        <p:txBody>
          <a:bodyPr wrap="square" rtlCol="0">
            <a:spAutoFit/>
          </a:bodyPr>
          <a:lstStyle/>
          <a:p>
            <a:endParaRPr lang="en-US"/>
          </a:p>
        </p:txBody>
      </p:sp>
      <p:sp>
        <p:nvSpPr>
          <p:cNvPr id="59" name="Rounded Rectangular Callout 58"/>
          <p:cNvSpPr/>
          <p:nvPr/>
        </p:nvSpPr>
        <p:spPr>
          <a:xfrm>
            <a:off x="5641246" y="1765102"/>
            <a:ext cx="4428284" cy="715089"/>
          </a:xfrm>
          <a:prstGeom prst="wedgeRoundRectCallout">
            <a:avLst>
              <a:gd name="adj1" fmla="val -74178"/>
              <a:gd name="adj2" fmla="val 98116"/>
              <a:gd name="adj3" fmla="val 16667"/>
            </a:avLst>
          </a:prstGeom>
          <a:solidFill>
            <a:srgbClr val="00B050">
              <a:alpha val="20000"/>
            </a:srgbClr>
          </a:solidFill>
        </p:spPr>
        <p:txBody>
          <a:bodyPr wrap="square" rtlCol="0">
            <a:spAutoFit/>
          </a:bodyPr>
          <a:lstStyle/>
          <a:p>
            <a:r>
              <a:rPr lang="en-US" dirty="0" err="1" smtClean="0"/>
              <a:t>Cada</a:t>
            </a:r>
            <a:r>
              <a:rPr lang="en-US" dirty="0" smtClean="0"/>
              <a:t> </a:t>
            </a:r>
            <a:r>
              <a:rPr lang="en-US" dirty="0" err="1" smtClean="0"/>
              <a:t>filósofo</a:t>
            </a:r>
            <a:r>
              <a:rPr lang="en-US" dirty="0" smtClean="0"/>
              <a:t> </a:t>
            </a:r>
            <a:r>
              <a:rPr lang="en-US" dirty="0" err="1" smtClean="0"/>
              <a:t>piensa</a:t>
            </a:r>
            <a:r>
              <a:rPr lang="en-US" dirty="0" smtClean="0"/>
              <a:t> un </a:t>
            </a:r>
            <a:r>
              <a:rPr lang="en-US" dirty="0" err="1" smtClean="0"/>
              <a:t>rato</a:t>
            </a:r>
            <a:r>
              <a:rPr lang="en-US" dirty="0" smtClean="0"/>
              <a:t> </a:t>
            </a:r>
            <a:r>
              <a:rPr lang="en-US" dirty="0" err="1" smtClean="0"/>
              <a:t>aleatorio</a:t>
            </a:r>
            <a:r>
              <a:rPr lang="en-US" dirty="0" smtClean="0"/>
              <a:t> hasta que le </a:t>
            </a:r>
            <a:r>
              <a:rPr lang="en-US" dirty="0" err="1" smtClean="0"/>
              <a:t>entran</a:t>
            </a:r>
            <a:r>
              <a:rPr lang="en-US" dirty="0" smtClean="0"/>
              <a:t> </a:t>
            </a:r>
            <a:r>
              <a:rPr lang="en-US" dirty="0" err="1" smtClean="0"/>
              <a:t>deseos</a:t>
            </a:r>
            <a:r>
              <a:rPr lang="en-US" dirty="0" smtClean="0"/>
              <a:t> de comer</a:t>
            </a:r>
            <a:endParaRPr lang="en-US" sz="1600" b="1" dirty="0">
              <a:solidFill>
                <a:srgbClr val="C00000"/>
              </a:solidFill>
              <a:latin typeface="Consolas" panose="020B0609020204030204" pitchFamily="49" charset="0"/>
            </a:endParaRPr>
          </a:p>
        </p:txBody>
      </p:sp>
      <p:sp>
        <p:nvSpPr>
          <p:cNvPr id="60" name="Rounded Rectangle 59"/>
          <p:cNvSpPr/>
          <p:nvPr/>
        </p:nvSpPr>
        <p:spPr>
          <a:xfrm>
            <a:off x="344565" y="3892403"/>
            <a:ext cx="2706979" cy="912028"/>
          </a:xfrm>
          <a:prstGeom prst="roundRect">
            <a:avLst/>
          </a:prstGeom>
          <a:solidFill>
            <a:srgbClr val="FF0000">
              <a:alpha val="20000"/>
            </a:srgbClr>
          </a:solidFill>
          <a:ln w="28575">
            <a:noFill/>
          </a:ln>
        </p:spPr>
        <p:txBody>
          <a:bodyPr wrap="square" rtlCol="0">
            <a:spAutoFit/>
          </a:bodyPr>
          <a:lstStyle/>
          <a:p>
            <a:endParaRPr lang="en-US"/>
          </a:p>
        </p:txBody>
      </p:sp>
      <p:sp>
        <p:nvSpPr>
          <p:cNvPr id="61" name="Rounded Rectangular Callout 60"/>
          <p:cNvSpPr/>
          <p:nvPr/>
        </p:nvSpPr>
        <p:spPr>
          <a:xfrm>
            <a:off x="5641246" y="3010200"/>
            <a:ext cx="4428284" cy="715089"/>
          </a:xfrm>
          <a:prstGeom prst="wedgeRoundRectCallout">
            <a:avLst>
              <a:gd name="adj1" fmla="val -122439"/>
              <a:gd name="adj2" fmla="val 111498"/>
              <a:gd name="adj3" fmla="val 16667"/>
            </a:avLst>
          </a:prstGeom>
          <a:solidFill>
            <a:srgbClr val="FF0000">
              <a:alpha val="20000"/>
            </a:srgbClr>
          </a:solidFill>
        </p:spPr>
        <p:txBody>
          <a:bodyPr wrap="square" rtlCol="0">
            <a:spAutoFit/>
          </a:bodyPr>
          <a:lstStyle/>
          <a:p>
            <a:r>
              <a:rPr lang="en-US" dirty="0" smtClean="0"/>
              <a:t>Para comer </a:t>
            </a:r>
            <a:r>
              <a:rPr lang="en-US" dirty="0" err="1" smtClean="0"/>
              <a:t>debe</a:t>
            </a:r>
            <a:r>
              <a:rPr lang="en-US" dirty="0" smtClean="0"/>
              <a:t> </a:t>
            </a:r>
            <a:r>
              <a:rPr lang="en-US" dirty="0" err="1" smtClean="0"/>
              <a:t>apropiarse</a:t>
            </a:r>
            <a:r>
              <a:rPr lang="en-US" dirty="0" smtClean="0"/>
              <a:t> de </a:t>
            </a:r>
            <a:r>
              <a:rPr lang="en-US" dirty="0" err="1" smtClean="0"/>
              <a:t>los</a:t>
            </a:r>
            <a:r>
              <a:rPr lang="en-US" dirty="0" smtClean="0"/>
              <a:t> dos </a:t>
            </a:r>
            <a:r>
              <a:rPr lang="en-US" dirty="0" err="1" smtClean="0"/>
              <a:t>tenedores</a:t>
            </a:r>
            <a:endParaRPr lang="en-US" sz="1600" b="1" dirty="0">
              <a:solidFill>
                <a:srgbClr val="C00000"/>
              </a:solidFill>
              <a:latin typeface="Consolas" panose="020B0609020204030204" pitchFamily="49" charset="0"/>
            </a:endParaRPr>
          </a:p>
        </p:txBody>
      </p:sp>
      <p:sp>
        <p:nvSpPr>
          <p:cNvPr id="62" name="Rounded Rectangular Callout 61"/>
          <p:cNvSpPr/>
          <p:nvPr/>
        </p:nvSpPr>
        <p:spPr>
          <a:xfrm>
            <a:off x="6066051" y="4226221"/>
            <a:ext cx="4428284" cy="1021556"/>
          </a:xfrm>
          <a:prstGeom prst="wedgeRoundRectCallout">
            <a:avLst>
              <a:gd name="adj1" fmla="val -123880"/>
              <a:gd name="adj2" fmla="val -29013"/>
              <a:gd name="adj3" fmla="val 16667"/>
            </a:avLst>
          </a:prstGeom>
          <a:solidFill>
            <a:srgbClr val="FF0000">
              <a:alpha val="20000"/>
            </a:srgbClr>
          </a:solidFill>
          <a:ln w="28575">
            <a:solidFill>
              <a:srgbClr val="FF0000"/>
            </a:solidFill>
          </a:ln>
        </p:spPr>
        <p:txBody>
          <a:bodyPr wrap="square" rtlCol="0">
            <a:spAutoFit/>
          </a:bodyPr>
          <a:lstStyle/>
          <a:p>
            <a:r>
              <a:rPr lang="en-US" dirty="0" smtClean="0"/>
              <a:t>Pero entre lo que se </a:t>
            </a:r>
            <a:r>
              <a:rPr lang="en-US" dirty="0" err="1" smtClean="0"/>
              <a:t>apropia</a:t>
            </a:r>
            <a:r>
              <a:rPr lang="en-US" dirty="0" smtClean="0"/>
              <a:t> del </a:t>
            </a:r>
            <a:r>
              <a:rPr lang="en-US" dirty="0" err="1" smtClean="0"/>
              <a:t>tenedor</a:t>
            </a:r>
            <a:r>
              <a:rPr lang="en-US" dirty="0" smtClean="0"/>
              <a:t> a </a:t>
            </a:r>
            <a:r>
              <a:rPr lang="en-US" dirty="0" err="1" smtClean="0"/>
              <a:t>su</a:t>
            </a:r>
            <a:r>
              <a:rPr lang="en-US" dirty="0" smtClean="0"/>
              <a:t> </a:t>
            </a:r>
            <a:r>
              <a:rPr lang="en-US" dirty="0" err="1" smtClean="0"/>
              <a:t>izquierda</a:t>
            </a:r>
            <a:r>
              <a:rPr lang="en-US" dirty="0" smtClean="0"/>
              <a:t> </a:t>
            </a:r>
            <a:r>
              <a:rPr lang="en-US" dirty="0" err="1" smtClean="0"/>
              <a:t>su</a:t>
            </a:r>
            <a:r>
              <a:rPr lang="en-US" dirty="0" smtClean="0"/>
              <a:t> </a:t>
            </a:r>
            <a:r>
              <a:rPr lang="en-US" dirty="0" err="1" smtClean="0"/>
              <a:t>vecino</a:t>
            </a:r>
            <a:r>
              <a:rPr lang="en-US" dirty="0" smtClean="0"/>
              <a:t> </a:t>
            </a:r>
            <a:r>
              <a:rPr lang="en-US" dirty="0" err="1" smtClean="0"/>
              <a:t>pudiera</a:t>
            </a:r>
            <a:r>
              <a:rPr lang="en-US" dirty="0" smtClean="0"/>
              <a:t> </a:t>
            </a:r>
            <a:r>
              <a:rPr lang="en-US" dirty="0" err="1" smtClean="0"/>
              <a:t>apropiarse</a:t>
            </a:r>
            <a:r>
              <a:rPr lang="en-US" dirty="0" smtClean="0"/>
              <a:t> del que </a:t>
            </a:r>
            <a:r>
              <a:rPr lang="en-US" dirty="0" err="1" smtClean="0"/>
              <a:t>está</a:t>
            </a:r>
            <a:r>
              <a:rPr lang="en-US" dirty="0" smtClean="0"/>
              <a:t> a </a:t>
            </a:r>
            <a:r>
              <a:rPr lang="en-US" dirty="0" err="1" smtClean="0"/>
              <a:t>su</a:t>
            </a:r>
            <a:r>
              <a:rPr lang="en-US" dirty="0" smtClean="0"/>
              <a:t> </a:t>
            </a:r>
            <a:r>
              <a:rPr lang="en-US" dirty="0" err="1" smtClean="0"/>
              <a:t>derecha</a:t>
            </a:r>
            <a:endParaRPr lang="en-US" sz="1600" b="1" dirty="0">
              <a:solidFill>
                <a:srgbClr val="C00000"/>
              </a:solidFill>
              <a:latin typeface="Consolas" panose="020B0609020204030204" pitchFamily="49" charset="0"/>
            </a:endParaRPr>
          </a:p>
        </p:txBody>
      </p:sp>
      <p:sp>
        <p:nvSpPr>
          <p:cNvPr id="6" name="Rounded Rectangle 5"/>
          <p:cNvSpPr/>
          <p:nvPr/>
        </p:nvSpPr>
        <p:spPr>
          <a:xfrm>
            <a:off x="461523" y="4148557"/>
            <a:ext cx="2388003" cy="30278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740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59" grpId="0" animBg="1"/>
      <p:bldP spid="60" grpId="0" animBg="1"/>
      <p:bldP spid="61" grpId="0" animBg="1"/>
      <p:bldP spid="62"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02427" y="624180"/>
            <a:ext cx="5010849" cy="6132315"/>
          </a:xfrm>
          <a:prstGeom prst="rect">
            <a:avLst/>
          </a:prstGeom>
        </p:spPr>
      </p:pic>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23</a:t>
            </a:fld>
            <a:endParaRPr lang="en-US" dirty="0"/>
          </a:p>
        </p:txBody>
      </p:sp>
      <p:sp>
        <p:nvSpPr>
          <p:cNvPr id="2" name="Title 1"/>
          <p:cNvSpPr>
            <a:spLocks noGrp="1"/>
          </p:cNvSpPr>
          <p:nvPr>
            <p:ph type="title"/>
          </p:nvPr>
        </p:nvSpPr>
        <p:spPr>
          <a:xfrm>
            <a:off x="157821" y="87269"/>
            <a:ext cx="2211572" cy="413946"/>
          </a:xfrm>
          <a:solidFill>
            <a:schemeClr val="accent1">
              <a:lumMod val="75000"/>
            </a:schemeClr>
          </a:solidFill>
        </p:spPr>
        <p:txBody>
          <a:bodyPr vert="horz" lIns="91440" tIns="45720" rIns="91440" bIns="45720" rtlCol="0" anchor="ctr">
            <a:normAutofit fontScale="90000"/>
          </a:bodyPr>
          <a:lstStyle/>
          <a:p>
            <a:r>
              <a:rPr lang="en-US" sz="2800" cap="small" dirty="0" smtClean="0">
                <a:solidFill>
                  <a:schemeClr val="bg1"/>
                </a:solidFill>
                <a:latin typeface="Arial Narrow" panose="020B0606020202030204" pitchFamily="34" charset="0"/>
              </a:rPr>
              <a:t>Los 5 </a:t>
            </a:r>
            <a:r>
              <a:rPr lang="en-US" sz="2800" cap="small" dirty="0" err="1" smtClean="0">
                <a:solidFill>
                  <a:schemeClr val="bg1"/>
                </a:solidFill>
                <a:latin typeface="Arial Narrow" panose="020B0606020202030204" pitchFamily="34" charset="0"/>
              </a:rPr>
              <a:t>filósofos</a:t>
            </a:r>
            <a:endParaRPr lang="en-US" sz="2800" cap="small" dirty="0">
              <a:solidFill>
                <a:schemeClr val="bg1"/>
              </a:solidFill>
              <a:latin typeface="Arial Narrow" panose="020B0606020202030204" pitchFamily="34" charset="0"/>
            </a:endParaRPr>
          </a:p>
        </p:txBody>
      </p:sp>
      <p:sp>
        <p:nvSpPr>
          <p:cNvPr id="60" name="Rounded Rectangle 59"/>
          <p:cNvSpPr/>
          <p:nvPr/>
        </p:nvSpPr>
        <p:spPr>
          <a:xfrm>
            <a:off x="3759786" y="4756230"/>
            <a:ext cx="1585770" cy="1736645"/>
          </a:xfrm>
          <a:prstGeom prst="roundRect">
            <a:avLst/>
          </a:prstGeom>
          <a:solidFill>
            <a:srgbClr val="FF0000">
              <a:alpha val="20000"/>
            </a:srgbClr>
          </a:solidFill>
          <a:ln w="28575">
            <a:noFill/>
          </a:ln>
        </p:spPr>
        <p:txBody>
          <a:bodyPr wrap="square" rtlCol="0">
            <a:spAutoFit/>
          </a:bodyPr>
          <a:lstStyle/>
          <a:p>
            <a:endParaRPr lang="en-US"/>
          </a:p>
        </p:txBody>
      </p:sp>
      <p:sp>
        <p:nvSpPr>
          <p:cNvPr id="61" name="Rounded Rectangular Callout 60"/>
          <p:cNvSpPr/>
          <p:nvPr/>
        </p:nvSpPr>
        <p:spPr>
          <a:xfrm>
            <a:off x="2369393" y="-9850"/>
            <a:ext cx="3210146" cy="715089"/>
          </a:xfrm>
          <a:prstGeom prst="wedgeRoundRectCallout">
            <a:avLst>
              <a:gd name="adj1" fmla="val 1021"/>
              <a:gd name="adj2" fmla="val 643432"/>
              <a:gd name="adj3" fmla="val 16667"/>
            </a:avLst>
          </a:prstGeom>
          <a:solidFill>
            <a:srgbClr val="FF0000">
              <a:alpha val="20000"/>
            </a:srgbClr>
          </a:solidFill>
        </p:spPr>
        <p:txBody>
          <a:bodyPr wrap="square" rtlCol="0">
            <a:spAutoFit/>
          </a:bodyPr>
          <a:lstStyle/>
          <a:p>
            <a:r>
              <a:rPr lang="en-US" dirty="0" smtClean="0"/>
              <a:t>Las </a:t>
            </a:r>
            <a:r>
              <a:rPr lang="en-US" dirty="0" err="1" smtClean="0"/>
              <a:t>hebras</a:t>
            </a:r>
            <a:r>
              <a:rPr lang="en-US" dirty="0" smtClean="0"/>
              <a:t> se </a:t>
            </a:r>
            <a:r>
              <a:rPr lang="en-US" dirty="0" err="1" smtClean="0"/>
              <a:t>lanzan</a:t>
            </a:r>
            <a:r>
              <a:rPr lang="en-US" dirty="0" smtClean="0"/>
              <a:t> a </a:t>
            </a:r>
            <a:r>
              <a:rPr lang="en-US" dirty="0" err="1" smtClean="0"/>
              <a:t>ejecutar</a:t>
            </a:r>
            <a:r>
              <a:rPr lang="en-US" dirty="0" smtClean="0"/>
              <a:t> </a:t>
            </a:r>
            <a:r>
              <a:rPr lang="en-US" dirty="0" err="1" smtClean="0"/>
              <a:t>compartiendo</a:t>
            </a:r>
            <a:r>
              <a:rPr lang="en-US" dirty="0" smtClean="0"/>
              <a:t> </a:t>
            </a:r>
            <a:r>
              <a:rPr lang="en-US" dirty="0" err="1" smtClean="0"/>
              <a:t>los</a:t>
            </a:r>
            <a:r>
              <a:rPr lang="en-US" dirty="0" smtClean="0"/>
              <a:t> </a:t>
            </a:r>
            <a:r>
              <a:rPr lang="en-US" dirty="0" err="1" smtClean="0"/>
              <a:t>tenedores</a:t>
            </a:r>
            <a:endParaRPr lang="en-US" sz="1600" b="1" dirty="0">
              <a:solidFill>
                <a:srgbClr val="C00000"/>
              </a:solidFill>
              <a:latin typeface="Consolas" panose="020B0609020204030204" pitchFamily="49" charset="0"/>
            </a:endParaRPr>
          </a:p>
        </p:txBody>
      </p:sp>
      <p:pic>
        <p:nvPicPr>
          <p:cNvPr id="7" name="Picture 6"/>
          <p:cNvPicPr>
            <a:picLocks noChangeAspect="1"/>
          </p:cNvPicPr>
          <p:nvPr/>
        </p:nvPicPr>
        <p:blipFill>
          <a:blip r:embed="rId4"/>
          <a:stretch>
            <a:fillRect/>
          </a:stretch>
        </p:blipFill>
        <p:spPr>
          <a:xfrm>
            <a:off x="5760661" y="96212"/>
            <a:ext cx="4287101" cy="6669226"/>
          </a:xfrm>
          <a:prstGeom prst="rect">
            <a:avLst/>
          </a:prstGeom>
        </p:spPr>
      </p:pic>
      <p:sp>
        <p:nvSpPr>
          <p:cNvPr id="18" name="Rounded Rectangle 17"/>
          <p:cNvSpPr/>
          <p:nvPr/>
        </p:nvSpPr>
        <p:spPr>
          <a:xfrm>
            <a:off x="5526456" y="6156411"/>
            <a:ext cx="4648902" cy="469707"/>
          </a:xfrm>
          <a:prstGeom prst="roundRect">
            <a:avLst/>
          </a:prstGeom>
          <a:solidFill>
            <a:srgbClr val="FFFF00">
              <a:alpha val="20000"/>
            </a:srgbClr>
          </a:solidFill>
          <a:ln w="28575">
            <a:solidFill>
              <a:srgbClr val="FFFF00"/>
            </a:solidFill>
          </a:ln>
        </p:spPr>
        <p:txBody>
          <a:bodyPr wrap="square" rtlCol="0">
            <a:spAutoFit/>
          </a:bodyPr>
          <a:lstStyle/>
          <a:p>
            <a:endParaRPr lang="en-US"/>
          </a:p>
        </p:txBody>
      </p:sp>
      <p:sp>
        <p:nvSpPr>
          <p:cNvPr id="19" name="Rounded Rectangle 18"/>
          <p:cNvSpPr/>
          <p:nvPr/>
        </p:nvSpPr>
        <p:spPr>
          <a:xfrm>
            <a:off x="5526456" y="5669608"/>
            <a:ext cx="4648902" cy="291650"/>
          </a:xfrm>
          <a:prstGeom prst="roundRect">
            <a:avLst/>
          </a:prstGeom>
          <a:solidFill>
            <a:srgbClr val="FFFF00">
              <a:alpha val="20000"/>
            </a:srgbClr>
          </a:solidFill>
          <a:ln w="28575">
            <a:solidFill>
              <a:srgbClr val="FFFF00"/>
            </a:solidFill>
          </a:ln>
        </p:spPr>
        <p:txBody>
          <a:bodyPr wrap="square" rtlCol="0">
            <a:spAutoFit/>
          </a:bodyPr>
          <a:lstStyle/>
          <a:p>
            <a:endParaRPr lang="en-US"/>
          </a:p>
        </p:txBody>
      </p:sp>
      <p:sp>
        <p:nvSpPr>
          <p:cNvPr id="20" name="Rounded Rectangle 19"/>
          <p:cNvSpPr/>
          <p:nvPr/>
        </p:nvSpPr>
        <p:spPr>
          <a:xfrm>
            <a:off x="5526456" y="5209726"/>
            <a:ext cx="4648902" cy="291650"/>
          </a:xfrm>
          <a:prstGeom prst="roundRect">
            <a:avLst/>
          </a:prstGeom>
          <a:solidFill>
            <a:srgbClr val="FFFF00">
              <a:alpha val="20000"/>
            </a:srgbClr>
          </a:solidFill>
          <a:ln w="28575">
            <a:solidFill>
              <a:srgbClr val="FFFF00"/>
            </a:solidFill>
          </a:ln>
        </p:spPr>
        <p:txBody>
          <a:bodyPr wrap="square" rtlCol="0">
            <a:spAutoFit/>
          </a:bodyPr>
          <a:lstStyle/>
          <a:p>
            <a:endParaRPr lang="en-US"/>
          </a:p>
        </p:txBody>
      </p:sp>
      <p:sp>
        <p:nvSpPr>
          <p:cNvPr id="21" name="Rounded Rectangle 20"/>
          <p:cNvSpPr/>
          <p:nvPr/>
        </p:nvSpPr>
        <p:spPr>
          <a:xfrm>
            <a:off x="5526456" y="4506443"/>
            <a:ext cx="4702206" cy="291650"/>
          </a:xfrm>
          <a:prstGeom prst="roundRect">
            <a:avLst/>
          </a:prstGeom>
          <a:solidFill>
            <a:srgbClr val="FFFF00">
              <a:alpha val="20000"/>
            </a:srgbClr>
          </a:solidFill>
          <a:ln w="28575">
            <a:solidFill>
              <a:srgbClr val="FFFF00"/>
            </a:solidFill>
          </a:ln>
        </p:spPr>
        <p:txBody>
          <a:bodyPr wrap="square" rtlCol="0">
            <a:spAutoFit/>
          </a:bodyPr>
          <a:lstStyle/>
          <a:p>
            <a:endParaRPr lang="en-US"/>
          </a:p>
        </p:txBody>
      </p:sp>
      <p:sp>
        <p:nvSpPr>
          <p:cNvPr id="22" name="Rounded Rectangular Callout 21"/>
          <p:cNvSpPr/>
          <p:nvPr/>
        </p:nvSpPr>
        <p:spPr>
          <a:xfrm>
            <a:off x="10164864" y="773280"/>
            <a:ext cx="1913722" cy="3321487"/>
          </a:xfrm>
          <a:prstGeom prst="wedgeRoundRectCallout">
            <a:avLst>
              <a:gd name="adj1" fmla="val -57261"/>
              <a:gd name="adj2" fmla="val 65201"/>
              <a:gd name="adj3" fmla="val 16667"/>
            </a:avLst>
          </a:prstGeom>
          <a:solidFill>
            <a:srgbClr val="FFFF00">
              <a:alpha val="20000"/>
            </a:srgbClr>
          </a:solidFill>
          <a:ln w="28575">
            <a:solidFill>
              <a:srgbClr val="FFFF00"/>
            </a:solidFill>
          </a:ln>
        </p:spPr>
        <p:txBody>
          <a:bodyPr wrap="square" rtlCol="0">
            <a:spAutoFit/>
          </a:bodyPr>
          <a:lstStyle/>
          <a:p>
            <a:r>
              <a:rPr lang="en-US" dirty="0" err="1"/>
              <a:t>Puede</a:t>
            </a:r>
            <a:r>
              <a:rPr lang="en-US" dirty="0"/>
              <a:t> </a:t>
            </a:r>
            <a:r>
              <a:rPr lang="en-US" dirty="0" err="1"/>
              <a:t>llegar</a:t>
            </a:r>
            <a:r>
              <a:rPr lang="en-US" dirty="0"/>
              <a:t> un </a:t>
            </a:r>
            <a:r>
              <a:rPr lang="en-US" dirty="0" err="1"/>
              <a:t>momento</a:t>
            </a:r>
            <a:r>
              <a:rPr lang="en-US" dirty="0"/>
              <a:t> </a:t>
            </a:r>
            <a:r>
              <a:rPr lang="en-US" dirty="0" err="1"/>
              <a:t>en</a:t>
            </a:r>
            <a:r>
              <a:rPr lang="en-US" dirty="0"/>
              <a:t> que la </a:t>
            </a:r>
            <a:r>
              <a:rPr lang="en-US" dirty="0" err="1"/>
              <a:t>ejecución</a:t>
            </a:r>
            <a:r>
              <a:rPr lang="en-US" dirty="0"/>
              <a:t> de </a:t>
            </a:r>
            <a:r>
              <a:rPr lang="en-US" dirty="0" err="1"/>
              <a:t>su</a:t>
            </a:r>
            <a:r>
              <a:rPr lang="en-US" dirty="0"/>
              <a:t> </a:t>
            </a:r>
            <a:r>
              <a:rPr lang="en-US" dirty="0" err="1"/>
              <a:t>programa</a:t>
            </a:r>
            <a:r>
              <a:rPr lang="en-US" dirty="0"/>
              <a:t> se </a:t>
            </a:r>
            <a:r>
              <a:rPr lang="en-US" dirty="0" err="1"/>
              <a:t>detiene</a:t>
            </a:r>
            <a:r>
              <a:rPr lang="en-US" dirty="0"/>
              <a:t> </a:t>
            </a:r>
            <a:r>
              <a:rPr lang="en-US" dirty="0" err="1"/>
              <a:t>porque</a:t>
            </a:r>
            <a:r>
              <a:rPr lang="en-US" dirty="0"/>
              <a:t> </a:t>
            </a:r>
            <a:r>
              <a:rPr lang="en-US" dirty="0" err="1"/>
              <a:t>los</a:t>
            </a:r>
            <a:r>
              <a:rPr lang="en-US" dirty="0"/>
              <a:t> 5 </a:t>
            </a:r>
            <a:r>
              <a:rPr lang="en-US" dirty="0" err="1"/>
              <a:t>filósofos</a:t>
            </a:r>
            <a:r>
              <a:rPr lang="en-US" dirty="0"/>
              <a:t> </a:t>
            </a:r>
            <a:r>
              <a:rPr lang="en-US" dirty="0" err="1"/>
              <a:t>están</a:t>
            </a:r>
            <a:r>
              <a:rPr lang="en-US" dirty="0"/>
              <a:t> </a:t>
            </a:r>
            <a:r>
              <a:rPr lang="en-US" dirty="0" err="1"/>
              <a:t>queriendo</a:t>
            </a:r>
            <a:r>
              <a:rPr lang="en-US" dirty="0"/>
              <a:t> comer </a:t>
            </a:r>
            <a:r>
              <a:rPr lang="en-US" dirty="0" err="1"/>
              <a:t>pero</a:t>
            </a:r>
            <a:r>
              <a:rPr lang="en-US" dirty="0"/>
              <a:t> no </a:t>
            </a:r>
            <a:r>
              <a:rPr lang="en-US" dirty="0" err="1"/>
              <a:t>disponen</a:t>
            </a:r>
            <a:r>
              <a:rPr lang="en-US" dirty="0"/>
              <a:t> de </a:t>
            </a:r>
            <a:r>
              <a:rPr lang="en-US" dirty="0" err="1"/>
              <a:t>tenedor</a:t>
            </a:r>
            <a:endParaRPr lang="en-US" dirty="0"/>
          </a:p>
        </p:txBody>
      </p:sp>
    </p:spTree>
    <p:extLst>
      <p:ext uri="{BB962C8B-B14F-4D97-AF65-F5344CB8AC3E}">
        <p14:creationId xmlns:p14="http://schemas.microsoft.com/office/powerpoint/2010/main" val="129275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18" grpId="0" animBg="1"/>
      <p:bldP spid="19" grpId="0" animBg="1"/>
      <p:bldP spid="20" grpId="0" animBg="1"/>
      <p:bldP spid="21"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5"/>
            <a:ext cx="5774542"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Hebras</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en</a:t>
            </a:r>
            <a:r>
              <a:rPr lang="en-US" sz="3200" cap="small" dirty="0" smtClean="0">
                <a:solidFill>
                  <a:schemeClr val="bg1"/>
                </a:solidFill>
                <a:latin typeface="Arial Narrow" panose="020B0606020202030204" pitchFamily="34" charset="0"/>
              </a:rPr>
              <a:t> C#. Un primer </a:t>
            </a:r>
            <a:r>
              <a:rPr lang="en-US" sz="3200" cap="small" dirty="0" err="1" smtClean="0">
                <a:solidFill>
                  <a:schemeClr val="bg1"/>
                </a:solidFill>
                <a:latin typeface="Arial Narrow" panose="020B0606020202030204" pitchFamily="34" charset="0"/>
              </a:rPr>
              <a:t>ejemplo</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3</a:t>
            </a:fld>
            <a:endParaRPr lang="en-US" dirty="0"/>
          </a:p>
        </p:txBody>
      </p:sp>
      <p:pic>
        <p:nvPicPr>
          <p:cNvPr id="6" name="Picture 5"/>
          <p:cNvPicPr>
            <a:picLocks noChangeAspect="1"/>
          </p:cNvPicPr>
          <p:nvPr/>
        </p:nvPicPr>
        <p:blipFill>
          <a:blip r:embed="rId3"/>
          <a:stretch>
            <a:fillRect/>
          </a:stretch>
        </p:blipFill>
        <p:spPr>
          <a:xfrm>
            <a:off x="8834240" y="50545"/>
            <a:ext cx="2585045" cy="6681610"/>
          </a:xfrm>
          <a:prstGeom prst="rect">
            <a:avLst/>
          </a:prstGeom>
        </p:spPr>
      </p:pic>
      <p:pic>
        <p:nvPicPr>
          <p:cNvPr id="9" name="Picture 8"/>
          <p:cNvPicPr>
            <a:picLocks noChangeAspect="1"/>
          </p:cNvPicPr>
          <p:nvPr/>
        </p:nvPicPr>
        <p:blipFill>
          <a:blip r:embed="rId4"/>
          <a:stretch>
            <a:fillRect/>
          </a:stretch>
        </p:blipFill>
        <p:spPr>
          <a:xfrm>
            <a:off x="137161" y="743407"/>
            <a:ext cx="3818152" cy="5295886"/>
          </a:xfrm>
          <a:prstGeom prst="rect">
            <a:avLst/>
          </a:prstGeom>
        </p:spPr>
      </p:pic>
      <p:pic>
        <p:nvPicPr>
          <p:cNvPr id="12" name="Picture 11"/>
          <p:cNvPicPr>
            <a:picLocks noChangeAspect="1"/>
          </p:cNvPicPr>
          <p:nvPr/>
        </p:nvPicPr>
        <p:blipFill>
          <a:blip r:embed="rId5"/>
          <a:stretch>
            <a:fillRect/>
          </a:stretch>
        </p:blipFill>
        <p:spPr>
          <a:xfrm>
            <a:off x="4111611" y="743407"/>
            <a:ext cx="4383804" cy="3141864"/>
          </a:xfrm>
          <a:prstGeom prst="rect">
            <a:avLst/>
          </a:prstGeom>
        </p:spPr>
      </p:pic>
      <p:sp>
        <p:nvSpPr>
          <p:cNvPr id="13" name="Rounded Rectangular Callout 12"/>
          <p:cNvSpPr/>
          <p:nvPr/>
        </p:nvSpPr>
        <p:spPr>
          <a:xfrm>
            <a:off x="1610832" y="3016859"/>
            <a:ext cx="2827197" cy="442674"/>
          </a:xfrm>
          <a:prstGeom prst="wedgeRoundRectCallout">
            <a:avLst>
              <a:gd name="adj1" fmla="val 63939"/>
              <a:gd name="adj2" fmla="val -263270"/>
              <a:gd name="adj3" fmla="val 16667"/>
            </a:avLst>
          </a:prstGeom>
          <a:solidFill>
            <a:srgbClr val="00B0F0">
              <a:alpha val="20000"/>
            </a:srgbClr>
          </a:solidFill>
        </p:spPr>
        <p:txBody>
          <a:bodyPr wrap="square" rtlCol="0">
            <a:spAutoFit/>
          </a:bodyPr>
          <a:lstStyle/>
          <a:p>
            <a:r>
              <a:rPr lang="en-US" sz="2000" dirty="0" err="1" smtClean="0">
                <a:solidFill>
                  <a:schemeClr val="tx1"/>
                </a:solidFill>
              </a:rPr>
              <a:t>Echa</a:t>
            </a:r>
            <a:r>
              <a:rPr lang="en-US" sz="2000" dirty="0" smtClean="0">
                <a:solidFill>
                  <a:schemeClr val="tx1"/>
                </a:solidFill>
              </a:rPr>
              <a:t> a </a:t>
            </a:r>
            <a:r>
              <a:rPr lang="en-US" sz="2000" dirty="0" err="1" smtClean="0">
                <a:solidFill>
                  <a:schemeClr val="tx1"/>
                </a:solidFill>
              </a:rPr>
              <a:t>andar</a:t>
            </a:r>
            <a:r>
              <a:rPr lang="en-US" sz="2000" dirty="0" smtClean="0">
                <a:solidFill>
                  <a:schemeClr val="tx1"/>
                </a:solidFill>
              </a:rPr>
              <a:t> la </a:t>
            </a:r>
            <a:r>
              <a:rPr lang="en-US" b="1" dirty="0" err="1">
                <a:solidFill>
                  <a:srgbClr val="C00000"/>
                </a:solidFill>
                <a:latin typeface="Consolas" panose="020B0609020204030204" pitchFamily="49" charset="0"/>
              </a:rPr>
              <a:t>HebraA</a:t>
            </a:r>
            <a:endParaRPr lang="en-US" b="1" dirty="0">
              <a:solidFill>
                <a:srgbClr val="C00000"/>
              </a:solidFill>
              <a:latin typeface="Consolas" panose="020B0609020204030204" pitchFamily="49" charset="0"/>
            </a:endParaRPr>
          </a:p>
        </p:txBody>
      </p:sp>
      <p:sp>
        <p:nvSpPr>
          <p:cNvPr id="14" name="Rounded Rectangle 13"/>
          <p:cNvSpPr/>
          <p:nvPr/>
        </p:nvSpPr>
        <p:spPr>
          <a:xfrm>
            <a:off x="4231758" y="1839431"/>
            <a:ext cx="1446028" cy="381975"/>
          </a:xfrm>
          <a:prstGeom prst="roundRect">
            <a:avLst/>
          </a:prstGeom>
          <a:solidFill>
            <a:srgbClr val="00B0F0">
              <a:alpha val="20000"/>
            </a:srgbClr>
          </a:solidFill>
        </p:spPr>
        <p:txBody>
          <a:bodyPr wrap="square" rtlCol="0">
            <a:spAutoFit/>
          </a:bodyPr>
          <a:lstStyle/>
          <a:p>
            <a:endParaRPr lang="en-US" sz="2000">
              <a:solidFill>
                <a:schemeClr val="tx1"/>
              </a:solidFill>
            </a:endParaRPr>
          </a:p>
        </p:txBody>
      </p:sp>
      <p:sp>
        <p:nvSpPr>
          <p:cNvPr id="15" name="Rounded Rectangular Callout 14"/>
          <p:cNvSpPr/>
          <p:nvPr/>
        </p:nvSpPr>
        <p:spPr>
          <a:xfrm>
            <a:off x="3476316" y="3766994"/>
            <a:ext cx="2827197" cy="442674"/>
          </a:xfrm>
          <a:prstGeom prst="wedgeRoundRectCallout">
            <a:avLst>
              <a:gd name="adj1" fmla="val 5"/>
              <a:gd name="adj2" fmla="val -340131"/>
              <a:gd name="adj3" fmla="val 16667"/>
            </a:avLst>
          </a:prstGeom>
          <a:solidFill>
            <a:srgbClr val="FF0000">
              <a:alpha val="20000"/>
            </a:srgbClr>
          </a:solidFill>
        </p:spPr>
        <p:txBody>
          <a:bodyPr wrap="square" rtlCol="0">
            <a:spAutoFit/>
          </a:bodyPr>
          <a:lstStyle/>
          <a:p>
            <a:r>
              <a:rPr lang="en-US" sz="2000" dirty="0" err="1" smtClean="0">
                <a:solidFill>
                  <a:schemeClr val="tx1"/>
                </a:solidFill>
              </a:rPr>
              <a:t>Echa</a:t>
            </a:r>
            <a:r>
              <a:rPr lang="en-US" sz="2000" dirty="0" smtClean="0">
                <a:solidFill>
                  <a:schemeClr val="tx1"/>
                </a:solidFill>
              </a:rPr>
              <a:t> a </a:t>
            </a:r>
            <a:r>
              <a:rPr lang="en-US" sz="2000" dirty="0" err="1" smtClean="0">
                <a:solidFill>
                  <a:schemeClr val="tx1"/>
                </a:solidFill>
              </a:rPr>
              <a:t>andar</a:t>
            </a:r>
            <a:r>
              <a:rPr lang="en-US" sz="2000" dirty="0" smtClean="0">
                <a:solidFill>
                  <a:schemeClr val="tx1"/>
                </a:solidFill>
              </a:rPr>
              <a:t> la </a:t>
            </a:r>
            <a:r>
              <a:rPr lang="en-US" b="1" dirty="0" err="1" smtClean="0">
                <a:solidFill>
                  <a:srgbClr val="C00000"/>
                </a:solidFill>
                <a:latin typeface="Consolas" panose="020B0609020204030204" pitchFamily="49" charset="0"/>
              </a:rPr>
              <a:t>HebraB</a:t>
            </a:r>
            <a:endParaRPr lang="en-US" b="1" dirty="0">
              <a:solidFill>
                <a:srgbClr val="C00000"/>
              </a:solidFill>
              <a:latin typeface="Consolas" panose="020B0609020204030204" pitchFamily="49" charset="0"/>
            </a:endParaRPr>
          </a:p>
        </p:txBody>
      </p:sp>
      <p:sp>
        <p:nvSpPr>
          <p:cNvPr id="16" name="Rounded Rectangle 15"/>
          <p:cNvSpPr/>
          <p:nvPr/>
        </p:nvSpPr>
        <p:spPr>
          <a:xfrm>
            <a:off x="4225734" y="2255614"/>
            <a:ext cx="1446028" cy="381975"/>
          </a:xfrm>
          <a:prstGeom prst="roundRect">
            <a:avLst/>
          </a:prstGeom>
          <a:solidFill>
            <a:srgbClr val="FF0000">
              <a:alpha val="20000"/>
            </a:srgbClr>
          </a:solidFill>
        </p:spPr>
        <p:txBody>
          <a:bodyPr wrap="square" rtlCol="0">
            <a:spAutoFit/>
          </a:bodyPr>
          <a:lstStyle/>
          <a:p>
            <a:endParaRPr lang="en-US" sz="2000">
              <a:solidFill>
                <a:schemeClr val="tx1"/>
              </a:solidFill>
            </a:endParaRPr>
          </a:p>
        </p:txBody>
      </p:sp>
      <p:sp>
        <p:nvSpPr>
          <p:cNvPr id="17" name="Rounded Rectangular Callout 16"/>
          <p:cNvSpPr/>
          <p:nvPr/>
        </p:nvSpPr>
        <p:spPr>
          <a:xfrm>
            <a:off x="5464252" y="4501526"/>
            <a:ext cx="2827197" cy="442674"/>
          </a:xfrm>
          <a:prstGeom prst="wedgeRoundRectCallout">
            <a:avLst>
              <a:gd name="adj1" fmla="val -92887"/>
              <a:gd name="adj2" fmla="val -784482"/>
              <a:gd name="adj3" fmla="val 16667"/>
            </a:avLst>
          </a:prstGeom>
          <a:solidFill>
            <a:srgbClr val="00B050">
              <a:alpha val="20000"/>
            </a:srgbClr>
          </a:solidFill>
        </p:spPr>
        <p:txBody>
          <a:bodyPr wrap="square" rtlCol="0">
            <a:spAutoFit/>
          </a:bodyPr>
          <a:lstStyle/>
          <a:p>
            <a:r>
              <a:rPr lang="en-US" sz="2000" dirty="0" err="1" smtClean="0">
                <a:solidFill>
                  <a:schemeClr val="tx1"/>
                </a:solidFill>
              </a:rPr>
              <a:t>Echa</a:t>
            </a:r>
            <a:r>
              <a:rPr lang="en-US" sz="2000" dirty="0" smtClean="0">
                <a:solidFill>
                  <a:schemeClr val="tx1"/>
                </a:solidFill>
              </a:rPr>
              <a:t> a </a:t>
            </a:r>
            <a:r>
              <a:rPr lang="en-US" sz="2000" dirty="0" err="1" smtClean="0">
                <a:solidFill>
                  <a:schemeClr val="tx1"/>
                </a:solidFill>
              </a:rPr>
              <a:t>andar</a:t>
            </a:r>
            <a:r>
              <a:rPr lang="en-US" sz="2000" dirty="0" smtClean="0">
                <a:solidFill>
                  <a:schemeClr val="tx1"/>
                </a:solidFill>
              </a:rPr>
              <a:t> la </a:t>
            </a:r>
            <a:r>
              <a:rPr lang="en-US" b="1" dirty="0">
                <a:solidFill>
                  <a:srgbClr val="C00000"/>
                </a:solidFill>
                <a:latin typeface="Consolas" panose="020B0609020204030204" pitchFamily="49" charset="0"/>
              </a:rPr>
              <a:t>Main</a:t>
            </a:r>
          </a:p>
        </p:txBody>
      </p:sp>
      <p:sp>
        <p:nvSpPr>
          <p:cNvPr id="18" name="Rounded Rectangular Callout 17"/>
          <p:cNvSpPr/>
          <p:nvPr/>
        </p:nvSpPr>
        <p:spPr>
          <a:xfrm>
            <a:off x="4684043" y="5168858"/>
            <a:ext cx="3421467" cy="783193"/>
          </a:xfrm>
          <a:prstGeom prst="wedgeRoundRectCallout">
            <a:avLst>
              <a:gd name="adj1" fmla="val 72562"/>
              <a:gd name="adj2" fmla="val -27296"/>
              <a:gd name="adj3" fmla="val 16667"/>
            </a:avLst>
          </a:prstGeom>
          <a:solidFill>
            <a:srgbClr val="FFFF00">
              <a:alpha val="20000"/>
            </a:srgbClr>
          </a:solidFill>
          <a:ln>
            <a:solidFill>
              <a:schemeClr val="tx1"/>
            </a:solidFill>
          </a:ln>
        </p:spPr>
        <p:txBody>
          <a:bodyPr wrap="square" rtlCol="0">
            <a:spAutoFit/>
          </a:bodyPr>
          <a:lstStyle/>
          <a:p>
            <a:r>
              <a:rPr lang="en-US" sz="2000" dirty="0" smtClean="0">
                <a:solidFill>
                  <a:schemeClr val="tx1"/>
                </a:solidFill>
              </a:rPr>
              <a:t>La </a:t>
            </a:r>
            <a:r>
              <a:rPr lang="en-US" sz="2000" dirty="0" err="1" smtClean="0">
                <a:solidFill>
                  <a:schemeClr val="tx1"/>
                </a:solidFill>
              </a:rPr>
              <a:t>ejecución</a:t>
            </a:r>
            <a:r>
              <a:rPr lang="en-US" sz="2000" dirty="0" smtClean="0">
                <a:solidFill>
                  <a:schemeClr val="tx1"/>
                </a:solidFill>
              </a:rPr>
              <a:t> de </a:t>
            </a:r>
            <a:r>
              <a:rPr lang="en-US" sz="2000" dirty="0" err="1" smtClean="0">
                <a:solidFill>
                  <a:schemeClr val="tx1"/>
                </a:solidFill>
              </a:rPr>
              <a:t>este</a:t>
            </a:r>
            <a:r>
              <a:rPr lang="en-US" sz="2000" dirty="0" smtClean="0">
                <a:solidFill>
                  <a:schemeClr val="tx1"/>
                </a:solidFill>
              </a:rPr>
              <a:t> </a:t>
            </a:r>
            <a:r>
              <a:rPr lang="en-US" sz="2000" dirty="0" err="1" smtClean="0">
                <a:solidFill>
                  <a:schemeClr val="tx1"/>
                </a:solidFill>
              </a:rPr>
              <a:t>ejemplo</a:t>
            </a:r>
            <a:r>
              <a:rPr lang="en-US" sz="2000" dirty="0" smtClean="0">
                <a:solidFill>
                  <a:schemeClr val="tx1"/>
                </a:solidFill>
              </a:rPr>
              <a:t> produce la </a:t>
            </a:r>
            <a:r>
              <a:rPr lang="en-US" sz="2000" dirty="0" err="1" smtClean="0">
                <a:solidFill>
                  <a:schemeClr val="tx1"/>
                </a:solidFill>
              </a:rPr>
              <a:t>salida</a:t>
            </a:r>
            <a:endParaRPr lang="en-US" sz="2000" dirty="0">
              <a:solidFill>
                <a:schemeClr val="tx1"/>
              </a:solidFill>
            </a:endParaRPr>
          </a:p>
        </p:txBody>
      </p:sp>
    </p:spTree>
    <p:extLst>
      <p:ext uri="{BB962C8B-B14F-4D97-AF65-F5344CB8AC3E}">
        <p14:creationId xmlns:p14="http://schemas.microsoft.com/office/powerpoint/2010/main" val="250838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91374" y="738512"/>
            <a:ext cx="3891734" cy="5619758"/>
          </a:xfrm>
          <a:prstGeom prst="rect">
            <a:avLst/>
          </a:prstGeom>
        </p:spPr>
      </p:pic>
      <p:sp>
        <p:nvSpPr>
          <p:cNvPr id="2" name="Title 1"/>
          <p:cNvSpPr>
            <a:spLocks noGrp="1"/>
          </p:cNvSpPr>
          <p:nvPr>
            <p:ph type="title"/>
          </p:nvPr>
        </p:nvSpPr>
        <p:spPr>
          <a:xfrm>
            <a:off x="137160" y="80645"/>
            <a:ext cx="5774542" cy="548005"/>
          </a:xfrm>
          <a:solidFill>
            <a:schemeClr val="accent1">
              <a:lumMod val="75000"/>
            </a:schemeClr>
          </a:solidFill>
        </p:spPr>
        <p:txBody>
          <a:bodyPr vert="horz" lIns="91440" tIns="45720" rIns="91440" bIns="45720" rtlCol="0" anchor="ctr">
            <a:normAutofit/>
          </a:bodyPr>
          <a:lstStyle/>
          <a:p>
            <a:r>
              <a:rPr lang="en-US" sz="2800" cap="small" dirty="0" err="1" smtClean="0">
                <a:solidFill>
                  <a:schemeClr val="bg1"/>
                </a:solidFill>
                <a:latin typeface="Arial Narrow" panose="020B0606020202030204" pitchFamily="34" charset="0"/>
              </a:rPr>
              <a:t>Hebras</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en</a:t>
            </a:r>
            <a:r>
              <a:rPr lang="en-US" sz="2800" cap="small" dirty="0" smtClean="0">
                <a:solidFill>
                  <a:schemeClr val="bg1"/>
                </a:solidFill>
                <a:latin typeface="Arial Narrow" panose="020B0606020202030204" pitchFamily="34" charset="0"/>
              </a:rPr>
              <a:t> C#. </a:t>
            </a:r>
            <a:r>
              <a:rPr lang="en-US" sz="2800" cap="small" dirty="0" err="1" smtClean="0">
                <a:solidFill>
                  <a:schemeClr val="bg1"/>
                </a:solidFill>
                <a:latin typeface="Arial Narrow" panose="020B0606020202030204" pitchFamily="34" charset="0"/>
              </a:rPr>
              <a:t>Durmiendo</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una</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hebra</a:t>
            </a:r>
            <a:endParaRPr lang="en-US" sz="28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11759608" y="6492875"/>
            <a:ext cx="432391" cy="365125"/>
          </a:xfrm>
        </p:spPr>
        <p:txBody>
          <a:bodyPr/>
          <a:lstStyle/>
          <a:p>
            <a:fld id="{5ADDC752-80C7-41F7-AA05-3E1BE1029531}" type="slidenum">
              <a:rPr lang="en-US" smtClean="0"/>
              <a:t>4</a:t>
            </a:fld>
            <a:endParaRPr lang="en-US" dirty="0"/>
          </a:p>
        </p:txBody>
      </p:sp>
      <p:sp>
        <p:nvSpPr>
          <p:cNvPr id="14" name="Rounded Rectangle 13"/>
          <p:cNvSpPr/>
          <p:nvPr/>
        </p:nvSpPr>
        <p:spPr>
          <a:xfrm>
            <a:off x="449943" y="2214391"/>
            <a:ext cx="1793525" cy="315682"/>
          </a:xfrm>
          <a:prstGeom prst="roundRect">
            <a:avLst/>
          </a:prstGeom>
          <a:solidFill>
            <a:srgbClr val="00B0F0">
              <a:alpha val="20000"/>
            </a:srgbClr>
          </a:solidFill>
        </p:spPr>
        <p:txBody>
          <a:bodyPr wrap="square" rtlCol="0">
            <a:spAutoFit/>
          </a:bodyPr>
          <a:lstStyle/>
          <a:p>
            <a:endParaRPr lang="en-US" sz="2000">
              <a:solidFill>
                <a:schemeClr val="tx1"/>
              </a:solidFill>
            </a:endParaRPr>
          </a:p>
        </p:txBody>
      </p:sp>
      <p:sp>
        <p:nvSpPr>
          <p:cNvPr id="13" name="Rounded Rectangular Callout 12"/>
          <p:cNvSpPr/>
          <p:nvPr/>
        </p:nvSpPr>
        <p:spPr>
          <a:xfrm>
            <a:off x="2881423" y="738512"/>
            <a:ext cx="3678865" cy="1021556"/>
          </a:xfrm>
          <a:prstGeom prst="wedgeRoundRectCallout">
            <a:avLst>
              <a:gd name="adj1" fmla="val -79116"/>
              <a:gd name="adj2" fmla="val 103933"/>
              <a:gd name="adj3" fmla="val 16667"/>
            </a:avLst>
          </a:prstGeom>
          <a:solidFill>
            <a:srgbClr val="00B0F0">
              <a:alpha val="20000"/>
            </a:srgbClr>
          </a:solidFill>
        </p:spPr>
        <p:txBody>
          <a:bodyPr wrap="square" rtlCol="0">
            <a:spAutoFit/>
          </a:bodyPr>
          <a:lstStyle/>
          <a:p>
            <a:r>
              <a:rPr lang="en-US" b="1" dirty="0">
                <a:solidFill>
                  <a:srgbClr val="C00000"/>
                </a:solidFill>
                <a:latin typeface="Consolas" panose="020B0609020204030204" pitchFamily="49" charset="0"/>
              </a:rPr>
              <a:t>Sleep</a:t>
            </a:r>
            <a:r>
              <a:rPr lang="en-US" dirty="0" smtClean="0">
                <a:solidFill>
                  <a:schemeClr val="tx1"/>
                </a:solidFill>
              </a:rPr>
              <a:t>, </a:t>
            </a:r>
            <a:r>
              <a:rPr lang="en-US" dirty="0" err="1" smtClean="0">
                <a:solidFill>
                  <a:schemeClr val="tx1"/>
                </a:solidFill>
              </a:rPr>
              <a:t>método</a:t>
            </a:r>
            <a:r>
              <a:rPr lang="en-US" dirty="0" smtClean="0">
                <a:solidFill>
                  <a:schemeClr val="tx1"/>
                </a:solidFill>
              </a:rPr>
              <a:t> de </a:t>
            </a:r>
            <a:r>
              <a:rPr lang="en-US" b="1" dirty="0">
                <a:solidFill>
                  <a:srgbClr val="C00000"/>
                </a:solidFill>
                <a:latin typeface="Consolas" panose="020B0609020204030204" pitchFamily="49" charset="0"/>
              </a:rPr>
              <a:t>Thread</a:t>
            </a:r>
            <a:r>
              <a:rPr lang="en-US" dirty="0" smtClean="0">
                <a:solidFill>
                  <a:schemeClr val="tx1"/>
                </a:solidFill>
              </a:rPr>
              <a:t> que </a:t>
            </a:r>
            <a:r>
              <a:rPr lang="en-US" dirty="0" err="1" smtClean="0">
                <a:solidFill>
                  <a:schemeClr val="tx1"/>
                </a:solidFill>
              </a:rPr>
              <a:t>interrumpe</a:t>
            </a:r>
            <a:r>
              <a:rPr lang="en-US" dirty="0" smtClean="0">
                <a:solidFill>
                  <a:schemeClr val="tx1"/>
                </a:solidFill>
              </a:rPr>
              <a:t> la </a:t>
            </a:r>
            <a:r>
              <a:rPr lang="en-US" dirty="0" err="1" smtClean="0">
                <a:solidFill>
                  <a:schemeClr val="tx1"/>
                </a:solidFill>
              </a:rPr>
              <a:t>ejecución</a:t>
            </a:r>
            <a:r>
              <a:rPr lang="en-US" dirty="0" smtClean="0">
                <a:solidFill>
                  <a:schemeClr val="tx1"/>
                </a:solidFill>
              </a:rPr>
              <a:t> de la </a:t>
            </a:r>
            <a:r>
              <a:rPr lang="en-US" dirty="0" err="1" smtClean="0">
                <a:solidFill>
                  <a:schemeClr val="tx1"/>
                </a:solidFill>
              </a:rPr>
              <a:t>hebra</a:t>
            </a:r>
            <a:r>
              <a:rPr lang="en-US" dirty="0" smtClean="0">
                <a:solidFill>
                  <a:schemeClr val="tx1"/>
                </a:solidFill>
              </a:rPr>
              <a:t> </a:t>
            </a:r>
            <a:r>
              <a:rPr lang="en-US" dirty="0" err="1" smtClean="0">
                <a:solidFill>
                  <a:schemeClr val="tx1"/>
                </a:solidFill>
              </a:rPr>
              <a:t>una</a:t>
            </a:r>
            <a:r>
              <a:rPr lang="en-US" dirty="0" smtClean="0">
                <a:solidFill>
                  <a:schemeClr val="tx1"/>
                </a:solidFill>
              </a:rPr>
              <a:t> </a:t>
            </a:r>
            <a:r>
              <a:rPr lang="en-US" dirty="0" err="1" smtClean="0">
                <a:solidFill>
                  <a:schemeClr val="tx1"/>
                </a:solidFill>
              </a:rPr>
              <a:t>cantidad</a:t>
            </a:r>
            <a:r>
              <a:rPr lang="en-US" dirty="0" smtClean="0">
                <a:solidFill>
                  <a:schemeClr val="tx1"/>
                </a:solidFill>
              </a:rPr>
              <a:t> de </a:t>
            </a:r>
            <a:r>
              <a:rPr lang="en-US" dirty="0" err="1" smtClean="0">
                <a:solidFill>
                  <a:schemeClr val="tx1"/>
                </a:solidFill>
              </a:rPr>
              <a:t>milisegundos</a:t>
            </a:r>
            <a:endParaRPr lang="en-US" sz="1600" b="1" dirty="0">
              <a:solidFill>
                <a:srgbClr val="C00000"/>
              </a:solidFill>
              <a:latin typeface="Consolas" panose="020B0609020204030204" pitchFamily="49" charset="0"/>
            </a:endParaRPr>
          </a:p>
        </p:txBody>
      </p:sp>
      <p:pic>
        <p:nvPicPr>
          <p:cNvPr id="7" name="Picture 6"/>
          <p:cNvPicPr>
            <a:picLocks noChangeAspect="1"/>
          </p:cNvPicPr>
          <p:nvPr/>
        </p:nvPicPr>
        <p:blipFill>
          <a:blip r:embed="rId4"/>
          <a:stretch>
            <a:fillRect/>
          </a:stretch>
        </p:blipFill>
        <p:spPr>
          <a:xfrm>
            <a:off x="8371589" y="80645"/>
            <a:ext cx="3720615" cy="6654018"/>
          </a:xfrm>
          <a:prstGeom prst="rect">
            <a:avLst/>
          </a:prstGeom>
        </p:spPr>
      </p:pic>
      <p:pic>
        <p:nvPicPr>
          <p:cNvPr id="8" name="Picture 7"/>
          <p:cNvPicPr>
            <a:picLocks noChangeAspect="1"/>
          </p:cNvPicPr>
          <p:nvPr/>
        </p:nvPicPr>
        <p:blipFill>
          <a:blip r:embed="rId5"/>
          <a:stretch>
            <a:fillRect/>
          </a:stretch>
        </p:blipFill>
        <p:spPr>
          <a:xfrm>
            <a:off x="4082902" y="1855543"/>
            <a:ext cx="4188892" cy="4163006"/>
          </a:xfrm>
          <a:prstGeom prst="rect">
            <a:avLst/>
          </a:prstGeom>
        </p:spPr>
      </p:pic>
      <p:sp>
        <p:nvSpPr>
          <p:cNvPr id="18" name="Rounded Rectangular Callout 17"/>
          <p:cNvSpPr/>
          <p:nvPr/>
        </p:nvSpPr>
        <p:spPr>
          <a:xfrm>
            <a:off x="4200968" y="5709682"/>
            <a:ext cx="3421467" cy="783193"/>
          </a:xfrm>
          <a:prstGeom prst="wedgeRoundRectCallout">
            <a:avLst>
              <a:gd name="adj1" fmla="val 71629"/>
              <a:gd name="adj2" fmla="val -35442"/>
              <a:gd name="adj3" fmla="val 16667"/>
            </a:avLst>
          </a:prstGeom>
          <a:solidFill>
            <a:srgbClr val="FFFF00">
              <a:alpha val="20000"/>
            </a:srgbClr>
          </a:solidFill>
          <a:ln>
            <a:solidFill>
              <a:schemeClr val="tx1"/>
            </a:solidFill>
          </a:ln>
        </p:spPr>
        <p:txBody>
          <a:bodyPr wrap="square" rtlCol="0">
            <a:spAutoFit/>
          </a:bodyPr>
          <a:lstStyle/>
          <a:p>
            <a:r>
              <a:rPr lang="en-US" sz="2000" dirty="0" smtClean="0">
                <a:solidFill>
                  <a:schemeClr val="tx1"/>
                </a:solidFill>
              </a:rPr>
              <a:t>La </a:t>
            </a:r>
            <a:r>
              <a:rPr lang="en-US" sz="2000" dirty="0" err="1" smtClean="0">
                <a:solidFill>
                  <a:schemeClr val="tx1"/>
                </a:solidFill>
              </a:rPr>
              <a:t>ejecución</a:t>
            </a:r>
            <a:r>
              <a:rPr lang="en-US" sz="2000" dirty="0" smtClean="0">
                <a:solidFill>
                  <a:schemeClr val="tx1"/>
                </a:solidFill>
              </a:rPr>
              <a:t> de </a:t>
            </a:r>
            <a:r>
              <a:rPr lang="en-US" sz="2000" dirty="0" err="1" smtClean="0">
                <a:solidFill>
                  <a:schemeClr val="tx1"/>
                </a:solidFill>
              </a:rPr>
              <a:t>este</a:t>
            </a:r>
            <a:r>
              <a:rPr lang="en-US" sz="2000" dirty="0" smtClean="0">
                <a:solidFill>
                  <a:schemeClr val="tx1"/>
                </a:solidFill>
              </a:rPr>
              <a:t> </a:t>
            </a:r>
            <a:r>
              <a:rPr lang="en-US" sz="2000" dirty="0" err="1" smtClean="0">
                <a:solidFill>
                  <a:schemeClr val="tx1"/>
                </a:solidFill>
              </a:rPr>
              <a:t>ejemplo</a:t>
            </a:r>
            <a:r>
              <a:rPr lang="en-US" sz="2000" dirty="0" smtClean="0">
                <a:solidFill>
                  <a:schemeClr val="tx1"/>
                </a:solidFill>
              </a:rPr>
              <a:t> produce la </a:t>
            </a:r>
            <a:r>
              <a:rPr lang="en-US" sz="2000" dirty="0" err="1" smtClean="0">
                <a:solidFill>
                  <a:schemeClr val="tx1"/>
                </a:solidFill>
              </a:rPr>
              <a:t>salida</a:t>
            </a:r>
            <a:endParaRPr lang="en-US" sz="2000" dirty="0">
              <a:solidFill>
                <a:schemeClr val="tx1"/>
              </a:solidFill>
            </a:endParaRPr>
          </a:p>
        </p:txBody>
      </p:sp>
      <p:sp>
        <p:nvSpPr>
          <p:cNvPr id="19" name="Rounded Rectangle 18"/>
          <p:cNvSpPr/>
          <p:nvPr/>
        </p:nvSpPr>
        <p:spPr>
          <a:xfrm>
            <a:off x="486964" y="4969895"/>
            <a:ext cx="1793525" cy="315682"/>
          </a:xfrm>
          <a:prstGeom prst="roundRect">
            <a:avLst/>
          </a:prstGeom>
          <a:solidFill>
            <a:srgbClr val="00B0F0">
              <a:alpha val="20000"/>
            </a:srgbClr>
          </a:solidFill>
        </p:spPr>
        <p:txBody>
          <a:bodyPr wrap="square" rtlCol="0">
            <a:spAutoFit/>
          </a:bodyPr>
          <a:lstStyle/>
          <a:p>
            <a:endParaRPr lang="en-US" sz="2000">
              <a:solidFill>
                <a:schemeClr val="tx1"/>
              </a:solidFill>
            </a:endParaRPr>
          </a:p>
        </p:txBody>
      </p:sp>
    </p:spTree>
    <p:extLst>
      <p:ext uri="{BB962C8B-B14F-4D97-AF65-F5344CB8AC3E}">
        <p14:creationId xmlns:p14="http://schemas.microsoft.com/office/powerpoint/2010/main" val="90747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37160" y="768705"/>
            <a:ext cx="3648031" cy="5249843"/>
          </a:xfrm>
          <a:prstGeom prst="rect">
            <a:avLst/>
          </a:prstGeom>
        </p:spPr>
      </p:pic>
      <p:sp>
        <p:nvSpPr>
          <p:cNvPr id="2" name="Title 1"/>
          <p:cNvSpPr>
            <a:spLocks noGrp="1"/>
          </p:cNvSpPr>
          <p:nvPr>
            <p:ph type="title"/>
          </p:nvPr>
        </p:nvSpPr>
        <p:spPr>
          <a:xfrm>
            <a:off x="137160" y="80645"/>
            <a:ext cx="5774542" cy="548005"/>
          </a:xfrm>
          <a:solidFill>
            <a:schemeClr val="accent1">
              <a:lumMod val="75000"/>
            </a:schemeClr>
          </a:solidFill>
        </p:spPr>
        <p:txBody>
          <a:bodyPr vert="horz" lIns="91440" tIns="45720" rIns="91440" bIns="45720" rtlCol="0" anchor="ctr">
            <a:normAutofit/>
          </a:bodyPr>
          <a:lstStyle/>
          <a:p>
            <a:r>
              <a:rPr lang="en-US" sz="2800" cap="small" dirty="0" err="1" smtClean="0">
                <a:solidFill>
                  <a:schemeClr val="bg1"/>
                </a:solidFill>
                <a:latin typeface="Arial Narrow" panose="020B0606020202030204" pitchFamily="34" charset="0"/>
              </a:rPr>
              <a:t>Hebras</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en</a:t>
            </a:r>
            <a:r>
              <a:rPr lang="en-US" sz="2800" cap="small" dirty="0" smtClean="0">
                <a:solidFill>
                  <a:schemeClr val="bg1"/>
                </a:solidFill>
                <a:latin typeface="Arial Narrow" panose="020B0606020202030204" pitchFamily="34" charset="0"/>
              </a:rPr>
              <a:t> C#. </a:t>
            </a:r>
            <a:r>
              <a:rPr lang="en-US" sz="2800" cap="small" dirty="0" err="1" smtClean="0">
                <a:solidFill>
                  <a:schemeClr val="bg1"/>
                </a:solidFill>
                <a:latin typeface="Arial Narrow" panose="020B0606020202030204" pitchFamily="34" charset="0"/>
              </a:rPr>
              <a:t>Durmiendo</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una</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hebra</a:t>
            </a:r>
            <a:endParaRPr lang="en-US" sz="28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11759608" y="6492875"/>
            <a:ext cx="432391" cy="365125"/>
          </a:xfrm>
        </p:spPr>
        <p:txBody>
          <a:bodyPr/>
          <a:lstStyle/>
          <a:p>
            <a:fld id="{5ADDC752-80C7-41F7-AA05-3E1BE1029531}" type="slidenum">
              <a:rPr lang="en-US" smtClean="0"/>
              <a:t>5</a:t>
            </a:fld>
            <a:endParaRPr lang="en-US" dirty="0"/>
          </a:p>
        </p:txBody>
      </p:sp>
      <p:sp>
        <p:nvSpPr>
          <p:cNvPr id="14" name="Rounded Rectangle 13"/>
          <p:cNvSpPr/>
          <p:nvPr/>
        </p:nvSpPr>
        <p:spPr>
          <a:xfrm>
            <a:off x="449944" y="2183126"/>
            <a:ext cx="1878586" cy="315682"/>
          </a:xfrm>
          <a:prstGeom prst="roundRect">
            <a:avLst/>
          </a:prstGeom>
          <a:solidFill>
            <a:srgbClr val="FF0000">
              <a:alpha val="20000"/>
            </a:srgbClr>
          </a:solidFill>
        </p:spPr>
        <p:txBody>
          <a:bodyPr wrap="square" rtlCol="0">
            <a:spAutoFit/>
          </a:bodyPr>
          <a:lstStyle/>
          <a:p>
            <a:endParaRPr lang="en-US" sz="2000">
              <a:solidFill>
                <a:schemeClr val="tx1"/>
              </a:solidFill>
            </a:endParaRPr>
          </a:p>
        </p:txBody>
      </p:sp>
      <p:pic>
        <p:nvPicPr>
          <p:cNvPr id="8" name="Picture 7"/>
          <p:cNvPicPr>
            <a:picLocks noChangeAspect="1"/>
          </p:cNvPicPr>
          <p:nvPr/>
        </p:nvPicPr>
        <p:blipFill>
          <a:blip r:embed="rId4"/>
          <a:stretch>
            <a:fillRect/>
          </a:stretch>
        </p:blipFill>
        <p:spPr>
          <a:xfrm>
            <a:off x="4082902" y="1855543"/>
            <a:ext cx="4188892" cy="4163006"/>
          </a:xfrm>
          <a:prstGeom prst="rect">
            <a:avLst/>
          </a:prstGeom>
        </p:spPr>
      </p:pic>
      <p:sp>
        <p:nvSpPr>
          <p:cNvPr id="19" name="Rounded Rectangle 18"/>
          <p:cNvSpPr/>
          <p:nvPr/>
        </p:nvSpPr>
        <p:spPr>
          <a:xfrm>
            <a:off x="469348" y="4821040"/>
            <a:ext cx="1676568" cy="315682"/>
          </a:xfrm>
          <a:prstGeom prst="roundRect">
            <a:avLst/>
          </a:prstGeom>
          <a:solidFill>
            <a:srgbClr val="00B0F0">
              <a:alpha val="20000"/>
            </a:srgbClr>
          </a:solidFill>
        </p:spPr>
        <p:txBody>
          <a:bodyPr wrap="square" rtlCol="0">
            <a:spAutoFit/>
          </a:bodyPr>
          <a:lstStyle/>
          <a:p>
            <a:endParaRPr lang="en-US" sz="2000">
              <a:solidFill>
                <a:schemeClr val="tx1"/>
              </a:solidFill>
            </a:endParaRPr>
          </a:p>
        </p:txBody>
      </p:sp>
      <p:pic>
        <p:nvPicPr>
          <p:cNvPr id="3" name="Picture 2"/>
          <p:cNvPicPr>
            <a:picLocks noChangeAspect="1"/>
          </p:cNvPicPr>
          <p:nvPr/>
        </p:nvPicPr>
        <p:blipFill>
          <a:blip r:embed="rId3"/>
          <a:stretch>
            <a:fillRect/>
          </a:stretch>
        </p:blipFill>
        <p:spPr>
          <a:xfrm>
            <a:off x="3983106" y="1137918"/>
            <a:ext cx="4288687" cy="4582164"/>
          </a:xfrm>
          <a:prstGeom prst="rect">
            <a:avLst/>
          </a:prstGeom>
        </p:spPr>
      </p:pic>
      <p:sp>
        <p:nvSpPr>
          <p:cNvPr id="15" name="Rounded Rectangle 14"/>
          <p:cNvSpPr/>
          <p:nvPr/>
        </p:nvSpPr>
        <p:spPr>
          <a:xfrm>
            <a:off x="4350231" y="4663199"/>
            <a:ext cx="2023545" cy="315682"/>
          </a:xfrm>
          <a:prstGeom prst="roundRect">
            <a:avLst/>
          </a:prstGeom>
          <a:solidFill>
            <a:srgbClr val="00B0F0">
              <a:alpha val="20000"/>
            </a:srgbClr>
          </a:solidFill>
        </p:spPr>
        <p:txBody>
          <a:bodyPr wrap="square" rtlCol="0">
            <a:spAutoFit/>
          </a:bodyPr>
          <a:lstStyle/>
          <a:p>
            <a:endParaRPr lang="en-US" sz="2000">
              <a:solidFill>
                <a:schemeClr val="tx1"/>
              </a:solidFill>
            </a:endParaRPr>
          </a:p>
        </p:txBody>
      </p:sp>
      <p:sp>
        <p:nvSpPr>
          <p:cNvPr id="13" name="Rounded Rectangular Callout 12"/>
          <p:cNvSpPr/>
          <p:nvPr/>
        </p:nvSpPr>
        <p:spPr>
          <a:xfrm>
            <a:off x="2694912" y="557113"/>
            <a:ext cx="3678865" cy="715089"/>
          </a:xfrm>
          <a:prstGeom prst="wedgeRoundRectCallout">
            <a:avLst>
              <a:gd name="adj1" fmla="val -74781"/>
              <a:gd name="adj2" fmla="val 198797"/>
              <a:gd name="adj3" fmla="val 16667"/>
            </a:avLst>
          </a:prstGeom>
          <a:solidFill>
            <a:srgbClr val="FF0000">
              <a:alpha val="20000"/>
            </a:srgbClr>
          </a:solidFill>
        </p:spPr>
        <p:txBody>
          <a:bodyPr wrap="square" rtlCol="0">
            <a:spAutoFit/>
          </a:bodyPr>
          <a:lstStyle/>
          <a:p>
            <a:r>
              <a:rPr lang="en-US" dirty="0" smtClean="0"/>
              <a:t>A dormer la </a:t>
            </a:r>
            <a:r>
              <a:rPr lang="en-US" dirty="0" err="1" smtClean="0"/>
              <a:t>mitad</a:t>
            </a:r>
            <a:r>
              <a:rPr lang="en-US" dirty="0" smtClean="0"/>
              <a:t> del </a:t>
            </a:r>
            <a:r>
              <a:rPr lang="en-US" dirty="0" err="1" smtClean="0"/>
              <a:t>tiempo</a:t>
            </a:r>
            <a:r>
              <a:rPr lang="en-US" dirty="0" smtClean="0"/>
              <a:t> que las </a:t>
            </a:r>
            <a:r>
              <a:rPr lang="en-US" dirty="0" err="1" smtClean="0"/>
              <a:t>otras</a:t>
            </a:r>
            <a:endParaRPr lang="en-US" sz="1600" b="1" dirty="0">
              <a:solidFill>
                <a:srgbClr val="C00000"/>
              </a:solidFill>
              <a:latin typeface="Consolas" panose="020B0609020204030204" pitchFamily="49" charset="0"/>
            </a:endParaRPr>
          </a:p>
        </p:txBody>
      </p:sp>
      <p:sp>
        <p:nvSpPr>
          <p:cNvPr id="18" name="Rounded Rectangular Callout 17"/>
          <p:cNvSpPr/>
          <p:nvPr/>
        </p:nvSpPr>
        <p:spPr>
          <a:xfrm>
            <a:off x="1190847" y="5508960"/>
            <a:ext cx="6113459" cy="1123712"/>
          </a:xfrm>
          <a:prstGeom prst="wedgeRoundRectCallout">
            <a:avLst>
              <a:gd name="adj1" fmla="val 71629"/>
              <a:gd name="adj2" fmla="val -35442"/>
              <a:gd name="adj3" fmla="val 16667"/>
            </a:avLst>
          </a:prstGeom>
          <a:solidFill>
            <a:srgbClr val="FFFF00">
              <a:alpha val="20000"/>
            </a:srgbClr>
          </a:solidFill>
          <a:ln>
            <a:solidFill>
              <a:schemeClr val="tx1"/>
            </a:solidFill>
          </a:ln>
        </p:spPr>
        <p:txBody>
          <a:bodyPr wrap="square" rtlCol="0">
            <a:spAutoFit/>
          </a:bodyPr>
          <a:lstStyle/>
          <a:p>
            <a:r>
              <a:rPr lang="en-US" sz="2000" dirty="0" smtClean="0">
                <a:solidFill>
                  <a:schemeClr val="tx1"/>
                </a:solidFill>
              </a:rPr>
              <a:t>La </a:t>
            </a:r>
            <a:r>
              <a:rPr lang="en-US" sz="2000" dirty="0" err="1" smtClean="0">
                <a:solidFill>
                  <a:schemeClr val="tx1"/>
                </a:solidFill>
              </a:rPr>
              <a:t>ejecución</a:t>
            </a:r>
            <a:r>
              <a:rPr lang="en-US" sz="2000" dirty="0" smtClean="0">
                <a:solidFill>
                  <a:schemeClr val="tx1"/>
                </a:solidFill>
              </a:rPr>
              <a:t> de </a:t>
            </a:r>
            <a:r>
              <a:rPr lang="en-US" sz="2000" dirty="0" err="1" smtClean="0">
                <a:solidFill>
                  <a:schemeClr val="tx1"/>
                </a:solidFill>
              </a:rPr>
              <a:t>este</a:t>
            </a:r>
            <a:r>
              <a:rPr lang="en-US" sz="2000" dirty="0" smtClean="0">
                <a:solidFill>
                  <a:schemeClr val="tx1"/>
                </a:solidFill>
              </a:rPr>
              <a:t> </a:t>
            </a:r>
            <a:r>
              <a:rPr lang="en-US" sz="2000" dirty="0" err="1" smtClean="0">
                <a:solidFill>
                  <a:schemeClr val="tx1"/>
                </a:solidFill>
              </a:rPr>
              <a:t>ejemplo</a:t>
            </a:r>
            <a:r>
              <a:rPr lang="en-US" sz="2000" dirty="0" smtClean="0">
                <a:solidFill>
                  <a:schemeClr val="tx1"/>
                </a:solidFill>
              </a:rPr>
              <a:t> produce la </a:t>
            </a:r>
            <a:r>
              <a:rPr lang="en-US" sz="2000" dirty="0" err="1" smtClean="0">
                <a:solidFill>
                  <a:schemeClr val="tx1"/>
                </a:solidFill>
              </a:rPr>
              <a:t>salida</a:t>
            </a:r>
            <a:r>
              <a:rPr lang="en-US" sz="2000" dirty="0" smtClean="0">
                <a:solidFill>
                  <a:schemeClr val="tx1"/>
                </a:solidFill>
              </a:rPr>
              <a:t>. Note que la </a:t>
            </a:r>
            <a:r>
              <a:rPr lang="en-US" sz="2000" dirty="0" err="1" smtClean="0">
                <a:solidFill>
                  <a:schemeClr val="tx1"/>
                </a:solidFill>
              </a:rPr>
              <a:t>hebra</a:t>
            </a:r>
            <a:r>
              <a:rPr lang="en-US" sz="2000" dirty="0" smtClean="0">
                <a:solidFill>
                  <a:schemeClr val="tx1"/>
                </a:solidFill>
              </a:rPr>
              <a:t> </a:t>
            </a:r>
            <a:r>
              <a:rPr lang="en-US" b="1" dirty="0" smtClean="0">
                <a:solidFill>
                  <a:srgbClr val="C00000"/>
                </a:solidFill>
                <a:latin typeface="Consolas" panose="020B0609020204030204" pitchFamily="49" charset="0"/>
              </a:rPr>
              <a:t>Plus</a:t>
            </a:r>
            <a:r>
              <a:rPr lang="en-US" sz="2000" dirty="0"/>
              <a:t> </a:t>
            </a:r>
            <a:r>
              <a:rPr lang="en-US" sz="2000" dirty="0" smtClean="0"/>
              <a:t>(que </a:t>
            </a:r>
            <a:r>
              <a:rPr lang="en-US" sz="2000" dirty="0" err="1" smtClean="0"/>
              <a:t>hemos</a:t>
            </a:r>
            <a:r>
              <a:rPr lang="en-US" sz="2000" dirty="0" smtClean="0"/>
              <a:t> </a:t>
            </a:r>
            <a:r>
              <a:rPr lang="en-US" sz="2000" dirty="0" err="1" smtClean="0"/>
              <a:t>provocado</a:t>
            </a:r>
            <a:r>
              <a:rPr lang="en-US" sz="2000" dirty="0" smtClean="0"/>
              <a:t> sea </a:t>
            </a:r>
            <a:r>
              <a:rPr lang="en-US" sz="2000" dirty="0" err="1" smtClean="0"/>
              <a:t>más</a:t>
            </a:r>
            <a:r>
              <a:rPr lang="en-US" sz="2000" dirty="0" smtClean="0"/>
              <a:t> </a:t>
            </a:r>
            <a:r>
              <a:rPr lang="en-US" sz="2000" dirty="0" err="1" smtClean="0"/>
              <a:t>rápida</a:t>
            </a:r>
            <a:r>
              <a:rPr lang="en-US" sz="2000" dirty="0" smtClean="0"/>
              <a:t>) </a:t>
            </a:r>
            <a:r>
              <a:rPr lang="en-US" sz="2000" dirty="0" err="1" smtClean="0"/>
              <a:t>termina</a:t>
            </a:r>
            <a:r>
              <a:rPr lang="en-US" sz="2000" dirty="0" smtClean="0"/>
              <a:t> antes que las </a:t>
            </a:r>
            <a:r>
              <a:rPr lang="en-US" sz="2000" dirty="0" err="1" smtClean="0"/>
              <a:t>demás</a:t>
            </a:r>
            <a:endParaRPr lang="en-US" sz="2000" dirty="0"/>
          </a:p>
        </p:txBody>
      </p:sp>
      <p:pic>
        <p:nvPicPr>
          <p:cNvPr id="9" name="Picture 8"/>
          <p:cNvPicPr>
            <a:picLocks noChangeAspect="1"/>
          </p:cNvPicPr>
          <p:nvPr/>
        </p:nvPicPr>
        <p:blipFill>
          <a:blip r:embed="rId5"/>
          <a:stretch>
            <a:fillRect/>
          </a:stretch>
        </p:blipFill>
        <p:spPr>
          <a:xfrm>
            <a:off x="8389859" y="59087"/>
            <a:ext cx="3537213" cy="6669078"/>
          </a:xfrm>
          <a:prstGeom prst="rect">
            <a:avLst/>
          </a:prstGeom>
        </p:spPr>
      </p:pic>
    </p:spTree>
    <p:extLst>
      <p:ext uri="{BB962C8B-B14F-4D97-AF65-F5344CB8AC3E}">
        <p14:creationId xmlns:p14="http://schemas.microsoft.com/office/powerpoint/2010/main" val="12673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15" grpId="0" animBg="1"/>
      <p:bldP spid="13"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6"/>
            <a:ext cx="5678849" cy="397820"/>
          </a:xfrm>
          <a:solidFill>
            <a:schemeClr val="accent1">
              <a:lumMod val="75000"/>
            </a:schemeClr>
          </a:solidFill>
        </p:spPr>
        <p:txBody>
          <a:bodyPr vert="horz" lIns="91440" tIns="45720" rIns="91440" bIns="45720" rtlCol="0" anchor="ctr">
            <a:normAutofit fontScale="90000"/>
          </a:bodyPr>
          <a:lstStyle/>
          <a:p>
            <a:r>
              <a:rPr lang="en-US" sz="2800" cap="small" dirty="0" smtClean="0">
                <a:solidFill>
                  <a:schemeClr val="bg1"/>
                </a:solidFill>
                <a:latin typeface="Arial Narrow" panose="020B0606020202030204" pitchFamily="34" charset="0"/>
              </a:rPr>
              <a:t>Las </a:t>
            </a:r>
            <a:r>
              <a:rPr lang="en-US" sz="2800" cap="small" dirty="0" err="1" smtClean="0">
                <a:solidFill>
                  <a:schemeClr val="bg1"/>
                </a:solidFill>
                <a:latin typeface="Arial Narrow" panose="020B0606020202030204" pitchFamily="34" charset="0"/>
              </a:rPr>
              <a:t>hebras</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aprovechan</a:t>
            </a:r>
            <a:r>
              <a:rPr lang="en-US" sz="2800" cap="small" dirty="0" smtClean="0">
                <a:solidFill>
                  <a:schemeClr val="bg1"/>
                </a:solidFill>
                <a:latin typeface="Arial Narrow" panose="020B0606020202030204" pitchFamily="34" charset="0"/>
              </a:rPr>
              <a:t> el </a:t>
            </a:r>
            <a:r>
              <a:rPr lang="en-US" sz="2800" cap="small" dirty="0" err="1" smtClean="0">
                <a:solidFill>
                  <a:schemeClr val="bg1"/>
                </a:solidFill>
                <a:latin typeface="Arial Narrow" panose="020B0606020202030204" pitchFamily="34" charset="0"/>
              </a:rPr>
              <a:t>paralelismo</a:t>
            </a:r>
            <a:endParaRPr lang="en-US" sz="28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11759608" y="6492875"/>
            <a:ext cx="432391" cy="365125"/>
          </a:xfrm>
        </p:spPr>
        <p:txBody>
          <a:bodyPr/>
          <a:lstStyle/>
          <a:p>
            <a:fld id="{5ADDC752-80C7-41F7-AA05-3E1BE1029531}" type="slidenum">
              <a:rPr lang="en-US" smtClean="0"/>
              <a:t>6</a:t>
            </a:fld>
            <a:endParaRPr lang="en-US" dirty="0"/>
          </a:p>
        </p:txBody>
      </p:sp>
      <p:sp>
        <p:nvSpPr>
          <p:cNvPr id="16" name="TextBox 15"/>
          <p:cNvSpPr txBox="1"/>
          <p:nvPr/>
        </p:nvSpPr>
        <p:spPr>
          <a:xfrm>
            <a:off x="7198242" y="354647"/>
            <a:ext cx="4667692" cy="1477328"/>
          </a:xfrm>
          <a:prstGeom prst="rect">
            <a:avLst/>
          </a:prstGeom>
          <a:solidFill>
            <a:srgbClr val="FFFFFF">
              <a:alpha val="50196"/>
            </a:srgbClr>
          </a:solidFill>
        </p:spPr>
        <p:txBody>
          <a:bodyPr wrap="square" rtlCol="0">
            <a:spAutoFit/>
          </a:bodyPr>
          <a:lstStyle>
            <a:defPPr>
              <a:defRPr lang="en-US"/>
            </a:defPPr>
            <a:lvl1pPr>
              <a:defRPr sz="2000"/>
            </a:lvl1pPr>
          </a:lstStyle>
          <a:p>
            <a:r>
              <a:rPr lang="es-ES_tradnl" sz="1800" dirty="0" smtClean="0"/>
              <a:t>Este ejemplo crea 6 copias de un </a:t>
            </a:r>
            <a:r>
              <a:rPr lang="es-ES_tradnl" sz="1800" dirty="0" err="1" smtClean="0"/>
              <a:t>array</a:t>
            </a:r>
            <a:r>
              <a:rPr lang="es-ES_tradnl" sz="1800" dirty="0" smtClean="0"/>
              <a:t> y mide el tiempo de ordenar 3 de las copias una tras otra y el tiempo de ordenar las otras 3 copias usando una hebra diferente para ordenar cada una</a:t>
            </a:r>
            <a:endParaRPr lang="es-ES_tradnl" sz="1800" dirty="0"/>
          </a:p>
        </p:txBody>
      </p:sp>
      <p:pic>
        <p:nvPicPr>
          <p:cNvPr id="5" name="Picture 4"/>
          <p:cNvPicPr>
            <a:picLocks noChangeAspect="1"/>
          </p:cNvPicPr>
          <p:nvPr/>
        </p:nvPicPr>
        <p:blipFill>
          <a:blip r:embed="rId3"/>
          <a:stretch>
            <a:fillRect/>
          </a:stretch>
        </p:blipFill>
        <p:spPr>
          <a:xfrm>
            <a:off x="137160" y="478466"/>
            <a:ext cx="6954000" cy="6273208"/>
          </a:xfrm>
          <a:prstGeom prst="rect">
            <a:avLst/>
          </a:prstGeom>
        </p:spPr>
      </p:pic>
      <p:pic>
        <p:nvPicPr>
          <p:cNvPr id="7" name="Picture 6"/>
          <p:cNvPicPr>
            <a:picLocks noChangeAspect="1"/>
          </p:cNvPicPr>
          <p:nvPr/>
        </p:nvPicPr>
        <p:blipFill>
          <a:blip r:embed="rId4"/>
          <a:stretch>
            <a:fillRect/>
          </a:stretch>
        </p:blipFill>
        <p:spPr>
          <a:xfrm>
            <a:off x="6983795" y="2090030"/>
            <a:ext cx="5096586" cy="2210108"/>
          </a:xfrm>
          <a:prstGeom prst="rect">
            <a:avLst/>
          </a:prstGeom>
        </p:spPr>
      </p:pic>
      <p:sp>
        <p:nvSpPr>
          <p:cNvPr id="17" name="Rounded Rectangular Callout 16"/>
          <p:cNvSpPr/>
          <p:nvPr/>
        </p:nvSpPr>
        <p:spPr>
          <a:xfrm>
            <a:off x="7197485" y="4613313"/>
            <a:ext cx="4668449" cy="783193"/>
          </a:xfrm>
          <a:prstGeom prst="wedgeRoundRectCallout">
            <a:avLst>
              <a:gd name="adj1" fmla="val 32287"/>
              <a:gd name="adj2" fmla="val -96114"/>
              <a:gd name="adj3" fmla="val 16667"/>
            </a:avLst>
          </a:prstGeom>
          <a:solidFill>
            <a:srgbClr val="00B0F0">
              <a:alpha val="20000"/>
            </a:srgbClr>
          </a:solidFill>
          <a:ln w="28575">
            <a:solidFill>
              <a:srgbClr val="00B0F0"/>
            </a:solidFill>
          </a:ln>
        </p:spPr>
        <p:txBody>
          <a:bodyPr wrap="square" rtlCol="0">
            <a:spAutoFit/>
          </a:bodyPr>
          <a:lstStyle/>
          <a:p>
            <a:r>
              <a:rPr lang="en-US" sz="2000" dirty="0" smtClean="0">
                <a:solidFill>
                  <a:schemeClr val="tx1"/>
                </a:solidFill>
              </a:rPr>
              <a:t>Note le </a:t>
            </a:r>
            <a:r>
              <a:rPr lang="en-US" sz="2000" dirty="0" err="1" smtClean="0">
                <a:solidFill>
                  <a:schemeClr val="tx1"/>
                </a:solidFill>
              </a:rPr>
              <a:t>diferencia</a:t>
            </a:r>
            <a:r>
              <a:rPr lang="en-US" sz="2000" dirty="0" smtClean="0">
                <a:solidFill>
                  <a:schemeClr val="tx1"/>
                </a:solidFill>
              </a:rPr>
              <a:t> </a:t>
            </a:r>
            <a:r>
              <a:rPr lang="en-US" sz="2000" dirty="0" err="1" smtClean="0">
                <a:solidFill>
                  <a:schemeClr val="tx1"/>
                </a:solidFill>
              </a:rPr>
              <a:t>en</a:t>
            </a:r>
            <a:r>
              <a:rPr lang="en-US" sz="2000" dirty="0" smtClean="0">
                <a:solidFill>
                  <a:schemeClr val="tx1"/>
                </a:solidFill>
              </a:rPr>
              <a:t> </a:t>
            </a:r>
            <a:r>
              <a:rPr lang="en-US" sz="2000" dirty="0" err="1" smtClean="0">
                <a:solidFill>
                  <a:schemeClr val="tx1"/>
                </a:solidFill>
              </a:rPr>
              <a:t>ordenar</a:t>
            </a:r>
            <a:r>
              <a:rPr lang="en-US" sz="2000" dirty="0" smtClean="0">
                <a:solidFill>
                  <a:schemeClr val="tx1"/>
                </a:solidFill>
              </a:rPr>
              <a:t> </a:t>
            </a:r>
            <a:r>
              <a:rPr lang="en-US" sz="2000" dirty="0" err="1" smtClean="0">
                <a:solidFill>
                  <a:schemeClr val="tx1"/>
                </a:solidFill>
              </a:rPr>
              <a:t>los</a:t>
            </a:r>
            <a:r>
              <a:rPr lang="en-US" sz="2000" dirty="0" smtClean="0">
                <a:solidFill>
                  <a:schemeClr val="tx1"/>
                </a:solidFill>
              </a:rPr>
              <a:t> 3 arrays de </a:t>
            </a:r>
            <a:r>
              <a:rPr lang="en-US" sz="2000" dirty="0" err="1" smtClean="0">
                <a:solidFill>
                  <a:schemeClr val="tx1"/>
                </a:solidFill>
              </a:rPr>
              <a:t>secuencialmente</a:t>
            </a:r>
            <a:r>
              <a:rPr lang="en-US" sz="2000" dirty="0" smtClean="0">
                <a:solidFill>
                  <a:schemeClr val="tx1"/>
                </a:solidFill>
              </a:rPr>
              <a:t> y </a:t>
            </a:r>
            <a:r>
              <a:rPr lang="en-US" sz="2000" dirty="0" err="1" smtClean="0">
                <a:solidFill>
                  <a:schemeClr val="tx1"/>
                </a:solidFill>
              </a:rPr>
              <a:t>usando</a:t>
            </a:r>
            <a:r>
              <a:rPr lang="en-US" sz="2000" dirty="0" smtClean="0">
                <a:solidFill>
                  <a:schemeClr val="tx1"/>
                </a:solidFill>
              </a:rPr>
              <a:t> 3 </a:t>
            </a:r>
            <a:r>
              <a:rPr lang="en-US" sz="2000" dirty="0" err="1" smtClean="0">
                <a:solidFill>
                  <a:schemeClr val="tx1"/>
                </a:solidFill>
              </a:rPr>
              <a:t>hebras</a:t>
            </a:r>
            <a:endParaRPr lang="en-US" sz="2000" dirty="0"/>
          </a:p>
        </p:txBody>
      </p:sp>
      <p:sp>
        <p:nvSpPr>
          <p:cNvPr id="10" name="Rounded Rectangle 9"/>
          <p:cNvSpPr/>
          <p:nvPr/>
        </p:nvSpPr>
        <p:spPr>
          <a:xfrm>
            <a:off x="10802679" y="3997842"/>
            <a:ext cx="829340" cy="202018"/>
          </a:xfrm>
          <a:prstGeom prst="roundRect">
            <a:avLst/>
          </a:prstGeom>
          <a:solidFill>
            <a:srgbClr val="00B0F0">
              <a:alpha val="20000"/>
            </a:srgbClr>
          </a:solidFill>
          <a:ln w="28575">
            <a:solidFill>
              <a:srgbClr val="00B0F0"/>
            </a:solidFill>
          </a:ln>
        </p:spPr>
        <p:txBody>
          <a:bodyPr wrap="square" rtlCol="0">
            <a:spAutoFit/>
          </a:bodyPr>
          <a:lstStyle/>
          <a:p>
            <a:endParaRPr lang="en-US" sz="2000">
              <a:solidFill>
                <a:schemeClr val="tx1"/>
              </a:solidFill>
            </a:endParaRPr>
          </a:p>
        </p:txBody>
      </p:sp>
      <p:sp>
        <p:nvSpPr>
          <p:cNvPr id="20" name="Rounded Rectangle 19"/>
          <p:cNvSpPr/>
          <p:nvPr/>
        </p:nvSpPr>
        <p:spPr>
          <a:xfrm>
            <a:off x="11036593" y="3314927"/>
            <a:ext cx="1043787" cy="199587"/>
          </a:xfrm>
          <a:prstGeom prst="roundRect">
            <a:avLst/>
          </a:prstGeom>
          <a:solidFill>
            <a:schemeClr val="accent2">
              <a:alpha val="20000"/>
            </a:schemeClr>
          </a:solidFill>
          <a:ln w="28575">
            <a:solidFill>
              <a:srgbClr val="FF0000"/>
            </a:solidFill>
          </a:ln>
        </p:spPr>
        <p:txBody>
          <a:bodyPr wrap="square" rtlCol="0">
            <a:spAutoFit/>
          </a:bodyPr>
          <a:lstStyle/>
          <a:p>
            <a:endParaRPr lang="en-US" sz="2000"/>
          </a:p>
        </p:txBody>
      </p:sp>
      <p:sp>
        <p:nvSpPr>
          <p:cNvPr id="21" name="Rounded Rectangle 20"/>
          <p:cNvSpPr/>
          <p:nvPr/>
        </p:nvSpPr>
        <p:spPr>
          <a:xfrm>
            <a:off x="72607" y="3121872"/>
            <a:ext cx="3199669" cy="282216"/>
          </a:xfrm>
          <a:prstGeom prst="roundRect">
            <a:avLst/>
          </a:prstGeom>
          <a:solidFill>
            <a:schemeClr val="accent2">
              <a:alpha val="20000"/>
            </a:schemeClr>
          </a:solidFill>
          <a:ln w="28575">
            <a:solidFill>
              <a:srgbClr val="FF0000"/>
            </a:solidFill>
          </a:ln>
        </p:spPr>
        <p:txBody>
          <a:bodyPr wrap="square" rtlCol="0">
            <a:spAutoFit/>
          </a:bodyPr>
          <a:lstStyle/>
          <a:p>
            <a:endParaRPr lang="en-US" sz="2000">
              <a:solidFill>
                <a:schemeClr val="tx1"/>
              </a:solidFill>
            </a:endParaRPr>
          </a:p>
        </p:txBody>
      </p:sp>
      <p:sp>
        <p:nvSpPr>
          <p:cNvPr id="22" name="Rounded Rectangle 21"/>
          <p:cNvSpPr/>
          <p:nvPr/>
        </p:nvSpPr>
        <p:spPr>
          <a:xfrm>
            <a:off x="137160" y="5799186"/>
            <a:ext cx="4902674" cy="202018"/>
          </a:xfrm>
          <a:prstGeom prst="roundRect">
            <a:avLst/>
          </a:prstGeom>
          <a:solidFill>
            <a:srgbClr val="00B0F0">
              <a:alpha val="20000"/>
            </a:srgbClr>
          </a:solidFill>
          <a:ln w="28575">
            <a:solidFill>
              <a:srgbClr val="00B0F0"/>
            </a:solidFill>
          </a:ln>
        </p:spPr>
        <p:txBody>
          <a:bodyPr wrap="square" rtlCol="0">
            <a:spAutoFit/>
          </a:bodyPr>
          <a:lstStyle/>
          <a:p>
            <a:endParaRPr lang="en-US" sz="2000"/>
          </a:p>
        </p:txBody>
      </p:sp>
    </p:spTree>
    <p:extLst>
      <p:ext uri="{BB962C8B-B14F-4D97-AF65-F5344CB8AC3E}">
        <p14:creationId xmlns:p14="http://schemas.microsoft.com/office/powerpoint/2010/main" val="291192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animBg="1"/>
      <p:bldP spid="20" grpId="0" animBg="1"/>
      <p:bldP spid="21"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6"/>
            <a:ext cx="5678849" cy="397820"/>
          </a:xfrm>
          <a:solidFill>
            <a:schemeClr val="accent1">
              <a:lumMod val="75000"/>
            </a:schemeClr>
          </a:solidFill>
        </p:spPr>
        <p:txBody>
          <a:bodyPr vert="horz" lIns="91440" tIns="45720" rIns="91440" bIns="45720" rtlCol="0" anchor="ctr">
            <a:normAutofit fontScale="90000"/>
          </a:bodyPr>
          <a:lstStyle/>
          <a:p>
            <a:r>
              <a:rPr lang="en-US" sz="2800" cap="small" dirty="0" err="1" smtClean="0">
                <a:solidFill>
                  <a:schemeClr val="bg1"/>
                </a:solidFill>
                <a:latin typeface="Arial Narrow" panose="020B0606020202030204" pitchFamily="34" charset="0"/>
              </a:rPr>
              <a:t>Hebras</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parametrizadas</a:t>
            </a:r>
            <a:endParaRPr lang="en-US" sz="28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11759608" y="6492875"/>
            <a:ext cx="432391" cy="365125"/>
          </a:xfrm>
        </p:spPr>
        <p:txBody>
          <a:bodyPr/>
          <a:lstStyle/>
          <a:p>
            <a:fld id="{5ADDC752-80C7-41F7-AA05-3E1BE1029531}" type="slidenum">
              <a:rPr lang="en-US" smtClean="0"/>
              <a:t>7</a:t>
            </a:fld>
            <a:endParaRPr lang="en-US" dirty="0"/>
          </a:p>
        </p:txBody>
      </p:sp>
      <p:pic>
        <p:nvPicPr>
          <p:cNvPr id="3" name="Picture 2"/>
          <p:cNvPicPr>
            <a:picLocks noChangeAspect="1"/>
          </p:cNvPicPr>
          <p:nvPr/>
        </p:nvPicPr>
        <p:blipFill>
          <a:blip r:embed="rId3"/>
          <a:stretch>
            <a:fillRect/>
          </a:stretch>
        </p:blipFill>
        <p:spPr>
          <a:xfrm>
            <a:off x="218455" y="2083213"/>
            <a:ext cx="5225415" cy="1393634"/>
          </a:xfrm>
          <a:prstGeom prst="rect">
            <a:avLst/>
          </a:prstGeom>
        </p:spPr>
      </p:pic>
      <p:pic>
        <p:nvPicPr>
          <p:cNvPr id="6" name="Picture 5"/>
          <p:cNvPicPr>
            <a:picLocks noChangeAspect="1"/>
          </p:cNvPicPr>
          <p:nvPr/>
        </p:nvPicPr>
        <p:blipFill>
          <a:blip r:embed="rId4"/>
          <a:stretch>
            <a:fillRect/>
          </a:stretch>
        </p:blipFill>
        <p:spPr>
          <a:xfrm>
            <a:off x="218455" y="799713"/>
            <a:ext cx="3181794" cy="1135413"/>
          </a:xfrm>
          <a:prstGeom prst="rect">
            <a:avLst/>
          </a:prstGeom>
        </p:spPr>
      </p:pic>
      <p:sp>
        <p:nvSpPr>
          <p:cNvPr id="14" name="TextBox 13"/>
          <p:cNvSpPr txBox="1"/>
          <p:nvPr/>
        </p:nvSpPr>
        <p:spPr>
          <a:xfrm>
            <a:off x="5528929" y="625396"/>
            <a:ext cx="6529309" cy="707886"/>
          </a:xfrm>
          <a:prstGeom prst="rect">
            <a:avLst/>
          </a:prstGeom>
          <a:solidFill>
            <a:srgbClr val="FFFFFF">
              <a:alpha val="50196"/>
            </a:srgbClr>
          </a:solidFill>
        </p:spPr>
        <p:txBody>
          <a:bodyPr wrap="square" rtlCol="0">
            <a:spAutoFit/>
          </a:bodyPr>
          <a:lstStyle>
            <a:defPPr>
              <a:defRPr lang="en-US"/>
            </a:defPPr>
            <a:lvl1pPr>
              <a:defRPr sz="2000"/>
            </a:lvl1pPr>
          </a:lstStyle>
          <a:p>
            <a:r>
              <a:rPr lang="es-ES_tradnl" dirty="0" smtClean="0"/>
              <a:t>Algo a distinguir en este ejemplo es que se necesita pasarle un parámetro a la hebra, en este caso el </a:t>
            </a:r>
            <a:r>
              <a:rPr lang="es-ES_tradnl" dirty="0" err="1" smtClean="0"/>
              <a:t>array</a:t>
            </a:r>
            <a:r>
              <a:rPr lang="es-ES_tradnl" dirty="0" smtClean="0"/>
              <a:t> a ordenar. </a:t>
            </a:r>
            <a:endParaRPr lang="es-ES_tradnl" dirty="0"/>
          </a:p>
        </p:txBody>
      </p:sp>
      <p:sp>
        <p:nvSpPr>
          <p:cNvPr id="8" name="Rounded Rectangle 7"/>
          <p:cNvSpPr/>
          <p:nvPr/>
        </p:nvSpPr>
        <p:spPr>
          <a:xfrm>
            <a:off x="733647" y="799712"/>
            <a:ext cx="340241" cy="1135413"/>
          </a:xfrm>
          <a:prstGeom prst="roundRect">
            <a:avLst/>
          </a:prstGeom>
          <a:solidFill>
            <a:srgbClr val="00B0F0">
              <a:alpha val="20000"/>
            </a:srgbClr>
          </a:solidFill>
          <a:ln w="28575">
            <a:noFill/>
          </a:ln>
        </p:spPr>
        <p:txBody>
          <a:bodyPr wrap="square" rtlCol="0">
            <a:spAutoFit/>
          </a:bodyPr>
          <a:lstStyle/>
          <a:p>
            <a:endParaRPr lang="en-US" sz="2000">
              <a:solidFill>
                <a:schemeClr val="tx1"/>
              </a:solidFill>
            </a:endParaRPr>
          </a:p>
        </p:txBody>
      </p:sp>
      <p:pic>
        <p:nvPicPr>
          <p:cNvPr id="9" name="Picture 8"/>
          <p:cNvPicPr>
            <a:picLocks noChangeAspect="1"/>
          </p:cNvPicPr>
          <p:nvPr/>
        </p:nvPicPr>
        <p:blipFill>
          <a:blip r:embed="rId5"/>
          <a:stretch>
            <a:fillRect/>
          </a:stretch>
        </p:blipFill>
        <p:spPr>
          <a:xfrm>
            <a:off x="5528926" y="3476847"/>
            <a:ext cx="6529309" cy="1306547"/>
          </a:xfrm>
          <a:prstGeom prst="rect">
            <a:avLst/>
          </a:prstGeom>
        </p:spPr>
      </p:pic>
      <p:sp>
        <p:nvSpPr>
          <p:cNvPr id="18" name="TextBox 17"/>
          <p:cNvSpPr txBox="1"/>
          <p:nvPr/>
        </p:nvSpPr>
        <p:spPr>
          <a:xfrm>
            <a:off x="5528929" y="1564899"/>
            <a:ext cx="6529309" cy="1015663"/>
          </a:xfrm>
          <a:prstGeom prst="rect">
            <a:avLst/>
          </a:prstGeom>
          <a:solidFill>
            <a:srgbClr val="FFFFFF">
              <a:alpha val="50196"/>
            </a:srgbClr>
          </a:solidFill>
        </p:spPr>
        <p:txBody>
          <a:bodyPr wrap="square" rtlCol="0">
            <a:spAutoFit/>
          </a:bodyPr>
          <a:lstStyle>
            <a:defPPr>
              <a:defRPr lang="en-US"/>
            </a:defPPr>
            <a:lvl1pPr>
              <a:defRPr sz="2000"/>
            </a:lvl1pPr>
          </a:lstStyle>
          <a:p>
            <a:r>
              <a:rPr lang="es-ES_tradnl" dirty="0" smtClean="0"/>
              <a:t>En este caso el constructor de </a:t>
            </a:r>
            <a:r>
              <a:rPr lang="es-ES_tradnl" sz="1800" b="1" dirty="0" err="1">
                <a:solidFill>
                  <a:srgbClr val="C00000"/>
                </a:solidFill>
                <a:latin typeface="Consolas" panose="020B0609020204030204" pitchFamily="49" charset="0"/>
              </a:rPr>
              <a:t>Thread</a:t>
            </a:r>
            <a:r>
              <a:rPr lang="es-ES_tradnl" dirty="0" smtClean="0"/>
              <a:t> debe recibir como parámetro un delegado </a:t>
            </a:r>
            <a:r>
              <a:rPr lang="es-ES_tradnl" sz="1800" b="1" dirty="0" err="1">
                <a:solidFill>
                  <a:srgbClr val="C00000"/>
                </a:solidFill>
                <a:latin typeface="Consolas" panose="020B0609020204030204" pitchFamily="49" charset="0"/>
              </a:rPr>
              <a:t>void</a:t>
            </a:r>
            <a:r>
              <a:rPr lang="es-ES_tradnl" dirty="0" smtClean="0"/>
              <a:t> que recibe como parámetro un </a:t>
            </a:r>
            <a:r>
              <a:rPr lang="es-ES_tradnl" sz="1800" b="1" dirty="0" err="1">
                <a:solidFill>
                  <a:srgbClr val="C00000"/>
                </a:solidFill>
                <a:latin typeface="Consolas" panose="020B0609020204030204" pitchFamily="49" charset="0"/>
              </a:rPr>
              <a:t>object</a:t>
            </a:r>
            <a:endParaRPr lang="es-ES_tradnl" sz="1800" b="1" dirty="0">
              <a:solidFill>
                <a:srgbClr val="C00000"/>
              </a:solidFill>
              <a:latin typeface="Consolas" panose="020B0609020204030204" pitchFamily="49" charset="0"/>
            </a:endParaRPr>
          </a:p>
        </p:txBody>
      </p:sp>
      <p:sp>
        <p:nvSpPr>
          <p:cNvPr id="19" name="Rounded Rectangle 18"/>
          <p:cNvSpPr/>
          <p:nvPr/>
        </p:nvSpPr>
        <p:spPr>
          <a:xfrm>
            <a:off x="909939" y="3049896"/>
            <a:ext cx="4278749" cy="426951"/>
          </a:xfrm>
          <a:prstGeom prst="roundRect">
            <a:avLst/>
          </a:prstGeom>
          <a:solidFill>
            <a:srgbClr val="00B0F0">
              <a:alpha val="20000"/>
            </a:srgbClr>
          </a:solidFill>
          <a:ln w="28575">
            <a:noFill/>
          </a:ln>
        </p:spPr>
        <p:txBody>
          <a:bodyPr wrap="square" rtlCol="0">
            <a:spAutoFit/>
          </a:bodyPr>
          <a:lstStyle/>
          <a:p>
            <a:endParaRPr lang="en-US" sz="2000">
              <a:solidFill>
                <a:schemeClr val="tx1"/>
              </a:solidFill>
            </a:endParaRPr>
          </a:p>
        </p:txBody>
      </p:sp>
      <p:pic>
        <p:nvPicPr>
          <p:cNvPr id="12" name="Picture 11"/>
          <p:cNvPicPr>
            <a:picLocks noChangeAspect="1"/>
          </p:cNvPicPr>
          <p:nvPr/>
        </p:nvPicPr>
        <p:blipFill>
          <a:blip r:embed="rId6"/>
          <a:stretch>
            <a:fillRect/>
          </a:stretch>
        </p:blipFill>
        <p:spPr>
          <a:xfrm>
            <a:off x="5528927" y="2789959"/>
            <a:ext cx="6529309" cy="393306"/>
          </a:xfrm>
          <a:prstGeom prst="rect">
            <a:avLst/>
          </a:prstGeom>
        </p:spPr>
      </p:pic>
      <p:pic>
        <p:nvPicPr>
          <p:cNvPr id="13" name="Picture 12"/>
          <p:cNvPicPr>
            <a:picLocks noChangeAspect="1"/>
          </p:cNvPicPr>
          <p:nvPr/>
        </p:nvPicPr>
        <p:blipFill>
          <a:blip r:embed="rId7"/>
          <a:stretch>
            <a:fillRect/>
          </a:stretch>
        </p:blipFill>
        <p:spPr>
          <a:xfrm>
            <a:off x="5528926" y="5076976"/>
            <a:ext cx="3877216" cy="1397205"/>
          </a:xfrm>
          <a:prstGeom prst="rect">
            <a:avLst/>
          </a:prstGeom>
        </p:spPr>
      </p:pic>
      <p:sp>
        <p:nvSpPr>
          <p:cNvPr id="24" name="TextBox 23"/>
          <p:cNvSpPr txBox="1"/>
          <p:nvPr/>
        </p:nvSpPr>
        <p:spPr>
          <a:xfrm>
            <a:off x="239718" y="3747347"/>
            <a:ext cx="5119089" cy="2831544"/>
          </a:xfrm>
          <a:prstGeom prst="rect">
            <a:avLst/>
          </a:prstGeom>
          <a:solidFill>
            <a:srgbClr val="FFFFFF">
              <a:alpha val="50196"/>
            </a:srgbClr>
          </a:solidFill>
        </p:spPr>
        <p:txBody>
          <a:bodyPr wrap="square" rtlCol="0">
            <a:spAutoFit/>
          </a:bodyPr>
          <a:lstStyle>
            <a:defPPr>
              <a:defRPr lang="en-US"/>
            </a:defPPr>
            <a:lvl1pPr>
              <a:defRPr sz="2000"/>
            </a:lvl1pPr>
          </a:lstStyle>
          <a:p>
            <a:r>
              <a:rPr lang="es-ES_tradnl" dirty="0" smtClean="0"/>
              <a:t>El contexto en que se crea la hebra es quien tiene la capacidad de saber cuáles son los parámetros que se necesitan para iniciar la ejecución “simultanea” de la hebra con quien la desencadena. Como por el </a:t>
            </a:r>
            <a:r>
              <a:rPr lang="es-ES_tradnl" dirty="0" err="1" smtClean="0"/>
              <a:t>tipado</a:t>
            </a:r>
            <a:r>
              <a:rPr lang="es-ES_tradnl" dirty="0" smtClean="0"/>
              <a:t> estático no se puede definir genéricamente un delegado para cada potencial combinación de parámetros estos deben encapsularse en un </a:t>
            </a:r>
            <a:r>
              <a:rPr lang="es-ES_tradnl" sz="1800" b="1" dirty="0" err="1">
                <a:solidFill>
                  <a:srgbClr val="C00000"/>
                </a:solidFill>
                <a:latin typeface="Consolas" panose="020B0609020204030204" pitchFamily="49" charset="0"/>
              </a:rPr>
              <a:t>object</a:t>
            </a:r>
            <a:endParaRPr lang="es-ES_tradnl" sz="1800" b="1" dirty="0">
              <a:solidFill>
                <a:srgbClr val="C00000"/>
              </a:solidFill>
              <a:latin typeface="Consolas" panose="020B0609020204030204" pitchFamily="49" charset="0"/>
            </a:endParaRPr>
          </a:p>
        </p:txBody>
      </p:sp>
      <p:sp>
        <p:nvSpPr>
          <p:cNvPr id="25" name="Rounded Rectangular Callout 24"/>
          <p:cNvSpPr/>
          <p:nvPr/>
        </p:nvSpPr>
        <p:spPr>
          <a:xfrm>
            <a:off x="9324753" y="4925724"/>
            <a:ext cx="2733482" cy="1634490"/>
          </a:xfrm>
          <a:prstGeom prst="wedgeRoundRectCallout">
            <a:avLst>
              <a:gd name="adj1" fmla="val -101648"/>
              <a:gd name="adj2" fmla="val 5302"/>
              <a:gd name="adj3" fmla="val 16667"/>
            </a:avLst>
          </a:prstGeom>
          <a:solidFill>
            <a:srgbClr val="FF0000">
              <a:alpha val="20000"/>
            </a:srgbClr>
          </a:solidFill>
        </p:spPr>
        <p:txBody>
          <a:bodyPr wrap="square" rtlCol="0">
            <a:spAutoFit/>
          </a:bodyPr>
          <a:lstStyle/>
          <a:p>
            <a:r>
              <a:rPr lang="en-US" dirty="0" smtClean="0"/>
              <a:t>Es </a:t>
            </a:r>
            <a:r>
              <a:rPr lang="en-US" dirty="0" err="1" smtClean="0"/>
              <a:t>responsabilidad</a:t>
            </a:r>
            <a:r>
              <a:rPr lang="en-US" dirty="0" smtClean="0"/>
              <a:t> del </a:t>
            </a:r>
            <a:r>
              <a:rPr lang="en-US" dirty="0" err="1" smtClean="0"/>
              <a:t>método</a:t>
            </a:r>
            <a:r>
              <a:rPr lang="en-US" dirty="0" smtClean="0"/>
              <a:t> que </a:t>
            </a:r>
            <a:r>
              <a:rPr lang="en-US" dirty="0" err="1" smtClean="0"/>
              <a:t>ejecutará</a:t>
            </a:r>
            <a:r>
              <a:rPr lang="en-US" dirty="0" smtClean="0"/>
              <a:t> </a:t>
            </a:r>
            <a:r>
              <a:rPr lang="en-US" dirty="0" err="1" smtClean="0"/>
              <a:t>en</a:t>
            </a:r>
            <a:r>
              <a:rPr lang="en-US" dirty="0" smtClean="0"/>
              <a:t> la </a:t>
            </a:r>
            <a:r>
              <a:rPr lang="en-US" dirty="0" err="1" smtClean="0"/>
              <a:t>hebra</a:t>
            </a:r>
            <a:r>
              <a:rPr lang="en-US" dirty="0" smtClean="0"/>
              <a:t> “</a:t>
            </a:r>
            <a:r>
              <a:rPr lang="en-US" dirty="0" err="1" smtClean="0"/>
              <a:t>desencapsular</a:t>
            </a:r>
            <a:r>
              <a:rPr lang="en-US" dirty="0" smtClean="0"/>
              <a:t>” </a:t>
            </a:r>
            <a:r>
              <a:rPr lang="en-US" dirty="0" err="1" smtClean="0"/>
              <a:t>este</a:t>
            </a:r>
            <a:r>
              <a:rPr lang="en-US" dirty="0" smtClean="0"/>
              <a:t> object a lo que </a:t>
            </a:r>
            <a:r>
              <a:rPr lang="en-US" dirty="0" err="1" smtClean="0"/>
              <a:t>debe</a:t>
            </a:r>
            <a:r>
              <a:rPr lang="en-US" dirty="0" smtClean="0"/>
              <a:t> </a:t>
            </a:r>
            <a:r>
              <a:rPr lang="en-US" dirty="0" err="1" smtClean="0"/>
              <a:t>ser</a:t>
            </a:r>
            <a:endParaRPr lang="en-US" sz="1600" b="1" dirty="0">
              <a:solidFill>
                <a:srgbClr val="C00000"/>
              </a:solidFill>
              <a:latin typeface="Consolas" panose="020B0609020204030204" pitchFamily="49" charset="0"/>
            </a:endParaRPr>
          </a:p>
        </p:txBody>
      </p:sp>
      <p:sp>
        <p:nvSpPr>
          <p:cNvPr id="26" name="Rounded Rectangle 25"/>
          <p:cNvSpPr/>
          <p:nvPr/>
        </p:nvSpPr>
        <p:spPr>
          <a:xfrm>
            <a:off x="5943600" y="5742414"/>
            <a:ext cx="2402958" cy="408623"/>
          </a:xfrm>
          <a:prstGeom prst="roundRect">
            <a:avLst/>
          </a:prstGeom>
          <a:solidFill>
            <a:srgbClr val="FF0000">
              <a:alpha val="20000"/>
            </a:srgbClr>
          </a:solidFill>
        </p:spPr>
        <p:txBody>
          <a:bodyPr wrap="square" rtlCol="0">
            <a:spAutoFit/>
          </a:bodyPr>
          <a:lstStyle/>
          <a:p>
            <a:endParaRPr lang="en-US"/>
          </a:p>
        </p:txBody>
      </p:sp>
    </p:spTree>
    <p:extLst>
      <p:ext uri="{BB962C8B-B14F-4D97-AF65-F5344CB8AC3E}">
        <p14:creationId xmlns:p14="http://schemas.microsoft.com/office/powerpoint/2010/main" val="265225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18" grpId="0" animBg="1"/>
      <p:bldP spid="19" grpId="0" animBg="1"/>
      <p:bldP spid="24" grpId="0" animBg="1"/>
      <p:bldP spid="25"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6"/>
            <a:ext cx="3243993" cy="397820"/>
          </a:xfrm>
          <a:solidFill>
            <a:schemeClr val="accent1">
              <a:lumMod val="75000"/>
            </a:schemeClr>
          </a:solidFill>
        </p:spPr>
        <p:txBody>
          <a:bodyPr vert="horz" lIns="91440" tIns="45720" rIns="91440" bIns="45720" rtlCol="0" anchor="ctr">
            <a:normAutofit fontScale="90000"/>
          </a:bodyPr>
          <a:lstStyle/>
          <a:p>
            <a:r>
              <a:rPr lang="en-US" sz="2800" cap="small" dirty="0" err="1" smtClean="0">
                <a:solidFill>
                  <a:schemeClr val="bg1"/>
                </a:solidFill>
                <a:latin typeface="Arial Narrow" panose="020B0606020202030204" pitchFamily="34" charset="0"/>
              </a:rPr>
              <a:t>Esperar</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por</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una</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hebra</a:t>
            </a:r>
            <a:endParaRPr lang="en-US" sz="28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11759608" y="6492875"/>
            <a:ext cx="432391" cy="365125"/>
          </a:xfrm>
        </p:spPr>
        <p:txBody>
          <a:bodyPr/>
          <a:lstStyle/>
          <a:p>
            <a:fld id="{5ADDC752-80C7-41F7-AA05-3E1BE1029531}" type="slidenum">
              <a:rPr lang="en-US" smtClean="0"/>
              <a:t>8</a:t>
            </a:fld>
            <a:endParaRPr lang="en-US" dirty="0"/>
          </a:p>
        </p:txBody>
      </p:sp>
      <p:pic>
        <p:nvPicPr>
          <p:cNvPr id="10" name="Picture 9"/>
          <p:cNvPicPr>
            <a:picLocks noChangeAspect="1"/>
          </p:cNvPicPr>
          <p:nvPr/>
        </p:nvPicPr>
        <p:blipFill>
          <a:blip r:embed="rId3"/>
          <a:stretch>
            <a:fillRect/>
          </a:stretch>
        </p:blipFill>
        <p:spPr>
          <a:xfrm>
            <a:off x="179892" y="625396"/>
            <a:ext cx="5349034" cy="5867479"/>
          </a:xfrm>
          <a:prstGeom prst="rect">
            <a:avLst/>
          </a:prstGeom>
        </p:spPr>
      </p:pic>
      <p:sp>
        <p:nvSpPr>
          <p:cNvPr id="21" name="Rounded Rectangular Callout 20"/>
          <p:cNvSpPr/>
          <p:nvPr/>
        </p:nvSpPr>
        <p:spPr>
          <a:xfrm>
            <a:off x="5715729" y="795517"/>
            <a:ext cx="4619117" cy="1021556"/>
          </a:xfrm>
          <a:prstGeom prst="wedgeRoundRectCallout">
            <a:avLst>
              <a:gd name="adj1" fmla="val -119833"/>
              <a:gd name="adj2" fmla="val 290487"/>
              <a:gd name="adj3" fmla="val 16667"/>
            </a:avLst>
          </a:prstGeom>
          <a:solidFill>
            <a:srgbClr val="00B0F0">
              <a:alpha val="20000"/>
            </a:srgbClr>
          </a:solidFill>
        </p:spPr>
        <p:txBody>
          <a:bodyPr wrap="square" rtlCol="0">
            <a:spAutoFit/>
          </a:bodyPr>
          <a:lstStyle/>
          <a:p>
            <a:r>
              <a:rPr lang="es-ES_tradnl" dirty="0"/>
              <a:t>En este ejemplo las tres hebras para ordenar cada uno de los </a:t>
            </a:r>
            <a:r>
              <a:rPr lang="es-ES_tradnl" dirty="0" err="1"/>
              <a:t>arrays</a:t>
            </a:r>
            <a:r>
              <a:rPr lang="es-ES_tradnl" dirty="0"/>
              <a:t> fueron iniciadas desde le hebra correspondiente al </a:t>
            </a:r>
            <a:r>
              <a:rPr lang="es-ES_tradnl" b="1" dirty="0" err="1">
                <a:solidFill>
                  <a:srgbClr val="C00000"/>
                </a:solidFill>
                <a:latin typeface="Consolas" panose="020B0609020204030204" pitchFamily="49" charset="0"/>
              </a:rPr>
              <a:t>Main</a:t>
            </a:r>
            <a:endParaRPr lang="es-ES_tradnl" b="1" dirty="0">
              <a:solidFill>
                <a:srgbClr val="C00000"/>
              </a:solidFill>
              <a:latin typeface="Consolas" panose="020B0609020204030204" pitchFamily="49" charset="0"/>
            </a:endParaRPr>
          </a:p>
        </p:txBody>
      </p:sp>
      <p:sp>
        <p:nvSpPr>
          <p:cNvPr id="22" name="Rounded Rectangle 21"/>
          <p:cNvSpPr/>
          <p:nvPr/>
        </p:nvSpPr>
        <p:spPr>
          <a:xfrm>
            <a:off x="137159" y="4105000"/>
            <a:ext cx="4147761" cy="408623"/>
          </a:xfrm>
          <a:prstGeom prst="roundRect">
            <a:avLst/>
          </a:prstGeom>
          <a:solidFill>
            <a:srgbClr val="00B0F0">
              <a:alpha val="20000"/>
            </a:srgbClr>
          </a:solidFill>
        </p:spPr>
        <p:txBody>
          <a:bodyPr wrap="square" rtlCol="0">
            <a:spAutoFit/>
          </a:bodyPr>
          <a:lstStyle/>
          <a:p>
            <a:endParaRPr lang="en-US"/>
          </a:p>
        </p:txBody>
      </p:sp>
      <p:sp>
        <p:nvSpPr>
          <p:cNvPr id="26" name="Rounded Rectangle 25"/>
          <p:cNvSpPr/>
          <p:nvPr/>
        </p:nvSpPr>
        <p:spPr>
          <a:xfrm>
            <a:off x="179891" y="4872664"/>
            <a:ext cx="3647829" cy="698796"/>
          </a:xfrm>
          <a:prstGeom prst="roundRect">
            <a:avLst/>
          </a:prstGeom>
          <a:solidFill>
            <a:srgbClr val="FF0000">
              <a:alpha val="20000"/>
            </a:srgbClr>
          </a:solidFill>
        </p:spPr>
        <p:txBody>
          <a:bodyPr wrap="square" rtlCol="0">
            <a:spAutoFit/>
          </a:bodyPr>
          <a:lstStyle/>
          <a:p>
            <a:endParaRPr lang="en-US"/>
          </a:p>
        </p:txBody>
      </p:sp>
      <p:sp>
        <p:nvSpPr>
          <p:cNvPr id="25" name="Rounded Rectangular Callout 24"/>
          <p:cNvSpPr/>
          <p:nvPr/>
        </p:nvSpPr>
        <p:spPr>
          <a:xfrm>
            <a:off x="5715729" y="2863914"/>
            <a:ext cx="4822248" cy="2247424"/>
          </a:xfrm>
          <a:prstGeom prst="wedgeRoundRectCallout">
            <a:avLst>
              <a:gd name="adj1" fmla="val -105496"/>
              <a:gd name="adj2" fmla="val 53732"/>
              <a:gd name="adj3" fmla="val 16667"/>
            </a:avLst>
          </a:prstGeom>
          <a:solidFill>
            <a:srgbClr val="FF0000">
              <a:alpha val="20000"/>
            </a:srgbClr>
          </a:solidFill>
        </p:spPr>
        <p:txBody>
          <a:bodyPr wrap="square" rtlCol="0">
            <a:spAutoFit/>
          </a:bodyPr>
          <a:lstStyle/>
          <a:p>
            <a:r>
              <a:rPr lang="en-US" dirty="0" smtClean="0"/>
              <a:t>Pero </a:t>
            </a:r>
            <a:r>
              <a:rPr lang="en-US" dirty="0" err="1" smtClean="0"/>
              <a:t>en</a:t>
            </a:r>
            <a:r>
              <a:rPr lang="en-US" dirty="0" smtClean="0"/>
              <a:t> </a:t>
            </a:r>
            <a:r>
              <a:rPr lang="en-US" dirty="0" err="1" smtClean="0"/>
              <a:t>este</a:t>
            </a:r>
            <a:r>
              <a:rPr lang="en-US" dirty="0" smtClean="0"/>
              <a:t> </a:t>
            </a:r>
            <a:r>
              <a:rPr lang="en-US" dirty="0" err="1" smtClean="0"/>
              <a:t>caso</a:t>
            </a:r>
            <a:r>
              <a:rPr lang="en-US" dirty="0" smtClean="0"/>
              <a:t> para </a:t>
            </a:r>
            <a:r>
              <a:rPr lang="en-US" dirty="0" err="1" smtClean="0"/>
              <a:t>medir</a:t>
            </a:r>
            <a:r>
              <a:rPr lang="en-US" dirty="0" smtClean="0"/>
              <a:t> el </a:t>
            </a:r>
            <a:r>
              <a:rPr lang="en-US" dirty="0" err="1" smtClean="0"/>
              <a:t>tiempo</a:t>
            </a:r>
            <a:r>
              <a:rPr lang="en-US" dirty="0" smtClean="0"/>
              <a:t> </a:t>
            </a:r>
            <a:r>
              <a:rPr lang="en-US" b="1" dirty="0">
                <a:solidFill>
                  <a:srgbClr val="C00000"/>
                </a:solidFill>
                <a:latin typeface="Consolas" panose="020B0609020204030204" pitchFamily="49" charset="0"/>
              </a:rPr>
              <a:t>Main</a:t>
            </a:r>
            <a:r>
              <a:rPr lang="en-US" dirty="0" smtClean="0"/>
              <a:t> no </a:t>
            </a:r>
            <a:r>
              <a:rPr lang="en-US" dirty="0" err="1" smtClean="0"/>
              <a:t>puede</a:t>
            </a:r>
            <a:r>
              <a:rPr lang="en-US" dirty="0" smtClean="0"/>
              <a:t> </a:t>
            </a:r>
            <a:r>
              <a:rPr lang="en-US" dirty="0" err="1" smtClean="0"/>
              <a:t>terminar</a:t>
            </a:r>
            <a:r>
              <a:rPr lang="en-US" dirty="0" smtClean="0"/>
              <a:t> hasta que no </a:t>
            </a:r>
            <a:r>
              <a:rPr lang="en-US" dirty="0" err="1" smtClean="0"/>
              <a:t>terminen</a:t>
            </a:r>
            <a:r>
              <a:rPr lang="en-US" dirty="0" smtClean="0"/>
              <a:t> las </a:t>
            </a:r>
            <a:r>
              <a:rPr lang="en-US" dirty="0" err="1" smtClean="0"/>
              <a:t>tes</a:t>
            </a:r>
            <a:r>
              <a:rPr lang="en-US" dirty="0" smtClean="0"/>
              <a:t> </a:t>
            </a:r>
            <a:r>
              <a:rPr lang="en-US" dirty="0" err="1" smtClean="0"/>
              <a:t>hebras</a:t>
            </a:r>
            <a:r>
              <a:rPr lang="en-US" dirty="0" smtClean="0"/>
              <a:t> de </a:t>
            </a:r>
            <a:r>
              <a:rPr lang="en-US" dirty="0" err="1" smtClean="0"/>
              <a:t>ordenación</a:t>
            </a:r>
            <a:r>
              <a:rPr lang="en-US" dirty="0" smtClean="0"/>
              <a:t> que </a:t>
            </a:r>
            <a:r>
              <a:rPr lang="en-US" dirty="0" err="1" smtClean="0"/>
              <a:t>desencadenó</a:t>
            </a:r>
            <a:r>
              <a:rPr lang="en-US" dirty="0" smtClean="0"/>
              <a:t>. El </a:t>
            </a:r>
            <a:r>
              <a:rPr lang="en-US" dirty="0" err="1" smtClean="0"/>
              <a:t>método</a:t>
            </a:r>
            <a:r>
              <a:rPr lang="en-US" dirty="0" smtClean="0"/>
              <a:t> </a:t>
            </a:r>
            <a:r>
              <a:rPr lang="en-US" b="1" dirty="0">
                <a:solidFill>
                  <a:srgbClr val="C00000"/>
                </a:solidFill>
                <a:latin typeface="Consolas" panose="020B0609020204030204" pitchFamily="49" charset="0"/>
              </a:rPr>
              <a:t>Join</a:t>
            </a:r>
            <a:r>
              <a:rPr lang="en-US" dirty="0" smtClean="0"/>
              <a:t> </a:t>
            </a:r>
            <a:r>
              <a:rPr lang="en-US" dirty="0" err="1" smtClean="0"/>
              <a:t>aplicado</a:t>
            </a:r>
            <a:r>
              <a:rPr lang="en-US" dirty="0" smtClean="0"/>
              <a:t> a </a:t>
            </a:r>
            <a:r>
              <a:rPr lang="en-US" dirty="0" err="1" smtClean="0"/>
              <a:t>una</a:t>
            </a:r>
            <a:r>
              <a:rPr lang="en-US" dirty="0" smtClean="0"/>
              <a:t> </a:t>
            </a:r>
            <a:r>
              <a:rPr lang="en-US" dirty="0" err="1" smtClean="0"/>
              <a:t>hebra</a:t>
            </a:r>
            <a:r>
              <a:rPr lang="en-US" dirty="0" smtClean="0"/>
              <a:t> </a:t>
            </a:r>
            <a:r>
              <a:rPr lang="en-US" dirty="0" err="1" smtClean="0"/>
              <a:t>implica</a:t>
            </a:r>
            <a:r>
              <a:rPr lang="en-US" dirty="0" smtClean="0"/>
              <a:t> </a:t>
            </a:r>
            <a:r>
              <a:rPr lang="en-US" dirty="0" err="1" smtClean="0"/>
              <a:t>detener</a:t>
            </a:r>
            <a:r>
              <a:rPr lang="en-US" dirty="0" smtClean="0"/>
              <a:t> la </a:t>
            </a:r>
            <a:r>
              <a:rPr lang="en-US" dirty="0" err="1" smtClean="0"/>
              <a:t>ejecución</a:t>
            </a:r>
            <a:r>
              <a:rPr lang="en-US" dirty="0" smtClean="0"/>
              <a:t> de la </a:t>
            </a:r>
            <a:r>
              <a:rPr lang="en-US" dirty="0" err="1" smtClean="0"/>
              <a:t>hebra</a:t>
            </a:r>
            <a:r>
              <a:rPr lang="en-US" dirty="0" smtClean="0"/>
              <a:t> que lo </a:t>
            </a:r>
            <a:r>
              <a:rPr lang="en-US" dirty="0" err="1" smtClean="0"/>
              <a:t>aplica</a:t>
            </a:r>
            <a:r>
              <a:rPr lang="en-US" dirty="0" smtClean="0"/>
              <a:t> hasta que </a:t>
            </a:r>
            <a:r>
              <a:rPr lang="en-US" dirty="0" err="1" smtClean="0"/>
              <a:t>termina</a:t>
            </a:r>
            <a:r>
              <a:rPr lang="en-US" dirty="0" smtClean="0"/>
              <a:t> la </a:t>
            </a:r>
            <a:r>
              <a:rPr lang="en-US" dirty="0" err="1" smtClean="0"/>
              <a:t>ejecución</a:t>
            </a:r>
            <a:r>
              <a:rPr lang="en-US" dirty="0" smtClean="0"/>
              <a:t> de la </a:t>
            </a:r>
            <a:r>
              <a:rPr lang="en-US" dirty="0" err="1" smtClean="0"/>
              <a:t>hebra</a:t>
            </a:r>
            <a:r>
              <a:rPr lang="en-US" dirty="0" smtClean="0"/>
              <a:t> </a:t>
            </a:r>
            <a:r>
              <a:rPr lang="en-US" dirty="0" err="1" smtClean="0"/>
              <a:t>invocada</a:t>
            </a:r>
            <a:endParaRPr lang="en-US" sz="1600" b="1"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331030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6"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6"/>
            <a:ext cx="5678849" cy="397820"/>
          </a:xfrm>
          <a:solidFill>
            <a:schemeClr val="accent1">
              <a:lumMod val="75000"/>
            </a:schemeClr>
          </a:solidFill>
        </p:spPr>
        <p:txBody>
          <a:bodyPr vert="horz" lIns="91440" tIns="45720" rIns="91440" bIns="45720" rtlCol="0" anchor="ctr">
            <a:normAutofit fontScale="90000"/>
          </a:bodyPr>
          <a:lstStyle/>
          <a:p>
            <a:r>
              <a:rPr lang="en-US" sz="2800" cap="small" dirty="0" err="1" smtClean="0">
                <a:solidFill>
                  <a:schemeClr val="bg1"/>
                </a:solidFill>
                <a:latin typeface="Arial Narrow" panose="020B0606020202030204" pitchFamily="34" charset="0"/>
              </a:rPr>
              <a:t>Cada</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hebra</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tiene</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su</a:t>
            </a:r>
            <a:r>
              <a:rPr lang="en-US" sz="2800" cap="small" dirty="0" smtClean="0">
                <a:solidFill>
                  <a:schemeClr val="bg1"/>
                </a:solidFill>
                <a:latin typeface="Arial Narrow" panose="020B0606020202030204" pitchFamily="34" charset="0"/>
              </a:rPr>
              <a:t> stack de </a:t>
            </a:r>
            <a:r>
              <a:rPr lang="en-US" sz="2800" cap="small" dirty="0" err="1" smtClean="0">
                <a:solidFill>
                  <a:schemeClr val="bg1"/>
                </a:solidFill>
                <a:latin typeface="Arial Narrow" panose="020B0606020202030204" pitchFamily="34" charset="0"/>
              </a:rPr>
              <a:t>ejecución</a:t>
            </a:r>
            <a:endParaRPr lang="en-US" sz="28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11759608" y="6492875"/>
            <a:ext cx="432391" cy="365125"/>
          </a:xfrm>
        </p:spPr>
        <p:txBody>
          <a:bodyPr/>
          <a:lstStyle/>
          <a:p>
            <a:fld id="{5ADDC752-80C7-41F7-AA05-3E1BE1029531}" type="slidenum">
              <a:rPr lang="en-US" smtClean="0"/>
              <a:t>9</a:t>
            </a:fld>
            <a:endParaRPr lang="en-US" dirty="0"/>
          </a:p>
        </p:txBody>
      </p:sp>
      <p:sp>
        <p:nvSpPr>
          <p:cNvPr id="14" name="TextBox 13"/>
          <p:cNvSpPr txBox="1"/>
          <p:nvPr/>
        </p:nvSpPr>
        <p:spPr>
          <a:xfrm>
            <a:off x="137161" y="524391"/>
            <a:ext cx="5519360" cy="923330"/>
          </a:xfrm>
          <a:prstGeom prst="rect">
            <a:avLst/>
          </a:prstGeom>
          <a:solidFill>
            <a:srgbClr val="FFFFFF">
              <a:alpha val="50196"/>
            </a:srgbClr>
          </a:solidFill>
        </p:spPr>
        <p:txBody>
          <a:bodyPr wrap="square" rtlCol="0">
            <a:spAutoFit/>
          </a:bodyPr>
          <a:lstStyle>
            <a:defPPr>
              <a:defRPr lang="en-US"/>
            </a:defPPr>
            <a:lvl1pPr>
              <a:defRPr sz="2000"/>
            </a:lvl1pPr>
          </a:lstStyle>
          <a:p>
            <a:r>
              <a:rPr lang="es-ES_tradnl" sz="1800" dirty="0" smtClean="0"/>
              <a:t>Cada hebra tiene su propio </a:t>
            </a:r>
            <a:r>
              <a:rPr lang="es-ES_tradnl" sz="1800" dirty="0" err="1" smtClean="0"/>
              <a:t>stack</a:t>
            </a:r>
            <a:r>
              <a:rPr lang="es-ES_tradnl" sz="1800" dirty="0" smtClean="0"/>
              <a:t> de ejecución. En el siguiente código veremos 4 hebras que calcula cada una Fibonacci</a:t>
            </a:r>
            <a:endParaRPr lang="es-ES_tradnl" sz="1800" dirty="0"/>
          </a:p>
        </p:txBody>
      </p:sp>
      <p:pic>
        <p:nvPicPr>
          <p:cNvPr id="7" name="Picture 6"/>
          <p:cNvPicPr>
            <a:picLocks noChangeAspect="1"/>
          </p:cNvPicPr>
          <p:nvPr/>
        </p:nvPicPr>
        <p:blipFill>
          <a:blip r:embed="rId3"/>
          <a:stretch>
            <a:fillRect/>
          </a:stretch>
        </p:blipFill>
        <p:spPr>
          <a:xfrm>
            <a:off x="137160" y="1493646"/>
            <a:ext cx="5519361" cy="5191178"/>
          </a:xfrm>
          <a:prstGeom prst="rect">
            <a:avLst/>
          </a:prstGeom>
        </p:spPr>
      </p:pic>
      <p:sp>
        <p:nvSpPr>
          <p:cNvPr id="8" name="Rounded Rectangle 7"/>
          <p:cNvSpPr/>
          <p:nvPr/>
        </p:nvSpPr>
        <p:spPr>
          <a:xfrm rot="16200000">
            <a:off x="1462580" y="4525289"/>
            <a:ext cx="376321" cy="2651688"/>
          </a:xfrm>
          <a:prstGeom prst="roundRect">
            <a:avLst/>
          </a:prstGeom>
          <a:solidFill>
            <a:srgbClr val="00B0F0">
              <a:alpha val="20000"/>
            </a:srgbClr>
          </a:solidFill>
          <a:ln w="28575">
            <a:noFill/>
          </a:ln>
        </p:spPr>
        <p:txBody>
          <a:bodyPr wrap="square" rtlCol="0">
            <a:spAutoFit/>
          </a:bodyPr>
          <a:lstStyle/>
          <a:p>
            <a:endParaRPr lang="en-US" sz="2000">
              <a:solidFill>
                <a:schemeClr val="tx1"/>
              </a:solidFill>
            </a:endParaRPr>
          </a:p>
        </p:txBody>
      </p:sp>
      <p:sp>
        <p:nvSpPr>
          <p:cNvPr id="20" name="Rounded Rectangular Callout 19"/>
          <p:cNvSpPr/>
          <p:nvPr/>
        </p:nvSpPr>
        <p:spPr>
          <a:xfrm>
            <a:off x="2169041" y="3966116"/>
            <a:ext cx="3413051" cy="1021556"/>
          </a:xfrm>
          <a:prstGeom prst="wedgeRoundRectCallout">
            <a:avLst>
              <a:gd name="adj1" fmla="val -40680"/>
              <a:gd name="adj2" fmla="val 137040"/>
              <a:gd name="adj3" fmla="val 16667"/>
            </a:avLst>
          </a:prstGeom>
          <a:solidFill>
            <a:srgbClr val="00B0F0">
              <a:alpha val="20000"/>
            </a:srgbClr>
          </a:solidFill>
        </p:spPr>
        <p:txBody>
          <a:bodyPr wrap="square" rtlCol="0">
            <a:spAutoFit/>
          </a:bodyPr>
          <a:lstStyle/>
          <a:p>
            <a:r>
              <a:rPr lang="es-ES_tradnl" dirty="0" smtClean="0"/>
              <a:t>La hebra tiene una propiedad </a:t>
            </a:r>
            <a:r>
              <a:rPr lang="es-ES_tradnl" b="1" dirty="0" err="1" smtClean="0">
                <a:solidFill>
                  <a:srgbClr val="C00000"/>
                </a:solidFill>
                <a:latin typeface="Consolas" panose="020B0609020204030204" pitchFamily="49" charset="0"/>
              </a:rPr>
              <a:t>Name</a:t>
            </a:r>
            <a:r>
              <a:rPr lang="es-ES_tradnl" b="1" dirty="0">
                <a:solidFill>
                  <a:srgbClr val="C00000"/>
                </a:solidFill>
                <a:latin typeface="Consolas" panose="020B0609020204030204" pitchFamily="49" charset="0"/>
              </a:rPr>
              <a:t> </a:t>
            </a:r>
            <a:r>
              <a:rPr lang="es-ES_tradnl" dirty="0"/>
              <a:t>mediante la que podemos darle nombre a la hebra</a:t>
            </a:r>
          </a:p>
        </p:txBody>
      </p:sp>
      <p:pic>
        <p:nvPicPr>
          <p:cNvPr id="11" name="Picture 10"/>
          <p:cNvPicPr>
            <a:picLocks noChangeAspect="1"/>
          </p:cNvPicPr>
          <p:nvPr/>
        </p:nvPicPr>
        <p:blipFill>
          <a:blip r:embed="rId4"/>
          <a:stretch>
            <a:fillRect/>
          </a:stretch>
        </p:blipFill>
        <p:spPr>
          <a:xfrm>
            <a:off x="5814662" y="247658"/>
            <a:ext cx="6161141" cy="6395881"/>
          </a:xfrm>
          <a:prstGeom prst="rect">
            <a:avLst/>
          </a:prstGeom>
        </p:spPr>
      </p:pic>
      <p:sp>
        <p:nvSpPr>
          <p:cNvPr id="21" name="Rounded Rectangle 20"/>
          <p:cNvSpPr/>
          <p:nvPr/>
        </p:nvSpPr>
        <p:spPr>
          <a:xfrm rot="16200000">
            <a:off x="7547200" y="-352795"/>
            <a:ext cx="576645" cy="4041721"/>
          </a:xfrm>
          <a:prstGeom prst="roundRect">
            <a:avLst/>
          </a:prstGeom>
          <a:solidFill>
            <a:srgbClr val="00B0F0">
              <a:alpha val="20000"/>
            </a:srgbClr>
          </a:solidFill>
          <a:ln w="28575">
            <a:noFill/>
          </a:ln>
        </p:spPr>
        <p:txBody>
          <a:bodyPr wrap="square" rtlCol="0">
            <a:spAutoFit/>
          </a:bodyPr>
          <a:lstStyle/>
          <a:p>
            <a:endParaRPr lang="en-US" sz="2000">
              <a:solidFill>
                <a:schemeClr val="tx1"/>
              </a:solidFill>
            </a:endParaRPr>
          </a:p>
        </p:txBody>
      </p:sp>
      <p:sp>
        <p:nvSpPr>
          <p:cNvPr id="22" name="Rounded Rectangle 21"/>
          <p:cNvSpPr/>
          <p:nvPr/>
        </p:nvSpPr>
        <p:spPr>
          <a:xfrm rot="16200000">
            <a:off x="8336667" y="2276106"/>
            <a:ext cx="1172072" cy="6354303"/>
          </a:xfrm>
          <a:prstGeom prst="roundRect">
            <a:avLst/>
          </a:prstGeom>
          <a:solidFill>
            <a:srgbClr val="FF0000">
              <a:alpha val="20000"/>
            </a:srgbClr>
          </a:solidFill>
          <a:ln w="28575">
            <a:noFill/>
          </a:ln>
        </p:spPr>
        <p:txBody>
          <a:bodyPr wrap="square" rtlCol="0">
            <a:spAutoFit/>
          </a:bodyPr>
          <a:lstStyle/>
          <a:p>
            <a:endParaRPr lang="en-US" sz="2000">
              <a:solidFill>
                <a:schemeClr val="tx1"/>
              </a:solidFill>
            </a:endParaRPr>
          </a:p>
        </p:txBody>
      </p:sp>
      <p:sp>
        <p:nvSpPr>
          <p:cNvPr id="23" name="Rounded Rectangular Callout 22"/>
          <p:cNvSpPr/>
          <p:nvPr/>
        </p:nvSpPr>
        <p:spPr>
          <a:xfrm>
            <a:off x="3498112" y="2650156"/>
            <a:ext cx="1988288" cy="1021556"/>
          </a:xfrm>
          <a:prstGeom prst="wedgeRoundRectCallout">
            <a:avLst>
              <a:gd name="adj1" fmla="val 72787"/>
              <a:gd name="adj2" fmla="val 194880"/>
              <a:gd name="adj3" fmla="val 16667"/>
            </a:avLst>
          </a:prstGeom>
          <a:solidFill>
            <a:srgbClr val="FF0000">
              <a:alpha val="20000"/>
            </a:srgbClr>
          </a:solidFill>
        </p:spPr>
        <p:txBody>
          <a:bodyPr wrap="square" rtlCol="0">
            <a:spAutoFit/>
          </a:bodyPr>
          <a:lstStyle/>
          <a:p>
            <a:r>
              <a:rPr lang="es-ES_tradnl" dirty="0" smtClean="0"/>
              <a:t>Medir el tiempo global de las cuatro hebras</a:t>
            </a:r>
            <a:endParaRPr lang="es-ES_tradnl" dirty="0"/>
          </a:p>
        </p:txBody>
      </p:sp>
    </p:spTree>
    <p:extLst>
      <p:ext uri="{BB962C8B-B14F-4D97-AF65-F5344CB8AC3E}">
        <p14:creationId xmlns:p14="http://schemas.microsoft.com/office/powerpoint/2010/main" val="6447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0" grpId="0" animBg="1"/>
      <p:bldP spid="21" grpId="0" animBg="1"/>
      <p:bldP spid="22" grpId="0" animBg="1"/>
      <p:bldP spid="2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3181</TotalTime>
  <Words>2506</Words>
  <Application>Microsoft Office PowerPoint</Application>
  <PresentationFormat>Widescreen</PresentationFormat>
  <Paragraphs>186</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Narrow</vt:lpstr>
      <vt:lpstr>Calibri</vt:lpstr>
      <vt:lpstr>Calibri Light</vt:lpstr>
      <vt:lpstr>Consolas</vt:lpstr>
      <vt:lpstr>Office Theme</vt:lpstr>
      <vt:lpstr>Temas del curso</vt:lpstr>
      <vt:lpstr>Hebras (Threads)</vt:lpstr>
      <vt:lpstr>Hebras en C#. Un primer ejemplo</vt:lpstr>
      <vt:lpstr>Hebras en C#. Durmiendo una hebra</vt:lpstr>
      <vt:lpstr>Hebras en C#. Durmiendo una hebra</vt:lpstr>
      <vt:lpstr>Las hebras aprovechan el paralelismo</vt:lpstr>
      <vt:lpstr>Hebras parametrizadas</vt:lpstr>
      <vt:lpstr>Esperar por una hebra</vt:lpstr>
      <vt:lpstr>Cada hebra tiene su stack de ejecución</vt:lpstr>
      <vt:lpstr>Cada hebra tiene su stack de ejecución</vt:lpstr>
      <vt:lpstr>Cuando varias hebras quieren compartir un recurso</vt:lpstr>
      <vt:lpstr>Sincronización con candados (lock)</vt:lpstr>
      <vt:lpstr>Sincronización con candados (lock)</vt:lpstr>
      <vt:lpstr>Sincronización con candados (lock)</vt:lpstr>
      <vt:lpstr>Sincronización con candados (lock)</vt:lpstr>
      <vt:lpstr>Sincronización con candados (lock)</vt:lpstr>
      <vt:lpstr>Sincronización con candados (lock)</vt:lpstr>
      <vt:lpstr>Sincronización con candados (lock)</vt:lpstr>
      <vt:lpstr>Sincronización con candados (lock)</vt:lpstr>
      <vt:lpstr>Sincronización con candados (lock)</vt:lpstr>
      <vt:lpstr>Problemas con la sincronizacion. Deadlock</vt:lpstr>
      <vt:lpstr>Los 5 filósofos</vt:lpstr>
      <vt:lpstr>Los 5 filósofos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mkm</dc:creator>
  <cp:lastModifiedBy>mkm</cp:lastModifiedBy>
  <cp:revision>138</cp:revision>
  <dcterms:created xsi:type="dcterms:W3CDTF">2022-09-19T16:59:00Z</dcterms:created>
  <dcterms:modified xsi:type="dcterms:W3CDTF">2022-12-07T06:04:14Z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ECD221CB6C804001A44159AA60597633</vt:lpwstr>
  </property>
  <property fmtid="{D5CDD505-2E9C-101B-9397-08002B2CF9AE}" pid="3" name="KSOProductBuildVer">
    <vt:lpwstr>1033-11.2.0.11156</vt:lpwstr>
  </property>
</Properties>
</file>