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3" r:id="rId2"/>
    <p:sldId id="286" r:id="rId3"/>
    <p:sldId id="287" r:id="rId4"/>
    <p:sldId id="288" r:id="rId5"/>
    <p:sldId id="284" r:id="rId6"/>
    <p:sldId id="285" r:id="rId7"/>
    <p:sldId id="289" r:id="rId8"/>
    <p:sldId id="297" r:id="rId9"/>
    <p:sldId id="298" r:id="rId10"/>
    <p:sldId id="299" r:id="rId11"/>
    <p:sldId id="300" r:id="rId12"/>
    <p:sldId id="311" r:id="rId13"/>
    <p:sldId id="312" r:id="rId14"/>
    <p:sldId id="313" r:id="rId15"/>
    <p:sldId id="314" r:id="rId16"/>
    <p:sldId id="309" r:id="rId17"/>
    <p:sldId id="310" r:id="rId18"/>
    <p:sldId id="315" r:id="rId19"/>
    <p:sldId id="301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m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  <a:srgbClr val="3366FF"/>
    <a:srgbClr val="FFFF00"/>
    <a:srgbClr val="FFFFFF"/>
    <a:srgbClr val="3399FF"/>
    <a:srgbClr val="C00000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90943" autoAdjust="0"/>
  </p:normalViewPr>
  <p:slideViewPr>
    <p:cSldViewPr snapToGrid="0">
      <p:cViewPr varScale="1">
        <p:scale>
          <a:sx n="97" d="100"/>
          <a:sy n="97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que no </a:t>
            </a:r>
            <a:r>
              <a:rPr lang="en-US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conocer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de </a:t>
            </a:r>
            <a:r>
              <a:rPr lang="en-US" b="1" baseline="0" dirty="0" err="1" smtClean="0"/>
              <a:t>Figuras</a:t>
            </a:r>
            <a:r>
              <a:rPr lang="en-US" baseline="0" dirty="0" smtClean="0"/>
              <a:t>, </a:t>
            </a:r>
            <a:r>
              <a:rPr lang="en-US" b="1" baseline="0" dirty="0" err="1" smtClean="0"/>
              <a:t>Triangulo</a:t>
            </a:r>
            <a:r>
              <a:rPr lang="en-US" baseline="0" dirty="0" smtClean="0"/>
              <a:t> y </a:t>
            </a:r>
            <a:r>
              <a:rPr lang="en-US" b="1" baseline="0" dirty="0" smtClean="0"/>
              <a:t>Factory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basta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las DLLs el </a:t>
            </a:r>
            <a:r>
              <a:rPr lang="en-US" baseline="0" dirty="0" err="1" smtClean="0"/>
              <a:t>compilador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extrae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información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las DLLs </a:t>
            </a:r>
            <a:r>
              <a:rPr lang="en-US" baseline="0" dirty="0" err="1" smtClean="0"/>
              <a:t>precisamente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Reflection.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ejecuta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generado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instrucción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="1" baseline="0" dirty="0" smtClean="0"/>
              <a:t>x as </a:t>
            </a:r>
            <a:r>
              <a:rPr lang="en-US" b="1" baseline="0" dirty="0" err="1" smtClean="0"/>
              <a:t>Figura</a:t>
            </a:r>
            <a:r>
              <a:rPr lang="en-US" baseline="0" dirty="0" smtClean="0"/>
              <a:t>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as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baseline="0" dirty="0" smtClean="0"/>
              <a:t>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as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Pentagono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aseline="0" dirty="0" err="1" smtClean="0"/>
              <a:t>éste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verifica</a:t>
            </a:r>
            <a:r>
              <a:rPr lang="en-US" baseline="0" dirty="0" smtClean="0"/>
              <a:t> que lo que </a:t>
            </a:r>
            <a:r>
              <a:rPr lang="en-US" baseline="0" dirty="0" err="1" smtClean="0"/>
              <a:t>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baseline="0" dirty="0" smtClean="0"/>
              <a:t> sea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Figura</a:t>
            </a:r>
            <a:r>
              <a:rPr lang="en-US" baseline="0" dirty="0" smtClean="0"/>
              <a:t>,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Triangulo</a:t>
            </a:r>
            <a:r>
              <a:rPr lang="en-US" baseline="0" dirty="0" smtClean="0"/>
              <a:t> o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Pentagono</a:t>
            </a:r>
            <a:r>
              <a:rPr lang="en-US" baseline="0" dirty="0" smtClean="0"/>
              <a:t>. Como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generado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f, t</a:t>
            </a:r>
            <a:r>
              <a:rPr lang="en-US" baseline="0" dirty="0" smtClean="0"/>
              <a:t> 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seguro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el binding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 que al </a:t>
            </a:r>
            <a:r>
              <a:rPr lang="en-US" baseline="0" dirty="0" err="1" smtClean="0"/>
              <a:t>invocar</a:t>
            </a:r>
            <a:r>
              <a:rPr lang="en-US" baseline="0" dirty="0" smtClean="0"/>
              <a:t>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Solo </a:t>
            </a:r>
            <a:r>
              <a:rPr lang="en-US" dirty="0" err="1" smtClean="0"/>
              <a:t>ilustraremos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diapositivas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baseline="0" dirty="0" smtClean="0"/>
              <a:t> </a:t>
            </a:r>
            <a:r>
              <a:rPr lang="en-US" b="1" baseline="0" dirty="0" smtClean="0"/>
              <a:t>Reflection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revisar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practicar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Reflection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traduzca</a:t>
            </a:r>
            <a:r>
              <a:rPr lang="en-US" baseline="0" dirty="0" smtClean="0"/>
              <a:t> </a:t>
            </a:r>
            <a:r>
              <a:rPr lang="en-US" b="1" baseline="0" dirty="0" smtClean="0"/>
              <a:t>Reflection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Reflexión</a:t>
            </a:r>
            <a:r>
              <a:rPr lang="en-US" baseline="0" dirty="0" smtClean="0"/>
              <a:t>!! No </a:t>
            </a:r>
            <a:r>
              <a:rPr lang="en-US" baseline="0" dirty="0" err="1" smtClean="0"/>
              <a:t>estamos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reflexionando</a:t>
            </a:r>
            <a:r>
              <a:rPr lang="en-US" baseline="0" dirty="0" smtClean="0"/>
              <a:t>” nada. Reflection </a:t>
            </a:r>
            <a:r>
              <a:rPr lang="en-US" baseline="0" dirty="0" err="1" smtClean="0"/>
              <a:t>sería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Reflejo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reflejar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información</a:t>
            </a:r>
            <a:r>
              <a:rPr lang="en-US" baseline="0" dirty="0" smtClean="0"/>
              <a:t> que hay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resultado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compilación</a:t>
            </a:r>
            <a:r>
              <a:rPr lang="en-US" baseline="0" dirty="0" smtClean="0"/>
              <a:t>. No hay un </a:t>
            </a:r>
            <a:r>
              <a:rPr lang="en-US" baseline="0" dirty="0" err="1" smtClean="0"/>
              <a:t>término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español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 Este </a:t>
            </a:r>
            <a:r>
              <a:rPr lang="en-US" baseline="0" dirty="0" err="1" smtClean="0"/>
              <a:t>proceder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extraer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suele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denominar</a:t>
            </a:r>
            <a:r>
              <a:rPr lang="en-US" baseline="0" dirty="0" smtClean="0"/>
              <a:t> </a:t>
            </a:r>
            <a:r>
              <a:rPr lang="en-US" i="1" baseline="0" dirty="0" err="1" smtClean="0"/>
              <a:t>Ingeniería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Reversa</a:t>
            </a:r>
            <a:r>
              <a:rPr lang="en-US" i="1" baseline="0" dirty="0" smtClean="0"/>
              <a:t>. </a:t>
            </a:r>
            <a:r>
              <a:rPr lang="en-US" i="0" baseline="0" dirty="0" err="1" smtClean="0"/>
              <a:t>Algo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así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a </a:t>
            </a:r>
            <a:r>
              <a:rPr lang="en-US" i="0" baseline="0" dirty="0" err="1" smtClean="0"/>
              <a:t>partir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resultado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queremos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reconstruir</a:t>
            </a:r>
            <a:r>
              <a:rPr lang="en-US" i="0" baseline="0" dirty="0" smtClean="0"/>
              <a:t> o </a:t>
            </a:r>
            <a:r>
              <a:rPr lang="en-US" i="0" baseline="0" dirty="0" err="1" smtClean="0"/>
              <a:t>descubir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cómo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llegó</a:t>
            </a:r>
            <a:r>
              <a:rPr lang="en-US" i="0" baseline="0" dirty="0" smtClean="0"/>
              <a:t> a ‘’el.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simplificar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suponiendo</a:t>
            </a:r>
            <a:r>
              <a:rPr lang="en-US" baseline="0" dirty="0" smtClean="0"/>
              <a:t> que no hay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buscado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reflection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dilucidar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cuál</a:t>
            </a:r>
            <a:r>
              <a:rPr lang="en-US" baseline="0" dirty="0" smtClean="0"/>
              <a:t> es 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.</a:t>
            </a:r>
          </a:p>
          <a:p>
            <a:endParaRPr lang="en-US" i="1" baseline="0" dirty="0" smtClean="0"/>
          </a:p>
          <a:p>
            <a:r>
              <a:rPr lang="en-US" i="0" baseline="0" dirty="0" err="1" smtClean="0"/>
              <a:t>También</a:t>
            </a:r>
            <a:r>
              <a:rPr lang="en-US" i="0" baseline="0" dirty="0" smtClean="0"/>
              <a:t> para </a:t>
            </a:r>
            <a:r>
              <a:rPr lang="en-US" i="0" baseline="0" dirty="0" err="1" smtClean="0"/>
              <a:t>simplificar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estamos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suponiendo</a:t>
            </a:r>
            <a:r>
              <a:rPr lang="en-US" i="0" baseline="0" dirty="0" smtClean="0"/>
              <a:t> que 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queremos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ejecutar</a:t>
            </a:r>
            <a:r>
              <a:rPr lang="en-US" i="0" baseline="0" dirty="0" smtClean="0"/>
              <a:t> no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parámetros</a:t>
            </a:r>
            <a:r>
              <a:rPr lang="en-US" i="0" baseline="0" dirty="0" smtClean="0"/>
              <a:t>. 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Para </a:t>
            </a:r>
            <a:r>
              <a:rPr lang="en-US" i="0" baseline="0" dirty="0" err="1" smtClean="0"/>
              <a:t>ejecutar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se llama a </a:t>
            </a:r>
            <a:r>
              <a:rPr lang="en-US" b="1" i="0" baseline="0" dirty="0" smtClean="0"/>
              <a:t>Invoke</a:t>
            </a:r>
            <a:r>
              <a:rPr lang="en-US" i="0" baseline="0" dirty="0" smtClean="0"/>
              <a:t>. Se le </a:t>
            </a:r>
            <a:r>
              <a:rPr lang="en-US" i="0" baseline="0" dirty="0" err="1" smtClean="0"/>
              <a:t>pasa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primer </a:t>
            </a:r>
            <a:r>
              <a:rPr lang="en-US" i="0" baseline="0" dirty="0" err="1" smtClean="0"/>
              <a:t>parámetro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instancia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sobre</a:t>
            </a:r>
            <a:r>
              <a:rPr lang="en-US" i="0" baseline="0" dirty="0" smtClean="0"/>
              <a:t> la que se </a:t>
            </a:r>
            <a:r>
              <a:rPr lang="en-US" i="0" baseline="0" dirty="0" err="1" smtClean="0"/>
              <a:t>invocaría</a:t>
            </a:r>
            <a:r>
              <a:rPr lang="en-US" i="0" baseline="0" dirty="0" smtClean="0"/>
              <a:t> (x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ejemplo</a:t>
            </a:r>
            <a:r>
              <a:rPr lang="en-US" i="0" baseline="0" dirty="0" smtClean="0"/>
              <a:t>) y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segundo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parámetro</a:t>
            </a:r>
            <a:r>
              <a:rPr lang="en-US" i="0" baseline="0" dirty="0" smtClean="0"/>
              <a:t> un array de objects con </a:t>
            </a:r>
            <a:r>
              <a:rPr lang="en-US" i="0" baseline="0" dirty="0" err="1" smtClean="0"/>
              <a:t>los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parámetros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reales</a:t>
            </a:r>
            <a:r>
              <a:rPr lang="en-US" i="0" baseline="0" dirty="0" smtClean="0"/>
              <a:t>,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caso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método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sabemos</a:t>
            </a:r>
            <a:r>
              <a:rPr lang="en-US" i="0" baseline="0" dirty="0" smtClean="0"/>
              <a:t> que no </a:t>
            </a:r>
            <a:r>
              <a:rPr lang="en-US" i="0" baseline="0" dirty="0" err="1" smtClean="0"/>
              <a:t>tienen</a:t>
            </a:r>
            <a:r>
              <a:rPr lang="en-US" i="0" baseline="0" dirty="0" smtClean="0"/>
              <a:t>  </a:t>
            </a:r>
            <a:r>
              <a:rPr lang="en-US" i="0" baseline="0" dirty="0" err="1" smtClean="0"/>
              <a:t>parámetros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hemos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pasado</a:t>
            </a:r>
            <a:r>
              <a:rPr lang="en-US" i="0" baseline="0" dirty="0" smtClean="0"/>
              <a:t> </a:t>
            </a:r>
            <a:r>
              <a:rPr lang="en-US" b="1" i="0" baseline="0" dirty="0" smtClean="0"/>
              <a:t>null. </a:t>
            </a:r>
            <a:r>
              <a:rPr lang="en-US" b="0" i="0" baseline="0" dirty="0" err="1" smtClean="0"/>
              <a:t>Por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eso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llamada</a:t>
            </a:r>
            <a:r>
              <a:rPr lang="en-US" b="0" i="0" baseline="0" dirty="0" smtClean="0"/>
              <a:t> es</a:t>
            </a:r>
          </a:p>
          <a:p>
            <a:r>
              <a:rPr lang="en-US" b="1" i="0" baseline="0" dirty="0" err="1" smtClean="0"/>
              <a:t>m.Invoke</a:t>
            </a:r>
            <a:r>
              <a:rPr lang="en-US" b="1" i="0" baseline="0" dirty="0" smtClean="0"/>
              <a:t>(x, null)</a:t>
            </a:r>
          </a:p>
          <a:p>
            <a:endParaRPr lang="en-US" b="1" i="0" baseline="0" dirty="0" smtClean="0"/>
          </a:p>
          <a:p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la </a:t>
            </a:r>
            <a:r>
              <a:rPr lang="en-US" b="0" i="0" baseline="0" dirty="0" err="1" smtClean="0"/>
              <a:t>siguiente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diapo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veremos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como</a:t>
            </a:r>
            <a:r>
              <a:rPr lang="en-US" b="0" i="0" baseline="0" dirty="0" smtClean="0"/>
              <a:t> se </a:t>
            </a:r>
            <a:r>
              <a:rPr lang="en-US" b="0" i="0" baseline="0" dirty="0" err="1" smtClean="0"/>
              <a:t>pueden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generar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objetos</a:t>
            </a:r>
            <a:r>
              <a:rPr lang="en-US" b="0" i="0" baseline="0" dirty="0" smtClean="0"/>
              <a:t> a </a:t>
            </a:r>
            <a:r>
              <a:rPr lang="en-US" b="0" i="0" baseline="0" dirty="0" err="1" smtClean="0"/>
              <a:t>partir</a:t>
            </a:r>
            <a:r>
              <a:rPr lang="en-US" b="0" i="0" baseline="0" dirty="0" smtClean="0"/>
              <a:t> de DLLs que no se </a:t>
            </a:r>
            <a:r>
              <a:rPr lang="en-US" b="0" i="0" baseline="0" dirty="0" err="1" smtClean="0"/>
              <a:t>disponían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cuando</a:t>
            </a:r>
            <a:r>
              <a:rPr lang="en-US" b="0" i="0" baseline="0" dirty="0" smtClean="0"/>
              <a:t> se compile el </a:t>
            </a:r>
            <a:r>
              <a:rPr lang="en-US" b="0" i="0" baseline="0" dirty="0" err="1" smtClean="0"/>
              <a:t>proyecto</a:t>
            </a:r>
            <a:r>
              <a:rPr lang="en-US" b="1" i="0" baseline="0" dirty="0" smtClean="0"/>
              <a:t> </a:t>
            </a:r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simplificar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suponiendo</a:t>
            </a:r>
            <a:r>
              <a:rPr lang="en-US" dirty="0" smtClean="0"/>
              <a:t> que no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sobrecargas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buscado</a:t>
            </a:r>
            <a:r>
              <a:rPr lang="en-US" baseline="0" dirty="0" smtClean="0"/>
              <a:t> (</a:t>
            </a:r>
            <a:r>
              <a:rPr lang="en-US" b="1" baseline="0" dirty="0" smtClean="0"/>
              <a:t>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) y que 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parámetros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simplificar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suponiendo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que el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cuestión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un constructor sin </a:t>
            </a:r>
            <a:r>
              <a:rPr lang="en-US" baseline="0" dirty="0" err="1" smtClean="0"/>
              <a:t>parámetros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System.Reflection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métodos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sobrecargas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investigar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necesario</a:t>
            </a:r>
            <a:r>
              <a:rPr lang="en-US" baseline="0" dirty="0" smtClean="0"/>
              <a:t> para la </a:t>
            </a:r>
            <a:r>
              <a:rPr lang="en-US" baseline="0" dirty="0" err="1" smtClean="0"/>
              <a:t>creación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invocación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incluyendo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parámetros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adecuados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Para que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receptor el </a:t>
            </a:r>
            <a:r>
              <a:rPr lang="en-US" baseline="0" dirty="0" err="1" smtClean="0"/>
              <a:t>método</a:t>
            </a:r>
            <a:r>
              <a:rPr lang="en-US" baseline="0" dirty="0" smtClean="0"/>
              <a:t> </a:t>
            </a:r>
            <a:r>
              <a:rPr lang="en-US" b="1" baseline="0" dirty="0" smtClean="0"/>
              <a:t>Invoke </a:t>
            </a:r>
            <a:r>
              <a:rPr lang="en-US" b="0" baseline="0" dirty="0" err="1" smtClean="0"/>
              <a:t>devuelve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object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Use el </a:t>
            </a:r>
            <a:r>
              <a:rPr lang="en-US" i="0" dirty="0" err="1" smtClean="0"/>
              <a:t>código</a:t>
            </a:r>
            <a:r>
              <a:rPr lang="en-US" i="0" dirty="0" smtClean="0"/>
              <a:t> del </a:t>
            </a:r>
            <a:r>
              <a:rPr lang="en-US" i="0" dirty="0" err="1" smtClean="0"/>
              <a:t>proyecto</a:t>
            </a:r>
            <a:r>
              <a:rPr lang="en-US" i="0" dirty="0" smtClean="0"/>
              <a:t> </a:t>
            </a:r>
            <a:r>
              <a:rPr lang="en-US" i="0" dirty="0" err="1" smtClean="0"/>
              <a:t>asociado</a:t>
            </a:r>
            <a:r>
              <a:rPr lang="en-US" i="0" dirty="0" smtClean="0"/>
              <a:t> a </a:t>
            </a:r>
            <a:r>
              <a:rPr lang="en-US" i="0" dirty="0" err="1" smtClean="0"/>
              <a:t>este</a:t>
            </a:r>
            <a:r>
              <a:rPr lang="en-US" i="0" dirty="0" smtClean="0"/>
              <a:t> </a:t>
            </a:r>
            <a:r>
              <a:rPr lang="en-US" i="0" dirty="0" err="1" smtClean="0"/>
              <a:t>tema</a:t>
            </a:r>
            <a:r>
              <a:rPr lang="en-US" i="0" dirty="0" smtClean="0"/>
              <a:t> y </a:t>
            </a:r>
            <a:r>
              <a:rPr lang="en-US" i="0" dirty="0" err="1" smtClean="0"/>
              <a:t>pruebe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otras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formas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usar</a:t>
            </a:r>
            <a:r>
              <a:rPr lang="en-US" i="0" baseline="0" dirty="0" smtClean="0"/>
              <a:t> el </a:t>
            </a:r>
            <a:r>
              <a:rPr lang="en-US" b="1" i="0" baseline="0" dirty="0" smtClean="0"/>
              <a:t>dynamic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Con </a:t>
            </a:r>
            <a:r>
              <a:rPr lang="en-US" b="0" i="0" baseline="0" dirty="0" err="1" smtClean="0"/>
              <a:t>este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recurso</a:t>
            </a:r>
            <a:r>
              <a:rPr lang="en-US" b="0" i="0" baseline="0" dirty="0" smtClean="0"/>
              <a:t> </a:t>
            </a:r>
            <a:r>
              <a:rPr lang="en-US" b="1" i="0" baseline="0" dirty="0" smtClean="0"/>
              <a:t>dynamic</a:t>
            </a:r>
            <a:r>
              <a:rPr lang="en-US" b="0" i="0" baseline="0" dirty="0" smtClean="0"/>
              <a:t> C# no </a:t>
            </a:r>
            <a:r>
              <a:rPr lang="en-US" b="0" i="0" baseline="0" dirty="0" err="1" smtClean="0"/>
              <a:t>deja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ser</a:t>
            </a:r>
            <a:r>
              <a:rPr lang="en-US" b="0" i="0" baseline="0" dirty="0" smtClean="0"/>
              <a:t> </a:t>
            </a:r>
            <a:r>
              <a:rPr lang="en-US" b="1" i="0" baseline="0" dirty="0" err="1" smtClean="0"/>
              <a:t>estáticamente</a:t>
            </a:r>
            <a:r>
              <a:rPr lang="en-US" b="1" i="0" baseline="0" dirty="0" smtClean="0"/>
              <a:t> </a:t>
            </a:r>
            <a:r>
              <a:rPr lang="en-US" b="1" i="0" baseline="0" dirty="0" err="1" smtClean="0"/>
              <a:t>tipado</a:t>
            </a:r>
            <a:r>
              <a:rPr lang="en-US" b="0" i="0" baseline="0" dirty="0" smtClean="0"/>
              <a:t>. </a:t>
            </a:r>
            <a:r>
              <a:rPr lang="en-US" b="0" i="0" baseline="0" dirty="0" err="1" smtClean="0"/>
              <a:t>Todas</a:t>
            </a:r>
            <a:r>
              <a:rPr lang="en-US" b="0" i="0" baseline="0" dirty="0" smtClean="0"/>
              <a:t> las </a:t>
            </a:r>
            <a:r>
              <a:rPr lang="en-US" b="0" i="0" baseline="0" dirty="0" err="1" smtClean="0"/>
              <a:t>entidades</a:t>
            </a:r>
            <a:r>
              <a:rPr lang="en-US" b="0" i="0" baseline="0" dirty="0" smtClean="0"/>
              <a:t> (variables, </a:t>
            </a:r>
            <a:r>
              <a:rPr lang="en-US" b="0" i="0" baseline="0" dirty="0" err="1" smtClean="0"/>
              <a:t>parámetros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tipos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retorno</a:t>
            </a:r>
            <a:r>
              <a:rPr lang="en-US" b="0" i="0" baseline="0" dirty="0" smtClean="0"/>
              <a:t>)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C# </a:t>
            </a:r>
            <a:r>
              <a:rPr lang="en-US" b="0" i="0" baseline="0" dirty="0" err="1" smtClean="0"/>
              <a:t>deben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tener</a:t>
            </a:r>
            <a:r>
              <a:rPr lang="en-US" b="0" i="0" baseline="0" dirty="0" smtClean="0"/>
              <a:t> un </a:t>
            </a:r>
            <a:r>
              <a:rPr lang="en-US" b="0" i="0" baseline="0" dirty="0" err="1" smtClean="0"/>
              <a:t>tipo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estáticamente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conocido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bien</a:t>
            </a:r>
            <a:r>
              <a:rPr lang="en-US" b="0" i="0" baseline="0" dirty="0" smtClean="0"/>
              <a:t> sea </a:t>
            </a:r>
            <a:r>
              <a:rPr lang="en-US" b="0" i="0" baseline="0" dirty="0" err="1" smtClean="0"/>
              <a:t>porque</a:t>
            </a:r>
            <a:r>
              <a:rPr lang="en-US" b="0" i="0" baseline="0" dirty="0" smtClean="0"/>
              <a:t> se les </a:t>
            </a:r>
            <a:r>
              <a:rPr lang="en-US" b="0" i="0" baseline="0" dirty="0" err="1" smtClean="0"/>
              <a:t>asocia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explícitamente</a:t>
            </a:r>
            <a:r>
              <a:rPr lang="en-US" b="0" i="0" baseline="0" dirty="0" smtClean="0"/>
              <a:t> o </a:t>
            </a:r>
            <a:r>
              <a:rPr lang="en-US" b="0" i="0" baseline="0" dirty="0" err="1" smtClean="0"/>
              <a:t>porque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puede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ser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inferido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siempre</a:t>
            </a:r>
            <a:r>
              <a:rPr lang="en-US" b="0" i="0" baseline="0" dirty="0" smtClean="0"/>
              <a:t> de </a:t>
            </a:r>
            <a:r>
              <a:rPr lang="en-US" b="0" i="0" baseline="0" dirty="0" err="1" smtClean="0"/>
              <a:t>manera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estática</a:t>
            </a:r>
            <a:r>
              <a:rPr lang="en-US" b="0" i="0" baseline="0" dirty="0" smtClean="0"/>
              <a:t> (sin </a:t>
            </a:r>
            <a:r>
              <a:rPr lang="en-US" b="0" i="0" baseline="0" dirty="0" err="1" smtClean="0"/>
              <a:t>depender</a:t>
            </a:r>
            <a:r>
              <a:rPr lang="en-US" b="0" i="0" baseline="0" dirty="0" smtClean="0"/>
              <a:t> de la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).</a:t>
            </a:r>
          </a:p>
          <a:p>
            <a:r>
              <a:rPr lang="en-US" b="0" i="0" baseline="0" dirty="0" smtClean="0"/>
              <a:t>Las </a:t>
            </a:r>
            <a:r>
              <a:rPr lang="en-US" b="0" i="0" baseline="0" dirty="0" err="1" smtClean="0"/>
              <a:t>entidades</a:t>
            </a:r>
            <a:r>
              <a:rPr lang="en-US" b="0" i="0" baseline="0" dirty="0" smtClean="0"/>
              <a:t> con </a:t>
            </a:r>
            <a:r>
              <a:rPr lang="en-US" b="0" i="0" baseline="0" dirty="0" err="1" smtClean="0"/>
              <a:t>tipo</a:t>
            </a:r>
            <a:r>
              <a:rPr lang="en-US" b="0" i="0" baseline="0" dirty="0" smtClean="0"/>
              <a:t> dynamic </a:t>
            </a:r>
            <a:r>
              <a:rPr lang="en-US" b="0" i="0" baseline="0" dirty="0" err="1" smtClean="0"/>
              <a:t>asociado</a:t>
            </a:r>
            <a:r>
              <a:rPr lang="en-US" b="0" i="0" baseline="0" dirty="0" smtClean="0"/>
              <a:t> el </a:t>
            </a:r>
            <a:r>
              <a:rPr lang="en-US" b="0" i="0" baseline="0" dirty="0" err="1" smtClean="0"/>
              <a:t>compilador</a:t>
            </a:r>
            <a:r>
              <a:rPr lang="en-US" b="0" i="0" baseline="0" dirty="0" smtClean="0"/>
              <a:t> las </a:t>
            </a:r>
            <a:r>
              <a:rPr lang="en-US" b="0" i="0" baseline="0" dirty="0" err="1" smtClean="0"/>
              <a:t>deja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usar</a:t>
            </a:r>
            <a:r>
              <a:rPr lang="en-US" b="0" i="0" baseline="0" dirty="0" smtClean="0"/>
              <a:t> con </a:t>
            </a:r>
            <a:r>
              <a:rPr lang="en-US" b="0" i="0" baseline="0" dirty="0" err="1" smtClean="0"/>
              <a:t>diferentes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sintáxis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pero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siempre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generando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código</a:t>
            </a:r>
            <a:r>
              <a:rPr lang="en-US" b="0" i="0" baseline="0" dirty="0" smtClean="0"/>
              <a:t> que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ejecución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verifique</a:t>
            </a:r>
            <a:r>
              <a:rPr lang="en-US" b="0" i="0" baseline="0" dirty="0" smtClean="0"/>
              <a:t> que </a:t>
            </a:r>
            <a:r>
              <a:rPr lang="en-US" b="0" i="0" baseline="0" dirty="0" err="1" smtClean="0"/>
              <a:t>tal</a:t>
            </a:r>
            <a:r>
              <a:rPr lang="en-US" b="0" i="0" baseline="0" dirty="0" smtClean="0"/>
              <a:t> forma de </a:t>
            </a:r>
            <a:r>
              <a:rPr lang="en-US" b="0" i="0" baseline="0" dirty="0" err="1" smtClean="0"/>
              <a:t>uso</a:t>
            </a:r>
            <a:r>
              <a:rPr lang="en-US" b="0" i="0" baseline="0" dirty="0" smtClean="0"/>
              <a:t> es </a:t>
            </a:r>
            <a:r>
              <a:rPr lang="en-US" b="0" i="0" baseline="0" dirty="0" err="1" smtClean="0"/>
              <a:t>válida</a:t>
            </a:r>
            <a:r>
              <a:rPr lang="en-US" b="0" i="0" baseline="0" dirty="0" smtClean="0"/>
              <a:t> para </a:t>
            </a:r>
            <a:r>
              <a:rPr lang="en-US" b="0" i="0" baseline="0" dirty="0" err="1" smtClean="0"/>
              <a:t>en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caso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contrario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disparar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excepción</a:t>
            </a:r>
            <a:endParaRPr lang="en-US" b="0" i="0" baseline="0" dirty="0" smtClean="0"/>
          </a:p>
          <a:p>
            <a:endParaRPr lang="en-US" i="0" smtClean="0"/>
          </a:p>
          <a:p>
            <a:r>
              <a:rPr lang="en-US" i="0" smtClean="0"/>
              <a:t>Más</a:t>
            </a:r>
            <a:r>
              <a:rPr lang="en-US" i="0" dirty="0" smtClean="0"/>
              <a:t> </a:t>
            </a:r>
            <a:r>
              <a:rPr lang="en-US" i="0" dirty="0" err="1" smtClean="0"/>
              <a:t>adelante</a:t>
            </a:r>
            <a:r>
              <a:rPr lang="en-US" i="0" dirty="0" smtClean="0"/>
              <a:t> </a:t>
            </a:r>
            <a:r>
              <a:rPr lang="en-US" i="0" dirty="0" err="1" smtClean="0"/>
              <a:t>veremos</a:t>
            </a:r>
            <a:r>
              <a:rPr lang="en-US" i="0" dirty="0" smtClean="0"/>
              <a:t> </a:t>
            </a:r>
            <a:r>
              <a:rPr lang="en-US" i="0" dirty="0" err="1" smtClean="0"/>
              <a:t>cómo</a:t>
            </a:r>
            <a:r>
              <a:rPr lang="en-US" i="0" baseline="0" dirty="0" smtClean="0"/>
              <a:t> es la </a:t>
            </a:r>
            <a:r>
              <a:rPr lang="en-US" i="0" baseline="0" dirty="0" err="1" smtClean="0"/>
              <a:t>maquinaria</a:t>
            </a:r>
            <a:r>
              <a:rPr lang="en-US" i="0" baseline="0" dirty="0" smtClean="0"/>
              <a:t> que </a:t>
            </a:r>
            <a:r>
              <a:rPr lang="en-US" i="0" baseline="0" dirty="0" err="1" smtClean="0"/>
              <a:t>tiene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por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detrás</a:t>
            </a:r>
            <a:r>
              <a:rPr lang="en-US" i="0" baseline="0" dirty="0" smtClean="0"/>
              <a:t> el </a:t>
            </a:r>
            <a:r>
              <a:rPr lang="en-US" b="1" i="0" baseline="0" dirty="0" smtClean="0"/>
              <a:t>dynamic</a:t>
            </a:r>
            <a:r>
              <a:rPr lang="en-US" i="0" baseline="0" dirty="0" smtClean="0"/>
              <a:t> y </a:t>
            </a:r>
            <a:r>
              <a:rPr lang="en-US" i="0" baseline="0" dirty="0" err="1" smtClean="0"/>
              <a:t>cómo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pueden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definir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objetos</a:t>
            </a:r>
            <a:r>
              <a:rPr lang="en-US" i="0" baseline="0" dirty="0" smtClean="0"/>
              <a:t> con </a:t>
            </a:r>
            <a:r>
              <a:rPr lang="en-US" i="0" baseline="0" dirty="0" err="1" smtClean="0"/>
              <a:t>comportamientos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asociados</a:t>
            </a:r>
            <a:r>
              <a:rPr lang="en-US" i="0" baseline="0" dirty="0" smtClean="0"/>
              <a:t> para </a:t>
            </a:r>
            <a:r>
              <a:rPr lang="en-US" i="0" baseline="0" dirty="0" err="1" smtClean="0"/>
              <a:t>según</a:t>
            </a:r>
            <a:r>
              <a:rPr lang="en-US" i="0" baseline="0" dirty="0" smtClean="0"/>
              <a:t> la forma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que se </a:t>
            </a:r>
            <a:r>
              <a:rPr lang="en-US" i="0" baseline="0" dirty="0" err="1" smtClean="0"/>
              <a:t>usen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Trate</a:t>
            </a:r>
            <a:r>
              <a:rPr lang="en-US" dirty="0" smtClean="0"/>
              <a:t> de </a:t>
            </a:r>
            <a:r>
              <a:rPr lang="en-US" dirty="0" err="1" smtClean="0"/>
              <a:t>medir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variante</a:t>
            </a:r>
            <a:r>
              <a:rPr lang="en-US" dirty="0" smtClean="0"/>
              <a:t> con casting y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variante</a:t>
            </a:r>
            <a:r>
              <a:rPr lang="en-US" dirty="0" smtClean="0"/>
              <a:t> con dynamic.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eliminar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salidas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Console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casos</a:t>
            </a:r>
            <a:r>
              <a:rPr lang="en-US" baseline="0" dirty="0" smtClean="0"/>
              <a:t> las DLLs </a:t>
            </a:r>
            <a:r>
              <a:rPr lang="en-US" baseline="0" dirty="0" err="1" smtClean="0"/>
              <a:t>deben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disponibles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incluirlas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proyecto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compilador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usarlas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Use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genericidad</a:t>
            </a:r>
            <a:r>
              <a:rPr lang="en-US" i="0" baseline="0" dirty="0" smtClean="0"/>
              <a:t> para </a:t>
            </a:r>
            <a:r>
              <a:rPr lang="en-US" i="0" baseline="0" dirty="0" err="1" smtClean="0"/>
              <a:t>reusar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mejor</a:t>
            </a:r>
            <a:r>
              <a:rPr lang="en-US" i="0" baseline="0" dirty="0" smtClean="0"/>
              <a:t> el </a:t>
            </a:r>
            <a:r>
              <a:rPr lang="en-US" i="0" baseline="0" dirty="0" err="1" smtClean="0"/>
              <a:t>código</a:t>
            </a:r>
            <a:r>
              <a:rPr lang="en-US" i="0" baseline="0" dirty="0" smtClean="0"/>
              <a:t> de </a:t>
            </a:r>
            <a:r>
              <a:rPr lang="en-US" b="1" i="0" baseline="0" dirty="0" err="1" smtClean="0"/>
              <a:t>MayorFig</a:t>
            </a:r>
            <a:r>
              <a:rPr lang="en-US" i="0" baseline="0" dirty="0" smtClean="0"/>
              <a:t> y no “</a:t>
            </a:r>
            <a:r>
              <a:rPr lang="en-US" i="0" baseline="0" dirty="0" err="1" smtClean="0"/>
              <a:t>repetirlo</a:t>
            </a:r>
            <a:r>
              <a:rPr lang="en-US" i="0" baseline="0" dirty="0" smtClean="0"/>
              <a:t>”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6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Trabaje</a:t>
            </a:r>
            <a:r>
              <a:rPr lang="en-US" dirty="0" smtClean="0"/>
              <a:t> con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proyectos</a:t>
            </a:r>
            <a:r>
              <a:rPr lang="en-US" baseline="0" dirty="0" smtClean="0"/>
              <a:t> que se le </a:t>
            </a:r>
            <a:r>
              <a:rPr lang="en-US" baseline="0" dirty="0" err="1" smtClean="0"/>
              <a:t>adjuntan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pruebe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variantes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Hasta </a:t>
            </a:r>
            <a:r>
              <a:rPr lang="en-US" i="0" dirty="0" err="1" smtClean="0"/>
              <a:t>aquí</a:t>
            </a:r>
            <a:r>
              <a:rPr lang="en-US" i="0" dirty="0" smtClean="0"/>
              <a:t> es </a:t>
            </a:r>
            <a:r>
              <a:rPr lang="en-US" i="0" dirty="0" err="1" smtClean="0"/>
              <a:t>asunto</a:t>
            </a:r>
            <a:r>
              <a:rPr lang="en-US" i="0" dirty="0" smtClean="0"/>
              <a:t> de </a:t>
            </a:r>
            <a:r>
              <a:rPr lang="en-US" i="0" dirty="0" err="1" smtClean="0"/>
              <a:t>necesidad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según</a:t>
            </a:r>
            <a:r>
              <a:rPr lang="en-US" i="0" baseline="0" dirty="0" smtClean="0"/>
              <a:t> las </a:t>
            </a:r>
            <a:r>
              <a:rPr lang="en-US" i="0" baseline="0" dirty="0" err="1" smtClean="0"/>
              <a:t>características</a:t>
            </a:r>
            <a:r>
              <a:rPr lang="en-US" i="0" baseline="0" dirty="0" smtClean="0"/>
              <a:t> del </a:t>
            </a:r>
            <a:r>
              <a:rPr lang="en-US" i="0" baseline="0" dirty="0" err="1" smtClean="0"/>
              <a:t>problema</a:t>
            </a:r>
            <a:r>
              <a:rPr lang="en-US" i="0" baseline="0" dirty="0" smtClean="0"/>
              <a:t> o de </a:t>
            </a:r>
            <a:r>
              <a:rPr lang="en-US" i="0" baseline="0" dirty="0" err="1" smtClean="0"/>
              <a:t>gustos</a:t>
            </a:r>
            <a:r>
              <a:rPr lang="en-US" i="0" baseline="0" dirty="0" smtClean="0"/>
              <a:t>. A fin de </a:t>
            </a:r>
            <a:r>
              <a:rPr lang="en-US" i="0" baseline="0" dirty="0" err="1" smtClean="0"/>
              <a:t>cuentas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cual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debe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libre</a:t>
            </a:r>
            <a:r>
              <a:rPr lang="en-US" i="0" baseline="0" dirty="0" smtClean="0"/>
              <a:t> de decider con la </a:t>
            </a:r>
            <a:r>
              <a:rPr lang="en-US" i="0" baseline="0" dirty="0" err="1" smtClean="0"/>
              <a:t>soga</a:t>
            </a:r>
            <a:r>
              <a:rPr lang="en-US" i="0" baseline="0" dirty="0" smtClean="0"/>
              <a:t> que se </a:t>
            </a:r>
            <a:r>
              <a:rPr lang="en-US" i="0" baseline="0" dirty="0" err="1" smtClean="0"/>
              <a:t>quiere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ahorcar</a:t>
            </a:r>
            <a:endParaRPr lang="en-US" i="0" baseline="0" dirty="0" smtClean="0"/>
          </a:p>
          <a:p>
            <a:r>
              <a:rPr lang="en-US" i="0" baseline="0" dirty="0" smtClean="0"/>
              <a:t>¿Hasta </a:t>
            </a:r>
            <a:r>
              <a:rPr lang="en-US" i="0" baseline="0" dirty="0" err="1" smtClean="0"/>
              <a:t>donde</a:t>
            </a:r>
            <a:r>
              <a:rPr lang="en-US" i="0" baseline="0" dirty="0" smtClean="0"/>
              <a:t> se </a:t>
            </a:r>
            <a:r>
              <a:rPr lang="en-US" i="0" baseline="0" dirty="0" err="1" smtClean="0"/>
              <a:t>puede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aspirar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flexibilidad</a:t>
            </a:r>
            <a:r>
              <a:rPr lang="en-US" i="0" baseline="0" dirty="0" smtClean="0"/>
              <a:t> sin </a:t>
            </a:r>
            <a:r>
              <a:rPr lang="en-US" i="0" baseline="0" dirty="0" err="1" smtClean="0"/>
              <a:t>perder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tiempo</a:t>
            </a:r>
            <a:r>
              <a:rPr lang="en-US" i="0" baseline="0" dirty="0" smtClean="0"/>
              <a:t>?</a:t>
            </a:r>
          </a:p>
          <a:p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Ud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conoce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cómo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hacer</a:t>
            </a:r>
            <a:r>
              <a:rPr lang="en-US" i="0" baseline="0" dirty="0" smtClean="0"/>
              <a:t> casting </a:t>
            </a:r>
            <a:r>
              <a:rPr lang="en-US" i="0" baseline="0" dirty="0" err="1" smtClean="0"/>
              <a:t>intente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implementar</a:t>
            </a:r>
            <a:r>
              <a:rPr lang="en-US" i="0" baseline="0" dirty="0" smtClean="0"/>
              <a:t> </a:t>
            </a:r>
            <a:r>
              <a:rPr lang="en-US" b="1" i="0" baseline="0" dirty="0" err="1" smtClean="0"/>
              <a:t>MayorFig</a:t>
            </a:r>
            <a:r>
              <a:rPr lang="en-US" b="1" i="0" baseline="0" dirty="0" smtClean="0"/>
              <a:t>(List&lt;object&gt; figs) </a:t>
            </a:r>
            <a:r>
              <a:rPr lang="en-US" i="0" baseline="0" dirty="0" err="1" smtClean="0"/>
              <a:t>haciendo</a:t>
            </a:r>
            <a:r>
              <a:rPr lang="en-US" i="0" baseline="0" dirty="0" smtClean="0"/>
              <a:t> casting para que no de un error </a:t>
            </a:r>
            <a:r>
              <a:rPr lang="en-US" i="0" baseline="0" dirty="0" err="1" smtClean="0"/>
              <a:t>como</a:t>
            </a:r>
            <a:r>
              <a:rPr lang="en-US" i="0" baseline="0" dirty="0" smtClean="0"/>
              <a:t> el de la </a:t>
            </a:r>
            <a:r>
              <a:rPr lang="en-US" i="0" baseline="0" dirty="0" err="1" smtClean="0"/>
              <a:t>diapositiva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¿</a:t>
            </a:r>
            <a:r>
              <a:rPr lang="en-US" i="0" baseline="0" dirty="0" err="1" smtClean="0"/>
              <a:t>Cuál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sería</a:t>
            </a:r>
            <a:r>
              <a:rPr lang="en-US" i="0" baseline="0" dirty="0" smtClean="0"/>
              <a:t> la </a:t>
            </a:r>
            <a:r>
              <a:rPr lang="en-US" i="0" baseline="0" dirty="0" err="1" smtClean="0"/>
              <a:t>limitación</a:t>
            </a:r>
            <a:r>
              <a:rPr lang="en-US" i="0" baseline="0" dirty="0" smtClean="0"/>
              <a:t> de </a:t>
            </a:r>
            <a:r>
              <a:rPr lang="en-US" i="0" baseline="0" dirty="0" err="1" smtClean="0"/>
              <a:t>este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enfoque</a:t>
            </a:r>
            <a:r>
              <a:rPr lang="en-US" i="0" baseline="0" dirty="0" smtClean="0"/>
              <a:t>?</a:t>
            </a:r>
          </a:p>
          <a:p>
            <a:pPr lvl="1"/>
            <a:r>
              <a:rPr lang="en-US" i="1" baseline="0" dirty="0" smtClean="0"/>
              <a:t>Note que </a:t>
            </a:r>
            <a:r>
              <a:rPr lang="en-US" i="1" baseline="0" dirty="0" err="1" smtClean="0"/>
              <a:t>en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este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enfoque</a:t>
            </a:r>
            <a:r>
              <a:rPr lang="en-US" i="1" baseline="0" dirty="0" smtClean="0"/>
              <a:t> el que escribe el </a:t>
            </a:r>
            <a:r>
              <a:rPr lang="en-US" i="1" baseline="0" dirty="0" err="1" smtClean="0"/>
              <a:t>código</a:t>
            </a:r>
            <a:r>
              <a:rPr lang="en-US" i="1" baseline="0" dirty="0" smtClean="0"/>
              <a:t> de </a:t>
            </a:r>
            <a:r>
              <a:rPr lang="en-US" b="1" i="0" baseline="0" dirty="0" err="1" smtClean="0"/>
              <a:t>MayorFig</a:t>
            </a:r>
            <a:r>
              <a:rPr lang="en-US" b="1" i="0" baseline="0" dirty="0" smtClean="0"/>
              <a:t> </a:t>
            </a:r>
            <a:r>
              <a:rPr lang="en-US" i="1" baseline="0" dirty="0" err="1" smtClean="0"/>
              <a:t>tendría</a:t>
            </a:r>
            <a:r>
              <a:rPr lang="en-US" i="1" baseline="0" dirty="0" smtClean="0"/>
              <a:t> que </a:t>
            </a:r>
            <a:r>
              <a:rPr lang="en-US" i="1" baseline="0" dirty="0" err="1" smtClean="0"/>
              <a:t>contemplar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todos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los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tipos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posibles</a:t>
            </a:r>
            <a:r>
              <a:rPr lang="en-US" i="1" baseline="0" dirty="0" smtClean="0"/>
              <a:t> que le </a:t>
            </a:r>
            <a:r>
              <a:rPr lang="en-US" i="1" baseline="0" dirty="0" err="1" smtClean="0"/>
              <a:t>podrían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pasar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como</a:t>
            </a:r>
            <a:r>
              <a:rPr lang="en-US" i="1" baseline="0" dirty="0" smtClean="0"/>
              <a:t> object </a:t>
            </a:r>
            <a:r>
              <a:rPr lang="en-US" i="1" baseline="0" dirty="0" err="1" smtClean="0"/>
              <a:t>por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tanto</a:t>
            </a:r>
            <a:r>
              <a:rPr lang="en-US" i="1" baseline="0" dirty="0" smtClean="0"/>
              <a:t> el </a:t>
            </a:r>
            <a:r>
              <a:rPr lang="en-US" i="1" baseline="0" dirty="0" err="1" smtClean="0"/>
              <a:t>código</a:t>
            </a:r>
            <a:r>
              <a:rPr lang="en-US" i="1" baseline="0" dirty="0" smtClean="0"/>
              <a:t> es </a:t>
            </a:r>
            <a:r>
              <a:rPr lang="en-US" i="1" baseline="0" dirty="0" err="1" smtClean="0"/>
              <a:t>muy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rígido</a:t>
            </a:r>
            <a:r>
              <a:rPr lang="en-US" i="1" baseline="0" dirty="0" smtClean="0"/>
              <a:t> y </a:t>
            </a:r>
            <a:r>
              <a:rPr lang="en-US" i="1" baseline="0" dirty="0" err="1" smtClean="0"/>
              <a:t>poco</a:t>
            </a:r>
            <a:r>
              <a:rPr lang="en-US" i="1" baseline="0" dirty="0" smtClean="0"/>
              <a:t> reusable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ED1A1-70B8-45CE-A0BE-1A94BFD34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4185" y="6428740"/>
            <a:ext cx="2743200" cy="365125"/>
          </a:xfrm>
        </p:spPr>
        <p:txBody>
          <a:bodyPr/>
          <a:lstStyle>
            <a:lvl1pPr>
              <a:defRPr sz="1000" b="1">
                <a:latin typeface="Consolas" panose="020B0609020204030204" charset="0"/>
                <a:cs typeface="Consolas" panose="020B060902020403020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 userDrawn="1"/>
        </p:nvSpPr>
        <p:spPr>
          <a:xfrm>
            <a:off x="77470" y="642874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latin typeface="Arial Narrow" panose="020B0606020202030204" charset="0"/>
                <a:cs typeface="Arial Narrow" panose="020B0606020202030204" charset="0"/>
              </a:defRPr>
            </a:lvl1pPr>
          </a:lstStyle>
          <a:p>
            <a:r>
              <a:rPr lang="en-US"/>
              <a:t>(C) LP MATCOM UH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5" y="87951"/>
            <a:ext cx="2870771" cy="652017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T</a:t>
            </a:r>
            <a:r>
              <a:rPr lang="en-US" sz="3200" cap="small" dirty="0" err="1" smtClean="0">
                <a:solidFill>
                  <a:schemeClr val="bg1"/>
                </a:solidFill>
                <a:latin typeface="Arial Narrow" panose="020B0606020202030204" charset="0"/>
              </a:rPr>
              <a:t>emas</a:t>
            </a:r>
            <a:r>
              <a:rPr lang="en-US" sz="3200" cap="small" dirty="0" smtClean="0">
                <a:solidFill>
                  <a:schemeClr val="bg1"/>
                </a:solidFill>
                <a:latin typeface="Arial Narrow" panose="020B0606020202030204" charset="0"/>
              </a:rPr>
              <a:t> </a:t>
            </a:r>
            <a:r>
              <a:rPr lang="en-US" sz="3200" cap="small" dirty="0">
                <a:solidFill>
                  <a:schemeClr val="bg1"/>
                </a:solidFill>
                <a:latin typeface="Arial Narrow" panose="020B0606020202030204" charset="0"/>
              </a:rPr>
              <a:t>del </a:t>
            </a:r>
            <a:r>
              <a:rPr lang="en-US" sz="3200" cap="small" dirty="0" err="1">
                <a:solidFill>
                  <a:schemeClr val="bg1"/>
                </a:solidFill>
                <a:latin typeface="Arial Narrow" panose="020B0606020202030204" charset="0"/>
              </a:rPr>
              <a:t>curso</a:t>
            </a:r>
            <a:endParaRPr lang="en-US" sz="3200" cap="small" dirty="0">
              <a:solidFill>
                <a:schemeClr val="bg1"/>
              </a:solidFill>
              <a:latin typeface="Arial Narrow" panose="020B06060202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63" y="902066"/>
            <a:ext cx="9127732" cy="563684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Introducción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panorámica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lenguajes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procesamiento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Organización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memoria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Tipado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Formas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tipado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Valores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referencias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Heap.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Definición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composición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Arrays</a:t>
            </a: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Declaraciones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variables.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Ambito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tiempo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vida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Traspaso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parámetros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Boxing Unboxing.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Copia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Clonación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igualdad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abstractas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 interfaces.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Jerarquías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tipo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Genericidad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27432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Covarianza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Principios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SOLID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Python.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Variables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y scope.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Clases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Objetos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Construcciones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built-in.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Generadores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iteradores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o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enumerables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Late binding vs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Resolución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dinámica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Herencia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rgbClr val="5B9BD5"/>
                </a:solidFill>
              </a:rPr>
              <a:t>Reflection y dynamic </a:t>
            </a:r>
            <a:r>
              <a:rPr lang="en-US" sz="2000" b="1" dirty="0" err="1" smtClean="0">
                <a:solidFill>
                  <a:srgbClr val="5B9BD5"/>
                </a:solidFill>
              </a:rPr>
              <a:t>en</a:t>
            </a:r>
            <a:r>
              <a:rPr lang="en-US" sz="2000" b="1" dirty="0" smtClean="0">
                <a:solidFill>
                  <a:srgbClr val="5B9BD5"/>
                </a:solidFill>
              </a:rPr>
              <a:t> C#  </a:t>
            </a:r>
            <a:endParaRPr lang="en-US" sz="2000" b="1" dirty="0">
              <a:solidFill>
                <a:srgbClr val="5B9BD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10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6397" y="3554730"/>
            <a:ext cx="5574945" cy="107442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" y="136660"/>
            <a:ext cx="6197672" cy="653877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66565" y="34925"/>
            <a:ext cx="424053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Factoría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productora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objetos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5502" y="3011713"/>
            <a:ext cx="5680710" cy="108022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709035" y="885415"/>
            <a:ext cx="2606040" cy="1123712"/>
          </a:xfrm>
          <a:prstGeom prst="wedgeRoundRectCallout">
            <a:avLst>
              <a:gd name="adj1" fmla="val -15931"/>
              <a:gd name="adj2" fmla="val 141651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No se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fuente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estas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clases</a:t>
            </a:r>
            <a:r>
              <a:rPr lang="en-US" sz="2000" dirty="0" smtClean="0">
                <a:latin typeface="Arial Narrow" panose="020B0606020202030204" pitchFamily="34" charset="0"/>
              </a:rPr>
              <a:t>, </a:t>
            </a:r>
            <a:r>
              <a:rPr lang="en-US" sz="2000" dirty="0" err="1" smtClean="0">
                <a:latin typeface="Arial Narrow" panose="020B0606020202030204" pitchFamily="34" charset="0"/>
              </a:rPr>
              <a:t>están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otras</a:t>
            </a:r>
            <a:r>
              <a:rPr lang="en-US" sz="2000" dirty="0" smtClean="0">
                <a:latin typeface="Arial Narrow" panose="020B0606020202030204" pitchFamily="34" charset="0"/>
              </a:rPr>
              <a:t> DLL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258" y="313066"/>
            <a:ext cx="3030052" cy="32974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401050" y="1742983"/>
            <a:ext cx="1505657" cy="66874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164426"/>
            <a:ext cx="6261818" cy="65792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66565" y="34925"/>
            <a:ext cx="3437641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Usando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factoría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casting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398166" y="679847"/>
            <a:ext cx="2606040" cy="1464231"/>
          </a:xfrm>
          <a:prstGeom prst="wedgeRoundRectCallout">
            <a:avLst>
              <a:gd name="adj1" fmla="val -93562"/>
              <a:gd name="adj2" fmla="val 41330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El </a:t>
            </a:r>
            <a:r>
              <a:rPr lang="en-US" sz="2000" dirty="0" err="1" smtClean="0">
                <a:latin typeface="Arial Narrow" panose="020B0606020202030204" pitchFamily="34" charset="0"/>
              </a:rPr>
              <a:t>compilador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generar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para </a:t>
            </a:r>
            <a:r>
              <a:rPr lang="en-US" sz="2000" dirty="0" err="1" smtClean="0">
                <a:latin typeface="Arial Narrow" panose="020B0606020202030204" pitchFamily="34" charset="0"/>
              </a:rPr>
              <a:t>verificar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runtime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es de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Figura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3366" y="1776475"/>
            <a:ext cx="1997108" cy="45676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9096" y="3019440"/>
            <a:ext cx="2222694" cy="45676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587202" y="2384549"/>
            <a:ext cx="2606040" cy="1123712"/>
          </a:xfrm>
          <a:prstGeom prst="wedgeRoundRectCallout">
            <a:avLst>
              <a:gd name="adj1" fmla="val -86544"/>
              <a:gd name="adj2" fmla="val 24038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generar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para </a:t>
            </a:r>
            <a:r>
              <a:rPr lang="en-US" sz="2000" dirty="0" err="1" smtClean="0">
                <a:latin typeface="Arial Narrow" panose="020B0606020202030204" pitchFamily="34" charset="0"/>
              </a:rPr>
              <a:t>verificar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es de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Triangulo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7686" y="4288771"/>
            <a:ext cx="2222694" cy="45676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802" y="288931"/>
            <a:ext cx="3363618" cy="368163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915715" y="2004857"/>
            <a:ext cx="1446651" cy="77263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810" y="3508261"/>
            <a:ext cx="5584466" cy="3130784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9448800" y="2019164"/>
            <a:ext cx="2606040" cy="1123712"/>
          </a:xfrm>
          <a:prstGeom prst="wedgeRoundRectCallout">
            <a:avLst>
              <a:gd name="adj1" fmla="val -46632"/>
              <a:gd name="adj2" fmla="val 10439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Ejecución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generando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aleatoriamente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objetos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40263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0958" y="19809"/>
            <a:ext cx="5701202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Usando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tipos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desconocidos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por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via de reflection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8" y="646782"/>
            <a:ext cx="3363618" cy="368163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103996" y="2426155"/>
            <a:ext cx="1684924" cy="717095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758564" y="829662"/>
            <a:ext cx="5556885" cy="1123712"/>
          </a:xfrm>
          <a:prstGeom prst="wedgeRoundRectCallout">
            <a:avLst>
              <a:gd name="adj1" fmla="val -86158"/>
              <a:gd name="adj2" fmla="val 12018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Aunque</a:t>
            </a:r>
            <a:r>
              <a:rPr lang="en-US" sz="2000" dirty="0" smtClean="0">
                <a:latin typeface="Arial Narrow" panose="020B0606020202030204" pitchFamily="34" charset="0"/>
              </a:rPr>
              <a:t> no se </a:t>
            </a:r>
            <a:r>
              <a:rPr lang="en-US" sz="2000" dirty="0" err="1" smtClean="0">
                <a:latin typeface="Arial Narrow" panose="020B0606020202030204" pitchFamily="34" charset="0"/>
              </a:rPr>
              <a:t>disponga</a:t>
            </a:r>
            <a:r>
              <a:rPr lang="en-US" sz="2000" dirty="0" smtClean="0"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fuente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compilador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extrae</a:t>
            </a:r>
            <a:r>
              <a:rPr lang="en-US" sz="2000" dirty="0" smtClean="0"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latin typeface="Arial Narrow" panose="020B0606020202030204" pitchFamily="34" charset="0"/>
              </a:rPr>
              <a:t>información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necesita</a:t>
            </a:r>
            <a:r>
              <a:rPr lang="en-US" sz="2000" dirty="0" smtClean="0">
                <a:latin typeface="Arial Narrow" panose="020B0606020202030204" pitchFamily="34" charset="0"/>
              </a:rPr>
              <a:t> de las DLLs </a:t>
            </a:r>
            <a:r>
              <a:rPr lang="en-US" sz="2000" dirty="0" err="1" smtClean="0">
                <a:latin typeface="Arial Narrow" panose="020B0606020202030204" pitchFamily="34" charset="0"/>
              </a:rPr>
              <a:t>compiladas</a:t>
            </a:r>
            <a:r>
              <a:rPr lang="en-US" sz="2000" dirty="0" smtClean="0">
                <a:latin typeface="Arial Narrow" panose="020B0606020202030204" pitchFamily="34" charset="0"/>
              </a:rPr>
              <a:t> e </a:t>
            </a:r>
            <a:r>
              <a:rPr lang="en-US" sz="2000" dirty="0" err="1" smtClean="0">
                <a:latin typeface="Arial Narrow" panose="020B0606020202030204" pitchFamily="34" charset="0"/>
              </a:rPr>
              <a:t>incorporadas</a:t>
            </a:r>
            <a:r>
              <a:rPr lang="en-US" sz="2000" dirty="0" smtClean="0">
                <a:latin typeface="Arial Narrow" panose="020B0606020202030204" pitchFamily="34" charset="0"/>
              </a:rPr>
              <a:t> al </a:t>
            </a:r>
            <a:r>
              <a:rPr lang="en-US" sz="2000" dirty="0" err="1" smtClean="0">
                <a:latin typeface="Arial Narrow" panose="020B0606020202030204" pitchFamily="34" charset="0"/>
              </a:rPr>
              <a:t>proyecto</a:t>
            </a:r>
            <a:endParaRPr lang="en-US" b="1" dirty="0"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26230" y="2611177"/>
            <a:ext cx="2777490" cy="2772711"/>
            <a:chOff x="4126230" y="2611177"/>
            <a:chExt cx="2777490" cy="2772711"/>
          </a:xfrm>
        </p:grpSpPr>
        <p:sp>
          <p:nvSpPr>
            <p:cNvPr id="9" name="TextBox 8"/>
            <p:cNvSpPr txBox="1"/>
            <p:nvPr/>
          </p:nvSpPr>
          <p:spPr>
            <a:xfrm>
              <a:off x="4126230" y="2983230"/>
              <a:ext cx="2777490" cy="92333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Metadatos</a:t>
              </a:r>
              <a:r>
                <a:rPr lang="en-US" dirty="0" smtClean="0"/>
                <a:t> con </a:t>
              </a:r>
              <a:r>
                <a:rPr lang="en-US" dirty="0" err="1" smtClean="0"/>
                <a:t>información</a:t>
              </a:r>
              <a:r>
                <a:rPr lang="en-US" dirty="0" smtClean="0"/>
                <a:t> de </a:t>
              </a:r>
              <a:r>
                <a:rPr lang="en-US" dirty="0" err="1" smtClean="0"/>
                <a:t>los</a:t>
              </a:r>
              <a:r>
                <a:rPr lang="en-US" dirty="0" smtClean="0"/>
                <a:t> </a:t>
              </a:r>
              <a:r>
                <a:rPr lang="en-US" dirty="0" err="1" smtClean="0"/>
                <a:t>tipos</a:t>
              </a:r>
              <a:r>
                <a:rPr lang="en-US" dirty="0" smtClean="0"/>
                <a:t> </a:t>
              </a:r>
              <a:r>
                <a:rPr lang="en-US" dirty="0" err="1" smtClean="0"/>
                <a:t>definidos</a:t>
              </a:r>
              <a:r>
                <a:rPr lang="en-US" dirty="0" smtClean="0"/>
                <a:t> </a:t>
              </a:r>
              <a:r>
                <a:rPr lang="en-US" dirty="0" err="1" smtClean="0"/>
                <a:t>en</a:t>
              </a:r>
              <a:r>
                <a:rPr lang="en-US" dirty="0" smtClean="0"/>
                <a:t> la DLL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26230" y="3906560"/>
              <a:ext cx="2777490" cy="147732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Código</a:t>
              </a:r>
              <a:r>
                <a:rPr lang="en-US" dirty="0" smtClean="0"/>
                <a:t> IL de </a:t>
              </a:r>
              <a:r>
                <a:rPr lang="en-US" dirty="0" err="1" smtClean="0"/>
                <a:t>los</a:t>
              </a:r>
              <a:r>
                <a:rPr lang="en-US" dirty="0" smtClean="0"/>
                <a:t> </a:t>
              </a:r>
              <a:r>
                <a:rPr lang="en-US" dirty="0" err="1" smtClean="0"/>
                <a:t>tipos</a:t>
              </a:r>
              <a:r>
                <a:rPr lang="en-US" dirty="0" smtClean="0"/>
                <a:t> </a:t>
              </a:r>
              <a:r>
                <a:rPr lang="en-US" dirty="0" err="1" smtClean="0"/>
                <a:t>definidos</a:t>
              </a:r>
              <a:r>
                <a:rPr lang="en-US" dirty="0" smtClean="0"/>
                <a:t> </a:t>
              </a:r>
              <a:r>
                <a:rPr lang="en-US" dirty="0" err="1" smtClean="0"/>
                <a:t>en</a:t>
              </a:r>
              <a:r>
                <a:rPr lang="en-US" dirty="0" smtClean="0"/>
                <a:t> la DLL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6230" y="2611177"/>
              <a:ext cx="27774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DLL</a:t>
              </a: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515374" y="2293595"/>
            <a:ext cx="4486125" cy="1123712"/>
          </a:xfrm>
          <a:prstGeom prst="wedgeRoundRectCallout">
            <a:avLst>
              <a:gd name="adj1" fmla="val -73164"/>
              <a:gd name="adj2" fmla="val 24168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La </a:t>
            </a:r>
            <a:r>
              <a:rPr lang="en-US" sz="2000" dirty="0" err="1" smtClean="0">
                <a:latin typeface="Arial Narrow" panose="020B0606020202030204" pitchFamily="34" charset="0"/>
              </a:rPr>
              <a:t>biblioteca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System.Reflection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ofrece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todos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recursos</a:t>
            </a:r>
            <a:r>
              <a:rPr lang="en-US" sz="2000" dirty="0" smtClean="0">
                <a:latin typeface="Arial Narrow" panose="020B0606020202030204" pitchFamily="34" charset="0"/>
              </a:rPr>
              <a:t> para </a:t>
            </a:r>
            <a:r>
              <a:rPr lang="en-US" sz="2000" dirty="0" err="1" smtClean="0">
                <a:latin typeface="Arial Narrow" panose="020B0606020202030204" pitchFamily="34" charset="0"/>
              </a:rPr>
              <a:t>poder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extraer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dirty="0" err="1" smtClean="0">
                <a:latin typeface="Arial Narrow" panose="020B0606020202030204" pitchFamily="34" charset="0"/>
              </a:rPr>
              <a:t>manejar</a:t>
            </a:r>
            <a:r>
              <a:rPr lang="en-US" sz="2000" dirty="0" smtClean="0"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latin typeface="Arial Narrow" panose="020B0606020202030204" pitchFamily="34" charset="0"/>
              </a:rPr>
              <a:t>información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metadatos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90" y="5680710"/>
            <a:ext cx="11498580" cy="81216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¿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Cómo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podemos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lidiar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tiempo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ejecución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con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DLL que no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conocíamos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o de la que no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disponíamos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tiempo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compilación</a:t>
            </a:r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? 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7" y="656878"/>
            <a:ext cx="6489872" cy="5835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0958" y="19809"/>
            <a:ext cx="5701202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Usando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tipos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desconocidos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por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via de reflection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91740" y="2108199"/>
            <a:ext cx="1497330" cy="407539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001559" y="770285"/>
            <a:ext cx="4690831" cy="1123712"/>
          </a:xfrm>
          <a:prstGeom prst="wedgeRoundRectCallout">
            <a:avLst>
              <a:gd name="adj1" fmla="val -57156"/>
              <a:gd name="adj2" fmla="val 76446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Devuelve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b="1" dirty="0" err="1">
                <a:latin typeface="Consolas" panose="020B0609020204030204" pitchFamily="49" charset="0"/>
              </a:rPr>
              <a:t>MethodInfo</a:t>
            </a:r>
            <a:r>
              <a:rPr lang="en-US" b="1" dirty="0">
                <a:latin typeface="Consolas" panose="020B0609020204030204" pitchFamily="49" charset="0"/>
              </a:rPr>
              <a:t>[ ] </a:t>
            </a:r>
            <a:r>
              <a:rPr lang="en-US" sz="2000" dirty="0" smtClean="0">
                <a:latin typeface="Arial Narrow" panose="020B0606020202030204" pitchFamily="34" charset="0"/>
              </a:rPr>
              <a:t>un array con la </a:t>
            </a:r>
            <a:r>
              <a:rPr lang="en-US" sz="2000" dirty="0" err="1" smtClean="0">
                <a:latin typeface="Arial Narrow" panose="020B0606020202030204" pitchFamily="34" charset="0"/>
              </a:rPr>
              <a:t>información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cada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uno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métodos</a:t>
            </a:r>
            <a:r>
              <a:rPr lang="en-US" sz="2000" dirty="0" smtClean="0">
                <a:latin typeface="Arial Narrow" panose="020B0606020202030204" pitchFamily="34" charset="0"/>
              </a:rPr>
              <a:t> del 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714774" y="2634822"/>
            <a:ext cx="4486125" cy="442674"/>
          </a:xfrm>
          <a:prstGeom prst="wedgeRoundRectCallout">
            <a:avLst>
              <a:gd name="adj1" fmla="val -60170"/>
              <a:gd name="adj2" fmla="val -35219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Buscando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hay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nombre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22960" y="2645992"/>
            <a:ext cx="1668780" cy="407539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36326" y="3256563"/>
            <a:ext cx="2007149" cy="407539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928912" y="4563848"/>
            <a:ext cx="5629126" cy="442674"/>
          </a:xfrm>
          <a:prstGeom prst="wedgeRoundRectCallout">
            <a:avLst>
              <a:gd name="adj1" fmla="val -17014"/>
              <a:gd name="adj2" fmla="val -27018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Mandando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latin typeface="Arial Narrow" panose="020B0606020202030204" pitchFamily="34" charset="0"/>
              </a:rPr>
              <a:t>ejecutar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sobre</a:t>
            </a:r>
            <a:r>
              <a:rPr lang="en-US" sz="2000" dirty="0" smtClean="0"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36" y="3228775"/>
            <a:ext cx="5409738" cy="3353268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8002905" y="2203318"/>
            <a:ext cx="2891790" cy="442674"/>
          </a:xfrm>
          <a:prstGeom prst="wedgeRoundRectCallout">
            <a:avLst>
              <a:gd name="adj1" fmla="val -22373"/>
              <a:gd name="adj2" fmla="val 184892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Muestra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parcial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ejecución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2" y="608321"/>
            <a:ext cx="4958308" cy="5884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46" y="434297"/>
            <a:ext cx="2807961" cy="307344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345724" y="4071107"/>
            <a:ext cx="4685274" cy="1123712"/>
          </a:xfrm>
          <a:prstGeom prst="wedgeRoundRectCallout">
            <a:avLst>
              <a:gd name="adj1" fmla="val 66"/>
              <a:gd name="adj2" fmla="val -130290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El </a:t>
            </a:r>
            <a:r>
              <a:rPr lang="en-US" sz="2000" b="1" dirty="0" err="1" smtClean="0">
                <a:latin typeface="Arial Narrow" panose="020B0606020202030204" pitchFamily="34" charset="0"/>
              </a:rPr>
              <a:t>Caso</a:t>
            </a:r>
            <a:r>
              <a:rPr lang="en-US" sz="2000" b="1" dirty="0" smtClean="0">
                <a:latin typeface="Arial Narrow" panose="020B0606020202030204" pitchFamily="34" charset="0"/>
              </a:rPr>
              <a:t> 4 </a:t>
            </a:r>
            <a:r>
              <a:rPr lang="en-US" sz="2000" dirty="0" err="1" smtClean="0">
                <a:latin typeface="Arial Narrow" panose="020B0606020202030204" pitchFamily="34" charset="0"/>
              </a:rPr>
              <a:t>Vamos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latin typeface="Arial Narrow" panose="020B0606020202030204" pitchFamily="34" charset="0"/>
              </a:rPr>
              <a:t>generar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de 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tenga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pero</a:t>
            </a:r>
            <a:r>
              <a:rPr lang="en-US" sz="2000" dirty="0" smtClean="0">
                <a:latin typeface="Arial Narrow" panose="020B0606020202030204" pitchFamily="34" charset="0"/>
              </a:rPr>
              <a:t> que no </a:t>
            </a:r>
            <a:r>
              <a:rPr lang="en-US" sz="2000" dirty="0" err="1" smtClean="0">
                <a:latin typeface="Arial Narrow" panose="020B0606020202030204" pitchFamily="34" charset="0"/>
              </a:rPr>
              <a:t>está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las DLL que se </a:t>
            </a:r>
            <a:r>
              <a:rPr lang="en-US" sz="2000" dirty="0" err="1" smtClean="0">
                <a:latin typeface="Arial Narrow" panose="020B0606020202030204" pitchFamily="34" charset="0"/>
              </a:rPr>
              <a:t>incluyeron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proyecto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2652" y="4787280"/>
            <a:ext cx="4616548" cy="40753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02" y="186061"/>
            <a:ext cx="6773413" cy="667193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87094" y="1329658"/>
            <a:ext cx="3451860" cy="25305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70051" y="332471"/>
            <a:ext cx="4486125" cy="783193"/>
          </a:xfrm>
          <a:prstGeom prst="wedgeRoundRectCallout">
            <a:avLst>
              <a:gd name="adj1" fmla="val -86230"/>
              <a:gd name="adj2" fmla="val 8694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Buscar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fichero</a:t>
            </a:r>
            <a:r>
              <a:rPr lang="en-US" sz="2000" dirty="0" smtClean="0">
                <a:latin typeface="Arial Narrow" panose="020B0606020202030204" pitchFamily="34" charset="0"/>
              </a:rPr>
              <a:t> con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DLL y </a:t>
            </a:r>
            <a:r>
              <a:rPr lang="en-US" sz="2000" dirty="0" err="1" smtClean="0">
                <a:latin typeface="Arial Narrow" panose="020B0606020202030204" pitchFamily="34" charset="0"/>
              </a:rPr>
              <a:t>cargarla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dirty="0" err="1" smtClean="0">
                <a:latin typeface="Arial Narrow" panose="020B0606020202030204" pitchFamily="34" charset="0"/>
              </a:rPr>
              <a:t>memoria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como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>
                <a:latin typeface="Consolas" panose="020B0609020204030204" pitchFamily="49" charset="0"/>
              </a:rPr>
              <a:t>Assembly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7093" y="1693072"/>
            <a:ext cx="3815275" cy="28812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370050" y="1445538"/>
            <a:ext cx="4486125" cy="783193"/>
          </a:xfrm>
          <a:prstGeom prst="wedgeRoundRectCallout">
            <a:avLst>
              <a:gd name="adj1" fmla="val -78913"/>
              <a:gd name="adj2" fmla="val -11847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A la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>
                <a:latin typeface="Consolas" panose="020B0609020204030204" pitchFamily="49" charset="0"/>
              </a:rPr>
              <a:t>Assembly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pedirle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tipos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exporta</a:t>
            </a:r>
            <a:r>
              <a:rPr lang="en-US" sz="2000" dirty="0" smtClean="0">
                <a:latin typeface="Arial Narrow" panose="020B0606020202030204" pitchFamily="34" charset="0"/>
              </a:rPr>
              <a:t> (</a:t>
            </a:r>
            <a:r>
              <a:rPr lang="en-US" sz="2000" dirty="0" err="1" smtClean="0">
                <a:latin typeface="Arial Narrow" panose="020B0606020202030204" pitchFamily="34" charset="0"/>
              </a:rPr>
              <a:t>los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Arial Narrow" panose="020B0606020202030204" pitchFamily="34" charset="0"/>
              </a:rPr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7094" y="2582241"/>
            <a:ext cx="3311184" cy="28812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67032" y="3089719"/>
            <a:ext cx="2631246" cy="28812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118069" y="2822879"/>
            <a:ext cx="5738106" cy="442674"/>
          </a:xfrm>
          <a:prstGeom prst="wedgeRoundRectCallout">
            <a:avLst>
              <a:gd name="adj1" fmla="val -59604"/>
              <a:gd name="adj2" fmla="val -19792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Buscar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latin typeface="Arial Narrow" panose="020B0606020202030204" pitchFamily="34" charset="0"/>
              </a:rPr>
              <a:t>nombre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buscamos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747576" y="3752482"/>
            <a:ext cx="4474947" cy="783193"/>
          </a:xfrm>
          <a:prstGeom prst="wedgeRoundRectCallout">
            <a:avLst>
              <a:gd name="adj1" fmla="val -59604"/>
              <a:gd name="adj2" fmla="val -19792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Crear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de ese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que es lo que se </a:t>
            </a:r>
            <a:r>
              <a:rPr lang="en-US" sz="2000" dirty="0" err="1" smtClean="0">
                <a:latin typeface="Arial Narrow" panose="020B0606020202030204" pitchFamily="34" charset="0"/>
              </a:rPr>
              <a:t>retornará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b="1" dirty="0">
                <a:latin typeface="Consolas" panose="020B0609020204030204" pitchFamily="49" charset="0"/>
              </a:rPr>
              <a:t>Create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>
                <a:latin typeface="Consolas" panose="020B0609020204030204" pitchFamily="49" charset="0"/>
              </a:rPr>
              <a:t>Factory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79107" y="3875926"/>
            <a:ext cx="4419016" cy="449854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" y="461297"/>
            <a:ext cx="5267715" cy="6116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2538804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Dynamic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8879" y="2214055"/>
            <a:ext cx="1243709" cy="238404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892668" y="115547"/>
            <a:ext cx="5544724" cy="783193"/>
          </a:xfrm>
          <a:prstGeom prst="wedgeRoundRectCallout">
            <a:avLst>
              <a:gd name="adj1" fmla="val -94935"/>
              <a:gd name="adj2" fmla="val 9641"/>
              <a:gd name="adj3" fmla="val 16667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Declara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como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(al </a:t>
            </a:r>
            <a:r>
              <a:rPr lang="en-US" sz="2000" dirty="0" err="1" smtClean="0">
                <a:latin typeface="Arial Narrow" panose="020B0606020202030204" pitchFamily="34" charset="0"/>
              </a:rPr>
              <a:t>igual</a:t>
            </a:r>
            <a:r>
              <a:rPr lang="en-US" sz="2000" dirty="0" smtClean="0">
                <a:latin typeface="Arial Narrow" panose="020B0606020202030204" pitchFamily="34" charset="0"/>
              </a:rPr>
              <a:t> que a </a:t>
            </a:r>
            <a:r>
              <a:rPr lang="en-US" b="1" dirty="0"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latin typeface="Arial Narrow" panose="020B0606020202030204" pitchFamily="34" charset="0"/>
              </a:rPr>
              <a:t> le </a:t>
            </a:r>
            <a:r>
              <a:rPr lang="en-US" sz="2000" dirty="0" err="1" smtClean="0">
                <a:latin typeface="Arial Narrow" panose="020B0606020202030204" pitchFamily="34" charset="0"/>
              </a:rPr>
              <a:t>puedo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asignar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diferentes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tipos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valores</a:t>
            </a:r>
            <a:r>
              <a:rPr lang="en-US" sz="2000" dirty="0" smtClean="0">
                <a:latin typeface="Arial Narrow" panose="020B0606020202030204" pitchFamily="34" charset="0"/>
              </a:rPr>
              <a:t>)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7" y="2993984"/>
            <a:ext cx="1891257" cy="206416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47777" y="3741925"/>
            <a:ext cx="3585588" cy="816628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0191" y="4870612"/>
            <a:ext cx="3409762" cy="42503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87787" y="5607703"/>
            <a:ext cx="4056566" cy="43588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030" y="1340086"/>
            <a:ext cx="6152421" cy="353052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1120718" y="2794394"/>
            <a:ext cx="739139" cy="621909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83409" y="2452459"/>
            <a:ext cx="1182167" cy="541525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605156" y="3996697"/>
            <a:ext cx="2822332" cy="1123712"/>
          </a:xfrm>
          <a:prstGeom prst="wedgeRoundRectCallout">
            <a:avLst>
              <a:gd name="adj1" fmla="val -88724"/>
              <a:gd name="adj2" fmla="val -156539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Narrow" panose="020B0606020202030204" pitchFamily="34" charset="0"/>
              </a:rPr>
              <a:t>Puedo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usarlo</a:t>
            </a:r>
            <a:r>
              <a:rPr lang="en-US" sz="2000" dirty="0">
                <a:latin typeface="Arial Narrow" panose="020B0606020202030204" pitchFamily="34" charset="0"/>
              </a:rPr>
              <a:t> con la </a:t>
            </a:r>
            <a:r>
              <a:rPr lang="en-US" sz="2000" dirty="0" err="1">
                <a:latin typeface="Arial Narrow" panose="020B0606020202030204" pitchFamily="34" charset="0"/>
              </a:rPr>
              <a:t>sintaxis</a:t>
            </a:r>
            <a:r>
              <a:rPr lang="en-US" sz="2000" dirty="0">
                <a:latin typeface="Arial Narrow" panose="020B0606020202030204" pitchFamily="34" charset="0"/>
              </a:rPr>
              <a:t> de lo que </a:t>
            </a:r>
            <a:r>
              <a:rPr lang="en-US" sz="2000" dirty="0" err="1">
                <a:latin typeface="Arial Narrow" panose="020B0606020202030204" pitchFamily="34" charset="0"/>
              </a:rPr>
              <a:t>creemos</a:t>
            </a:r>
            <a:r>
              <a:rPr lang="en-US" sz="2000" dirty="0">
                <a:latin typeface="Arial Narrow" panose="020B0606020202030204" pitchFamily="34" charset="0"/>
              </a:rPr>
              <a:t> es y </a:t>
            </a:r>
            <a:r>
              <a:rPr lang="en-US" sz="2000" dirty="0" err="1">
                <a:latin typeface="Arial Narrow" panose="020B0606020202030204" pitchFamily="34" charset="0"/>
              </a:rPr>
              <a:t>si</a:t>
            </a:r>
            <a:r>
              <a:rPr lang="en-US" sz="2000" dirty="0">
                <a:latin typeface="Arial Narrow" panose="020B0606020202030204" pitchFamily="34" charset="0"/>
              </a:rPr>
              <a:t> no </a:t>
            </a:r>
            <a:r>
              <a:rPr lang="en-US" sz="2000" dirty="0" err="1">
                <a:latin typeface="Arial Narrow" panose="020B0606020202030204" pitchFamily="34" charset="0"/>
              </a:rPr>
              <a:t>dará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excepción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577024"/>
            <a:ext cx="7971416" cy="6119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2538804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Dynamic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 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17</a:t>
            </a:fld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31326" y="1539848"/>
            <a:ext cx="1182167" cy="541525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470685" y="957661"/>
            <a:ext cx="4201362" cy="783193"/>
          </a:xfrm>
          <a:prstGeom prst="wedgeRoundRectCallout">
            <a:avLst>
              <a:gd name="adj1" fmla="val -83632"/>
              <a:gd name="adj2" fmla="val 26498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Narrow" panose="020B0606020202030204" pitchFamily="34" charset="0"/>
              </a:rPr>
              <a:t>Puedo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usarlo</a:t>
            </a:r>
            <a:r>
              <a:rPr lang="en-US" sz="2000" dirty="0">
                <a:latin typeface="Arial Narrow" panose="020B0606020202030204" pitchFamily="34" charset="0"/>
              </a:rPr>
              <a:t> con la </a:t>
            </a:r>
            <a:r>
              <a:rPr lang="en-US" sz="2000" dirty="0" err="1">
                <a:latin typeface="Arial Narrow" panose="020B0606020202030204" pitchFamily="34" charset="0"/>
              </a:rPr>
              <a:t>sintaxis</a:t>
            </a:r>
            <a:r>
              <a:rPr lang="en-US" sz="2000" dirty="0">
                <a:latin typeface="Arial Narrow" panose="020B0606020202030204" pitchFamily="34" charset="0"/>
              </a:rPr>
              <a:t> de lo que </a:t>
            </a:r>
            <a:r>
              <a:rPr lang="en-US" sz="2000" dirty="0" err="1">
                <a:latin typeface="Arial Narrow" panose="020B0606020202030204" pitchFamily="34" charset="0"/>
              </a:rPr>
              <a:t>creemos</a:t>
            </a:r>
            <a:r>
              <a:rPr lang="en-US" sz="2000" dirty="0">
                <a:latin typeface="Arial Narrow" panose="020B0606020202030204" pitchFamily="34" charset="0"/>
              </a:rPr>
              <a:t> es y </a:t>
            </a:r>
            <a:r>
              <a:rPr lang="en-US" sz="2000" dirty="0" err="1">
                <a:latin typeface="Arial Narrow" panose="020B0606020202030204" pitchFamily="34" charset="0"/>
              </a:rPr>
              <a:t>si</a:t>
            </a:r>
            <a:r>
              <a:rPr lang="en-US" sz="2000" dirty="0">
                <a:latin typeface="Arial Narrow" panose="020B0606020202030204" pitchFamily="34" charset="0"/>
              </a:rPr>
              <a:t> no </a:t>
            </a:r>
            <a:r>
              <a:rPr lang="en-US" sz="2000" dirty="0" err="1">
                <a:latin typeface="Arial Narrow" panose="020B0606020202030204" pitchFamily="34" charset="0"/>
              </a:rPr>
              <a:t>dará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excepción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51929" y="2727159"/>
            <a:ext cx="806824" cy="486688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27914" y="4367700"/>
            <a:ext cx="806824" cy="486688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13493" y="5725853"/>
            <a:ext cx="995084" cy="486688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7" grpId="0" animBg="1"/>
      <p:bldP spid="19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1" y="507144"/>
            <a:ext cx="8779339" cy="600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2538804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Más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sobre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dynamic … 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9876101" y="957661"/>
            <a:ext cx="2003612" cy="3023235"/>
          </a:xfrm>
          <a:prstGeom prst="wedgeRoundRectCallout">
            <a:avLst>
              <a:gd name="adj1" fmla="val -75578"/>
              <a:gd name="adj2" fmla="val -28720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posible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ejecución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generando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aleatoriamente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diferentes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objetos</a:t>
            </a:r>
            <a:r>
              <a:rPr lang="en-US" sz="2000" dirty="0" smtClean="0">
                <a:latin typeface="Arial Narrow" panose="020B0606020202030204" pitchFamily="34" charset="0"/>
              </a:rPr>
              <a:t> para </a:t>
            </a:r>
            <a:r>
              <a:rPr lang="en-US" sz="2000" dirty="0" err="1" smtClean="0">
                <a:latin typeface="Arial Narrow" panose="020B0606020202030204" pitchFamily="34" charset="0"/>
              </a:rPr>
              <a:t>asignar</a:t>
            </a:r>
            <a:r>
              <a:rPr lang="en-US" sz="2000" dirty="0" smtClean="0">
                <a:latin typeface="Arial Narrow" panose="020B0606020202030204" pitchFamily="34" charset="0"/>
              </a:rPr>
              <a:t> a la variable </a:t>
            </a:r>
            <a:r>
              <a:rPr lang="en-US" b="1" dirty="0">
                <a:latin typeface="Consolas" panose="020B0609020204030204" pitchFamily="49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34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8" y="640186"/>
            <a:ext cx="6021242" cy="51548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66565" y="34925"/>
            <a:ext cx="3437641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Usando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factoría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con dynamic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889788" y="1630286"/>
            <a:ext cx="2606040" cy="749141"/>
          </a:xfrm>
          <a:prstGeom prst="wedgeRoundRectCallout">
            <a:avLst>
              <a:gd name="adj1" fmla="val -100141"/>
              <a:gd name="adj2" fmla="val 59639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Todo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más</a:t>
            </a:r>
            <a:r>
              <a:rPr lang="en-US" sz="2000" dirty="0" smtClean="0">
                <a:latin typeface="Arial Narrow" panose="020B0606020202030204" pitchFamily="34" charset="0"/>
              </a:rPr>
              <a:t> simple </a:t>
            </a:r>
            <a:r>
              <a:rPr lang="en-US" sz="2000" dirty="0" err="1" smtClean="0">
                <a:latin typeface="Arial Narrow" panose="020B0606020202030204" pitchFamily="34" charset="0"/>
              </a:rPr>
              <a:t>usando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dynamic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6206" y="2391173"/>
            <a:ext cx="2565594" cy="456765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802" y="288931"/>
            <a:ext cx="3363618" cy="368163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915715" y="2004857"/>
            <a:ext cx="1446651" cy="77263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7576" y="1287297"/>
            <a:ext cx="2565594" cy="456765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803170" y="4910696"/>
            <a:ext cx="2606040" cy="1464231"/>
          </a:xfrm>
          <a:prstGeom prst="wedgeRoundRectCallout">
            <a:avLst>
              <a:gd name="adj1" fmla="val -79965"/>
              <a:gd name="adj2" fmla="val -199773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El DDR (Dynamic Runtime </a:t>
            </a:r>
            <a:r>
              <a:rPr lang="en-US" sz="2000" dirty="0" err="1" smtClean="0">
                <a:latin typeface="Arial Narrow" panose="020B0606020202030204" pitchFamily="34" charset="0"/>
              </a:rPr>
              <a:t>hace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trabajo</a:t>
            </a:r>
            <a:r>
              <a:rPr lang="en-US" sz="2000" dirty="0" smtClean="0">
                <a:latin typeface="Arial Narrow" panose="020B0606020202030204" pitchFamily="34" charset="0"/>
              </a:rPr>
              <a:t> y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no es </a:t>
            </a:r>
            <a:r>
              <a:rPr lang="en-US" sz="2000" dirty="0" err="1" smtClean="0">
                <a:latin typeface="Arial Narrow" panose="020B0606020202030204" pitchFamily="34" charset="0"/>
              </a:rPr>
              <a:t>aplicable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da </a:t>
            </a:r>
            <a:r>
              <a:rPr lang="en-US" sz="2000" dirty="0" err="1" smtClean="0">
                <a:latin typeface="Arial Narrow" panose="020B0606020202030204" pitchFamily="34" charset="0"/>
              </a:rPr>
              <a:t>excepción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9517380" y="2379427"/>
            <a:ext cx="2606040" cy="1464231"/>
          </a:xfrm>
          <a:prstGeom prst="wedgeRoundRectCallout">
            <a:avLst>
              <a:gd name="adj1" fmla="val -65491"/>
              <a:gd name="adj2" fmla="val -67068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Note que </a:t>
            </a:r>
            <a:r>
              <a:rPr lang="en-US" sz="2000" dirty="0" err="1" smtClean="0">
                <a:latin typeface="Arial Narrow" panose="020B0606020202030204" pitchFamily="34" charset="0"/>
              </a:rPr>
              <a:t>tenemos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conocer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tiempo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compilación</a:t>
            </a:r>
            <a:r>
              <a:rPr lang="en-US" sz="2000" dirty="0" smtClean="0">
                <a:latin typeface="Arial Narrow" panose="020B0606020202030204" pitchFamily="34" charset="0"/>
              </a:rPr>
              <a:t> las DLL a </a:t>
            </a:r>
            <a:r>
              <a:rPr lang="en-US" sz="2000" dirty="0" err="1" smtClean="0">
                <a:latin typeface="Arial Narrow" panose="020B0606020202030204" pitchFamily="34" charset="0"/>
              </a:rPr>
              <a:t>utilizar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60" y="4026893"/>
            <a:ext cx="5039887" cy="27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20" grpId="0" animBg="1"/>
      <p:bldP spid="16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34925"/>
            <a:ext cx="5056163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Resumen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Early binding y late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6" y="650859"/>
            <a:ext cx="5039428" cy="611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54" y="34925"/>
            <a:ext cx="3788086" cy="343345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7515306" y="591920"/>
            <a:ext cx="4301556" cy="715089"/>
          </a:xfrm>
          <a:prstGeom prst="wedgeRoundRectCallout">
            <a:avLst>
              <a:gd name="adj1" fmla="val -37014"/>
              <a:gd name="adj2" fmla="val -106180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La </a:t>
            </a:r>
            <a:r>
              <a:rPr lang="en-US" dirty="0" err="1" smtClean="0">
                <a:latin typeface="Arial Narrow" panose="020B0606020202030204" pitchFamily="34" charset="0"/>
              </a:rPr>
              <a:t>genericidad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determina</a:t>
            </a:r>
            <a:r>
              <a:rPr lang="en-US" dirty="0" smtClean="0">
                <a:latin typeface="Arial Narrow" panose="020B0606020202030204" pitchFamily="34" charset="0"/>
              </a:rPr>
              <a:t> que solo se le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pasar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lista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círculos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515306" y="1461030"/>
            <a:ext cx="4425234" cy="1021556"/>
          </a:xfrm>
          <a:prstGeom prst="wedgeRoundRectCallout">
            <a:avLst>
              <a:gd name="adj1" fmla="val -76366"/>
              <a:gd name="adj2" fmla="val -40624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Como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Arial Narrow" panose="020B0606020202030204" pitchFamily="34" charset="0"/>
              </a:rPr>
              <a:t> solo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Circulo</a:t>
            </a:r>
            <a:r>
              <a:rPr lang="en-US" dirty="0" smtClean="0">
                <a:latin typeface="Arial Narrow" panose="020B0606020202030204" pitchFamily="34" charset="0"/>
              </a:rPr>
              <a:t> el binding con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  <a:r>
              <a:rPr lang="en-US" dirty="0" smtClean="0"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hacer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tempranamente</a:t>
            </a:r>
            <a:r>
              <a:rPr lang="en-US" dirty="0" smtClean="0">
                <a:latin typeface="Arial Narrow" panose="020B0606020202030204" pitchFamily="34" charset="0"/>
              </a:rPr>
              <a:t> (</a:t>
            </a:r>
            <a:r>
              <a:rPr lang="en-US" b="1" dirty="0" smtClean="0">
                <a:latin typeface="Arial Narrow" panose="020B0606020202030204" pitchFamily="34" charset="0"/>
              </a:rPr>
              <a:t>early binding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254" y="3794371"/>
            <a:ext cx="4398994" cy="2969844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53859" y="4286415"/>
            <a:ext cx="3795932" cy="1021556"/>
          </a:xfrm>
          <a:prstGeom prst="wedgeRoundRectCallout">
            <a:avLst>
              <a:gd name="adj1" fmla="val -34544"/>
              <a:gd name="adj2" fmla="val -95493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La </a:t>
            </a:r>
            <a:r>
              <a:rPr lang="en-US" dirty="0" err="1" smtClean="0">
                <a:latin typeface="Arial Narrow" panose="020B0606020202030204" pitchFamily="34" charset="0"/>
              </a:rPr>
              <a:t>genericidad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determina</a:t>
            </a:r>
            <a:r>
              <a:rPr lang="en-US" dirty="0" smtClean="0">
                <a:latin typeface="Arial Narrow" panose="020B0606020202030204" pitchFamily="34" charset="0"/>
              </a:rPr>
              <a:t> que </a:t>
            </a:r>
            <a:r>
              <a:rPr lang="en-US" dirty="0" err="1" smtClean="0">
                <a:latin typeface="Arial Narrow" panose="020B0606020202030204" pitchFamily="34" charset="0"/>
              </a:rPr>
              <a:t>pueden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ser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tipo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Figura</a:t>
            </a:r>
            <a:r>
              <a:rPr lang="en-US" dirty="0" smtClean="0"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tanto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pueden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haber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círculos</a:t>
            </a:r>
            <a:r>
              <a:rPr lang="en-US" dirty="0" smtClean="0"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latin typeface="Arial Narrow" panose="020B0606020202030204" pitchFamily="34" charset="0"/>
              </a:rPr>
              <a:t>rectángulos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082769" y="5529061"/>
            <a:ext cx="3795932" cy="1021556"/>
          </a:xfrm>
          <a:prstGeom prst="wedgeRoundRectCallout">
            <a:avLst>
              <a:gd name="adj1" fmla="val -99399"/>
              <a:gd name="adj2" fmla="val -97788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Como </a:t>
            </a:r>
            <a:r>
              <a:rPr lang="en-US" b="1" dirty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ser</a:t>
            </a:r>
            <a:r>
              <a:rPr lang="en-US" dirty="0" smtClean="0">
                <a:latin typeface="Arial Narrow" panose="020B0606020202030204" pitchFamily="34" charset="0"/>
              </a:rPr>
              <a:t> lo </a:t>
            </a:r>
            <a:r>
              <a:rPr lang="en-US" dirty="0" err="1" smtClean="0">
                <a:latin typeface="Arial Narrow" panose="020B0606020202030204" pitchFamily="34" charset="0"/>
              </a:rPr>
              <a:t>mismo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Circulo</a:t>
            </a:r>
            <a:r>
              <a:rPr lang="en-US" dirty="0" smtClean="0">
                <a:latin typeface="Arial Narrow" panose="020B0606020202030204" pitchFamily="34" charset="0"/>
              </a:rPr>
              <a:t> que </a:t>
            </a:r>
            <a:r>
              <a:rPr lang="en-US" b="1" dirty="0" err="1">
                <a:latin typeface="Consolas" panose="020B0609020204030204" pitchFamily="49" charset="0"/>
              </a:rPr>
              <a:t>Rectangulo</a:t>
            </a:r>
            <a:r>
              <a:rPr lang="en-US" dirty="0" smtClean="0">
                <a:latin typeface="Arial Narrow" panose="020B0606020202030204" pitchFamily="34" charset="0"/>
              </a:rPr>
              <a:t> el binding se </a:t>
            </a:r>
            <a:r>
              <a:rPr lang="en-US" dirty="0" err="1" smtClean="0">
                <a:latin typeface="Arial Narrow" panose="020B0606020202030204" pitchFamily="34" charset="0"/>
              </a:rPr>
              <a:t>culmina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tiempo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ejecución</a:t>
            </a:r>
            <a:r>
              <a:rPr lang="en-US" dirty="0" smtClean="0">
                <a:latin typeface="Arial Narrow" panose="020B0606020202030204" pitchFamily="34" charset="0"/>
              </a:rPr>
              <a:t> (</a:t>
            </a:r>
            <a:r>
              <a:rPr lang="en-US" b="1" dirty="0" smtClean="0">
                <a:latin typeface="Arial Narrow" panose="020B0606020202030204" pitchFamily="34" charset="0"/>
              </a:rPr>
              <a:t>late binding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8" y="160020"/>
            <a:ext cx="3831572" cy="66169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855701" y="298181"/>
            <a:ext cx="4486125" cy="783193"/>
          </a:xfrm>
          <a:prstGeom prst="wedgeRoundRectCallout">
            <a:avLst>
              <a:gd name="adj1" fmla="val -70179"/>
              <a:gd name="adj2" fmla="val -42943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Compilemos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estas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clases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después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estar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creado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>
                <a:latin typeface="Arial Narrow" panose="020B0606020202030204" pitchFamily="34" charset="0"/>
              </a:rPr>
              <a:t>p</a:t>
            </a:r>
            <a:r>
              <a:rPr lang="en-US" sz="2000" dirty="0" err="1" smtClean="0">
                <a:latin typeface="Arial Narrow" panose="020B0606020202030204" pitchFamily="34" charset="0"/>
              </a:rPr>
              <a:t>royecto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>
                <a:latin typeface="Consolas" panose="020B0609020204030204" pitchFamily="49" charset="0"/>
              </a:rPr>
              <a:t>Factory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4504" y="828324"/>
            <a:ext cx="3641716" cy="178914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504447" y="1509761"/>
            <a:ext cx="4486125" cy="442674"/>
          </a:xfrm>
          <a:prstGeom prst="wedgeRoundRectCallout">
            <a:avLst>
              <a:gd name="adj1" fmla="val -70179"/>
              <a:gd name="adj2" fmla="val -42943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5944" y="2759994"/>
            <a:ext cx="3641716" cy="1789146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504447" y="3247171"/>
            <a:ext cx="4486125" cy="442674"/>
          </a:xfrm>
          <a:prstGeom prst="wedgeRoundRectCallout">
            <a:avLst>
              <a:gd name="adj1" fmla="val -70179"/>
              <a:gd name="adj2" fmla="val -4294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que NO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Area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944" y="4655329"/>
            <a:ext cx="3641716" cy="1789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418956" y="5001375"/>
            <a:ext cx="4486125" cy="783193"/>
          </a:xfrm>
          <a:prstGeom prst="wedgeRoundRectCallout">
            <a:avLst>
              <a:gd name="adj1" fmla="val -70179"/>
              <a:gd name="adj2" fmla="val -42943"/>
              <a:gd name="adj3" fmla="val 16667"/>
            </a:avLst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un </a:t>
            </a:r>
            <a:r>
              <a:rPr lang="en-US" sz="2000" dirty="0" err="1" smtClean="0">
                <a:latin typeface="Arial Narrow" panose="020B0606020202030204" pitchFamily="34" charset="0"/>
              </a:rPr>
              <a:t>método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 </a:t>
            </a:r>
            <a:r>
              <a:rPr lang="en-US" sz="2000" dirty="0" err="1">
                <a:latin typeface="Arial Narrow" panose="020B0606020202030204" pitchFamily="34" charset="0"/>
              </a:rPr>
              <a:t>pero</a:t>
            </a:r>
            <a:r>
              <a:rPr lang="en-US" sz="2000" dirty="0">
                <a:latin typeface="Arial Narrow" panose="020B0606020202030204" pitchFamily="34" charset="0"/>
              </a:rPr>
              <a:t> el </a:t>
            </a:r>
            <a:r>
              <a:rPr lang="en-US" sz="2000" dirty="0" err="1">
                <a:latin typeface="Arial Narrow" panose="020B0606020202030204" pitchFamily="34" charset="0"/>
              </a:rPr>
              <a:t>tipo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Arial Narrow" panose="020B0606020202030204" pitchFamily="34" charset="0"/>
              </a:rPr>
              <a:t>NO</a:t>
            </a:r>
            <a:r>
              <a:rPr lang="en-US" sz="2000" dirty="0">
                <a:latin typeface="Arial Narrow" panose="020B0606020202030204" pitchFamily="34" charset="0"/>
              </a:rPr>
              <a:t> es </a:t>
            </a:r>
            <a:r>
              <a:rPr lang="en-US" sz="2000" dirty="0" err="1">
                <a:latin typeface="Arial Narrow" panose="020B0606020202030204" pitchFamily="34" charset="0"/>
              </a:rPr>
              <a:t>público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" y="0"/>
            <a:ext cx="7407212" cy="667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405425"/>
            <a:ext cx="7448550" cy="41249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29050" y="1796436"/>
            <a:ext cx="8069580" cy="77134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268966"/>
            <a:ext cx="5737859" cy="6497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30" y="311993"/>
            <a:ext cx="8648700" cy="401883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161297" y="4790221"/>
            <a:ext cx="4628123" cy="1123712"/>
          </a:xfrm>
          <a:prstGeom prst="wedgeRoundRectCallout">
            <a:avLst>
              <a:gd name="adj1" fmla="val -69415"/>
              <a:gd name="adj2" fmla="val -6796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No </a:t>
            </a:r>
            <a:r>
              <a:rPr lang="en-US" sz="2000" dirty="0" err="1" smtClean="0">
                <a:latin typeface="Arial Narrow" panose="020B0606020202030204" pitchFamily="34" charset="0"/>
              </a:rPr>
              <a:t>está</a:t>
            </a:r>
            <a:r>
              <a:rPr lang="en-US" sz="2000" dirty="0" smtClean="0">
                <a:latin typeface="Arial Narrow" panose="020B0606020202030204" pitchFamily="34" charset="0"/>
              </a:rPr>
              <a:t> el </a:t>
            </a:r>
            <a:r>
              <a:rPr lang="en-US" sz="2000" dirty="0" err="1" smtClean="0">
                <a:latin typeface="Arial Narrow" panose="020B0606020202030204" pitchFamily="34" charset="0"/>
              </a:rPr>
              <a:t>caso</a:t>
            </a:r>
            <a:r>
              <a:rPr lang="en-US" sz="2000" dirty="0" smtClean="0">
                <a:latin typeface="Arial Narrow" panose="020B0606020202030204" pitchFamily="34" charset="0"/>
              </a:rPr>
              <a:t> del </a:t>
            </a:r>
            <a:r>
              <a:rPr lang="en-US" sz="2000" dirty="0" err="1" smtClean="0">
                <a:latin typeface="Arial Narrow" panose="020B0606020202030204" pitchFamily="34" charset="0"/>
              </a:rPr>
              <a:t>tipo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TengoMetodoArea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porque</a:t>
            </a:r>
            <a:r>
              <a:rPr lang="en-US" sz="2000" dirty="0">
                <a:latin typeface="Arial Narrow" panose="020B0606020202030204" pitchFamily="34" charset="0"/>
              </a:rPr>
              <a:t> no lo </a:t>
            </a:r>
            <a:r>
              <a:rPr lang="en-US" sz="2000" dirty="0" err="1">
                <a:latin typeface="Arial Narrow" panose="020B0606020202030204" pitchFamily="34" charset="0"/>
              </a:rPr>
              <a:t>conocíamos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cuando</a:t>
            </a:r>
            <a:r>
              <a:rPr lang="en-US" sz="2000" dirty="0">
                <a:latin typeface="Arial Narrow" panose="020B0606020202030204" pitchFamily="34" charset="0"/>
              </a:rPr>
              <a:t> se </a:t>
            </a:r>
            <a:r>
              <a:rPr lang="en-US" sz="2000" dirty="0" err="1">
                <a:latin typeface="Arial Narrow" panose="020B0606020202030204" pitchFamily="34" charset="0"/>
              </a:rPr>
              <a:t>escribió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este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código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83230" y="3485399"/>
            <a:ext cx="8991600" cy="77134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259077" y="4330829"/>
            <a:ext cx="4628123" cy="1123712"/>
          </a:xfrm>
          <a:prstGeom prst="wedgeRoundRectCallout">
            <a:avLst>
              <a:gd name="adj1" fmla="val -78059"/>
              <a:gd name="adj2" fmla="val -77117"/>
              <a:gd name="adj3" fmla="val 16667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La </a:t>
            </a:r>
            <a:r>
              <a:rPr lang="en-US" sz="2000" dirty="0" err="1" smtClean="0">
                <a:latin typeface="Arial Narrow" panose="020B0606020202030204" pitchFamily="34" charset="0"/>
              </a:rPr>
              <a:t>instancia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 err="1">
                <a:latin typeface="Consolas" panose="020B0609020204030204" pitchFamily="49" charset="0"/>
              </a:rPr>
              <a:t>TengoMetodoArea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creada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pero</a:t>
            </a:r>
            <a:r>
              <a:rPr lang="en-US" sz="2000" dirty="0">
                <a:latin typeface="Arial Narrow" panose="020B0606020202030204" pitchFamily="34" charset="0"/>
              </a:rPr>
              <a:t> no </a:t>
            </a:r>
            <a:r>
              <a:rPr lang="en-US" sz="2000" dirty="0" err="1">
                <a:latin typeface="Arial Narrow" panose="020B0606020202030204" pitchFamily="34" charset="0"/>
              </a:rPr>
              <a:t>estaba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contemplada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en</a:t>
            </a:r>
            <a:r>
              <a:rPr lang="en-US" sz="2000" dirty="0">
                <a:latin typeface="Arial Narrow" panose="020B0606020202030204" pitchFamily="34" charset="0"/>
              </a:rPr>
              <a:t> el casting</a:t>
            </a:r>
          </a:p>
        </p:txBody>
      </p:sp>
    </p:spTree>
    <p:extLst>
      <p:ext uri="{BB962C8B-B14F-4D97-AF65-F5344CB8AC3E}">
        <p14:creationId xmlns:p14="http://schemas.microsoft.com/office/powerpoint/2010/main" val="25026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34925"/>
            <a:ext cx="6122964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Probando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el Early binding y el 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Late 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binding de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591920"/>
            <a:ext cx="5755805" cy="2725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21" y="507144"/>
            <a:ext cx="6108639" cy="4848902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1613741" y="2948897"/>
            <a:ext cx="4502108" cy="1021556"/>
          </a:xfrm>
          <a:prstGeom prst="wedgeRoundRectCallout">
            <a:avLst>
              <a:gd name="adj1" fmla="val -19492"/>
              <a:gd name="adj2" fmla="val -275240"/>
              <a:gd name="adj3" fmla="val 16667"/>
            </a:avLst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Creando</a:t>
            </a:r>
            <a:r>
              <a:rPr lang="en-US" dirty="0" smtClean="0">
                <a:latin typeface="Arial Narrow" panose="020B0606020202030204" pitchFamily="34" charset="0"/>
              </a:rPr>
              <a:t> solo un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b="1" dirty="0" err="1">
                <a:latin typeface="Consolas" panose="020B0609020204030204" pitchFamily="49" charset="0"/>
              </a:rPr>
              <a:t>Circulo</a:t>
            </a: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Arial Narrow" panose="020B0606020202030204" pitchFamily="34" charset="0"/>
              </a:rPr>
              <a:t>para que se </a:t>
            </a:r>
            <a:r>
              <a:rPr lang="en-US" dirty="0" err="1" smtClean="0">
                <a:latin typeface="Arial Narrow" panose="020B0606020202030204" pitchFamily="34" charset="0"/>
              </a:rPr>
              <a:t>llame</a:t>
            </a:r>
            <a:r>
              <a:rPr lang="en-US" dirty="0" smtClean="0">
                <a:latin typeface="Arial Narrow" panose="020B0606020202030204" pitchFamily="34" charset="0"/>
              </a:rPr>
              <a:t> al </a:t>
            </a:r>
            <a:r>
              <a:rPr lang="en-US" b="1" dirty="0" err="1">
                <a:latin typeface="Consolas" panose="020B0609020204030204" pitchFamily="49" charset="0"/>
              </a:rPr>
              <a:t>MayorFigura</a:t>
            </a:r>
            <a:r>
              <a:rPr lang="en-US" b="1" dirty="0">
                <a:latin typeface="Consolas" panose="020B0609020204030204" pitchFamily="49" charset="0"/>
              </a:rPr>
              <a:t>(List&lt;</a:t>
            </a:r>
            <a:r>
              <a:rPr lang="en-US" b="1" dirty="0" err="1">
                <a:latin typeface="Consolas" panose="020B0609020204030204" pitchFamily="49" charset="0"/>
              </a:rPr>
              <a:t>Circulo</a:t>
            </a:r>
            <a:r>
              <a:rPr lang="en-US" b="1" dirty="0">
                <a:latin typeface="Consolas" panose="020B0609020204030204" pitchFamily="49" charset="0"/>
              </a:rPr>
              <a:t>&gt;) </a:t>
            </a:r>
            <a:r>
              <a:rPr lang="en-US" dirty="0" smtClean="0">
                <a:latin typeface="Arial Narrow" panose="020B0606020202030204" pitchFamily="34" charset="0"/>
              </a:rPr>
              <a:t>y se </a:t>
            </a:r>
            <a:r>
              <a:rPr lang="en-US" dirty="0" err="1" smtClean="0">
                <a:latin typeface="Arial Narrow" panose="020B0606020202030204" pitchFamily="34" charset="0"/>
              </a:rPr>
              <a:t>aplique</a:t>
            </a:r>
            <a:r>
              <a:rPr lang="en-US" dirty="0" smtClean="0">
                <a:latin typeface="Arial Narrow" panose="020B0606020202030204" pitchFamily="34" charset="0"/>
              </a:rPr>
              <a:t> el </a:t>
            </a:r>
            <a:r>
              <a:rPr lang="en-US" b="1" dirty="0" smtClean="0">
                <a:latin typeface="Arial Narrow" panose="020B0606020202030204" pitchFamily="34" charset="0"/>
              </a:rPr>
              <a:t>early binding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422255" y="1443997"/>
            <a:ext cx="3678305" cy="1021556"/>
          </a:xfrm>
          <a:prstGeom prst="wedgeRoundRectCallout">
            <a:avLst>
              <a:gd name="adj1" fmla="val -57986"/>
              <a:gd name="adj2" fmla="val -128537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Creando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un </a:t>
            </a:r>
            <a:r>
              <a:rPr lang="en-US" b="1" dirty="0" smtClean="0">
                <a:latin typeface="Consolas" panose="020B0609020204030204" pitchFamily="49" charset="0"/>
              </a:rPr>
              <a:t>List&lt;</a:t>
            </a:r>
            <a:r>
              <a:rPr lang="en-US" b="1" dirty="0" err="1" smtClean="0">
                <a:latin typeface="Consolas" panose="020B0609020204030204" pitchFamily="49" charset="0"/>
              </a:rPr>
              <a:t>Figura</a:t>
            </a:r>
            <a:r>
              <a:rPr lang="en-US" b="1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Arial Narrow" panose="020B0606020202030204" pitchFamily="34" charset="0"/>
              </a:rPr>
              <a:t>para </a:t>
            </a:r>
            <a:r>
              <a:rPr lang="en-US" dirty="0" err="1" smtClean="0">
                <a:latin typeface="Arial Narrow" panose="020B0606020202030204" pitchFamily="34" charset="0"/>
              </a:rPr>
              <a:t>poder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pasarle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lista</a:t>
            </a:r>
            <a:r>
              <a:rPr lang="en-US" dirty="0" smtClean="0">
                <a:latin typeface="Arial Narrow" panose="020B0606020202030204" pitchFamily="34" charset="0"/>
              </a:rPr>
              <a:t> con </a:t>
            </a:r>
            <a:r>
              <a:rPr lang="en-US" dirty="0" err="1" smtClean="0">
                <a:latin typeface="Arial Narrow" panose="020B0606020202030204" pitchFamily="34" charset="0"/>
              </a:rPr>
              <a:t>círculos</a:t>
            </a:r>
            <a:r>
              <a:rPr lang="en-US" dirty="0" smtClean="0">
                <a:latin typeface="Arial Narrow" panose="020B0606020202030204" pitchFamily="34" charset="0"/>
              </a:rPr>
              <a:t> y </a:t>
            </a:r>
            <a:r>
              <a:rPr lang="en-US" dirty="0" err="1" smtClean="0">
                <a:latin typeface="Arial Narrow" panose="020B0606020202030204" pitchFamily="34" charset="0"/>
              </a:rPr>
              <a:t>rectángulos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976485" y="3661417"/>
            <a:ext cx="3678305" cy="1021556"/>
          </a:xfrm>
          <a:prstGeom prst="wedgeRoundRectCallout">
            <a:avLst>
              <a:gd name="adj1" fmla="val -37166"/>
              <a:gd name="adj2" fmla="val 66148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Se llama a </a:t>
            </a:r>
            <a:r>
              <a:rPr lang="en-US" b="1" dirty="0" err="1" smtClean="0">
                <a:latin typeface="Consolas" panose="020B0609020204030204" pitchFamily="49" charset="0"/>
              </a:rPr>
              <a:t>MayorArea</a:t>
            </a:r>
            <a:r>
              <a:rPr lang="en-US" b="1" dirty="0" smtClean="0">
                <a:latin typeface="Consolas" panose="020B0609020204030204" pitchFamily="49" charset="0"/>
              </a:rPr>
              <a:t>&lt;List&lt;</a:t>
            </a:r>
            <a:r>
              <a:rPr lang="en-US" b="1" dirty="0" err="1" smtClean="0">
                <a:latin typeface="Consolas" panose="020B0609020204030204" pitchFamily="49" charset="0"/>
              </a:rPr>
              <a:t>Figura</a:t>
            </a:r>
            <a:r>
              <a:rPr lang="en-US" b="1" dirty="0" smtClean="0">
                <a:latin typeface="Consolas" panose="020B0609020204030204" pitchFamily="49" charset="0"/>
              </a:rPr>
              <a:t>&gt;) </a:t>
            </a:r>
            <a:r>
              <a:rPr lang="en-US" dirty="0" smtClean="0">
                <a:latin typeface="Arial Narrow" panose="020B0606020202030204" pitchFamily="34" charset="0"/>
              </a:rPr>
              <a:t>que </a:t>
            </a:r>
            <a:r>
              <a:rPr lang="en-US" dirty="0" err="1" smtClean="0">
                <a:latin typeface="Arial Narrow" panose="020B0606020202030204" pitchFamily="34" charset="0"/>
              </a:rPr>
              <a:t>aplica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late binding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1" y="4111899"/>
            <a:ext cx="6090388" cy="26578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69380" y="5554980"/>
            <a:ext cx="5017770" cy="646331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El early binding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que el late binding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1433064" y="5878146"/>
            <a:ext cx="5036316" cy="614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1433064" y="5689538"/>
            <a:ext cx="5036316" cy="188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1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34925"/>
            <a:ext cx="6122964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flexibilidad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Python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lleva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ventaja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,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tiempo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no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614933"/>
            <a:ext cx="5854762" cy="546811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411730" y="1542905"/>
            <a:ext cx="3451860" cy="1328023"/>
          </a:xfrm>
          <a:prstGeom prst="wedgeRoundRectCallout">
            <a:avLst>
              <a:gd name="adj1" fmla="val -54481"/>
              <a:gd name="adj2" fmla="val 194131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C# </a:t>
            </a:r>
            <a:r>
              <a:rPr lang="en-US" b="1" dirty="0" smtClean="0">
                <a:latin typeface="Arial Narrow" panose="020B0606020202030204" pitchFamily="34" charset="0"/>
              </a:rPr>
              <a:t>NO</a:t>
            </a:r>
            <a:r>
              <a:rPr lang="en-US" dirty="0" smtClean="0">
                <a:latin typeface="Arial Narrow" panose="020B0606020202030204" pitchFamily="34" charset="0"/>
              </a:rPr>
              <a:t> se </a:t>
            </a:r>
            <a:r>
              <a:rPr lang="en-US" dirty="0" err="1" smtClean="0">
                <a:latin typeface="Arial Narrow" panose="020B0606020202030204" pitchFamily="34" charset="0"/>
              </a:rPr>
              <a:t>puede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poner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sz="1600" b="1" dirty="0" err="1">
                <a:latin typeface="Consolas" panose="020B0609020204030204" pitchFamily="49" charset="0"/>
              </a:rPr>
              <a:t>Triangulo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sz="1600" b="1" dirty="0" smtClean="0">
                <a:latin typeface="Consolas" panose="020B0609020204030204" pitchFamily="49" charset="0"/>
              </a:rPr>
              <a:t>List&lt;</a:t>
            </a:r>
            <a:r>
              <a:rPr lang="en-US" sz="1600" b="1" dirty="0" err="1" smtClean="0">
                <a:latin typeface="Consolas" panose="020B0609020204030204" pitchFamily="49" charset="0"/>
              </a:rPr>
              <a:t>Figura</a:t>
            </a:r>
            <a:r>
              <a:rPr lang="en-US" sz="1600" b="1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Arial Narrow" panose="020B0606020202030204" pitchFamily="34" charset="0"/>
              </a:rPr>
              <a:t>aunque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triangulo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tenga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Area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porque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Triangulo</a:t>
            </a:r>
            <a:r>
              <a:rPr lang="en-US" dirty="0" smtClean="0">
                <a:latin typeface="Arial Narrow" panose="020B0606020202030204" pitchFamily="34" charset="0"/>
              </a:rPr>
              <a:t> no </a:t>
            </a:r>
            <a:r>
              <a:rPr lang="en-US" dirty="0" err="1" smtClean="0">
                <a:latin typeface="Arial Narrow" panose="020B0606020202030204" pitchFamily="34" charset="0"/>
              </a:rPr>
              <a:t>hereda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sz="1600" b="1" dirty="0" err="1">
                <a:latin typeface="Consolas" panose="020B0609020204030204" pitchFamily="49" charset="0"/>
              </a:rPr>
              <a:t>Figura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22" y="507144"/>
            <a:ext cx="5333121" cy="2862709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7914938" y="3584846"/>
            <a:ext cx="3678305" cy="408623"/>
          </a:xfrm>
          <a:prstGeom prst="wedgeRoundRectCallout">
            <a:avLst>
              <a:gd name="adj1" fmla="val -39651"/>
              <a:gd name="adj2" fmla="val -350635"/>
              <a:gd name="adj3" fmla="val 16667"/>
            </a:avLst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Python no hay </a:t>
            </a:r>
            <a:r>
              <a:rPr lang="en-US" dirty="0" err="1" smtClean="0">
                <a:latin typeface="Arial Narrow" panose="020B0606020202030204" pitchFamily="34" charset="0"/>
              </a:rPr>
              <a:t>problema</a:t>
            </a:r>
            <a:r>
              <a:rPr lang="en-US" dirty="0" smtClean="0">
                <a:latin typeface="Arial Narrow" panose="020B0606020202030204" pitchFamily="34" charset="0"/>
              </a:rPr>
              <a:t> con </a:t>
            </a:r>
            <a:r>
              <a:rPr lang="en-US" dirty="0" err="1" smtClean="0">
                <a:latin typeface="Arial Narrow" panose="020B0606020202030204" pitchFamily="34" charset="0"/>
              </a:rPr>
              <a:t>eso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0" y="5245643"/>
            <a:ext cx="6846570" cy="1328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590" y="4009577"/>
            <a:ext cx="6183630" cy="1175069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306705" y="5858798"/>
            <a:ext cx="4568190" cy="749141"/>
          </a:xfrm>
          <a:prstGeom prst="wedgeRoundRectCallout">
            <a:avLst>
              <a:gd name="adj1" fmla="val 63367"/>
              <a:gd name="adj2" fmla="val -159116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Más</a:t>
            </a:r>
            <a:r>
              <a:rPr lang="en-US" dirty="0" smtClean="0">
                <a:latin typeface="Arial Narrow" panose="020B0606020202030204" pitchFamily="34" charset="0"/>
              </a:rPr>
              <a:t> flexible </a:t>
            </a:r>
            <a:r>
              <a:rPr lang="en-US" dirty="0" err="1" smtClean="0">
                <a:latin typeface="Arial Narrow" panose="020B0606020202030204" pitchFamily="34" charset="0"/>
              </a:rPr>
              <a:t>pero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más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tiempo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Python </a:t>
            </a:r>
            <a:r>
              <a:rPr lang="en-US" dirty="0" err="1" smtClean="0">
                <a:latin typeface="Arial Narrow" panose="020B0606020202030204" pitchFamily="34" charset="0"/>
              </a:rPr>
              <a:t>por</a:t>
            </a:r>
            <a:r>
              <a:rPr lang="en-US" dirty="0" smtClean="0">
                <a:latin typeface="Arial Narrow" panose="020B0606020202030204" pitchFamily="34" charset="0"/>
              </a:rPr>
              <a:t> la </a:t>
            </a:r>
            <a:r>
              <a:rPr lang="en-US" dirty="0" err="1" smtClean="0">
                <a:latin typeface="Arial Narrow" panose="020B0606020202030204" pitchFamily="34" charset="0"/>
              </a:rPr>
              <a:t>resolución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dinámica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smtClean="0">
                <a:latin typeface="Arial Narrow" panose="020B0606020202030204" pitchFamily="34" charset="0"/>
              </a:rPr>
              <a:t>4294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ms</a:t>
            </a:r>
            <a:r>
              <a:rPr lang="en-US" dirty="0" smtClean="0">
                <a:latin typeface="Arial Narrow" panose="020B0606020202030204" pitchFamily="34" charset="0"/>
              </a:rPr>
              <a:t> vs </a:t>
            </a:r>
            <a:r>
              <a:rPr lang="en-US" sz="2000" b="1" dirty="0" smtClean="0">
                <a:latin typeface="Arial Narrow" panose="020B0606020202030204" pitchFamily="34" charset="0"/>
              </a:rPr>
              <a:t>26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ms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6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365760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Resumen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Dynamic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Python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5" y="552864"/>
            <a:ext cx="5417285" cy="605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25" y="176061"/>
            <a:ext cx="3092036" cy="2452839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9197340" y="507144"/>
            <a:ext cx="2589114" cy="1464231"/>
          </a:xfrm>
          <a:prstGeom prst="wedgeRoundRectCallout">
            <a:avLst>
              <a:gd name="adj1" fmla="val -136741"/>
              <a:gd name="adj2" fmla="val 20132"/>
              <a:gd name="adj3" fmla="val 16667"/>
            </a:avLst>
          </a:prstGeom>
          <a:solidFill>
            <a:schemeClr val="accent2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Resolver </a:t>
            </a:r>
            <a:r>
              <a:rPr lang="en-US" sz="2000" dirty="0" err="1" smtClean="0">
                <a:latin typeface="Arial Narrow" panose="020B0606020202030204" pitchFamily="34" charset="0"/>
              </a:rPr>
              <a:t>si</a:t>
            </a:r>
            <a:r>
              <a:rPr lang="en-US" sz="2000" dirty="0" smtClean="0">
                <a:latin typeface="Arial Narrow" panose="020B0606020202030204" pitchFamily="34" charset="0"/>
              </a:rPr>
              <a:t> a </a:t>
            </a:r>
            <a:r>
              <a:rPr lang="en-US" sz="2000" b="1" dirty="0" smtClean="0"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latin typeface="Arial Narrow" panose="020B0606020202030204" pitchFamily="34" charset="0"/>
              </a:rPr>
              <a:t> se le </a:t>
            </a:r>
            <a:r>
              <a:rPr lang="en-US" sz="2000" dirty="0" err="1" smtClean="0">
                <a:latin typeface="Arial Narrow" panose="020B0606020202030204" pitchFamily="34" charset="0"/>
              </a:rPr>
              <a:t>puede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aplicar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Area</a:t>
            </a:r>
            <a:r>
              <a:rPr lang="en-US" sz="2000" dirty="0" smtClean="0">
                <a:latin typeface="Arial Narrow" panose="020B0606020202030204" pitchFamily="34" charset="0"/>
              </a:rPr>
              <a:t> es </a:t>
            </a:r>
            <a:r>
              <a:rPr lang="en-US" sz="2000" dirty="0" err="1" smtClean="0">
                <a:latin typeface="Arial Narrow" panose="020B0606020202030204" pitchFamily="34" charset="0"/>
              </a:rPr>
              <a:t>dinámico</a:t>
            </a:r>
            <a:r>
              <a:rPr lang="en-US" sz="2000" dirty="0" smtClean="0">
                <a:latin typeface="Arial Narrow" panose="020B0606020202030204" pitchFamily="34" charset="0"/>
              </a:rPr>
              <a:t>, se </a:t>
            </a:r>
            <a:r>
              <a:rPr lang="en-US" sz="2000" dirty="0" err="1" smtClean="0">
                <a:latin typeface="Arial Narrow" panose="020B0606020202030204" pitchFamily="34" charset="0"/>
              </a:rPr>
              <a:t>averigua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ejecución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3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365760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Resumen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Dynamic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Python …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645665"/>
            <a:ext cx="5821680" cy="584721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756785" y="567593"/>
            <a:ext cx="3032760" cy="783193"/>
          </a:xfrm>
          <a:prstGeom prst="wedgeRoundRectCallout">
            <a:avLst>
              <a:gd name="adj1" fmla="val -201145"/>
              <a:gd name="adj2" fmla="val 210059"/>
              <a:gd name="adj3" fmla="val 16667"/>
            </a:avLst>
          </a:prstGeom>
          <a:solidFill>
            <a:schemeClr val="accent2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Crea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aleatoriamente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lista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figuras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6230" y="2166620"/>
            <a:ext cx="5913120" cy="2496820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40" y="4412676"/>
            <a:ext cx="6393766" cy="2330964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063740" y="2727792"/>
            <a:ext cx="3032760" cy="1123712"/>
          </a:xfrm>
          <a:prstGeom prst="wedgeRoundRectCallout">
            <a:avLst>
              <a:gd name="adj1" fmla="val -41114"/>
              <a:gd name="adj2" fmla="val 127733"/>
              <a:gd name="adj3" fmla="val 16667"/>
            </a:avLst>
          </a:prstGeom>
          <a:solidFill>
            <a:srgbClr val="FFFF00">
              <a:alpha val="3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Probando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calcular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MayorFigura</a:t>
            </a:r>
            <a:r>
              <a:rPr lang="en-US" sz="2000" dirty="0" smtClean="0">
                <a:latin typeface="Arial Narrow" panose="020B0606020202030204" pitchFamily="34" charset="0"/>
              </a:rPr>
              <a:t> con </a:t>
            </a:r>
            <a:r>
              <a:rPr lang="en-US" sz="2000" dirty="0" err="1" smtClean="0">
                <a:latin typeface="Arial Narrow" panose="020B0606020202030204" pitchFamily="34" charset="0"/>
              </a:rPr>
              <a:t>una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lista</a:t>
            </a:r>
            <a:r>
              <a:rPr lang="en-US" sz="2000" dirty="0" smtClean="0">
                <a:latin typeface="Arial Narrow" panose="020B0606020202030204" pitchFamily="34" charset="0"/>
              </a:rPr>
              <a:t> de 1 </a:t>
            </a:r>
            <a:r>
              <a:rPr lang="en-US" sz="2000" dirty="0" err="1" smtClean="0">
                <a:latin typeface="Arial Narrow" panose="020B0606020202030204" pitchFamily="34" charset="0"/>
              </a:rPr>
              <a:t>millón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figuras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8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34925"/>
            <a:ext cx="2960371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Dynamic Binding </a:t>
            </a:r>
            <a:r>
              <a:rPr lang="en-US" sz="2400" cap="small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C#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340" y="6492875"/>
            <a:ext cx="2743200" cy="365125"/>
          </a:xfrm>
        </p:spPr>
        <p:txBody>
          <a:bodyPr/>
          <a:lstStyle/>
          <a:p>
            <a:fld id="{5ADDC752-80C7-41F7-AA05-3E1BE102953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547928"/>
            <a:ext cx="5828932" cy="5944947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3408192" y="691595"/>
            <a:ext cx="2741148" cy="442674"/>
          </a:xfrm>
          <a:prstGeom prst="wedgeRoundRectCallout">
            <a:avLst>
              <a:gd name="adj1" fmla="val -94168"/>
              <a:gd name="adj2" fmla="val -50281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Si la </a:t>
            </a:r>
            <a:r>
              <a:rPr lang="en-US" sz="2000" dirty="0" err="1" smtClean="0">
                <a:latin typeface="Arial Narrow" panose="020B0606020202030204" pitchFamily="34" charset="0"/>
              </a:rPr>
              <a:t>lista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fuera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b="1" dirty="0">
                <a:latin typeface="Consolas" panose="020B0609020204030204" pitchFamily="49" charset="0"/>
              </a:rPr>
              <a:t>object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082312" y="1834595"/>
            <a:ext cx="3769848" cy="783193"/>
          </a:xfrm>
          <a:prstGeom prst="wedgeRoundRectCallout">
            <a:avLst>
              <a:gd name="adj1" fmla="val -62493"/>
              <a:gd name="adj2" fmla="val 87465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Le </a:t>
            </a:r>
            <a:r>
              <a:rPr lang="en-US" sz="2000" dirty="0" err="1" smtClean="0">
                <a:latin typeface="Arial Narrow" panose="020B0606020202030204" pitchFamily="34" charset="0"/>
              </a:rPr>
              <a:t>podemos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añadir</a:t>
            </a:r>
            <a:r>
              <a:rPr lang="en-US" sz="2000" dirty="0" smtClean="0">
                <a:latin typeface="Arial Narrow" panose="020B0606020202030204" pitchFamily="34" charset="0"/>
              </a:rPr>
              <a:t> lo </a:t>
            </a:r>
            <a:r>
              <a:rPr lang="en-US" sz="2000" dirty="0" err="1" smtClean="0">
                <a:latin typeface="Arial Narrow" panose="020B0606020202030204" pitchFamily="34" charset="0"/>
              </a:rPr>
              <a:t>mismo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círculos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rectángulos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triángulos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0030" y="2617788"/>
            <a:ext cx="5806440" cy="3040062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4" y="507144"/>
            <a:ext cx="6001118" cy="3991532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6149340" y="4724182"/>
            <a:ext cx="5703569" cy="783193"/>
          </a:xfrm>
          <a:prstGeom prst="wedgeRoundRectCallout">
            <a:avLst>
              <a:gd name="adj1" fmla="val 30667"/>
              <a:gd name="adj2" fmla="val -592957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Si la </a:t>
            </a:r>
            <a:r>
              <a:rPr lang="en-US" sz="2000" dirty="0" err="1" smtClean="0">
                <a:latin typeface="Arial Narrow" panose="020B0606020202030204" pitchFamily="34" charset="0"/>
              </a:rPr>
              <a:t>lista</a:t>
            </a:r>
            <a:r>
              <a:rPr lang="en-US" sz="2000" dirty="0" smtClean="0">
                <a:latin typeface="Arial Narrow" panose="020B0606020202030204" pitchFamily="34" charset="0"/>
              </a:rPr>
              <a:t> es de </a:t>
            </a:r>
            <a:r>
              <a:rPr lang="en-US" sz="1600" b="1" dirty="0"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latin typeface="Arial Narrow" panose="020B0606020202030204" pitchFamily="34" charset="0"/>
              </a:rPr>
              <a:t> no </a:t>
            </a:r>
            <a:r>
              <a:rPr lang="en-US" sz="2000" dirty="0" err="1" smtClean="0">
                <a:latin typeface="Arial Narrow" panose="020B0606020202030204" pitchFamily="34" charset="0"/>
              </a:rPr>
              <a:t>podemos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asegurar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tendrá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Area</a:t>
            </a:r>
            <a:r>
              <a:rPr lang="en-US" sz="2000" dirty="0" smtClean="0">
                <a:latin typeface="Arial Narrow" panose="020B0606020202030204" pitchFamily="34" charset="0"/>
              </a:rPr>
              <a:t> y el </a:t>
            </a:r>
            <a:r>
              <a:rPr lang="en-US" sz="2000" dirty="0" err="1" smtClean="0">
                <a:latin typeface="Arial Narrow" panose="020B0606020202030204" pitchFamily="34" charset="0"/>
              </a:rPr>
              <a:t>compilador</a:t>
            </a:r>
            <a:r>
              <a:rPr lang="en-US" sz="2000" dirty="0" smtClean="0">
                <a:latin typeface="Arial Narrow" panose="020B0606020202030204" pitchFamily="34" charset="0"/>
              </a:rPr>
              <a:t> da error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la </a:t>
            </a:r>
            <a:r>
              <a:rPr lang="en-US" sz="2000" dirty="0" err="1" smtClean="0">
                <a:latin typeface="Arial Narrow" panose="020B0606020202030204" pitchFamily="34" charset="0"/>
              </a:rPr>
              <a:t>función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MayorFig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78040" y="2205990"/>
            <a:ext cx="971550" cy="44267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50702" y="2648664"/>
            <a:ext cx="1110468" cy="44267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40879" y="5783580"/>
            <a:ext cx="3954781" cy="44267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¿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Podemos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mejorar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esto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5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9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746406"/>
            <a:ext cx="5795010" cy="5837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171450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Reflection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90" y="746405"/>
            <a:ext cx="4848871" cy="583790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295630" y="64919"/>
            <a:ext cx="3754050" cy="1123712"/>
          </a:xfrm>
          <a:prstGeom prst="wedgeRoundRectCallout">
            <a:avLst>
              <a:gd name="adj1" fmla="val -36778"/>
              <a:gd name="adj2" fmla="val 89780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esta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jerarquía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Figuras.dll </a:t>
            </a:r>
            <a:r>
              <a:rPr lang="en-US" sz="2000" dirty="0" err="1">
                <a:latin typeface="Arial Narrow" panose="020B0606020202030204" pitchFamily="34" charset="0"/>
              </a:rPr>
              <a:t>tiene</a:t>
            </a:r>
            <a:r>
              <a:rPr lang="en-US" sz="2000" dirty="0">
                <a:latin typeface="Arial Narrow" panose="020B0606020202030204" pitchFamily="34" charset="0"/>
              </a:rPr>
              <a:t> un </a:t>
            </a:r>
            <a:r>
              <a:rPr lang="en-US" sz="2000" dirty="0" err="1">
                <a:latin typeface="Arial Narrow" panose="020B0606020202030204" pitchFamily="34" charset="0"/>
              </a:rPr>
              <a:t>método</a:t>
            </a:r>
            <a:r>
              <a:rPr lang="en-US" b="1" dirty="0" smtClean="0">
                <a:latin typeface="Consolas" panose="020B0609020204030204" pitchFamily="49" charset="0"/>
              </a:rPr>
              <a:t> Area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463790" y="148677"/>
            <a:ext cx="4297681" cy="1055608"/>
          </a:xfrm>
          <a:prstGeom prst="wedgeRoundRectCallout">
            <a:avLst>
              <a:gd name="adj1" fmla="val -33716"/>
              <a:gd name="adj2" fmla="val 225588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esta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clase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está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Triangulo.dll </a:t>
            </a:r>
            <a:r>
              <a:rPr lang="en-US" dirty="0" smtClean="0">
                <a:latin typeface="Arial Narrow" panose="020B0606020202030204" pitchFamily="34" charset="0"/>
              </a:rPr>
              <a:t>no </a:t>
            </a:r>
            <a:r>
              <a:rPr lang="en-US" dirty="0" err="1" smtClean="0">
                <a:latin typeface="Arial Narrow" panose="020B0606020202030204" pitchFamily="34" charset="0"/>
              </a:rPr>
              <a:t>hereda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b="1" dirty="0" err="1">
                <a:latin typeface="Consolas" panose="020B0609020204030204" pitchFamily="49" charset="0"/>
              </a:rPr>
              <a:t>Figura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pero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tiene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un </a:t>
            </a:r>
            <a:r>
              <a:rPr lang="en-US" dirty="0" err="1">
                <a:latin typeface="Arial Narrow" panose="020B0606020202030204" pitchFamily="34" charset="0"/>
              </a:rPr>
              <a:t>método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4937" y="3276738"/>
            <a:ext cx="3384123" cy="388621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4936" y="5364845"/>
            <a:ext cx="3384123" cy="388621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19947" y="3006594"/>
            <a:ext cx="4500453" cy="1931166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752-80C7-41F7-AA05-3E1BE1029531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" y="34925"/>
            <a:ext cx="1714500" cy="472219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small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Reflection</a:t>
            </a:r>
            <a:endParaRPr lang="en-US" sz="2400" cap="small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6" y="558736"/>
            <a:ext cx="5224846" cy="6168293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048283" y="271034"/>
            <a:ext cx="3060927" cy="783193"/>
          </a:xfrm>
          <a:prstGeom prst="wedgeRoundRectCallout">
            <a:avLst>
              <a:gd name="adj1" fmla="val -19940"/>
              <a:gd name="adj2" fmla="val 41465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clases</a:t>
            </a:r>
            <a:r>
              <a:rPr lang="en-US" sz="2000" dirty="0" smtClean="0">
                <a:latin typeface="Arial Narrow" panose="020B0606020202030204" pitchFamily="34" charset="0"/>
              </a:rPr>
              <a:t> que </a:t>
            </a:r>
            <a:r>
              <a:rPr lang="en-US" sz="2000" dirty="0" err="1" smtClean="0">
                <a:latin typeface="Arial Narrow" panose="020B0606020202030204" pitchFamily="34" charset="0"/>
              </a:rPr>
              <a:t>están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Factory.dll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357" y="3657599"/>
            <a:ext cx="4652853" cy="1600201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333749" y="3200209"/>
            <a:ext cx="2266951" cy="442674"/>
          </a:xfrm>
          <a:prstGeom prst="wedgeRoundRectCallout">
            <a:avLst>
              <a:gd name="adj1" fmla="val -96236"/>
              <a:gd name="adj2" fmla="val 117143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Tiene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un </a:t>
            </a:r>
            <a:r>
              <a:rPr lang="en-US" dirty="0" err="1">
                <a:latin typeface="Arial Narrow" panose="020B0606020202030204" pitchFamily="34" charset="0"/>
              </a:rPr>
              <a:t>método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145" y="413379"/>
            <a:ext cx="3432706" cy="6225098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5518202" y="202081"/>
            <a:ext cx="2266951" cy="715089"/>
          </a:xfrm>
          <a:prstGeom prst="wedgeRoundRectCallout">
            <a:avLst>
              <a:gd name="adj1" fmla="val 69142"/>
              <a:gd name="adj2" fmla="val -14664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Código</a:t>
            </a:r>
            <a:r>
              <a:rPr lang="en-US" dirty="0" smtClean="0">
                <a:latin typeface="Arial Narrow" panose="020B0606020202030204" pitchFamily="34" charset="0"/>
              </a:rPr>
              <a:t> de DLL </a:t>
            </a:r>
            <a:r>
              <a:rPr lang="en-US" dirty="0" err="1" smtClean="0">
                <a:latin typeface="Arial Narrow" panose="020B0606020202030204" pitchFamily="34" charset="0"/>
              </a:rPr>
              <a:t>desconocida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32470" y="917170"/>
            <a:ext cx="3119225" cy="1848890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763947" y="1200368"/>
            <a:ext cx="2266951" cy="715089"/>
          </a:xfrm>
          <a:prstGeom prst="wedgeRoundRectCallout">
            <a:avLst>
              <a:gd name="adj1" fmla="val 74688"/>
              <a:gd name="adj2" fmla="val 23083"/>
              <a:gd name="adj3" fmla="val 16667"/>
            </a:avLst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Clase</a:t>
            </a:r>
            <a:r>
              <a:rPr lang="en-US" dirty="0" smtClean="0">
                <a:latin typeface="Arial Narrow" panose="020B0606020202030204" pitchFamily="34" charset="0"/>
              </a:rPr>
              <a:t> con </a:t>
            </a:r>
            <a:r>
              <a:rPr lang="en-US" dirty="0" err="1">
                <a:latin typeface="Arial Narrow" panose="020B0606020202030204" pitchFamily="34" charset="0"/>
              </a:rPr>
              <a:t>método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50885" y="2864618"/>
            <a:ext cx="3119225" cy="168080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704282" y="2548917"/>
            <a:ext cx="2266951" cy="715089"/>
          </a:xfrm>
          <a:prstGeom prst="wedgeRoundRectCallout">
            <a:avLst>
              <a:gd name="adj1" fmla="val 74688"/>
              <a:gd name="adj2" fmla="val 2308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Clase</a:t>
            </a:r>
            <a:r>
              <a:rPr lang="en-US" dirty="0" smtClean="0">
                <a:latin typeface="Arial Narrow" panose="020B0606020202030204" pitchFamily="34" charset="0"/>
              </a:rPr>
              <a:t> sin </a:t>
            </a:r>
            <a:r>
              <a:rPr lang="en-US" dirty="0" err="1">
                <a:latin typeface="Arial Narrow" panose="020B0606020202030204" pitchFamily="34" charset="0"/>
              </a:rPr>
              <a:t>método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32469" y="4812066"/>
            <a:ext cx="3119225" cy="168080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737368" y="3897466"/>
            <a:ext cx="2266951" cy="1634490"/>
          </a:xfrm>
          <a:prstGeom prst="wedgeRoundRectCallout">
            <a:avLst>
              <a:gd name="adj1" fmla="val 74688"/>
              <a:gd name="adj2" fmla="val 23083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Tiene</a:t>
            </a:r>
            <a:r>
              <a:rPr lang="en-US" dirty="0" smtClean="0">
                <a:latin typeface="Arial Narrow" panose="020B0606020202030204" pitchFamily="34" charset="0"/>
              </a:rPr>
              <a:t> un </a:t>
            </a:r>
            <a:r>
              <a:rPr lang="en-US" dirty="0" err="1" smtClean="0">
                <a:latin typeface="Arial Narrow" panose="020B0606020202030204" pitchFamily="34" charset="0"/>
              </a:rPr>
              <a:t>método</a:t>
            </a:r>
            <a:r>
              <a:rPr lang="en-US" b="1" dirty="0" smtClean="0">
                <a:latin typeface="Consolas" panose="020B0609020204030204" pitchFamily="49" charset="0"/>
              </a:rPr>
              <a:t> Area </a:t>
            </a:r>
            <a:r>
              <a:rPr lang="en-US" dirty="0" err="1">
                <a:latin typeface="Arial Narrow" panose="020B0606020202030204" pitchFamily="34" charset="0"/>
              </a:rPr>
              <a:t>pero</a:t>
            </a:r>
            <a:r>
              <a:rPr lang="en-US" dirty="0">
                <a:latin typeface="Arial Narrow" panose="020B0606020202030204" pitchFamily="34" charset="0"/>
              </a:rPr>
              <a:t> la </a:t>
            </a:r>
            <a:r>
              <a:rPr lang="en-US" dirty="0" err="1">
                <a:latin typeface="Arial Narrow" panose="020B0606020202030204" pitchFamily="34" charset="0"/>
              </a:rPr>
              <a:t>clase</a:t>
            </a:r>
            <a:r>
              <a:rPr lang="en-US" dirty="0">
                <a:latin typeface="Arial Narrow" panose="020B0606020202030204" pitchFamily="34" charset="0"/>
              </a:rPr>
              <a:t> es </a:t>
            </a:r>
            <a:r>
              <a:rPr lang="en-US" dirty="0" err="1" smtClean="0">
                <a:latin typeface="Arial Narrow" panose="020B0606020202030204" pitchFamily="34" charset="0"/>
              </a:rPr>
              <a:t>privada</a:t>
            </a:r>
            <a:r>
              <a:rPr lang="en-US" dirty="0" smtClean="0">
                <a:latin typeface="Arial Narrow" panose="020B0606020202030204" pitchFamily="34" charset="0"/>
              </a:rPr>
              <a:t>, no es accessible </a:t>
            </a:r>
            <a:r>
              <a:rPr lang="en-US" dirty="0" err="1" smtClean="0">
                <a:latin typeface="Arial Narrow" panose="020B0606020202030204" pitchFamily="34" charset="0"/>
              </a:rPr>
              <a:t>desde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otros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ensamblados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6357" y="5781026"/>
            <a:ext cx="3258393" cy="857451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848411" y="5624892"/>
            <a:ext cx="2266951" cy="715089"/>
          </a:xfrm>
          <a:prstGeom prst="wedgeRoundRectCallout">
            <a:avLst>
              <a:gd name="adj1" fmla="val -76068"/>
              <a:gd name="adj2" fmla="val 11894"/>
              <a:gd name="adj3" fmla="val 16667"/>
            </a:avLst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Clase</a:t>
            </a:r>
            <a:r>
              <a:rPr lang="en-US" dirty="0" smtClean="0">
                <a:latin typeface="Arial Narrow" panose="020B0606020202030204" pitchFamily="34" charset="0"/>
              </a:rPr>
              <a:t> sin </a:t>
            </a:r>
            <a:r>
              <a:rPr lang="en-US" dirty="0" err="1">
                <a:latin typeface="Arial Narrow" panose="020B0606020202030204" pitchFamily="34" charset="0"/>
              </a:rPr>
              <a:t>método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Area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9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1706</Words>
  <Application>Microsoft Office PowerPoint</Application>
  <PresentationFormat>Widescreen</PresentationFormat>
  <Paragraphs>169</Paragraphs>
  <Slides>22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Consolas</vt:lpstr>
      <vt:lpstr>Office Theme</vt:lpstr>
      <vt:lpstr>Temas del curso</vt:lpstr>
      <vt:lpstr>Resumen Early binding y late binding en C#</vt:lpstr>
      <vt:lpstr>Probando el Early binding y el Late binding de C#</vt:lpstr>
      <vt:lpstr>En flexibilidad Python lleva ventaja, en tiempo no</vt:lpstr>
      <vt:lpstr>Resumen Dynamic en Python</vt:lpstr>
      <vt:lpstr>Resumen Dynamic en Python …</vt:lpstr>
      <vt:lpstr>Dynamic Binding en C#</vt:lpstr>
      <vt:lpstr>Reflection</vt:lpstr>
      <vt:lpstr>Reflection</vt:lpstr>
      <vt:lpstr>Factoría productora de objetos</vt:lpstr>
      <vt:lpstr>Usando factoría con casting</vt:lpstr>
      <vt:lpstr>Usando tipos desconocidos por via de reflection</vt:lpstr>
      <vt:lpstr>Usando tipos desconocidos por via de reflection</vt:lpstr>
      <vt:lpstr>PowerPoint Presentation</vt:lpstr>
      <vt:lpstr>PowerPoint Presentation</vt:lpstr>
      <vt:lpstr>Dynamic en C#</vt:lpstr>
      <vt:lpstr>Dynamic en C# … </vt:lpstr>
      <vt:lpstr>Más sobre dynamic … </vt:lpstr>
      <vt:lpstr>Usando factoría con dynamic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mkm</dc:creator>
  <cp:lastModifiedBy>mkm</cp:lastModifiedBy>
  <cp:revision>136</cp:revision>
  <dcterms:created xsi:type="dcterms:W3CDTF">2022-09-19T16:59:00Z</dcterms:created>
  <dcterms:modified xsi:type="dcterms:W3CDTF">2022-11-13T18:21:44Z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ECD221CB6C804001A44159AA60597633</vt:lpwstr>
  </property>
  <property fmtid="{D5CDD505-2E9C-101B-9397-08002B2CF9AE}" pid="3" name="KSOProductBuildVer">
    <vt:lpwstr>1033-11.2.0.11156</vt:lpwstr>
  </property>
</Properties>
</file>