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6" r:id="rId4"/>
    <p:sldId id="287" r:id="rId5"/>
    <p:sldId id="303" r:id="rId6"/>
    <p:sldId id="304" r:id="rId7"/>
    <p:sldId id="305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291" r:id="rId16"/>
    <p:sldId id="292" r:id="rId17"/>
    <p:sldId id="297" r:id="rId18"/>
    <p:sldId id="314" r:id="rId19"/>
    <p:sldId id="315" r:id="rId20"/>
    <p:sldId id="316" r:id="rId21"/>
    <p:sldId id="317" r:id="rId22"/>
    <p:sldId id="318" r:id="rId23"/>
    <p:sldId id="319" r:id="rId24"/>
    <p:sldId id="301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km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FFFF00"/>
    <a:srgbClr val="5B9BD5"/>
    <a:srgbClr val="FFFFFF"/>
    <a:srgbClr val="3399FF"/>
    <a:srgbClr val="C00000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 autoAdjust="0"/>
    <p:restoredTop sz="90943" autoAdjust="0"/>
  </p:normalViewPr>
  <p:slideViewPr>
    <p:cSldViewPr snapToGrid="0">
      <p:cViewPr varScale="1">
        <p:scale>
          <a:sx n="94" d="100"/>
          <a:sy n="94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kern="1200" baseline="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8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kern="1200" baseline="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kern="1200" baseline="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5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kern="1200" baseline="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bibliografía</a:t>
            </a:r>
            <a:r>
              <a:rPr lang="en-US" dirty="0" smtClean="0"/>
              <a:t>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alcance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</a:t>
            </a:r>
            <a:r>
              <a:rPr lang="en-US" dirty="0" err="1" smtClean="0"/>
              <a:t>nalice</a:t>
            </a:r>
            <a:r>
              <a:rPr lang="en-US" dirty="0" smtClean="0"/>
              <a:t> las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forma _ _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_ _, _ _ call _ _, _ _ </a:t>
            </a:r>
            <a:r>
              <a:rPr lang="en-US" baseline="0" dirty="0" err="1" smtClean="0"/>
              <a:t>dicc</a:t>
            </a:r>
            <a:r>
              <a:rPr lang="en-US" baseline="0" dirty="0" smtClean="0"/>
              <a:t> _ _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6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que 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disponer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recurso</a:t>
            </a:r>
            <a:r>
              <a:rPr lang="en-US" baseline="0" dirty="0" smtClean="0"/>
              <a:t> de que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devolver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tuplo</a:t>
            </a:r>
            <a:r>
              <a:rPr lang="en-US" baseline="0" dirty="0" smtClean="0"/>
              <a:t> </a:t>
            </a:r>
            <a:r>
              <a:rPr lang="en-US" b="1" baseline="0" dirty="0" smtClean="0"/>
              <a:t>return min, max </a:t>
            </a:r>
            <a:r>
              <a:rPr lang="en-US" baseline="0" dirty="0" smtClean="0"/>
              <a:t>y que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desagregado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minimo</a:t>
            </a:r>
            <a:r>
              <a:rPr lang="en-US" b="1" baseline="0" dirty="0" smtClean="0"/>
              <a:t>, </a:t>
            </a:r>
            <a:r>
              <a:rPr lang="en-US" b="1" baseline="0" dirty="0" err="1" smtClean="0"/>
              <a:t>maximo</a:t>
            </a:r>
            <a:r>
              <a:rPr lang="en-US" b="1" baseline="0" dirty="0" smtClean="0"/>
              <a:t> = </a:t>
            </a:r>
            <a:r>
              <a:rPr lang="en-US" b="1" baseline="0" dirty="0" err="1" smtClean="0"/>
              <a:t>MinMax</a:t>
            </a:r>
            <a:r>
              <a:rPr lang="en-US" b="1" baseline="0" dirty="0" smtClean="0"/>
              <a:t>(</a:t>
            </a:r>
            <a:r>
              <a:rPr lang="en-US" b="1" baseline="0" dirty="0" err="1" smtClean="0"/>
              <a:t>nums</a:t>
            </a:r>
            <a:r>
              <a:rPr lang="en-US" b="1" baseline="0" dirty="0" smtClean="0"/>
              <a:t>)</a:t>
            </a:r>
            <a:r>
              <a:rPr lang="en-US" baseline="0" dirty="0" smtClean="0"/>
              <a:t> no es </a:t>
            </a:r>
            <a:r>
              <a:rPr lang="en-US" baseline="0" dirty="0" err="1" smtClean="0"/>
              <a:t>necesario</a:t>
            </a:r>
            <a:r>
              <a:rPr lang="en-US" baseline="0" dirty="0" smtClean="0"/>
              <a:t> que se </a:t>
            </a:r>
            <a:r>
              <a:rPr lang="en-US" baseline="0" dirty="0" err="1" smtClean="0"/>
              <a:t>puedan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devolver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velores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través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parámetros</a:t>
            </a:r>
            <a:endParaRPr lang="en-US" baseline="0" dirty="0" smtClean="0"/>
          </a:p>
          <a:p>
            <a:r>
              <a:rPr lang="en-US" baseline="0" dirty="0" smtClean="0"/>
              <a:t>Compare con C# pros y contras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9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Pruebe</a:t>
            </a:r>
            <a:r>
              <a:rPr lang="en-US" dirty="0" smtClean="0"/>
              <a:t> a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hasta que se </a:t>
            </a:r>
            <a:r>
              <a:rPr lang="en-US" dirty="0" err="1" smtClean="0"/>
              <a:t>desborde</a:t>
            </a:r>
            <a:r>
              <a:rPr lang="en-US" dirty="0" smtClean="0"/>
              <a:t> la </a:t>
            </a:r>
            <a:r>
              <a:rPr lang="en-US" dirty="0" err="1" smtClean="0"/>
              <a:t>memoria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Intente</a:t>
            </a:r>
            <a:r>
              <a:rPr lang="en-US" dirty="0" smtClean="0"/>
              <a:t> </a:t>
            </a:r>
            <a:r>
              <a:rPr lang="en-US" dirty="0" err="1" smtClean="0"/>
              <a:t>averiguar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generador</a:t>
            </a:r>
            <a:r>
              <a:rPr lang="en-US" baseline="0" dirty="0" smtClean="0"/>
              <a:t>. ¿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generador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infinito</a:t>
            </a:r>
            <a:r>
              <a:rPr lang="en-US" baseline="0" dirty="0" smtClean="0"/>
              <a:t>? ¿</a:t>
            </a:r>
            <a:r>
              <a:rPr lang="en-US" baseline="0" dirty="0" err="1" smtClean="0"/>
              <a:t>Cómo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detectarlo</a:t>
            </a:r>
            <a:r>
              <a:rPr lang="en-US" baseline="0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1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comprensión</a:t>
            </a:r>
            <a:r>
              <a:rPr lang="en-US" dirty="0" smtClean="0"/>
              <a:t> </a:t>
            </a:r>
            <a:r>
              <a:rPr lang="en-US" dirty="0" err="1" smtClean="0"/>
              <a:t>vea</a:t>
            </a:r>
            <a:r>
              <a:rPr lang="en-US" dirty="0" smtClean="0"/>
              <a:t> la </a:t>
            </a:r>
            <a:r>
              <a:rPr lang="en-US" dirty="0" err="1" smtClean="0"/>
              <a:t>diapositiva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presentación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Compare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operaciones</a:t>
            </a:r>
            <a:r>
              <a:rPr lang="en-US" baseline="0" dirty="0" smtClean="0"/>
              <a:t> que se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IEnumerables</a:t>
            </a:r>
            <a:r>
              <a:rPr lang="en-US" baseline="0" dirty="0" smtClean="0"/>
              <a:t> de C# y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iterables</a:t>
            </a:r>
            <a:r>
              <a:rPr lang="en-US" baseline="0" dirty="0" smtClean="0"/>
              <a:t> de Python. </a:t>
            </a:r>
            <a:r>
              <a:rPr lang="en-US" baseline="0" dirty="0" err="1" smtClean="0"/>
              <a:t>Exprese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lenguaje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otro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Compruebe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pasaría</a:t>
            </a:r>
            <a:r>
              <a:rPr lang="en-US" baseline="0" dirty="0" smtClean="0"/>
              <a:t> con un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equivalente</a:t>
            </a:r>
            <a:r>
              <a:rPr lang="en-US" baseline="0" dirty="0" smtClean="0"/>
              <a:t> al de la </a:t>
            </a:r>
            <a:r>
              <a:rPr lang="en-US" baseline="0" dirty="0" err="1" smtClean="0"/>
              <a:t>covarianza</a:t>
            </a:r>
            <a:r>
              <a:rPr lang="en-US" baseline="0" dirty="0" smtClean="0"/>
              <a:t> de C#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Python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7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pasa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Programación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6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El </a:t>
            </a:r>
            <a:r>
              <a:rPr lang="en-US" i="0" dirty="0" err="1" smtClean="0"/>
              <a:t>ámbito</a:t>
            </a:r>
            <a:r>
              <a:rPr lang="en-US" i="0" dirty="0" smtClean="0"/>
              <a:t> y el </a:t>
            </a:r>
            <a:r>
              <a:rPr lang="en-US" i="0" dirty="0" err="1" smtClean="0"/>
              <a:t>alcance</a:t>
            </a:r>
            <a:r>
              <a:rPr lang="en-US" i="0" dirty="0" smtClean="0"/>
              <a:t> de las variables es structural, es </a:t>
            </a:r>
            <a:r>
              <a:rPr lang="en-US" i="0" dirty="0" err="1" smtClean="0"/>
              <a:t>decir</a:t>
            </a:r>
            <a:r>
              <a:rPr lang="en-US" i="0" dirty="0" smtClean="0"/>
              <a:t> </a:t>
            </a:r>
            <a:r>
              <a:rPr lang="en-US" i="0" dirty="0" err="1" smtClean="0"/>
              <a:t>depende</a:t>
            </a:r>
            <a:r>
              <a:rPr lang="en-US" i="0" dirty="0" smtClean="0"/>
              <a:t> de </a:t>
            </a:r>
            <a:r>
              <a:rPr lang="en-US" i="0" dirty="0" err="1" smtClean="0"/>
              <a:t>dónde</a:t>
            </a:r>
            <a:r>
              <a:rPr lang="en-US" i="0" dirty="0" smtClean="0"/>
              <a:t> </a:t>
            </a:r>
            <a:r>
              <a:rPr lang="en-US" i="0" dirty="0" err="1" smtClean="0"/>
              <a:t>aparezcan</a:t>
            </a:r>
            <a:r>
              <a:rPr lang="en-US" i="0" dirty="0" smtClean="0"/>
              <a:t> </a:t>
            </a:r>
            <a:r>
              <a:rPr lang="en-US" i="0" dirty="0" err="1" smtClean="0"/>
              <a:t>en</a:t>
            </a:r>
            <a:r>
              <a:rPr lang="en-US" i="0" dirty="0" smtClean="0"/>
              <a:t> el </a:t>
            </a:r>
            <a:r>
              <a:rPr lang="en-US" i="0" dirty="0" err="1" smtClean="0"/>
              <a:t>texto</a:t>
            </a:r>
            <a:r>
              <a:rPr lang="en-US" i="0" dirty="0" smtClean="0"/>
              <a:t> del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.</a:t>
            </a:r>
          </a:p>
          <a:p>
            <a:r>
              <a:rPr lang="en-US" i="0" baseline="0" dirty="0" smtClean="0"/>
              <a:t>La </a:t>
            </a:r>
            <a:r>
              <a:rPr lang="en-US" i="0" baseline="0" dirty="0" err="1" smtClean="0"/>
              <a:t>agrupación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bloques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basada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indentación</a:t>
            </a:r>
            <a:r>
              <a:rPr lang="en-US" i="0" baseline="0" dirty="0" smtClean="0"/>
              <a:t> y no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llaves</a:t>
            </a:r>
            <a:r>
              <a:rPr lang="en-US" i="0" baseline="0" dirty="0" smtClean="0"/>
              <a:t> es un </a:t>
            </a:r>
            <a:r>
              <a:rPr lang="en-US" i="0" baseline="0" dirty="0" err="1" smtClean="0"/>
              <a:t>tema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controvertido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La </a:t>
            </a:r>
            <a:r>
              <a:rPr lang="en-US" i="0" baseline="0" dirty="0" err="1" smtClean="0"/>
              <a:t>encuesta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realizada</a:t>
            </a:r>
            <a:r>
              <a:rPr lang="en-US" i="0" baseline="0" dirty="0" smtClean="0"/>
              <a:t> con </a:t>
            </a:r>
            <a:r>
              <a:rPr lang="en-US" i="0" baseline="0" dirty="0" err="1" smtClean="0"/>
              <a:t>los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estudiantes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estuvo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inclinada</a:t>
            </a:r>
            <a:r>
              <a:rPr lang="en-US" i="0" baseline="0" dirty="0" smtClean="0"/>
              <a:t> de la </a:t>
            </a:r>
            <a:r>
              <a:rPr lang="en-US" i="0" baseline="0" dirty="0" err="1" smtClean="0"/>
              <a:t>agrupación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llaves</a:t>
            </a:r>
            <a:r>
              <a:rPr lang="en-US" i="0" baseline="0" dirty="0" smtClean="0"/>
              <a:t> a </a:t>
            </a:r>
            <a:r>
              <a:rPr lang="en-US" i="0" baseline="0" dirty="0" err="1" smtClean="0"/>
              <a:t>los</a:t>
            </a:r>
            <a:r>
              <a:rPr lang="en-US" i="0" baseline="0" dirty="0" smtClean="0"/>
              <a:t> { } </a:t>
            </a:r>
            <a:r>
              <a:rPr lang="en-US" i="0" baseline="0" dirty="0" err="1" smtClean="0"/>
              <a:t>pero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puede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estar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influenciado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porque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vuestro</a:t>
            </a:r>
            <a:r>
              <a:rPr lang="en-US" i="0" baseline="0" dirty="0" smtClean="0"/>
              <a:t> primer LP </a:t>
            </a:r>
            <a:r>
              <a:rPr lang="en-US" i="0" baseline="0" dirty="0" err="1" smtClean="0"/>
              <a:t>fue</a:t>
            </a:r>
            <a:r>
              <a:rPr lang="en-US" i="0" baseline="0" dirty="0" smtClean="0"/>
              <a:t> C#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De </a:t>
            </a:r>
            <a:r>
              <a:rPr lang="en-US" i="0" baseline="0" dirty="0" err="1" smtClean="0"/>
              <a:t>todos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maneras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argumento</a:t>
            </a:r>
            <a:r>
              <a:rPr lang="en-US" i="0" baseline="0" dirty="0" smtClean="0"/>
              <a:t> de la </a:t>
            </a:r>
            <a:r>
              <a:rPr lang="en-US" i="0" baseline="0" dirty="0" err="1" smtClean="0"/>
              <a:t>agrupación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indentación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favorece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legibilidad</a:t>
            </a:r>
            <a:r>
              <a:rPr lang="en-US" i="0" baseline="0" dirty="0" smtClean="0"/>
              <a:t> del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 es </a:t>
            </a:r>
            <a:r>
              <a:rPr lang="en-US" i="0" baseline="0" dirty="0" err="1" smtClean="0"/>
              <a:t>muy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débil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Aún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cuando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tengan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agrupación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llaves</a:t>
            </a:r>
            <a:r>
              <a:rPr lang="en-US" i="0" baseline="0" dirty="0" smtClean="0"/>
              <a:t> o </a:t>
            </a:r>
            <a:r>
              <a:rPr lang="en-US" i="0" baseline="0" dirty="0" err="1" smtClean="0"/>
              <a:t>similares</a:t>
            </a:r>
            <a:r>
              <a:rPr lang="en-US" i="0" baseline="0" dirty="0" smtClean="0"/>
              <a:t> un </a:t>
            </a:r>
            <a:r>
              <a:rPr lang="en-US" i="0" baseline="0" dirty="0" err="1" smtClean="0"/>
              <a:t>buen</a:t>
            </a:r>
            <a:r>
              <a:rPr lang="en-US" i="0" baseline="0" dirty="0" smtClean="0"/>
              <a:t> IDE (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es el </a:t>
            </a:r>
            <a:r>
              <a:rPr lang="en-US" i="0" baseline="0" dirty="0" err="1" smtClean="0"/>
              <a:t>caso</a:t>
            </a:r>
            <a:r>
              <a:rPr lang="en-US" i="0" baseline="0" dirty="0" smtClean="0"/>
              <a:t> de Visual Studio) </a:t>
            </a:r>
            <a:r>
              <a:rPr lang="en-US" i="0" baseline="0" dirty="0" err="1" smtClean="0"/>
              <a:t>puede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poner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automáticamente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un </a:t>
            </a:r>
            <a:r>
              <a:rPr lang="en-US" i="0" baseline="0" dirty="0" err="1" smtClean="0"/>
              <a:t>formato</a:t>
            </a:r>
            <a:r>
              <a:rPr lang="en-US" i="0" baseline="0" dirty="0" smtClean="0"/>
              <a:t> legible.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otro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lado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agrupación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indentación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puede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hacer</a:t>
            </a:r>
            <a:r>
              <a:rPr lang="en-US" i="0" baseline="0" dirty="0" smtClean="0"/>
              <a:t> que la </a:t>
            </a:r>
            <a:r>
              <a:rPr lang="en-US" i="0" baseline="0" dirty="0" err="1" smtClean="0"/>
              <a:t>omision</a:t>
            </a:r>
            <a:r>
              <a:rPr lang="en-US" i="0" baseline="0" dirty="0" smtClean="0"/>
              <a:t> de un simple </a:t>
            </a:r>
            <a:r>
              <a:rPr lang="en-US" i="0" baseline="0" dirty="0" err="1" smtClean="0"/>
              <a:t>espacio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provoque</a:t>
            </a:r>
            <a:r>
              <a:rPr lang="en-US" i="0" baseline="0" dirty="0" smtClean="0"/>
              <a:t> un error y </a:t>
            </a:r>
            <a:r>
              <a:rPr lang="en-US" i="0" baseline="0" dirty="0" err="1" smtClean="0"/>
              <a:t>hace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más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compleja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tarea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usar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automáticamente</a:t>
            </a:r>
            <a:r>
              <a:rPr lang="en-US" i="0" baseline="0" dirty="0" smtClean="0"/>
              <a:t> un </a:t>
            </a:r>
            <a:r>
              <a:rPr lang="en-US" i="0" baseline="0" dirty="0" err="1" smtClean="0"/>
              <a:t>texto</a:t>
            </a:r>
            <a:r>
              <a:rPr lang="en-US" i="0" baseline="0" dirty="0" smtClean="0"/>
              <a:t> (string)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 Python. </a:t>
            </a:r>
            <a:r>
              <a:rPr lang="en-US" i="0" baseline="0" dirty="0" err="1" smtClean="0"/>
              <a:t>Decida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Ud</a:t>
            </a:r>
            <a:r>
              <a:rPr lang="en-US" i="0" baseline="0" dirty="0" smtClean="0"/>
              <a:t> con </a:t>
            </a:r>
            <a:r>
              <a:rPr lang="en-US" i="0" baseline="0" dirty="0" err="1" smtClean="0"/>
              <a:t>cuál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soga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prefiere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ahorcarse</a:t>
            </a:r>
            <a:r>
              <a:rPr lang="en-US" i="0" baseline="0" dirty="0" smtClean="0"/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</a:t>
            </a:r>
            <a:endParaRPr lang="en-US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8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9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kern="1200" baseline="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kern="1200" baseline="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4185" y="6428740"/>
            <a:ext cx="2743200" cy="365125"/>
          </a:xfrm>
        </p:spPr>
        <p:txBody>
          <a:bodyPr/>
          <a:lstStyle>
            <a:lvl1pPr>
              <a:defRPr sz="1000" b="1">
                <a:latin typeface="Consolas" panose="020B0609020204030204" charset="0"/>
                <a:cs typeface="Consolas" panose="020B0609020204030204" charset="0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 userDrawn="1"/>
        </p:nvSpPr>
        <p:spPr>
          <a:xfrm>
            <a:off x="77470" y="64287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latin typeface="Arial Narrow" panose="020B0606020202030204" charset="0"/>
                <a:cs typeface="Arial Narrow" panose="020B0606020202030204" charset="0"/>
              </a:defRPr>
            </a:lvl1pPr>
          </a:lstStyle>
          <a:p>
            <a:r>
              <a:rPr lang="en-US"/>
              <a:t>(C) LP MATCOM UH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5" y="87951"/>
            <a:ext cx="2870771" cy="652017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T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emas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>
                <a:solidFill>
                  <a:schemeClr val="bg1"/>
                </a:solidFill>
                <a:latin typeface="Arial Narrow" panose="020B0606020202030204" charset="0"/>
              </a:rPr>
              <a:t>del </a:t>
            </a:r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curso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830" y="1084629"/>
            <a:ext cx="9127732" cy="527172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Introducción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panorámica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lenguajes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procesamiento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Organización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de la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memoria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Tipado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tipado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Valores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referencias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Heap.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Definición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composición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Arrays</a:t>
            </a: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Declaraciones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variables.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Ambito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tiempo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vida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Traspaso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parámetros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Boxing Unboxing.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Copia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Clonación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igualdad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Clases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abstractas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 interfaces.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Jerarquías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tipo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Genericidad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Covarianza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Principios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SOLID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Python. Variables </a:t>
            </a:r>
            <a:r>
              <a:rPr lang="en-US" sz="2400" b="1" dirty="0">
                <a:solidFill>
                  <a:srgbClr val="0070C0"/>
                </a:solidFill>
              </a:rPr>
              <a:t>y scope. </a:t>
            </a:r>
            <a:r>
              <a:rPr lang="en-US" sz="2400" b="1" dirty="0" err="1">
                <a:solidFill>
                  <a:srgbClr val="0070C0"/>
                </a:solidFill>
              </a:rPr>
              <a:t>Clases</a:t>
            </a:r>
            <a:r>
              <a:rPr lang="en-US" sz="2400" b="1" dirty="0">
                <a:solidFill>
                  <a:srgbClr val="0070C0"/>
                </a:solidFill>
              </a:rPr>
              <a:t> y </a:t>
            </a:r>
            <a:r>
              <a:rPr lang="en-US" sz="2400" b="1" dirty="0" err="1" smtClean="0">
                <a:solidFill>
                  <a:srgbClr val="0070C0"/>
                </a:solidFill>
              </a:rPr>
              <a:t>Objetos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400" b="1" dirty="0" err="1" smtClean="0">
                <a:solidFill>
                  <a:srgbClr val="0070C0"/>
                </a:solidFill>
              </a:rPr>
              <a:t>Construcciones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built-in. </a:t>
            </a:r>
            <a:r>
              <a:rPr lang="en-US" sz="2400" b="1" dirty="0" err="1" smtClean="0">
                <a:solidFill>
                  <a:srgbClr val="0070C0"/>
                </a:solidFill>
              </a:rPr>
              <a:t>Generadores</a:t>
            </a:r>
            <a:r>
              <a:rPr lang="en-US" sz="2400" b="1" dirty="0" smtClean="0">
                <a:solidFill>
                  <a:srgbClr val="0070C0"/>
                </a:solidFill>
              </a:rPr>
              <a:t> (</a:t>
            </a:r>
            <a:r>
              <a:rPr lang="en-US" sz="2400" b="1" dirty="0" err="1" smtClean="0">
                <a:solidFill>
                  <a:srgbClr val="0070C0"/>
                </a:solidFill>
              </a:rPr>
              <a:t>iteradores</a:t>
            </a:r>
            <a:r>
              <a:rPr lang="en-US" sz="2400" b="1" dirty="0" smtClean="0">
                <a:solidFill>
                  <a:srgbClr val="0070C0"/>
                </a:solidFill>
              </a:rPr>
              <a:t> o </a:t>
            </a:r>
            <a:r>
              <a:rPr lang="en-US" sz="2400" b="1" dirty="0" err="1" smtClean="0">
                <a:solidFill>
                  <a:srgbClr val="0070C0"/>
                </a:solidFill>
              </a:rPr>
              <a:t>enumerables</a:t>
            </a:r>
            <a:r>
              <a:rPr lang="en-US" sz="2400" b="1" smtClean="0">
                <a:solidFill>
                  <a:srgbClr val="0070C0"/>
                </a:solidFill>
              </a:rPr>
              <a:t>). 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58" y="600844"/>
            <a:ext cx="6960287" cy="5967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6"/>
            <a:ext cx="1081278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Cómo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lograr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efecto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crear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objetos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sus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variables de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instancia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66" y="540552"/>
            <a:ext cx="4674710" cy="626563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37161" y="3212802"/>
            <a:ext cx="2639494" cy="1113871"/>
          </a:xfrm>
          <a:prstGeom prst="roundRect">
            <a:avLst/>
          </a:prstGeom>
          <a:solidFill>
            <a:srgbClr val="FFFF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0170870">
            <a:off x="1819686" y="2340310"/>
            <a:ext cx="3625908" cy="405114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1395" y="1094070"/>
            <a:ext cx="7078050" cy="2228993"/>
          </a:xfrm>
          <a:prstGeom prst="round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6566" y="4399573"/>
            <a:ext cx="2639494" cy="1113871"/>
          </a:xfrm>
          <a:prstGeom prst="roundRect">
            <a:avLst/>
          </a:prstGeom>
          <a:solidFill>
            <a:srgbClr val="FFFF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170870">
            <a:off x="1819685" y="4233074"/>
            <a:ext cx="3625908" cy="405114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21395" y="3253501"/>
            <a:ext cx="7078050" cy="2228993"/>
          </a:xfrm>
          <a:prstGeom prst="round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6"/>
            <a:ext cx="1081278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Cómo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lograr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efecto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crear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objetos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sus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variables de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instancia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6" y="540552"/>
            <a:ext cx="4674710" cy="62656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16566" y="5692318"/>
            <a:ext cx="4912634" cy="1113871"/>
          </a:xfrm>
          <a:prstGeom prst="roundRect">
            <a:avLst/>
          </a:prstGeom>
          <a:solidFill>
            <a:srgbClr val="FF0000">
              <a:alpha val="1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385" y="4399573"/>
            <a:ext cx="7296615" cy="186632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20170870">
            <a:off x="2014592" y="5229867"/>
            <a:ext cx="3054440" cy="405114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FF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0 CuadroTexto"/>
          <p:cNvSpPr txBox="1"/>
          <p:nvPr/>
        </p:nvSpPr>
        <p:spPr>
          <a:xfrm>
            <a:off x="5876694" y="2020845"/>
            <a:ext cx="5430644" cy="181588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800" b="1" dirty="0" err="1">
                <a:latin typeface="Arial Narrow" panose="020B0606020202030204" pitchFamily="34" charset="0"/>
              </a:rPr>
              <a:t>Todo</a:t>
            </a:r>
            <a:r>
              <a:rPr lang="en-US" sz="2800" b="1" dirty="0">
                <a:latin typeface="Arial Narrow" panose="020B0606020202030204" pitchFamily="34" charset="0"/>
              </a:rPr>
              <a:t> es </a:t>
            </a:r>
            <a:r>
              <a:rPr lang="en-US" sz="2800" b="1" dirty="0" err="1">
                <a:latin typeface="Arial Narrow" panose="020B0606020202030204" pitchFamily="34" charset="0"/>
              </a:rPr>
              <a:t>dinámico</a:t>
            </a:r>
            <a:r>
              <a:rPr lang="en-US" sz="2800" dirty="0">
                <a:latin typeface="Arial Narrow" panose="020B0606020202030204" pitchFamily="34" charset="0"/>
              </a:rPr>
              <a:t>, la </a:t>
            </a:r>
            <a:r>
              <a:rPr lang="en-US" sz="2800" dirty="0" err="1">
                <a:latin typeface="Arial Narrow" panose="020B0606020202030204" pitchFamily="34" charset="0"/>
              </a:rPr>
              <a:t>consistencia</a:t>
            </a:r>
            <a:r>
              <a:rPr lang="en-US" sz="2800" dirty="0">
                <a:latin typeface="Arial Narrow" panose="020B0606020202030204" pitchFamily="34" charset="0"/>
              </a:rPr>
              <a:t> de que </a:t>
            </a:r>
            <a:r>
              <a:rPr lang="en-US" sz="2800" dirty="0" err="1">
                <a:latin typeface="Arial Narrow" panose="020B0606020202030204" pitchFamily="34" charset="0"/>
              </a:rPr>
              <a:t>los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objetos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sean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tratados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como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puntos</a:t>
            </a:r>
            <a:r>
              <a:rPr lang="en-US" sz="2800" dirty="0">
                <a:latin typeface="Arial Narrow" panose="020B0606020202030204" pitchFamily="34" charset="0"/>
              </a:rPr>
              <a:t> es </a:t>
            </a:r>
            <a:r>
              <a:rPr lang="en-US" sz="2800" dirty="0" err="1">
                <a:latin typeface="Arial Narrow" panose="020B0606020202030204" pitchFamily="34" charset="0"/>
              </a:rPr>
              <a:t>responsabilidad</a:t>
            </a:r>
            <a:r>
              <a:rPr lang="en-US" sz="2800" dirty="0">
                <a:latin typeface="Arial Narrow" panose="020B0606020202030204" pitchFamily="34" charset="0"/>
              </a:rPr>
              <a:t> del </a:t>
            </a:r>
            <a:r>
              <a:rPr lang="en-US" sz="2800" dirty="0" err="1">
                <a:latin typeface="Arial Narrow" panose="020B0606020202030204" pitchFamily="34" charset="0"/>
              </a:rPr>
              <a:t>programador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68" y="467652"/>
            <a:ext cx="4873573" cy="6149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6"/>
            <a:ext cx="691549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Los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objetos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pueden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ser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llamados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directamente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21351989">
            <a:off x="775795" y="4386640"/>
            <a:ext cx="4731934" cy="275431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3366FF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01" y="3902044"/>
            <a:ext cx="5858693" cy="295595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1351989">
            <a:off x="775795" y="4934408"/>
            <a:ext cx="4731934" cy="275431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3366FF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1351989">
            <a:off x="979932" y="5234939"/>
            <a:ext cx="4527532" cy="275431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3366FF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1351989">
            <a:off x="979929" y="5564085"/>
            <a:ext cx="4527532" cy="275431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3366FF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1351989">
            <a:off x="979927" y="5900801"/>
            <a:ext cx="4527532" cy="275431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3366FF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1351989">
            <a:off x="979922" y="6200634"/>
            <a:ext cx="4527532" cy="275431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3366FF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5925" y="1864973"/>
            <a:ext cx="4829023" cy="878228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11493" y="1672931"/>
            <a:ext cx="5997802" cy="1246475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Método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especial que se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aplica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cuando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se llama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directamente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a un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objeto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tipo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la forma </a:t>
            </a:r>
            <a:r>
              <a:rPr lang="en-US" sz="2800" b="1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objetoTipoD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)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6"/>
            <a:ext cx="691549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Los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objetos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pueden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ser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llamados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directamente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522" y="1681554"/>
            <a:ext cx="5237921" cy="683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537224"/>
            <a:ext cx="4564049" cy="6161749"/>
          </a:xfrm>
          <a:prstGeom prst="rect">
            <a:avLst/>
          </a:prstGeom>
        </p:spPr>
      </p:pic>
      <p:sp>
        <p:nvSpPr>
          <p:cNvPr id="20" name="10 CuadroTexto"/>
          <p:cNvSpPr txBox="1"/>
          <p:nvPr/>
        </p:nvSpPr>
        <p:spPr>
          <a:xfrm>
            <a:off x="5466522" y="997115"/>
            <a:ext cx="5237921" cy="5232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800" b="1" dirty="0" smtClean="0">
                <a:latin typeface="Arial Narrow" panose="020B0606020202030204" pitchFamily="34" charset="0"/>
              </a:rPr>
              <a:t>¿</a:t>
            </a:r>
            <a:r>
              <a:rPr lang="en-US" sz="2800" b="1" dirty="0" err="1" smtClean="0">
                <a:latin typeface="Arial Narrow" panose="020B0606020202030204" pitchFamily="34" charset="0"/>
              </a:rPr>
              <a:t>Cuál</a:t>
            </a:r>
            <a:r>
              <a:rPr lang="en-US" sz="2800" b="1" dirty="0" smtClean="0">
                <a:latin typeface="Arial Narrow" panose="020B0606020202030204" pitchFamily="34" charset="0"/>
              </a:rPr>
              <a:t> es el </a:t>
            </a:r>
            <a:r>
              <a:rPr lang="en-US" sz="2800" b="1" dirty="0" err="1" smtClean="0">
                <a:latin typeface="Arial Narrow" panose="020B0606020202030204" pitchFamily="34" charset="0"/>
              </a:rPr>
              <a:t>resultado</a:t>
            </a:r>
            <a:r>
              <a:rPr lang="en-US" sz="2800" b="1" dirty="0" smtClean="0">
                <a:latin typeface="Arial Narrow" panose="020B0606020202030204" pitchFamily="34" charset="0"/>
              </a:rPr>
              <a:t> de </a:t>
            </a:r>
            <a:r>
              <a:rPr lang="en-US" sz="2800" b="1" dirty="0" err="1" smtClean="0">
                <a:latin typeface="Arial Narrow" panose="020B0606020202030204" pitchFamily="34" charset="0"/>
              </a:rPr>
              <a:t>hacer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347" y="2789307"/>
            <a:ext cx="6887131" cy="11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6"/>
            <a:ext cx="249671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Ambito</a:t>
            </a:r>
            <a:r>
              <a:rPr lang="en-US" sz="2800" cap="small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(scope)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77" y="2385867"/>
            <a:ext cx="4542184" cy="4091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674506"/>
            <a:ext cx="5172797" cy="5763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764" y="3240157"/>
            <a:ext cx="1653505" cy="310218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8174" y="983974"/>
            <a:ext cx="1252330" cy="397565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166731" y="581695"/>
            <a:ext cx="4512365" cy="804557"/>
          </a:xfrm>
          <a:prstGeom prst="wedgeRoundRectCallout">
            <a:avLst>
              <a:gd name="adj1" fmla="val -63460"/>
              <a:gd name="adj2" fmla="val 14321"/>
              <a:gd name="adj3" fmla="val 16667"/>
            </a:avLst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Esta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variable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count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está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el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ámbito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de la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clase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139" y="2474844"/>
            <a:ext cx="1252330" cy="397565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200400" y="1534904"/>
            <a:ext cx="4939748" cy="804557"/>
          </a:xfrm>
          <a:prstGeom prst="wedgeRoundRectCallout">
            <a:avLst>
              <a:gd name="adj1" fmla="val -79959"/>
              <a:gd name="adj2" fmla="val 87207"/>
              <a:gd name="adj3" fmla="val 16667"/>
            </a:avLst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Esta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variable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count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está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el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ámbito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cada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instancia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que se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cree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97757" y="25197"/>
            <a:ext cx="5068957" cy="1435381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clase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tiene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un </a:t>
            </a:r>
            <a:r>
              <a:rPr lang="en-US" sz="24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diccionario</a:t>
            </a:r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todas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las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entidades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que se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definan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ella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. A y 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su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vez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cada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instancia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tiene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un </a:t>
            </a:r>
            <a:r>
              <a:rPr lang="en-US" sz="2400" b="1" dirty="0" err="1">
                <a:solidFill>
                  <a:srgbClr val="C00000"/>
                </a:solidFill>
                <a:latin typeface="Arial Narrow" panose="020B0606020202030204" pitchFamily="34" charset="0"/>
              </a:rPr>
              <a:t>diccionario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con las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entidades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que se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definan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ella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5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38" y="1543050"/>
            <a:ext cx="5725324" cy="4766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0" y="773169"/>
            <a:ext cx="6201640" cy="53533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1417320" y="2068830"/>
            <a:ext cx="5177790" cy="22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28900" y="2457450"/>
            <a:ext cx="39572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28900" y="2754630"/>
            <a:ext cx="3957238" cy="80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417320" y="3077529"/>
            <a:ext cx="5168818" cy="1157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28900" y="3398390"/>
            <a:ext cx="3957238" cy="1253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28900" y="3699764"/>
            <a:ext cx="3957238" cy="1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394720" y="4025200"/>
            <a:ext cx="5191418" cy="1423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28900" y="5273573"/>
            <a:ext cx="3966210" cy="510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6069" y="80963"/>
            <a:ext cx="5866101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Uso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diccionarios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para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scope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30810" y="2253139"/>
            <a:ext cx="992300" cy="408623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1394719" y="773169"/>
            <a:ext cx="7550497" cy="510778"/>
          </a:xfrm>
          <a:prstGeom prst="wedgeRoundRectCallout">
            <a:avLst>
              <a:gd name="adj1" fmla="val -44747"/>
              <a:gd name="adj2" fmla="val 250630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Atributo</a:t>
            </a:r>
            <a:r>
              <a:rPr lang="en-US" sz="2400" dirty="0" smtClean="0"/>
              <a:t> especial que se </a:t>
            </a:r>
            <a:r>
              <a:rPr lang="en-US" sz="2400" dirty="0" err="1" smtClean="0"/>
              <a:t>refiere</a:t>
            </a:r>
            <a:r>
              <a:rPr lang="en-US" sz="2400" dirty="0" smtClean="0"/>
              <a:t> al </a:t>
            </a:r>
            <a:r>
              <a:rPr lang="en-US" sz="2400" dirty="0" err="1" smtClean="0"/>
              <a:t>diccionario</a:t>
            </a:r>
            <a:r>
              <a:rPr lang="en-US" sz="2400" dirty="0" smtClean="0"/>
              <a:t> scope de </a:t>
            </a:r>
            <a:r>
              <a:rPr lang="en-US" sz="2400" b="1" dirty="0" smtClean="0"/>
              <a:t>A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17920" y="1887379"/>
            <a:ext cx="1097298" cy="1006635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17920" y="2946464"/>
            <a:ext cx="1097298" cy="895221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Rounded Rectangular Callout 29"/>
          <p:cNvSpPr/>
          <p:nvPr/>
        </p:nvSpPr>
        <p:spPr>
          <a:xfrm>
            <a:off x="1030811" y="3036472"/>
            <a:ext cx="4963152" cy="510778"/>
          </a:xfrm>
          <a:prstGeom prst="wedgeRoundRectCallout">
            <a:avLst>
              <a:gd name="adj1" fmla="val -40481"/>
              <a:gd name="adj2" fmla="val 247013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De </a:t>
            </a:r>
            <a:r>
              <a:rPr lang="en-US" sz="2400" dirty="0" err="1"/>
              <a:t>manera</a:t>
            </a:r>
            <a:r>
              <a:rPr lang="en-US" sz="2400" dirty="0"/>
              <a:t> similar para la </a:t>
            </a:r>
            <a:r>
              <a:rPr lang="en-US" sz="2400" dirty="0" err="1"/>
              <a:t>instancia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6586138" y="5063957"/>
            <a:ext cx="3050230" cy="7196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60814" y="4428241"/>
            <a:ext cx="1039006" cy="408623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10 CuadroTexto"/>
          <p:cNvSpPr txBox="1"/>
          <p:nvPr/>
        </p:nvSpPr>
        <p:spPr>
          <a:xfrm>
            <a:off x="884209" y="6012784"/>
            <a:ext cx="5109754" cy="5232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800" b="1" dirty="0" smtClean="0">
                <a:latin typeface="Consolas" panose="020B0609020204030204" pitchFamily="49" charset="0"/>
              </a:rPr>
              <a:t>x</a:t>
            </a:r>
            <a:r>
              <a:rPr lang="en-US" sz="2800" dirty="0" smtClean="0"/>
              <a:t> NO </a:t>
            </a:r>
            <a:r>
              <a:rPr lang="en-US" sz="2800" dirty="0" err="1" smtClean="0"/>
              <a:t>está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el </a:t>
            </a:r>
            <a:r>
              <a:rPr lang="en-US" sz="2800" dirty="0" err="1" smtClean="0"/>
              <a:t>diccionario</a:t>
            </a:r>
            <a:r>
              <a:rPr lang="en-US" sz="2800" dirty="0" smtClean="0"/>
              <a:t> de </a:t>
            </a:r>
            <a:r>
              <a:rPr lang="en-US" sz="2800" b="1" dirty="0">
                <a:latin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205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21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16</a:t>
            </a:fld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6069" y="54349"/>
            <a:ext cx="8275291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Definiendo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variables de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instancia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diccionarios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2669660"/>
            <a:ext cx="6315956" cy="3686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60" y="751840"/>
            <a:ext cx="4069980" cy="5604509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091439" y="1380618"/>
            <a:ext cx="6601201" cy="578882"/>
          </a:xfrm>
          <a:prstGeom prst="wedgeRoundRectCallout">
            <a:avLst>
              <a:gd name="adj1" fmla="val -61836"/>
              <a:gd name="adj2" fmla="val 479965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El </a:t>
            </a:r>
            <a:r>
              <a:rPr lang="en-US" sz="2800" dirty="0" err="1" smtClean="0">
                <a:latin typeface="Arial Narrow" panose="020B0606020202030204" pitchFamily="34" charset="0"/>
              </a:rPr>
              <a:t>mismo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latin typeface="Arial Narrow" panose="020B0606020202030204" pitchFamily="34" charset="0"/>
              </a:rPr>
              <a:t>efecto</a:t>
            </a:r>
            <a:r>
              <a:rPr lang="en-US" sz="2800" dirty="0" smtClean="0">
                <a:latin typeface="Arial Narrow" panose="020B0606020202030204" pitchFamily="34" charset="0"/>
              </a:rPr>
              <a:t> que </a:t>
            </a:r>
            <a:r>
              <a:rPr lang="en-US" sz="2800" dirty="0" err="1" smtClean="0">
                <a:latin typeface="Arial Narrow" panose="020B0606020202030204" pitchFamily="34" charset="0"/>
              </a:rPr>
              <a:t>haber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latin typeface="Arial Narrow" panose="020B0606020202030204" pitchFamily="34" charset="0"/>
              </a:rPr>
              <a:t>hecho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b="1" dirty="0" err="1" smtClean="0">
                <a:latin typeface="Consolas" panose="020B0609020204030204" pitchFamily="49" charset="0"/>
              </a:rPr>
              <a:t>c.x</a:t>
            </a:r>
            <a:r>
              <a:rPr lang="en-US" sz="2800" b="1" dirty="0" smtClean="0">
                <a:latin typeface="Consolas" panose="020B0609020204030204" pitchFamily="49" charset="0"/>
              </a:rPr>
              <a:t>= 500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410" y="4386739"/>
            <a:ext cx="2159430" cy="408623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" y="103579"/>
            <a:ext cx="357759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Tipos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Built-In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Python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70" y="937260"/>
            <a:ext cx="495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5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" y="103579"/>
            <a:ext cx="216916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Diccionarios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20" y="223520"/>
            <a:ext cx="7081388" cy="5372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1" y="552113"/>
            <a:ext cx="4627880" cy="616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" y="103579"/>
            <a:ext cx="216916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Tuplos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091" y="1045988"/>
            <a:ext cx="6220693" cy="2419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5" y="1045988"/>
            <a:ext cx="4253846" cy="3218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75" y="4748004"/>
            <a:ext cx="4253846" cy="53922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019530" y="4748004"/>
            <a:ext cx="2852050" cy="901358"/>
          </a:xfrm>
          <a:prstGeom prst="wedgeRoundRectCallout">
            <a:avLst>
              <a:gd name="adj1" fmla="val -107557"/>
              <a:gd name="adj2" fmla="val -20657"/>
              <a:gd name="adj3" fmla="val 16667"/>
            </a:avLst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 se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puede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cambiar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un item de un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tuplo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2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147447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3 CuadroTexto"/>
          <p:cNvSpPr txBox="1"/>
          <p:nvPr/>
        </p:nvSpPr>
        <p:spPr>
          <a:xfrm>
            <a:off x="559626" y="788745"/>
            <a:ext cx="11231285" cy="461665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err="1" smtClean="0"/>
              <a:t>Multiparadigma</a:t>
            </a:r>
            <a:r>
              <a:rPr lang="en-US" dirty="0" smtClean="0"/>
              <a:t>: </a:t>
            </a:r>
            <a:r>
              <a:rPr lang="en-US" dirty="0" err="1" smtClean="0"/>
              <a:t>Orientado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Objetos</a:t>
            </a:r>
            <a:r>
              <a:rPr lang="en-US" dirty="0"/>
              <a:t> y </a:t>
            </a:r>
            <a:r>
              <a:rPr lang="en-US" dirty="0" err="1"/>
              <a:t>Funcional</a:t>
            </a:r>
            <a:endParaRPr lang="en-US" dirty="0"/>
          </a:p>
        </p:txBody>
      </p:sp>
      <p:sp>
        <p:nvSpPr>
          <p:cNvPr id="10" name="4 CuadroTexto"/>
          <p:cNvSpPr txBox="1"/>
          <p:nvPr/>
        </p:nvSpPr>
        <p:spPr>
          <a:xfrm>
            <a:off x="589069" y="2264165"/>
            <a:ext cx="11201842" cy="830997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err="1"/>
              <a:t>Tipado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 (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resoluciones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 son con </a:t>
            </a:r>
            <a:r>
              <a:rPr lang="en-US" dirty="0" err="1"/>
              <a:t>diccionarios</a:t>
            </a:r>
            <a:r>
              <a:rPr lang="en-US" dirty="0"/>
              <a:t> en runtime</a:t>
            </a:r>
            <a:r>
              <a:rPr lang="en-US" dirty="0" smtClean="0"/>
              <a:t>). </a:t>
            </a:r>
            <a:r>
              <a:rPr lang="en-US" dirty="0" err="1" smtClean="0"/>
              <a:t>Concepto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r>
              <a:rPr lang="en-US" dirty="0" smtClean="0"/>
              <a:t> de scope (</a:t>
            </a:r>
            <a:r>
              <a:rPr lang="en-US" dirty="0" err="1" smtClean="0"/>
              <a:t>ámbito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6" name="7 CuadroTexto"/>
          <p:cNvSpPr txBox="1"/>
          <p:nvPr/>
        </p:nvSpPr>
        <p:spPr>
          <a:xfrm>
            <a:off x="530183" y="3290501"/>
            <a:ext cx="11260729" cy="830997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err="1" smtClean="0"/>
              <a:t>Buenas</a:t>
            </a:r>
            <a:r>
              <a:rPr lang="en-US" dirty="0" smtClean="0"/>
              <a:t> </a:t>
            </a:r>
            <a:r>
              <a:rPr lang="en-US" dirty="0" err="1" smtClean="0"/>
              <a:t>estructuras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smtClean="0"/>
              <a:t>built-in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/>
              <a:t>Tuplas</a:t>
            </a:r>
            <a:r>
              <a:rPr lang="en-US" dirty="0"/>
              <a:t>, </a:t>
            </a:r>
            <a:r>
              <a:rPr lang="en-US" dirty="0" err="1"/>
              <a:t>Listas</a:t>
            </a:r>
            <a:r>
              <a:rPr lang="en-US" dirty="0"/>
              <a:t> (con </a:t>
            </a:r>
            <a:r>
              <a:rPr lang="en-US" dirty="0" err="1"/>
              <a:t>índice</a:t>
            </a:r>
            <a:r>
              <a:rPr lang="en-US" dirty="0"/>
              <a:t>) y </a:t>
            </a:r>
            <a:r>
              <a:rPr lang="en-US" dirty="0" err="1"/>
              <a:t>Secuencias</a:t>
            </a:r>
            <a:r>
              <a:rPr lang="en-US" dirty="0"/>
              <a:t> (lazy)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construcciones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n-US" dirty="0"/>
          </a:p>
        </p:txBody>
      </p:sp>
      <p:sp>
        <p:nvSpPr>
          <p:cNvPr id="17" name="8 CuadroTexto"/>
          <p:cNvSpPr txBox="1"/>
          <p:nvPr/>
        </p:nvSpPr>
        <p:spPr>
          <a:xfrm>
            <a:off x="530183" y="4316837"/>
            <a:ext cx="11260729" cy="830997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err="1" smtClean="0"/>
              <a:t>Buen</a:t>
            </a:r>
            <a:r>
              <a:rPr lang="en-US" dirty="0" smtClean="0"/>
              <a:t> </a:t>
            </a:r>
            <a:r>
              <a:rPr lang="en-US" dirty="0" err="1" smtClean="0"/>
              <a:t>repertorio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</a:t>
            </a:r>
            <a:r>
              <a:rPr lang="en-US" dirty="0" err="1" smtClean="0"/>
              <a:t>asociadas</a:t>
            </a:r>
            <a:r>
              <a:rPr lang="en-US" dirty="0" smtClean="0"/>
              <a:t> a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/>
              <a:t>construcciones</a:t>
            </a:r>
            <a:r>
              <a:rPr lang="en-US" dirty="0"/>
              <a:t> </a:t>
            </a:r>
            <a:r>
              <a:rPr lang="en-US" dirty="0" err="1"/>
              <a:t>sintácticas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efecto</a:t>
            </a:r>
            <a:r>
              <a:rPr lang="en-US" dirty="0"/>
              <a:t> de </a:t>
            </a:r>
            <a:r>
              <a:rPr lang="en-US" dirty="0" err="1" smtClean="0"/>
              <a:t>metaprogramación</a:t>
            </a:r>
            <a:endParaRPr lang="en-US" dirty="0"/>
          </a:p>
        </p:txBody>
      </p:sp>
      <p:sp>
        <p:nvSpPr>
          <p:cNvPr id="18" name="7 CuadroTexto"/>
          <p:cNvSpPr txBox="1"/>
          <p:nvPr/>
        </p:nvSpPr>
        <p:spPr>
          <a:xfrm>
            <a:off x="559625" y="1492753"/>
            <a:ext cx="11201843" cy="461665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err="1"/>
              <a:t>Interpretado</a:t>
            </a:r>
            <a:endParaRPr lang="en-US" dirty="0"/>
          </a:p>
        </p:txBody>
      </p:sp>
      <p:sp>
        <p:nvSpPr>
          <p:cNvPr id="19" name="8 CuadroTexto"/>
          <p:cNvSpPr txBox="1"/>
          <p:nvPr/>
        </p:nvSpPr>
        <p:spPr>
          <a:xfrm>
            <a:off x="559627" y="5419535"/>
            <a:ext cx="11260729" cy="830997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err="1" smtClean="0"/>
              <a:t>Buenas</a:t>
            </a:r>
            <a:r>
              <a:rPr lang="en-US" dirty="0" smtClean="0"/>
              <a:t> </a:t>
            </a:r>
            <a:r>
              <a:rPr lang="en-US" dirty="0" err="1" smtClean="0"/>
              <a:t>bibliotecas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generalmente</a:t>
            </a:r>
            <a:r>
              <a:rPr lang="en-US" dirty="0"/>
              <a:t> </a:t>
            </a:r>
            <a:r>
              <a:rPr lang="en-US" dirty="0" err="1"/>
              <a:t>escritas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C, C++ </a:t>
            </a:r>
            <a:r>
              <a:rPr lang="en-US" dirty="0" err="1"/>
              <a:t>por</a:t>
            </a:r>
            <a:r>
              <a:rPr lang="en-US" dirty="0"/>
              <a:t>  </a:t>
            </a:r>
            <a:r>
              <a:rPr lang="en-US" dirty="0" err="1"/>
              <a:t>eficiencia</a:t>
            </a:r>
            <a:r>
              <a:rPr lang="en-US" dirty="0"/>
              <a:t>) para </a:t>
            </a:r>
            <a:r>
              <a:rPr lang="en-US" dirty="0" smtClean="0"/>
              <a:t>IA, </a:t>
            </a:r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Matemática</a:t>
            </a:r>
            <a:r>
              <a:rPr lang="en-US" dirty="0" smtClean="0"/>
              <a:t> que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propiciado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popularidad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" y="103579"/>
            <a:ext cx="216916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Listas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860594"/>
            <a:ext cx="5572903" cy="3611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89" y="3956406"/>
            <a:ext cx="9050013" cy="24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" y="103579"/>
            <a:ext cx="216916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Listas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76" y="4616889"/>
            <a:ext cx="9669224" cy="1922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489" y="103579"/>
            <a:ext cx="5925377" cy="43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59" y="103579"/>
            <a:ext cx="4166985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Combinando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listas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tuplos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1" y="813446"/>
            <a:ext cx="6373114" cy="51255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09" y="2347513"/>
            <a:ext cx="7660275" cy="20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59" y="103579"/>
            <a:ext cx="4166985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Generadores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(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Enumerables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)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02" y="649495"/>
            <a:ext cx="6866195" cy="3428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" y="649495"/>
            <a:ext cx="4887007" cy="60719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304144" y="1848466"/>
            <a:ext cx="765085" cy="98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95484" y="1337187"/>
            <a:ext cx="19369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04376" y="2252585"/>
            <a:ext cx="1428063" cy="9350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97394" y="2849460"/>
            <a:ext cx="2635045" cy="18700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84439" y="3340217"/>
            <a:ext cx="3123218" cy="24509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642253" y="3801138"/>
            <a:ext cx="2458581" cy="2430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6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94" y="544471"/>
            <a:ext cx="3625849" cy="50174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7820" y="92256"/>
            <a:ext cx="226105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Generadores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00582" y="484057"/>
            <a:ext cx="2307204" cy="304586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10338" y="2292799"/>
            <a:ext cx="1718554" cy="9603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7916027" y="416900"/>
            <a:ext cx="1686241" cy="408623"/>
          </a:xfrm>
          <a:prstGeom prst="wedgeRoundRectCallout">
            <a:avLst>
              <a:gd name="adj1" fmla="val -128573"/>
              <a:gd name="adj2" fmla="val -11668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Rango</a:t>
            </a:r>
            <a:r>
              <a:rPr lang="en-US" dirty="0" smtClean="0"/>
              <a:t> es lazy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56263" y="3053209"/>
            <a:ext cx="512994" cy="7318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8511447" y="890484"/>
            <a:ext cx="3600183" cy="1021556"/>
          </a:xfrm>
          <a:prstGeom prst="wedgeRoundRectCallout">
            <a:avLst>
              <a:gd name="adj1" fmla="val -59724"/>
              <a:gd name="adj2" fmla="val -14618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diccionarios</a:t>
            </a:r>
            <a:r>
              <a:rPr lang="en-US" dirty="0"/>
              <a:t> y </a:t>
            </a:r>
            <a:r>
              <a:rPr lang="en-US" dirty="0" err="1"/>
              <a:t>tuplos</a:t>
            </a:r>
            <a:r>
              <a:rPr lang="en-US" dirty="0"/>
              <a:t> son </a:t>
            </a:r>
            <a:r>
              <a:rPr lang="en-US" dirty="0" err="1"/>
              <a:t>estructuras</a:t>
            </a:r>
            <a:r>
              <a:rPr lang="en-US" dirty="0"/>
              <a:t> </a:t>
            </a:r>
            <a:r>
              <a:rPr lang="en-US" dirty="0" err="1"/>
              <a:t>iterables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. Se le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b="1" dirty="0" err="1" smtClean="0"/>
              <a:t>len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864680" y="2022715"/>
            <a:ext cx="1471283" cy="216022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55" y="530954"/>
            <a:ext cx="4369717" cy="6221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892" y="2572620"/>
            <a:ext cx="3682738" cy="3855294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557476" y="2143478"/>
            <a:ext cx="2307204" cy="304586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63050" y="854090"/>
            <a:ext cx="3753311" cy="986060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192218" y="3488465"/>
            <a:ext cx="638458" cy="100711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496744" y="2508478"/>
            <a:ext cx="3259519" cy="986060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14189" y="3827787"/>
            <a:ext cx="2848865" cy="30458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8830676" y="2016424"/>
            <a:ext cx="3192729" cy="408623"/>
          </a:xfrm>
          <a:prstGeom prst="wedgeRoundRectCallout">
            <a:avLst>
              <a:gd name="adj1" fmla="val -106909"/>
              <a:gd name="adj2" fmla="val 424408"/>
              <a:gd name="adj3" fmla="val 16667"/>
            </a:avLst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Un string </a:t>
            </a:r>
            <a:r>
              <a:rPr lang="en-US" dirty="0" err="1" smtClean="0"/>
              <a:t>también</a:t>
            </a:r>
            <a:r>
              <a:rPr lang="en-US" dirty="0" smtClean="0"/>
              <a:t> es </a:t>
            </a:r>
            <a:r>
              <a:rPr lang="en-US" dirty="0" err="1" smtClean="0"/>
              <a:t>iterable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263054" y="3980080"/>
            <a:ext cx="1189981" cy="73259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463050" y="4490180"/>
            <a:ext cx="3753311" cy="30700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488123" y="4903494"/>
            <a:ext cx="2993631" cy="184899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flipH="1">
            <a:off x="8192218" y="4903494"/>
            <a:ext cx="638458" cy="30700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6" name="Rounded Rectangular Callout 55"/>
          <p:cNvSpPr/>
          <p:nvPr/>
        </p:nvSpPr>
        <p:spPr>
          <a:xfrm>
            <a:off x="3616671" y="5692152"/>
            <a:ext cx="4443900" cy="715089"/>
          </a:xfrm>
          <a:prstGeom prst="wedgeRoundRectCallout">
            <a:avLst>
              <a:gd name="adj1" fmla="val -60998"/>
              <a:gd name="adj2" fmla="val -115360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hay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para </a:t>
            </a:r>
            <a:r>
              <a:rPr lang="en-US" dirty="0" err="1"/>
              <a:t>averiguar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es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4463050" y="5156159"/>
            <a:ext cx="3063166" cy="307005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8192218" y="5249897"/>
            <a:ext cx="638458" cy="307005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1" name="Rounded Rectangular Callout 60"/>
          <p:cNvSpPr/>
          <p:nvPr/>
        </p:nvSpPr>
        <p:spPr>
          <a:xfrm>
            <a:off x="9221200" y="4235059"/>
            <a:ext cx="2499905" cy="408623"/>
          </a:xfrm>
          <a:prstGeom prst="wedgeRoundRectCallout">
            <a:avLst>
              <a:gd name="adj1" fmla="val -143297"/>
              <a:gd name="adj2" fmla="val 196807"/>
              <a:gd name="adj3" fmla="val 16667"/>
            </a:avLst>
          </a:prstGeom>
          <a:solidFill>
            <a:srgbClr val="A6A6A6"/>
          </a:solidFill>
          <a:ln>
            <a:solidFill>
              <a:srgbClr val="96969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Objeto</a:t>
            </a:r>
            <a:r>
              <a:rPr lang="en-US" dirty="0" smtClean="0"/>
              <a:t> no </a:t>
            </a:r>
            <a:r>
              <a:rPr lang="en-US" dirty="0" err="1" smtClean="0"/>
              <a:t>iterable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39" grpId="0" animBg="1"/>
      <p:bldP spid="45" grpId="0" animBg="1"/>
      <p:bldP spid="36" grpId="0" animBg="1"/>
      <p:bldP spid="37" grpId="0" animBg="1"/>
      <p:bldP spid="50" grpId="0" animBg="1"/>
      <p:bldP spid="41" grpId="0" animBg="1"/>
      <p:bldP spid="43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0" y="801748"/>
            <a:ext cx="4934639" cy="545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20" y="801748"/>
            <a:ext cx="4153480" cy="545046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820" y="92256"/>
            <a:ext cx="788461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Funciones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se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pueden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asignar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pasar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como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parámetros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17838" y="5078917"/>
            <a:ext cx="656882" cy="304586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52478" y="1169856"/>
            <a:ext cx="1022642" cy="148190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17838" y="5425079"/>
            <a:ext cx="782612" cy="304586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66778" y="2651759"/>
            <a:ext cx="1126784" cy="1485901"/>
          </a:xfrm>
          <a:prstGeom prst="roundRect">
            <a:avLst/>
          </a:prstGeom>
          <a:solidFill>
            <a:srgbClr val="00B050">
              <a:alpha val="2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49878" y="5818345"/>
            <a:ext cx="1082041" cy="3045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68049" y="4143692"/>
            <a:ext cx="1679234" cy="1475871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2560" y="865270"/>
            <a:ext cx="3012150" cy="304586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4296" y="1228927"/>
            <a:ext cx="3376153" cy="304586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4295" y="1614935"/>
            <a:ext cx="4141965" cy="3045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361188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Python. Duck typing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10 CuadroTexto"/>
          <p:cNvSpPr txBox="1"/>
          <p:nvPr/>
        </p:nvSpPr>
        <p:spPr>
          <a:xfrm>
            <a:off x="406934" y="1273650"/>
            <a:ext cx="2969037" cy="461665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Si </a:t>
            </a:r>
            <a:r>
              <a:rPr lang="en-US" dirty="0" err="1" smtClean="0"/>
              <a:t>Vuela</a:t>
            </a:r>
            <a:endParaRPr lang="en-US" dirty="0"/>
          </a:p>
        </p:txBody>
      </p:sp>
      <p:sp>
        <p:nvSpPr>
          <p:cNvPr id="21" name="11 CuadroTexto"/>
          <p:cNvSpPr txBox="1"/>
          <p:nvPr/>
        </p:nvSpPr>
        <p:spPr>
          <a:xfrm>
            <a:off x="414647" y="1978967"/>
            <a:ext cx="2961324" cy="461665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Si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/>
              <a:t>plumas</a:t>
            </a:r>
            <a:r>
              <a:rPr lang="en-US" dirty="0"/>
              <a:t> y </a:t>
            </a:r>
            <a:r>
              <a:rPr lang="en-US" dirty="0" err="1"/>
              <a:t>pico</a:t>
            </a:r>
            <a:endParaRPr lang="en-US" dirty="0"/>
          </a:p>
        </p:txBody>
      </p:sp>
      <p:sp>
        <p:nvSpPr>
          <p:cNvPr id="22" name="12 CuadroTexto"/>
          <p:cNvSpPr txBox="1"/>
          <p:nvPr/>
        </p:nvSpPr>
        <p:spPr>
          <a:xfrm>
            <a:off x="414647" y="2740967"/>
            <a:ext cx="2984870" cy="461665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Si nada</a:t>
            </a:r>
            <a:endParaRPr lang="en-US" dirty="0"/>
          </a:p>
        </p:txBody>
      </p:sp>
      <p:sp>
        <p:nvSpPr>
          <p:cNvPr id="23" name="14 CuadroTexto"/>
          <p:cNvSpPr txBox="1"/>
          <p:nvPr/>
        </p:nvSpPr>
        <p:spPr>
          <a:xfrm>
            <a:off x="430481" y="3502967"/>
            <a:ext cx="2969036" cy="461665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Si </a:t>
            </a:r>
            <a:r>
              <a:rPr lang="en-US" dirty="0" err="1" smtClean="0"/>
              <a:t>camina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torpeza</a:t>
            </a:r>
            <a:endParaRPr lang="en-US" dirty="0"/>
          </a:p>
        </p:txBody>
      </p:sp>
      <p:sp>
        <p:nvSpPr>
          <p:cNvPr id="24" name="15 CuadroTexto"/>
          <p:cNvSpPr txBox="1"/>
          <p:nvPr/>
        </p:nvSpPr>
        <p:spPr>
          <a:xfrm>
            <a:off x="406935" y="4213671"/>
            <a:ext cx="2969036" cy="461665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Si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/>
              <a:t>cuac</a:t>
            </a:r>
            <a:r>
              <a:rPr lang="en-US" dirty="0"/>
              <a:t>, </a:t>
            </a:r>
            <a:r>
              <a:rPr lang="en-US" dirty="0" err="1"/>
              <a:t>cuac</a:t>
            </a:r>
            <a:endParaRPr lang="en-US" dirty="0"/>
          </a:p>
        </p:txBody>
      </p:sp>
      <p:sp>
        <p:nvSpPr>
          <p:cNvPr id="25" name="10 CuadroTexto"/>
          <p:cNvSpPr txBox="1"/>
          <p:nvPr/>
        </p:nvSpPr>
        <p:spPr>
          <a:xfrm>
            <a:off x="4186647" y="929026"/>
            <a:ext cx="7098670" cy="461665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considerarlo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pato</a:t>
            </a:r>
            <a:endParaRPr lang="en-US" dirty="0"/>
          </a:p>
        </p:txBody>
      </p:sp>
      <p:sp>
        <p:nvSpPr>
          <p:cNvPr id="26" name="10 CuadroTexto"/>
          <p:cNvSpPr txBox="1"/>
          <p:nvPr/>
        </p:nvSpPr>
        <p:spPr>
          <a:xfrm>
            <a:off x="4186647" y="1721384"/>
            <a:ext cx="7098670" cy="1200329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mecánico</a:t>
            </a:r>
            <a:r>
              <a:rPr lang="en-US" dirty="0" smtClean="0"/>
              <a:t> que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, que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pico</a:t>
            </a:r>
            <a:r>
              <a:rPr lang="en-US" dirty="0" smtClean="0"/>
              <a:t>, y al le has </a:t>
            </a:r>
            <a:r>
              <a:rPr lang="en-US" dirty="0" err="1" smtClean="0"/>
              <a:t>pegado</a:t>
            </a:r>
            <a:r>
              <a:rPr lang="en-US" dirty="0" smtClean="0"/>
              <a:t> </a:t>
            </a:r>
            <a:r>
              <a:rPr lang="en-US" dirty="0" err="1" smtClean="0"/>
              <a:t>plumas</a:t>
            </a:r>
            <a:r>
              <a:rPr lang="en-US" dirty="0" smtClean="0"/>
              <a:t>,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considerarlo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pato</a:t>
            </a:r>
            <a:endParaRPr lang="en-US" dirty="0"/>
          </a:p>
        </p:txBody>
      </p:sp>
      <p:sp>
        <p:nvSpPr>
          <p:cNvPr id="27" name="10 CuadroTexto"/>
          <p:cNvSpPr txBox="1"/>
          <p:nvPr/>
        </p:nvSpPr>
        <p:spPr>
          <a:xfrm>
            <a:off x="4186647" y="3238690"/>
            <a:ext cx="7098670" cy="120032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Pero no le </a:t>
            </a:r>
            <a:r>
              <a:rPr lang="en-US" dirty="0" err="1" smtClean="0"/>
              <a:t>pidas</a:t>
            </a:r>
            <a:r>
              <a:rPr lang="en-US" dirty="0" smtClean="0"/>
              <a:t> que se </a:t>
            </a:r>
            <a:r>
              <a:rPr lang="en-US" dirty="0" err="1" smtClean="0"/>
              <a:t>reproduzca</a:t>
            </a:r>
            <a:r>
              <a:rPr lang="en-US" dirty="0" smtClean="0"/>
              <a:t> </a:t>
            </a:r>
            <a:r>
              <a:rPr lang="en-US" dirty="0" err="1" smtClean="0"/>
              <a:t>poniendo</a:t>
            </a:r>
            <a:r>
              <a:rPr lang="en-US" dirty="0" smtClean="0"/>
              <a:t> </a:t>
            </a:r>
            <a:r>
              <a:rPr lang="en-US" dirty="0" err="1" smtClean="0"/>
              <a:t>huevos</a:t>
            </a:r>
            <a:r>
              <a:rPr lang="en-US" dirty="0" smtClean="0"/>
              <a:t> o que un </a:t>
            </a:r>
            <a:r>
              <a:rPr lang="en-US" dirty="0" err="1" smtClean="0"/>
              <a:t>cocinero</a:t>
            </a:r>
            <a:r>
              <a:rPr lang="en-US" dirty="0" smtClean="0"/>
              <a:t> chino prepare con </a:t>
            </a:r>
            <a:r>
              <a:rPr lang="en-US" dirty="0" err="1" smtClean="0"/>
              <a:t>él</a:t>
            </a:r>
            <a:r>
              <a:rPr lang="en-US" dirty="0" smtClean="0"/>
              <a:t> </a:t>
            </a:r>
            <a:r>
              <a:rPr lang="en-US" dirty="0" err="1" smtClean="0"/>
              <a:t>laqueado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. </a:t>
            </a:r>
            <a:r>
              <a:rPr lang="en-US" dirty="0" err="1" smtClean="0"/>
              <a:t>Eso</a:t>
            </a:r>
            <a:r>
              <a:rPr lang="en-US" dirty="0" smtClean="0"/>
              <a:t> es a </a:t>
            </a:r>
            <a:r>
              <a:rPr lang="en-US" dirty="0" err="1" smtClean="0"/>
              <a:t>riesgo</a:t>
            </a:r>
            <a:r>
              <a:rPr lang="en-US" dirty="0" smtClean="0"/>
              <a:t> </a:t>
            </a:r>
            <a:r>
              <a:rPr lang="en-US" dirty="0" err="1" smtClean="0"/>
              <a:t>tuyo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6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361188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Python.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Multiparadigma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10 CuadroTexto"/>
          <p:cNvSpPr txBox="1"/>
          <p:nvPr/>
        </p:nvSpPr>
        <p:spPr>
          <a:xfrm>
            <a:off x="621030" y="825015"/>
            <a:ext cx="9829800" cy="461665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err="1" smtClean="0"/>
              <a:t>En</a:t>
            </a:r>
            <a:r>
              <a:rPr lang="en-US" dirty="0" smtClean="0"/>
              <a:t> Python es </a:t>
            </a:r>
            <a:r>
              <a:rPr lang="en-US" dirty="0" err="1" smtClean="0"/>
              <a:t>tipado</a:t>
            </a:r>
            <a:r>
              <a:rPr lang="en-US" dirty="0" smtClean="0"/>
              <a:t>,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 smtClean="0"/>
          </a:p>
        </p:txBody>
      </p:sp>
      <p:sp>
        <p:nvSpPr>
          <p:cNvPr id="21" name="11 CuadroTexto"/>
          <p:cNvSpPr txBox="1"/>
          <p:nvPr/>
        </p:nvSpPr>
        <p:spPr>
          <a:xfrm>
            <a:off x="621030" y="1568305"/>
            <a:ext cx="9829800" cy="830997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err="1" smtClean="0"/>
              <a:t>En</a:t>
            </a:r>
            <a:r>
              <a:rPr lang="en-US" dirty="0" smtClean="0"/>
              <a:t> Python hay variables y </a:t>
            </a:r>
            <a:r>
              <a:rPr lang="en-US" dirty="0" err="1" smtClean="0"/>
              <a:t>asignación</a:t>
            </a:r>
            <a:r>
              <a:rPr lang="en-US" dirty="0" smtClean="0"/>
              <a:t> para </a:t>
            </a:r>
            <a:r>
              <a:rPr lang="en-US" dirty="0" err="1" smtClean="0"/>
              <a:t>asignarle</a:t>
            </a:r>
            <a:r>
              <a:rPr lang="en-US" dirty="0" smtClean="0"/>
              <a:t> un valor a </a:t>
            </a:r>
            <a:r>
              <a:rPr lang="en-US" dirty="0" err="1" smtClean="0"/>
              <a:t>una</a:t>
            </a:r>
            <a:r>
              <a:rPr lang="en-US" dirty="0" smtClean="0"/>
              <a:t> variable.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se </a:t>
            </a:r>
            <a:r>
              <a:rPr lang="en-US" dirty="0" err="1" smtClean="0"/>
              <a:t>maneja</a:t>
            </a:r>
            <a:r>
              <a:rPr lang="en-US" dirty="0" smtClean="0"/>
              <a:t> el </a:t>
            </a:r>
            <a:r>
              <a:rPr lang="en-US" dirty="0" err="1" smtClean="0"/>
              <a:t>concepto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endParaRPr lang="en-US" dirty="0"/>
          </a:p>
        </p:txBody>
      </p:sp>
      <p:sp>
        <p:nvSpPr>
          <p:cNvPr id="22" name="12 CuadroTexto"/>
          <p:cNvSpPr txBox="1"/>
          <p:nvPr/>
        </p:nvSpPr>
        <p:spPr>
          <a:xfrm>
            <a:off x="621030" y="2598646"/>
            <a:ext cx="9947910" cy="1200329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Python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el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funcional</a:t>
            </a:r>
            <a:r>
              <a:rPr lang="en-US" dirty="0" smtClean="0"/>
              <a:t>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no </a:t>
            </a:r>
            <a:r>
              <a:rPr lang="en-US" dirty="0" err="1" smtClean="0"/>
              <a:t>tiene</a:t>
            </a:r>
            <a:r>
              <a:rPr lang="en-US" dirty="0" smtClean="0"/>
              <a:t> que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.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asignada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valor o </a:t>
            </a:r>
            <a:r>
              <a:rPr lang="en-US" dirty="0" err="1" smtClean="0"/>
              <a:t>pasada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parámetro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10 CuadroTexto"/>
          <p:cNvSpPr txBox="1"/>
          <p:nvPr/>
        </p:nvSpPr>
        <p:spPr>
          <a:xfrm>
            <a:off x="621030" y="4123706"/>
            <a:ext cx="9829800" cy="193899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El </a:t>
            </a:r>
            <a:r>
              <a:rPr lang="en-US" dirty="0" err="1" smtClean="0"/>
              <a:t>tipado</a:t>
            </a:r>
            <a:r>
              <a:rPr lang="en-US" dirty="0" smtClean="0"/>
              <a:t> es </a:t>
            </a:r>
            <a:r>
              <a:rPr lang="en-US" dirty="0" err="1" smtClean="0"/>
              <a:t>dinámico</a:t>
            </a:r>
            <a:r>
              <a:rPr lang="en-US" dirty="0" smtClean="0"/>
              <a:t>. No hay que </a:t>
            </a:r>
            <a:r>
              <a:rPr lang="en-US" dirty="0" err="1" smtClean="0"/>
              <a:t>expresar</a:t>
            </a:r>
            <a:r>
              <a:rPr lang="en-US" dirty="0" smtClean="0"/>
              <a:t> </a:t>
            </a:r>
            <a:r>
              <a:rPr lang="en-US" dirty="0" err="1" smtClean="0"/>
              <a:t>estáticamente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variable o de un </a:t>
            </a:r>
            <a:r>
              <a:rPr lang="en-US" dirty="0" err="1" smtClean="0"/>
              <a:t>parámetro</a:t>
            </a:r>
            <a:r>
              <a:rPr lang="en-US" dirty="0" smtClean="0"/>
              <a:t>. De </a:t>
            </a:r>
            <a:r>
              <a:rPr lang="en-US" dirty="0" err="1" smtClean="0"/>
              <a:t>modo</a:t>
            </a:r>
            <a:r>
              <a:rPr lang="en-US" dirty="0" smtClean="0"/>
              <a:t> que </a:t>
            </a:r>
            <a:r>
              <a:rPr lang="en-US" dirty="0" err="1" smtClean="0"/>
              <a:t>una</a:t>
            </a:r>
            <a:r>
              <a:rPr lang="en-US" dirty="0" smtClean="0"/>
              <a:t> variable o un </a:t>
            </a:r>
            <a:r>
              <a:rPr lang="en-US" dirty="0" err="1" smtClean="0"/>
              <a:t>parámetro</a:t>
            </a:r>
            <a:r>
              <a:rPr lang="en-US" dirty="0" smtClean="0"/>
              <a:t> </a:t>
            </a:r>
            <a:r>
              <a:rPr lang="en-US" dirty="0" err="1" smtClean="0"/>
              <a:t>tendrán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valor lo que </a:t>
            </a:r>
            <a:r>
              <a:rPr lang="en-US" dirty="0" err="1" smtClean="0"/>
              <a:t>tengan</a:t>
            </a:r>
            <a:r>
              <a:rPr lang="en-US" dirty="0" smtClean="0"/>
              <a:t> </a:t>
            </a:r>
            <a:r>
              <a:rPr lang="en-US" dirty="0" err="1" smtClean="0"/>
              <a:t>asignado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momento</a:t>
            </a:r>
            <a:r>
              <a:rPr lang="en-US" dirty="0" smtClean="0"/>
              <a:t> dado de la </a:t>
            </a:r>
            <a:r>
              <a:rPr lang="en-US" dirty="0" err="1" smtClean="0"/>
              <a:t>ejecución</a:t>
            </a:r>
            <a:r>
              <a:rPr lang="en-US" dirty="0" smtClean="0"/>
              <a:t>. La </a:t>
            </a:r>
            <a:r>
              <a:rPr lang="en-US" dirty="0" err="1" smtClean="0"/>
              <a:t>responsabilidad</a:t>
            </a:r>
            <a:r>
              <a:rPr lang="en-US" dirty="0" smtClean="0"/>
              <a:t> de que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 que se </a:t>
            </a:r>
            <a:r>
              <a:rPr lang="en-US" dirty="0" err="1" smtClean="0"/>
              <a:t>supone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momento</a:t>
            </a:r>
            <a:r>
              <a:rPr lang="en-US" dirty="0" smtClean="0"/>
              <a:t> dado de la </a:t>
            </a:r>
            <a:r>
              <a:rPr lang="en-US" dirty="0" err="1" smtClean="0"/>
              <a:t>ejecución</a:t>
            </a:r>
            <a:r>
              <a:rPr lang="en-US" dirty="0" smtClean="0"/>
              <a:t> </a:t>
            </a:r>
            <a:r>
              <a:rPr lang="en-US" dirty="0" err="1" smtClean="0"/>
              <a:t>queda</a:t>
            </a:r>
            <a:r>
              <a:rPr lang="en-US" dirty="0" smtClean="0"/>
              <a:t> a cargo del </a:t>
            </a:r>
            <a:r>
              <a:rPr lang="en-US" dirty="0" err="1" smtClean="0"/>
              <a:t>programador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22" y="884941"/>
            <a:ext cx="5222753" cy="5471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42" y="84764"/>
            <a:ext cx="5583764" cy="67058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81965" y="405114"/>
            <a:ext cx="879676" cy="4109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07939" y="1574157"/>
            <a:ext cx="5220183" cy="293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1965" y="3437681"/>
            <a:ext cx="451412" cy="151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33225" y="2152891"/>
            <a:ext cx="5594897" cy="1573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97306" y="2604304"/>
            <a:ext cx="4930816" cy="134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67159" y="1701478"/>
            <a:ext cx="613459" cy="356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6835" y="2314937"/>
            <a:ext cx="5081287" cy="83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1"/>
          </p:cNvCxnSpPr>
          <p:nvPr/>
        </p:nvCxnSpPr>
        <p:spPr>
          <a:xfrm>
            <a:off x="1689904" y="2604304"/>
            <a:ext cx="4838218" cy="101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82906" y="1030147"/>
            <a:ext cx="763929" cy="459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46835" y="4178461"/>
            <a:ext cx="5081287" cy="1400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446835" y="4757195"/>
            <a:ext cx="5000264" cy="15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176041" y="5968087"/>
            <a:ext cx="4178460" cy="690543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scope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sigue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es el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salvo que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defina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su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propio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176041" y="5971906"/>
            <a:ext cx="4178460" cy="690543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scope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sigue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es el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salvo que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defina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su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propio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220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7" y="33940"/>
            <a:ext cx="4732435" cy="6504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562" y="418288"/>
            <a:ext cx="7145438" cy="56931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652695">
            <a:off x="910142" y="5231409"/>
            <a:ext cx="4360128" cy="1053296"/>
          </a:xfrm>
          <a:prstGeom prst="rightArrow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61367" y="4421529"/>
            <a:ext cx="7330633" cy="949124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54245" y="6063652"/>
            <a:ext cx="8987062" cy="69054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Python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entiende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esta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sintaxis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llamada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la forma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A.M(a1)</a:t>
            </a:r>
          </a:p>
        </p:txBody>
      </p:sp>
    </p:spTree>
    <p:extLst>
      <p:ext uri="{BB962C8B-B14F-4D97-AF65-F5344CB8AC3E}">
        <p14:creationId xmlns:p14="http://schemas.microsoft.com/office/powerpoint/2010/main" val="3081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01" y="1526301"/>
            <a:ext cx="5677692" cy="3296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27" y="81024"/>
            <a:ext cx="5513987" cy="66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944" y="91861"/>
            <a:ext cx="4854617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Notación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imperativa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objetual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28" y="1096313"/>
            <a:ext cx="4775451" cy="514244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68599" y="5777711"/>
            <a:ext cx="6175575" cy="690543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Esta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llamada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se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interpreta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como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B.M(b)</a:t>
            </a:r>
            <a:endParaRPr 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649" y="1298611"/>
            <a:ext cx="7944959" cy="36206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537481">
            <a:off x="2243433" y="3276721"/>
            <a:ext cx="3625908" cy="405114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21124" y="1794076"/>
            <a:ext cx="6551271" cy="1041721"/>
          </a:xfrm>
          <a:prstGeom prst="roundRect">
            <a:avLst/>
          </a:prstGeom>
          <a:solidFill>
            <a:srgbClr val="FFFF00">
              <a:alpha val="1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986373">
            <a:off x="651584" y="4245443"/>
            <a:ext cx="5237414" cy="405114"/>
          </a:xfrm>
          <a:prstGeom prst="rightArrow">
            <a:avLst>
              <a:gd name="adj1" fmla="val 50000"/>
              <a:gd name="adj2" fmla="val 61429"/>
            </a:avLst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590571" y="2901712"/>
            <a:ext cx="8054485" cy="1041721"/>
          </a:xfrm>
          <a:prstGeom prst="roundRect">
            <a:avLst/>
          </a:prstGeom>
          <a:solidFill>
            <a:srgbClr val="FFFF00">
              <a:alpha val="1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6"/>
            <a:ext cx="10812780" cy="38700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Cómo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lograr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efecto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crear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objetos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sus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variables de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instancia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5" y="546411"/>
            <a:ext cx="5407021" cy="632007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25300" y="1161911"/>
            <a:ext cx="4713858" cy="901065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3407555">
            <a:off x="2327642" y="3029999"/>
            <a:ext cx="4103648" cy="922513"/>
          </a:xfrm>
          <a:prstGeom prst="rightArrow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00549" y="2721914"/>
            <a:ext cx="5997802" cy="2023498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Método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especial que se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aplica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cuando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se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hace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Punto() 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para </a:t>
            </a:r>
            <a:r>
              <a:rPr 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crear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un </a:t>
            </a:r>
            <a:r>
              <a:rPr 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objeto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Punto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. A ese </a:t>
            </a:r>
            <a:r>
              <a:rPr 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objeto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se le </a:t>
            </a:r>
            <a:r>
              <a:rPr 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crea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un scope con las variables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y 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este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ejemplo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1128</Words>
  <Application>Microsoft Office PowerPoint</Application>
  <PresentationFormat>Widescreen</PresentationFormat>
  <Paragraphs>126</Paragraphs>
  <Slides>25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Consolas</vt:lpstr>
      <vt:lpstr>Wingdings</vt:lpstr>
      <vt:lpstr>Office Theme</vt:lpstr>
      <vt:lpstr>Temas del curso</vt:lpstr>
      <vt:lpstr>Python</vt:lpstr>
      <vt:lpstr>Python. Duck typing</vt:lpstr>
      <vt:lpstr>Python. Multiparadigma</vt:lpstr>
      <vt:lpstr>PowerPoint Presentation</vt:lpstr>
      <vt:lpstr>PowerPoint Presentation</vt:lpstr>
      <vt:lpstr>PowerPoint Presentation</vt:lpstr>
      <vt:lpstr>Notación imperativa y objetual</vt:lpstr>
      <vt:lpstr>Cómo lograr el efecto de crear objetos con sus variables de instancia</vt:lpstr>
      <vt:lpstr>Cómo lograr el efecto de crear objetos con sus variables de instancia</vt:lpstr>
      <vt:lpstr>Cómo lograr el efecto de crear objetos con sus variables de instancia</vt:lpstr>
      <vt:lpstr>Los objetos pueden ser llamados directamente</vt:lpstr>
      <vt:lpstr>Los objetos pueden ser llamados directamente</vt:lpstr>
      <vt:lpstr>Ambito (scope)</vt:lpstr>
      <vt:lpstr>Uso de diccionarios para los scope</vt:lpstr>
      <vt:lpstr>Definiendo variables de instancia con los diccionarios</vt:lpstr>
      <vt:lpstr>Tipos Built-In en Python</vt:lpstr>
      <vt:lpstr>Diccionarios</vt:lpstr>
      <vt:lpstr>Tuplos</vt:lpstr>
      <vt:lpstr>Listas</vt:lpstr>
      <vt:lpstr>Listas</vt:lpstr>
      <vt:lpstr>Combinando listas y tuplos</vt:lpstr>
      <vt:lpstr>Generadores (Enumerables)</vt:lpstr>
      <vt:lpstr>Generadores</vt:lpstr>
      <vt:lpstr>Funciones se pueden asignar y pasar como parámetros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mkm</dc:creator>
  <cp:lastModifiedBy>mkm</cp:lastModifiedBy>
  <cp:revision>130</cp:revision>
  <dcterms:created xsi:type="dcterms:W3CDTF">2022-09-19T16:59:00Z</dcterms:created>
  <dcterms:modified xsi:type="dcterms:W3CDTF">2022-11-02T03:09:07Z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ECD221CB6C804001A44159AA60597633</vt:lpwstr>
  </property>
  <property fmtid="{D5CDD505-2E9C-101B-9397-08002B2CF9AE}" pid="3" name="KSOProductBuildVer">
    <vt:lpwstr>1033-11.2.0.11156</vt:lpwstr>
  </property>
</Properties>
</file>