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3" r:id="rId2"/>
    <p:sldId id="284" r:id="rId3"/>
    <p:sldId id="285" r:id="rId4"/>
    <p:sldId id="286" r:id="rId5"/>
    <p:sldId id="287" r:id="rId6"/>
    <p:sldId id="288" r:id="rId7"/>
    <p:sldId id="291" r:id="rId8"/>
    <p:sldId id="292" r:id="rId9"/>
    <p:sldId id="289" r:id="rId10"/>
    <p:sldId id="290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m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FFFF00"/>
    <a:srgbClr val="5B9BD5"/>
    <a:srgbClr val="FFFFFF"/>
    <a:srgbClr val="3399FF"/>
    <a:srgbClr val="C00000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 autoAdjust="0"/>
    <p:restoredTop sz="90943" autoAdjust="0"/>
  </p:normalViewPr>
  <p:slideViewPr>
    <p:cSldViewPr snapToGrid="0">
      <p:cViewPr varScale="1">
        <p:scale>
          <a:sx n="97" d="100"/>
          <a:sy n="97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Como </a:t>
            </a:r>
            <a:r>
              <a:rPr lang="en-US" i="0" dirty="0" err="1" smtClean="0"/>
              <a:t>ya</a:t>
            </a:r>
            <a:r>
              <a:rPr lang="en-US" i="0" baseline="0" dirty="0" smtClean="0"/>
              <a:t> se ha </a:t>
            </a:r>
            <a:r>
              <a:rPr lang="en-US" i="0" baseline="0" dirty="0" err="1" smtClean="0"/>
              <a:t>dicho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ambas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mediciones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para C# y para Python son </a:t>
            </a:r>
            <a:r>
              <a:rPr lang="en-US" i="0" baseline="0" dirty="0" err="1" smtClean="0"/>
              <a:t>aproximadas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evidencian</a:t>
            </a:r>
            <a:r>
              <a:rPr lang="en-US" i="0" baseline="0" dirty="0" smtClean="0"/>
              <a:t> las </a:t>
            </a:r>
            <a:r>
              <a:rPr lang="en-US" i="0" baseline="0" dirty="0" err="1" smtClean="0"/>
              <a:t>diferencias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ambos LPs. </a:t>
            </a:r>
            <a:r>
              <a:rPr lang="en-US" i="0" baseline="0" dirty="0" err="1" smtClean="0"/>
              <a:t>Pruebe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otras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implementaciones</a:t>
            </a:r>
            <a:r>
              <a:rPr lang="en-US" i="0" baseline="0" dirty="0" smtClean="0"/>
              <a:t> de Python que </a:t>
            </a:r>
            <a:r>
              <a:rPr lang="en-US" i="0" baseline="0" dirty="0" err="1" smtClean="0"/>
              <a:t>tenga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disposición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Note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ejemplo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diferencia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(que ha </a:t>
            </a:r>
            <a:r>
              <a:rPr lang="en-US" i="0" baseline="0" dirty="0" err="1" smtClean="0"/>
              <a:t>demorado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2071 </a:t>
            </a:r>
            <a:r>
              <a:rPr lang="en-US" b="1" i="0" baseline="0" dirty="0" err="1" smtClean="0"/>
              <a:t>ms</a:t>
            </a:r>
            <a:r>
              <a:rPr lang="en-US" b="1" i="0" baseline="0" dirty="0" smtClean="0"/>
              <a:t> </a:t>
            </a:r>
            <a:r>
              <a:rPr lang="en-US" i="0" baseline="0" dirty="0" smtClean="0"/>
              <a:t>para 10 </a:t>
            </a:r>
            <a:r>
              <a:rPr lang="en-US" i="0" baseline="0" dirty="0" err="1" smtClean="0"/>
              <a:t>millones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repeticiones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491 </a:t>
            </a:r>
            <a:r>
              <a:rPr lang="en-US" b="1" i="0" baseline="0" dirty="0" err="1" smtClean="0"/>
              <a:t>ms</a:t>
            </a:r>
            <a:r>
              <a:rPr lang="en-US" b="1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caso</a:t>
            </a:r>
            <a:r>
              <a:rPr lang="en-US" i="0" baseline="0" dirty="0" smtClean="0"/>
              <a:t> de C#) entre el </a:t>
            </a:r>
            <a:r>
              <a:rPr lang="en-US" i="0" baseline="0" dirty="0" err="1" smtClean="0"/>
              <a:t>ciclo</a:t>
            </a:r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b="1" i="0" baseline="0" dirty="0" smtClean="0"/>
              <a:t>for x in range(n):</a:t>
            </a:r>
          </a:p>
          <a:p>
            <a:r>
              <a:rPr lang="en-US" b="1" i="0" baseline="0" dirty="0" smtClean="0"/>
              <a:t>  </a:t>
            </a:r>
            <a:r>
              <a:rPr lang="en-US" b="1" i="0" baseline="0" dirty="0" err="1" smtClean="0"/>
              <a:t>f.QuienSoy</a:t>
            </a:r>
            <a:r>
              <a:rPr lang="en-US" b="1" i="0" baseline="0" dirty="0" smtClean="0"/>
              <a:t>( )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que </a:t>
            </a:r>
            <a:r>
              <a:rPr lang="en-US" i="0" baseline="0" dirty="0" err="1" smtClean="0"/>
              <a:t>implica</a:t>
            </a:r>
            <a:r>
              <a:rPr lang="en-US" i="0" baseline="0" dirty="0" smtClean="0"/>
              <a:t> resolver a </a:t>
            </a:r>
            <a:r>
              <a:rPr lang="en-US" i="0" baseline="0" dirty="0" err="1" smtClean="0"/>
              <a:t>cuál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QuienSoy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llamar</a:t>
            </a:r>
            <a:r>
              <a:rPr lang="en-US" i="0" baseline="0" dirty="0" smtClean="0"/>
              <a:t> (</a:t>
            </a:r>
            <a:r>
              <a:rPr lang="en-US" i="0" baseline="0" dirty="0" err="1" smtClean="0"/>
              <a:t>aunque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no </a:t>
            </a:r>
            <a:r>
              <a:rPr lang="en-US" i="0" baseline="0" dirty="0" err="1" smtClean="0"/>
              <a:t>hace</a:t>
            </a:r>
            <a:r>
              <a:rPr lang="en-US" i="0" baseline="0" dirty="0" smtClean="0"/>
              <a:t> nada solo </a:t>
            </a:r>
            <a:r>
              <a:rPr lang="en-US" b="1" i="0" baseline="0" dirty="0" smtClean="0"/>
              <a:t>return</a:t>
            </a:r>
            <a:r>
              <a:rPr lang="en-US" i="0" baseline="0" dirty="0" smtClean="0"/>
              <a:t>)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Aunque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diferencia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entre ambos </a:t>
            </a:r>
            <a:r>
              <a:rPr lang="en-US" i="0" baseline="0" dirty="0" err="1" smtClean="0"/>
              <a:t>lenguajes</a:t>
            </a:r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i="0" baseline="0" dirty="0" smtClean="0"/>
              <a:t>y el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(de </a:t>
            </a:r>
            <a:r>
              <a:rPr lang="en-US" b="1" i="0" baseline="0" dirty="0" smtClean="0"/>
              <a:t>563 </a:t>
            </a:r>
            <a:r>
              <a:rPr lang="en-US" b="1" i="0" baseline="0" dirty="0" err="1" smtClean="0"/>
              <a:t>ms</a:t>
            </a:r>
            <a:r>
              <a:rPr lang="en-US" b="1" i="0" baseline="0" dirty="0" smtClean="0"/>
              <a:t> </a:t>
            </a:r>
            <a:r>
              <a:rPr lang="en-US" b="0" i="0" baseline="0" dirty="0" err="1" smtClean="0"/>
              <a:t>por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230 </a:t>
            </a:r>
            <a:r>
              <a:rPr lang="en-US" b="1" i="0" baseline="0" dirty="0" err="1" smtClean="0"/>
              <a:t>ms</a:t>
            </a:r>
            <a:r>
              <a:rPr lang="en-US" i="0" baseline="0" dirty="0" smtClean="0"/>
              <a:t>)  que ha </a:t>
            </a:r>
            <a:r>
              <a:rPr lang="en-US" i="0" baseline="0" dirty="0" err="1" smtClean="0"/>
              <a:t>demorado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ciclo</a:t>
            </a:r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b="1" i="0" baseline="0" dirty="0" smtClean="0"/>
              <a:t>for x in range(n)</a:t>
            </a:r>
          </a:p>
          <a:p>
            <a:r>
              <a:rPr lang="en-US" b="1" i="0" baseline="0" dirty="0" smtClean="0"/>
              <a:t>  None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en</a:t>
            </a:r>
            <a:r>
              <a:rPr lang="en-US" i="0" baseline="0" dirty="0" smtClean="0"/>
              <a:t> que no se </a:t>
            </a:r>
            <a:r>
              <a:rPr lang="en-US" i="0" baseline="0" dirty="0" err="1" smtClean="0"/>
              <a:t>hace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ninguna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invocación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err="1" smtClean="0"/>
              <a:t>Aunque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diferencia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entre ambos LPs </a:t>
            </a:r>
            <a:r>
              <a:rPr lang="en-US" i="0" baseline="0" dirty="0" err="1" smtClean="0"/>
              <a:t>influye</a:t>
            </a:r>
            <a:r>
              <a:rPr lang="en-US" i="0" baseline="0" dirty="0" smtClean="0"/>
              <a:t> el que Python es </a:t>
            </a:r>
            <a:r>
              <a:rPr lang="en-US" i="0" baseline="0" dirty="0" err="1" smtClean="0"/>
              <a:t>ejecutado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intérprete</a:t>
            </a:r>
            <a:r>
              <a:rPr lang="en-US" i="0" baseline="0" dirty="0" smtClean="0"/>
              <a:t> (con el </a:t>
            </a:r>
            <a:r>
              <a:rPr lang="en-US" i="0" baseline="0" dirty="0" err="1" smtClean="0"/>
              <a:t>sobrecosto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tiempor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esto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supone</a:t>
            </a:r>
            <a:r>
              <a:rPr lang="en-US" i="0" baseline="0" dirty="0" smtClean="0"/>
              <a:t>) y C# es </a:t>
            </a:r>
            <a:r>
              <a:rPr lang="en-US" i="0" baseline="0" dirty="0" err="1" smtClean="0"/>
              <a:t>ejecutado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modo</a:t>
            </a:r>
            <a:r>
              <a:rPr lang="en-US" i="0" baseline="0" dirty="0" smtClean="0"/>
              <a:t> “quasi </a:t>
            </a:r>
            <a:r>
              <a:rPr lang="en-US" i="0" baseline="0" dirty="0" err="1" smtClean="0"/>
              <a:t>nativo</a:t>
            </a:r>
            <a:r>
              <a:rPr lang="en-US" i="0" baseline="0" dirty="0" smtClean="0"/>
              <a:t>” gracias al JIT,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ejemplo</a:t>
            </a:r>
            <a:r>
              <a:rPr lang="en-US" i="0" baseline="0" dirty="0" smtClean="0"/>
              <a:t> el peso fundamental lo </a:t>
            </a:r>
            <a:r>
              <a:rPr lang="en-US" i="0" baseline="0" dirty="0" err="1" smtClean="0"/>
              <a:t>debe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llevar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llamada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f.QuienSoy</a:t>
            </a:r>
            <a:r>
              <a:rPr lang="en-US" b="1" i="0" baseline="0" dirty="0" smtClean="0"/>
              <a:t>( )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ejecución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implica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buscar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</a:t>
            </a:r>
            <a:r>
              <a:rPr lang="en-US" i="0" baseline="0" dirty="0" smtClean="0"/>
              <a:t> el “</a:t>
            </a:r>
            <a:r>
              <a:rPr lang="en-US" i="0" baseline="0" dirty="0" err="1" smtClean="0"/>
              <a:t>objeto</a:t>
            </a:r>
            <a:r>
              <a:rPr lang="en-US" i="0" baseline="0" dirty="0" smtClean="0"/>
              <a:t>” valor de </a:t>
            </a:r>
            <a:r>
              <a:rPr lang="en-US" b="1" i="0" baseline="0" dirty="0" smtClean="0"/>
              <a:t>f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algún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nombre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QuienSoy</a:t>
            </a:r>
            <a:r>
              <a:rPr lang="en-US" i="0" baseline="0" dirty="0" smtClean="0"/>
              <a:t> y que coincide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número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parámetros</a:t>
            </a:r>
            <a:r>
              <a:rPr lang="en-US" i="0" baseline="0" dirty="0" smtClean="0"/>
              <a:t> que se </a:t>
            </a:r>
            <a:r>
              <a:rPr lang="en-US" i="0" baseline="0" dirty="0" err="1" smtClean="0"/>
              <a:t>pueda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invocar</a:t>
            </a:r>
            <a:endParaRPr lang="en-US" i="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 smtClean="0"/>
              <a:t>Esta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resolución</a:t>
            </a:r>
            <a:r>
              <a:rPr lang="en-US" b="0" i="0" baseline="0" dirty="0" smtClean="0"/>
              <a:t> a </a:t>
            </a:r>
            <a:r>
              <a:rPr lang="en-US" b="0" i="0" baseline="0" dirty="0" err="1" smtClean="0"/>
              <a:t>partir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variable</a:t>
            </a:r>
            <a:r>
              <a:rPr lang="en-US" b="1" i="0" baseline="0" dirty="0" smtClean="0"/>
              <a:t> x </a:t>
            </a:r>
            <a:r>
              <a:rPr lang="en-US" b="0" i="0" baseline="0" dirty="0" smtClean="0"/>
              <a:t>y un </a:t>
            </a:r>
            <a:r>
              <a:rPr lang="en-US" b="0" i="0" baseline="0" dirty="0" err="1" smtClean="0"/>
              <a:t>nombre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M </a:t>
            </a:r>
            <a:r>
              <a:rPr lang="en-US" b="0" i="0" baseline="0" dirty="0" smtClean="0"/>
              <a:t>de </a:t>
            </a:r>
            <a:r>
              <a:rPr lang="en-US" b="0" i="0" baseline="0" dirty="0" err="1" smtClean="0"/>
              <a:t>cuál</a:t>
            </a:r>
            <a:r>
              <a:rPr lang="en-US" b="0" i="0" baseline="0" dirty="0" smtClean="0"/>
              <a:t> es el M, </a:t>
            </a:r>
            <a:r>
              <a:rPr lang="en-US" b="0" i="0" baseline="0" dirty="0" err="1" smtClean="0"/>
              <a:t>cuando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hace</a:t>
            </a:r>
            <a:r>
              <a:rPr lang="en-US" b="0" i="0" baseline="0" dirty="0" smtClean="0"/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x.M</a:t>
            </a:r>
            <a:r>
              <a:rPr lang="en-US" b="0" i="0" baseline="0" dirty="0" smtClean="0"/>
              <a:t> o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x.M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(…), </a:t>
            </a:r>
            <a:r>
              <a:rPr lang="en-US" b="0" i="0" baseline="0" dirty="0" smtClean="0"/>
              <a:t>se </a:t>
            </a:r>
            <a:r>
              <a:rPr lang="en-US" b="0" i="0" baseline="0" dirty="0" err="1" smtClean="0"/>
              <a:t>resuelve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Python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tiempo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ejecución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buscando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todos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los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posibles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diccionarios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accequibles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desde</a:t>
            </a:r>
            <a:r>
              <a:rPr lang="en-US" b="0" i="0" baseline="0" dirty="0" smtClean="0"/>
              <a:t> el </a:t>
            </a:r>
            <a:r>
              <a:rPr lang="en-US" b="0" i="0" baseline="0" dirty="0" err="1" smtClean="0"/>
              <a:t>ámbito</a:t>
            </a:r>
            <a:r>
              <a:rPr lang="en-US" b="0" i="0" baseline="0" dirty="0" smtClean="0"/>
              <a:t> de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b="0" i="0" baseline="0" dirty="0" smtClean="0"/>
              <a:t>. </a:t>
            </a:r>
            <a:r>
              <a:rPr lang="en-US" b="0" i="0" baseline="0" dirty="0" err="1" smtClean="0"/>
              <a:t>Esto</a:t>
            </a:r>
            <a:r>
              <a:rPr lang="en-US" b="0" i="0" baseline="0" dirty="0" smtClean="0"/>
              <a:t> da </a:t>
            </a:r>
            <a:r>
              <a:rPr lang="en-US" b="0" i="0" baseline="0" dirty="0" err="1" smtClean="0"/>
              <a:t>más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flexibilidad</a:t>
            </a:r>
            <a:r>
              <a:rPr lang="en-US" b="0" i="0" baseline="0" dirty="0" smtClean="0"/>
              <a:t> (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veremos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diapositiva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siguiente</a:t>
            </a:r>
            <a:r>
              <a:rPr lang="en-US" b="0" i="0" baseline="0" dirty="0" smtClean="0"/>
              <a:t>) </a:t>
            </a:r>
            <a:r>
              <a:rPr lang="en-US" b="0" i="0" baseline="0" dirty="0" err="1" smtClean="0"/>
              <a:t>pero</a:t>
            </a:r>
            <a:r>
              <a:rPr lang="en-US" b="0" i="0" baseline="0" dirty="0" smtClean="0"/>
              <a:t> es </a:t>
            </a:r>
            <a:r>
              <a:rPr lang="en-US" b="0" i="0" baseline="0" dirty="0" err="1" smtClean="0"/>
              <a:t>por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supuesto</a:t>
            </a:r>
            <a:r>
              <a:rPr lang="en-US" b="0" i="0" baseline="0" dirty="0" smtClean="0"/>
              <a:t> un </a:t>
            </a:r>
            <a:r>
              <a:rPr lang="en-US" b="0" i="0" baseline="0" dirty="0" err="1" smtClean="0"/>
              <a:t>sobrecosto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tiempo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ejecución</a:t>
            </a:r>
            <a:r>
              <a:rPr lang="en-US" b="0" i="0" baseline="0" dirty="0" smtClean="0"/>
              <a:t>. Lo que de </a:t>
            </a:r>
            <a:r>
              <a:rPr lang="en-US" b="0" i="0" baseline="0" dirty="0" err="1" smtClean="0"/>
              <a:t>algún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modo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explica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diferencia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tiempo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cuando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comparó</a:t>
            </a:r>
            <a:r>
              <a:rPr lang="en-US" b="0" i="0" baseline="0" dirty="0" smtClean="0"/>
              <a:t> con el </a:t>
            </a:r>
            <a:r>
              <a:rPr lang="en-US" b="0" i="0" baseline="0" dirty="0" err="1" smtClean="0"/>
              <a:t>ejemplo</a:t>
            </a:r>
            <a:r>
              <a:rPr lang="en-US" b="0" i="0" baseline="0" dirty="0" smtClean="0"/>
              <a:t> de </a:t>
            </a:r>
            <a:r>
              <a:rPr lang="en-US" b="0" i="1" baseline="0" dirty="0" smtClean="0"/>
              <a:t>late binding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el </a:t>
            </a:r>
            <a:r>
              <a:rPr lang="en-US" b="0" i="0" baseline="0" dirty="0" err="1" smtClean="0"/>
              <a:t>tipado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estático</a:t>
            </a:r>
            <a:r>
              <a:rPr lang="en-US" b="0" i="0" baseline="0" dirty="0" smtClean="0"/>
              <a:t> con C#</a:t>
            </a:r>
            <a:endParaRPr lang="en-US" b="0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8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importante</a:t>
            </a:r>
            <a:r>
              <a:rPr lang="en-US" dirty="0" smtClean="0"/>
              <a:t> para que 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función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MayorFigura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trabaje</a:t>
            </a:r>
            <a:r>
              <a:rPr lang="en-US" baseline="0" dirty="0" smtClean="0"/>
              <a:t> sin error es que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que se le </a:t>
            </a:r>
            <a:r>
              <a:rPr lang="en-US" baseline="0" dirty="0" err="1" smtClean="0"/>
              <a:t>pase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parámetro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función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devuelva</a:t>
            </a:r>
            <a:r>
              <a:rPr lang="en-US" baseline="0" dirty="0" smtClean="0"/>
              <a:t> un valor </a:t>
            </a:r>
            <a:r>
              <a:rPr lang="en-US" baseline="0" dirty="0" err="1" smtClean="0"/>
              <a:t>numérico</a:t>
            </a:r>
            <a:r>
              <a:rPr lang="en-US" baseline="0" dirty="0" smtClean="0"/>
              <a:t>, para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herede</a:t>
            </a:r>
            <a:r>
              <a:rPr lang="en-US" baseline="0" dirty="0" smtClean="0"/>
              <a:t> de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es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baseline="0" dirty="0" smtClean="0"/>
              <a:t> anterior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pudiera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preguntarse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¿para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jerarquía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herencia</a:t>
            </a:r>
            <a:r>
              <a:rPr lang="en-US" baseline="0" dirty="0" smtClean="0"/>
              <a:t>? Si para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aplicar</a:t>
            </a:r>
            <a:r>
              <a:rPr lang="en-US" baseline="0" dirty="0" smtClean="0"/>
              <a:t> el PRINCIPIO DE SUSTITUCIÓN (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triángulo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figuras</a:t>
            </a:r>
            <a:r>
              <a:rPr lang="en-US" baseline="0" dirty="0" smtClean="0"/>
              <a:t> y que la </a:t>
            </a:r>
            <a:r>
              <a:rPr lang="en-US" baseline="0" dirty="0" err="1" smtClean="0"/>
              <a:t>función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MayorFigura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devolviendo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figura</a:t>
            </a:r>
            <a:r>
              <a:rPr lang="en-US" baseline="0" dirty="0" smtClean="0"/>
              <a:t> de mayor </a:t>
            </a:r>
            <a:r>
              <a:rPr lang="en-US" baseline="0" dirty="0" err="1" smtClean="0"/>
              <a:t>área</a:t>
            </a:r>
            <a:r>
              <a:rPr lang="en-US" baseline="0" dirty="0" smtClean="0"/>
              <a:t>) lo que </a:t>
            </a:r>
            <a:r>
              <a:rPr lang="en-US" baseline="0" dirty="0" err="1" smtClean="0"/>
              <a:t>necesito</a:t>
            </a:r>
            <a:r>
              <a:rPr lang="en-US" baseline="0" dirty="0" smtClean="0"/>
              <a:t> es que se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resolver </a:t>
            </a:r>
            <a:r>
              <a:rPr lang="en-US" baseline="0" dirty="0" err="1" smtClean="0"/>
              <a:t>dinámicamente</a:t>
            </a:r>
            <a:r>
              <a:rPr lang="en-US" baseline="0" dirty="0" smtClean="0"/>
              <a:t> que 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baseline="0" dirty="0" smtClean="0"/>
              <a:t>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se les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aplicar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Aunque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es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imprescindible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lograr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principio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sustitución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inclusion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herencia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además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facilidad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legibilidad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reusar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 sin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reescribirlo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fueron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Traslada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MisProporciones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Aunque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Triangulo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añadirse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triángulo</a:t>
            </a:r>
            <a:r>
              <a:rPr lang="en-US" baseline="0" dirty="0" smtClean="0"/>
              <a:t> a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baseline="0" dirty="0" smtClean="0"/>
              <a:t> 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que el </a:t>
            </a:r>
            <a:r>
              <a:rPr lang="en-US" baseline="0" dirty="0" err="1" smtClean="0"/>
              <a:t>parámetro</a:t>
            </a:r>
            <a:r>
              <a:rPr lang="en-US" baseline="0" dirty="0" smtClean="0"/>
              <a:t> sea de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r>
              <a:rPr lang="en-US" baseline="0" dirty="0" smtClean="0"/>
              <a:t> y se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invocando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parámetro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Triangulo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estáticamente</a:t>
            </a:r>
            <a:r>
              <a:rPr lang="en-US" baseline="0" dirty="0" smtClean="0"/>
              <a:t> no es de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pensar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 con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es mucho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sería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mejor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también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razones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didácticas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ha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simplificado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piense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un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DLL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compilada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que un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devuelto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algún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DLL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quisiéramos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añadirlo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estamos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procesando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Pudiera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engorroso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cambios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produjo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DLL para que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prefiere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¿Mayor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flexibilidad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la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dinámica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 Python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mayor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tiempo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potencial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¿O mayor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seguridad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eficiencia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ejecución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mayor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rigidez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no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inocuo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triángulo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HAY UNA RESPUESTA ABSOLUTA NI UNA RECETA UNICA.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Volveremos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posibilidad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resolucion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dinámica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C#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La </a:t>
            </a:r>
            <a:r>
              <a:rPr lang="en-US" i="0" dirty="0" err="1" smtClean="0"/>
              <a:t>jerarquía</a:t>
            </a:r>
            <a:r>
              <a:rPr lang="en-US" i="0" dirty="0" smtClean="0"/>
              <a:t> de </a:t>
            </a:r>
            <a:r>
              <a:rPr lang="en-US" i="0" dirty="0" err="1" smtClean="0"/>
              <a:t>figuras</a:t>
            </a:r>
            <a:r>
              <a:rPr lang="en-US" i="0" dirty="0" smtClean="0"/>
              <a:t> </a:t>
            </a:r>
            <a:r>
              <a:rPr lang="en-US" i="0" dirty="0" err="1" smtClean="0"/>
              <a:t>permite</a:t>
            </a:r>
            <a:r>
              <a:rPr lang="en-US" i="0" dirty="0" smtClean="0"/>
              <a:t> que a </a:t>
            </a:r>
            <a:r>
              <a:rPr lang="en-US" i="0" dirty="0" err="1" smtClean="0"/>
              <a:t>una</a:t>
            </a:r>
            <a:r>
              <a:rPr lang="en-US" i="0" dirty="0" smtClean="0"/>
              <a:t> variable </a:t>
            </a:r>
            <a:r>
              <a:rPr lang="en-US" b="1" i="0" dirty="0" err="1" smtClean="0"/>
              <a:t>Figura</a:t>
            </a:r>
            <a:r>
              <a:rPr lang="en-US" b="1" i="0" dirty="0" smtClean="0"/>
              <a:t> f</a:t>
            </a:r>
            <a:r>
              <a:rPr lang="en-US" i="0" dirty="0" smtClean="0"/>
              <a:t> se</a:t>
            </a:r>
            <a:r>
              <a:rPr lang="en-US" i="0" baseline="0" dirty="0" smtClean="0"/>
              <a:t> le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asignar</a:t>
            </a:r>
            <a:r>
              <a:rPr lang="en-US" i="0" baseline="0" dirty="0" smtClean="0"/>
              <a:t> lo </a:t>
            </a:r>
            <a:r>
              <a:rPr lang="en-US" i="0" baseline="0" dirty="0" err="1" smtClean="0"/>
              <a:t>mismo</a:t>
            </a:r>
            <a:r>
              <a:rPr lang="en-US" i="0" baseline="0" dirty="0" smtClean="0"/>
              <a:t> un </a:t>
            </a:r>
            <a:r>
              <a:rPr lang="en-US" b="1" i="0" baseline="0" dirty="0" err="1" smtClean="0"/>
              <a:t>Circulo</a:t>
            </a:r>
            <a:r>
              <a:rPr lang="en-US" i="0" baseline="0" dirty="0" smtClean="0"/>
              <a:t> que un </a:t>
            </a:r>
            <a:r>
              <a:rPr lang="en-US" b="1" i="0" baseline="0" dirty="0" err="1" smtClean="0"/>
              <a:t>Rectangulo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ejemplo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esto</a:t>
            </a:r>
            <a:r>
              <a:rPr lang="en-US" i="0" baseline="0" dirty="0" smtClean="0"/>
              <a:t> no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determinado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compilación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el valor </a:t>
            </a:r>
            <a:r>
              <a:rPr lang="en-US" i="0" baseline="0" dirty="0" err="1" smtClean="0"/>
              <a:t>generado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aleatoriamente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depende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ejecución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Cuando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compilador</a:t>
            </a:r>
            <a:r>
              <a:rPr lang="en-US" i="0" baseline="0" dirty="0" smtClean="0"/>
              <a:t> genera 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para la </a:t>
            </a:r>
            <a:r>
              <a:rPr lang="en-US" i="0" baseline="0" dirty="0" err="1" smtClean="0"/>
              <a:t>llamada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f.QuienSoy</a:t>
            </a:r>
            <a:r>
              <a:rPr lang="en-US" b="1" i="0" baseline="0" dirty="0" smtClean="0"/>
              <a:t>( ) </a:t>
            </a:r>
            <a:r>
              <a:rPr lang="en-US" i="0" baseline="0" dirty="0" smtClean="0"/>
              <a:t>no </a:t>
            </a:r>
            <a:r>
              <a:rPr lang="en-US" i="0" baseline="0" dirty="0" err="1" smtClean="0"/>
              <a:t>sabe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</a:t>
            </a:r>
            <a:r>
              <a:rPr lang="en-US" i="0" baseline="0" dirty="0" smtClean="0"/>
              <a:t> lo que </a:t>
            </a:r>
            <a:r>
              <a:rPr lang="en-US" i="0" baseline="0" dirty="0" err="1" smtClean="0"/>
              <a:t>habrá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f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será</a:t>
            </a:r>
            <a:r>
              <a:rPr lang="en-US" i="0" baseline="0" dirty="0" smtClean="0"/>
              <a:t> un </a:t>
            </a:r>
            <a:r>
              <a:rPr lang="en-US" b="1" i="0" baseline="0" dirty="0" err="1" smtClean="0"/>
              <a:t>Circulo</a:t>
            </a:r>
            <a:r>
              <a:rPr lang="en-US" i="0" baseline="0" dirty="0" smtClean="0"/>
              <a:t> o un </a:t>
            </a:r>
            <a:r>
              <a:rPr lang="en-US" b="1" i="0" baseline="0" dirty="0" err="1" smtClean="0"/>
              <a:t>Rectangulo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está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seguro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existirá</a:t>
            </a:r>
            <a:r>
              <a:rPr lang="en-US" i="0" baseline="0" dirty="0" smtClean="0"/>
              <a:t>, sin embargo </a:t>
            </a:r>
            <a:r>
              <a:rPr lang="en-US" i="0" baseline="0" dirty="0" err="1" smtClean="0"/>
              <a:t>algo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tendrá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hacer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generado</a:t>
            </a:r>
            <a:r>
              <a:rPr lang="en-US" i="0" baseline="0" dirty="0" smtClean="0"/>
              <a:t> para determiner a </a:t>
            </a:r>
            <a:r>
              <a:rPr lang="en-US" i="0" baseline="0" dirty="0" err="1" smtClean="0"/>
              <a:t>cuál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métodos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QuienSoy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debe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invocar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E</a:t>
            </a:r>
            <a:r>
              <a:rPr lang="en-US" i="0" dirty="0" err="1" smtClean="0"/>
              <a:t>stas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cantidades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milisegundos</a:t>
            </a:r>
            <a:r>
              <a:rPr lang="en-US" i="0" baseline="0" dirty="0" smtClean="0"/>
              <a:t> que se </a:t>
            </a:r>
            <a:r>
              <a:rPr lang="en-US" i="0" baseline="0" dirty="0" err="1" smtClean="0"/>
              <a:t>han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medido</a:t>
            </a:r>
            <a:r>
              <a:rPr lang="en-US" i="0" baseline="0" dirty="0" smtClean="0"/>
              <a:t> es </a:t>
            </a:r>
            <a:r>
              <a:rPr lang="en-US" i="0" baseline="0" dirty="0" err="1" smtClean="0"/>
              <a:t>bastante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grosera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Dependen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supuesto</a:t>
            </a:r>
            <a:r>
              <a:rPr lang="en-US" i="0" baseline="0" dirty="0" smtClean="0"/>
              <a:t> de las </a:t>
            </a:r>
            <a:r>
              <a:rPr lang="en-US" i="0" baseline="0" dirty="0" err="1" smtClean="0"/>
              <a:t>características</a:t>
            </a:r>
            <a:r>
              <a:rPr lang="en-US" i="0" baseline="0" dirty="0" smtClean="0"/>
              <a:t> del hardware </a:t>
            </a:r>
            <a:r>
              <a:rPr lang="en-US" i="0" baseline="0" dirty="0" err="1" smtClean="0"/>
              <a:t>utilizado</a:t>
            </a:r>
            <a:r>
              <a:rPr lang="en-US" i="0" baseline="0" dirty="0" smtClean="0"/>
              <a:t>. Note que </a:t>
            </a:r>
            <a:r>
              <a:rPr lang="en-US" i="0" baseline="0" dirty="0" err="1" smtClean="0"/>
              <a:t>aunque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QuienSoy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invocado</a:t>
            </a:r>
            <a:r>
              <a:rPr lang="en-US" i="0" baseline="0" dirty="0" smtClean="0"/>
              <a:t> no </a:t>
            </a:r>
            <a:r>
              <a:rPr lang="en-US" i="0" baseline="0" dirty="0" err="1" smtClean="0"/>
              <a:t>hace</a:t>
            </a:r>
            <a:r>
              <a:rPr lang="en-US" i="0" baseline="0" dirty="0" smtClean="0"/>
              <a:t> nada solo </a:t>
            </a:r>
            <a:r>
              <a:rPr lang="en-US" i="0" baseline="0" dirty="0" err="1" smtClean="0"/>
              <a:t>llamar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regresar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consume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ejecución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Pruebe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configuración</a:t>
            </a:r>
            <a:r>
              <a:rPr lang="en-US" i="0" baseline="0" dirty="0" smtClean="0"/>
              <a:t> de C#. Junto  con </a:t>
            </a:r>
            <a:r>
              <a:rPr lang="en-US" i="0" baseline="0" dirty="0" err="1" smtClean="0"/>
              <a:t>estas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diapositivas</a:t>
            </a:r>
            <a:r>
              <a:rPr lang="en-US" i="0" baseline="0" dirty="0" smtClean="0"/>
              <a:t> se le </a:t>
            </a:r>
            <a:r>
              <a:rPr lang="en-US" i="0" baseline="0" dirty="0" err="1" smtClean="0"/>
              <a:t>adjunta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C#.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Más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adelante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verá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sería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Python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ejemplo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aprecian</a:t>
            </a:r>
            <a:r>
              <a:rPr lang="en-US" i="0" baseline="0" dirty="0" smtClean="0"/>
              <a:t> dos </a:t>
            </a:r>
            <a:r>
              <a:rPr lang="en-US" i="0" baseline="0" dirty="0" err="1" smtClean="0"/>
              <a:t>bondades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herencia</a:t>
            </a:r>
            <a:r>
              <a:rPr lang="en-US" i="0" baseline="0" dirty="0" smtClean="0"/>
              <a:t>. La </a:t>
            </a:r>
            <a:r>
              <a:rPr lang="en-US" i="0" baseline="0" dirty="0" err="1" smtClean="0"/>
              <a:t>reusabilidad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métodos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Traslada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MisProporciones</a:t>
            </a:r>
            <a:r>
              <a:rPr lang="en-US" i="0" baseline="0" dirty="0" smtClean="0"/>
              <a:t> no </a:t>
            </a:r>
            <a:r>
              <a:rPr lang="en-US" i="0" baseline="0" dirty="0" err="1" smtClean="0"/>
              <a:t>tendrían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ser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definidos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porquienes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hereden</a:t>
            </a:r>
            <a:r>
              <a:rPr lang="en-US" i="0" baseline="0" dirty="0" smtClean="0"/>
              <a:t> de la </a:t>
            </a:r>
            <a:r>
              <a:rPr lang="en-US" i="0" baseline="0" dirty="0" err="1" smtClean="0"/>
              <a:t>clase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Figura</a:t>
            </a:r>
            <a:r>
              <a:rPr lang="en-US" i="0" baseline="0" dirty="0" smtClean="0"/>
              <a:t>. La </a:t>
            </a:r>
            <a:r>
              <a:rPr lang="en-US" i="0" baseline="0" dirty="0" err="1" smtClean="0"/>
              <a:t>adaptabilidad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flexibilidad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dinámica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métodos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Area</a:t>
            </a:r>
            <a:r>
              <a:rPr lang="en-US" i="0" baseline="0" dirty="0" smtClean="0"/>
              <a:t> y </a:t>
            </a:r>
            <a:r>
              <a:rPr lang="en-US" b="1" i="0" baseline="0" dirty="0" err="1" smtClean="0"/>
              <a:t>Perimetro</a:t>
            </a:r>
            <a:r>
              <a:rPr lang="en-US" i="0" baseline="0" dirty="0" smtClean="0"/>
              <a:t> que se </a:t>
            </a:r>
            <a:r>
              <a:rPr lang="en-US" i="0" baseline="0" dirty="0" err="1" smtClean="0"/>
              <a:t>invoquen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dependerán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dinámicamente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objeto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través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cual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llame</a:t>
            </a:r>
            <a:r>
              <a:rPr lang="en-US" i="0" baseline="0" dirty="0" smtClean="0"/>
              <a:t> a </a:t>
            </a:r>
            <a:r>
              <a:rPr lang="en-US" b="1" i="0" baseline="0" dirty="0" err="1" smtClean="0"/>
              <a:t>MisProporciones</a:t>
            </a:r>
            <a:r>
              <a:rPr lang="en-US" i="0" baseline="0" dirty="0" smtClean="0"/>
              <a:t> 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¿</a:t>
            </a:r>
            <a:r>
              <a:rPr lang="en-US" i="0" dirty="0" err="1" smtClean="0"/>
              <a:t>Qué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podemos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hacer</a:t>
            </a:r>
            <a:r>
              <a:rPr lang="en-US" i="0" baseline="0" dirty="0" smtClean="0"/>
              <a:t> con un </a:t>
            </a:r>
            <a:r>
              <a:rPr lang="en-US" i="0" baseline="0" dirty="0" err="1" smtClean="0"/>
              <a:t>objeto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tipo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Triangulo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tenga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definidos</a:t>
            </a:r>
            <a:r>
              <a:rPr lang="en-US" i="0" baseline="0" dirty="0" smtClean="0"/>
              <a:t> un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Area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otro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Perimetro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pero</a:t>
            </a:r>
            <a:r>
              <a:rPr lang="en-US" i="0" baseline="0" dirty="0" smtClean="0"/>
              <a:t> que no ha </a:t>
            </a:r>
            <a:r>
              <a:rPr lang="en-US" i="0" baseline="0" dirty="0" err="1" smtClean="0"/>
              <a:t>sido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definido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hereda</a:t>
            </a:r>
            <a:r>
              <a:rPr lang="en-US" i="0" baseline="0" dirty="0" smtClean="0"/>
              <a:t> de </a:t>
            </a:r>
            <a:r>
              <a:rPr lang="en-US" b="1" i="0" baseline="0" dirty="0" err="1" smtClean="0"/>
              <a:t>Figura</a:t>
            </a:r>
            <a:r>
              <a:rPr lang="en-US" i="0" baseline="0" dirty="0" smtClean="0"/>
              <a:t>?</a:t>
            </a:r>
          </a:p>
          <a:p>
            <a:r>
              <a:rPr lang="en-US" i="0" baseline="0" dirty="0" smtClean="0"/>
              <a:t>¿</a:t>
            </a:r>
            <a:r>
              <a:rPr lang="en-US" i="0" baseline="0" dirty="0" err="1" smtClean="0"/>
              <a:t>Podemos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pedirle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MisProporciones</a:t>
            </a:r>
            <a:r>
              <a:rPr lang="en-US" b="1" i="0" baseline="0" dirty="0" smtClean="0"/>
              <a:t>( )</a:t>
            </a:r>
            <a:r>
              <a:rPr lang="en-US" i="0" baseline="0" dirty="0" smtClean="0"/>
              <a:t>?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Vea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mejor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diapositiva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modo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presentación</a:t>
            </a:r>
            <a:r>
              <a:rPr lang="en-US" i="0" baseline="0" dirty="0" smtClean="0"/>
              <a:t>.</a:t>
            </a:r>
          </a:p>
          <a:p>
            <a:r>
              <a:rPr lang="en-US" i="0" dirty="0" smtClean="0"/>
              <a:t>Note que no hay </a:t>
            </a:r>
            <a:r>
              <a:rPr lang="en-US" i="0" dirty="0" err="1" smtClean="0"/>
              <a:t>ningún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riesgo</a:t>
            </a:r>
            <a:r>
              <a:rPr lang="en-US" i="0" baseline="0" dirty="0" smtClean="0"/>
              <a:t> de que se </a:t>
            </a:r>
            <a:r>
              <a:rPr lang="en-US" i="0" baseline="0" dirty="0" err="1" smtClean="0"/>
              <a:t>intente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llamar</a:t>
            </a:r>
            <a:r>
              <a:rPr lang="en-US" i="0" baseline="0" dirty="0" smtClean="0"/>
              <a:t> a un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abstracto</a:t>
            </a:r>
            <a:r>
              <a:rPr lang="en-US" i="0" baseline="0" dirty="0" smtClean="0"/>
              <a:t> que no </a:t>
            </a:r>
            <a:r>
              <a:rPr lang="en-US" i="0" baseline="0" dirty="0" err="1" smtClean="0"/>
              <a:t>tenga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generado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porque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C# </a:t>
            </a:r>
            <a:r>
              <a:rPr lang="en-US" i="0" baseline="0" dirty="0" err="1" smtClean="0"/>
              <a:t>una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instrucción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endParaRPr lang="en-US" i="0" baseline="0" dirty="0" smtClean="0"/>
          </a:p>
          <a:p>
            <a:endParaRPr lang="en-US" i="0" baseline="0" dirty="0" smtClean="0"/>
          </a:p>
          <a:p>
            <a:r>
              <a:rPr lang="en-US" b="1" i="0" baseline="0" dirty="0" err="1" smtClean="0"/>
              <a:t>Figura</a:t>
            </a:r>
            <a:r>
              <a:rPr lang="en-US" b="1" i="0" baseline="0" dirty="0" smtClean="0"/>
              <a:t> f = new </a:t>
            </a:r>
            <a:r>
              <a:rPr lang="en-US" b="1" i="0" baseline="0" dirty="0" err="1" smtClean="0"/>
              <a:t>Figura</a:t>
            </a:r>
            <a:r>
              <a:rPr lang="en-US" b="1" i="0" baseline="0" dirty="0" smtClean="0"/>
              <a:t>(….) </a:t>
            </a:r>
          </a:p>
          <a:p>
            <a:endParaRPr lang="en-US" b="1" i="0" baseline="0" dirty="0" smtClean="0"/>
          </a:p>
          <a:p>
            <a:r>
              <a:rPr lang="en-US" b="0" i="0" baseline="0" dirty="0" err="1" smtClean="0"/>
              <a:t>daría</a:t>
            </a:r>
            <a:r>
              <a:rPr lang="en-US" b="0" i="0" baseline="0" dirty="0" smtClean="0"/>
              <a:t> error de </a:t>
            </a:r>
            <a:r>
              <a:rPr lang="en-US" b="0" i="0" baseline="0" dirty="0" err="1" smtClean="0"/>
              <a:t>compilación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ya</a:t>
            </a:r>
            <a:r>
              <a:rPr lang="en-US" b="0" i="0" baseline="0" dirty="0" smtClean="0"/>
              <a:t> que no se </a:t>
            </a:r>
            <a:r>
              <a:rPr lang="en-US" b="0" i="0" baseline="0" dirty="0" err="1" smtClean="0"/>
              <a:t>pueden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crear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instancias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clase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abstracta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r>
              <a:rPr lang="en-US" b="0" i="0" baseline="0" dirty="0" err="1" smtClean="0"/>
              <a:t>Entonces</a:t>
            </a:r>
            <a:r>
              <a:rPr lang="en-US" b="0" i="0" baseline="0" dirty="0" smtClean="0"/>
              <a:t> ¿PARA QUÉ SIRVE ESTA TABLA? (</a:t>
            </a:r>
            <a:r>
              <a:rPr lang="en-US" b="0" i="0" baseline="0" dirty="0" err="1" smtClean="0"/>
              <a:t>vea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siguiente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diapositiva</a:t>
            </a:r>
            <a:r>
              <a:rPr lang="en-US" b="0" i="0" baseline="0" dirty="0" smtClean="0"/>
              <a:t>)</a:t>
            </a:r>
            <a:endParaRPr lang="en-US" b="0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2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 smtClean="0"/>
              <a:t>Vea</a:t>
            </a:r>
            <a:r>
              <a:rPr lang="en-US" b="0" i="0" dirty="0" smtClean="0"/>
              <a:t> la </a:t>
            </a:r>
            <a:r>
              <a:rPr lang="en-US" b="0" i="0" dirty="0" err="1" smtClean="0"/>
              <a:t>diapositiva</a:t>
            </a:r>
            <a:r>
              <a:rPr lang="en-US" b="0" i="0" dirty="0" smtClean="0"/>
              <a:t> </a:t>
            </a:r>
            <a:r>
              <a:rPr lang="en-US" b="0" i="0" dirty="0" err="1" smtClean="0"/>
              <a:t>en</a:t>
            </a:r>
            <a:r>
              <a:rPr lang="en-US" b="0" i="0" dirty="0" smtClean="0"/>
              <a:t> </a:t>
            </a:r>
            <a:r>
              <a:rPr lang="en-US" b="0" i="0" dirty="0" err="1" smtClean="0"/>
              <a:t>modo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presentación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r>
              <a:rPr lang="en-US" b="0" i="0" baseline="0" dirty="0" err="1" smtClean="0"/>
              <a:t>Esta</a:t>
            </a:r>
            <a:r>
              <a:rPr lang="en-US" b="0" i="0" baseline="0" dirty="0" smtClean="0"/>
              <a:t> es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simplificación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posible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implementación</a:t>
            </a:r>
            <a:r>
              <a:rPr lang="en-US" b="0" i="0" baseline="0" dirty="0" smtClean="0"/>
              <a:t> del late binding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ejecución</a:t>
            </a:r>
            <a:r>
              <a:rPr lang="en-US" b="0" i="0" baseline="0" dirty="0" smtClean="0"/>
              <a:t> </a:t>
            </a:r>
          </a:p>
          <a:p>
            <a:r>
              <a:rPr lang="en-US" b="0" i="0" baseline="0" dirty="0" err="1" smtClean="0"/>
              <a:t>Cuando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ejecuta</a:t>
            </a:r>
            <a:r>
              <a:rPr lang="en-US" b="0" i="0" baseline="0" dirty="0" smtClean="0"/>
              <a:t> el </a:t>
            </a:r>
            <a:r>
              <a:rPr lang="en-US" b="0" i="0" baseline="0" dirty="0" err="1" smtClean="0"/>
              <a:t>código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generado</a:t>
            </a:r>
            <a:r>
              <a:rPr lang="en-US" b="0" i="0" baseline="0" dirty="0" smtClean="0"/>
              <a:t> para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invocación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f1. Area( ) </a:t>
            </a:r>
            <a:r>
              <a:rPr lang="en-US" b="0" i="0" baseline="0" dirty="0" err="1" smtClean="0"/>
              <a:t>ocurre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algo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así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</a:t>
            </a:r>
          </a:p>
          <a:p>
            <a:r>
              <a:rPr lang="en-US" b="0" i="1" baseline="0" dirty="0" err="1" smtClean="0"/>
              <a:t>Ejecuta</a:t>
            </a:r>
            <a:r>
              <a:rPr lang="en-US" b="0" i="1" baseline="0" dirty="0" smtClean="0"/>
              <a:t> el </a:t>
            </a:r>
            <a:r>
              <a:rPr lang="en-US" b="0" i="1" baseline="0" dirty="0" err="1" smtClean="0"/>
              <a:t>código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cuya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dirección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está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en</a:t>
            </a:r>
            <a:r>
              <a:rPr lang="en-US" b="0" i="1" baseline="0" dirty="0" smtClean="0"/>
              <a:t> la </a:t>
            </a:r>
            <a:r>
              <a:rPr lang="en-US" b="0" i="1" baseline="0" dirty="0" err="1" smtClean="0"/>
              <a:t>posición</a:t>
            </a:r>
            <a:r>
              <a:rPr lang="en-US" b="0" i="1" baseline="0" dirty="0" smtClean="0"/>
              <a:t> 1 del </a:t>
            </a:r>
            <a:r>
              <a:rPr lang="en-US" b="0" i="1" baseline="0" dirty="0" err="1" smtClean="0"/>
              <a:t>tipo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cuya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dirección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está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en</a:t>
            </a:r>
            <a:r>
              <a:rPr lang="en-US" b="0" i="1" baseline="0" dirty="0" smtClean="0"/>
              <a:t> la </a:t>
            </a:r>
            <a:r>
              <a:rPr lang="en-US" b="0" i="1" baseline="0" dirty="0" err="1" smtClean="0"/>
              <a:t>posición</a:t>
            </a:r>
            <a:r>
              <a:rPr lang="en-US" b="0" i="1" baseline="0" dirty="0" smtClean="0"/>
              <a:t> 0 del </a:t>
            </a:r>
            <a:r>
              <a:rPr lang="en-US" b="0" i="1" baseline="0" dirty="0" err="1" smtClean="0"/>
              <a:t>objeto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cuya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dirección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está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en</a:t>
            </a:r>
            <a:r>
              <a:rPr lang="en-US" b="0" i="1" baseline="0" dirty="0" smtClean="0"/>
              <a:t> la variable f1</a:t>
            </a:r>
          </a:p>
          <a:p>
            <a:r>
              <a:rPr lang="en-US" b="0" i="0" baseline="0" dirty="0" smtClean="0"/>
              <a:t>Y </a:t>
            </a:r>
            <a:r>
              <a:rPr lang="en-US" b="0" i="0" baseline="0" dirty="0" err="1" smtClean="0"/>
              <a:t>cuando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ejecuta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f2.QuienSoy( ) </a:t>
            </a: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 err="1" smtClean="0"/>
              <a:t>Ejecuta</a:t>
            </a:r>
            <a:r>
              <a:rPr lang="en-US" b="0" i="1" baseline="0" dirty="0" smtClean="0"/>
              <a:t> el </a:t>
            </a:r>
            <a:r>
              <a:rPr lang="en-US" b="0" i="1" baseline="0" dirty="0" err="1" smtClean="0"/>
              <a:t>código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cuya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dirección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está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en</a:t>
            </a:r>
            <a:r>
              <a:rPr lang="en-US" b="0" i="1" baseline="0" dirty="0" smtClean="0"/>
              <a:t> la </a:t>
            </a:r>
            <a:r>
              <a:rPr lang="en-US" b="0" i="1" baseline="0" dirty="0" err="1" smtClean="0"/>
              <a:t>posición</a:t>
            </a:r>
            <a:r>
              <a:rPr lang="en-US" b="0" i="1" baseline="0" dirty="0" smtClean="0"/>
              <a:t> 3 del </a:t>
            </a:r>
            <a:r>
              <a:rPr lang="en-US" b="0" i="1" baseline="0" dirty="0" err="1" smtClean="0"/>
              <a:t>tipo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cuya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dirección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está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en</a:t>
            </a:r>
            <a:r>
              <a:rPr lang="en-US" b="0" i="1" baseline="0" dirty="0" smtClean="0"/>
              <a:t> la </a:t>
            </a:r>
            <a:r>
              <a:rPr lang="en-US" b="0" i="1" baseline="0" dirty="0" err="1" smtClean="0"/>
              <a:t>posición</a:t>
            </a:r>
            <a:r>
              <a:rPr lang="en-US" b="0" i="1" baseline="0" dirty="0" smtClean="0"/>
              <a:t> 0 del </a:t>
            </a:r>
            <a:r>
              <a:rPr lang="en-US" b="0" i="1" baseline="0" dirty="0" err="1" smtClean="0"/>
              <a:t>objeto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cuya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dirección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está</a:t>
            </a:r>
            <a:r>
              <a:rPr lang="en-US" b="0" i="1" baseline="0" dirty="0" smtClean="0"/>
              <a:t> </a:t>
            </a:r>
            <a:r>
              <a:rPr lang="en-US" b="0" i="1" baseline="0" dirty="0" err="1" smtClean="0"/>
              <a:t>en</a:t>
            </a:r>
            <a:r>
              <a:rPr lang="en-US" b="0" i="1" baseline="0" dirty="0" smtClean="0"/>
              <a:t> la variable f2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Note que </a:t>
            </a:r>
            <a:r>
              <a:rPr lang="en-US" b="0" i="0" baseline="0" dirty="0" err="1" smtClean="0"/>
              <a:t>este</a:t>
            </a:r>
            <a:r>
              <a:rPr lang="en-US" b="0" i="0" baseline="0" dirty="0" smtClean="0"/>
              <a:t> es un </a:t>
            </a:r>
            <a:r>
              <a:rPr lang="en-US" b="0" i="0" baseline="0" dirty="0" err="1" smtClean="0"/>
              <a:t>cálculo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tiempo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fijo</a:t>
            </a:r>
            <a:r>
              <a:rPr lang="en-US" b="0" i="0" baseline="0" dirty="0" smtClean="0"/>
              <a:t>, que no </a:t>
            </a:r>
            <a:r>
              <a:rPr lang="en-US" b="0" i="0" baseline="0" dirty="0" err="1" smtClean="0"/>
              <a:t>depende</a:t>
            </a:r>
            <a:r>
              <a:rPr lang="en-US" b="0" i="0" baseline="0" dirty="0" smtClean="0"/>
              <a:t> de la </a:t>
            </a:r>
            <a:r>
              <a:rPr lang="en-US" b="0" i="0" baseline="0" dirty="0" err="1" smtClean="0"/>
              <a:t>cantidad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métodos</a:t>
            </a:r>
            <a:r>
              <a:rPr lang="en-US" b="0" i="0" baseline="0" dirty="0" smtClean="0"/>
              <a:t> que hay </a:t>
            </a:r>
            <a:r>
              <a:rPr lang="en-US" b="0" i="0" baseline="0" dirty="0" err="1" smtClean="0"/>
              <a:t>definido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ese </a:t>
            </a:r>
            <a:r>
              <a:rPr lang="en-US" b="0" i="0" baseline="0" dirty="0" err="1" smtClean="0"/>
              <a:t>tipo</a:t>
            </a:r>
            <a:r>
              <a:rPr lang="en-US" b="0" i="0" baseline="0" dirty="0" smtClean="0"/>
              <a:t>. </a:t>
            </a:r>
            <a:r>
              <a:rPr lang="en-US" b="0" i="0" baseline="0" dirty="0" err="1" smtClean="0"/>
              <a:t>Tampoco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implica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una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búsqueda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tiempo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ejecución</a:t>
            </a:r>
            <a:r>
              <a:rPr lang="en-US" b="0" i="0" baseline="0" dirty="0" smtClean="0"/>
              <a:t> a </a:t>
            </a:r>
            <a:r>
              <a:rPr lang="en-US" b="0" i="0" baseline="0" dirty="0" err="1" smtClean="0"/>
              <a:t>partir</a:t>
            </a:r>
            <a:r>
              <a:rPr lang="en-US" b="0" i="0" baseline="0" dirty="0" smtClean="0"/>
              <a:t> de un </a:t>
            </a:r>
            <a:r>
              <a:rPr lang="en-US" b="0" i="0" baseline="0" dirty="0" err="1" smtClean="0"/>
              <a:t>nombre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Area</a:t>
            </a:r>
            <a:r>
              <a:rPr lang="en-US" b="0" i="0" baseline="0" dirty="0" smtClean="0"/>
              <a:t> o </a:t>
            </a:r>
            <a:r>
              <a:rPr lang="en-US" b="1" i="0" baseline="0" dirty="0" err="1" smtClean="0"/>
              <a:t>QuienSoy</a:t>
            </a:r>
            <a:r>
              <a:rPr lang="en-US" b="1" i="0" baseline="0" dirty="0" smtClean="0"/>
              <a:t> </a:t>
            </a:r>
            <a:r>
              <a:rPr lang="en-US" b="0" i="0" baseline="0" dirty="0" smtClean="0"/>
              <a:t>para </a:t>
            </a:r>
            <a:r>
              <a:rPr lang="en-US" b="0" i="0" baseline="0" dirty="0" err="1" smtClean="0"/>
              <a:t>averiguar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</a:t>
            </a:r>
            <a:r>
              <a:rPr lang="en-US" b="0" i="0" baseline="0" dirty="0" smtClean="0"/>
              <a:t> el </a:t>
            </a:r>
            <a:r>
              <a:rPr lang="en-US" b="0" i="0" baseline="0" dirty="0" err="1" smtClean="0"/>
              <a:t>objeto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cuestión</a:t>
            </a:r>
            <a:r>
              <a:rPr lang="en-US" b="0" i="0" baseline="0" dirty="0" smtClean="0"/>
              <a:t> valor de </a:t>
            </a:r>
            <a:r>
              <a:rPr lang="en-US" b="1" i="0" baseline="0" dirty="0" smtClean="0"/>
              <a:t>f1</a:t>
            </a:r>
            <a:r>
              <a:rPr lang="en-US" b="0" i="0" baseline="0" dirty="0" smtClean="0"/>
              <a:t> o de </a:t>
            </a:r>
            <a:r>
              <a:rPr lang="en-US" b="1" i="0" baseline="0" dirty="0" smtClean="0"/>
              <a:t>f2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tienen</a:t>
            </a:r>
            <a:r>
              <a:rPr lang="en-US" b="0" i="0" baseline="0" dirty="0" smtClean="0"/>
              <a:t>  </a:t>
            </a:r>
            <a:r>
              <a:rPr lang="en-US" b="0" i="0" baseline="0" dirty="0" err="1" smtClean="0"/>
              <a:t>tal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método</a:t>
            </a:r>
            <a:r>
              <a:rPr lang="en-US" b="0" i="0" baseline="0" dirty="0" smtClean="0"/>
              <a:t>. </a:t>
            </a:r>
            <a:r>
              <a:rPr lang="en-US" b="0" i="0" baseline="0" dirty="0" err="1" smtClean="0"/>
              <a:t>Esta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búsqueda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hace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tiempo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compilación</a:t>
            </a:r>
            <a:r>
              <a:rPr lang="en-US" b="0" i="0" baseline="0" dirty="0" smtClean="0"/>
              <a:t> y </a:t>
            </a:r>
            <a:r>
              <a:rPr lang="en-US" b="0" i="0" baseline="0" dirty="0" err="1" smtClean="0"/>
              <a:t>por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tanto</a:t>
            </a:r>
            <a:r>
              <a:rPr lang="en-US" b="0" i="0" baseline="0" dirty="0" smtClean="0"/>
              <a:t> no se </a:t>
            </a:r>
            <a:r>
              <a:rPr lang="en-US" b="0" i="0" baseline="0" dirty="0" err="1" smtClean="0"/>
              <a:t>repite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dentro</a:t>
            </a:r>
            <a:r>
              <a:rPr lang="en-US" b="0" i="0" baseline="0" dirty="0" smtClean="0"/>
              <a:t> del </a:t>
            </a:r>
            <a:r>
              <a:rPr lang="en-US" b="0" i="0" baseline="0" dirty="0" err="1" smtClean="0"/>
              <a:t>código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generado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independientemente</a:t>
            </a:r>
            <a:r>
              <a:rPr lang="en-US" b="0" i="0" baseline="0" dirty="0" smtClean="0"/>
              <a:t> de que </a:t>
            </a:r>
            <a:r>
              <a:rPr lang="en-US" b="0" i="0" baseline="0" dirty="0" err="1" smtClean="0"/>
              <a:t>estás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llamadas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estén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dentro</a:t>
            </a:r>
            <a:r>
              <a:rPr lang="en-US" b="0" i="0" baseline="0" dirty="0" smtClean="0"/>
              <a:t> de un </a:t>
            </a:r>
            <a:r>
              <a:rPr lang="en-US" b="0" i="0" baseline="0" dirty="0" err="1" smtClean="0"/>
              <a:t>ciclo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repetitivo</a:t>
            </a:r>
            <a:endParaRPr lang="en-US" b="0" i="0" baseline="0" dirty="0" smtClean="0"/>
          </a:p>
          <a:p>
            <a:endParaRPr lang="en-US" b="1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4185" y="6428740"/>
            <a:ext cx="2743200" cy="365125"/>
          </a:xfrm>
        </p:spPr>
        <p:txBody>
          <a:bodyPr/>
          <a:lstStyle>
            <a:lvl1pPr>
              <a:defRPr sz="1000" b="1">
                <a:latin typeface="Consolas" panose="020B0609020204030204" charset="0"/>
                <a:cs typeface="Consolas" panose="020B060902020403020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 userDrawn="1"/>
        </p:nvSpPr>
        <p:spPr>
          <a:xfrm>
            <a:off x="77470" y="64287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latin typeface="Arial Narrow" panose="020B0606020202030204" charset="0"/>
                <a:cs typeface="Arial Narrow" panose="020B0606020202030204" charset="0"/>
              </a:defRPr>
            </a:lvl1pPr>
          </a:lstStyle>
          <a:p>
            <a:r>
              <a:rPr lang="en-US"/>
              <a:t>(C) LP MATCOM UH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30" y="1084629"/>
            <a:ext cx="9127732" cy="563684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Tipado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tipado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referencias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Heap.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Definición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composición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Arrays</a:t>
            </a: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Declaraciones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variables.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Ambito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tiempo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vida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Traspaso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parámetros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Boxing Unboxing.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Copia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Clonación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igualdad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abstractas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e interfaces.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Jerarquías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tipo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Genericidad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Covarianza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Principios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SOLID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Python.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Variables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y scope.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Objetos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Construcciones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built-in.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Generadores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iteradores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o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enumerables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Late binding vs </a:t>
            </a:r>
            <a:r>
              <a:rPr lang="en-US" sz="2000" b="1" dirty="0" err="1">
                <a:solidFill>
                  <a:srgbClr val="0070C0"/>
                </a:solidFill>
              </a:rPr>
              <a:t>Resolución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dinámica</a:t>
            </a:r>
            <a:r>
              <a:rPr lang="en-US" sz="2000" b="1" dirty="0">
                <a:solidFill>
                  <a:srgbClr val="0070C0"/>
                </a:solidFill>
              </a:rPr>
              <a:t>. </a:t>
            </a:r>
            <a:r>
              <a:rPr lang="en-US" sz="2000" b="1" dirty="0" err="1">
                <a:solidFill>
                  <a:srgbClr val="0070C0"/>
                </a:solidFill>
              </a:rPr>
              <a:t>Herencia</a:t>
            </a:r>
            <a:r>
              <a:rPr lang="en-US" sz="20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473202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Python.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Resolución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dinámica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54" y="4248640"/>
            <a:ext cx="6320223" cy="2483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736888"/>
            <a:ext cx="5394960" cy="5995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610" y="1438456"/>
            <a:ext cx="7692390" cy="17608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499610" y="887544"/>
            <a:ext cx="7620000" cy="442674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Midiendo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tiempo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la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resolución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dinámica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Python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65754" y="3680236"/>
            <a:ext cx="6274786" cy="442674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Compare con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ejecución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similar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C#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48" y="1504020"/>
            <a:ext cx="3639058" cy="28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46355"/>
            <a:ext cx="725805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Representación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sería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la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Resolución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Dinámica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Python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140" y="648209"/>
            <a:ext cx="1651719" cy="297571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229140" y="2062952"/>
            <a:ext cx="5063490" cy="28338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29140" y="2452207"/>
            <a:ext cx="5063490" cy="283388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229140" y="2823205"/>
            <a:ext cx="5063490" cy="283388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29140" y="3172806"/>
            <a:ext cx="5063490" cy="283388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40" y="594360"/>
            <a:ext cx="4696480" cy="610692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80859" y="494138"/>
            <a:ext cx="5150411" cy="112108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Como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diccionario</a:t>
            </a:r>
            <a:r>
              <a:rPr lang="en-US" dirty="0" smtClean="0">
                <a:solidFill>
                  <a:schemeClr val="tx1"/>
                </a:solidFill>
              </a:rPr>
              <a:t> de la variable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no hay </a:t>
            </a:r>
            <a:r>
              <a:rPr lang="en-US" dirty="0" err="1" smtClean="0">
                <a:solidFill>
                  <a:schemeClr val="tx1"/>
                </a:solidFill>
              </a:rPr>
              <a:t>ningún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nombre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es de </a:t>
            </a:r>
            <a:r>
              <a:rPr lang="en-US" dirty="0" err="1" smtClean="0">
                <a:solidFill>
                  <a:schemeClr val="tx1"/>
                </a:solidFill>
              </a:rPr>
              <a:t>tipo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busca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diccionario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e </a:t>
            </a:r>
            <a:r>
              <a:rPr lang="en-US" dirty="0" err="1">
                <a:solidFill>
                  <a:schemeClr val="tx1"/>
                </a:solidFill>
              </a:rPr>
              <a:t>invoca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éste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910" y="1663217"/>
            <a:ext cx="2472690" cy="28338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31190" y="4394406"/>
            <a:ext cx="6926580" cy="674370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Como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diccionario</a:t>
            </a:r>
            <a:r>
              <a:rPr lang="en-US" dirty="0">
                <a:solidFill>
                  <a:schemeClr val="tx1"/>
                </a:solidFill>
              </a:rPr>
              <a:t> de la variable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chemeClr val="tx1"/>
                </a:solidFill>
              </a:rPr>
              <a:t> hay un </a:t>
            </a:r>
            <a:r>
              <a:rPr lang="en-US" dirty="0" err="1">
                <a:solidFill>
                  <a:schemeClr val="tx1"/>
                </a:solidFill>
              </a:rPr>
              <a:t>atributo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y el valor de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es el la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F </a:t>
            </a:r>
            <a:r>
              <a:rPr lang="en-US" dirty="0" err="1">
                <a:solidFill>
                  <a:schemeClr val="tx1"/>
                </a:solidFill>
              </a:rPr>
              <a:t>ejecuta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3040" y="3898861"/>
            <a:ext cx="2472690" cy="283388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2330" y="4730254"/>
            <a:ext cx="2472690" cy="283388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05400" y="5117377"/>
            <a:ext cx="6926580" cy="882133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Como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diccionario</a:t>
            </a:r>
            <a:r>
              <a:rPr lang="en-US" dirty="0">
                <a:solidFill>
                  <a:schemeClr val="tx1"/>
                </a:solidFill>
              </a:rPr>
              <a:t> de la variable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c2</a:t>
            </a:r>
            <a:r>
              <a:rPr lang="en-US" dirty="0" smtClean="0">
                <a:solidFill>
                  <a:schemeClr val="tx1"/>
                </a:solidFill>
              </a:rPr>
              <a:t> no hay </a:t>
            </a:r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atributo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tampoco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clase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busca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diccionario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clase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</a:t>
            </a:r>
            <a:r>
              <a:rPr lang="en-US" dirty="0" smtClean="0">
                <a:solidFill>
                  <a:schemeClr val="tx1"/>
                </a:solidFill>
              </a:rPr>
              <a:t> que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C2 </a:t>
            </a:r>
            <a:r>
              <a:rPr lang="en-US" dirty="0" err="1">
                <a:solidFill>
                  <a:schemeClr val="tx1"/>
                </a:solidFill>
              </a:rPr>
              <a:t>hereda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31190" y="6032735"/>
            <a:ext cx="6926580" cy="69485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Como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diccionario</a:t>
            </a:r>
            <a:r>
              <a:rPr lang="en-US" dirty="0">
                <a:solidFill>
                  <a:schemeClr val="tx1"/>
                </a:solidFill>
              </a:rPr>
              <a:t> de la variable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c3</a:t>
            </a:r>
            <a:r>
              <a:rPr lang="en-US" dirty="0" smtClean="0">
                <a:solidFill>
                  <a:schemeClr val="tx1"/>
                </a:solidFill>
              </a:rPr>
              <a:t> no hay </a:t>
            </a:r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atributo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busca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el de la </a:t>
            </a:r>
            <a:r>
              <a:rPr lang="en-US" dirty="0" err="1" smtClean="0">
                <a:solidFill>
                  <a:schemeClr val="tx1"/>
                </a:solidFill>
              </a:rPr>
              <a:t>clase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</a:t>
            </a:r>
            <a:r>
              <a:rPr lang="en-US" dirty="0" smtClean="0">
                <a:solidFill>
                  <a:schemeClr val="tx1"/>
                </a:solidFill>
              </a:rPr>
              <a:t> que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c3 </a:t>
            </a:r>
            <a:r>
              <a:rPr lang="en-US" dirty="0" smtClean="0">
                <a:solidFill>
                  <a:schemeClr val="tx1"/>
                </a:solidFill>
              </a:rPr>
              <a:t>es de </a:t>
            </a:r>
            <a:r>
              <a:rPr lang="en-US" dirty="0" err="1" smtClean="0">
                <a:solidFill>
                  <a:schemeClr val="tx1"/>
                </a:solidFill>
              </a:rPr>
              <a:t>tipo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72330" y="5578054"/>
            <a:ext cx="2472690" cy="283388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23" y="175294"/>
            <a:ext cx="3516078" cy="924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61" y="735425"/>
            <a:ext cx="4192353" cy="872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61" y="1749068"/>
            <a:ext cx="4192353" cy="1396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47" y="3217044"/>
            <a:ext cx="4192353" cy="12127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178" y="1322468"/>
            <a:ext cx="3258005" cy="2615735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997701" y="1662715"/>
            <a:ext cx="4062780" cy="1328023"/>
          </a:xfrm>
          <a:prstGeom prst="wedgeRoundRectCallout">
            <a:avLst>
              <a:gd name="adj1" fmla="val -92491"/>
              <a:gd name="adj2" fmla="val -50949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Tenemos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función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recibe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lista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figuras</a:t>
            </a:r>
            <a:r>
              <a:rPr lang="en-US" sz="2400" dirty="0" smtClean="0">
                <a:latin typeface="Arial Narrow" panose="020B0606020202030204" pitchFamily="34" charset="0"/>
              </a:rPr>
              <a:t> y </a:t>
            </a:r>
            <a:r>
              <a:rPr lang="en-US" sz="2400" dirty="0" err="1" smtClean="0">
                <a:latin typeface="Arial Narrow" panose="020B0606020202030204" pitchFamily="34" charset="0"/>
              </a:rPr>
              <a:t>devuelve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figura</a:t>
            </a:r>
            <a:r>
              <a:rPr lang="en-US" sz="2400" dirty="0" smtClean="0">
                <a:latin typeface="Arial Narrow" panose="020B0606020202030204" pitchFamily="34" charset="0"/>
              </a:rPr>
              <a:t> de mayor </a:t>
            </a:r>
            <a:r>
              <a:rPr lang="en-US" sz="2400" dirty="0" err="1" smtClean="0">
                <a:latin typeface="Arial Narrow" panose="020B0606020202030204" pitchFamily="34" charset="0"/>
              </a:rPr>
              <a:t>área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47" y="4474714"/>
            <a:ext cx="6573167" cy="10207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249" y="5566470"/>
            <a:ext cx="9526329" cy="1177022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931877" y="3941919"/>
            <a:ext cx="6260123" cy="510778"/>
          </a:xfrm>
          <a:prstGeom prst="wedgeRoundRectCallout">
            <a:avLst>
              <a:gd name="adj1" fmla="val -51876"/>
              <a:gd name="adj2" fmla="val 342531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latin typeface="Arial Narrow" panose="020B0606020202030204" pitchFamily="34" charset="0"/>
              </a:rPr>
              <a:t>ejecución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código</a:t>
            </a:r>
            <a:r>
              <a:rPr lang="en-US" sz="2400" dirty="0" smtClean="0">
                <a:latin typeface="Arial Narrow" panose="020B0606020202030204" pitchFamily="34" charset="0"/>
              </a:rPr>
              <a:t> da </a:t>
            </a:r>
            <a:r>
              <a:rPr lang="en-US" sz="2400" dirty="0" err="1" smtClean="0"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resultado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37160" y="46355"/>
            <a:ext cx="4880317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Flexibilidad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la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resolución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dinámica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7" y="655003"/>
            <a:ext cx="4192353" cy="590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47" y="1342166"/>
            <a:ext cx="4192353" cy="5906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47" y="2029329"/>
            <a:ext cx="4192353" cy="995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47" y="3121085"/>
            <a:ext cx="4192353" cy="773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47" y="4054491"/>
            <a:ext cx="3258005" cy="2615735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37160" y="46355"/>
            <a:ext cx="4880317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Flexibilidad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la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resolución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dinámica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413" y="655003"/>
            <a:ext cx="7367227" cy="3399488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719645" y="1245635"/>
            <a:ext cx="3744809" cy="1055608"/>
          </a:xfrm>
          <a:prstGeom prst="wedgeRoundRectCallout">
            <a:avLst>
              <a:gd name="adj1" fmla="val -86643"/>
              <a:gd name="adj2" fmla="val 82287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Tenemos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una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clase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Triangulo</a:t>
            </a:r>
            <a:r>
              <a:rPr lang="en-US" dirty="0" smtClean="0">
                <a:latin typeface="Arial Narrow" panose="020B0606020202030204" pitchFamily="34" charset="0"/>
              </a:rPr>
              <a:t> que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NO HEREDA </a:t>
            </a:r>
            <a:r>
              <a:rPr lang="en-US" dirty="0" smtClean="0">
                <a:latin typeface="Arial Narrow" panose="020B0606020202030204" pitchFamily="34" charset="0"/>
              </a:rPr>
              <a:t>de </a:t>
            </a:r>
            <a:r>
              <a:rPr lang="en-US" b="1" dirty="0" err="1">
                <a:latin typeface="Consolas" panose="020B0609020204030204" pitchFamily="49" charset="0"/>
              </a:rPr>
              <a:t>Figura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pero</a:t>
            </a:r>
            <a:r>
              <a:rPr lang="en-US" dirty="0" smtClean="0">
                <a:latin typeface="Arial Narrow" panose="020B0606020202030204" pitchFamily="34" charset="0"/>
              </a:rPr>
              <a:t> que </a:t>
            </a:r>
            <a:r>
              <a:rPr lang="en-US" dirty="0" err="1" smtClean="0">
                <a:latin typeface="Arial Narrow" panose="020B0606020202030204" pitchFamily="34" charset="0"/>
              </a:rPr>
              <a:t>también</a:t>
            </a:r>
            <a:r>
              <a:rPr lang="en-US" dirty="0" smtClean="0">
                <a:latin typeface="Arial Narrow" panose="020B0606020202030204" pitchFamily="34" charset="0"/>
              </a:rPr>
              <a:t> define un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19600" y="2526941"/>
            <a:ext cx="7559039" cy="1367516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498" y="4602292"/>
            <a:ext cx="7621064" cy="1182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8498" y="4171950"/>
            <a:ext cx="7621064" cy="36933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 hay </a:t>
            </a:r>
            <a:r>
              <a:rPr lang="en-US" dirty="0" err="1">
                <a:solidFill>
                  <a:schemeClr val="tx1"/>
                </a:solidFill>
              </a:rPr>
              <a:t>problema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añadir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triángulo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figuras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68498" y="5220664"/>
            <a:ext cx="7898662" cy="283388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3533" y="5795539"/>
            <a:ext cx="86036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3" y="816922"/>
            <a:ext cx="3722697" cy="462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51" y="806106"/>
            <a:ext cx="3999949" cy="462979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331025" y="235356"/>
            <a:ext cx="3744809" cy="715089"/>
          </a:xfrm>
          <a:prstGeom prst="wedgeRoundRectCallout">
            <a:avLst>
              <a:gd name="adj1" fmla="val -64057"/>
              <a:gd name="adj2" fmla="val 26343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NO HEREDA </a:t>
            </a:r>
            <a:r>
              <a:rPr lang="en-US" dirty="0" smtClean="0">
                <a:latin typeface="Arial Narrow" panose="020B0606020202030204" pitchFamily="34" charset="0"/>
              </a:rPr>
              <a:t>de </a:t>
            </a:r>
            <a:r>
              <a:rPr lang="en-US" b="1" dirty="0" err="1">
                <a:latin typeface="Consolas" panose="020B0609020204030204" pitchFamily="49" charset="0"/>
              </a:rPr>
              <a:t>Figura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pero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tiene</a:t>
            </a:r>
            <a:r>
              <a:rPr lang="en-US" dirty="0" smtClean="0">
                <a:latin typeface="Arial Narrow" panose="020B0606020202030204" pitchFamily="34" charset="0"/>
              </a:rPr>
              <a:t> un </a:t>
            </a:r>
            <a:r>
              <a:rPr lang="en-US" dirty="0" err="1" smtClean="0">
                <a:latin typeface="Arial Narrow" panose="020B0606020202030204" pitchFamily="34" charset="0"/>
              </a:rPr>
              <a:t>método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1051" y="745929"/>
            <a:ext cx="2925529" cy="27909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b="1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09060" y="2127209"/>
            <a:ext cx="3782780" cy="1987589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991" y="1025024"/>
            <a:ext cx="3968507" cy="370699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" y="46355"/>
            <a:ext cx="516636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resolución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dinámica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static typing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63" y="5570383"/>
            <a:ext cx="5734377" cy="11050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2185" y="5128317"/>
            <a:ext cx="3648584" cy="714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2322" y="5087390"/>
            <a:ext cx="4689175" cy="1588047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000999" y="4413228"/>
            <a:ext cx="4060498" cy="715089"/>
          </a:xfrm>
          <a:prstGeom prst="wedgeRoundRectCallout">
            <a:avLst>
              <a:gd name="adj1" fmla="val -27430"/>
              <a:gd name="adj2" fmla="val 198970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NO </a:t>
            </a:r>
            <a:r>
              <a:rPr lang="en-US" dirty="0" smtClean="0">
                <a:latin typeface="Arial Narrow" panose="020B0606020202030204" pitchFamily="34" charset="0"/>
              </a:rPr>
              <a:t>se </a:t>
            </a:r>
            <a:r>
              <a:rPr lang="en-US" dirty="0" err="1" smtClean="0">
                <a:latin typeface="Arial Narrow" panose="020B0606020202030204" pitchFamily="34" charset="0"/>
              </a:rPr>
              <a:t>puede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añadir</a:t>
            </a:r>
            <a:r>
              <a:rPr lang="en-US" dirty="0" smtClean="0">
                <a:latin typeface="Arial Narrow" panose="020B0606020202030204" pitchFamily="34" charset="0"/>
              </a:rPr>
              <a:t> un </a:t>
            </a:r>
            <a:r>
              <a:rPr lang="en-US" dirty="0" err="1" smtClean="0">
                <a:latin typeface="Arial Narrow" panose="020B0606020202030204" pitchFamily="34" charset="0"/>
              </a:rPr>
              <a:t>triángulo</a:t>
            </a:r>
            <a:r>
              <a:rPr lang="en-US" dirty="0" smtClean="0">
                <a:latin typeface="Arial Narrow" panose="020B0606020202030204" pitchFamily="34" charset="0"/>
              </a:rPr>
              <a:t> a la </a:t>
            </a:r>
            <a:r>
              <a:rPr lang="en-US" dirty="0" err="1" smtClean="0">
                <a:latin typeface="Arial Narrow" panose="020B0606020202030204" pitchFamily="34" charset="0"/>
              </a:rPr>
              <a:t>lista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figuras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pitchFamily="3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pitchFamily="3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pitchFamily="3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1" y="1044540"/>
            <a:ext cx="9127732" cy="5273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Conceptos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generales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transversales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lenguajes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programación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Tipos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Tipado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Conceptos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básicos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Manejo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memoria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Referencias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y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Copia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igualdad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Traspaso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parámetros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Boxing Unboxing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Interfaces.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Genericidad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Jerarquías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tipo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Varianza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Principios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SOLID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0070C0"/>
                </a:solidFill>
              </a:rPr>
              <a:t>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Variables y scope.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Construcciones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built-in.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Objetos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Generadores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Late binding y </a:t>
            </a:r>
            <a:r>
              <a:rPr lang="en-US" sz="2000" b="1" dirty="0" err="1" smtClean="0">
                <a:solidFill>
                  <a:srgbClr val="0070C0"/>
                </a:solidFill>
              </a:rPr>
              <a:t>Resolución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dinámica</a:t>
            </a:r>
            <a:r>
              <a:rPr lang="en-US" sz="2000" b="1" dirty="0" smtClean="0">
                <a:solidFill>
                  <a:srgbClr val="0070C0"/>
                </a:solidFill>
              </a:rPr>
              <a:t>. </a:t>
            </a:r>
            <a:r>
              <a:rPr lang="en-US" sz="2000" b="1" dirty="0" err="1" smtClean="0">
                <a:solidFill>
                  <a:srgbClr val="0070C0"/>
                </a:solidFill>
              </a:rPr>
              <a:t>Herencia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/>
              <a:t>Reflection. </a:t>
            </a:r>
            <a:r>
              <a:rPr lang="en-US" sz="2000" b="1" dirty="0" err="1" smtClean="0"/>
              <a:t>Inyección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dependencias</a:t>
            </a:r>
            <a:r>
              <a:rPr lang="en-US" sz="2000" b="1" dirty="0" smtClean="0"/>
              <a:t>. Dynamic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C#. C# y Python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/>
              <a:t>Programación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Funcional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/>
              <a:t>Tipado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dinámico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/>
              <a:t>Concurrencia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552069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Late Binding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LPs con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Tipado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Estático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9" y="687530"/>
            <a:ext cx="4428578" cy="5805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104" y="687530"/>
            <a:ext cx="3968534" cy="3105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015" y="687530"/>
            <a:ext cx="3870345" cy="3105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10 CuadroTexto"/>
          <p:cNvSpPr txBox="1"/>
          <p:nvPr/>
        </p:nvSpPr>
        <p:spPr>
          <a:xfrm>
            <a:off x="4830344" y="3851993"/>
            <a:ext cx="7110196" cy="707886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000" dirty="0" err="1" smtClean="0"/>
              <a:t>Jerarquía</a:t>
            </a:r>
            <a:r>
              <a:rPr lang="en-US" sz="2000" dirty="0" smtClean="0"/>
              <a:t> de </a:t>
            </a:r>
            <a:r>
              <a:rPr lang="en-US" sz="2000" b="1" dirty="0" err="1" smtClean="0"/>
              <a:t>Figura</a:t>
            </a:r>
            <a:r>
              <a:rPr lang="en-US" sz="2000" dirty="0" smtClean="0"/>
              <a:t>. </a:t>
            </a:r>
            <a:r>
              <a:rPr lang="en-US" sz="2000" dirty="0" err="1" smtClean="0"/>
              <a:t>Tanto</a:t>
            </a:r>
            <a:r>
              <a:rPr lang="en-US" sz="2000" dirty="0" smtClean="0"/>
              <a:t> un </a:t>
            </a:r>
            <a:r>
              <a:rPr lang="en-US" sz="2000" i="1" dirty="0" err="1" smtClean="0"/>
              <a:t>rectángulo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un </a:t>
            </a:r>
            <a:r>
              <a:rPr lang="en-US" sz="2000" i="1" dirty="0" err="1" smtClean="0"/>
              <a:t>círculo</a:t>
            </a:r>
            <a:r>
              <a:rPr lang="en-US" sz="2000" dirty="0" smtClean="0"/>
              <a:t> se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asignar</a:t>
            </a:r>
            <a:r>
              <a:rPr lang="en-US" sz="2000" dirty="0" smtClean="0"/>
              <a:t> a </a:t>
            </a:r>
            <a:r>
              <a:rPr lang="en-US" sz="2000" dirty="0" err="1" smtClean="0"/>
              <a:t>una</a:t>
            </a:r>
            <a:r>
              <a:rPr lang="en-US" sz="2000" dirty="0" smtClean="0"/>
              <a:t> variable de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Figura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344" y="4618759"/>
            <a:ext cx="7110196" cy="1337809"/>
          </a:xfrm>
          <a:prstGeom prst="rect">
            <a:avLst/>
          </a:prstGeom>
        </p:spPr>
      </p:pic>
      <p:sp>
        <p:nvSpPr>
          <p:cNvPr id="15" name="10 CuadroTexto"/>
          <p:cNvSpPr txBox="1"/>
          <p:nvPr/>
        </p:nvSpPr>
        <p:spPr>
          <a:xfrm>
            <a:off x="1223010" y="6015448"/>
            <a:ext cx="10717530" cy="64633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1800" dirty="0" smtClean="0"/>
              <a:t>Solo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ejecución</a:t>
            </a:r>
            <a:r>
              <a:rPr lang="en-US" sz="1800" dirty="0" smtClean="0"/>
              <a:t> se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determinar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b="1" dirty="0" smtClean="0"/>
              <a:t> f </a:t>
            </a:r>
            <a:r>
              <a:rPr lang="en-US" sz="1800" dirty="0" smtClean="0"/>
              <a:t>hay un </a:t>
            </a:r>
            <a:r>
              <a:rPr lang="en-US" sz="1800" i="1" dirty="0" err="1" smtClean="0"/>
              <a:t>círculo</a:t>
            </a:r>
            <a:r>
              <a:rPr lang="en-US" sz="1800" dirty="0" smtClean="0"/>
              <a:t> o un </a:t>
            </a:r>
            <a:r>
              <a:rPr lang="en-US" sz="1800" i="1" dirty="0" err="1" smtClean="0"/>
              <a:t>rectángulo</a:t>
            </a:r>
            <a:r>
              <a:rPr lang="en-US" sz="1800" i="1" dirty="0" smtClean="0"/>
              <a:t> </a:t>
            </a:r>
            <a:r>
              <a:rPr lang="en-US" sz="1800" dirty="0" err="1" smtClean="0"/>
              <a:t>pero</a:t>
            </a:r>
            <a:r>
              <a:rPr lang="en-US" sz="1800" dirty="0" smtClean="0"/>
              <a:t> el </a:t>
            </a:r>
            <a:r>
              <a:rPr lang="en-US" sz="1800" dirty="0" err="1" smtClean="0"/>
              <a:t>compilador</a:t>
            </a:r>
            <a:r>
              <a:rPr lang="en-US" sz="1800" dirty="0" smtClean="0"/>
              <a:t> </a:t>
            </a:r>
            <a:r>
              <a:rPr lang="en-US" sz="1800" dirty="0" err="1" smtClean="0"/>
              <a:t>garantiza</a:t>
            </a:r>
            <a:r>
              <a:rPr lang="en-US" sz="1800" dirty="0" smtClean="0"/>
              <a:t> que se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aplicar</a:t>
            </a:r>
            <a:r>
              <a:rPr lang="en-US" sz="1800" dirty="0" smtClean="0"/>
              <a:t>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</a:t>
            </a:r>
            <a:r>
              <a:rPr lang="en-US" sz="1800" dirty="0" err="1" smtClean="0"/>
              <a:t>definidos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Figura</a:t>
            </a:r>
            <a:r>
              <a:rPr lang="en-US" sz="1800" dirty="0" smtClean="0"/>
              <a:t> y </a:t>
            </a:r>
            <a:r>
              <a:rPr lang="en-US" sz="1800" dirty="0" err="1" smtClean="0"/>
              <a:t>redefinidos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sus</a:t>
            </a:r>
            <a:r>
              <a:rPr lang="en-US" sz="1800" dirty="0" smtClean="0"/>
              <a:t> </a:t>
            </a:r>
            <a:r>
              <a:rPr lang="en-US" sz="1800" dirty="0" err="1" smtClean="0"/>
              <a:t>descendientes</a:t>
            </a:r>
            <a:r>
              <a:rPr lang="en-US" sz="1800" dirty="0" smtClean="0"/>
              <a:t>  </a:t>
            </a:r>
            <a:r>
              <a:rPr lang="en-US" sz="1800" b="1" dirty="0" smtClean="0"/>
              <a:t>late binding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299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552069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Late Binding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LPs con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Tipado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Estático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8" y="597970"/>
            <a:ext cx="5142152" cy="6063809"/>
          </a:xfrm>
          <a:prstGeom prst="rect">
            <a:avLst/>
          </a:prstGeom>
          <a:solidFill>
            <a:srgbClr val="0070C0">
              <a:alpha val="20000"/>
            </a:srgb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50" y="4416204"/>
            <a:ext cx="5714433" cy="2245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03" y="130524"/>
            <a:ext cx="3441788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578" y="130523"/>
            <a:ext cx="3056724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ounded Rectangle 2"/>
          <p:cNvSpPr/>
          <p:nvPr/>
        </p:nvSpPr>
        <p:spPr>
          <a:xfrm>
            <a:off x="2846070" y="4994910"/>
            <a:ext cx="2446020" cy="783193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para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medir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tiempo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del late binding</a:t>
            </a:r>
          </a:p>
        </p:txBody>
      </p:sp>
    </p:spTree>
    <p:extLst>
      <p:ext uri="{BB962C8B-B14F-4D97-AF65-F5344CB8AC3E}">
        <p14:creationId xmlns:p14="http://schemas.microsoft.com/office/powerpoint/2010/main" val="209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80645"/>
            <a:ext cx="5841005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Reusabilidad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la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Herencia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7" y="818409"/>
            <a:ext cx="7038624" cy="5848720"/>
          </a:xfrm>
          <a:prstGeom prst="rect">
            <a:avLst/>
          </a:prstGeom>
        </p:spPr>
      </p:pic>
      <p:sp>
        <p:nvSpPr>
          <p:cNvPr id="13" name="10 CuadroTexto"/>
          <p:cNvSpPr txBox="1"/>
          <p:nvPr/>
        </p:nvSpPr>
        <p:spPr>
          <a:xfrm>
            <a:off x="372644" y="3909142"/>
            <a:ext cx="4759426" cy="1180860"/>
          </a:xfrm>
          <a:prstGeom prst="rect">
            <a:avLst/>
          </a:prstGeom>
          <a:solidFill>
            <a:srgbClr val="00B050">
              <a:alpha val="1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endParaRPr lang="en-US" dirty="0"/>
          </a:p>
        </p:txBody>
      </p:sp>
      <p:sp>
        <p:nvSpPr>
          <p:cNvPr id="14" name="10 CuadroTexto"/>
          <p:cNvSpPr txBox="1"/>
          <p:nvPr/>
        </p:nvSpPr>
        <p:spPr>
          <a:xfrm>
            <a:off x="372644" y="5280859"/>
            <a:ext cx="6691096" cy="1131487"/>
          </a:xfrm>
          <a:prstGeom prst="rect">
            <a:avLst/>
          </a:prstGeom>
          <a:solidFill>
            <a:srgbClr val="00B050">
              <a:alpha val="1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US" sz="20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927208" y="949956"/>
            <a:ext cx="3509007" cy="1464231"/>
          </a:xfrm>
          <a:prstGeom prst="wedgeRoundRectCallout">
            <a:avLst>
              <a:gd name="adj1" fmla="val -35848"/>
              <a:gd name="adj2" fmla="val 270802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El </a:t>
            </a:r>
            <a:r>
              <a:rPr lang="en-US" sz="2000" dirty="0" err="1">
                <a:latin typeface="Arial Narrow" panose="020B0606020202030204" pitchFamily="34" charset="0"/>
              </a:rPr>
              <a:t>código</a:t>
            </a:r>
            <a:r>
              <a:rPr lang="en-US" sz="2000" dirty="0">
                <a:latin typeface="Arial Narrow" panose="020B0606020202030204" pitchFamily="34" charset="0"/>
              </a:rPr>
              <a:t> de </a:t>
            </a:r>
            <a:r>
              <a:rPr lang="en-US" sz="2000" dirty="0" err="1">
                <a:latin typeface="Arial Narrow" panose="020B0606020202030204" pitchFamily="34" charset="0"/>
              </a:rPr>
              <a:t>estos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métodos</a:t>
            </a:r>
            <a:r>
              <a:rPr lang="en-US" sz="2000" dirty="0">
                <a:latin typeface="Arial Narrow" panose="020B0606020202030204" pitchFamily="34" charset="0"/>
              </a:rPr>
              <a:t> se </a:t>
            </a:r>
            <a:r>
              <a:rPr lang="en-US" sz="2000" dirty="0" err="1">
                <a:latin typeface="Arial Narrow" panose="020B0606020202030204" pitchFamily="34" charset="0"/>
              </a:rPr>
              <a:t>reutiliza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en</a:t>
            </a:r>
            <a:r>
              <a:rPr lang="en-US" sz="2000" dirty="0">
                <a:latin typeface="Arial Narrow" panose="020B0606020202030204" pitchFamily="34" charset="0"/>
              </a:rPr>
              <a:t> las </a:t>
            </a:r>
            <a:r>
              <a:rPr lang="en-US" sz="2000" dirty="0" err="1">
                <a:latin typeface="Arial Narrow" panose="020B0606020202030204" pitchFamily="34" charset="0"/>
              </a:rPr>
              <a:t>clases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descendientes</a:t>
            </a:r>
            <a:r>
              <a:rPr lang="en-US" sz="2000" dirty="0">
                <a:latin typeface="Arial Narrow" panose="020B0606020202030204" pitchFamily="34" charset="0"/>
              </a:rPr>
              <a:t> que no </a:t>
            </a:r>
            <a:r>
              <a:rPr lang="en-US" sz="2000" dirty="0" err="1">
                <a:latin typeface="Arial Narrow" panose="020B0606020202030204" pitchFamily="34" charset="0"/>
              </a:rPr>
              <a:t>tienen</a:t>
            </a:r>
            <a:r>
              <a:rPr lang="en-US" sz="2000" dirty="0">
                <a:latin typeface="Arial Narrow" panose="020B0606020202030204" pitchFamily="34" charset="0"/>
              </a:rPr>
              <a:t> que </a:t>
            </a:r>
            <a:r>
              <a:rPr lang="en-US" sz="2000" dirty="0" err="1">
                <a:latin typeface="Arial Narrow" panose="020B0606020202030204" pitchFamily="34" charset="0"/>
              </a:rPr>
              <a:t>redefinirlo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69" y="354647"/>
            <a:ext cx="4638080" cy="6320790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132070" y="2479643"/>
            <a:ext cx="1931670" cy="2727484"/>
          </a:xfrm>
          <a:prstGeom prst="wedgeRoundRectCallout">
            <a:avLst>
              <a:gd name="adj1" fmla="val -114812"/>
              <a:gd name="adj2" fmla="val 73173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Se genera </a:t>
            </a:r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para las </a:t>
            </a:r>
            <a:r>
              <a:rPr lang="en-US" sz="2000" dirty="0" err="1" smtClean="0">
                <a:latin typeface="Arial Narrow" panose="020B0606020202030204" pitchFamily="34" charset="0"/>
              </a:rPr>
              <a:t>llamadas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b="1" dirty="0" err="1">
                <a:latin typeface="Consolas" panose="020B0609020204030204" pitchFamily="49" charset="0"/>
              </a:rPr>
              <a:t>Perimetro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aunque</a:t>
            </a:r>
            <a:r>
              <a:rPr lang="en-US" sz="2000" dirty="0" smtClean="0">
                <a:latin typeface="Arial Narrow" panose="020B0606020202030204" pitchFamily="34" charset="0"/>
              </a:rPr>
              <a:t> no se </a:t>
            </a:r>
            <a:r>
              <a:rPr lang="en-US" sz="2000" dirty="0" err="1" smtClean="0">
                <a:latin typeface="Arial Narrow" panose="020B0606020202030204" pitchFamily="34" charset="0"/>
              </a:rPr>
              <a:t>sepa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cuáles</a:t>
            </a:r>
            <a:r>
              <a:rPr lang="en-US" sz="2000" dirty="0" smtClean="0">
                <a:latin typeface="Arial Narrow" panose="020B0606020202030204" pitchFamily="34" charset="0"/>
              </a:rPr>
              <a:t> van a </a:t>
            </a:r>
            <a:r>
              <a:rPr lang="en-US" sz="2000" dirty="0" err="1" smtClean="0">
                <a:latin typeface="Arial Narrow" panose="020B0606020202030204" pitchFamily="34" charset="0"/>
              </a:rPr>
              <a:t>ser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66436" y="5739365"/>
            <a:ext cx="708384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78165" y="5739365"/>
            <a:ext cx="1254485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545211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Reusabilidad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la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Herencia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7" y="818409"/>
            <a:ext cx="7038624" cy="5848720"/>
          </a:xfrm>
          <a:prstGeom prst="rect">
            <a:avLst/>
          </a:prstGeom>
        </p:spPr>
      </p:pic>
      <p:sp>
        <p:nvSpPr>
          <p:cNvPr id="14" name="10 CuadroTexto"/>
          <p:cNvSpPr txBox="1"/>
          <p:nvPr/>
        </p:nvSpPr>
        <p:spPr>
          <a:xfrm>
            <a:off x="367791" y="5173620"/>
            <a:ext cx="6691096" cy="1131487"/>
          </a:xfrm>
          <a:prstGeom prst="rect">
            <a:avLst/>
          </a:prstGeom>
          <a:solidFill>
            <a:srgbClr val="00B050">
              <a:alpha val="10196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566436" y="5739365"/>
            <a:ext cx="708384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78165" y="5739365"/>
            <a:ext cx="1254485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68" y="4909212"/>
            <a:ext cx="4590515" cy="1660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490" y="491490"/>
            <a:ext cx="4652293" cy="424052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587753" y="3979145"/>
            <a:ext cx="2144256" cy="40862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27217" y="2685082"/>
            <a:ext cx="1931670" cy="2126516"/>
          </a:xfrm>
          <a:prstGeom prst="wedgeRoundRectCallout">
            <a:avLst>
              <a:gd name="adj1" fmla="val 81046"/>
              <a:gd name="adj2" fmla="val 19423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La </a:t>
            </a:r>
            <a:r>
              <a:rPr lang="en-US" sz="2000" dirty="0" err="1" smtClean="0">
                <a:latin typeface="Arial Narrow" panose="020B0606020202030204" pitchFamily="34" charset="0"/>
              </a:rPr>
              <a:t>ejecución</a:t>
            </a:r>
            <a:r>
              <a:rPr lang="en-US" sz="2000" dirty="0" smtClean="0">
                <a:latin typeface="Arial Narrow" panose="020B0606020202030204" pitchFamily="34" charset="0"/>
              </a:rPr>
              <a:t> del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latin typeface="Arial Narrow" panose="020B0606020202030204" pitchFamily="34" charset="0"/>
              </a:rPr>
              <a:t>adapta</a:t>
            </a:r>
            <a:r>
              <a:rPr lang="en-US" sz="2000" dirty="0" smtClean="0">
                <a:latin typeface="Arial Narrow" panose="020B0606020202030204" pitchFamily="34" charset="0"/>
              </a:rPr>
              <a:t> al </a:t>
            </a:r>
            <a:r>
              <a:rPr lang="en-US" sz="2000" b="1" dirty="0" smtClean="0">
                <a:latin typeface="Arial Narrow" panose="020B0606020202030204" pitchFamily="34" charset="0"/>
              </a:rPr>
              <a:t>Area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sz="2000" b="1" dirty="0" err="1" smtClean="0">
                <a:latin typeface="Arial Narrow" panose="020B0606020202030204" pitchFamily="34" charset="0"/>
              </a:rPr>
              <a:t>Perimetro</a:t>
            </a:r>
            <a:r>
              <a:rPr lang="en-US" sz="2000" dirty="0" smtClean="0">
                <a:latin typeface="Arial Narrow" panose="020B0606020202030204" pitchFamily="34" charset="0"/>
              </a:rPr>
              <a:t> del </a:t>
            </a:r>
            <a:r>
              <a:rPr lang="en-US" sz="2000" dirty="0" err="1" smtClean="0">
                <a:latin typeface="Arial Narrow" panose="020B0606020202030204" pitchFamily="34" charset="0"/>
              </a:rPr>
              <a:t>objeto</a:t>
            </a:r>
            <a:r>
              <a:rPr lang="en-US" sz="2000" dirty="0" smtClean="0">
                <a:latin typeface="Arial Narrow" panose="020B0606020202030204" pitchFamily="34" charset="0"/>
              </a:rPr>
              <a:t> que se le </a:t>
            </a:r>
            <a:r>
              <a:rPr lang="en-US" sz="2000" dirty="0" err="1" smtClean="0">
                <a:latin typeface="Arial Narrow" panose="020B0606020202030204" pitchFamily="34" charset="0"/>
              </a:rPr>
              <a:t>pase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46355"/>
            <a:ext cx="632079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Representación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sería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late binding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9" y="725541"/>
            <a:ext cx="4229651" cy="40064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277" y="725541"/>
            <a:ext cx="4810603" cy="325360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64557" y="4827386"/>
            <a:ext cx="3410426" cy="1848051"/>
            <a:chOff x="264557" y="4827386"/>
            <a:chExt cx="3410426" cy="184805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557" y="5370330"/>
              <a:ext cx="3410426" cy="130510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4557" y="4827386"/>
              <a:ext cx="3410426" cy="552527"/>
            </a:xfrm>
            <a:prstGeom prst="rect">
              <a:avLst/>
            </a:prstGeom>
          </p:spPr>
        </p:pic>
      </p:grpSp>
      <p:sp>
        <p:nvSpPr>
          <p:cNvPr id="40" name="Rounded Rectangular Callout 39"/>
          <p:cNvSpPr/>
          <p:nvPr/>
        </p:nvSpPr>
        <p:spPr>
          <a:xfrm>
            <a:off x="4516277" y="4203534"/>
            <a:ext cx="5027773" cy="1328023"/>
          </a:xfrm>
          <a:prstGeom prst="wedgeRoundRectCallout">
            <a:avLst>
              <a:gd name="adj1" fmla="val -105824"/>
              <a:gd name="adj2" fmla="val 79407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Cuando</a:t>
            </a:r>
            <a:r>
              <a:rPr lang="en-US" dirty="0" smtClean="0"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latin typeface="Arial Narrow" panose="020B0606020202030204" pitchFamily="34" charset="0"/>
              </a:rPr>
              <a:t>compilador</a:t>
            </a:r>
            <a:r>
              <a:rPr lang="en-US" dirty="0" smtClean="0">
                <a:latin typeface="Arial Narrow" panose="020B0606020202030204" pitchFamily="34" charset="0"/>
              </a:rPr>
              <a:t> genera </a:t>
            </a:r>
            <a:r>
              <a:rPr lang="en-US" dirty="0" err="1" smtClean="0">
                <a:latin typeface="Arial Narrow" panose="020B0606020202030204" pitchFamily="34" charset="0"/>
              </a:rPr>
              <a:t>código</a:t>
            </a:r>
            <a:r>
              <a:rPr lang="en-US" dirty="0" smtClean="0">
                <a:latin typeface="Arial Narrow" panose="020B0606020202030204" pitchFamily="34" charset="0"/>
              </a:rPr>
              <a:t> no </a:t>
            </a:r>
            <a:r>
              <a:rPr lang="en-US" dirty="0" err="1" smtClean="0">
                <a:latin typeface="Arial Narrow" panose="020B0606020202030204" pitchFamily="34" charset="0"/>
              </a:rPr>
              <a:t>sabe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quien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será</a:t>
            </a:r>
            <a:r>
              <a:rPr lang="en-US" dirty="0" smtClean="0">
                <a:latin typeface="Arial Narrow" panose="020B0606020202030204" pitchFamily="34" charset="0"/>
              </a:rPr>
              <a:t> el </a:t>
            </a:r>
            <a:r>
              <a:rPr lang="en-US" dirty="0" err="1" smtClean="0">
                <a:latin typeface="Arial Narrow" panose="020B0606020202030204" pitchFamily="34" charset="0"/>
              </a:rPr>
              <a:t>objeto</a:t>
            </a:r>
            <a:r>
              <a:rPr lang="en-US" dirty="0" smtClean="0">
                <a:latin typeface="Arial Narrow" panose="020B0606020202030204" pitchFamily="34" charset="0"/>
              </a:rPr>
              <a:t> valor de </a:t>
            </a:r>
            <a:r>
              <a:rPr lang="en-US" b="1" dirty="0" smtClean="0">
                <a:latin typeface="Arial Narrow" panose="020B0606020202030204" pitchFamily="34" charset="0"/>
              </a:rPr>
              <a:t>f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pero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sabe</a:t>
            </a:r>
            <a:r>
              <a:rPr lang="en-US" dirty="0" smtClean="0">
                <a:latin typeface="Arial Narrow" panose="020B0606020202030204" pitchFamily="34" charset="0"/>
              </a:rPr>
              <a:t> que la </a:t>
            </a:r>
            <a:r>
              <a:rPr lang="en-US" dirty="0" err="1" smtClean="0">
                <a:latin typeface="Arial Narrow" panose="020B0606020202030204" pitchFamily="34" charset="0"/>
              </a:rPr>
              <a:t>dirección</a:t>
            </a:r>
            <a:r>
              <a:rPr lang="en-US" dirty="0" smtClean="0">
                <a:latin typeface="Arial Narrow" panose="020B0606020202030204" pitchFamily="34" charset="0"/>
              </a:rPr>
              <a:t> del </a:t>
            </a:r>
            <a:r>
              <a:rPr lang="en-US" dirty="0" err="1" smtClean="0">
                <a:latin typeface="Arial Narrow" panose="020B0606020202030204" pitchFamily="34" charset="0"/>
              </a:rPr>
              <a:t>código</a:t>
            </a:r>
            <a:r>
              <a:rPr lang="en-US" dirty="0" smtClean="0">
                <a:latin typeface="Arial Narrow" panose="020B0606020202030204" pitchFamily="34" charset="0"/>
              </a:rPr>
              <a:t> del </a:t>
            </a:r>
            <a:r>
              <a:rPr lang="en-US" dirty="0" err="1" smtClean="0">
                <a:latin typeface="Arial Narrow" panose="020B0606020202030204" pitchFamily="34" charset="0"/>
              </a:rPr>
              <a:t>método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Arial Narrow" panose="020B0606020202030204" pitchFamily="34" charset="0"/>
              </a:rPr>
              <a:t>QuienSoy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estará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latin typeface="Arial Narrow" panose="020B0606020202030204" pitchFamily="34" charset="0"/>
              </a:rPr>
              <a:t>posición</a:t>
            </a:r>
            <a:r>
              <a:rPr lang="en-US" dirty="0" smtClean="0">
                <a:latin typeface="Arial Narrow" panose="020B0606020202030204" pitchFamily="34" charset="0"/>
              </a:rPr>
              <a:t> 3 de la </a:t>
            </a:r>
            <a:r>
              <a:rPr lang="en-US" dirty="0" err="1" smtClean="0">
                <a:latin typeface="Arial Narrow" panose="020B0606020202030204" pitchFamily="34" charset="0"/>
              </a:rPr>
              <a:t>tabla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métodos</a:t>
            </a:r>
            <a:r>
              <a:rPr lang="en-US" dirty="0" smtClean="0">
                <a:latin typeface="Arial Narrow" panose="020B0606020202030204" pitchFamily="34" charset="0"/>
              </a:rPr>
              <a:t> del </a:t>
            </a:r>
            <a:r>
              <a:rPr lang="en-US" dirty="0" err="1" smtClean="0">
                <a:latin typeface="Arial Narrow" panose="020B0606020202030204" pitchFamily="34" charset="0"/>
              </a:rPr>
              <a:t>tipo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concreto</a:t>
            </a:r>
            <a:r>
              <a:rPr lang="en-US" dirty="0" smtClean="0">
                <a:latin typeface="Arial Narrow" panose="020B0606020202030204" pitchFamily="34" charset="0"/>
              </a:rPr>
              <a:t>  que </a:t>
            </a:r>
            <a:r>
              <a:rPr lang="en-US" dirty="0" err="1" smtClean="0">
                <a:latin typeface="Arial Narrow" panose="020B0606020202030204" pitchFamily="34" charset="0"/>
              </a:rPr>
              <a:t>tenga</a:t>
            </a:r>
            <a:r>
              <a:rPr lang="en-US" b="1" dirty="0" smtClean="0">
                <a:latin typeface="Arial Narrow" panose="020B0606020202030204" pitchFamily="34" charset="0"/>
              </a:rPr>
              <a:t> f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1489" y="5838550"/>
            <a:ext cx="1577341" cy="40862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817990">
            <a:off x="6249253" y="2776435"/>
            <a:ext cx="3918130" cy="607790"/>
          </a:xfrm>
          <a:prstGeom prst="rightArrow">
            <a:avLst>
              <a:gd name="adj1" fmla="val 31709"/>
              <a:gd name="adj2" fmla="val 47080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454037" y="648209"/>
            <a:ext cx="2598898" cy="3239693"/>
            <a:chOff x="9454037" y="648209"/>
            <a:chExt cx="2598898" cy="3239693"/>
          </a:xfrm>
        </p:grpSpPr>
        <p:sp>
          <p:nvSpPr>
            <p:cNvPr id="8" name="TextBox 7"/>
            <p:cNvSpPr txBox="1"/>
            <p:nvPr/>
          </p:nvSpPr>
          <p:spPr>
            <a:xfrm>
              <a:off x="9461657" y="982980"/>
              <a:ext cx="1950720" cy="338554"/>
            </a:xfrm>
            <a:prstGeom prst="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 Narrow" panose="020B0606020202030204" pitchFamily="34" charset="0"/>
                </a:rPr>
                <a:t>d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ir</a:t>
              </a:r>
              <a:r>
                <a:rPr lang="en-US" sz="1600" dirty="0" smtClean="0">
                  <a:latin typeface="Arial Narrow" panose="020B0606020202030204" pitchFamily="34" charset="0"/>
                </a:rPr>
                <a:t> Area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1073765" y="1143000"/>
              <a:ext cx="956310" cy="9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64040" y="1321534"/>
              <a:ext cx="1950720" cy="338554"/>
            </a:xfrm>
            <a:prstGeom prst="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 Narrow" panose="020B0606020202030204" pitchFamily="34" charset="0"/>
                </a:rPr>
                <a:t>d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ir</a:t>
              </a:r>
              <a:r>
                <a:rPr lang="en-US" sz="1600" dirty="0" smtClean="0">
                  <a:latin typeface="Arial Narrow" panose="020B0606020202030204" pitchFamily="34" charset="0"/>
                </a:rPr>
                <a:t>  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Perimetro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1140440" y="1490811"/>
              <a:ext cx="889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464040" y="1660088"/>
              <a:ext cx="1950720" cy="338554"/>
            </a:xfrm>
            <a:prstGeom prst="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 Narrow" panose="020B0606020202030204" pitchFamily="34" charset="0"/>
                </a:rPr>
                <a:t>d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ir</a:t>
              </a:r>
              <a:r>
                <a:rPr lang="en-US" sz="1600" dirty="0" smtClean="0">
                  <a:latin typeface="Arial Narrow" panose="020B0606020202030204" pitchFamily="34" charset="0"/>
                </a:rPr>
                <a:t> 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QuienSoy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1140440" y="1795006"/>
              <a:ext cx="889635" cy="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464040" y="1998642"/>
              <a:ext cx="195072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 Narrow" panose="020B0606020202030204" pitchFamily="34" charset="0"/>
                </a:rPr>
                <a:t>d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ir</a:t>
              </a:r>
              <a:r>
                <a:rPr lang="en-US" sz="1600" dirty="0" smtClean="0">
                  <a:latin typeface="Arial Narrow" panose="020B0606020202030204" pitchFamily="34" charset="0"/>
                </a:rPr>
                <a:t>  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Traslada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163300" y="2145624"/>
              <a:ext cx="866775" cy="22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64040" y="2334406"/>
              <a:ext cx="195072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 Narrow" panose="020B0606020202030204" pitchFamily="34" charset="0"/>
                </a:rPr>
                <a:t>d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ir</a:t>
              </a:r>
              <a:r>
                <a:rPr lang="en-US" sz="1600" dirty="0" smtClean="0">
                  <a:latin typeface="Arial Narrow" panose="020B0606020202030204" pitchFamily="34" charset="0"/>
                </a:rPr>
                <a:t>  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MisProporciones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1163300" y="2474920"/>
              <a:ext cx="889635" cy="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454037" y="648209"/>
              <a:ext cx="1950720" cy="33855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Arial Narrow" panose="020B0606020202030204" pitchFamily="34" charset="0"/>
                </a:rPr>
                <a:t>Tipo</a:t>
              </a:r>
              <a:r>
                <a:rPr lang="en-US" sz="1600" dirty="0" smtClean="0">
                  <a:latin typeface="Arial Narrow" panose="020B0606020202030204" pitchFamily="34" charset="0"/>
                </a:rPr>
                <a:t> </a:t>
              </a:r>
              <a:r>
                <a:rPr lang="en-US" sz="1600" dirty="0" err="1" smtClean="0">
                  <a:latin typeface="Arial Narrow" panose="020B0606020202030204" pitchFamily="34" charset="0"/>
                </a:rPr>
                <a:t>Figura</a:t>
              </a:r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61657" y="2810684"/>
              <a:ext cx="2568418" cy="107721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Tabla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direcciones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los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métodos</a:t>
              </a:r>
              <a:r>
                <a:rPr lang="en-US" sz="1600" dirty="0" smtClean="0"/>
                <a:t> del </a:t>
              </a:r>
              <a:r>
                <a:rPr lang="en-US" sz="1600" dirty="0" err="1" smtClean="0"/>
                <a:t>tipo</a:t>
              </a:r>
              <a:r>
                <a:rPr lang="en-US" sz="1600" dirty="0" smtClean="0"/>
                <a:t> </a:t>
              </a:r>
              <a:r>
                <a:rPr lang="en-US" sz="1600" b="1" dirty="0" err="1" smtClean="0"/>
                <a:t>Figura</a:t>
              </a:r>
              <a:r>
                <a:rPr lang="en-US" sz="1600" b="1" dirty="0" smtClean="0"/>
                <a:t> </a:t>
              </a:r>
              <a:r>
                <a:rPr lang="en-US" sz="1600" dirty="0" err="1" smtClean="0"/>
                <a:t>generada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tiempo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compilación</a:t>
              </a:r>
              <a:endParaRPr lang="en-US" sz="16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64557" y="6378617"/>
            <a:ext cx="2284333" cy="40862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501628" y="5801858"/>
            <a:ext cx="7745492" cy="715089"/>
          </a:xfrm>
          <a:prstGeom prst="wedgeRoundRectCallout">
            <a:avLst>
              <a:gd name="adj1" fmla="val -79728"/>
              <a:gd name="adj2" fmla="val 51435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Y </a:t>
            </a:r>
            <a:r>
              <a:rPr lang="en-US" dirty="0" err="1" smtClean="0">
                <a:latin typeface="Arial Narrow" panose="020B0606020202030204" pitchFamily="34" charset="0"/>
              </a:rPr>
              <a:t>cuando</a:t>
            </a:r>
            <a:r>
              <a:rPr lang="en-US" dirty="0" smtClean="0">
                <a:latin typeface="Arial Narrow" panose="020B0606020202030204" pitchFamily="34" charset="0"/>
              </a:rPr>
              <a:t> genera </a:t>
            </a:r>
            <a:r>
              <a:rPr lang="en-US" dirty="0" err="1" smtClean="0">
                <a:latin typeface="Arial Narrow" panose="020B0606020202030204" pitchFamily="34" charset="0"/>
              </a:rPr>
              <a:t>código</a:t>
            </a:r>
            <a:r>
              <a:rPr lang="en-US" dirty="0" smtClean="0">
                <a:latin typeface="Arial Narrow" panose="020B0606020202030204" pitchFamily="34" charset="0"/>
              </a:rPr>
              <a:t> para </a:t>
            </a:r>
            <a:r>
              <a:rPr lang="en-US" dirty="0" err="1" smtClean="0">
                <a:latin typeface="Arial Narrow" panose="020B0606020202030204" pitchFamily="34" charset="0"/>
              </a:rPr>
              <a:t>llamar</a:t>
            </a:r>
            <a:r>
              <a:rPr lang="en-US" dirty="0" smtClean="0">
                <a:latin typeface="Arial Narrow" panose="020B0606020202030204" pitchFamily="34" charset="0"/>
              </a:rPr>
              <a:t> a </a:t>
            </a:r>
            <a:r>
              <a:rPr lang="en-US" b="1" dirty="0" err="1" smtClean="0">
                <a:latin typeface="Arial Narrow" panose="020B0606020202030204" pitchFamily="34" charset="0"/>
              </a:rPr>
              <a:t>MisProporciones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sabe</a:t>
            </a:r>
            <a:r>
              <a:rPr lang="en-US" dirty="0" smtClean="0">
                <a:latin typeface="Arial Narrow" panose="020B0606020202030204" pitchFamily="34" charset="0"/>
              </a:rPr>
              <a:t> que </a:t>
            </a:r>
            <a:r>
              <a:rPr lang="en-US" dirty="0" err="1" smtClean="0">
                <a:latin typeface="Arial Narrow" panose="020B0606020202030204" pitchFamily="34" charset="0"/>
              </a:rPr>
              <a:t>estará</a:t>
            </a:r>
            <a:r>
              <a:rPr lang="en-US" dirty="0" smtClean="0"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latin typeface="Arial Narrow" panose="020B0606020202030204" pitchFamily="34" charset="0"/>
              </a:rPr>
              <a:t>posición</a:t>
            </a:r>
            <a:r>
              <a:rPr lang="en-US" dirty="0" smtClean="0">
                <a:latin typeface="Arial Narrow" panose="020B0606020202030204" pitchFamily="34" charset="0"/>
              </a:rPr>
              <a:t> 5 de la </a:t>
            </a:r>
            <a:r>
              <a:rPr lang="en-US" dirty="0" err="1" smtClean="0">
                <a:latin typeface="Arial Narrow" panose="020B0606020202030204" pitchFamily="34" charset="0"/>
              </a:rPr>
              <a:t>tabla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métodos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del </a:t>
            </a:r>
            <a:r>
              <a:rPr lang="en-US" dirty="0" err="1">
                <a:latin typeface="Arial Narrow" panose="020B0606020202030204" pitchFamily="34" charset="0"/>
              </a:rPr>
              <a:t>tipo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concreto</a:t>
            </a:r>
            <a:r>
              <a:rPr lang="en-US" dirty="0">
                <a:latin typeface="Arial Narrow" panose="020B0606020202030204" pitchFamily="34" charset="0"/>
              </a:rPr>
              <a:t>  que </a:t>
            </a:r>
            <a:r>
              <a:rPr lang="en-US" dirty="0" err="1">
                <a:latin typeface="Arial Narrow" panose="020B0606020202030204" pitchFamily="34" charset="0"/>
              </a:rPr>
              <a:t>tenga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f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18817990">
            <a:off x="6107415" y="3910962"/>
            <a:ext cx="4833326" cy="607790"/>
          </a:xfrm>
          <a:prstGeom prst="rightArrow">
            <a:avLst>
              <a:gd name="adj1" fmla="val 31709"/>
              <a:gd name="adj2" fmla="val 47080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6" grpId="0" animBg="1"/>
      <p:bldP spid="41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81" y="603698"/>
            <a:ext cx="4388690" cy="5940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46355"/>
            <a:ext cx="7039621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Representación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memoria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cómo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sería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late binding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65759" y="639121"/>
            <a:ext cx="2183131" cy="279095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5759" y="3806760"/>
            <a:ext cx="2284333" cy="25372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2797483" y="638532"/>
            <a:ext cx="6038856" cy="1021556"/>
          </a:xfrm>
          <a:prstGeom prst="wedgeRoundRectCallout">
            <a:avLst>
              <a:gd name="adj1" fmla="val -58079"/>
              <a:gd name="adj2" fmla="val -38076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Las </a:t>
            </a:r>
            <a:r>
              <a:rPr lang="en-US" dirty="0" err="1" smtClean="0">
                <a:latin typeface="Arial Narrow" panose="020B0606020202030204" pitchFamily="34" charset="0"/>
              </a:rPr>
              <a:t>clases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Arial Narrow" panose="020B0606020202030204" pitchFamily="34" charset="0"/>
              </a:rPr>
              <a:t>Rectangulo</a:t>
            </a:r>
            <a:r>
              <a:rPr lang="en-US" dirty="0" smtClean="0">
                <a:latin typeface="Arial Narrow" panose="020B0606020202030204" pitchFamily="34" charset="0"/>
              </a:rPr>
              <a:t> y </a:t>
            </a:r>
            <a:r>
              <a:rPr lang="en-US" b="1" dirty="0" err="1" smtClean="0">
                <a:latin typeface="Arial Narrow" panose="020B0606020202030204" pitchFamily="34" charset="0"/>
              </a:rPr>
              <a:t>Circulo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heredan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b="1" dirty="0" err="1" smtClean="0">
                <a:latin typeface="Arial Narrow" panose="020B0606020202030204" pitchFamily="34" charset="0"/>
              </a:rPr>
              <a:t>Figura</a:t>
            </a:r>
            <a:r>
              <a:rPr lang="en-US" dirty="0" smtClean="0">
                <a:latin typeface="Arial Narrow" panose="020B0606020202030204" pitchFamily="34" charset="0"/>
              </a:rPr>
              <a:t> y </a:t>
            </a:r>
            <a:r>
              <a:rPr lang="en-US" dirty="0" err="1" smtClean="0">
                <a:latin typeface="Arial Narrow" panose="020B0606020202030204" pitchFamily="34" charset="0"/>
              </a:rPr>
              <a:t>aportan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implementaciones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concretas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por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tanto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todas</a:t>
            </a:r>
            <a:r>
              <a:rPr lang="en-US" dirty="0" smtClean="0">
                <a:latin typeface="Arial Narrow" panose="020B0606020202030204" pitchFamily="34" charset="0"/>
              </a:rPr>
              <a:t> las </a:t>
            </a:r>
            <a:r>
              <a:rPr lang="en-US" dirty="0" err="1" smtClean="0">
                <a:latin typeface="Arial Narrow" panose="020B0606020202030204" pitchFamily="34" charset="0"/>
              </a:rPr>
              <a:t>direcciones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sus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métodos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están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completas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58" y="1751045"/>
            <a:ext cx="4451482" cy="1600423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9423314" y="99650"/>
            <a:ext cx="2632004" cy="6396541"/>
            <a:chOff x="9423314" y="99650"/>
            <a:chExt cx="2632004" cy="6396541"/>
          </a:xfrm>
        </p:grpSpPr>
        <p:sp>
          <p:nvSpPr>
            <p:cNvPr id="8" name="TextBox 7"/>
            <p:cNvSpPr txBox="1"/>
            <p:nvPr/>
          </p:nvSpPr>
          <p:spPr>
            <a:xfrm>
              <a:off x="9423314" y="434421"/>
              <a:ext cx="1950720" cy="276999"/>
            </a:xfrm>
            <a:prstGeom prst="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Area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1035422" y="594441"/>
              <a:ext cx="956310" cy="9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25697" y="772975"/>
              <a:ext cx="1950720" cy="276999"/>
            </a:xfrm>
            <a:prstGeom prst="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Perimetro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1102097" y="942252"/>
              <a:ext cx="889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425697" y="1111529"/>
              <a:ext cx="1950720" cy="276999"/>
            </a:xfrm>
            <a:prstGeom prst="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QuienSoy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1102097" y="1246447"/>
              <a:ext cx="889635" cy="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425697" y="1450083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Traslada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124957" y="1597065"/>
              <a:ext cx="866775" cy="22295"/>
            </a:xfrm>
            <a:prstGeom prst="straightConnector1">
              <a:avLst/>
            </a:prstGeom>
            <a:ln>
              <a:solidFill>
                <a:srgbClr val="33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25697" y="1785847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MisProporciones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1124957" y="1926361"/>
              <a:ext cx="889635" cy="92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427124" y="99650"/>
              <a:ext cx="1950720" cy="27699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latin typeface="Consolas" panose="020B0609020204030204" pitchFamily="49" charset="0"/>
                </a:rPr>
                <a:t>Tipo</a:t>
              </a:r>
              <a:r>
                <a:rPr lang="en-US" sz="1200" b="1" dirty="0" smtClean="0">
                  <a:latin typeface="Consolas" panose="020B0609020204030204" pitchFamily="49" charset="0"/>
                </a:rPr>
                <a:t>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Figura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56420" y="2676528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 Area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1068528" y="2836548"/>
              <a:ext cx="956310" cy="9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458803" y="3015082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  </a:t>
              </a:r>
              <a:r>
                <a:rPr lang="en-US" sz="1200" b="1" dirty="0" err="1">
                  <a:latin typeface="Consolas" panose="020B0609020204030204" pitchFamily="49" charset="0"/>
                </a:rPr>
                <a:t>Perimetro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135203" y="3184359"/>
              <a:ext cx="889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58803" y="3353636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 </a:t>
              </a:r>
              <a:r>
                <a:rPr lang="en-US" sz="1200" b="1" dirty="0" err="1">
                  <a:latin typeface="Consolas" panose="020B0609020204030204" pitchFamily="49" charset="0"/>
                </a:rPr>
                <a:t>QuienSoy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1135203" y="3488554"/>
              <a:ext cx="889635" cy="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58803" y="3692190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Traslada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0642994" y="1619360"/>
              <a:ext cx="1297546" cy="2296637"/>
            </a:xfrm>
            <a:prstGeom prst="straightConnector1">
              <a:avLst/>
            </a:prstGeom>
            <a:ln>
              <a:solidFill>
                <a:srgbClr val="33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458803" y="4027954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MisProporciones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1158063" y="1935619"/>
              <a:ext cx="874395" cy="22421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448800" y="2341757"/>
              <a:ext cx="1950720" cy="27699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latin typeface="Consolas" panose="020B0609020204030204" pitchFamily="49" charset="0"/>
                </a:rPr>
                <a:t>Tipo</a:t>
              </a:r>
              <a:r>
                <a:rPr lang="en-US" sz="1200" b="1" dirty="0" smtClean="0">
                  <a:latin typeface="Consolas" panose="020B0609020204030204" pitchFamily="49" charset="0"/>
                </a:rPr>
                <a:t>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Rectangulo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464040" y="4867766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 Area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1076148" y="5027786"/>
              <a:ext cx="956310" cy="9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466423" y="5206320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  </a:t>
              </a:r>
              <a:r>
                <a:rPr lang="en-US" sz="1200" b="1" dirty="0" err="1">
                  <a:latin typeface="Consolas" panose="020B0609020204030204" pitchFamily="49" charset="0"/>
                </a:rPr>
                <a:t>Perimetro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1142823" y="5375597"/>
              <a:ext cx="889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466423" y="5544874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 </a:t>
              </a:r>
              <a:r>
                <a:rPr lang="en-US" sz="1200" b="1" dirty="0" err="1">
                  <a:latin typeface="Consolas" panose="020B0609020204030204" pitchFamily="49" charset="0"/>
                </a:rPr>
                <a:t>QuienSoy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1142823" y="5679792"/>
              <a:ext cx="889635" cy="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466423" y="5883428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Traslada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66423" y="6219192"/>
              <a:ext cx="1950720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196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ir</a:t>
              </a:r>
              <a:r>
                <a:rPr lang="en-US" sz="1200" b="1" dirty="0" smtClean="0">
                  <a:latin typeface="Consolas" panose="020B0609020204030204" pitchFamily="49" charset="0"/>
                </a:rPr>
                <a:t> 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MisProporciones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467850" y="4532995"/>
              <a:ext cx="1950720" cy="27699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latin typeface="Consolas" panose="020B0609020204030204" pitchFamily="49" charset="0"/>
                </a:rPr>
                <a:t>Tipo</a:t>
              </a:r>
              <a:r>
                <a:rPr lang="en-US" sz="1200" b="1" dirty="0" smtClean="0">
                  <a:latin typeface="Consolas" panose="020B0609020204030204" pitchFamily="49" charset="0"/>
                </a:rPr>
                <a:t>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Circulo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0802899" y="1660088"/>
              <a:ext cx="1188833" cy="4473695"/>
            </a:xfrm>
            <a:prstGeom prst="straightConnector1">
              <a:avLst/>
            </a:prstGeom>
            <a:ln>
              <a:solidFill>
                <a:srgbClr val="33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1180923" y="1991217"/>
              <a:ext cx="874395" cy="443777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785394" y="2480257"/>
            <a:ext cx="4682456" cy="4244014"/>
            <a:chOff x="4785394" y="2480257"/>
            <a:chExt cx="4682456" cy="4244014"/>
          </a:xfrm>
        </p:grpSpPr>
        <p:sp>
          <p:nvSpPr>
            <p:cNvPr id="63" name="TextBox 62"/>
            <p:cNvSpPr txBox="1"/>
            <p:nvPr/>
          </p:nvSpPr>
          <p:spPr>
            <a:xfrm>
              <a:off x="4806706" y="3506875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56122" y="3665031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56122" y="4015688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56122" y="4370956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56122" y="4699967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7187" y="5203350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Arial Narrow" panose="020B0606020202030204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56122" y="5679792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200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56122" y="6030449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200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56122" y="6385717"/>
              <a:ext cx="912976" cy="33855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56122" y="5324524"/>
              <a:ext cx="912976" cy="33855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63805" y="3316525"/>
              <a:ext cx="912976" cy="33855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6706" y="3827899"/>
              <a:ext cx="9129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f1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85394" y="5546459"/>
              <a:ext cx="9129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f2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Straight Arrow Connector 18"/>
            <p:cNvCxnSpPr>
              <a:endCxn id="78" idx="1"/>
            </p:cNvCxnSpPr>
            <p:nvPr/>
          </p:nvCxnSpPr>
          <p:spPr>
            <a:xfrm flipV="1">
              <a:off x="5349240" y="3485802"/>
              <a:ext cx="914565" cy="206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7" idx="1"/>
            </p:cNvCxnSpPr>
            <p:nvPr/>
          </p:nvCxnSpPr>
          <p:spPr>
            <a:xfrm>
              <a:off x="5208432" y="5372627"/>
              <a:ext cx="1047690" cy="121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51" idx="1"/>
            </p:cNvCxnSpPr>
            <p:nvPr/>
          </p:nvCxnSpPr>
          <p:spPr>
            <a:xfrm flipV="1">
              <a:off x="6720293" y="2480257"/>
              <a:ext cx="2728507" cy="1050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0" idx="1"/>
            </p:cNvCxnSpPr>
            <p:nvPr/>
          </p:nvCxnSpPr>
          <p:spPr>
            <a:xfrm flipV="1">
              <a:off x="6729953" y="4671495"/>
              <a:ext cx="2737897" cy="84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9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645"/>
            <a:ext cx="3611880" cy="548005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Python. 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Jerarquía</a:t>
            </a:r>
            <a:endParaRPr lang="en-US" sz="32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862642"/>
            <a:ext cx="4820323" cy="5183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704" y="262730"/>
            <a:ext cx="6068272" cy="2709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704" y="3236450"/>
            <a:ext cx="6068272" cy="26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2059</Words>
  <Application>Microsoft Office PowerPoint</Application>
  <PresentationFormat>Widescreen</PresentationFormat>
  <Paragraphs>179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Consolas</vt:lpstr>
      <vt:lpstr>Office Theme</vt:lpstr>
      <vt:lpstr>Temas del curso</vt:lpstr>
      <vt:lpstr>Temas del curso</vt:lpstr>
      <vt:lpstr>Late Binding en LPs con Tipado Estático. C#</vt:lpstr>
      <vt:lpstr>Late Binding en LPs con Tipado Estático. C#</vt:lpstr>
      <vt:lpstr>Reusabilidad con la Herencia en C#</vt:lpstr>
      <vt:lpstr>Reusabilidad con la Herencia en C#</vt:lpstr>
      <vt:lpstr>Representación de cómo sería el late binding en C#</vt:lpstr>
      <vt:lpstr>Representación en memoria de cómo sería el late binding en C#</vt:lpstr>
      <vt:lpstr>Python. Jerarquía</vt:lpstr>
      <vt:lpstr>Python. Resolución dinámica</vt:lpstr>
      <vt:lpstr>Representación de cómo sería la Resolución Dinámica en Python</vt:lpstr>
      <vt:lpstr>Flexibilidad con la resolución dinámica</vt:lpstr>
      <vt:lpstr>Flexibilidad con la resolución dinámica</vt:lpstr>
      <vt:lpstr>No resolución dinámica con static typing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mkm</dc:creator>
  <cp:lastModifiedBy>mkm</cp:lastModifiedBy>
  <cp:revision>134</cp:revision>
  <dcterms:created xsi:type="dcterms:W3CDTF">2022-09-19T16:59:00Z</dcterms:created>
  <dcterms:modified xsi:type="dcterms:W3CDTF">2022-11-08T18:58:25Z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ECD221CB6C804001A44159AA60597633</vt:lpwstr>
  </property>
  <property fmtid="{D5CDD505-2E9C-101B-9397-08002B2CF9AE}" pid="3" name="KSOProductBuildVer">
    <vt:lpwstr>1033-11.2.0.11156</vt:lpwstr>
  </property>
</Properties>
</file>