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4" r:id="rId3"/>
    <p:sldId id="288" r:id="rId4"/>
    <p:sldId id="280" r:id="rId5"/>
    <p:sldId id="263" r:id="rId6"/>
    <p:sldId id="274" r:id="rId7"/>
    <p:sldId id="276" r:id="rId8"/>
    <p:sldId id="275" r:id="rId9"/>
    <p:sldId id="289" r:id="rId10"/>
    <p:sldId id="282" r:id="rId11"/>
    <p:sldId id="281" r:id="rId12"/>
    <p:sldId id="279" r:id="rId13"/>
    <p:sldId id="290" r:id="rId14"/>
    <p:sldId id="277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DEF3"/>
    <a:srgbClr val="18456F"/>
    <a:srgbClr val="A1B6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F7BE2-35BB-4B2A-94CE-D8374061761C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CA954-F453-4D97-BFA8-816949C75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93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191B-DFB4-89E1-8FEC-ADCE4AAE5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C9E0C-3B2A-1434-CCA5-68AAE58FF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3BEED-3055-861F-CB40-0F4928CF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089F-2842-4E2D-ADAE-93334D8B3525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1B4DE-E049-FB44-714C-C359B5412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C4FC0-7EE4-BFA7-4925-0C9C18604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4695-272C-4135-921D-5FDCF0A0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1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BA2D-CE79-5BFE-31A6-7442EE571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8EEBD-F2D3-090B-5547-002EB8E01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C6D84-551D-C05A-67C3-E123ED48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B190-B79E-4DFB-B560-1BADC4F6D2B7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4783-CCA5-FABD-F599-81107089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4425D-D0A4-C1A4-6BC8-A969B0E1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4695-272C-4135-921D-5FDCF0A0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4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8FCD6D-F078-C976-BD47-0C705B355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9B34-B734-32AD-2520-2E5F01B0B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529F6-0194-1741-8E42-0594CBA60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5F73-1ACB-4E36-94BC-7C66E2323442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F928F-B8F5-5525-9579-F9638BB2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46AB6-143E-31F8-54D0-5F8B3D4E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4695-272C-4135-921D-5FDCF0A0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5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2537B-04E2-2017-92B8-2A8EB258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53F24-F948-8205-5AFA-10FAF4A44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2E08E-A2C5-DD63-986F-874D52D3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7140-DA9F-4A56-A489-3C3242BB7600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47911-C311-0020-CE73-A222CB72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EAD38-8D9E-878B-DF54-86666090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4695-272C-4135-921D-5FDCF0A0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5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2A3AA-58DD-B5E4-25EB-C1745F2D3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B42C1-4D95-B3E4-CAE1-7F60384E9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DCFB7-8F0D-F3F0-2E96-4FEDCEBC6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5D28-1C29-4840-AFB8-57F3D5D80DE6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FD462-8D01-B6E1-82BC-27CDE4A4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1EFF-BDBA-51D0-1624-894CC02D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4695-272C-4135-921D-5FDCF0A0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3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A4DA-7020-56E0-091C-393B2D62C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1A80A-8E88-9800-A54E-0A7EFF70B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0B5BF-C48A-A1B6-2ADB-82B1AC873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C5FA1-DAE1-F79B-5BD7-B07880EA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E8AA-FCA2-4BA5-B8BB-FE2CF3CCDECD}" type="datetime1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3360E-2004-333E-1312-5DFF16A5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87D3C-8E43-1A8E-801D-340FA5268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4695-272C-4135-921D-5FDCF0A0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6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17A9-87E9-3ABD-EC0A-7490F285B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E487D-4F64-5570-2DF7-F440AD47C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22512-DEFD-0A10-23D7-57582AD77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16639-9F56-1578-6CE4-4BAADE265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7790D-3A7E-5CCA-05DC-82D6AC41D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54450E-0169-EEC1-93C1-5D506DC4F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5868-0241-46AD-AA30-451315C6B178}" type="datetime1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E35F2E-3C2A-8569-D16B-5E3D6BDF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2D9728-ACB4-D4D9-9582-0012E590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4695-272C-4135-921D-5FDCF0A0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2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6B65-30C1-ED5B-2736-8151BBE1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566AA-4BEA-86DB-A0FD-C1F31A69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757D-0827-497E-A92D-E0FD4D7816F6}" type="datetime1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77CE1-6349-3511-DA39-1B549FF0B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92E3A-0745-3FBD-A22D-229794DF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4695-272C-4135-921D-5FDCF0A0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8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8AE08-5B4D-5BA4-292F-FBFF7DC3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5027-B246-42AD-8FBB-23AB78B06498}" type="datetime1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7A343B-5CA3-F2EB-3E86-3F866D6E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47CBF-90EF-B876-6B8C-9A4D964B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4695-272C-4135-921D-5FDCF0A0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1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11FF-A4EF-C401-9A89-F13B8086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51EF7-B23C-08E9-952A-C56584064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55F11-7CFC-730C-52B2-2CB3C301B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09C25-AF44-9BB1-A434-F493850A3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670A-7E9C-4B8E-9FB9-A7C54CE405A5}" type="datetime1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A0B78-2D12-B3BC-F010-256AD3A8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2D2E2-4FA1-A5E7-DD2C-6A97A92C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4695-272C-4135-921D-5FDCF0A0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FE00-0E7F-5DA3-F513-FBC7E02C5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9AF2F5-3AD1-7446-DE52-702CF09B5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BB95D-2CF9-38F0-D819-61AFBFDF4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1AD98-2E11-84E5-FFF8-A1599A08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6BF4-5E74-42BD-8A44-F0718CF97663}" type="datetime1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DECE0-DB3A-24D2-3A5C-28F7634D2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D85EA-F8A3-8FED-B0CC-C28F0905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4695-272C-4135-921D-5FDCF0A0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F8092-3F6E-5DF6-C7D1-F450191BA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86A48-A20C-58D2-C308-D0E6299C9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EFCA4-A7D2-74D2-BC2F-37612CFFA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6E335F-C0A8-49B2-94BF-07AED654EAFA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05820-2C88-C4E1-FB59-457F61DA9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00190-DF6F-55AD-F108-75107523B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424695-272C-4135-921D-5FDCF0A0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0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D45E42E-AC67-D9E4-397B-EAA609B1C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5" name="Picture 16" descr="Research Activities - Master of Science in Space Engineering">
            <a:extLst>
              <a:ext uri="{FF2B5EF4-FFF2-40B4-BE49-F238E27FC236}">
                <a16:creationId xmlns:a16="http://schemas.microsoft.com/office/drawing/2014/main" id="{88677C98-917F-53DF-326A-30976D138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165" y="646323"/>
            <a:ext cx="3558587" cy="267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525D24EC-3454-A523-F331-5F968C0FB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047" y="3372189"/>
            <a:ext cx="10457234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 of Information Engineering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Advanced Networking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 Automation and Deployment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5594CC-6772-B44B-18AF-969ACF9C33C4}"/>
              </a:ext>
            </a:extLst>
          </p:cNvPr>
          <p:cNvSpPr/>
          <p:nvPr/>
        </p:nvSpPr>
        <p:spPr>
          <a:xfrm>
            <a:off x="0" y="6515099"/>
            <a:ext cx="12192000" cy="365126"/>
          </a:xfrm>
          <a:prstGeom prst="rect">
            <a:avLst/>
          </a:prstGeom>
          <a:solidFill>
            <a:srgbClr val="18456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5254958-A800-0898-82EC-49931D80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0415" y="6519905"/>
            <a:ext cx="2743200" cy="365125"/>
          </a:xfrm>
        </p:spPr>
        <p:txBody>
          <a:bodyPr/>
          <a:lstStyle/>
          <a:p>
            <a:fld id="{133CAF3C-C453-46A5-9AE3-FCB0FE41D558}" type="datetime1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2/17/2025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5BB9CD-CB38-B146-9226-EA1B3880D672}"/>
              </a:ext>
            </a:extLst>
          </p:cNvPr>
          <p:cNvSpPr txBox="1"/>
          <p:nvPr/>
        </p:nvSpPr>
        <p:spPr>
          <a:xfrm>
            <a:off x="10273218" y="5596575"/>
            <a:ext cx="19187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Mulat Tiruye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ID: 684343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A25572-BCA1-38AA-0254-A03E75F6131E}"/>
              </a:ext>
            </a:extLst>
          </p:cNvPr>
          <p:cNvGrpSpPr/>
          <p:nvPr/>
        </p:nvGrpSpPr>
        <p:grpSpPr>
          <a:xfrm>
            <a:off x="0" y="-69726"/>
            <a:ext cx="12180462" cy="702197"/>
            <a:chOff x="42532" y="5020914"/>
            <a:chExt cx="12180462" cy="76368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AE4CEC8-1C99-2D91-5574-008146CFF3ED}"/>
                </a:ext>
              </a:extLst>
            </p:cNvPr>
            <p:cNvSpPr/>
            <p:nvPr/>
          </p:nvSpPr>
          <p:spPr>
            <a:xfrm>
              <a:off x="42532" y="5042180"/>
              <a:ext cx="12159196" cy="599401"/>
            </a:xfrm>
            <a:prstGeom prst="rect">
              <a:avLst/>
            </a:prstGeom>
            <a:solidFill>
              <a:srgbClr val="18456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2" name="Picture 4" descr="SUMA | Dipartimento di Ingegneria dell'Informazione">
              <a:extLst>
                <a:ext uri="{FF2B5EF4-FFF2-40B4-BE49-F238E27FC236}">
                  <a16:creationId xmlns:a16="http://schemas.microsoft.com/office/drawing/2014/main" id="{294C1E01-7E3C-6ED6-C01F-06896F0F3E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46" r="62099" b="8527"/>
            <a:stretch/>
          </p:blipFill>
          <p:spPr bwMode="auto">
            <a:xfrm>
              <a:off x="9289515" y="5020914"/>
              <a:ext cx="2933479" cy="763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72219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95CD6-F587-AEF9-DBB7-FE95AE521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7363EBB-EBF4-0234-750B-ABDDECEAF816}"/>
              </a:ext>
            </a:extLst>
          </p:cNvPr>
          <p:cNvGrpSpPr/>
          <p:nvPr/>
        </p:nvGrpSpPr>
        <p:grpSpPr>
          <a:xfrm>
            <a:off x="0" y="6375648"/>
            <a:ext cx="12201728" cy="514305"/>
            <a:chOff x="0" y="6375648"/>
            <a:chExt cx="12201728" cy="5143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14D967-96A5-8C98-D14B-7D7331C3902F}"/>
                </a:ext>
              </a:extLst>
            </p:cNvPr>
            <p:cNvSpPr/>
            <p:nvPr/>
          </p:nvSpPr>
          <p:spPr>
            <a:xfrm>
              <a:off x="0" y="6515099"/>
              <a:ext cx="12192000" cy="365126"/>
            </a:xfrm>
            <a:prstGeom prst="rect">
              <a:avLst/>
            </a:prstGeom>
            <a:solidFill>
              <a:srgbClr val="18456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050" name="Picture 2" descr="Università di Pisa - APRE">
              <a:extLst>
                <a:ext uri="{FF2B5EF4-FFF2-40B4-BE49-F238E27FC236}">
                  <a16:creationId xmlns:a16="http://schemas.microsoft.com/office/drawing/2014/main" id="{D772F979-5D19-F9F0-FC51-44AAD6A6C6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36854" y="6375648"/>
              <a:ext cx="1064874" cy="514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125DE9ED-B853-9590-450F-011F34FD2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181064A-7357-51EA-986F-4EFF7720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0415" y="6519905"/>
            <a:ext cx="2743200" cy="365125"/>
          </a:xfrm>
        </p:spPr>
        <p:txBody>
          <a:bodyPr/>
          <a:lstStyle/>
          <a:p>
            <a:fld id="{133CAF3C-C453-46A5-9AE3-FCB0FE41D558}" type="datetime1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2/17/2025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8CE922F-9074-D787-28D7-58185B60EE84}"/>
              </a:ext>
            </a:extLst>
          </p:cNvPr>
          <p:cNvGrpSpPr/>
          <p:nvPr/>
        </p:nvGrpSpPr>
        <p:grpSpPr>
          <a:xfrm>
            <a:off x="0" y="-24017"/>
            <a:ext cx="12180462" cy="702197"/>
            <a:chOff x="42532" y="5020914"/>
            <a:chExt cx="12180462" cy="76368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AFAA42-9DF8-2BE6-5FC1-6E4DBF087515}"/>
                </a:ext>
              </a:extLst>
            </p:cNvPr>
            <p:cNvSpPr/>
            <p:nvPr/>
          </p:nvSpPr>
          <p:spPr>
            <a:xfrm>
              <a:off x="42532" y="5042180"/>
              <a:ext cx="12159196" cy="599401"/>
            </a:xfrm>
            <a:prstGeom prst="rect">
              <a:avLst/>
            </a:prstGeom>
            <a:solidFill>
              <a:srgbClr val="18456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3" name="Picture 4" descr="SUMA | Dipartimento di Ingegneria dell'Informazione">
              <a:extLst>
                <a:ext uri="{FF2B5EF4-FFF2-40B4-BE49-F238E27FC236}">
                  <a16:creationId xmlns:a16="http://schemas.microsoft.com/office/drawing/2014/main" id="{6F1F6FB5-5EEA-3770-FD26-0C75015DC4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46" r="62099" b="8527"/>
            <a:stretch/>
          </p:blipFill>
          <p:spPr bwMode="auto">
            <a:xfrm>
              <a:off x="9289515" y="5020914"/>
              <a:ext cx="2933479" cy="763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A864AA1-B3C8-3A8B-108B-A3653E2732CC}"/>
              </a:ext>
            </a:extLst>
          </p:cNvPr>
          <p:cNvSpPr txBox="1"/>
          <p:nvPr/>
        </p:nvSpPr>
        <p:spPr>
          <a:xfrm>
            <a:off x="496529" y="616400"/>
            <a:ext cx="4891868" cy="3978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BGP Announcement for Local Host</a:t>
            </a:r>
          </a:p>
          <a:p>
            <a:pPr algn="l"/>
            <a:endParaRPr lang="en-US" sz="24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Local Network Announcement:</a:t>
            </a:r>
            <a:endParaRPr lang="en-US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 local networks are correctly announced through BGP.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DHCP Advertisement:</a:t>
            </a:r>
            <a:endParaRPr lang="en-US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DHCP server network (</a:t>
            </a:r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192.168.10.0/24</a:t>
            </a: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is advertised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3E8D93-0220-5846-8C5D-B53CAFE8148F}"/>
              </a:ext>
            </a:extLst>
          </p:cNvPr>
          <p:cNvGrpSpPr/>
          <p:nvPr/>
        </p:nvGrpSpPr>
        <p:grpSpPr>
          <a:xfrm>
            <a:off x="5110356" y="2598867"/>
            <a:ext cx="7034092" cy="3351230"/>
            <a:chOff x="5110356" y="2598867"/>
            <a:chExt cx="7034092" cy="335123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908A037-04A4-C2DB-1585-AD8076BB8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10356" y="2598867"/>
              <a:ext cx="7034092" cy="3351230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77B473-A07F-78B1-A1CA-7D463CB4F176}"/>
                </a:ext>
              </a:extLst>
            </p:cNvPr>
            <p:cNvSpPr/>
            <p:nvPr/>
          </p:nvSpPr>
          <p:spPr>
            <a:xfrm>
              <a:off x="5117976" y="4726243"/>
              <a:ext cx="1919709" cy="1331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2611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66A11-7630-9F3D-9889-92A10E692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60142AB-0990-DB34-C227-1E36DDFFDABC}"/>
              </a:ext>
            </a:extLst>
          </p:cNvPr>
          <p:cNvGrpSpPr/>
          <p:nvPr/>
        </p:nvGrpSpPr>
        <p:grpSpPr>
          <a:xfrm>
            <a:off x="0" y="6375648"/>
            <a:ext cx="12201728" cy="514305"/>
            <a:chOff x="0" y="6375648"/>
            <a:chExt cx="12201728" cy="5143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F6E3715-9E0F-F85B-24DD-86DA8207E8DE}"/>
                </a:ext>
              </a:extLst>
            </p:cNvPr>
            <p:cNvSpPr/>
            <p:nvPr/>
          </p:nvSpPr>
          <p:spPr>
            <a:xfrm>
              <a:off x="0" y="6515099"/>
              <a:ext cx="12192000" cy="365126"/>
            </a:xfrm>
            <a:prstGeom prst="rect">
              <a:avLst/>
            </a:prstGeom>
            <a:solidFill>
              <a:srgbClr val="18456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050" name="Picture 2" descr="Università di Pisa - APRE">
              <a:extLst>
                <a:ext uri="{FF2B5EF4-FFF2-40B4-BE49-F238E27FC236}">
                  <a16:creationId xmlns:a16="http://schemas.microsoft.com/office/drawing/2014/main" id="{11FDDFF5-2E04-D65E-0DD6-DB6D306294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36854" y="6375648"/>
              <a:ext cx="1064874" cy="514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361C6EFC-0F90-FA7F-C40E-A2DF6C935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4560980-F4CB-0F65-98ED-F1C3386C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0415" y="6519905"/>
            <a:ext cx="2743200" cy="365125"/>
          </a:xfrm>
        </p:spPr>
        <p:txBody>
          <a:bodyPr/>
          <a:lstStyle/>
          <a:p>
            <a:fld id="{133CAF3C-C453-46A5-9AE3-FCB0FE41D558}" type="datetime1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2/18/2025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496FE0C-912D-D66E-3606-E9C630378551}"/>
              </a:ext>
            </a:extLst>
          </p:cNvPr>
          <p:cNvGrpSpPr/>
          <p:nvPr/>
        </p:nvGrpSpPr>
        <p:grpSpPr>
          <a:xfrm>
            <a:off x="0" y="-24017"/>
            <a:ext cx="12180462" cy="702197"/>
            <a:chOff x="42532" y="5020914"/>
            <a:chExt cx="12180462" cy="76368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B44DED-5E9F-A7FE-2F48-5AF73BA582D4}"/>
                </a:ext>
              </a:extLst>
            </p:cNvPr>
            <p:cNvSpPr/>
            <p:nvPr/>
          </p:nvSpPr>
          <p:spPr>
            <a:xfrm>
              <a:off x="42532" y="5042180"/>
              <a:ext cx="12159196" cy="599401"/>
            </a:xfrm>
            <a:prstGeom prst="rect">
              <a:avLst/>
            </a:prstGeom>
            <a:solidFill>
              <a:srgbClr val="18456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3" name="Picture 4" descr="SUMA | Dipartimento di Ingegneria dell'Informazione">
              <a:extLst>
                <a:ext uri="{FF2B5EF4-FFF2-40B4-BE49-F238E27FC236}">
                  <a16:creationId xmlns:a16="http://schemas.microsoft.com/office/drawing/2014/main" id="{BA9B00F2-5C84-DF6F-713C-27A568BE73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46" r="62099" b="8527"/>
            <a:stretch/>
          </p:blipFill>
          <p:spPr bwMode="auto">
            <a:xfrm>
              <a:off x="9289515" y="5020914"/>
              <a:ext cx="2933479" cy="763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8A8144D-C200-03F0-4E6E-65C49C594EC6}"/>
              </a:ext>
            </a:extLst>
          </p:cNvPr>
          <p:cNvSpPr txBox="1"/>
          <p:nvPr/>
        </p:nvSpPr>
        <p:spPr>
          <a:xfrm>
            <a:off x="270416" y="686125"/>
            <a:ext cx="5107934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Transit and Preference Configuration</a:t>
            </a:r>
          </a:p>
          <a:p>
            <a:pPr algn="l"/>
            <a:endParaRPr lang="en-US" sz="24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Transit Configuration:</a:t>
            </a:r>
            <a:endParaRPr lang="en-US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AS54020 and AS54030 act as transit for AS55010.</a:t>
            </a:r>
          </a:p>
          <a:p>
            <a:pPr marL="12001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Verified AS paths (54020 55010 </a:t>
            </a:r>
            <a:r>
              <a:rPr lang="en-US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54030 55010 </a:t>
            </a:r>
            <a:r>
              <a:rPr lang="en-US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Preference Configuration:</a:t>
            </a:r>
            <a:endParaRPr lang="en-US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Routes from AS54020 have a local preference of 300 (preferred) to Internet.</a:t>
            </a:r>
          </a:p>
          <a:p>
            <a:pPr marL="12001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Traffic routed optimally through AS54020.</a:t>
            </a:r>
          </a:p>
          <a:p>
            <a:pPr algn="l"/>
            <a:endParaRPr lang="en-US" sz="24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ABBB18A-8CCF-4ABA-D96E-C462157D3A29}"/>
              </a:ext>
            </a:extLst>
          </p:cNvPr>
          <p:cNvGrpSpPr/>
          <p:nvPr/>
        </p:nvGrpSpPr>
        <p:grpSpPr>
          <a:xfrm>
            <a:off x="5551760" y="1060056"/>
            <a:ext cx="6508954" cy="2701826"/>
            <a:chOff x="5551760" y="1060056"/>
            <a:chExt cx="6508954" cy="270182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EF47DBA-B8EC-5A7A-9BB5-85893E0D9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51760" y="1060056"/>
              <a:ext cx="6508954" cy="2701826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000CB3-0A23-3679-40BF-E5B04993B0FB}"/>
                </a:ext>
              </a:extLst>
            </p:cNvPr>
            <p:cNvSpPr/>
            <p:nvPr/>
          </p:nvSpPr>
          <p:spPr>
            <a:xfrm>
              <a:off x="11051458" y="2753032"/>
              <a:ext cx="993058" cy="9630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7CDE9B6-CFDD-BA8C-B9CF-F681A457AED4}"/>
              </a:ext>
            </a:extLst>
          </p:cNvPr>
          <p:cNvGrpSpPr/>
          <p:nvPr/>
        </p:nvGrpSpPr>
        <p:grpSpPr>
          <a:xfrm>
            <a:off x="5535562" y="3827418"/>
            <a:ext cx="6508954" cy="2576365"/>
            <a:chOff x="5535562" y="3827418"/>
            <a:chExt cx="6508954" cy="257636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CBEF58D-2854-F568-583F-ECF958E05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2654"/>
            <a:stretch/>
          </p:blipFill>
          <p:spPr>
            <a:xfrm>
              <a:off x="5535562" y="3827418"/>
              <a:ext cx="6508954" cy="2576365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435DDBD-2063-28A9-E2B0-9C73CF24CB6D}"/>
                </a:ext>
              </a:extLst>
            </p:cNvPr>
            <p:cNvSpPr/>
            <p:nvPr/>
          </p:nvSpPr>
          <p:spPr>
            <a:xfrm>
              <a:off x="10058400" y="5369668"/>
              <a:ext cx="1986116" cy="4282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8617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33DE2-CF18-6D91-2545-A95BFA0F4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39D62CE-5016-EDAE-1AB9-248ECA6DBBD4}"/>
              </a:ext>
            </a:extLst>
          </p:cNvPr>
          <p:cNvGrpSpPr/>
          <p:nvPr/>
        </p:nvGrpSpPr>
        <p:grpSpPr>
          <a:xfrm>
            <a:off x="0" y="6375648"/>
            <a:ext cx="12201728" cy="514305"/>
            <a:chOff x="0" y="6375648"/>
            <a:chExt cx="12201728" cy="5143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421AC7E-46AC-39A2-DB2A-23009197BC3D}"/>
                </a:ext>
              </a:extLst>
            </p:cNvPr>
            <p:cNvSpPr/>
            <p:nvPr/>
          </p:nvSpPr>
          <p:spPr>
            <a:xfrm>
              <a:off x="0" y="6515099"/>
              <a:ext cx="12192000" cy="365126"/>
            </a:xfrm>
            <a:prstGeom prst="rect">
              <a:avLst/>
            </a:prstGeom>
            <a:solidFill>
              <a:srgbClr val="18456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050" name="Picture 2" descr="Università di Pisa - APRE">
              <a:extLst>
                <a:ext uri="{FF2B5EF4-FFF2-40B4-BE49-F238E27FC236}">
                  <a16:creationId xmlns:a16="http://schemas.microsoft.com/office/drawing/2014/main" id="{E33CE4DE-219E-BAB8-D80E-AD40BCBF16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36854" y="6375648"/>
              <a:ext cx="1064874" cy="514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8329DECF-E1FF-FCD9-58D3-24F98C2AA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DF3C12B-747D-326F-2684-BD0E9CA234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0415" y="6519905"/>
            <a:ext cx="2743200" cy="365125"/>
          </a:xfrm>
        </p:spPr>
        <p:txBody>
          <a:bodyPr/>
          <a:lstStyle/>
          <a:p>
            <a:fld id="{133CAF3C-C453-46A5-9AE3-FCB0FE41D558}" type="datetime1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2/17/2025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1F48C2-F21D-CEDE-709E-3613F9C14A48}"/>
              </a:ext>
            </a:extLst>
          </p:cNvPr>
          <p:cNvSpPr txBox="1"/>
          <p:nvPr/>
        </p:nvSpPr>
        <p:spPr>
          <a:xfrm>
            <a:off x="317363" y="638235"/>
            <a:ext cx="8453011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Task 3 – BGP Monitoring System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Used Arista eAPI, JSONRPC(JSON Remote Procedure Call) for automated retrieval of BGP data.</a:t>
            </a:r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800100" lvl="1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JSON files generated for each router (e.g., ASBR1_bgp_monitor.json).</a:t>
            </a:r>
          </a:p>
          <a:p>
            <a:pPr marL="800100" lvl="1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Includes nextHop, localPreference, and routeType (active/valid).</a:t>
            </a:r>
          </a:p>
          <a:p>
            <a:pPr marL="800100" lvl="1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Monitors all routers (ASBR1–ASBR8, R1–R4).</a:t>
            </a:r>
          </a:p>
          <a:p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45519B1-23E6-A8D5-25F8-324005020B08}"/>
              </a:ext>
            </a:extLst>
          </p:cNvPr>
          <p:cNvGrpSpPr/>
          <p:nvPr/>
        </p:nvGrpSpPr>
        <p:grpSpPr>
          <a:xfrm>
            <a:off x="0" y="-24017"/>
            <a:ext cx="12180462" cy="702197"/>
            <a:chOff x="42532" y="5020914"/>
            <a:chExt cx="12180462" cy="76368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4601B02-E9DC-7590-98BF-2C6D33961303}"/>
                </a:ext>
              </a:extLst>
            </p:cNvPr>
            <p:cNvSpPr/>
            <p:nvPr/>
          </p:nvSpPr>
          <p:spPr>
            <a:xfrm>
              <a:off x="42532" y="5042180"/>
              <a:ext cx="12159196" cy="599401"/>
            </a:xfrm>
            <a:prstGeom prst="rect">
              <a:avLst/>
            </a:prstGeom>
            <a:solidFill>
              <a:srgbClr val="18456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3" name="Picture 4" descr="SUMA | Dipartimento di Ingegneria dell'Informazione">
              <a:extLst>
                <a:ext uri="{FF2B5EF4-FFF2-40B4-BE49-F238E27FC236}">
                  <a16:creationId xmlns:a16="http://schemas.microsoft.com/office/drawing/2014/main" id="{F94184EB-505C-1992-1477-16CCBD6E1E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46" r="62099" b="8527"/>
            <a:stretch/>
          </p:blipFill>
          <p:spPr bwMode="auto">
            <a:xfrm>
              <a:off x="9289515" y="5020914"/>
              <a:ext cx="2933479" cy="763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22307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452D0-9B8E-8F19-439E-46CD8ED16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ACFD9A-FC28-2BEE-CCA7-1873201B3E66}"/>
              </a:ext>
            </a:extLst>
          </p:cNvPr>
          <p:cNvGrpSpPr/>
          <p:nvPr/>
        </p:nvGrpSpPr>
        <p:grpSpPr>
          <a:xfrm>
            <a:off x="0" y="6375648"/>
            <a:ext cx="12201728" cy="514305"/>
            <a:chOff x="0" y="6375648"/>
            <a:chExt cx="12201728" cy="5143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01BD9B-2A4E-1C93-CF74-7C6C031C1C80}"/>
                </a:ext>
              </a:extLst>
            </p:cNvPr>
            <p:cNvSpPr/>
            <p:nvPr/>
          </p:nvSpPr>
          <p:spPr>
            <a:xfrm>
              <a:off x="0" y="6515099"/>
              <a:ext cx="12192000" cy="365126"/>
            </a:xfrm>
            <a:prstGeom prst="rect">
              <a:avLst/>
            </a:prstGeom>
            <a:solidFill>
              <a:srgbClr val="18456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050" name="Picture 2" descr="Università di Pisa - APRE">
              <a:extLst>
                <a:ext uri="{FF2B5EF4-FFF2-40B4-BE49-F238E27FC236}">
                  <a16:creationId xmlns:a16="http://schemas.microsoft.com/office/drawing/2014/main" id="{9EF6238F-363F-0DE9-7FEA-8EB47398A3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36854" y="6375648"/>
              <a:ext cx="1064874" cy="514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A4D107E4-13B2-262C-8094-460694276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955A0E1-FFEB-C154-C589-6EAA82CE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0415" y="6519905"/>
            <a:ext cx="2743200" cy="365125"/>
          </a:xfrm>
        </p:spPr>
        <p:txBody>
          <a:bodyPr/>
          <a:lstStyle/>
          <a:p>
            <a:fld id="{133CAF3C-C453-46A5-9AE3-FCB0FE41D558}" type="datetime1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2/20/2025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1E46C3B-15CE-B523-CD96-D75DD9EA10AD}"/>
              </a:ext>
            </a:extLst>
          </p:cNvPr>
          <p:cNvGrpSpPr/>
          <p:nvPr/>
        </p:nvGrpSpPr>
        <p:grpSpPr>
          <a:xfrm>
            <a:off x="0" y="-24017"/>
            <a:ext cx="12180462" cy="702197"/>
            <a:chOff x="42532" y="5020914"/>
            <a:chExt cx="12180462" cy="76368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956C6F-823E-9633-48DF-DB7F769BA712}"/>
                </a:ext>
              </a:extLst>
            </p:cNvPr>
            <p:cNvSpPr/>
            <p:nvPr/>
          </p:nvSpPr>
          <p:spPr>
            <a:xfrm>
              <a:off x="42532" y="5042180"/>
              <a:ext cx="12159196" cy="599401"/>
            </a:xfrm>
            <a:prstGeom prst="rect">
              <a:avLst/>
            </a:prstGeom>
            <a:solidFill>
              <a:srgbClr val="18456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3" name="Picture 4" descr="SUMA | Dipartimento di Ingegneria dell'Informazione">
              <a:extLst>
                <a:ext uri="{FF2B5EF4-FFF2-40B4-BE49-F238E27FC236}">
                  <a16:creationId xmlns:a16="http://schemas.microsoft.com/office/drawing/2014/main" id="{1EE06244-4691-2C37-6A3C-920773318C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46" r="62099" b="8527"/>
            <a:stretch/>
          </p:blipFill>
          <p:spPr bwMode="auto">
            <a:xfrm>
              <a:off x="9289515" y="5020914"/>
              <a:ext cx="2933479" cy="763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1D0982B-A48D-8417-159C-147510983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328" y="817630"/>
            <a:ext cx="9654356" cy="511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04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C915B-E75C-5E7A-BB59-B61FC5587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105D4C8-714C-275C-4DDA-A9DFCAEC5F5E}"/>
              </a:ext>
            </a:extLst>
          </p:cNvPr>
          <p:cNvGrpSpPr/>
          <p:nvPr/>
        </p:nvGrpSpPr>
        <p:grpSpPr>
          <a:xfrm>
            <a:off x="0" y="6375648"/>
            <a:ext cx="12201728" cy="514305"/>
            <a:chOff x="0" y="6375648"/>
            <a:chExt cx="12201728" cy="5143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9B54D6-1822-D9F6-D8F6-EA15E1CD887F}"/>
                </a:ext>
              </a:extLst>
            </p:cNvPr>
            <p:cNvSpPr/>
            <p:nvPr/>
          </p:nvSpPr>
          <p:spPr>
            <a:xfrm>
              <a:off x="0" y="6515099"/>
              <a:ext cx="12192000" cy="365126"/>
            </a:xfrm>
            <a:prstGeom prst="rect">
              <a:avLst/>
            </a:prstGeom>
            <a:solidFill>
              <a:srgbClr val="18456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050" name="Picture 2" descr="Università di Pisa - APRE">
              <a:extLst>
                <a:ext uri="{FF2B5EF4-FFF2-40B4-BE49-F238E27FC236}">
                  <a16:creationId xmlns:a16="http://schemas.microsoft.com/office/drawing/2014/main" id="{531CAD9E-7D5A-CBD9-29BF-DFD574BDCF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36854" y="6375648"/>
              <a:ext cx="1064874" cy="514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6F2F8220-0BB8-A7D8-A199-6D7480C08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FA6A621-2CFB-8CA7-AC56-F24B66D3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0415" y="6519905"/>
            <a:ext cx="2743200" cy="365125"/>
          </a:xfrm>
        </p:spPr>
        <p:txBody>
          <a:bodyPr/>
          <a:lstStyle/>
          <a:p>
            <a:fld id="{133CAF3C-C453-46A5-9AE3-FCB0FE41D558}" type="datetime1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2/17/2025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6DE41B-2EC7-8342-0CB2-2B5BC568B947}"/>
              </a:ext>
            </a:extLst>
          </p:cNvPr>
          <p:cNvSpPr txBox="1"/>
          <p:nvPr/>
        </p:nvSpPr>
        <p:spPr>
          <a:xfrm>
            <a:off x="317363" y="638235"/>
            <a:ext cx="6491999" cy="3901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Automated device provisioning using Jinja2 and Python.</a:t>
            </a:r>
          </a:p>
          <a:p>
            <a:pPr marL="800100" lvl="1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Deployed a fully functional multi-AS network with BGP configurations.</a:t>
            </a:r>
          </a:p>
          <a:p>
            <a:pPr marL="800100" lvl="1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Implemented a BGP monitoring system using Arista eAPI.</a:t>
            </a:r>
          </a:p>
          <a:p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BBF20C-03AB-FCCA-BB52-000BF6E8228F}"/>
              </a:ext>
            </a:extLst>
          </p:cNvPr>
          <p:cNvGrpSpPr/>
          <p:nvPr/>
        </p:nvGrpSpPr>
        <p:grpSpPr>
          <a:xfrm>
            <a:off x="0" y="-24017"/>
            <a:ext cx="12180462" cy="702197"/>
            <a:chOff x="42532" y="5020914"/>
            <a:chExt cx="12180462" cy="76368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6112A5-0290-C019-2496-B7B3194C1485}"/>
                </a:ext>
              </a:extLst>
            </p:cNvPr>
            <p:cNvSpPr/>
            <p:nvPr/>
          </p:nvSpPr>
          <p:spPr>
            <a:xfrm>
              <a:off x="42532" y="5042180"/>
              <a:ext cx="12159196" cy="599401"/>
            </a:xfrm>
            <a:prstGeom prst="rect">
              <a:avLst/>
            </a:prstGeom>
            <a:solidFill>
              <a:srgbClr val="18456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3" name="Picture 4" descr="SUMA | Dipartimento di Ingegneria dell'Informazione">
              <a:extLst>
                <a:ext uri="{FF2B5EF4-FFF2-40B4-BE49-F238E27FC236}">
                  <a16:creationId xmlns:a16="http://schemas.microsoft.com/office/drawing/2014/main" id="{B97A72C5-319E-9BD5-65CE-E86705BC88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46" r="62099" b="8527"/>
            <a:stretch/>
          </p:blipFill>
          <p:spPr bwMode="auto">
            <a:xfrm>
              <a:off x="9289515" y="5020914"/>
              <a:ext cx="2933479" cy="763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02405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4BFC8-3901-5E6A-D13A-9FE7051CD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2E547D1-8F8B-A307-4583-DA0169367A6A}"/>
              </a:ext>
            </a:extLst>
          </p:cNvPr>
          <p:cNvGrpSpPr/>
          <p:nvPr/>
        </p:nvGrpSpPr>
        <p:grpSpPr>
          <a:xfrm>
            <a:off x="0" y="6375648"/>
            <a:ext cx="12201728" cy="514305"/>
            <a:chOff x="0" y="6375648"/>
            <a:chExt cx="12201728" cy="5143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88BA9B-FB37-1D02-50B4-6D963448E98E}"/>
                </a:ext>
              </a:extLst>
            </p:cNvPr>
            <p:cNvSpPr/>
            <p:nvPr/>
          </p:nvSpPr>
          <p:spPr>
            <a:xfrm>
              <a:off x="0" y="6515099"/>
              <a:ext cx="12192000" cy="365126"/>
            </a:xfrm>
            <a:prstGeom prst="rect">
              <a:avLst/>
            </a:prstGeom>
            <a:solidFill>
              <a:srgbClr val="18456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50" name="Picture 2" descr="Università di Pisa - APRE">
              <a:extLst>
                <a:ext uri="{FF2B5EF4-FFF2-40B4-BE49-F238E27FC236}">
                  <a16:creationId xmlns:a16="http://schemas.microsoft.com/office/drawing/2014/main" id="{2AF97098-C3E5-EC4E-79D5-222D465708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36854" y="6375648"/>
              <a:ext cx="1064874" cy="514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B542A766-3D45-84DF-F22A-63ABB7D4E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D675F94-80BB-5C18-7776-7B44E87C97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0415" y="6519905"/>
            <a:ext cx="2743200" cy="365125"/>
          </a:xfrm>
        </p:spPr>
        <p:txBody>
          <a:bodyPr/>
          <a:lstStyle/>
          <a:p>
            <a:fld id="{133CAF3C-C453-46A5-9AE3-FCB0FE41D558}" type="datetime1">
              <a:rPr lang="en-US" smtClean="0"/>
              <a:t>2/17/2025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D0F710-48F0-16DD-FE50-227028D86E63}"/>
              </a:ext>
            </a:extLst>
          </p:cNvPr>
          <p:cNvSpPr txBox="1"/>
          <p:nvPr/>
        </p:nvSpPr>
        <p:spPr>
          <a:xfrm>
            <a:off x="3667328" y="2461484"/>
            <a:ext cx="54669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Thank You for Listening!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070115-F084-47EC-B8F8-654F93A4BA1B}"/>
              </a:ext>
            </a:extLst>
          </p:cNvPr>
          <p:cNvGrpSpPr/>
          <p:nvPr/>
        </p:nvGrpSpPr>
        <p:grpSpPr>
          <a:xfrm>
            <a:off x="0" y="-69726"/>
            <a:ext cx="12180462" cy="702197"/>
            <a:chOff x="42532" y="5020914"/>
            <a:chExt cx="12180462" cy="7636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7C3BBA-28DF-DD1C-79A3-564B92157D4F}"/>
                </a:ext>
              </a:extLst>
            </p:cNvPr>
            <p:cNvSpPr/>
            <p:nvPr/>
          </p:nvSpPr>
          <p:spPr>
            <a:xfrm>
              <a:off x="42532" y="5042180"/>
              <a:ext cx="12159196" cy="599401"/>
            </a:xfrm>
            <a:prstGeom prst="rect">
              <a:avLst/>
            </a:prstGeom>
            <a:solidFill>
              <a:srgbClr val="18456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4" descr="SUMA | Dipartimento di Ingegneria dell'Informazione">
              <a:extLst>
                <a:ext uri="{FF2B5EF4-FFF2-40B4-BE49-F238E27FC236}">
                  <a16:creationId xmlns:a16="http://schemas.microsoft.com/office/drawing/2014/main" id="{8790704A-3573-9151-28D1-76001764EC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46" r="62099" b="8527"/>
            <a:stretch/>
          </p:blipFill>
          <p:spPr bwMode="auto">
            <a:xfrm>
              <a:off x="9289515" y="5020914"/>
              <a:ext cx="2933479" cy="763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423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8329C-BC90-26AD-C71D-E131913B0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8B0A1B4-39F0-8180-9311-0468C528B2CC}"/>
              </a:ext>
            </a:extLst>
          </p:cNvPr>
          <p:cNvGrpSpPr/>
          <p:nvPr/>
        </p:nvGrpSpPr>
        <p:grpSpPr>
          <a:xfrm>
            <a:off x="0" y="6375648"/>
            <a:ext cx="12201728" cy="514305"/>
            <a:chOff x="0" y="6375648"/>
            <a:chExt cx="12201728" cy="5143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5A31DF-60A8-A9A4-0E83-B04CFB4B9458}"/>
                </a:ext>
              </a:extLst>
            </p:cNvPr>
            <p:cNvSpPr/>
            <p:nvPr/>
          </p:nvSpPr>
          <p:spPr>
            <a:xfrm>
              <a:off x="0" y="6515099"/>
              <a:ext cx="12192000" cy="365126"/>
            </a:xfrm>
            <a:prstGeom prst="rect">
              <a:avLst/>
            </a:prstGeom>
            <a:solidFill>
              <a:srgbClr val="18456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50" name="Picture 2" descr="Università di Pisa - APRE">
              <a:extLst>
                <a:ext uri="{FF2B5EF4-FFF2-40B4-BE49-F238E27FC236}">
                  <a16:creationId xmlns:a16="http://schemas.microsoft.com/office/drawing/2014/main" id="{9D92DAC8-C53E-E539-BFE3-522472D6AE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36854" y="6375648"/>
              <a:ext cx="1064874" cy="514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7FD082B2-FD29-28F2-A727-FF4FE7E64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15726E-B0AE-61E7-564A-C922FEF6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0415" y="6519905"/>
            <a:ext cx="2743200" cy="365125"/>
          </a:xfrm>
        </p:spPr>
        <p:txBody>
          <a:bodyPr/>
          <a:lstStyle/>
          <a:p>
            <a:fld id="{133CAF3C-C453-46A5-9AE3-FCB0FE41D558}" type="datetime1">
              <a:rPr lang="en-US" smtClean="0"/>
              <a:t>2/17/2025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E8CE3-5F49-D92F-5397-F523EE2D069C}"/>
              </a:ext>
            </a:extLst>
          </p:cNvPr>
          <p:cNvSpPr txBox="1"/>
          <p:nvPr/>
        </p:nvSpPr>
        <p:spPr>
          <a:xfrm>
            <a:off x="621360" y="686125"/>
            <a:ext cx="8955259" cy="4569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3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Introduction</a:t>
            </a: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3200" b="1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Automates network, deployment and configuration.</a:t>
            </a:r>
          </a:p>
          <a:p>
            <a:pPr marL="800100" lvl="1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Uses YAML for data definition and Jinja2 for configuration generation.</a:t>
            </a:r>
          </a:p>
          <a:p>
            <a:pPr marL="800100" lvl="1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Leverages Containerlab for network topology deployment.</a:t>
            </a:r>
          </a:p>
          <a:p>
            <a:pPr marL="800100" lvl="1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Features multiple routers across autonomous systems (AS) with BGP as the primary protocol.</a:t>
            </a:r>
          </a:p>
          <a:p>
            <a:pPr marL="800100" lvl="1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BGP monitoring data collection.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endParaRPr lang="en-US" sz="28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51007F-E696-777F-97DA-1AE993BA1F91}"/>
              </a:ext>
            </a:extLst>
          </p:cNvPr>
          <p:cNvGrpSpPr/>
          <p:nvPr/>
        </p:nvGrpSpPr>
        <p:grpSpPr>
          <a:xfrm>
            <a:off x="0" y="-24017"/>
            <a:ext cx="12180462" cy="702197"/>
            <a:chOff x="42532" y="5020914"/>
            <a:chExt cx="12180462" cy="76368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DC43BE6-EA9E-CA39-2A79-909357369BC5}"/>
                </a:ext>
              </a:extLst>
            </p:cNvPr>
            <p:cNvSpPr/>
            <p:nvPr/>
          </p:nvSpPr>
          <p:spPr>
            <a:xfrm>
              <a:off x="42532" y="5042180"/>
              <a:ext cx="12159196" cy="599401"/>
            </a:xfrm>
            <a:prstGeom prst="rect">
              <a:avLst/>
            </a:prstGeom>
            <a:solidFill>
              <a:srgbClr val="18456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4" descr="SUMA | Dipartimento di Ingegneria dell'Informazione">
              <a:extLst>
                <a:ext uri="{FF2B5EF4-FFF2-40B4-BE49-F238E27FC236}">
                  <a16:creationId xmlns:a16="http://schemas.microsoft.com/office/drawing/2014/main" id="{A2619A67-3CF4-1FD4-EECD-C7F7B9C559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46" r="62099" b="8527"/>
            <a:stretch/>
          </p:blipFill>
          <p:spPr bwMode="auto">
            <a:xfrm>
              <a:off x="9289515" y="5020914"/>
              <a:ext cx="2933479" cy="763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9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9D01A-5407-A22D-B74C-6BB52DCE8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17F7255-EA3D-7AD9-18B1-AD9A51B9ECDF}"/>
              </a:ext>
            </a:extLst>
          </p:cNvPr>
          <p:cNvGrpSpPr/>
          <p:nvPr/>
        </p:nvGrpSpPr>
        <p:grpSpPr>
          <a:xfrm>
            <a:off x="0" y="6375648"/>
            <a:ext cx="12201728" cy="514305"/>
            <a:chOff x="0" y="6375648"/>
            <a:chExt cx="12201728" cy="5143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8496C3-78F8-B905-C616-645093A77C3C}"/>
                </a:ext>
              </a:extLst>
            </p:cNvPr>
            <p:cNvSpPr/>
            <p:nvPr/>
          </p:nvSpPr>
          <p:spPr>
            <a:xfrm>
              <a:off x="0" y="6515099"/>
              <a:ext cx="12192000" cy="365126"/>
            </a:xfrm>
            <a:prstGeom prst="rect">
              <a:avLst/>
            </a:prstGeom>
            <a:solidFill>
              <a:srgbClr val="18456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50" name="Picture 2" descr="Università di Pisa - APRE">
              <a:extLst>
                <a:ext uri="{FF2B5EF4-FFF2-40B4-BE49-F238E27FC236}">
                  <a16:creationId xmlns:a16="http://schemas.microsoft.com/office/drawing/2014/main" id="{3F6E79D2-3906-5671-F3D9-AF4402275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36854" y="6375648"/>
              <a:ext cx="1064874" cy="514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1755FC90-9B03-4C3C-872F-87D3E0220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FAACC06-7DF8-5C55-7928-B8DF36A89A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0415" y="6519905"/>
            <a:ext cx="2743200" cy="365125"/>
          </a:xfrm>
        </p:spPr>
        <p:txBody>
          <a:bodyPr/>
          <a:lstStyle/>
          <a:p>
            <a:fld id="{133CAF3C-C453-46A5-9AE3-FCB0FE41D558}" type="datetime1">
              <a:rPr lang="en-US" smtClean="0"/>
              <a:t>2/20/2025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4D91F-F3A0-C03B-8459-0A9181AC5EA0}"/>
              </a:ext>
            </a:extLst>
          </p:cNvPr>
          <p:cNvSpPr txBox="1"/>
          <p:nvPr/>
        </p:nvSpPr>
        <p:spPr>
          <a:xfrm>
            <a:off x="621360" y="686125"/>
            <a:ext cx="8955259" cy="3149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effectLst/>
                <a:latin typeface="Inter"/>
              </a:rPr>
              <a:t>Border Gateway Protocol (BGP)</a:t>
            </a:r>
          </a:p>
          <a:p>
            <a:pPr algn="l"/>
            <a:endParaRPr lang="en-US" sz="3200" b="1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Protocol for exchanging routing information between networks.</a:t>
            </a:r>
          </a:p>
          <a:p>
            <a:pPr marL="800100" lvl="1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Connects autonomous systems (AS) to form the internet.</a:t>
            </a:r>
          </a:p>
          <a:p>
            <a:pPr marL="800100" lvl="1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Determines the best path based on policies, not distance.</a:t>
            </a:r>
          </a:p>
          <a:p>
            <a:pPr marL="800100" lvl="1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Operates in two modes: iBGP (internal) and eBGP (external).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endParaRPr lang="en-US" sz="28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104C80F-5A50-6792-69EF-D2F778A9061D}"/>
              </a:ext>
            </a:extLst>
          </p:cNvPr>
          <p:cNvGrpSpPr/>
          <p:nvPr/>
        </p:nvGrpSpPr>
        <p:grpSpPr>
          <a:xfrm>
            <a:off x="0" y="-24017"/>
            <a:ext cx="12180462" cy="702197"/>
            <a:chOff x="42532" y="5020914"/>
            <a:chExt cx="12180462" cy="76368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9429F3-03E8-C58F-82BE-EE02491CAE14}"/>
                </a:ext>
              </a:extLst>
            </p:cNvPr>
            <p:cNvSpPr/>
            <p:nvPr/>
          </p:nvSpPr>
          <p:spPr>
            <a:xfrm>
              <a:off x="42532" y="5042180"/>
              <a:ext cx="12159196" cy="599401"/>
            </a:xfrm>
            <a:prstGeom prst="rect">
              <a:avLst/>
            </a:prstGeom>
            <a:solidFill>
              <a:srgbClr val="18456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4" descr="SUMA | Dipartimento di Ingegneria dell'Informazione">
              <a:extLst>
                <a:ext uri="{FF2B5EF4-FFF2-40B4-BE49-F238E27FC236}">
                  <a16:creationId xmlns:a16="http://schemas.microsoft.com/office/drawing/2014/main" id="{692758E2-44A2-4241-2CB4-74298CEA82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46" r="62099" b="8527"/>
            <a:stretch/>
          </p:blipFill>
          <p:spPr bwMode="auto">
            <a:xfrm>
              <a:off x="9289515" y="5020914"/>
              <a:ext cx="2933479" cy="763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89C8F76-8258-4692-454C-24021274B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061" y="3428999"/>
            <a:ext cx="5059554" cy="30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74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7353E-1552-6F4B-DD86-D3A6076C6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109E91C-46AA-3357-0137-DD109FB2F89E}"/>
              </a:ext>
            </a:extLst>
          </p:cNvPr>
          <p:cNvGrpSpPr/>
          <p:nvPr/>
        </p:nvGrpSpPr>
        <p:grpSpPr>
          <a:xfrm>
            <a:off x="0" y="6375648"/>
            <a:ext cx="12201728" cy="514305"/>
            <a:chOff x="0" y="6375648"/>
            <a:chExt cx="12201728" cy="5143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FD9641-6801-18E0-FC55-D93292BB6490}"/>
                </a:ext>
              </a:extLst>
            </p:cNvPr>
            <p:cNvSpPr/>
            <p:nvPr/>
          </p:nvSpPr>
          <p:spPr>
            <a:xfrm>
              <a:off x="0" y="6515099"/>
              <a:ext cx="12192000" cy="365126"/>
            </a:xfrm>
            <a:prstGeom prst="rect">
              <a:avLst/>
            </a:prstGeom>
            <a:solidFill>
              <a:srgbClr val="18456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50" name="Picture 2" descr="Università di Pisa - APRE">
              <a:extLst>
                <a:ext uri="{FF2B5EF4-FFF2-40B4-BE49-F238E27FC236}">
                  <a16:creationId xmlns:a16="http://schemas.microsoft.com/office/drawing/2014/main" id="{3965F861-B0DA-1804-6AD1-8F6AA6C51C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36854" y="6375648"/>
              <a:ext cx="1064874" cy="514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9072FC7B-77AC-8E72-4672-F3724DB7E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C7186F-91D8-3D40-4EAF-6B29ED48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0415" y="6519905"/>
            <a:ext cx="2743200" cy="365125"/>
          </a:xfrm>
        </p:spPr>
        <p:txBody>
          <a:bodyPr/>
          <a:lstStyle/>
          <a:p>
            <a:fld id="{133CAF3C-C453-46A5-9AE3-FCB0FE41D558}" type="datetime1">
              <a:rPr lang="en-US" smtClean="0"/>
              <a:t>2/17/2025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1A3CB9-DE62-4AC6-3608-A46C9CC459B0}"/>
              </a:ext>
            </a:extLst>
          </p:cNvPr>
          <p:cNvGrpSpPr/>
          <p:nvPr/>
        </p:nvGrpSpPr>
        <p:grpSpPr>
          <a:xfrm>
            <a:off x="0" y="-24017"/>
            <a:ext cx="12180462" cy="702197"/>
            <a:chOff x="42532" y="5020914"/>
            <a:chExt cx="12180462" cy="76368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8BF33-A9E4-D620-32B9-2621B868EA8E}"/>
                </a:ext>
              </a:extLst>
            </p:cNvPr>
            <p:cNvSpPr/>
            <p:nvPr/>
          </p:nvSpPr>
          <p:spPr>
            <a:xfrm>
              <a:off x="42532" y="5042180"/>
              <a:ext cx="12159196" cy="599401"/>
            </a:xfrm>
            <a:prstGeom prst="rect">
              <a:avLst/>
            </a:prstGeom>
            <a:solidFill>
              <a:srgbClr val="18456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4" descr="SUMA | Dipartimento di Ingegneria dell'Informazione">
              <a:extLst>
                <a:ext uri="{FF2B5EF4-FFF2-40B4-BE49-F238E27FC236}">
                  <a16:creationId xmlns:a16="http://schemas.microsoft.com/office/drawing/2014/main" id="{EDA5B0FB-411F-A9DB-0B07-E2A1100D67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46" r="62099" b="8527"/>
            <a:stretch/>
          </p:blipFill>
          <p:spPr bwMode="auto">
            <a:xfrm>
              <a:off x="9289515" y="5020914"/>
              <a:ext cx="2933479" cy="763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66" name="TextBox 2065">
            <a:extLst>
              <a:ext uri="{FF2B5EF4-FFF2-40B4-BE49-F238E27FC236}">
                <a16:creationId xmlns:a16="http://schemas.microsoft.com/office/drawing/2014/main" id="{C5477004-876F-903C-B014-81B8EE7DBE64}"/>
              </a:ext>
            </a:extLst>
          </p:cNvPr>
          <p:cNvSpPr txBox="1"/>
          <p:nvPr/>
        </p:nvSpPr>
        <p:spPr>
          <a:xfrm>
            <a:off x="349027" y="4977535"/>
            <a:ext cx="114611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ASBR acts as the BGP speaker for external communication between different ASes.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Full mesh iBGP for internal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eBGP for external </a:t>
            </a:r>
          </a:p>
        </p:txBody>
      </p:sp>
      <p:pic>
        <p:nvPicPr>
          <p:cNvPr id="2069" name="Picture 2068">
            <a:extLst>
              <a:ext uri="{FF2B5EF4-FFF2-40B4-BE49-F238E27FC236}">
                <a16:creationId xmlns:a16="http://schemas.microsoft.com/office/drawing/2014/main" id="{38F7DBBD-6C47-1CA9-47DB-814C03671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043" y="709182"/>
            <a:ext cx="8769851" cy="417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25346-29B4-17C2-CF90-B9CD1D495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6D729F1-DE39-5FBE-4BAF-3E3D8D7C11D7}"/>
              </a:ext>
            </a:extLst>
          </p:cNvPr>
          <p:cNvGrpSpPr/>
          <p:nvPr/>
        </p:nvGrpSpPr>
        <p:grpSpPr>
          <a:xfrm>
            <a:off x="0" y="6375648"/>
            <a:ext cx="12201728" cy="514305"/>
            <a:chOff x="0" y="6375648"/>
            <a:chExt cx="12201728" cy="5143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3B8D81-7E3E-4165-88D4-1440438B280A}"/>
                </a:ext>
              </a:extLst>
            </p:cNvPr>
            <p:cNvSpPr/>
            <p:nvPr/>
          </p:nvSpPr>
          <p:spPr>
            <a:xfrm>
              <a:off x="0" y="6515099"/>
              <a:ext cx="12192000" cy="365126"/>
            </a:xfrm>
            <a:prstGeom prst="rect">
              <a:avLst/>
            </a:prstGeom>
            <a:solidFill>
              <a:srgbClr val="18456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050" name="Picture 2" descr="Università di Pisa - APRE">
              <a:extLst>
                <a:ext uri="{FF2B5EF4-FFF2-40B4-BE49-F238E27FC236}">
                  <a16:creationId xmlns:a16="http://schemas.microsoft.com/office/drawing/2014/main" id="{EB8CBBA8-244B-1A3D-0857-7672894FEA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36854" y="6375648"/>
              <a:ext cx="1064874" cy="514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03814732-1078-1D71-9028-977186D70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4CD903-A7F7-4BCC-56EA-FFDE9BCEE0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0415" y="6519905"/>
            <a:ext cx="2743200" cy="365125"/>
          </a:xfrm>
        </p:spPr>
        <p:txBody>
          <a:bodyPr/>
          <a:lstStyle/>
          <a:p>
            <a:fld id="{133CAF3C-C453-46A5-9AE3-FCB0FE41D558}" type="datetime1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2/17/2025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0EE42-DB9B-517E-8EA0-48A3819D03A8}"/>
              </a:ext>
            </a:extLst>
          </p:cNvPr>
          <p:cNvSpPr txBox="1"/>
          <p:nvPr/>
        </p:nvSpPr>
        <p:spPr>
          <a:xfrm>
            <a:off x="541099" y="621838"/>
            <a:ext cx="9576295" cy="5978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Task 1 – </a:t>
            </a:r>
            <a:r>
              <a:rPr lang="en-US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Network Automation System</a:t>
            </a:r>
          </a:p>
          <a:p>
            <a:pPr algn="l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Device Provisioning: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Automates creation of startup-config files using YAML and Jinja2.</a:t>
            </a:r>
          </a:p>
          <a:p>
            <a:pPr marL="1257300" lvl="2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YAML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1657350" lvl="3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Human-readable and structured</a:t>
            </a:r>
          </a:p>
          <a:p>
            <a:pPr marL="1657350" lvl="3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Inter"/>
              </a:rPr>
              <a:t>D</a:t>
            </a:r>
            <a:r>
              <a:rPr lang="en-US" sz="2400" b="0" i="0" dirty="0">
                <a:effectLst/>
                <a:latin typeface="Inter"/>
              </a:rPr>
              <a:t>efining network parameters </a:t>
            </a: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IP addresses, AS numbers, and BGP neighbors </a:t>
            </a:r>
            <a:endParaRPr lang="en-US" sz="240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Jinjia2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1657350" lvl="3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Dynamic template generation</a:t>
            </a:r>
          </a:p>
          <a:p>
            <a:pPr marL="1657350" lvl="3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reation of reusable and modular configuration templates</a:t>
            </a:r>
          </a:p>
          <a:p>
            <a:pPr marL="1657350" lvl="3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Reduces manual effort and ensures consistency across routers.</a:t>
            </a:r>
          </a:p>
          <a:p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272517-0304-FE6B-C64C-0891C3E45349}"/>
              </a:ext>
            </a:extLst>
          </p:cNvPr>
          <p:cNvGrpSpPr/>
          <p:nvPr/>
        </p:nvGrpSpPr>
        <p:grpSpPr>
          <a:xfrm>
            <a:off x="0" y="-24017"/>
            <a:ext cx="12180462" cy="702197"/>
            <a:chOff x="42532" y="5020914"/>
            <a:chExt cx="12180462" cy="76368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85C67D-8DEB-62B6-16A8-E1E3CCB93ECB}"/>
                </a:ext>
              </a:extLst>
            </p:cNvPr>
            <p:cNvSpPr/>
            <p:nvPr/>
          </p:nvSpPr>
          <p:spPr>
            <a:xfrm>
              <a:off x="42532" y="5042180"/>
              <a:ext cx="12159196" cy="599401"/>
            </a:xfrm>
            <a:prstGeom prst="rect">
              <a:avLst/>
            </a:prstGeom>
            <a:solidFill>
              <a:srgbClr val="18456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3" name="Picture 4" descr="SUMA | Dipartimento di Ingegneria dell'Informazione">
              <a:extLst>
                <a:ext uri="{FF2B5EF4-FFF2-40B4-BE49-F238E27FC236}">
                  <a16:creationId xmlns:a16="http://schemas.microsoft.com/office/drawing/2014/main" id="{64865274-1DC0-465C-936B-60680B2AE1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46" r="62099" b="8527"/>
            <a:stretch/>
          </p:blipFill>
          <p:spPr bwMode="auto">
            <a:xfrm>
              <a:off x="9289515" y="5020914"/>
              <a:ext cx="2933479" cy="763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7867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A5076-5110-767D-2A93-A146AF547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D656C60-7B72-60E1-AE2B-BC5A3A35965F}"/>
              </a:ext>
            </a:extLst>
          </p:cNvPr>
          <p:cNvGrpSpPr/>
          <p:nvPr/>
        </p:nvGrpSpPr>
        <p:grpSpPr>
          <a:xfrm>
            <a:off x="0" y="6375648"/>
            <a:ext cx="12201728" cy="514305"/>
            <a:chOff x="0" y="6375648"/>
            <a:chExt cx="12201728" cy="5143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AA7FC17-5BAC-C97D-F742-0C3FBDEBE64D}"/>
                </a:ext>
              </a:extLst>
            </p:cNvPr>
            <p:cNvSpPr/>
            <p:nvPr/>
          </p:nvSpPr>
          <p:spPr>
            <a:xfrm>
              <a:off x="0" y="6515099"/>
              <a:ext cx="12192000" cy="365126"/>
            </a:xfrm>
            <a:prstGeom prst="rect">
              <a:avLst/>
            </a:prstGeom>
            <a:solidFill>
              <a:srgbClr val="18456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050" name="Picture 2" descr="Università di Pisa - APRE">
              <a:extLst>
                <a:ext uri="{FF2B5EF4-FFF2-40B4-BE49-F238E27FC236}">
                  <a16:creationId xmlns:a16="http://schemas.microsoft.com/office/drawing/2014/main" id="{89C4DB8D-49D2-2DCC-4D8B-520C2AA2E6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36854" y="6375648"/>
              <a:ext cx="1064874" cy="514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102C3E03-C575-5C61-60D2-EA48521D4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FFC041-684C-3B93-6B74-5A4B4F0C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0415" y="6519905"/>
            <a:ext cx="2743200" cy="365125"/>
          </a:xfrm>
        </p:spPr>
        <p:txBody>
          <a:bodyPr/>
          <a:lstStyle/>
          <a:p>
            <a:fld id="{133CAF3C-C453-46A5-9AE3-FCB0FE41D558}" type="datetime1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2/17/2025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056517-DF8C-B036-BA89-6D1B773AA25D}"/>
              </a:ext>
            </a:extLst>
          </p:cNvPr>
          <p:cNvGrpSpPr/>
          <p:nvPr/>
        </p:nvGrpSpPr>
        <p:grpSpPr>
          <a:xfrm>
            <a:off x="0" y="-24017"/>
            <a:ext cx="12180462" cy="702197"/>
            <a:chOff x="42532" y="5020914"/>
            <a:chExt cx="12180462" cy="76368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14701D5-098E-AC76-C63A-886484ACFB10}"/>
                </a:ext>
              </a:extLst>
            </p:cNvPr>
            <p:cNvSpPr/>
            <p:nvPr/>
          </p:nvSpPr>
          <p:spPr>
            <a:xfrm>
              <a:off x="42532" y="5042180"/>
              <a:ext cx="12159196" cy="599401"/>
            </a:xfrm>
            <a:prstGeom prst="rect">
              <a:avLst/>
            </a:prstGeom>
            <a:solidFill>
              <a:srgbClr val="18456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3" name="Picture 4" descr="SUMA | Dipartimento di Ingegneria dell'Informazione">
              <a:extLst>
                <a:ext uri="{FF2B5EF4-FFF2-40B4-BE49-F238E27FC236}">
                  <a16:creationId xmlns:a16="http://schemas.microsoft.com/office/drawing/2014/main" id="{658818BD-EE76-6CCB-C6DD-FC438EC96F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46" r="62099" b="8527"/>
            <a:stretch/>
          </p:blipFill>
          <p:spPr bwMode="auto">
            <a:xfrm>
              <a:off x="9289515" y="5020914"/>
              <a:ext cx="2933479" cy="763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E7F129C-7CAD-FE82-54F6-E9D5507E2D70}"/>
              </a:ext>
            </a:extLst>
          </p:cNvPr>
          <p:cNvGrpSpPr/>
          <p:nvPr/>
        </p:nvGrpSpPr>
        <p:grpSpPr>
          <a:xfrm>
            <a:off x="2259016" y="817631"/>
            <a:ext cx="7148364" cy="4783666"/>
            <a:chOff x="4262181" y="1278840"/>
            <a:chExt cx="7148364" cy="478366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A3FC837-9E83-58F9-F4E4-9DE663830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62181" y="1278840"/>
              <a:ext cx="3634833" cy="478366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87BFD72-C237-CE57-EF48-A5BB336FE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99245" y="1278840"/>
              <a:ext cx="3011300" cy="47836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647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A4CEB-EB06-0F43-2FFE-DE1A7865B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0253AFE-3563-EB43-DCE0-90625289E8B6}"/>
              </a:ext>
            </a:extLst>
          </p:cNvPr>
          <p:cNvGrpSpPr/>
          <p:nvPr/>
        </p:nvGrpSpPr>
        <p:grpSpPr>
          <a:xfrm>
            <a:off x="0" y="6375648"/>
            <a:ext cx="12201728" cy="514305"/>
            <a:chOff x="0" y="6375648"/>
            <a:chExt cx="12201728" cy="5143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645E53-48FB-F4A0-F515-9F4139107404}"/>
                </a:ext>
              </a:extLst>
            </p:cNvPr>
            <p:cNvSpPr/>
            <p:nvPr/>
          </p:nvSpPr>
          <p:spPr>
            <a:xfrm>
              <a:off x="0" y="6515099"/>
              <a:ext cx="12192000" cy="365126"/>
            </a:xfrm>
            <a:prstGeom prst="rect">
              <a:avLst/>
            </a:prstGeom>
            <a:solidFill>
              <a:srgbClr val="18456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050" name="Picture 2" descr="Università di Pisa - APRE">
              <a:extLst>
                <a:ext uri="{FF2B5EF4-FFF2-40B4-BE49-F238E27FC236}">
                  <a16:creationId xmlns:a16="http://schemas.microsoft.com/office/drawing/2014/main" id="{DF7863A0-42CD-5DAA-21C7-931AB4B816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36854" y="6375648"/>
              <a:ext cx="1064874" cy="514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6A244793-1092-9A09-4DB4-7393A55CD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3A60BD7-B1B6-B0B9-E83C-ED4DD9E6C5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0415" y="6519905"/>
            <a:ext cx="2743200" cy="365125"/>
          </a:xfrm>
        </p:spPr>
        <p:txBody>
          <a:bodyPr/>
          <a:lstStyle/>
          <a:p>
            <a:fld id="{133CAF3C-C453-46A5-9AE3-FCB0FE41D558}" type="datetime1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2/20/2025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76C195-9709-9742-91DE-A577B17C4D6D}"/>
              </a:ext>
            </a:extLst>
          </p:cNvPr>
          <p:cNvSpPr txBox="1"/>
          <p:nvPr/>
        </p:nvSpPr>
        <p:spPr>
          <a:xfrm>
            <a:off x="385458" y="702824"/>
            <a:ext cx="5808866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Task 2 – Network Deployment</a:t>
            </a:r>
          </a:p>
          <a:p>
            <a:pPr marL="800100" lvl="1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Internal Routers:</a:t>
            </a: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R1, R2, R3, R4 handle intra-AS routing.</a:t>
            </a:r>
          </a:p>
          <a:p>
            <a:pPr marL="800100" lvl="1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 Border Routers (ASBRs):</a:t>
            </a: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ASBR1–ASBR8 peer with external ASes.</a:t>
            </a:r>
          </a:p>
          <a:p>
            <a:pPr marL="800100" lvl="1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Hosts:</a:t>
            </a: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h1, h2, h3 for testing and validation of local </a:t>
            </a:r>
          </a:p>
          <a:p>
            <a:pPr lvl="1">
              <a:spcBef>
                <a:spcPts val="300"/>
              </a:spcBef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network.</a:t>
            </a:r>
          </a:p>
          <a:p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53DEA1-466B-528A-47F1-D4D4C823A794}"/>
              </a:ext>
            </a:extLst>
          </p:cNvPr>
          <p:cNvGrpSpPr/>
          <p:nvPr/>
        </p:nvGrpSpPr>
        <p:grpSpPr>
          <a:xfrm>
            <a:off x="0" y="-24017"/>
            <a:ext cx="12180462" cy="702197"/>
            <a:chOff x="42532" y="5020914"/>
            <a:chExt cx="12180462" cy="76368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CDEE1D-C8C9-511E-D6B1-E5506F9A12EE}"/>
                </a:ext>
              </a:extLst>
            </p:cNvPr>
            <p:cNvSpPr/>
            <p:nvPr/>
          </p:nvSpPr>
          <p:spPr>
            <a:xfrm>
              <a:off x="42532" y="5042180"/>
              <a:ext cx="12159196" cy="599401"/>
            </a:xfrm>
            <a:prstGeom prst="rect">
              <a:avLst/>
            </a:prstGeom>
            <a:solidFill>
              <a:srgbClr val="18456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3" name="Picture 4" descr="SUMA | Dipartimento di Ingegneria dell'Informazione">
              <a:extLst>
                <a:ext uri="{FF2B5EF4-FFF2-40B4-BE49-F238E27FC236}">
                  <a16:creationId xmlns:a16="http://schemas.microsoft.com/office/drawing/2014/main" id="{FC3CCB1B-330D-CCCA-1EE7-707B17EFAA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46" r="62099" b="8527"/>
            <a:stretch/>
          </p:blipFill>
          <p:spPr bwMode="auto">
            <a:xfrm>
              <a:off x="9289515" y="5020914"/>
              <a:ext cx="2933479" cy="763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02F62D-61B1-C08B-A598-B08E899DEAA0}"/>
              </a:ext>
            </a:extLst>
          </p:cNvPr>
          <p:cNvGrpSpPr/>
          <p:nvPr/>
        </p:nvGrpSpPr>
        <p:grpSpPr>
          <a:xfrm>
            <a:off x="4074511" y="3133676"/>
            <a:ext cx="7977843" cy="3249917"/>
            <a:chOff x="2785405" y="3185653"/>
            <a:chExt cx="7977843" cy="324991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D9E5F9E-91D5-85C4-BD71-2ECEFF11A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52530" b="1563"/>
            <a:stretch/>
          </p:blipFill>
          <p:spPr>
            <a:xfrm>
              <a:off x="6891075" y="3185653"/>
              <a:ext cx="3872173" cy="324991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FCFB74E-364F-A18C-0011-D4C14CB4B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52213" r="365" b="1563"/>
            <a:stretch/>
          </p:blipFill>
          <p:spPr>
            <a:xfrm>
              <a:off x="2785405" y="3185653"/>
              <a:ext cx="3868283" cy="32499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980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2B74E-EBD9-2F1F-033B-AB2D507F4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1B93C14-D585-389A-29B5-2CB34213F920}"/>
              </a:ext>
            </a:extLst>
          </p:cNvPr>
          <p:cNvGrpSpPr/>
          <p:nvPr/>
        </p:nvGrpSpPr>
        <p:grpSpPr>
          <a:xfrm>
            <a:off x="0" y="6375648"/>
            <a:ext cx="12201728" cy="514305"/>
            <a:chOff x="0" y="6375648"/>
            <a:chExt cx="12201728" cy="5143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4DE257A-8522-FD41-E635-1C81DDEB67D5}"/>
                </a:ext>
              </a:extLst>
            </p:cNvPr>
            <p:cNvSpPr/>
            <p:nvPr/>
          </p:nvSpPr>
          <p:spPr>
            <a:xfrm>
              <a:off x="0" y="6515099"/>
              <a:ext cx="12192000" cy="365126"/>
            </a:xfrm>
            <a:prstGeom prst="rect">
              <a:avLst/>
            </a:prstGeom>
            <a:solidFill>
              <a:srgbClr val="18456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050" name="Picture 2" descr="Università di Pisa - APRE">
              <a:extLst>
                <a:ext uri="{FF2B5EF4-FFF2-40B4-BE49-F238E27FC236}">
                  <a16:creationId xmlns:a16="http://schemas.microsoft.com/office/drawing/2014/main" id="{100BDB2B-EAB5-A6AF-9494-69BAA554C8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36854" y="6375648"/>
              <a:ext cx="1064874" cy="514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DF97355C-5767-67E2-B98B-141D93F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B1B37B-F964-5387-6A96-CAF1CAE2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0415" y="6519905"/>
            <a:ext cx="2743200" cy="365125"/>
          </a:xfrm>
        </p:spPr>
        <p:txBody>
          <a:bodyPr/>
          <a:lstStyle/>
          <a:p>
            <a:fld id="{133CAF3C-C453-46A5-9AE3-FCB0FE41D558}" type="datetime1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2/20/2025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E6A921-EFB4-5B24-545B-4C8ECFF935E3}"/>
              </a:ext>
            </a:extLst>
          </p:cNvPr>
          <p:cNvGrpSpPr/>
          <p:nvPr/>
        </p:nvGrpSpPr>
        <p:grpSpPr>
          <a:xfrm>
            <a:off x="0" y="-24017"/>
            <a:ext cx="12180462" cy="702197"/>
            <a:chOff x="42532" y="5020914"/>
            <a:chExt cx="12180462" cy="76368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44EC43-83F2-B948-2D2F-0DAA2DBD36F4}"/>
                </a:ext>
              </a:extLst>
            </p:cNvPr>
            <p:cNvSpPr/>
            <p:nvPr/>
          </p:nvSpPr>
          <p:spPr>
            <a:xfrm>
              <a:off x="42532" y="5042180"/>
              <a:ext cx="12159196" cy="599401"/>
            </a:xfrm>
            <a:prstGeom prst="rect">
              <a:avLst/>
            </a:prstGeom>
            <a:solidFill>
              <a:srgbClr val="18456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3" name="Picture 4" descr="SUMA | Dipartimento di Ingegneria dell'Informazione">
              <a:extLst>
                <a:ext uri="{FF2B5EF4-FFF2-40B4-BE49-F238E27FC236}">
                  <a16:creationId xmlns:a16="http://schemas.microsoft.com/office/drawing/2014/main" id="{CDFCA944-165D-57D0-1339-2989DE71E6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46" r="62099" b="8527"/>
            <a:stretch/>
          </p:blipFill>
          <p:spPr bwMode="auto">
            <a:xfrm>
              <a:off x="9289515" y="5020914"/>
              <a:ext cx="2933479" cy="763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962A6F9-71E5-73E9-8A3D-1B5BAE4FCAEA}"/>
              </a:ext>
            </a:extLst>
          </p:cNvPr>
          <p:cNvSpPr txBox="1"/>
          <p:nvPr/>
        </p:nvSpPr>
        <p:spPr>
          <a:xfrm>
            <a:off x="440370" y="595071"/>
            <a:ext cx="470190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ASBR Peering Negotiation</a:t>
            </a:r>
          </a:p>
          <a:p>
            <a:pPr algn="l"/>
            <a:endParaRPr lang="en-US" sz="24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Internal Peering:</a:t>
            </a: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Established with neighbors 10.1.2.1, 10.1.4.1, 10.1.6.2.</a:t>
            </a:r>
          </a:p>
          <a:p>
            <a:pPr marL="800100" lvl="1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External Peering:</a:t>
            </a: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Established with neighbor 10.1.7.2 (AS54020).</a:t>
            </a:r>
          </a:p>
          <a:p>
            <a:pPr marL="800100" lvl="1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Stable Sessions:</a:t>
            </a: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All BGP sessions show healthy uptime and no queued messages.</a:t>
            </a:r>
          </a:p>
          <a:p>
            <a:pPr marL="800100" lvl="1" indent="-342900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Address Family Identifier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/SAFI</a:t>
            </a:r>
            <a:endParaRPr lang="en-US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24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EA18897-D94E-F128-A660-248B3064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8785" y="1935118"/>
            <a:ext cx="6649927" cy="294234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F1A7302-F298-5E50-9898-CAECA23F8380}"/>
              </a:ext>
            </a:extLst>
          </p:cNvPr>
          <p:cNvSpPr/>
          <p:nvPr/>
        </p:nvSpPr>
        <p:spPr>
          <a:xfrm>
            <a:off x="5516546" y="4069582"/>
            <a:ext cx="1245996" cy="422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90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5F495-03A6-DB76-71D6-BEA91C65D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D1FF9B-87FB-FA01-A1F4-4455AC9A29E7}"/>
              </a:ext>
            </a:extLst>
          </p:cNvPr>
          <p:cNvGrpSpPr/>
          <p:nvPr/>
        </p:nvGrpSpPr>
        <p:grpSpPr>
          <a:xfrm>
            <a:off x="0" y="6375648"/>
            <a:ext cx="12201728" cy="514305"/>
            <a:chOff x="0" y="6375648"/>
            <a:chExt cx="12201728" cy="5143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FF987E-6EE4-8868-4239-A1ECB65E13CD}"/>
                </a:ext>
              </a:extLst>
            </p:cNvPr>
            <p:cNvSpPr/>
            <p:nvPr/>
          </p:nvSpPr>
          <p:spPr>
            <a:xfrm>
              <a:off x="0" y="6515099"/>
              <a:ext cx="12192000" cy="365126"/>
            </a:xfrm>
            <a:prstGeom prst="rect">
              <a:avLst/>
            </a:prstGeom>
            <a:solidFill>
              <a:srgbClr val="18456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050" name="Picture 2" descr="Università di Pisa - APRE">
              <a:extLst>
                <a:ext uri="{FF2B5EF4-FFF2-40B4-BE49-F238E27FC236}">
                  <a16:creationId xmlns:a16="http://schemas.microsoft.com/office/drawing/2014/main" id="{4C0A776C-D0CF-E43D-0D1F-1EA78E36EF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36854" y="6375648"/>
              <a:ext cx="1064874" cy="5143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DE8966AB-3AEB-EDB7-1D63-7F1B661F0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45FD89A-52AB-EF5B-1CF0-F5309013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0415" y="6519905"/>
            <a:ext cx="2743200" cy="365125"/>
          </a:xfrm>
        </p:spPr>
        <p:txBody>
          <a:bodyPr/>
          <a:lstStyle/>
          <a:p>
            <a:fld id="{133CAF3C-C453-46A5-9AE3-FCB0FE41D558}" type="datetime1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2/20/2025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A70269-37DC-E78F-0E0A-4B2E1A5F5C66}"/>
              </a:ext>
            </a:extLst>
          </p:cNvPr>
          <p:cNvGrpSpPr/>
          <p:nvPr/>
        </p:nvGrpSpPr>
        <p:grpSpPr>
          <a:xfrm>
            <a:off x="0" y="-24017"/>
            <a:ext cx="12180462" cy="702197"/>
            <a:chOff x="42532" y="5020914"/>
            <a:chExt cx="12180462" cy="76368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9C53AFA-3045-FC86-FF4F-B778CC9046AC}"/>
                </a:ext>
              </a:extLst>
            </p:cNvPr>
            <p:cNvSpPr/>
            <p:nvPr/>
          </p:nvSpPr>
          <p:spPr>
            <a:xfrm>
              <a:off x="42532" y="5042180"/>
              <a:ext cx="12159196" cy="599401"/>
            </a:xfrm>
            <a:prstGeom prst="rect">
              <a:avLst/>
            </a:prstGeom>
            <a:solidFill>
              <a:srgbClr val="18456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3" name="Picture 4" descr="SUMA | Dipartimento di Ingegneria dell'Informazione">
              <a:extLst>
                <a:ext uri="{FF2B5EF4-FFF2-40B4-BE49-F238E27FC236}">
                  <a16:creationId xmlns:a16="http://schemas.microsoft.com/office/drawing/2014/main" id="{53BFBE6E-9025-F6C4-851F-7174313FF6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46" r="62099" b="8527"/>
            <a:stretch/>
          </p:blipFill>
          <p:spPr bwMode="auto">
            <a:xfrm>
              <a:off x="9289515" y="5020914"/>
              <a:ext cx="2933479" cy="763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D079B7E-2D5F-5EFA-AA6D-4A0D0F51A418}"/>
              </a:ext>
            </a:extLst>
          </p:cNvPr>
          <p:cNvSpPr txBox="1"/>
          <p:nvPr/>
        </p:nvSpPr>
        <p:spPr>
          <a:xfrm>
            <a:off x="342047" y="678180"/>
            <a:ext cx="5871939" cy="5155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DHCP Configuration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IPv4 DHCP Server:</a:t>
            </a:r>
            <a:endParaRPr lang="en-US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Active on interface </a:t>
            </a:r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Ethernet7</a:t>
            </a: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with subnet </a:t>
            </a:r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192.168.10.0/24</a:t>
            </a: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2001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Address range: </a:t>
            </a:r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192.168.10.10</a:t>
            </a: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to </a:t>
            </a:r>
          </a:p>
          <a:p>
            <a:pPr lvl="2">
              <a:spcBef>
                <a:spcPts val="3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		     </a:t>
            </a:r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192.168.10.99</a:t>
            </a:r>
            <a:endParaRPr lang="en-US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DNS :</a:t>
            </a:r>
            <a:endParaRPr lang="en-US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DNS server: </a:t>
            </a:r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8.8.8.8</a:t>
            </a: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Lease Duration:</a:t>
            </a:r>
            <a:endParaRPr lang="en-US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Lease duration: </a:t>
            </a:r>
            <a:r>
              <a:rPr lang="en-US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 day</a:t>
            </a: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3C1AC10-8F03-91BB-FC37-389A8C32E130}"/>
              </a:ext>
            </a:extLst>
          </p:cNvPr>
          <p:cNvGrpSpPr/>
          <p:nvPr/>
        </p:nvGrpSpPr>
        <p:grpSpPr>
          <a:xfrm>
            <a:off x="6213986" y="1935121"/>
            <a:ext cx="5824494" cy="4092053"/>
            <a:chOff x="1642015" y="598676"/>
            <a:chExt cx="5824494" cy="409205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68BA3CF-F594-8D4C-F627-D3E6C715B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28907" b="30128"/>
            <a:stretch/>
          </p:blipFill>
          <p:spPr>
            <a:xfrm>
              <a:off x="1642015" y="598676"/>
              <a:ext cx="5824494" cy="4092053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93420B-E470-0B57-9877-92BECE97C544}"/>
                </a:ext>
              </a:extLst>
            </p:cNvPr>
            <p:cNvSpPr/>
            <p:nvPr/>
          </p:nvSpPr>
          <p:spPr>
            <a:xfrm>
              <a:off x="1642015" y="2033081"/>
              <a:ext cx="2789308" cy="112210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0B8DE8D-7699-1E00-8F40-E57F5099726A}"/>
                </a:ext>
              </a:extLst>
            </p:cNvPr>
            <p:cNvSpPr/>
            <p:nvPr/>
          </p:nvSpPr>
          <p:spPr>
            <a:xfrm>
              <a:off x="1642015" y="826851"/>
              <a:ext cx="2789308" cy="5739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034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9817</TotalTime>
  <Words>521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Inter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Mulat Ayinet Tiruye</dc:creator>
  <cp:lastModifiedBy>Mulat Ayinet Tiruye</cp:lastModifiedBy>
  <cp:revision>334</cp:revision>
  <dcterms:created xsi:type="dcterms:W3CDTF">2024-12-17T12:24:18Z</dcterms:created>
  <dcterms:modified xsi:type="dcterms:W3CDTF">2025-02-21T07:53:38Z</dcterms:modified>
</cp:coreProperties>
</file>