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57" r:id="rId5"/>
    <p:sldId id="262" r:id="rId6"/>
    <p:sldId id="264" r:id="rId7"/>
    <p:sldId id="265" r:id="rId8"/>
    <p:sldId id="266" r:id="rId9"/>
    <p:sldId id="267" r:id="rId10"/>
    <p:sldId id="268" r:id="rId11"/>
    <p:sldId id="269" r:id="rId12"/>
    <p:sldId id="270" r:id="rId13"/>
    <p:sldId id="271" r:id="rId14"/>
    <p:sldId id="276" r:id="rId15"/>
    <p:sldId id="273" r:id="rId16"/>
    <p:sldId id="277" r:id="rId17"/>
    <p:sldId id="275" r:id="rId18"/>
  </p:sldIdLst>
  <p:sldSz cx="9144000" cy="6858000" type="screen4x3"/>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3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2789" autoAdjust="0"/>
  </p:normalViewPr>
  <p:slideViewPr>
    <p:cSldViewPr>
      <p:cViewPr varScale="1">
        <p:scale>
          <a:sx n="118" d="100"/>
          <a:sy n="118" d="100"/>
        </p:scale>
        <p:origin x="1016" y="2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18277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64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409217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421940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53835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A8463C59-76C4-470F-8599-944699FE2644}" type="datetimeFigureOut">
              <a:rPr lang="sv-SE" smtClean="0"/>
              <a:t>2021-12-03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03004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A8463C59-76C4-470F-8599-944699FE2644}" type="datetimeFigureOut">
              <a:rPr lang="sv-SE" smtClean="0"/>
              <a:t>2021-12-03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26143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A8463C59-76C4-470F-8599-944699FE2644}" type="datetimeFigureOut">
              <a:rPr lang="sv-SE" smtClean="0"/>
              <a:t>2021-12-03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164896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8463C59-76C4-470F-8599-944699FE2644}" type="datetimeFigureOut">
              <a:rPr lang="sv-SE" smtClean="0"/>
              <a:t>2021-12-03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2164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2021-12-03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83494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2021-12-03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291691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3C59-76C4-470F-8599-944699FE2644}" type="datetimeFigureOut">
              <a:rPr lang="sv-SE" smtClean="0"/>
              <a:t>2021-12-03</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9DCF6-7B57-47BE-BC05-059A4FE57019}" type="slidenum">
              <a:rPr lang="sv-SE" smtClean="0"/>
              <a:t>‹N°›</a:t>
            </a:fld>
            <a:endParaRPr lang="sv-SE"/>
          </a:p>
        </p:txBody>
      </p:sp>
    </p:spTree>
    <p:extLst>
      <p:ext uri="{BB962C8B-B14F-4D97-AF65-F5344CB8AC3E}">
        <p14:creationId xmlns:p14="http://schemas.microsoft.com/office/powerpoint/2010/main" val="65007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3"/>
          <p:cNvSpPr txBox="1"/>
          <p:nvPr/>
        </p:nvSpPr>
        <p:spPr>
          <a:xfrm>
            <a:off x="107504" y="44624"/>
            <a:ext cx="5544616" cy="7001915"/>
          </a:xfrm>
          <a:prstGeom prst="rect">
            <a:avLst/>
          </a:prstGeom>
          <a:noFill/>
        </p:spPr>
        <p:txBody>
          <a:bodyPr wrap="square" rtlCol="0">
            <a:spAutoFit/>
          </a:bodyPr>
          <a:lstStyle/>
          <a:p>
            <a:r>
              <a:rPr lang="en-US" sz="1600" b="1" dirty="0"/>
              <a:t>Squad Health Check model</a:t>
            </a:r>
            <a:br>
              <a:rPr lang="en-US" sz="1600" b="1" dirty="0"/>
            </a:br>
            <a:r>
              <a:rPr lang="en-US" sz="900" i="1" dirty="0"/>
              <a:t>version 1, September 2014</a:t>
            </a:r>
          </a:p>
          <a:p>
            <a:endParaRPr lang="en-US" sz="1400" b="1" dirty="0"/>
          </a:p>
          <a:p>
            <a:r>
              <a:rPr lang="en-US" sz="1400" b="1" dirty="0"/>
              <a:t>What is this?</a:t>
            </a:r>
          </a:p>
          <a:p>
            <a:pPr marL="285750" indent="-285750">
              <a:buFont typeface="Arial"/>
              <a:buChar char="•"/>
            </a:pPr>
            <a:r>
              <a:rPr lang="en-US" sz="1200" dirty="0"/>
              <a:t>A workshop &amp; visualization technique for helping squads* improve</a:t>
            </a:r>
          </a:p>
          <a:p>
            <a:endParaRPr lang="en-US" sz="1400" dirty="0"/>
          </a:p>
          <a:p>
            <a:r>
              <a:rPr lang="en-US" sz="1400" b="1" dirty="0"/>
              <a:t>Who is it for?</a:t>
            </a:r>
          </a:p>
          <a:p>
            <a:pPr marL="285750" indent="-285750">
              <a:buFont typeface="Arial"/>
              <a:buChar char="•"/>
            </a:pPr>
            <a:r>
              <a:rPr lang="en-US" sz="1200" dirty="0"/>
              <a:t>The squad itself</a:t>
            </a:r>
          </a:p>
          <a:p>
            <a:pPr marL="285750" indent="-285750">
              <a:buFont typeface="Arial"/>
              <a:buChar char="•"/>
            </a:pPr>
            <a:r>
              <a:rPr lang="en-US" sz="1200" dirty="0"/>
              <a:t>People supporting the squad (managers, coaches, etc)</a:t>
            </a:r>
          </a:p>
          <a:p>
            <a:endParaRPr lang="en-US" sz="1400" b="1" dirty="0"/>
          </a:p>
          <a:p>
            <a:r>
              <a:rPr lang="en-US" sz="1400" b="1" dirty="0"/>
              <a:t>How to use the model</a:t>
            </a:r>
          </a:p>
          <a:p>
            <a:pPr marL="285750" indent="-285750">
              <a:buFont typeface="Arial" panose="020B0604020202020204" pitchFamily="34" charset="0"/>
              <a:buChar char="•"/>
            </a:pPr>
            <a:r>
              <a:rPr lang="en-US" sz="1200" dirty="0"/>
              <a:t>Print the cards &amp; laminate</a:t>
            </a:r>
          </a:p>
          <a:p>
            <a:pPr marL="742950" lvl="1" indent="-285750">
              <a:buFont typeface="Arial" panose="020B0604020202020204" pitchFamily="34" charset="0"/>
              <a:buChar char="•"/>
            </a:pPr>
            <a:r>
              <a:rPr lang="en-US" sz="1200" dirty="0"/>
              <a:t>Slide 2-5 = Awesome Cards (double sided)</a:t>
            </a:r>
          </a:p>
          <a:p>
            <a:pPr marL="742950" lvl="1" indent="-285750">
              <a:buFont typeface="Arial" panose="020B0604020202020204" pitchFamily="34" charset="0"/>
              <a:buChar char="•"/>
            </a:pPr>
            <a:r>
              <a:rPr lang="en-US" sz="1200" dirty="0"/>
              <a:t>Slide 6-9 = Voting cards (double sided)</a:t>
            </a:r>
          </a:p>
          <a:p>
            <a:pPr marL="285750" indent="-285750">
              <a:buFont typeface="Arial" panose="020B0604020202020204" pitchFamily="34" charset="0"/>
              <a:buChar char="•"/>
            </a:pPr>
            <a:r>
              <a:rPr lang="en-US" sz="1200" dirty="0"/>
              <a:t>Get the squad together in a room</a:t>
            </a:r>
          </a:p>
          <a:p>
            <a:pPr marL="285750" indent="-285750">
              <a:buFont typeface="Arial" panose="020B0604020202020204" pitchFamily="34" charset="0"/>
              <a:buChar char="•"/>
            </a:pPr>
            <a:r>
              <a:rPr lang="en-US" sz="1200" dirty="0"/>
              <a:t>Discuss the Awesome Cards. Each one is a health indicator</a:t>
            </a:r>
            <a:br>
              <a:rPr lang="en-US" sz="1200" dirty="0"/>
            </a:br>
            <a:r>
              <a:rPr lang="en-US" sz="1200" dirty="0"/>
              <a:t>with an “example of awesome”, and an “example of crappy”. </a:t>
            </a:r>
          </a:p>
          <a:p>
            <a:pPr marL="285750" indent="-285750">
              <a:buFont typeface="Arial" panose="020B0604020202020204" pitchFamily="34" charset="0"/>
              <a:buChar char="•"/>
            </a:pPr>
            <a:r>
              <a:rPr lang="en-US" sz="1200" dirty="0"/>
              <a:t>Ask the squad how they feel about each health indicator,</a:t>
            </a:r>
            <a:br>
              <a:rPr lang="en-US" sz="1200" dirty="0"/>
            </a:br>
            <a:r>
              <a:rPr lang="en-US" sz="1200" dirty="0"/>
              <a:t>using techniques such as voting cards.</a:t>
            </a:r>
          </a:p>
          <a:p>
            <a:pPr marL="742950" lvl="1" indent="-285750">
              <a:buFont typeface="Arial" panose="020B0604020202020204" pitchFamily="34" charset="0"/>
              <a:buChar char="•"/>
            </a:pPr>
            <a:r>
              <a:rPr lang="en-US" sz="1200" b="1" dirty="0"/>
              <a:t>Green</a:t>
            </a:r>
            <a:r>
              <a:rPr lang="en-US" sz="1200" dirty="0"/>
              <a:t> doesn’t mean Perfect. It just means the squad is happy with this, and see no major need for improvement right now.</a:t>
            </a:r>
          </a:p>
          <a:p>
            <a:pPr marL="742950" lvl="1" indent="-285750">
              <a:buFont typeface="Arial" panose="020B0604020202020204" pitchFamily="34" charset="0"/>
              <a:buChar char="•"/>
            </a:pPr>
            <a:r>
              <a:rPr lang="en-US" sz="1200" b="1" dirty="0"/>
              <a:t>Yellow</a:t>
            </a:r>
            <a:r>
              <a:rPr lang="en-US" sz="1200" dirty="0"/>
              <a:t> means there are some important problems that need addressing, but it’s not a disaster.</a:t>
            </a:r>
          </a:p>
          <a:p>
            <a:pPr marL="742950" lvl="1" indent="-285750">
              <a:buFont typeface="Arial" panose="020B0604020202020204" pitchFamily="34" charset="0"/>
              <a:buChar char="•"/>
            </a:pPr>
            <a:r>
              <a:rPr lang="en-US" sz="1200" b="1" dirty="0"/>
              <a:t>Red</a:t>
            </a:r>
            <a:r>
              <a:rPr lang="en-US" sz="1200" dirty="0"/>
              <a:t> means this really sucks and needs to be improved.</a:t>
            </a:r>
          </a:p>
          <a:p>
            <a:pPr marL="285750" indent="-285750">
              <a:buFont typeface="Arial" panose="020B0604020202020204" pitchFamily="34" charset="0"/>
              <a:buChar char="•"/>
            </a:pPr>
            <a:r>
              <a:rPr lang="en-US" sz="1200" dirty="0"/>
              <a:t>Also discuss the trends (are things improving, stable, or getting worse?)</a:t>
            </a:r>
          </a:p>
          <a:p>
            <a:pPr marL="285750" indent="-285750">
              <a:buFont typeface="Arial" panose="020B0604020202020204" pitchFamily="34" charset="0"/>
              <a:buChar char="•"/>
            </a:pPr>
            <a:r>
              <a:rPr lang="en-US" sz="1200" dirty="0"/>
              <a:t>Visualize the result, for example like this:</a:t>
            </a:r>
          </a:p>
          <a:p>
            <a:pPr marL="285750" indent="-285750">
              <a:buFont typeface="Arial" panose="020B0604020202020204" pitchFamily="34" charset="0"/>
              <a:buChar char="•"/>
            </a:pPr>
            <a:r>
              <a:rPr lang="en-US" sz="1200" dirty="0"/>
              <a:t>Use the data to help the squad(s) improve</a:t>
            </a:r>
          </a:p>
          <a:p>
            <a:endParaRPr lang="en-US" sz="1400" dirty="0"/>
          </a:p>
          <a:p>
            <a:r>
              <a:rPr lang="en-US" sz="1400" b="1" dirty="0"/>
              <a:t>Tips</a:t>
            </a:r>
          </a:p>
          <a:p>
            <a:pPr marL="285750" indent="-285750">
              <a:buFont typeface="Arial"/>
              <a:buChar char="•"/>
            </a:pPr>
            <a:r>
              <a:rPr lang="en-US" sz="1200" dirty="0"/>
              <a:t>These cards are just a starting point. Squad is free to</a:t>
            </a:r>
            <a:br>
              <a:rPr lang="en-US" sz="1200" dirty="0"/>
            </a:br>
            <a:r>
              <a:rPr lang="en-US" sz="1200" dirty="0"/>
              <a:t>add/remove/tweak the questions to match what they think matters.</a:t>
            </a:r>
          </a:p>
          <a:p>
            <a:pPr marL="285750" indent="-285750">
              <a:buFont typeface="Arial"/>
              <a:buChar char="•"/>
            </a:pPr>
            <a:r>
              <a:rPr lang="en-US" sz="1200" dirty="0"/>
              <a:t>Make sure this is used to </a:t>
            </a:r>
            <a:r>
              <a:rPr lang="en-US" sz="1200" i="1" dirty="0"/>
              <a:t>support</a:t>
            </a:r>
            <a:r>
              <a:rPr lang="en-US" sz="1200" dirty="0"/>
              <a:t> the squads, not </a:t>
            </a:r>
            <a:r>
              <a:rPr lang="en-US" sz="1200" i="1" dirty="0"/>
              <a:t>judge</a:t>
            </a:r>
            <a:r>
              <a:rPr lang="en-US" sz="1200" dirty="0"/>
              <a:t> them!</a:t>
            </a:r>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2" name="Picture 1"/>
          <p:cNvPicPr>
            <a:picLocks noChangeAspect="1"/>
          </p:cNvPicPr>
          <p:nvPr/>
        </p:nvPicPr>
        <p:blipFill>
          <a:blip r:embed="rId2"/>
          <a:stretch>
            <a:fillRect/>
          </a:stretch>
        </p:blipFill>
        <p:spPr>
          <a:xfrm>
            <a:off x="6660232" y="116632"/>
            <a:ext cx="2232248" cy="2954826"/>
          </a:xfrm>
          <a:prstGeom prst="rect">
            <a:avLst/>
          </a:prstGeom>
        </p:spPr>
      </p:pic>
      <p:pic>
        <p:nvPicPr>
          <p:cNvPr id="5" name="Picture 4"/>
          <p:cNvPicPr>
            <a:picLocks noChangeAspect="1"/>
          </p:cNvPicPr>
          <p:nvPr/>
        </p:nvPicPr>
        <p:blipFill>
          <a:blip r:embed="rId3"/>
          <a:stretch>
            <a:fillRect/>
          </a:stretch>
        </p:blipFill>
        <p:spPr>
          <a:xfrm>
            <a:off x="5655901" y="3068960"/>
            <a:ext cx="3488099" cy="2551088"/>
          </a:xfrm>
          <a:prstGeom prst="rect">
            <a:avLst/>
          </a:prstGeom>
        </p:spPr>
      </p:pic>
      <p:cxnSp>
        <p:nvCxnSpPr>
          <p:cNvPr id="7" name="Straight Arrow Connector 6"/>
          <p:cNvCxnSpPr/>
          <p:nvPr/>
        </p:nvCxnSpPr>
        <p:spPr>
          <a:xfrm flipV="1">
            <a:off x="4067944" y="2780928"/>
            <a:ext cx="2448272" cy="7200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066481" y="4961115"/>
            <a:ext cx="273630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0797" y="6573234"/>
            <a:ext cx="5233568" cy="261610"/>
          </a:xfrm>
          <a:prstGeom prst="rect">
            <a:avLst/>
          </a:prstGeom>
          <a:noFill/>
        </p:spPr>
        <p:txBody>
          <a:bodyPr wrap="none" rtlCol="0">
            <a:spAutoFit/>
          </a:bodyPr>
          <a:lstStyle/>
          <a:p>
            <a:r>
              <a:rPr lang="en-US" sz="1100"/>
              <a:t>* Squad is Spotify’s term for a small, cross-functional, self-organizing development team</a:t>
            </a:r>
          </a:p>
        </p:txBody>
      </p:sp>
      <p:sp>
        <p:nvSpPr>
          <p:cNvPr id="13" name="Rectangle 12"/>
          <p:cNvSpPr/>
          <p:nvPr/>
        </p:nvSpPr>
        <p:spPr>
          <a:xfrm>
            <a:off x="6196022" y="5805264"/>
            <a:ext cx="2915816" cy="98640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000000"/>
                </a:solidFill>
              </a:rPr>
              <a:t>Credits:</a:t>
            </a:r>
          </a:p>
          <a:p>
            <a:pPr marL="171450" indent="-171450">
              <a:buFont typeface="Arial"/>
              <a:buChar char="•"/>
            </a:pPr>
            <a:r>
              <a:rPr lang="en-US" sz="800" dirty="0">
                <a:solidFill>
                  <a:srgbClr val="000000"/>
                </a:solidFill>
              </a:rPr>
              <a:t>Health check model: Henrik </a:t>
            </a:r>
            <a:r>
              <a:rPr lang="en-US" sz="800" dirty="0" err="1">
                <a:solidFill>
                  <a:srgbClr val="000000"/>
                </a:solidFill>
              </a:rPr>
              <a:t>Kniberg</a:t>
            </a:r>
            <a:r>
              <a:rPr lang="en-US" sz="800" dirty="0">
                <a:solidFill>
                  <a:srgbClr val="000000"/>
                </a:solidFill>
              </a:rPr>
              <a:t> &amp; Kristian </a:t>
            </a:r>
            <a:r>
              <a:rPr lang="en-US" sz="800" dirty="0" err="1">
                <a:solidFill>
                  <a:srgbClr val="000000"/>
                </a:solidFill>
              </a:rPr>
              <a:t>Lindwall</a:t>
            </a:r>
            <a:r>
              <a:rPr lang="en-US" sz="800" dirty="0">
                <a:solidFill>
                  <a:srgbClr val="000000"/>
                </a:solidFill>
              </a:rPr>
              <a:t>,</a:t>
            </a:r>
            <a:br>
              <a:rPr lang="en-US" sz="800" dirty="0">
                <a:solidFill>
                  <a:srgbClr val="000000"/>
                </a:solidFill>
              </a:rPr>
            </a:br>
            <a:r>
              <a:rPr lang="en-US" sz="800" dirty="0">
                <a:solidFill>
                  <a:srgbClr val="000000"/>
                </a:solidFill>
              </a:rPr>
              <a:t>with help from the other agile coaches at Spotify</a:t>
            </a:r>
          </a:p>
          <a:p>
            <a:pPr marL="171450" indent="-171450">
              <a:buFont typeface="Arial"/>
              <a:buChar char="•"/>
            </a:pPr>
            <a:r>
              <a:rPr lang="en-US" sz="800" dirty="0">
                <a:solidFill>
                  <a:srgbClr val="000000"/>
                </a:solidFill>
              </a:rPr>
              <a:t>Graphical design of cards: Martin </a:t>
            </a:r>
            <a:r>
              <a:rPr lang="en-US" sz="800" dirty="0" err="1">
                <a:solidFill>
                  <a:srgbClr val="000000"/>
                </a:solidFill>
              </a:rPr>
              <a:t>Österberg</a:t>
            </a:r>
            <a:r>
              <a:rPr lang="en-US" sz="800" dirty="0">
                <a:solidFill>
                  <a:srgbClr val="000000"/>
                </a:solidFill>
              </a:rPr>
              <a:t> + Mathieu </a:t>
            </a:r>
            <a:r>
              <a:rPr lang="en-US" sz="800" dirty="0" err="1">
                <a:solidFill>
                  <a:srgbClr val="000000"/>
                </a:solidFill>
              </a:rPr>
              <a:t>Cornic</a:t>
            </a:r>
            <a:endParaRPr lang="en-US" sz="800" dirty="0">
              <a:solidFill>
                <a:srgbClr val="000000"/>
              </a:solidFill>
            </a:endParaRPr>
          </a:p>
          <a:p>
            <a:pPr marL="171450" indent="-171450">
              <a:buFont typeface="Arial"/>
              <a:buChar char="•"/>
            </a:pPr>
            <a:endParaRPr lang="en-US" sz="800" dirty="0">
              <a:solidFill>
                <a:srgbClr val="000000"/>
              </a:solidFill>
            </a:endParaRPr>
          </a:p>
          <a:p>
            <a:r>
              <a:rPr lang="en-US" sz="800" dirty="0">
                <a:solidFill>
                  <a:srgbClr val="000000"/>
                </a:solidFill>
              </a:rPr>
              <a:t>Feel free to spread/modify/reuse this </a:t>
            </a:r>
            <a:r>
              <a:rPr lang="en-US" sz="800" dirty="0" err="1">
                <a:solidFill>
                  <a:srgbClr val="000000"/>
                </a:solidFill>
              </a:rPr>
              <a:t>model!</a:t>
            </a:r>
            <a:r>
              <a:rPr lang="en-US" sz="800" dirty="0" err="1">
                <a:hlinkClick r:id="rId4"/>
              </a:rPr>
              <a:t>Creative</a:t>
            </a:r>
            <a:r>
              <a:rPr lang="en-US" sz="800" dirty="0">
                <a:hlinkClick r:id="rId4"/>
              </a:rPr>
              <a:t> Commons Attribution-ShareAlike </a:t>
            </a:r>
            <a:endParaRPr lang="en-US" sz="800" dirty="0"/>
          </a:p>
        </p:txBody>
      </p:sp>
      <p:pic>
        <p:nvPicPr>
          <p:cNvPr id="4" name="Picture 3"/>
          <p:cNvPicPr>
            <a:picLocks noChangeAspect="1"/>
          </p:cNvPicPr>
          <p:nvPr/>
        </p:nvPicPr>
        <p:blipFill>
          <a:blip r:embed="rId5"/>
          <a:stretch>
            <a:fillRect/>
          </a:stretch>
        </p:blipFill>
        <p:spPr>
          <a:xfrm>
            <a:off x="4139952" y="1340768"/>
            <a:ext cx="2307215" cy="1271145"/>
          </a:xfrm>
          <a:prstGeom prst="rect">
            <a:avLst/>
          </a:prstGeom>
        </p:spPr>
      </p:pic>
      <p:cxnSp>
        <p:nvCxnSpPr>
          <p:cNvPr id="10" name="Straight Arrow Connector 9"/>
          <p:cNvCxnSpPr/>
          <p:nvPr/>
        </p:nvCxnSpPr>
        <p:spPr>
          <a:xfrm flipV="1">
            <a:off x="3059832" y="2492896"/>
            <a:ext cx="1224136" cy="576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3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1"/>
          <p:cNvGrpSpPr/>
          <p:nvPr/>
        </p:nvGrpSpPr>
        <p:grpSpPr>
          <a:xfrm>
            <a:off x="395768" y="261000"/>
            <a:ext cx="2088000" cy="3168000"/>
            <a:chOff x="35496" y="44976"/>
            <a:chExt cx="2088000" cy="3168000"/>
          </a:xfrm>
        </p:grpSpPr>
        <p:grpSp>
          <p:nvGrpSpPr>
            <p:cNvPr id="5" name="Grupp 4"/>
            <p:cNvGrpSpPr/>
            <p:nvPr/>
          </p:nvGrpSpPr>
          <p:grpSpPr>
            <a:xfrm>
              <a:off x="35496"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4000" y="261000"/>
            <a:ext cx="2088000" cy="3168000"/>
            <a:chOff x="35496" y="44976"/>
            <a:chExt cx="2088000" cy="3168000"/>
          </a:xfrm>
        </p:grpSpPr>
        <p:grpSp>
          <p:nvGrpSpPr>
            <p:cNvPr id="47" name="Grupp 46"/>
            <p:cNvGrpSpPr/>
            <p:nvPr/>
          </p:nvGrpSpPr>
          <p:grpSpPr>
            <a:xfrm>
              <a:off x="35496" y="44976"/>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572232" y="261000"/>
            <a:ext cx="2088000" cy="3168000"/>
            <a:chOff x="35496" y="44976"/>
            <a:chExt cx="2088000" cy="3168000"/>
          </a:xfrm>
        </p:grpSpPr>
        <p:grpSp>
          <p:nvGrpSpPr>
            <p:cNvPr id="52" name="Grupp 51"/>
            <p:cNvGrpSpPr/>
            <p:nvPr/>
          </p:nvGrpSpPr>
          <p:grpSpPr>
            <a:xfrm>
              <a:off x="35496" y="44976"/>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464" y="261000"/>
            <a:ext cx="2088000" cy="3168000"/>
            <a:chOff x="35496" y="44976"/>
            <a:chExt cx="2088000" cy="3168000"/>
          </a:xfrm>
        </p:grpSpPr>
        <p:grpSp>
          <p:nvGrpSpPr>
            <p:cNvPr id="57" name="Grupp 56"/>
            <p:cNvGrpSpPr/>
            <p:nvPr/>
          </p:nvGrpSpPr>
          <p:grpSpPr>
            <a:xfrm>
              <a:off x="35496" y="44976"/>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395768" y="3429352"/>
            <a:ext cx="2088000" cy="3168000"/>
            <a:chOff x="35496" y="44976"/>
            <a:chExt cx="2088000" cy="3168000"/>
          </a:xfrm>
        </p:grpSpPr>
        <p:grpSp>
          <p:nvGrpSpPr>
            <p:cNvPr id="62" name="Grupp 61"/>
            <p:cNvGrpSpPr/>
            <p:nvPr/>
          </p:nvGrpSpPr>
          <p:grpSpPr>
            <a:xfrm>
              <a:off x="35496" y="44976"/>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484000" y="3429352"/>
            <a:ext cx="2088000" cy="3168000"/>
            <a:chOff x="35496" y="44976"/>
            <a:chExt cx="2088000" cy="3168000"/>
          </a:xfrm>
        </p:grpSpPr>
        <p:grpSp>
          <p:nvGrpSpPr>
            <p:cNvPr id="67" name="Grupp 66"/>
            <p:cNvGrpSpPr/>
            <p:nvPr/>
          </p:nvGrpSpPr>
          <p:grpSpPr>
            <a:xfrm>
              <a:off x="35496" y="44976"/>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572232" y="3429352"/>
            <a:ext cx="2088000" cy="3168000"/>
            <a:chOff x="35496" y="44976"/>
            <a:chExt cx="2088000" cy="3168000"/>
          </a:xfrm>
        </p:grpSpPr>
        <p:grpSp>
          <p:nvGrpSpPr>
            <p:cNvPr id="72" name="Grupp 71"/>
            <p:cNvGrpSpPr/>
            <p:nvPr/>
          </p:nvGrpSpPr>
          <p:grpSpPr>
            <a:xfrm>
              <a:off x="35496" y="44976"/>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660464" y="3429352"/>
            <a:ext cx="2088000" cy="3168000"/>
            <a:chOff x="35496" y="44976"/>
            <a:chExt cx="2088000" cy="3168000"/>
          </a:xfrm>
        </p:grpSpPr>
        <p:grpSp>
          <p:nvGrpSpPr>
            <p:cNvPr id="77" name="Grupp 76"/>
            <p:cNvGrpSpPr/>
            <p:nvPr/>
          </p:nvGrpSpPr>
          <p:grpSpPr>
            <a:xfrm>
              <a:off x="35496" y="44976"/>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9634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83568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 4"/>
          <p:cNvGrpSpPr/>
          <p:nvPr/>
        </p:nvGrpSpPr>
        <p:grpSpPr>
          <a:xfrm>
            <a:off x="395768" y="261000"/>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47" name="Grupp 46"/>
          <p:cNvGrpSpPr/>
          <p:nvPr/>
        </p:nvGrpSpPr>
        <p:grpSpPr>
          <a:xfrm>
            <a:off x="2484000" y="261000"/>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2" name="Grupp 51"/>
          <p:cNvGrpSpPr/>
          <p:nvPr/>
        </p:nvGrpSpPr>
        <p:grpSpPr>
          <a:xfrm>
            <a:off x="4572232" y="261000"/>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7" name="Grupp 56"/>
          <p:cNvGrpSpPr/>
          <p:nvPr/>
        </p:nvGrpSpPr>
        <p:grpSpPr>
          <a:xfrm>
            <a:off x="6660464" y="261000"/>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2" name="Grupp 61"/>
          <p:cNvGrpSpPr/>
          <p:nvPr/>
        </p:nvGrpSpPr>
        <p:grpSpPr>
          <a:xfrm>
            <a:off x="395768" y="3429352"/>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7" name="Grupp 66"/>
          <p:cNvGrpSpPr/>
          <p:nvPr/>
        </p:nvGrpSpPr>
        <p:grpSpPr>
          <a:xfrm>
            <a:off x="2484000" y="3429352"/>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2" name="Grupp 71"/>
          <p:cNvGrpSpPr/>
          <p:nvPr/>
        </p:nvGrpSpPr>
        <p:grpSpPr>
          <a:xfrm>
            <a:off x="4572232" y="3429352"/>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7" name="Grupp 76"/>
          <p:cNvGrpSpPr/>
          <p:nvPr/>
        </p:nvGrpSpPr>
        <p:grpSpPr>
          <a:xfrm>
            <a:off x="6660464" y="3429352"/>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3" name="Flèche vers la droite 2">
            <a:extLst>
              <a:ext uri="{FF2B5EF4-FFF2-40B4-BE49-F238E27FC236}">
                <a16:creationId xmlns:a16="http://schemas.microsoft.com/office/drawing/2014/main" id="{5CF9294E-ACCA-694B-A017-C854651ED896}"/>
              </a:ext>
            </a:extLst>
          </p:cNvPr>
          <p:cNvSpPr/>
          <p:nvPr/>
        </p:nvSpPr>
        <p:spPr>
          <a:xfrm rot="18421404">
            <a:off x="718073" y="128475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Flèche vers la droite 83">
            <a:extLst>
              <a:ext uri="{FF2B5EF4-FFF2-40B4-BE49-F238E27FC236}">
                <a16:creationId xmlns:a16="http://schemas.microsoft.com/office/drawing/2014/main" id="{B461EA9C-102C-BE49-84EA-0C09A9DBF6FF}"/>
              </a:ext>
            </a:extLst>
          </p:cNvPr>
          <p:cNvSpPr/>
          <p:nvPr/>
        </p:nvSpPr>
        <p:spPr>
          <a:xfrm rot="18421404">
            <a:off x="6970635" y="130493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5" name="Flèche vers la droite 84">
            <a:extLst>
              <a:ext uri="{FF2B5EF4-FFF2-40B4-BE49-F238E27FC236}">
                <a16:creationId xmlns:a16="http://schemas.microsoft.com/office/drawing/2014/main" id="{A046FCA5-76A7-9447-9BA0-5BBAE6E9B63A}"/>
              </a:ext>
            </a:extLst>
          </p:cNvPr>
          <p:cNvSpPr/>
          <p:nvPr/>
        </p:nvSpPr>
        <p:spPr>
          <a:xfrm rot="18421404">
            <a:off x="4882170"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86" name="Flèche vers la droite 85">
            <a:extLst>
              <a:ext uri="{FF2B5EF4-FFF2-40B4-BE49-F238E27FC236}">
                <a16:creationId xmlns:a16="http://schemas.microsoft.com/office/drawing/2014/main" id="{39734F16-4BDB-3046-9BE9-7D391D764008}"/>
              </a:ext>
            </a:extLst>
          </p:cNvPr>
          <p:cNvSpPr/>
          <p:nvPr/>
        </p:nvSpPr>
        <p:spPr>
          <a:xfrm rot="18421404">
            <a:off x="659771" y="449585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7" name="Flèche vers la droite 86">
            <a:extLst>
              <a:ext uri="{FF2B5EF4-FFF2-40B4-BE49-F238E27FC236}">
                <a16:creationId xmlns:a16="http://schemas.microsoft.com/office/drawing/2014/main" id="{F0F25E72-7DA9-E54A-8A1F-1C68CE9954B1}"/>
              </a:ext>
            </a:extLst>
          </p:cNvPr>
          <p:cNvSpPr/>
          <p:nvPr/>
        </p:nvSpPr>
        <p:spPr>
          <a:xfrm rot="18421404">
            <a:off x="2822509"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8" name="Flèche vers la droite 87">
            <a:extLst>
              <a:ext uri="{FF2B5EF4-FFF2-40B4-BE49-F238E27FC236}">
                <a16:creationId xmlns:a16="http://schemas.microsoft.com/office/drawing/2014/main" id="{E00F02EB-5B40-E549-8A1B-77E247AFBA26}"/>
              </a:ext>
            </a:extLst>
          </p:cNvPr>
          <p:cNvSpPr/>
          <p:nvPr/>
        </p:nvSpPr>
        <p:spPr>
          <a:xfrm rot="18421404">
            <a:off x="2741784" y="4473292"/>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9" name="Flèche vers la droite 88">
            <a:extLst>
              <a:ext uri="{FF2B5EF4-FFF2-40B4-BE49-F238E27FC236}">
                <a16:creationId xmlns:a16="http://schemas.microsoft.com/office/drawing/2014/main" id="{6B28F2AA-DE73-7D49-A7EA-E525D810401C}"/>
              </a:ext>
            </a:extLst>
          </p:cNvPr>
          <p:cNvSpPr/>
          <p:nvPr/>
        </p:nvSpPr>
        <p:spPr>
          <a:xfrm rot="18421404">
            <a:off x="4870562"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0" name="Flèche vers la droite 89">
            <a:extLst>
              <a:ext uri="{FF2B5EF4-FFF2-40B4-BE49-F238E27FC236}">
                <a16:creationId xmlns:a16="http://schemas.microsoft.com/office/drawing/2014/main" id="{21DA5A00-29EA-6847-84EF-48B806F41447}"/>
              </a:ext>
            </a:extLst>
          </p:cNvPr>
          <p:cNvSpPr/>
          <p:nvPr/>
        </p:nvSpPr>
        <p:spPr>
          <a:xfrm rot="18421404">
            <a:off x="6949169"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06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38977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 4"/>
          <p:cNvGrpSpPr/>
          <p:nvPr/>
        </p:nvGrpSpPr>
        <p:grpSpPr>
          <a:xfrm>
            <a:off x="395768" y="261000"/>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47" name="Grupp 46"/>
          <p:cNvGrpSpPr/>
          <p:nvPr/>
        </p:nvGrpSpPr>
        <p:grpSpPr>
          <a:xfrm>
            <a:off x="2484000" y="261000"/>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2" name="Grupp 51"/>
          <p:cNvGrpSpPr/>
          <p:nvPr/>
        </p:nvGrpSpPr>
        <p:grpSpPr>
          <a:xfrm>
            <a:off x="4572232" y="261000"/>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7" name="Grupp 56"/>
          <p:cNvGrpSpPr/>
          <p:nvPr/>
        </p:nvGrpSpPr>
        <p:grpSpPr>
          <a:xfrm>
            <a:off x="6660464" y="261000"/>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2" name="Grupp 61"/>
          <p:cNvGrpSpPr/>
          <p:nvPr/>
        </p:nvGrpSpPr>
        <p:grpSpPr>
          <a:xfrm>
            <a:off x="395768" y="3429352"/>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7" name="Grupp 66"/>
          <p:cNvGrpSpPr/>
          <p:nvPr/>
        </p:nvGrpSpPr>
        <p:grpSpPr>
          <a:xfrm>
            <a:off x="2484000" y="3429352"/>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2" name="Grupp 71"/>
          <p:cNvGrpSpPr/>
          <p:nvPr/>
        </p:nvGrpSpPr>
        <p:grpSpPr>
          <a:xfrm>
            <a:off x="4572232" y="3429352"/>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7" name="Grupp 76"/>
          <p:cNvGrpSpPr/>
          <p:nvPr/>
        </p:nvGrpSpPr>
        <p:grpSpPr>
          <a:xfrm>
            <a:off x="6660464" y="3429352"/>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3" name="Flèche vers la droite 2">
            <a:extLst>
              <a:ext uri="{FF2B5EF4-FFF2-40B4-BE49-F238E27FC236}">
                <a16:creationId xmlns:a16="http://schemas.microsoft.com/office/drawing/2014/main" id="{5CF9294E-ACCA-694B-A017-C854651ED896}"/>
              </a:ext>
            </a:extLst>
          </p:cNvPr>
          <p:cNvSpPr/>
          <p:nvPr/>
        </p:nvSpPr>
        <p:spPr>
          <a:xfrm rot="3053881">
            <a:off x="718073" y="128475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Flèche vers la droite 83">
            <a:extLst>
              <a:ext uri="{FF2B5EF4-FFF2-40B4-BE49-F238E27FC236}">
                <a16:creationId xmlns:a16="http://schemas.microsoft.com/office/drawing/2014/main" id="{B461EA9C-102C-BE49-84EA-0C09A9DBF6FF}"/>
              </a:ext>
            </a:extLst>
          </p:cNvPr>
          <p:cNvSpPr/>
          <p:nvPr/>
        </p:nvSpPr>
        <p:spPr>
          <a:xfrm rot="3053881">
            <a:off x="6970635" y="130493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5" name="Flèche vers la droite 84">
            <a:extLst>
              <a:ext uri="{FF2B5EF4-FFF2-40B4-BE49-F238E27FC236}">
                <a16:creationId xmlns:a16="http://schemas.microsoft.com/office/drawing/2014/main" id="{A046FCA5-76A7-9447-9BA0-5BBAE6E9B63A}"/>
              </a:ext>
            </a:extLst>
          </p:cNvPr>
          <p:cNvSpPr/>
          <p:nvPr/>
        </p:nvSpPr>
        <p:spPr>
          <a:xfrm rot="3053881">
            <a:off x="4882170"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86" name="Flèche vers la droite 85">
            <a:extLst>
              <a:ext uri="{FF2B5EF4-FFF2-40B4-BE49-F238E27FC236}">
                <a16:creationId xmlns:a16="http://schemas.microsoft.com/office/drawing/2014/main" id="{39734F16-4BDB-3046-9BE9-7D391D764008}"/>
              </a:ext>
            </a:extLst>
          </p:cNvPr>
          <p:cNvSpPr/>
          <p:nvPr/>
        </p:nvSpPr>
        <p:spPr>
          <a:xfrm rot="3053881">
            <a:off x="659771" y="449585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7" name="Flèche vers la droite 86">
            <a:extLst>
              <a:ext uri="{FF2B5EF4-FFF2-40B4-BE49-F238E27FC236}">
                <a16:creationId xmlns:a16="http://schemas.microsoft.com/office/drawing/2014/main" id="{F0F25E72-7DA9-E54A-8A1F-1C68CE9954B1}"/>
              </a:ext>
            </a:extLst>
          </p:cNvPr>
          <p:cNvSpPr/>
          <p:nvPr/>
        </p:nvSpPr>
        <p:spPr>
          <a:xfrm rot="3053881">
            <a:off x="2822509"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8" name="Flèche vers la droite 87">
            <a:extLst>
              <a:ext uri="{FF2B5EF4-FFF2-40B4-BE49-F238E27FC236}">
                <a16:creationId xmlns:a16="http://schemas.microsoft.com/office/drawing/2014/main" id="{E00F02EB-5B40-E549-8A1B-77E247AFBA26}"/>
              </a:ext>
            </a:extLst>
          </p:cNvPr>
          <p:cNvSpPr/>
          <p:nvPr/>
        </p:nvSpPr>
        <p:spPr>
          <a:xfrm rot="3053881">
            <a:off x="2741784" y="4473292"/>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9" name="Flèche vers la droite 88">
            <a:extLst>
              <a:ext uri="{FF2B5EF4-FFF2-40B4-BE49-F238E27FC236}">
                <a16:creationId xmlns:a16="http://schemas.microsoft.com/office/drawing/2014/main" id="{6B28F2AA-DE73-7D49-A7EA-E525D810401C}"/>
              </a:ext>
            </a:extLst>
          </p:cNvPr>
          <p:cNvSpPr/>
          <p:nvPr/>
        </p:nvSpPr>
        <p:spPr>
          <a:xfrm rot="3053881">
            <a:off x="4870562"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0" name="Flèche vers la droite 89">
            <a:extLst>
              <a:ext uri="{FF2B5EF4-FFF2-40B4-BE49-F238E27FC236}">
                <a16:creationId xmlns:a16="http://schemas.microsoft.com/office/drawing/2014/main" id="{21DA5A00-29EA-6847-84EF-48B806F41447}"/>
              </a:ext>
            </a:extLst>
          </p:cNvPr>
          <p:cNvSpPr/>
          <p:nvPr/>
        </p:nvSpPr>
        <p:spPr>
          <a:xfrm rot="3053881">
            <a:off x="6949169"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3828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59261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 4"/>
          <p:cNvGrpSpPr/>
          <p:nvPr/>
        </p:nvGrpSpPr>
        <p:grpSpPr>
          <a:xfrm>
            <a:off x="395768" y="261000"/>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47" name="Grupp 46"/>
          <p:cNvGrpSpPr/>
          <p:nvPr/>
        </p:nvGrpSpPr>
        <p:grpSpPr>
          <a:xfrm>
            <a:off x="2484000" y="261000"/>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2" name="Grupp 51"/>
          <p:cNvGrpSpPr/>
          <p:nvPr/>
        </p:nvGrpSpPr>
        <p:grpSpPr>
          <a:xfrm>
            <a:off x="4572232" y="261000"/>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7" name="Grupp 56"/>
          <p:cNvGrpSpPr/>
          <p:nvPr/>
        </p:nvGrpSpPr>
        <p:grpSpPr>
          <a:xfrm>
            <a:off x="6660464" y="261000"/>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2" name="Grupp 61"/>
          <p:cNvGrpSpPr/>
          <p:nvPr/>
        </p:nvGrpSpPr>
        <p:grpSpPr>
          <a:xfrm>
            <a:off x="395768" y="3429352"/>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7" name="Grupp 66"/>
          <p:cNvGrpSpPr/>
          <p:nvPr/>
        </p:nvGrpSpPr>
        <p:grpSpPr>
          <a:xfrm>
            <a:off x="2484000" y="3429352"/>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2" name="Grupp 71"/>
          <p:cNvGrpSpPr/>
          <p:nvPr/>
        </p:nvGrpSpPr>
        <p:grpSpPr>
          <a:xfrm>
            <a:off x="4572232" y="3429352"/>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7" name="Grupp 76"/>
          <p:cNvGrpSpPr/>
          <p:nvPr/>
        </p:nvGrpSpPr>
        <p:grpSpPr>
          <a:xfrm>
            <a:off x="6660464" y="3429352"/>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2" name="Égal 1">
            <a:extLst>
              <a:ext uri="{FF2B5EF4-FFF2-40B4-BE49-F238E27FC236}">
                <a16:creationId xmlns:a16="http://schemas.microsoft.com/office/drawing/2014/main" id="{1E8BD354-640E-4649-A3B1-3DD735D6B7E8}"/>
              </a:ext>
            </a:extLst>
          </p:cNvPr>
          <p:cNvSpPr/>
          <p:nvPr/>
        </p:nvSpPr>
        <p:spPr>
          <a:xfrm>
            <a:off x="2728466" y="4249622"/>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5" name="Égal 34">
            <a:extLst>
              <a:ext uri="{FF2B5EF4-FFF2-40B4-BE49-F238E27FC236}">
                <a16:creationId xmlns:a16="http://schemas.microsoft.com/office/drawing/2014/main" id="{01A4ADD5-79AD-C94E-94E0-B505D6307495}"/>
              </a:ext>
            </a:extLst>
          </p:cNvPr>
          <p:cNvSpPr/>
          <p:nvPr/>
        </p:nvSpPr>
        <p:spPr>
          <a:xfrm>
            <a:off x="2731360" y="1113763"/>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6" name="Égal 35">
            <a:extLst>
              <a:ext uri="{FF2B5EF4-FFF2-40B4-BE49-F238E27FC236}">
                <a16:creationId xmlns:a16="http://schemas.microsoft.com/office/drawing/2014/main" id="{73417309-39D7-224E-80D0-E8613AD90282}"/>
              </a:ext>
            </a:extLst>
          </p:cNvPr>
          <p:cNvSpPr/>
          <p:nvPr/>
        </p:nvSpPr>
        <p:spPr>
          <a:xfrm>
            <a:off x="4772368" y="1124920"/>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Égal 36">
            <a:extLst>
              <a:ext uri="{FF2B5EF4-FFF2-40B4-BE49-F238E27FC236}">
                <a16:creationId xmlns:a16="http://schemas.microsoft.com/office/drawing/2014/main" id="{EA9C3B11-3F18-0744-A70D-63EAC3D89798}"/>
              </a:ext>
            </a:extLst>
          </p:cNvPr>
          <p:cNvSpPr/>
          <p:nvPr/>
        </p:nvSpPr>
        <p:spPr>
          <a:xfrm>
            <a:off x="6858080" y="1124920"/>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8" name="Égal 37">
            <a:extLst>
              <a:ext uri="{FF2B5EF4-FFF2-40B4-BE49-F238E27FC236}">
                <a16:creationId xmlns:a16="http://schemas.microsoft.com/office/drawing/2014/main" id="{D78138D4-FE8A-8D40-91DF-AB75F83B3BA6}"/>
              </a:ext>
            </a:extLst>
          </p:cNvPr>
          <p:cNvSpPr/>
          <p:nvPr/>
        </p:nvSpPr>
        <p:spPr>
          <a:xfrm>
            <a:off x="620966" y="4238796"/>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9" name="Égal 38">
            <a:extLst>
              <a:ext uri="{FF2B5EF4-FFF2-40B4-BE49-F238E27FC236}">
                <a16:creationId xmlns:a16="http://schemas.microsoft.com/office/drawing/2014/main" id="{4A721CCF-C2DF-7D4D-9FE0-862412B52A85}"/>
              </a:ext>
            </a:extLst>
          </p:cNvPr>
          <p:cNvSpPr/>
          <p:nvPr/>
        </p:nvSpPr>
        <p:spPr>
          <a:xfrm>
            <a:off x="620965" y="1113763"/>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40" name="Égal 39">
            <a:extLst>
              <a:ext uri="{FF2B5EF4-FFF2-40B4-BE49-F238E27FC236}">
                <a16:creationId xmlns:a16="http://schemas.microsoft.com/office/drawing/2014/main" id="{807E6F68-F3B2-584A-9737-38FF3FB49A26}"/>
              </a:ext>
            </a:extLst>
          </p:cNvPr>
          <p:cNvSpPr/>
          <p:nvPr/>
        </p:nvSpPr>
        <p:spPr>
          <a:xfrm>
            <a:off x="4821207" y="4278271"/>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41" name="Égal 40">
            <a:extLst>
              <a:ext uri="{FF2B5EF4-FFF2-40B4-BE49-F238E27FC236}">
                <a16:creationId xmlns:a16="http://schemas.microsoft.com/office/drawing/2014/main" id="{B92D04CD-EDC6-5C45-84DD-7E5F48067C69}"/>
              </a:ext>
            </a:extLst>
          </p:cNvPr>
          <p:cNvSpPr/>
          <p:nvPr/>
        </p:nvSpPr>
        <p:spPr>
          <a:xfrm>
            <a:off x="6907824" y="4292761"/>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93534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80187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 15"/>
          <p:cNvGrpSpPr/>
          <p:nvPr/>
        </p:nvGrpSpPr>
        <p:grpSpPr>
          <a:xfrm>
            <a:off x="20752"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textruta 9"/>
            <p:cNvSpPr txBox="1"/>
            <p:nvPr/>
          </p:nvSpPr>
          <p:spPr>
            <a:xfrm>
              <a:off x="63630" y="741958"/>
              <a:ext cx="1958960" cy="369332"/>
            </a:xfrm>
            <a:prstGeom prst="rect">
              <a:avLst/>
            </a:prstGeom>
            <a:noFill/>
          </p:spPr>
          <p:txBody>
            <a:bodyPr wrap="square" rtlCol="0">
              <a:spAutoFit/>
            </a:bodyPr>
            <a:lstStyle/>
            <a:p>
              <a:pPr algn="ctr"/>
              <a:r>
                <a:rPr lang="en-US" dirty="0"/>
                <a:t>Delivering Value</a:t>
              </a:r>
            </a:p>
          </p:txBody>
        </p:sp>
        <p:sp>
          <p:nvSpPr>
            <p:cNvPr id="11" name="textruta 10"/>
            <p:cNvSpPr txBox="1"/>
            <p:nvPr/>
          </p:nvSpPr>
          <p:spPr>
            <a:xfrm>
              <a:off x="523869" y="1092706"/>
              <a:ext cx="1455843" cy="738664"/>
            </a:xfrm>
            <a:prstGeom prst="rect">
              <a:avLst/>
            </a:prstGeom>
            <a:noFill/>
          </p:spPr>
          <p:txBody>
            <a:bodyPr wrap="square" rtlCol="0">
              <a:spAutoFit/>
            </a:bodyPr>
            <a:lstStyle/>
            <a:p>
              <a:r>
                <a:rPr lang="en-US" sz="1050" dirty="0">
                  <a:latin typeface="Garamond" pitchFamily="18" charset="0"/>
                </a:rPr>
                <a:t>We deliver great stuff! We're proud of it and our stakeholders are really happy.</a:t>
              </a:r>
            </a:p>
          </p:txBody>
        </p:sp>
        <p:sp>
          <p:nvSpPr>
            <p:cNvPr id="14" name="Rektangel 13"/>
            <p:cNvSpPr/>
            <p:nvPr/>
          </p:nvSpPr>
          <p:spPr>
            <a:xfrm>
              <a:off x="539552" y="2100818"/>
              <a:ext cx="1440160" cy="738664"/>
            </a:xfrm>
            <a:prstGeom prst="rect">
              <a:avLst/>
            </a:prstGeom>
            <a:noFill/>
          </p:spPr>
          <p:txBody>
            <a:bodyPr wrap="square" rtlCol="0">
              <a:spAutoFit/>
            </a:bodyPr>
            <a:lstStyle/>
            <a:p>
              <a:r>
                <a:rPr lang="en-US" sz="1050" dirty="0">
                  <a:latin typeface="Garamond" pitchFamily="18" charset="0"/>
                </a:rPr>
                <a:t>We deliver crap. We feel ashamed to deliver it. Our stakeholders hate us.</a:t>
              </a:r>
            </a:p>
          </p:txBody>
        </p:sp>
      </p:grpSp>
      <p:pic>
        <p:nvPicPr>
          <p:cNvPr id="1032" name="Picture 8" descr="http://nowiknow.com/wp-content/uploads/2012/08/01-gold-bar.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07" y="263726"/>
            <a:ext cx="607605" cy="42897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upp 21"/>
          <p:cNvGrpSpPr/>
          <p:nvPr/>
        </p:nvGrpSpPr>
        <p:grpSpPr>
          <a:xfrm>
            <a:off x="2339984" y="44976"/>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41958"/>
              <a:ext cx="1958960" cy="369332"/>
            </a:xfrm>
            <a:prstGeom prst="rect">
              <a:avLst/>
            </a:prstGeom>
            <a:noFill/>
          </p:spPr>
          <p:txBody>
            <a:bodyPr wrap="square" rtlCol="0">
              <a:spAutoFit/>
            </a:bodyPr>
            <a:lstStyle/>
            <a:p>
              <a:pPr algn="ctr"/>
              <a:r>
                <a:rPr lang="en-US" dirty="0"/>
                <a:t>Easy to release</a:t>
              </a:r>
            </a:p>
          </p:txBody>
        </p:sp>
        <p:sp>
          <p:nvSpPr>
            <p:cNvPr id="26" name="textruta 25"/>
            <p:cNvSpPr txBox="1"/>
            <p:nvPr/>
          </p:nvSpPr>
          <p:spPr>
            <a:xfrm>
              <a:off x="523869" y="1111290"/>
              <a:ext cx="1455843" cy="577081"/>
            </a:xfrm>
            <a:prstGeom prst="rect">
              <a:avLst/>
            </a:prstGeom>
            <a:noFill/>
          </p:spPr>
          <p:txBody>
            <a:bodyPr wrap="square" rtlCol="0">
              <a:spAutoFit/>
            </a:bodyPr>
            <a:lstStyle/>
            <a:p>
              <a:r>
                <a:rPr lang="en-US" sz="1050" dirty="0">
                  <a:latin typeface="Garamond" pitchFamily="18" charset="0"/>
                </a:rPr>
                <a:t>Releasing is simple, safe, painless and mostly automated.</a:t>
              </a:r>
            </a:p>
          </p:txBody>
        </p:sp>
        <p:sp>
          <p:nvSpPr>
            <p:cNvPr id="29" name="Rektangel 28"/>
            <p:cNvSpPr/>
            <p:nvPr/>
          </p:nvSpPr>
          <p:spPr>
            <a:xfrm>
              <a:off x="539552" y="2118385"/>
              <a:ext cx="1440160" cy="577081"/>
            </a:xfrm>
            <a:prstGeom prst="rect">
              <a:avLst/>
            </a:prstGeom>
            <a:noFill/>
          </p:spPr>
          <p:txBody>
            <a:bodyPr wrap="square" rtlCol="0">
              <a:spAutoFit/>
            </a:bodyPr>
            <a:lstStyle/>
            <a:p>
              <a:r>
                <a:rPr lang="en-US" sz="1050" dirty="0">
                  <a:latin typeface="Garamond" pitchFamily="18" charset="0"/>
                </a:rPr>
                <a:t>Releasing is risky, painful, lots of manual work and takes forever.</a:t>
              </a:r>
            </a:p>
          </p:txBody>
        </p:sp>
      </p:grpSp>
      <p:grpSp>
        <p:nvGrpSpPr>
          <p:cNvPr id="34" name="Grupp 33"/>
          <p:cNvGrpSpPr/>
          <p:nvPr/>
        </p:nvGrpSpPr>
        <p:grpSpPr>
          <a:xfrm>
            <a:off x="4644240" y="44976"/>
            <a:ext cx="2088000" cy="3168000"/>
            <a:chOff x="20752" y="31522"/>
            <a:chExt cx="2088000" cy="3168000"/>
          </a:xfrm>
        </p:grpSpPr>
        <p:sp>
          <p:nvSpPr>
            <p:cNvPr id="35" name="Rektangel 3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6" name="Rektangel med rundade hörn 3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ruta 36"/>
            <p:cNvSpPr txBox="1"/>
            <p:nvPr/>
          </p:nvSpPr>
          <p:spPr>
            <a:xfrm>
              <a:off x="83657" y="741958"/>
              <a:ext cx="1958960" cy="369332"/>
            </a:xfrm>
            <a:prstGeom prst="rect">
              <a:avLst/>
            </a:prstGeom>
            <a:noFill/>
          </p:spPr>
          <p:txBody>
            <a:bodyPr wrap="square" rtlCol="0">
              <a:spAutoFit/>
            </a:bodyPr>
            <a:lstStyle/>
            <a:p>
              <a:pPr algn="ctr"/>
              <a:r>
                <a:rPr lang="en-US" dirty="0"/>
                <a:t>Fun</a:t>
              </a:r>
            </a:p>
          </p:txBody>
        </p:sp>
        <p:sp>
          <p:nvSpPr>
            <p:cNvPr id="38" name="textruta 37"/>
            <p:cNvSpPr txBox="1"/>
            <p:nvPr/>
          </p:nvSpPr>
          <p:spPr>
            <a:xfrm>
              <a:off x="523869" y="1110273"/>
              <a:ext cx="1455843" cy="577081"/>
            </a:xfrm>
            <a:prstGeom prst="rect">
              <a:avLst/>
            </a:prstGeom>
            <a:noFill/>
          </p:spPr>
          <p:txBody>
            <a:bodyPr wrap="square" rtlCol="0">
              <a:spAutoFit/>
            </a:bodyPr>
            <a:lstStyle/>
            <a:p>
              <a:r>
                <a:rPr lang="en-US" sz="1050" dirty="0">
                  <a:latin typeface="Garamond" pitchFamily="18" charset="0"/>
                </a:rPr>
                <a:t>We love going to work and have great fun working together!</a:t>
              </a:r>
            </a:p>
          </p:txBody>
        </p:sp>
        <p:sp>
          <p:nvSpPr>
            <p:cNvPr id="41" name="Rektangel 40"/>
            <p:cNvSpPr/>
            <p:nvPr/>
          </p:nvSpPr>
          <p:spPr>
            <a:xfrm>
              <a:off x="539552" y="2139287"/>
              <a:ext cx="1440160" cy="253916"/>
            </a:xfrm>
            <a:prstGeom prst="rect">
              <a:avLst/>
            </a:prstGeom>
            <a:noFill/>
          </p:spPr>
          <p:txBody>
            <a:bodyPr wrap="square" rtlCol="0">
              <a:spAutoFit/>
            </a:bodyPr>
            <a:lstStyle/>
            <a:p>
              <a:r>
                <a:rPr lang="en-US" sz="1050" dirty="0" err="1">
                  <a:latin typeface="Garamond" pitchFamily="18" charset="0"/>
                </a:rPr>
                <a:t>Boooooooring</a:t>
              </a:r>
              <a:r>
                <a:rPr lang="en-US" sz="1050" dirty="0">
                  <a:latin typeface="Garamond" pitchFamily="18" charset="0"/>
                </a:rPr>
                <a:t>...</a:t>
              </a:r>
            </a:p>
          </p:txBody>
        </p:sp>
      </p:grpSp>
      <p:grpSp>
        <p:nvGrpSpPr>
          <p:cNvPr id="43" name="Grupp 42"/>
          <p:cNvGrpSpPr/>
          <p:nvPr/>
        </p:nvGrpSpPr>
        <p:grpSpPr>
          <a:xfrm>
            <a:off x="6948496" y="44976"/>
            <a:ext cx="2088000" cy="3168000"/>
            <a:chOff x="20752" y="31522"/>
            <a:chExt cx="2088000" cy="3168000"/>
          </a:xfrm>
        </p:grpSpPr>
        <p:sp>
          <p:nvSpPr>
            <p:cNvPr id="44"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5"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6" name="textruta 45"/>
            <p:cNvSpPr txBox="1"/>
            <p:nvPr/>
          </p:nvSpPr>
          <p:spPr>
            <a:xfrm>
              <a:off x="83657" y="608975"/>
              <a:ext cx="1958960" cy="646331"/>
            </a:xfrm>
            <a:prstGeom prst="rect">
              <a:avLst/>
            </a:prstGeom>
            <a:noFill/>
          </p:spPr>
          <p:txBody>
            <a:bodyPr wrap="square" rtlCol="0">
              <a:spAutoFit/>
            </a:bodyPr>
            <a:lstStyle/>
            <a:p>
              <a:pPr algn="ctr"/>
              <a:r>
                <a:rPr lang="en-US" dirty="0"/>
                <a:t>Health of Codebase</a:t>
              </a:r>
            </a:p>
          </p:txBody>
        </p:sp>
        <p:sp>
          <p:nvSpPr>
            <p:cNvPr id="47" name="textruta 46"/>
            <p:cNvSpPr txBox="1"/>
            <p:nvPr/>
          </p:nvSpPr>
          <p:spPr>
            <a:xfrm>
              <a:off x="523869" y="1255306"/>
              <a:ext cx="1455843" cy="738664"/>
            </a:xfrm>
            <a:prstGeom prst="rect">
              <a:avLst/>
            </a:prstGeom>
            <a:noFill/>
          </p:spPr>
          <p:txBody>
            <a:bodyPr wrap="square" rtlCol="0">
              <a:spAutoFit/>
            </a:bodyPr>
            <a:lstStyle/>
            <a:p>
              <a:r>
                <a:rPr lang="en-US" sz="1050" dirty="0">
                  <a:latin typeface="Garamond" pitchFamily="18" charset="0"/>
                </a:rPr>
                <a:t>We're proud of the quality of our code! It is clean, easy to read and has great test coverage.</a:t>
              </a:r>
            </a:p>
          </p:txBody>
        </p:sp>
        <p:sp>
          <p:nvSpPr>
            <p:cNvPr id="50" name="Rektangel 49"/>
            <p:cNvSpPr/>
            <p:nvPr/>
          </p:nvSpPr>
          <p:spPr>
            <a:xfrm>
              <a:off x="539552" y="2190393"/>
              <a:ext cx="1440160" cy="577081"/>
            </a:xfrm>
            <a:prstGeom prst="rect">
              <a:avLst/>
            </a:prstGeom>
            <a:noFill/>
          </p:spPr>
          <p:txBody>
            <a:bodyPr wrap="square" rtlCol="0">
              <a:spAutoFit/>
            </a:bodyPr>
            <a:lstStyle/>
            <a:p>
              <a:r>
                <a:rPr lang="en-US" sz="1050" dirty="0">
                  <a:latin typeface="Garamond" pitchFamily="18" charset="0"/>
                </a:rPr>
                <a:t>Our code is a pile of dung and technical debt is raging out of control.</a:t>
              </a:r>
            </a:p>
          </p:txBody>
        </p:sp>
      </p:grpSp>
      <p:grpSp>
        <p:nvGrpSpPr>
          <p:cNvPr id="52" name="Grupp 51"/>
          <p:cNvGrpSpPr/>
          <p:nvPr/>
        </p:nvGrpSpPr>
        <p:grpSpPr>
          <a:xfrm>
            <a:off x="35496" y="3573368"/>
            <a:ext cx="2088000" cy="3168000"/>
            <a:chOff x="20752" y="31522"/>
            <a:chExt cx="2088000" cy="3168000"/>
          </a:xfrm>
        </p:grpSpPr>
        <p:sp>
          <p:nvSpPr>
            <p:cNvPr id="53"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4"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textruta 54"/>
            <p:cNvSpPr txBox="1"/>
            <p:nvPr/>
          </p:nvSpPr>
          <p:spPr>
            <a:xfrm>
              <a:off x="83657" y="813966"/>
              <a:ext cx="1958960" cy="369332"/>
            </a:xfrm>
            <a:prstGeom prst="rect">
              <a:avLst/>
            </a:prstGeom>
            <a:noFill/>
          </p:spPr>
          <p:txBody>
            <a:bodyPr wrap="square" rtlCol="0">
              <a:spAutoFit/>
            </a:bodyPr>
            <a:lstStyle/>
            <a:p>
              <a:pPr algn="ctr"/>
              <a:r>
                <a:rPr lang="en-US" dirty="0"/>
                <a:t>Learning</a:t>
              </a:r>
            </a:p>
          </p:txBody>
        </p:sp>
        <p:sp>
          <p:nvSpPr>
            <p:cNvPr id="56" name="textruta 55"/>
            <p:cNvSpPr txBox="1"/>
            <p:nvPr/>
          </p:nvSpPr>
          <p:spPr>
            <a:xfrm>
              <a:off x="523869" y="1197199"/>
              <a:ext cx="1455843" cy="577081"/>
            </a:xfrm>
            <a:prstGeom prst="rect">
              <a:avLst/>
            </a:prstGeom>
            <a:noFill/>
          </p:spPr>
          <p:txBody>
            <a:bodyPr wrap="square" rtlCol="0">
              <a:spAutoFit/>
            </a:bodyPr>
            <a:lstStyle/>
            <a:p>
              <a:r>
                <a:rPr lang="en-US" sz="1050" dirty="0">
                  <a:latin typeface="Garamond" pitchFamily="18" charset="0"/>
                </a:rPr>
                <a:t>We're learning lots of interesting stuff all the time!</a:t>
              </a:r>
            </a:p>
          </p:txBody>
        </p:sp>
        <p:sp>
          <p:nvSpPr>
            <p:cNvPr id="59" name="Rektangel 58"/>
            <p:cNvSpPr/>
            <p:nvPr/>
          </p:nvSpPr>
          <p:spPr>
            <a:xfrm>
              <a:off x="539552" y="2222878"/>
              <a:ext cx="1440160" cy="415498"/>
            </a:xfrm>
            <a:prstGeom prst="rect">
              <a:avLst/>
            </a:prstGeom>
            <a:noFill/>
          </p:spPr>
          <p:txBody>
            <a:bodyPr wrap="square" rtlCol="0">
              <a:spAutoFit/>
            </a:bodyPr>
            <a:lstStyle/>
            <a:p>
              <a:r>
                <a:rPr lang="en-US" sz="1050" dirty="0">
                  <a:latin typeface="Garamond" pitchFamily="18" charset="0"/>
                </a:rPr>
                <a:t>We never have time to learn anything.</a:t>
              </a:r>
            </a:p>
          </p:txBody>
        </p:sp>
      </p:grpSp>
      <p:grpSp>
        <p:nvGrpSpPr>
          <p:cNvPr id="62" name="Grupp 61"/>
          <p:cNvGrpSpPr/>
          <p:nvPr/>
        </p:nvGrpSpPr>
        <p:grpSpPr>
          <a:xfrm>
            <a:off x="2338369" y="3573368"/>
            <a:ext cx="2088000" cy="3168000"/>
            <a:chOff x="20752" y="31522"/>
            <a:chExt cx="2088000" cy="3168000"/>
          </a:xfrm>
        </p:grpSpPr>
        <p:sp>
          <p:nvSpPr>
            <p:cNvPr id="63"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4"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textruta 64"/>
            <p:cNvSpPr txBox="1"/>
            <p:nvPr/>
          </p:nvSpPr>
          <p:spPr>
            <a:xfrm>
              <a:off x="83657" y="813966"/>
              <a:ext cx="1958960" cy="369332"/>
            </a:xfrm>
            <a:prstGeom prst="rect">
              <a:avLst/>
            </a:prstGeom>
            <a:noFill/>
          </p:spPr>
          <p:txBody>
            <a:bodyPr wrap="square" rtlCol="0">
              <a:spAutoFit/>
            </a:bodyPr>
            <a:lstStyle/>
            <a:p>
              <a:pPr algn="ctr"/>
              <a:r>
                <a:rPr lang="en-US" dirty="0"/>
                <a:t>Mission</a:t>
              </a:r>
            </a:p>
          </p:txBody>
        </p:sp>
        <p:sp>
          <p:nvSpPr>
            <p:cNvPr id="66" name="textruta 65"/>
            <p:cNvSpPr txBox="1"/>
            <p:nvPr/>
          </p:nvSpPr>
          <p:spPr>
            <a:xfrm>
              <a:off x="523869" y="1197199"/>
              <a:ext cx="1455843" cy="577081"/>
            </a:xfrm>
            <a:prstGeom prst="rect">
              <a:avLst/>
            </a:prstGeom>
            <a:noFill/>
          </p:spPr>
          <p:txBody>
            <a:bodyPr wrap="square" rtlCol="0">
              <a:spAutoFit/>
            </a:bodyPr>
            <a:lstStyle/>
            <a:p>
              <a:r>
                <a:rPr lang="en-US" sz="1050" dirty="0">
                  <a:latin typeface="Garamond" pitchFamily="18" charset="0"/>
                </a:rPr>
                <a:t>We know exactly why we are here and we’re really excited about it!</a:t>
              </a:r>
            </a:p>
          </p:txBody>
        </p:sp>
        <p:sp>
          <p:nvSpPr>
            <p:cNvPr id="69" name="Rektangel 68"/>
            <p:cNvSpPr/>
            <p:nvPr/>
          </p:nvSpPr>
          <p:spPr>
            <a:xfrm>
              <a:off x="539552" y="1864579"/>
              <a:ext cx="1440160" cy="1061829"/>
            </a:xfrm>
            <a:prstGeom prst="rect">
              <a:avLst/>
            </a:prstGeom>
            <a:noFill/>
          </p:spPr>
          <p:txBody>
            <a:bodyPr wrap="square" rtlCol="0">
              <a:spAutoFit/>
            </a:bodyPr>
            <a:lstStyle/>
            <a:p>
              <a:r>
                <a:rPr lang="en-US" sz="1050" dirty="0">
                  <a:latin typeface="Garamond" pitchFamily="18" charset="0"/>
                </a:rPr>
                <a:t>We have no idea why we are here, there's no high lever picture or focus. Our so called mission is completely unclear and uninspiring.</a:t>
              </a:r>
            </a:p>
          </p:txBody>
        </p:sp>
      </p:grpSp>
      <p:grpSp>
        <p:nvGrpSpPr>
          <p:cNvPr id="72" name="Grupp 71"/>
          <p:cNvGrpSpPr/>
          <p:nvPr/>
        </p:nvGrpSpPr>
        <p:grpSpPr>
          <a:xfrm>
            <a:off x="4642625" y="3573368"/>
            <a:ext cx="2088000" cy="3168000"/>
            <a:chOff x="20752" y="31522"/>
            <a:chExt cx="2088000" cy="3168000"/>
          </a:xfrm>
        </p:grpSpPr>
        <p:sp>
          <p:nvSpPr>
            <p:cNvPr id="73"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4"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textruta 74"/>
            <p:cNvSpPr txBox="1"/>
            <p:nvPr/>
          </p:nvSpPr>
          <p:spPr>
            <a:xfrm>
              <a:off x="83657" y="741958"/>
              <a:ext cx="1958960" cy="369332"/>
            </a:xfrm>
            <a:prstGeom prst="rect">
              <a:avLst/>
            </a:prstGeom>
            <a:noFill/>
          </p:spPr>
          <p:txBody>
            <a:bodyPr wrap="square" rtlCol="0">
              <a:spAutoFit/>
            </a:bodyPr>
            <a:lstStyle/>
            <a:p>
              <a:pPr algn="ctr"/>
              <a:r>
                <a:rPr lang="en-US" dirty="0"/>
                <a:t>Pawns or Players</a:t>
              </a:r>
            </a:p>
          </p:txBody>
        </p:sp>
        <p:sp>
          <p:nvSpPr>
            <p:cNvPr id="76" name="textruta 75"/>
            <p:cNvSpPr txBox="1"/>
            <p:nvPr/>
          </p:nvSpPr>
          <p:spPr>
            <a:xfrm>
              <a:off x="523869" y="1107624"/>
              <a:ext cx="1455843" cy="738664"/>
            </a:xfrm>
            <a:prstGeom prst="rect">
              <a:avLst/>
            </a:prstGeom>
            <a:noFill/>
          </p:spPr>
          <p:txBody>
            <a:bodyPr wrap="square" rtlCol="0">
              <a:spAutoFit/>
            </a:bodyPr>
            <a:lstStyle/>
            <a:p>
              <a:r>
                <a:rPr lang="en-US" sz="1050" dirty="0">
                  <a:latin typeface="Garamond" pitchFamily="18" charset="0"/>
                </a:rPr>
                <a:t>We are in control of our own destiny! We decide what to build and how to build it.</a:t>
              </a:r>
            </a:p>
          </p:txBody>
        </p:sp>
        <p:sp>
          <p:nvSpPr>
            <p:cNvPr id="79" name="Rektangel 78"/>
            <p:cNvSpPr/>
            <p:nvPr/>
          </p:nvSpPr>
          <p:spPr>
            <a:xfrm>
              <a:off x="539552" y="2026162"/>
              <a:ext cx="1440160" cy="900246"/>
            </a:xfrm>
            <a:prstGeom prst="rect">
              <a:avLst/>
            </a:prstGeom>
            <a:noFill/>
          </p:spPr>
          <p:txBody>
            <a:bodyPr wrap="square" rtlCol="0">
              <a:spAutoFit/>
            </a:bodyPr>
            <a:lstStyle/>
            <a:p>
              <a:r>
                <a:rPr lang="en-US" sz="1050" dirty="0">
                  <a:latin typeface="Garamond" pitchFamily="18" charset="0"/>
                </a:rPr>
                <a:t>We are just pawns in a game of chess with no influence over what we build or how we build it.</a:t>
              </a:r>
            </a:p>
          </p:txBody>
        </p:sp>
      </p:grpSp>
      <p:grpSp>
        <p:nvGrpSpPr>
          <p:cNvPr id="81" name="Grupp 80"/>
          <p:cNvGrpSpPr/>
          <p:nvPr/>
        </p:nvGrpSpPr>
        <p:grpSpPr>
          <a:xfrm>
            <a:off x="6948496" y="3573016"/>
            <a:ext cx="2088000" cy="3168000"/>
            <a:chOff x="20752" y="31522"/>
            <a:chExt cx="2088000" cy="3168000"/>
          </a:xfrm>
        </p:grpSpPr>
        <p:sp>
          <p:nvSpPr>
            <p:cNvPr id="82"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3"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4" name="textruta 83"/>
            <p:cNvSpPr txBox="1"/>
            <p:nvPr/>
          </p:nvSpPr>
          <p:spPr>
            <a:xfrm>
              <a:off x="83657" y="742310"/>
              <a:ext cx="1958960" cy="369332"/>
            </a:xfrm>
            <a:prstGeom prst="rect">
              <a:avLst/>
            </a:prstGeom>
            <a:noFill/>
          </p:spPr>
          <p:txBody>
            <a:bodyPr wrap="square" rtlCol="0">
              <a:spAutoFit/>
            </a:bodyPr>
            <a:lstStyle/>
            <a:p>
              <a:pPr algn="ctr"/>
              <a:r>
                <a:rPr lang="en-US" dirty="0"/>
                <a:t>Speed</a:t>
              </a:r>
            </a:p>
          </p:txBody>
        </p:sp>
        <p:sp>
          <p:nvSpPr>
            <p:cNvPr id="85" name="textruta 84"/>
            <p:cNvSpPr txBox="1"/>
            <p:nvPr/>
          </p:nvSpPr>
          <p:spPr>
            <a:xfrm>
              <a:off x="523869" y="1126208"/>
              <a:ext cx="1455843" cy="577081"/>
            </a:xfrm>
            <a:prstGeom prst="rect">
              <a:avLst/>
            </a:prstGeom>
            <a:noFill/>
          </p:spPr>
          <p:txBody>
            <a:bodyPr wrap="square" rtlCol="0">
              <a:spAutoFit/>
            </a:bodyPr>
            <a:lstStyle/>
            <a:p>
              <a:r>
                <a:rPr lang="en-US" sz="1050" dirty="0">
                  <a:latin typeface="Garamond" pitchFamily="18" charset="0"/>
                </a:rPr>
                <a:t>We get stuff done really quickly! No waiting and no delays.</a:t>
              </a:r>
            </a:p>
          </p:txBody>
        </p:sp>
        <p:sp>
          <p:nvSpPr>
            <p:cNvPr id="88" name="Rektangel 87"/>
            <p:cNvSpPr/>
            <p:nvPr/>
          </p:nvSpPr>
          <p:spPr>
            <a:xfrm>
              <a:off x="539552" y="1864579"/>
              <a:ext cx="1440160" cy="1061829"/>
            </a:xfrm>
            <a:prstGeom prst="rect">
              <a:avLst/>
            </a:prstGeom>
            <a:noFill/>
          </p:spPr>
          <p:txBody>
            <a:bodyPr wrap="square" rtlCol="0">
              <a:spAutoFit/>
            </a:bodyPr>
            <a:lstStyle/>
            <a:p>
              <a:r>
                <a:rPr lang="en-US" sz="1050" dirty="0">
                  <a:latin typeface="Garamond" pitchFamily="18" charset="0"/>
                </a:rPr>
                <a:t>We never seem to get anything done. We keep getting stuck or interrupted. Stories keep getting stuck on dependencies.</a:t>
              </a:r>
            </a:p>
          </p:txBody>
        </p:sp>
      </p:grpSp>
      <p:pic>
        <p:nvPicPr>
          <p:cNvPr id="1036" name="Picture 12" descr="http://lvlhealth.com/wp-content/uploads/2013/03/Heart-with-Stethascope_we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35" r="6509" b="6526"/>
          <a:stretch/>
        </p:blipFill>
        <p:spPr bwMode="auto">
          <a:xfrm>
            <a:off x="7654971" y="170217"/>
            <a:ext cx="631765" cy="450471"/>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http://www.readcwbooks.com/book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170" y="3740662"/>
            <a:ext cx="543878" cy="4804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http://www.platinumdevcon.com/wp-content/uploads/2014/02/miss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15" t="2914" r="7230"/>
          <a:stretch/>
        </p:blipFill>
        <p:spPr bwMode="auto">
          <a:xfrm>
            <a:off x="3018865" y="3684019"/>
            <a:ext cx="730238" cy="604069"/>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http://www.photo-dictionary.com/photofiles/list/5558/7276chess_paw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64" t="13674" r="21697" b="14254"/>
          <a:stretch/>
        </p:blipFill>
        <p:spPr bwMode="auto">
          <a:xfrm>
            <a:off x="5525542" y="3755580"/>
            <a:ext cx="278879" cy="460948"/>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http://www.atlflash.com/Flash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132" y="3664627"/>
            <a:ext cx="554728" cy="630102"/>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http://www.flixya.com/files-photo/b/a/n/bankpsd-195496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9940" y="116632"/>
            <a:ext cx="710082" cy="539662"/>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http://gfdcourier.com/wp-content/uploads/2012/02/iStock_000005788357Small.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332" t="3714" r="4022" b="5566"/>
          <a:stretch/>
        </p:blipFill>
        <p:spPr bwMode="auto">
          <a:xfrm>
            <a:off x="3119818" y="153034"/>
            <a:ext cx="528331" cy="53966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upp 1"/>
          <p:cNvGrpSpPr/>
          <p:nvPr/>
        </p:nvGrpSpPr>
        <p:grpSpPr>
          <a:xfrm>
            <a:off x="395536" y="3044823"/>
            <a:ext cx="1368152" cy="72008"/>
            <a:chOff x="395536" y="3044823"/>
            <a:chExt cx="1368152" cy="72008"/>
          </a:xfrm>
        </p:grpSpPr>
        <p:sp>
          <p:nvSpPr>
            <p:cNvPr id="101" name="Rektangel 10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2" name="Rektangel 10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3" name="Rektangel 10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44" name="Grupp 143"/>
          <p:cNvGrpSpPr/>
          <p:nvPr/>
        </p:nvGrpSpPr>
        <p:grpSpPr>
          <a:xfrm>
            <a:off x="2699907" y="3044823"/>
            <a:ext cx="1368152" cy="72008"/>
            <a:chOff x="395536" y="3044823"/>
            <a:chExt cx="1368152" cy="72008"/>
          </a:xfrm>
        </p:grpSpPr>
        <p:sp>
          <p:nvSpPr>
            <p:cNvPr id="145" name="Rektangel 14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46" name="Rektangel 14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47" name="Rektangel 14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60" name="Grupp 159"/>
          <p:cNvGrpSpPr/>
          <p:nvPr/>
        </p:nvGrpSpPr>
        <p:grpSpPr>
          <a:xfrm>
            <a:off x="5000934" y="3044823"/>
            <a:ext cx="1368152" cy="72008"/>
            <a:chOff x="395536" y="3044823"/>
            <a:chExt cx="1368152" cy="72008"/>
          </a:xfrm>
        </p:grpSpPr>
        <p:sp>
          <p:nvSpPr>
            <p:cNvPr id="161" name="Rektangel 16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62" name="Rektangel 16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63" name="Rektangel 16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64" name="Grupp 163"/>
          <p:cNvGrpSpPr/>
          <p:nvPr/>
        </p:nvGrpSpPr>
        <p:grpSpPr>
          <a:xfrm>
            <a:off x="7308420" y="3044823"/>
            <a:ext cx="1368152" cy="72008"/>
            <a:chOff x="395536" y="3044823"/>
            <a:chExt cx="1368152" cy="72008"/>
          </a:xfrm>
        </p:grpSpPr>
        <p:sp>
          <p:nvSpPr>
            <p:cNvPr id="165"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66"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67"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0" name="Grupp 179"/>
          <p:cNvGrpSpPr/>
          <p:nvPr/>
        </p:nvGrpSpPr>
        <p:grpSpPr>
          <a:xfrm>
            <a:off x="7308304" y="6568849"/>
            <a:ext cx="1368152" cy="72008"/>
            <a:chOff x="395536" y="3044823"/>
            <a:chExt cx="1368152" cy="72008"/>
          </a:xfrm>
        </p:grpSpPr>
        <p:sp>
          <p:nvSpPr>
            <p:cNvPr id="18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8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8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4" name="Grupp 183"/>
          <p:cNvGrpSpPr/>
          <p:nvPr/>
        </p:nvGrpSpPr>
        <p:grpSpPr>
          <a:xfrm>
            <a:off x="5000934" y="6568849"/>
            <a:ext cx="1368152" cy="72008"/>
            <a:chOff x="395536" y="3044823"/>
            <a:chExt cx="1368152" cy="72008"/>
          </a:xfrm>
        </p:grpSpPr>
        <p:sp>
          <p:nvSpPr>
            <p:cNvPr id="18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8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8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8" name="Grupp 187"/>
          <p:cNvGrpSpPr/>
          <p:nvPr/>
        </p:nvGrpSpPr>
        <p:grpSpPr>
          <a:xfrm>
            <a:off x="2686976" y="6568849"/>
            <a:ext cx="1368152" cy="72008"/>
            <a:chOff x="395536" y="3044823"/>
            <a:chExt cx="1368152" cy="72008"/>
          </a:xfrm>
        </p:grpSpPr>
        <p:sp>
          <p:nvSpPr>
            <p:cNvPr id="18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9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9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92" name="Grupp 191"/>
          <p:cNvGrpSpPr/>
          <p:nvPr/>
        </p:nvGrpSpPr>
        <p:grpSpPr>
          <a:xfrm>
            <a:off x="380676" y="6568849"/>
            <a:ext cx="1368152" cy="72008"/>
            <a:chOff x="395536" y="3044823"/>
            <a:chExt cx="1368152" cy="72008"/>
          </a:xfrm>
        </p:grpSpPr>
        <p:sp>
          <p:nvSpPr>
            <p:cNvPr id="19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9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9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10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04464" y="216662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07854" y="115851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22886" y="2204864"/>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2627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5526"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2891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547899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36110" y="547899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18398" y="58390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32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7113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35728" y="105475"/>
            <a:ext cx="2088000" cy="3168000"/>
            <a:chOff x="20752" y="31522"/>
            <a:chExt cx="2088000" cy="3168000"/>
          </a:xfrm>
        </p:grpSpPr>
        <p:sp>
          <p:nvSpPr>
            <p:cNvPr id="5" name="Rektangel 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Rektangel med rundade hörn 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textruta 6"/>
            <p:cNvSpPr txBox="1"/>
            <p:nvPr/>
          </p:nvSpPr>
          <p:spPr>
            <a:xfrm>
              <a:off x="83657" y="825475"/>
              <a:ext cx="1958960" cy="369332"/>
            </a:xfrm>
            <a:prstGeom prst="rect">
              <a:avLst/>
            </a:prstGeom>
            <a:noFill/>
          </p:spPr>
          <p:txBody>
            <a:bodyPr wrap="square" rtlCol="0">
              <a:spAutoFit/>
            </a:bodyPr>
            <a:lstStyle/>
            <a:p>
              <a:pPr algn="ctr"/>
              <a:r>
                <a:rPr lang="en-US" dirty="0"/>
                <a:t>Suitable Process</a:t>
              </a:r>
            </a:p>
          </p:txBody>
        </p:sp>
        <p:sp>
          <p:nvSpPr>
            <p:cNvPr id="8" name="textruta 7"/>
            <p:cNvSpPr txBox="1"/>
            <p:nvPr/>
          </p:nvSpPr>
          <p:spPr>
            <a:xfrm>
              <a:off x="523869" y="1255658"/>
              <a:ext cx="1455843" cy="415498"/>
            </a:xfrm>
            <a:prstGeom prst="rect">
              <a:avLst/>
            </a:prstGeom>
            <a:noFill/>
          </p:spPr>
          <p:txBody>
            <a:bodyPr wrap="square" rtlCol="0">
              <a:spAutoFit/>
            </a:bodyPr>
            <a:lstStyle/>
            <a:p>
              <a:r>
                <a:rPr lang="en-US" sz="1050" dirty="0">
                  <a:latin typeface="Garamond" pitchFamily="18" charset="0"/>
                </a:rPr>
                <a:t>Our way of working fits us perfectly!</a:t>
              </a:r>
            </a:p>
          </p:txBody>
        </p:sp>
        <p:sp>
          <p:nvSpPr>
            <p:cNvPr id="11" name="Rektangel 10"/>
            <p:cNvSpPr/>
            <p:nvPr/>
          </p:nvSpPr>
          <p:spPr>
            <a:xfrm>
              <a:off x="539552" y="2119754"/>
              <a:ext cx="1440160" cy="415498"/>
            </a:xfrm>
            <a:prstGeom prst="rect">
              <a:avLst/>
            </a:prstGeom>
            <a:noFill/>
          </p:spPr>
          <p:txBody>
            <a:bodyPr wrap="square" rtlCol="0">
              <a:spAutoFit/>
            </a:bodyPr>
            <a:lstStyle/>
            <a:p>
              <a:r>
                <a:rPr lang="en-US" sz="1050" dirty="0">
                  <a:latin typeface="Garamond" pitchFamily="18" charset="0"/>
                </a:rPr>
                <a:t>Our way of working sucks!</a:t>
              </a:r>
            </a:p>
          </p:txBody>
        </p:sp>
      </p:grpSp>
      <p:grpSp>
        <p:nvGrpSpPr>
          <p:cNvPr id="13" name="Grupp 12"/>
          <p:cNvGrpSpPr/>
          <p:nvPr/>
        </p:nvGrpSpPr>
        <p:grpSpPr>
          <a:xfrm>
            <a:off x="2339752" y="105827"/>
            <a:ext cx="2088000" cy="3168000"/>
            <a:chOff x="20752" y="31522"/>
            <a:chExt cx="2088000" cy="3168000"/>
          </a:xfrm>
        </p:grpSpPr>
        <p:sp>
          <p:nvSpPr>
            <p:cNvPr id="14" name="Rektangel 1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5" name="Rektangel med rundade hörn 1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6" name="textruta 15"/>
            <p:cNvSpPr txBox="1"/>
            <p:nvPr/>
          </p:nvSpPr>
          <p:spPr>
            <a:xfrm>
              <a:off x="83657" y="753115"/>
              <a:ext cx="1958960" cy="369332"/>
            </a:xfrm>
            <a:prstGeom prst="rect">
              <a:avLst/>
            </a:prstGeom>
            <a:noFill/>
          </p:spPr>
          <p:txBody>
            <a:bodyPr wrap="square" rtlCol="0">
              <a:spAutoFit/>
            </a:bodyPr>
            <a:lstStyle/>
            <a:p>
              <a:pPr algn="ctr"/>
              <a:r>
                <a:rPr lang="en-US" dirty="0"/>
                <a:t>Support</a:t>
              </a:r>
            </a:p>
          </p:txBody>
        </p:sp>
        <p:sp>
          <p:nvSpPr>
            <p:cNvPr id="17" name="textruta 16"/>
            <p:cNvSpPr txBox="1"/>
            <p:nvPr/>
          </p:nvSpPr>
          <p:spPr>
            <a:xfrm>
              <a:off x="523869" y="1182633"/>
              <a:ext cx="1455843" cy="577081"/>
            </a:xfrm>
            <a:prstGeom prst="rect">
              <a:avLst/>
            </a:prstGeom>
            <a:noFill/>
          </p:spPr>
          <p:txBody>
            <a:bodyPr wrap="square" rtlCol="0">
              <a:spAutoFit/>
            </a:bodyPr>
            <a:lstStyle/>
            <a:p>
              <a:r>
                <a:rPr lang="en-US" sz="1050" dirty="0">
                  <a:latin typeface="Garamond" pitchFamily="18" charset="0"/>
                </a:rPr>
                <a:t>We always get great support and help when we ask for it!</a:t>
              </a:r>
            </a:p>
          </p:txBody>
        </p:sp>
        <p:sp>
          <p:nvSpPr>
            <p:cNvPr id="20" name="Rektangel 19"/>
            <p:cNvSpPr/>
            <p:nvPr/>
          </p:nvSpPr>
          <p:spPr>
            <a:xfrm>
              <a:off x="539552" y="2101170"/>
              <a:ext cx="1440160" cy="738664"/>
            </a:xfrm>
            <a:prstGeom prst="rect">
              <a:avLst/>
            </a:prstGeom>
            <a:noFill/>
          </p:spPr>
          <p:txBody>
            <a:bodyPr wrap="square" rtlCol="0">
              <a:spAutoFit/>
            </a:bodyPr>
            <a:lstStyle/>
            <a:p>
              <a:r>
                <a:rPr lang="en-US" sz="1050" dirty="0">
                  <a:latin typeface="Garamond" pitchFamily="18" charset="0"/>
                </a:rPr>
                <a:t>We keep getting stuck because we can't get the support and help that we ask for.</a:t>
              </a:r>
            </a:p>
          </p:txBody>
        </p:sp>
      </p:grpSp>
      <p:grpSp>
        <p:nvGrpSpPr>
          <p:cNvPr id="22" name="Grupp 21"/>
          <p:cNvGrpSpPr/>
          <p:nvPr/>
        </p:nvGrpSpPr>
        <p:grpSpPr>
          <a:xfrm>
            <a:off x="4644008" y="106842"/>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52100"/>
              <a:ext cx="1958960" cy="369332"/>
            </a:xfrm>
            <a:prstGeom prst="rect">
              <a:avLst/>
            </a:prstGeom>
            <a:noFill/>
          </p:spPr>
          <p:txBody>
            <a:bodyPr wrap="square" rtlCol="0">
              <a:spAutoFit/>
            </a:bodyPr>
            <a:lstStyle/>
            <a:p>
              <a:pPr algn="ctr"/>
              <a:r>
                <a:rPr lang="en-US" dirty="0"/>
                <a:t>Teamwork</a:t>
              </a:r>
            </a:p>
          </p:txBody>
        </p:sp>
        <p:sp>
          <p:nvSpPr>
            <p:cNvPr id="26" name="textruta 25"/>
            <p:cNvSpPr txBox="1"/>
            <p:nvPr/>
          </p:nvSpPr>
          <p:spPr>
            <a:xfrm>
              <a:off x="523869" y="1147500"/>
              <a:ext cx="1455843" cy="577081"/>
            </a:xfrm>
            <a:prstGeom prst="rect">
              <a:avLst/>
            </a:prstGeom>
            <a:noFill/>
          </p:spPr>
          <p:txBody>
            <a:bodyPr wrap="square" rtlCol="0">
              <a:spAutoFit/>
            </a:bodyPr>
            <a:lstStyle/>
            <a:p>
              <a:r>
                <a:rPr lang="en-US" sz="1050" dirty="0">
                  <a:latin typeface="Garamond" pitchFamily="18" charset="0"/>
                </a:rPr>
                <a:t>We are a totally gelled super-team with awesome collaboration!</a:t>
              </a:r>
            </a:p>
          </p:txBody>
        </p:sp>
        <p:sp>
          <p:nvSpPr>
            <p:cNvPr id="29" name="Rektangel 28"/>
            <p:cNvSpPr/>
            <p:nvPr/>
          </p:nvSpPr>
          <p:spPr>
            <a:xfrm>
              <a:off x="539552" y="2083604"/>
              <a:ext cx="1440160" cy="900246"/>
            </a:xfrm>
            <a:prstGeom prst="rect">
              <a:avLst/>
            </a:prstGeom>
            <a:noFill/>
          </p:spPr>
          <p:txBody>
            <a:bodyPr wrap="square" rtlCol="0">
              <a:spAutoFit/>
            </a:bodyPr>
            <a:lstStyle/>
            <a:p>
              <a:r>
                <a:rPr lang="en-US" sz="1050" dirty="0">
                  <a:latin typeface="Garamond" pitchFamily="18" charset="0"/>
                </a:rPr>
                <a:t>We are a bunch of individuals that neither know nor care about what the other people in the squad are doing.</a:t>
              </a:r>
            </a:p>
          </p:txBody>
        </p:sp>
      </p:grpSp>
      <p:pic>
        <p:nvPicPr>
          <p:cNvPr id="2050" name="Picture 2" descr="http://www.aspbi.com/wp-content/uploads/2013/12/Business-Process-Manageme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496" b="15236"/>
          <a:stretch/>
        </p:blipFill>
        <p:spPr bwMode="auto">
          <a:xfrm>
            <a:off x="473317" y="259601"/>
            <a:ext cx="1153590" cy="56484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www.iqsol.biz/uploads/pics/support_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921" t="5424" r="14787" b="4282"/>
          <a:stretch/>
        </p:blipFill>
        <p:spPr bwMode="auto">
          <a:xfrm>
            <a:off x="3135453" y="283623"/>
            <a:ext cx="496599" cy="5168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heroized.com/wp-content/uploads/2013/02/tig-team.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289" b="2410"/>
          <a:stretch/>
        </p:blipFill>
        <p:spPr bwMode="auto">
          <a:xfrm>
            <a:off x="5214799" y="200018"/>
            <a:ext cx="1003603" cy="56468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4" name="Grupp 53"/>
          <p:cNvGrpSpPr/>
          <p:nvPr/>
        </p:nvGrpSpPr>
        <p:grpSpPr>
          <a:xfrm>
            <a:off x="389896" y="3102684"/>
            <a:ext cx="1368152" cy="72008"/>
            <a:chOff x="395536" y="3044823"/>
            <a:chExt cx="1368152" cy="72008"/>
          </a:xfrm>
        </p:grpSpPr>
        <p:sp>
          <p:nvSpPr>
            <p:cNvPr id="55" name="Rektangel 5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56" name="Rektangel 5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57" name="Rektangel 5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58" name="Grupp 57"/>
          <p:cNvGrpSpPr/>
          <p:nvPr/>
        </p:nvGrpSpPr>
        <p:grpSpPr>
          <a:xfrm>
            <a:off x="2699677" y="3102684"/>
            <a:ext cx="1368152" cy="72008"/>
            <a:chOff x="395536" y="3044823"/>
            <a:chExt cx="1368152" cy="72008"/>
          </a:xfrm>
        </p:grpSpPr>
        <p:sp>
          <p:nvSpPr>
            <p:cNvPr id="59" name="Rektangel 5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60" name="Rektangel 5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61" name="Rektangel 6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74" name="Grupp 73"/>
          <p:cNvGrpSpPr/>
          <p:nvPr/>
        </p:nvGrpSpPr>
        <p:grpSpPr>
          <a:xfrm>
            <a:off x="5032524" y="3102684"/>
            <a:ext cx="1368152" cy="72008"/>
            <a:chOff x="395536" y="3044823"/>
            <a:chExt cx="1368152" cy="72008"/>
          </a:xfrm>
        </p:grpSpPr>
        <p:sp>
          <p:nvSpPr>
            <p:cNvPr id="75" name="Rektangel 7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76" name="Rektangel 7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77" name="Rektangel 7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4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660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19998" y="141277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22653"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26043"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6909"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299" y="130253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47" name="Grupp 42"/>
          <p:cNvGrpSpPr/>
          <p:nvPr/>
        </p:nvGrpSpPr>
        <p:grpSpPr>
          <a:xfrm>
            <a:off x="6948264" y="103686"/>
            <a:ext cx="2088000" cy="3168000"/>
            <a:chOff x="20752" y="31522"/>
            <a:chExt cx="2088000" cy="3168000"/>
          </a:xfrm>
        </p:grpSpPr>
        <p:sp>
          <p:nvSpPr>
            <p:cNvPr id="48"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9"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textruta 45"/>
            <p:cNvSpPr txBox="1"/>
            <p:nvPr/>
          </p:nvSpPr>
          <p:spPr>
            <a:xfrm>
              <a:off x="83657" y="608975"/>
              <a:ext cx="1958960" cy="369332"/>
            </a:xfrm>
            <a:prstGeom prst="rect">
              <a:avLst/>
            </a:prstGeom>
            <a:noFill/>
          </p:spPr>
          <p:txBody>
            <a:bodyPr wrap="square" rtlCol="0">
              <a:spAutoFit/>
            </a:bodyPr>
            <a:lstStyle/>
            <a:p>
              <a:pPr algn="ctr"/>
              <a:endParaRPr lang="en-US" dirty="0"/>
            </a:p>
          </p:txBody>
        </p:sp>
        <p:sp>
          <p:nvSpPr>
            <p:cNvPr id="51" name="textruta 46"/>
            <p:cNvSpPr txBox="1"/>
            <p:nvPr/>
          </p:nvSpPr>
          <p:spPr>
            <a:xfrm>
              <a:off x="523869" y="1255306"/>
              <a:ext cx="1455843" cy="253916"/>
            </a:xfrm>
            <a:prstGeom prst="rect">
              <a:avLst/>
            </a:prstGeom>
            <a:noFill/>
          </p:spPr>
          <p:txBody>
            <a:bodyPr wrap="square" rtlCol="0">
              <a:spAutoFit/>
            </a:bodyPr>
            <a:lstStyle/>
            <a:p>
              <a:endParaRPr lang="en-US" sz="1050" dirty="0">
                <a:latin typeface="Garamond" pitchFamily="18" charset="0"/>
              </a:endParaRPr>
            </a:p>
          </p:txBody>
        </p:sp>
        <p:sp>
          <p:nvSpPr>
            <p:cNvPr id="52" name="Rektangel 49"/>
            <p:cNvSpPr/>
            <p:nvPr/>
          </p:nvSpPr>
          <p:spPr>
            <a:xfrm>
              <a:off x="539552" y="2190393"/>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62" name="Grupp 163"/>
          <p:cNvGrpSpPr/>
          <p:nvPr/>
        </p:nvGrpSpPr>
        <p:grpSpPr>
          <a:xfrm>
            <a:off x="7308188" y="3103533"/>
            <a:ext cx="1368152" cy="72008"/>
            <a:chOff x="395536" y="3044823"/>
            <a:chExt cx="1368152" cy="72008"/>
          </a:xfrm>
        </p:grpSpPr>
        <p:sp>
          <p:nvSpPr>
            <p:cNvPr id="63"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64"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65"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6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166" y="233558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556"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8" name="Grupp 51"/>
          <p:cNvGrpSpPr/>
          <p:nvPr/>
        </p:nvGrpSpPr>
        <p:grpSpPr>
          <a:xfrm>
            <a:off x="35496" y="3573368"/>
            <a:ext cx="2088000" cy="3168000"/>
            <a:chOff x="20752" y="31522"/>
            <a:chExt cx="2088000" cy="3168000"/>
          </a:xfrm>
        </p:grpSpPr>
        <p:sp>
          <p:nvSpPr>
            <p:cNvPr id="69"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1" name="textruta 5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72" name="textruta 55"/>
            <p:cNvSpPr txBox="1"/>
            <p:nvPr/>
          </p:nvSpPr>
          <p:spPr>
            <a:xfrm>
              <a:off x="523869" y="1197199"/>
              <a:ext cx="1455843" cy="253916"/>
            </a:xfrm>
            <a:prstGeom prst="rect">
              <a:avLst/>
            </a:prstGeom>
            <a:noFill/>
          </p:spPr>
          <p:txBody>
            <a:bodyPr wrap="square" rtlCol="0">
              <a:spAutoFit/>
            </a:bodyPr>
            <a:lstStyle/>
            <a:p>
              <a:endParaRPr lang="en-US" sz="1050" dirty="0">
                <a:latin typeface="Garamond" pitchFamily="18" charset="0"/>
              </a:endParaRPr>
            </a:p>
          </p:txBody>
        </p:sp>
        <p:sp>
          <p:nvSpPr>
            <p:cNvPr id="73" name="Rektangel 58"/>
            <p:cNvSpPr/>
            <p:nvPr/>
          </p:nvSpPr>
          <p:spPr>
            <a:xfrm>
              <a:off x="539552" y="2222878"/>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78" name="Grupp 61"/>
          <p:cNvGrpSpPr/>
          <p:nvPr/>
        </p:nvGrpSpPr>
        <p:grpSpPr>
          <a:xfrm>
            <a:off x="2338369" y="3573368"/>
            <a:ext cx="2088000" cy="3168000"/>
            <a:chOff x="20752" y="31522"/>
            <a:chExt cx="2088000" cy="3168000"/>
          </a:xfrm>
        </p:grpSpPr>
        <p:sp>
          <p:nvSpPr>
            <p:cNvPr id="79"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1" name="textruta 6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82" name="textruta 65"/>
            <p:cNvSpPr txBox="1"/>
            <p:nvPr/>
          </p:nvSpPr>
          <p:spPr>
            <a:xfrm>
              <a:off x="523869" y="1197199"/>
              <a:ext cx="1455843" cy="253916"/>
            </a:xfrm>
            <a:prstGeom prst="rect">
              <a:avLst/>
            </a:prstGeom>
            <a:noFill/>
          </p:spPr>
          <p:txBody>
            <a:bodyPr wrap="square" rtlCol="0">
              <a:spAutoFit/>
            </a:bodyPr>
            <a:lstStyle/>
            <a:p>
              <a:endParaRPr lang="en-US" sz="1050" dirty="0">
                <a:latin typeface="Garamond" pitchFamily="18" charset="0"/>
              </a:endParaRPr>
            </a:p>
          </p:txBody>
        </p:sp>
        <p:sp>
          <p:nvSpPr>
            <p:cNvPr id="83" name="Rektangel 68"/>
            <p:cNvSpPr/>
            <p:nvPr/>
          </p:nvSpPr>
          <p:spPr>
            <a:xfrm>
              <a:off x="539552" y="1864579"/>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84" name="Grupp 71"/>
          <p:cNvGrpSpPr/>
          <p:nvPr/>
        </p:nvGrpSpPr>
        <p:grpSpPr>
          <a:xfrm>
            <a:off x="4642625" y="3573368"/>
            <a:ext cx="2088000" cy="3168000"/>
            <a:chOff x="20752" y="31522"/>
            <a:chExt cx="2088000" cy="3168000"/>
          </a:xfrm>
        </p:grpSpPr>
        <p:sp>
          <p:nvSpPr>
            <p:cNvPr id="85"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6"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7" name="textruta 74"/>
            <p:cNvSpPr txBox="1"/>
            <p:nvPr/>
          </p:nvSpPr>
          <p:spPr>
            <a:xfrm>
              <a:off x="83657" y="741958"/>
              <a:ext cx="1958960" cy="369332"/>
            </a:xfrm>
            <a:prstGeom prst="rect">
              <a:avLst/>
            </a:prstGeom>
            <a:noFill/>
          </p:spPr>
          <p:txBody>
            <a:bodyPr wrap="square" rtlCol="0">
              <a:spAutoFit/>
            </a:bodyPr>
            <a:lstStyle/>
            <a:p>
              <a:pPr algn="ctr"/>
              <a:endParaRPr lang="en-US" dirty="0"/>
            </a:p>
          </p:txBody>
        </p:sp>
        <p:sp>
          <p:nvSpPr>
            <p:cNvPr id="88" name="textruta 75"/>
            <p:cNvSpPr txBox="1"/>
            <p:nvPr/>
          </p:nvSpPr>
          <p:spPr>
            <a:xfrm>
              <a:off x="523869" y="1107624"/>
              <a:ext cx="1455843" cy="253916"/>
            </a:xfrm>
            <a:prstGeom prst="rect">
              <a:avLst/>
            </a:prstGeom>
            <a:noFill/>
          </p:spPr>
          <p:txBody>
            <a:bodyPr wrap="square" rtlCol="0">
              <a:spAutoFit/>
            </a:bodyPr>
            <a:lstStyle/>
            <a:p>
              <a:endParaRPr lang="en-US" sz="1050" dirty="0">
                <a:latin typeface="Garamond" pitchFamily="18" charset="0"/>
              </a:endParaRPr>
            </a:p>
          </p:txBody>
        </p:sp>
        <p:sp>
          <p:nvSpPr>
            <p:cNvPr id="89" name="Rektangel 78"/>
            <p:cNvSpPr/>
            <p:nvPr/>
          </p:nvSpPr>
          <p:spPr>
            <a:xfrm>
              <a:off x="539552" y="2026162"/>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90" name="Grupp 80"/>
          <p:cNvGrpSpPr/>
          <p:nvPr/>
        </p:nvGrpSpPr>
        <p:grpSpPr>
          <a:xfrm>
            <a:off x="6948496" y="3573016"/>
            <a:ext cx="2088000" cy="3168000"/>
            <a:chOff x="20752" y="31522"/>
            <a:chExt cx="2088000" cy="3168000"/>
          </a:xfrm>
        </p:grpSpPr>
        <p:sp>
          <p:nvSpPr>
            <p:cNvPr id="91"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2"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3" name="textruta 83"/>
            <p:cNvSpPr txBox="1"/>
            <p:nvPr/>
          </p:nvSpPr>
          <p:spPr>
            <a:xfrm>
              <a:off x="83657" y="742310"/>
              <a:ext cx="1958960" cy="369332"/>
            </a:xfrm>
            <a:prstGeom prst="rect">
              <a:avLst/>
            </a:prstGeom>
            <a:noFill/>
          </p:spPr>
          <p:txBody>
            <a:bodyPr wrap="square" rtlCol="0">
              <a:spAutoFit/>
            </a:bodyPr>
            <a:lstStyle/>
            <a:p>
              <a:pPr algn="ctr"/>
              <a:endParaRPr lang="en-US" dirty="0"/>
            </a:p>
          </p:txBody>
        </p:sp>
        <p:sp>
          <p:nvSpPr>
            <p:cNvPr id="94" name="textruta 84"/>
            <p:cNvSpPr txBox="1"/>
            <p:nvPr/>
          </p:nvSpPr>
          <p:spPr>
            <a:xfrm>
              <a:off x="523869" y="1126208"/>
              <a:ext cx="1455843" cy="253916"/>
            </a:xfrm>
            <a:prstGeom prst="rect">
              <a:avLst/>
            </a:prstGeom>
            <a:noFill/>
          </p:spPr>
          <p:txBody>
            <a:bodyPr wrap="square" rtlCol="0">
              <a:spAutoFit/>
            </a:bodyPr>
            <a:lstStyle/>
            <a:p>
              <a:endParaRPr lang="en-US" sz="1050" dirty="0">
                <a:latin typeface="Garamond" pitchFamily="18" charset="0"/>
              </a:endParaRPr>
            </a:p>
          </p:txBody>
        </p:sp>
        <p:sp>
          <p:nvSpPr>
            <p:cNvPr id="95" name="Rektangel 87"/>
            <p:cNvSpPr/>
            <p:nvPr/>
          </p:nvSpPr>
          <p:spPr>
            <a:xfrm>
              <a:off x="539552" y="1864579"/>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100" name="Grupp 179"/>
          <p:cNvGrpSpPr/>
          <p:nvPr/>
        </p:nvGrpSpPr>
        <p:grpSpPr>
          <a:xfrm>
            <a:off x="7308304" y="6568849"/>
            <a:ext cx="1368152" cy="72008"/>
            <a:chOff x="395536" y="3044823"/>
            <a:chExt cx="1368152" cy="72008"/>
          </a:xfrm>
        </p:grpSpPr>
        <p:sp>
          <p:nvSpPr>
            <p:cNvPr id="10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04" name="Grupp 183"/>
          <p:cNvGrpSpPr/>
          <p:nvPr/>
        </p:nvGrpSpPr>
        <p:grpSpPr>
          <a:xfrm>
            <a:off x="5000934" y="6568849"/>
            <a:ext cx="1368152" cy="72008"/>
            <a:chOff x="395536" y="3044823"/>
            <a:chExt cx="1368152" cy="72008"/>
          </a:xfrm>
        </p:grpSpPr>
        <p:sp>
          <p:nvSpPr>
            <p:cNvPr id="10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08" name="Grupp 187"/>
          <p:cNvGrpSpPr/>
          <p:nvPr/>
        </p:nvGrpSpPr>
        <p:grpSpPr>
          <a:xfrm>
            <a:off x="2686976" y="6568849"/>
            <a:ext cx="1368152" cy="72008"/>
            <a:chOff x="395536" y="3044823"/>
            <a:chExt cx="1368152" cy="72008"/>
          </a:xfrm>
        </p:grpSpPr>
        <p:sp>
          <p:nvSpPr>
            <p:cNvPr id="10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1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1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12" name="Grupp 191"/>
          <p:cNvGrpSpPr/>
          <p:nvPr/>
        </p:nvGrpSpPr>
        <p:grpSpPr>
          <a:xfrm>
            <a:off x="380676" y="6568849"/>
            <a:ext cx="1368152" cy="72008"/>
            <a:chOff x="395536" y="3044823"/>
            <a:chExt cx="1368152" cy="72008"/>
          </a:xfrm>
        </p:grpSpPr>
        <p:sp>
          <p:nvSpPr>
            <p:cNvPr id="11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1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1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36110"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8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1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0418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4572000" y="188640"/>
            <a:ext cx="2088000" cy="3168000"/>
            <a:chOff x="4480324" y="33819"/>
            <a:chExt cx="2088000" cy="3168000"/>
          </a:xfrm>
        </p:grpSpPr>
        <p:grpSp>
          <p:nvGrpSpPr>
            <p:cNvPr id="20" name="Grupp 19"/>
            <p:cNvGrpSpPr/>
            <p:nvPr/>
          </p:nvGrpSpPr>
          <p:grpSpPr>
            <a:xfrm>
              <a:off x="4480324" y="33819"/>
              <a:ext cx="2088000" cy="3168000"/>
              <a:chOff x="20752" y="31522"/>
              <a:chExt cx="2088000" cy="3168000"/>
            </a:xfrm>
          </p:grpSpPr>
          <p:sp>
            <p:nvSpPr>
              <p:cNvPr id="21" name="Rektangel 20"/>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med rundade hörn 21"/>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3768" y="188992"/>
            <a:ext cx="2088000" cy="3168000"/>
            <a:chOff x="4480324" y="33819"/>
            <a:chExt cx="2088000" cy="3168000"/>
          </a:xfrm>
        </p:grpSpPr>
        <p:grpSp>
          <p:nvGrpSpPr>
            <p:cNvPr id="47" name="Grupp 46"/>
            <p:cNvGrpSpPr/>
            <p:nvPr/>
          </p:nvGrpSpPr>
          <p:grpSpPr>
            <a:xfrm>
              <a:off x="44803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395768" y="188992"/>
            <a:ext cx="2088000" cy="3168000"/>
            <a:chOff x="4480324" y="33819"/>
            <a:chExt cx="2088000" cy="3168000"/>
          </a:xfrm>
        </p:grpSpPr>
        <p:grpSp>
          <p:nvGrpSpPr>
            <p:cNvPr id="52" name="Grupp 51"/>
            <p:cNvGrpSpPr/>
            <p:nvPr/>
          </p:nvGrpSpPr>
          <p:grpSpPr>
            <a:xfrm>
              <a:off x="44803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232" y="188992"/>
            <a:ext cx="2088000" cy="3168000"/>
            <a:chOff x="4480324" y="33819"/>
            <a:chExt cx="2088000" cy="3168000"/>
          </a:xfrm>
        </p:grpSpPr>
        <p:grpSp>
          <p:nvGrpSpPr>
            <p:cNvPr id="57" name="Grupp 56"/>
            <p:cNvGrpSpPr/>
            <p:nvPr/>
          </p:nvGrpSpPr>
          <p:grpSpPr>
            <a:xfrm>
              <a:off x="44803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81" name="Grupp 80"/>
          <p:cNvGrpSpPr/>
          <p:nvPr/>
        </p:nvGrpSpPr>
        <p:grpSpPr>
          <a:xfrm>
            <a:off x="4572232" y="3356992"/>
            <a:ext cx="2088000" cy="3168000"/>
            <a:chOff x="4480324" y="33819"/>
            <a:chExt cx="2088000" cy="3168000"/>
          </a:xfrm>
        </p:grpSpPr>
        <p:grpSp>
          <p:nvGrpSpPr>
            <p:cNvPr id="82" name="Grupp 81"/>
            <p:cNvGrpSpPr/>
            <p:nvPr/>
          </p:nvGrpSpPr>
          <p:grpSpPr>
            <a:xfrm>
              <a:off x="4480324" y="33819"/>
              <a:ext cx="2088000" cy="3168000"/>
              <a:chOff x="20752" y="31522"/>
              <a:chExt cx="2088000" cy="3168000"/>
            </a:xfrm>
          </p:grpSpPr>
          <p:sp>
            <p:nvSpPr>
              <p:cNvPr id="84" name="Rektangel 8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5" name="Rektangel med rundade hörn 8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8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86" name="Grupp 85"/>
          <p:cNvGrpSpPr/>
          <p:nvPr/>
        </p:nvGrpSpPr>
        <p:grpSpPr>
          <a:xfrm>
            <a:off x="2484000" y="3357344"/>
            <a:ext cx="2088000" cy="3168000"/>
            <a:chOff x="4480324" y="33819"/>
            <a:chExt cx="2088000" cy="3168000"/>
          </a:xfrm>
        </p:grpSpPr>
        <p:grpSp>
          <p:nvGrpSpPr>
            <p:cNvPr id="87" name="Grupp 86"/>
            <p:cNvGrpSpPr/>
            <p:nvPr/>
          </p:nvGrpSpPr>
          <p:grpSpPr>
            <a:xfrm>
              <a:off x="4480324" y="33819"/>
              <a:ext cx="2088000" cy="3168000"/>
              <a:chOff x="20752" y="31522"/>
              <a:chExt cx="2088000" cy="3168000"/>
            </a:xfrm>
          </p:grpSpPr>
          <p:sp>
            <p:nvSpPr>
              <p:cNvPr id="89" name="Rektangel 8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0" name="Rektangel med rundade hörn 8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8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91" name="Grupp 90"/>
          <p:cNvGrpSpPr/>
          <p:nvPr/>
        </p:nvGrpSpPr>
        <p:grpSpPr>
          <a:xfrm>
            <a:off x="396000" y="3357344"/>
            <a:ext cx="2088000" cy="3168000"/>
            <a:chOff x="4480324" y="33819"/>
            <a:chExt cx="2088000" cy="3168000"/>
          </a:xfrm>
        </p:grpSpPr>
        <p:grpSp>
          <p:nvGrpSpPr>
            <p:cNvPr id="92" name="Grupp 91"/>
            <p:cNvGrpSpPr/>
            <p:nvPr/>
          </p:nvGrpSpPr>
          <p:grpSpPr>
            <a:xfrm>
              <a:off x="4480324" y="33819"/>
              <a:ext cx="2088000" cy="3168000"/>
              <a:chOff x="20752" y="31522"/>
              <a:chExt cx="2088000" cy="3168000"/>
            </a:xfrm>
          </p:grpSpPr>
          <p:sp>
            <p:nvSpPr>
              <p:cNvPr id="94" name="Rektangel 9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5" name="Rektangel med rundade hörn 9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9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96" name="Grupp 95"/>
          <p:cNvGrpSpPr/>
          <p:nvPr/>
        </p:nvGrpSpPr>
        <p:grpSpPr>
          <a:xfrm>
            <a:off x="6660464" y="3357344"/>
            <a:ext cx="2088000" cy="3168000"/>
            <a:chOff x="4480324" y="33819"/>
            <a:chExt cx="2088000" cy="3168000"/>
          </a:xfrm>
        </p:grpSpPr>
        <p:grpSp>
          <p:nvGrpSpPr>
            <p:cNvPr id="97" name="Grupp 96"/>
            <p:cNvGrpSpPr/>
            <p:nvPr/>
          </p:nvGrpSpPr>
          <p:grpSpPr>
            <a:xfrm>
              <a:off x="4480324" y="33819"/>
              <a:ext cx="2088000" cy="3168000"/>
              <a:chOff x="20752" y="31522"/>
              <a:chExt cx="2088000" cy="3168000"/>
            </a:xfrm>
          </p:grpSpPr>
          <p:sp>
            <p:nvSpPr>
              <p:cNvPr id="99" name="Rektangel 9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0" name="Rektangel med rundade hörn 9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9010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27014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 2"/>
          <p:cNvGrpSpPr/>
          <p:nvPr/>
        </p:nvGrpSpPr>
        <p:grpSpPr>
          <a:xfrm>
            <a:off x="467544" y="188992"/>
            <a:ext cx="2088000" cy="3168000"/>
            <a:chOff x="2239924" y="33819"/>
            <a:chExt cx="2088000" cy="3168000"/>
          </a:xfrm>
        </p:grpSpPr>
        <p:grpSp>
          <p:nvGrpSpPr>
            <p:cNvPr id="15" name="Grupp 14"/>
            <p:cNvGrpSpPr/>
            <p:nvPr/>
          </p:nvGrpSpPr>
          <p:grpSpPr>
            <a:xfrm>
              <a:off x="2239924" y="33819"/>
              <a:ext cx="2088000" cy="3168000"/>
              <a:chOff x="20752" y="31522"/>
              <a:chExt cx="2088000" cy="3168000"/>
            </a:xfrm>
          </p:grpSpPr>
          <p:sp>
            <p:nvSpPr>
              <p:cNvPr id="16" name="Rektangel 1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7" name="Rektangel med rundade hörn 1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555776" y="188992"/>
            <a:ext cx="2088000" cy="3168000"/>
            <a:chOff x="2239924" y="33819"/>
            <a:chExt cx="2088000" cy="3168000"/>
          </a:xfrm>
        </p:grpSpPr>
        <p:grpSp>
          <p:nvGrpSpPr>
            <p:cNvPr id="47" name="Grupp 46"/>
            <p:cNvGrpSpPr/>
            <p:nvPr/>
          </p:nvGrpSpPr>
          <p:grpSpPr>
            <a:xfrm>
              <a:off x="22399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644008" y="188640"/>
            <a:ext cx="2088000" cy="3168000"/>
            <a:chOff x="2239924" y="33819"/>
            <a:chExt cx="2088000" cy="3168000"/>
          </a:xfrm>
        </p:grpSpPr>
        <p:grpSp>
          <p:nvGrpSpPr>
            <p:cNvPr id="52" name="Grupp 51"/>
            <p:cNvGrpSpPr/>
            <p:nvPr/>
          </p:nvGrpSpPr>
          <p:grpSpPr>
            <a:xfrm>
              <a:off x="22399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732240" y="188640"/>
            <a:ext cx="2088000" cy="3168000"/>
            <a:chOff x="2239924" y="33819"/>
            <a:chExt cx="2088000" cy="3168000"/>
          </a:xfrm>
        </p:grpSpPr>
        <p:grpSp>
          <p:nvGrpSpPr>
            <p:cNvPr id="57" name="Grupp 56"/>
            <p:cNvGrpSpPr/>
            <p:nvPr/>
          </p:nvGrpSpPr>
          <p:grpSpPr>
            <a:xfrm>
              <a:off x="22399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467544" y="3357344"/>
            <a:ext cx="2088000" cy="3168000"/>
            <a:chOff x="2239924" y="33819"/>
            <a:chExt cx="2088000" cy="3168000"/>
          </a:xfrm>
        </p:grpSpPr>
        <p:grpSp>
          <p:nvGrpSpPr>
            <p:cNvPr id="62" name="Grupp 61"/>
            <p:cNvGrpSpPr/>
            <p:nvPr/>
          </p:nvGrpSpPr>
          <p:grpSpPr>
            <a:xfrm>
              <a:off x="2239924" y="33819"/>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555776" y="3357344"/>
            <a:ext cx="2088000" cy="3168000"/>
            <a:chOff x="2239924" y="33819"/>
            <a:chExt cx="2088000" cy="3168000"/>
          </a:xfrm>
        </p:grpSpPr>
        <p:grpSp>
          <p:nvGrpSpPr>
            <p:cNvPr id="67" name="Grupp 66"/>
            <p:cNvGrpSpPr/>
            <p:nvPr/>
          </p:nvGrpSpPr>
          <p:grpSpPr>
            <a:xfrm>
              <a:off x="2239924" y="33819"/>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644008" y="3356992"/>
            <a:ext cx="2088000" cy="3168000"/>
            <a:chOff x="2239924" y="33819"/>
            <a:chExt cx="2088000" cy="3168000"/>
          </a:xfrm>
        </p:grpSpPr>
        <p:grpSp>
          <p:nvGrpSpPr>
            <p:cNvPr id="72" name="Grupp 71"/>
            <p:cNvGrpSpPr/>
            <p:nvPr/>
          </p:nvGrpSpPr>
          <p:grpSpPr>
            <a:xfrm>
              <a:off x="2239924" y="33819"/>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732240" y="3356992"/>
            <a:ext cx="2088000" cy="3168000"/>
            <a:chOff x="2239924" y="33819"/>
            <a:chExt cx="2088000" cy="3168000"/>
          </a:xfrm>
        </p:grpSpPr>
        <p:grpSp>
          <p:nvGrpSpPr>
            <p:cNvPr id="77" name="Grupp 76"/>
            <p:cNvGrpSpPr/>
            <p:nvPr/>
          </p:nvGrpSpPr>
          <p:grpSpPr>
            <a:xfrm>
              <a:off x="2239924" y="33819"/>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698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364356216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4637</TotalTime>
  <Words>19133</Words>
  <Application>Microsoft Macintosh PowerPoint</Application>
  <PresentationFormat>Affichage à l'écran (4:3)</PresentationFormat>
  <Paragraphs>130</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Bauhaus 93</vt:lpstr>
      <vt:lpstr>Calibri</vt:lpstr>
      <vt:lpstr>Garamond</vt:lpstr>
      <vt:lpstr>Office-tema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Spotify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Squad Health Check model</dc:title>
  <dc:subject/>
  <dc:creator>Henrik Kniberg</dc:creator>
  <cp:keywords/>
  <dc:description/>
  <cp:lastModifiedBy>cornic mathieu</cp:lastModifiedBy>
  <cp:revision>34</cp:revision>
  <cp:lastPrinted>2020-01-17T13:12:44Z</cp:lastPrinted>
  <dcterms:created xsi:type="dcterms:W3CDTF">2014-05-13T08:09:48Z</dcterms:created>
  <dcterms:modified xsi:type="dcterms:W3CDTF">2021-12-03T15:33:29Z</dcterms:modified>
  <cp:category/>
</cp:coreProperties>
</file>