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Ex2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3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1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Ex4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20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omments/modernComment_145_A4495373.xml" ContentType="application/vnd.ms-powerpoint.comments+xml"/>
  <Override PartName="/ppt/charts/chartEx5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2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Ex6.xml" ContentType="application/vnd.ms-office.chartex+xml"/>
  <Override PartName="/ppt/charts/style32.xml" ContentType="application/vnd.ms-office.chartstyle+xml"/>
  <Override PartName="/ppt/charts/colors32.xml" ContentType="application/vnd.ms-office.chartcolorstyle+xml"/>
  <Override PartName="/ppt/charts/chart27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8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2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0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35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36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37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8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39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0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1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2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3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Ex7.xml" ContentType="application/vnd.ms-office.chartex+xml"/>
  <Override PartName="/ppt/charts/style50.xml" ContentType="application/vnd.ms-office.chartstyle+xml"/>
  <Override PartName="/ppt/charts/colors50.xml" ContentType="application/vnd.ms-office.chartcolorstyle+xml"/>
  <Override PartName="/ppt/charts/chartEx8.xml" ContentType="application/vnd.ms-office.chartex+xml"/>
  <Override PartName="/ppt/charts/style51.xml" ContentType="application/vnd.ms-office.chartstyle+xml"/>
  <Override PartName="/ppt/charts/colors51.xml" ContentType="application/vnd.ms-office.chartcolorstyle+xml"/>
  <Override PartName="/ppt/charts/chart4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45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46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47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48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49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0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1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87" r:id="rId4"/>
    <p:sldId id="304" r:id="rId5"/>
    <p:sldId id="303" r:id="rId6"/>
    <p:sldId id="280" r:id="rId7"/>
    <p:sldId id="294" r:id="rId8"/>
    <p:sldId id="317" r:id="rId9"/>
    <p:sldId id="320" r:id="rId10"/>
    <p:sldId id="311" r:id="rId11"/>
    <p:sldId id="285" r:id="rId12"/>
    <p:sldId id="259" r:id="rId13"/>
    <p:sldId id="315" r:id="rId14"/>
    <p:sldId id="312" r:id="rId15"/>
    <p:sldId id="314" r:id="rId16"/>
    <p:sldId id="295" r:id="rId17"/>
    <p:sldId id="321" r:id="rId18"/>
    <p:sldId id="322" r:id="rId19"/>
    <p:sldId id="309" r:id="rId20"/>
    <p:sldId id="282" r:id="rId21"/>
    <p:sldId id="293" r:id="rId22"/>
    <p:sldId id="289" r:id="rId23"/>
    <p:sldId id="323" r:id="rId24"/>
    <p:sldId id="324" r:id="rId25"/>
    <p:sldId id="310" r:id="rId26"/>
    <p:sldId id="278" r:id="rId27"/>
    <p:sldId id="325" r:id="rId28"/>
    <p:sldId id="316" r:id="rId29"/>
    <p:sldId id="277" r:id="rId30"/>
    <p:sldId id="297" r:id="rId31"/>
    <p:sldId id="291" r:id="rId32"/>
    <p:sldId id="319" r:id="rId33"/>
    <p:sldId id="283" r:id="rId34"/>
    <p:sldId id="284" r:id="rId35"/>
    <p:sldId id="257" r:id="rId36"/>
    <p:sldId id="286" r:id="rId37"/>
    <p:sldId id="298" r:id="rId38"/>
    <p:sldId id="299" r:id="rId39"/>
    <p:sldId id="258" r:id="rId40"/>
    <p:sldId id="261" r:id="rId41"/>
    <p:sldId id="262" r:id="rId42"/>
    <p:sldId id="263" r:id="rId43"/>
    <p:sldId id="264" r:id="rId44"/>
    <p:sldId id="296" r:id="rId45"/>
    <p:sldId id="300" r:id="rId46"/>
    <p:sldId id="301" r:id="rId47"/>
    <p:sldId id="318" r:id="rId48"/>
    <p:sldId id="281" r:id="rId49"/>
    <p:sldId id="279" r:id="rId50"/>
    <p:sldId id="306" r:id="rId51"/>
    <p:sldId id="313" r:id="rId52"/>
    <p:sldId id="266" r:id="rId53"/>
    <p:sldId id="271" r:id="rId54"/>
    <p:sldId id="274" r:id="rId55"/>
    <p:sldId id="273" r:id="rId56"/>
    <p:sldId id="268" r:id="rId57"/>
    <p:sldId id="272" r:id="rId58"/>
    <p:sldId id="270" r:id="rId59"/>
    <p:sldId id="275" r:id="rId60"/>
    <p:sldId id="276" r:id="rId61"/>
    <p:sldId id="307" r:id="rId62"/>
    <p:sldId id="308" r:id="rId6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8C82F7C-B7F5-4085-9080-3C13E2ABA67C}">
          <p14:sldIdLst>
            <p14:sldId id="305"/>
          </p14:sldIdLst>
        </p14:section>
        <p14:section name="Caracterización" id="{0EEF6669-F42F-4188-910B-C89789DFE68F}">
          <p14:sldIdLst>
            <p14:sldId id="256"/>
            <p14:sldId id="287"/>
            <p14:sldId id="304"/>
            <p14:sldId id="303"/>
            <p14:sldId id="280"/>
            <p14:sldId id="294"/>
            <p14:sldId id="317"/>
            <p14:sldId id="320"/>
            <p14:sldId id="311"/>
          </p14:sldIdLst>
        </p14:section>
        <p14:section name="Indicador económico" id="{DD5BFC10-0472-451C-8ACF-77348E375D2C}">
          <p14:sldIdLst>
            <p14:sldId id="285"/>
            <p14:sldId id="259"/>
            <p14:sldId id="315"/>
            <p14:sldId id="312"/>
            <p14:sldId id="314"/>
            <p14:sldId id="295"/>
            <p14:sldId id="321"/>
            <p14:sldId id="322"/>
            <p14:sldId id="309"/>
            <p14:sldId id="282"/>
            <p14:sldId id="293"/>
            <p14:sldId id="289"/>
            <p14:sldId id="323"/>
            <p14:sldId id="324"/>
            <p14:sldId id="310"/>
            <p14:sldId id="278"/>
            <p14:sldId id="325"/>
            <p14:sldId id="316"/>
            <p14:sldId id="277"/>
            <p14:sldId id="297"/>
            <p14:sldId id="291"/>
            <p14:sldId id="319"/>
            <p14:sldId id="283"/>
            <p14:sldId id="284"/>
            <p14:sldId id="257"/>
            <p14:sldId id="286"/>
            <p14:sldId id="298"/>
            <p14:sldId id="299"/>
            <p14:sldId id="258"/>
            <p14:sldId id="261"/>
            <p14:sldId id="262"/>
            <p14:sldId id="263"/>
            <p14:sldId id="264"/>
          </p14:sldIdLst>
        </p14:section>
        <p14:section name="Indicador de sustentabilidad" id="{3BBFD042-9B82-4143-A390-1F279B2A1706}">
          <p14:sldIdLst>
            <p14:sldId id="296"/>
            <p14:sldId id="300"/>
            <p14:sldId id="301"/>
            <p14:sldId id="318"/>
            <p14:sldId id="281"/>
            <p14:sldId id="279"/>
            <p14:sldId id="306"/>
            <p14:sldId id="313"/>
          </p14:sldIdLst>
        </p14:section>
        <p14:section name="Indicador de crisis" id="{A946C8F8-FF2E-4BAA-B8BC-9576A11D0221}">
          <p14:sldIdLst>
            <p14:sldId id="266"/>
            <p14:sldId id="271"/>
            <p14:sldId id="274"/>
            <p14:sldId id="273"/>
            <p14:sldId id="268"/>
            <p14:sldId id="272"/>
            <p14:sldId id="270"/>
            <p14:sldId id="275"/>
            <p14:sldId id="27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E7262F-CCB2-20C4-EB17-A6C562021B31}" name="Matias Javier Deneken Uribe" initials="MD" userId="S::MADENEKEN2017@udec.cl::4487f53f-1b57-4332-b668-90e895cd83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50.xml"/><Relationship Id="rId2" Type="http://schemas.microsoft.com/office/2011/relationships/chartStyle" Target="style50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51.xml"/><Relationship Id="rId2" Type="http://schemas.microsoft.com/office/2011/relationships/chartStyle" Target="style51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Encuestados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601-9452-613C195649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41018447"/>
        <c:axId val="1241017487"/>
      </c:barChart>
      <c:catAx>
        <c:axId val="1241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41017487"/>
        <c:crosses val="autoZero"/>
        <c:auto val="1"/>
        <c:lblAlgn val="ctr"/>
        <c:lblOffset val="100"/>
        <c:noMultiLvlLbl val="0"/>
      </c:catAx>
      <c:valAx>
        <c:axId val="1241017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C-47E9-80DE-3BEFC821C4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C-47E9-80DE-3BEFC821C4C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turismo_principal!$A$2:$A$3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turismo_principal!$D$2:$D$3</c:f>
              <c:numCache>
                <c:formatCode>0.0%</c:formatCode>
                <c:ptCount val="2"/>
                <c:pt idx="0">
                  <c:v>0.60199999999999998</c:v>
                </c:pt>
                <c:pt idx="1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C-47E9-80DE-3BEFC821C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temporada_abierto!$A$2:$A$6</c:f>
              <c:strCache>
                <c:ptCount val="5"/>
                <c:pt idx="0">
                  <c:v>Todo el año</c:v>
                </c:pt>
                <c:pt idx="1">
                  <c:v>Temporada Alta</c:v>
                </c:pt>
                <c:pt idx="2">
                  <c:v>Fines de semana largos / festivos</c:v>
                </c:pt>
                <c:pt idx="3">
                  <c:v>Vacaciones de invierno</c:v>
                </c:pt>
                <c:pt idx="4">
                  <c:v>Los fines de semana</c:v>
                </c:pt>
              </c:strCache>
            </c:strRef>
          </c:cat>
          <c:val>
            <c:numRef>
              <c:f>temporada_abierto!$D$2:$D$6</c:f>
              <c:numCache>
                <c:formatCode>0%</c:formatCode>
                <c:ptCount val="5"/>
                <c:pt idx="0">
                  <c:v>0.52427184466019416</c:v>
                </c:pt>
                <c:pt idx="1">
                  <c:v>0.22330097087378639</c:v>
                </c:pt>
                <c:pt idx="2">
                  <c:v>0.10679611650485438</c:v>
                </c:pt>
                <c:pt idx="3">
                  <c:v>8.7378640776699032E-2</c:v>
                </c:pt>
                <c:pt idx="4">
                  <c:v>5.8252427184466021E-2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1-408A-B59B-E0DC6DAD21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94377856"/>
        <c:axId val="1694378336"/>
      </c:barChart>
      <c:catAx>
        <c:axId val="16943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4378336"/>
        <c:crosses val="autoZero"/>
        <c:auto val="1"/>
        <c:lblAlgn val="ctr"/>
        <c:lblOffset val="100"/>
        <c:noMultiLvlLbl val="0"/>
      </c:catAx>
      <c:valAx>
        <c:axId val="16943783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943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7-4138-A106-7E9C842681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justificacion_no_inicio!$A$3:$A$7</c:f>
              <c:strCache>
                <c:ptCount val="5"/>
                <c:pt idx="0">
                  <c:v>Falta de recursos para financiarlo</c:v>
                </c:pt>
                <c:pt idx="1">
                  <c:v>Desconocimiento</c:v>
                </c:pt>
                <c:pt idx="2">
                  <c:v>No quiero pagar impuestos</c:v>
                </c:pt>
                <c:pt idx="3">
                  <c:v>No veo beneficio en la formalización</c:v>
                </c:pt>
                <c:pt idx="4">
                  <c:v>Posibilidad de perder beneficios sociales</c:v>
                </c:pt>
              </c:strCache>
            </c:strRef>
          </c:cat>
          <c:val>
            <c:numRef>
              <c:f>justificacion_no_inicio!$C$3:$C$7</c:f>
              <c:numCache>
                <c:formatCode>0%</c:formatCode>
                <c:ptCount val="5"/>
                <c:pt idx="0">
                  <c:v>0.33333333333333337</c:v>
                </c:pt>
                <c:pt idx="1">
                  <c:v>0.16666666666666669</c:v>
                </c:pt>
                <c:pt idx="2">
                  <c:v>0.16666666666666669</c:v>
                </c:pt>
                <c:pt idx="3">
                  <c:v>0.16666666666666669</c:v>
                </c:pt>
                <c:pt idx="4">
                  <c:v>0.16666666666666669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F-4FEA-9993-7183BEB2C7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13553839"/>
        <c:axId val="413556239"/>
      </c:barChart>
      <c:catAx>
        <c:axId val="41355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6239"/>
        <c:crosses val="autoZero"/>
        <c:auto val="1"/>
        <c:lblAlgn val="ctr"/>
        <c:lblOffset val="100"/>
        <c:noMultiLvlLbl val="0"/>
      </c:catAx>
      <c:valAx>
        <c:axId val="413556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inicio_actividades!$A$2:$A$11</c:f>
              <c:strCache>
                <c:ptCount val="10"/>
                <c:pt idx="0">
                  <c:v>No responde</c:v>
                </c:pt>
                <c:pt idx="1">
                  <c:v>2016</c:v>
                </c:pt>
                <c:pt idx="2">
                  <c:v>2019</c:v>
                </c:pt>
                <c:pt idx="3">
                  <c:v>2010</c:v>
                </c:pt>
                <c:pt idx="4">
                  <c:v>2013</c:v>
                </c:pt>
                <c:pt idx="5">
                  <c:v>2000</c:v>
                </c:pt>
                <c:pt idx="6">
                  <c:v>2017</c:v>
                </c:pt>
                <c:pt idx="7">
                  <c:v>2018</c:v>
                </c:pt>
                <c:pt idx="8">
                  <c:v>2020</c:v>
                </c:pt>
                <c:pt idx="9">
                  <c:v>2021</c:v>
                </c:pt>
              </c:strCache>
            </c:strRef>
          </c:cat>
          <c:val>
            <c:numRef>
              <c:f>inicio_actividades!$B$2:$B$11</c:f>
              <c:numCache>
                <c:formatCode>General</c:formatCode>
                <c:ptCount val="10"/>
                <c:pt idx="0">
                  <c:v>22</c:v>
                </c:pt>
                <c:pt idx="1">
                  <c:v>8</c:v>
                </c:pt>
                <c:pt idx="2">
                  <c:v>8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12-4C1F-BD4E-61C4C2718A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9277295"/>
        <c:axId val="539276335"/>
      </c:barChart>
      <c:catAx>
        <c:axId val="53927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6335"/>
        <c:crosses val="autoZero"/>
        <c:auto val="1"/>
        <c:lblAlgn val="ctr"/>
        <c:lblOffset val="100"/>
        <c:noMultiLvlLbl val="0"/>
      </c:catAx>
      <c:valAx>
        <c:axId val="539276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7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C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(tipos_sociedad!$A$2,tipos_sociedad!$A$4:$A$8)</c:f>
              <c:strCache>
                <c:ptCount val="6"/>
                <c:pt idx="0">
                  <c:v>Persona natural (No tengo sociedad comercial)</c:v>
                </c:pt>
                <c:pt idx="1">
                  <c:v>SPA (Sociedad por Acciones)</c:v>
                </c:pt>
                <c:pt idx="2">
                  <c:v>EIRL (Empresa Individual de Responsabilidad Limitada)</c:v>
                </c:pt>
                <c:pt idx="3">
                  <c:v>Cooperativa</c:v>
                </c:pt>
                <c:pt idx="4">
                  <c:v>Otra</c:v>
                </c:pt>
                <c:pt idx="5">
                  <c:v>Sociedad de Responsabilidad Limitada</c:v>
                </c:pt>
              </c:strCache>
              <c:extLst/>
            </c:strRef>
          </c:cat>
          <c:val>
            <c:numRef>
              <c:f>(tipos_sociedad!$D$2,tipos_sociedad!$D$4:$D$8)</c:f>
              <c:numCache>
                <c:formatCode>0%</c:formatCode>
                <c:ptCount val="6"/>
                <c:pt idx="0">
                  <c:v>0.4102564102564103</c:v>
                </c:pt>
                <c:pt idx="1">
                  <c:v>0.16666666666666669</c:v>
                </c:pt>
                <c:pt idx="2">
                  <c:v>0.14102564102564102</c:v>
                </c:pt>
                <c:pt idx="3">
                  <c:v>2.5641025641025644E-2</c:v>
                </c:pt>
                <c:pt idx="4">
                  <c:v>1.2820512820512822E-2</c:v>
                </c:pt>
                <c:pt idx="5">
                  <c:v>1.2820512820512822E-2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958-4AD1-A90B-18408B0246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5741631"/>
        <c:axId val="475756511"/>
      </c:barChart>
      <c:catAx>
        <c:axId val="47574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56511"/>
        <c:crosses val="autoZero"/>
        <c:auto val="1"/>
        <c:lblAlgn val="ctr"/>
        <c:lblOffset val="100"/>
        <c:noMultiLvlLbl val="0"/>
      </c:catAx>
      <c:valAx>
        <c:axId val="47575651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4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E-4716-9892-59D5EE1B40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5E-4716-9892-59D5EE1B4024}"/>
              </c:ext>
            </c:extLst>
          </c:dPt>
          <c:dLbls>
            <c:dLbl>
              <c:idx val="0"/>
              <c:layout>
                <c:manualLayout>
                  <c:x val="9.9033816425120685E-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57326"/>
                        <a:gd name="adj2" fmla="val -9176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4A5E-4716-9892-59D5EE1B4024}"/>
                </c:ext>
              </c:extLst>
            </c:dLbl>
            <c:dLbl>
              <c:idx val="1"/>
              <c:layout>
                <c:manualLayout>
                  <c:x val="-0.10265700483091791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5E-4716-9892-59D5EE1B402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sello_indigena!$A$2:$A$3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sello_indigena!$B$2:$B$3</c:f>
              <c:numCache>
                <c:formatCode>General</c:formatCode>
                <c:ptCount val="2"/>
                <c:pt idx="0">
                  <c:v>73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5E-4716-9892-59D5EE1B4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espacio_desarrollo!$A$2:$A$8</c:f>
              <c:strCache>
                <c:ptCount val="7"/>
                <c:pt idx="0">
                  <c:v>Propiedad individual</c:v>
                </c:pt>
                <c:pt idx="1">
                  <c:v>Arriendo</c:v>
                </c:pt>
                <c:pt idx="2">
                  <c:v>Comodato</c:v>
                </c:pt>
                <c:pt idx="3">
                  <c:v>Propiedad colectiva/comunitaria</c:v>
                </c:pt>
                <c:pt idx="4">
                  <c:v>Área silvestre protegida del Estado (como Parques y/o reservas nacionales)</c:v>
                </c:pt>
                <c:pt idx="5">
                  <c:v>Espacio público</c:v>
                </c:pt>
                <c:pt idx="6">
                  <c:v>Área silvestre protegida privada</c:v>
                </c:pt>
              </c:strCache>
            </c:strRef>
          </c:cat>
          <c:val>
            <c:numRef>
              <c:f>espacio_desarrollo!$C$2:$C$8</c:f>
              <c:numCache>
                <c:formatCode>0%</c:formatCode>
                <c:ptCount val="7"/>
                <c:pt idx="0">
                  <c:v>0.47435897435897401</c:v>
                </c:pt>
                <c:pt idx="1">
                  <c:v>0.141025641025641</c:v>
                </c:pt>
                <c:pt idx="2">
                  <c:v>6.4102564102564097E-2</c:v>
                </c:pt>
                <c:pt idx="3">
                  <c:v>6.4102564102564097E-2</c:v>
                </c:pt>
                <c:pt idx="4">
                  <c:v>5.1282051282051308E-2</c:v>
                </c:pt>
                <c:pt idx="5">
                  <c:v>3.8461538461538498E-2</c:v>
                </c:pt>
                <c:pt idx="6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7-4F46-821F-AA26CB8D7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2385039"/>
        <c:axId val="222385519"/>
      </c:barChart>
      <c:catAx>
        <c:axId val="2223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2385519"/>
        <c:crosses val="autoZero"/>
        <c:auto val="1"/>
        <c:lblAlgn val="ctr"/>
        <c:lblOffset val="100"/>
        <c:noMultiLvlLbl val="0"/>
      </c:catAx>
      <c:valAx>
        <c:axId val="22238551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2238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idioma!$A$2:$A$7</c:f>
              <c:strCache>
                <c:ptCount val="6"/>
                <c:pt idx="0">
                  <c:v>Español</c:v>
                </c:pt>
                <c:pt idx="1">
                  <c:v>Mapuzungun o Chezungun</c:v>
                </c:pt>
                <c:pt idx="2">
                  <c:v>Inglés</c:v>
                </c:pt>
                <c:pt idx="3">
                  <c:v>Rapa Nui</c:v>
                </c:pt>
                <c:pt idx="4">
                  <c:v>Yagankuta</c:v>
                </c:pt>
                <c:pt idx="5">
                  <c:v>Quechua</c:v>
                </c:pt>
              </c:strCache>
            </c:strRef>
          </c:cat>
          <c:val>
            <c:numRef>
              <c:f>idioma!$B$2:$B$7</c:f>
              <c:numCache>
                <c:formatCode>0%</c:formatCode>
                <c:ptCount val="6"/>
                <c:pt idx="0">
                  <c:v>0.9358974358974359</c:v>
                </c:pt>
                <c:pt idx="1">
                  <c:v>0.23076923076923078</c:v>
                </c:pt>
                <c:pt idx="2">
                  <c:v>0.10256410256410256</c:v>
                </c:pt>
                <c:pt idx="3">
                  <c:v>8.9743589743589744E-2</c:v>
                </c:pt>
                <c:pt idx="4">
                  <c:v>2.564102564102564E-2</c:v>
                </c:pt>
                <c:pt idx="5">
                  <c:v>1.282051282051282E-2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9-46C8-8D0D-B8BD35AED0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4936975"/>
        <c:axId val="414935055"/>
      </c:barChart>
      <c:catAx>
        <c:axId val="414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5055"/>
        <c:crosses val="autoZero"/>
        <c:auto val="1"/>
        <c:lblAlgn val="ctr"/>
        <c:lblOffset val="100"/>
        <c:noMultiLvlLbl val="0"/>
      </c:catAx>
      <c:valAx>
        <c:axId val="4149350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55-4F09-9CE1-74086AF3D5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55-4F09-9CE1-74086AF3D5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organizacion_no_indigena!$A$2:$A$3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organizacion_no_indigena!$D$2:$D$3</c:f>
              <c:numCache>
                <c:formatCode>0%</c:formatCode>
                <c:ptCount val="2"/>
                <c:pt idx="0">
                  <c:v>0.57692307692307698</c:v>
                </c:pt>
                <c:pt idx="1">
                  <c:v>0.42307692307692307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5-4F09-9CE1-74086AF3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9A-4E76-98B9-DC9837333D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9A-4E76-98B9-DC9837333D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id_genero!$A$2:$A$3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id_genero!$B$2:$B$3</c:f>
              <c:numCache>
                <c:formatCode>0.0</c:formatCode>
                <c:ptCount val="2"/>
                <c:pt idx="0">
                  <c:v>67.948717948717999</c:v>
                </c:pt>
                <c:pt idx="1">
                  <c:v>32.051282051282101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9A-4E76-98B9-DC9837333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42-4E4C-8172-9A2B6B91E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42-4E4C-8172-9A2B6B91EC9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discapacidad!$A$2:$A$3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discapacidad!$B$2:$B$3</c:f>
              <c:numCache>
                <c:formatCode>General</c:formatCode>
                <c:ptCount val="2"/>
                <c:pt idx="0">
                  <c:v>77.966101694915253</c:v>
                </c:pt>
                <c:pt idx="1">
                  <c:v>22.033898305084747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2-4E4C-8172-9A2B6B91EC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2-43A1-8684-AB8DD4A57D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2-43A1-8684-AB8DD4A57D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(vinculacion_otros_actores!$A$2,vinculacion_otros_actores!$A$3)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(vinculacion_otros_actores!$D$2,vinculacion_otros_actores!$D$3)</c:f>
              <c:numCache>
                <c:formatCode>0%</c:formatCode>
                <c:ptCount val="2"/>
                <c:pt idx="0">
                  <c:v>0.76900000000000002</c:v>
                </c:pt>
                <c:pt idx="1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42-43A1-8684-AB8DD4A57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0.24358974358974358</c:v>
                </c:pt>
                <c:pt idx="1">
                  <c:v>0.14102564102564102</c:v>
                </c:pt>
                <c:pt idx="2">
                  <c:v>0.14102564102564102</c:v>
                </c:pt>
                <c:pt idx="3">
                  <c:v>0.11538461538461539</c:v>
                </c:pt>
                <c:pt idx="4">
                  <c:v>7.6923076923076927E-2</c:v>
                </c:pt>
                <c:pt idx="5">
                  <c:v>6.4102564102564111E-2</c:v>
                </c:pt>
                <c:pt idx="6">
                  <c:v>5.1282051282051287E-2</c:v>
                </c:pt>
                <c:pt idx="7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0.26923076923076922</c:v>
                </c:pt>
                <c:pt idx="1">
                  <c:v>0.256410256410256</c:v>
                </c:pt>
                <c:pt idx="2">
                  <c:v>0.14102564102564102</c:v>
                </c:pt>
                <c:pt idx="3">
                  <c:v>0.12820512820512822</c:v>
                </c:pt>
                <c:pt idx="4">
                  <c:v>8.9743589743589744E-2</c:v>
                </c:pt>
                <c:pt idx="5">
                  <c:v>2.5641025641025644E-2</c:v>
                </c:pt>
                <c:pt idx="6">
                  <c:v>2.5641025641025644E-2</c:v>
                </c:pt>
                <c:pt idx="7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80-4BEA-B80C-DDB16B82C3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80-4BEA-B80C-DDB16B82C3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informacion_ancestral!$A$2:$A$3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informacion_ancestral!$B$2:$B$3</c:f>
              <c:numCache>
                <c:formatCode>0%</c:formatCode>
                <c:ptCount val="2"/>
                <c:pt idx="0">
                  <c:v>0.11940298507462688</c:v>
                </c:pt>
                <c:pt idx="1">
                  <c:v>0.88059701492537312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0-4BEA-B80C-DDB16B82C37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4E36-BF80-8BC06C2DCE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71-474B-8202-9936A096A1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71-474B-8202-9936A096A1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71-474B-8202-9936A096A1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71-474B-8202-9936A096A11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financiamiento!$A$2:$A$5</c:f>
              <c:strCache>
                <c:ptCount val="4"/>
                <c:pt idx="0">
                  <c:v>Capital propio (Inversión propia)</c:v>
                </c:pt>
                <c:pt idx="1">
                  <c:v>Fondos públicos (Proyectos y/o programas de instituciones y municipios)</c:v>
                </c:pt>
                <c:pt idx="2">
                  <c:v>Otros</c:v>
                </c:pt>
                <c:pt idx="3">
                  <c:v>Préstamos bancarios</c:v>
                </c:pt>
              </c:strCache>
            </c:strRef>
          </c:cat>
          <c:val>
            <c:numRef>
              <c:f>financiamiento!$B$2:$B$5</c:f>
              <c:numCache>
                <c:formatCode>0.0</c:formatCode>
                <c:ptCount val="4"/>
                <c:pt idx="0">
                  <c:v>47.328244274809201</c:v>
                </c:pt>
                <c:pt idx="1">
                  <c:v>28.244274809160299</c:v>
                </c:pt>
                <c:pt idx="2">
                  <c:v>3.8167938931297698</c:v>
                </c:pt>
                <c:pt idx="3">
                  <c:v>20.610687022900802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71-474B-8202-9936A096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actividad_complementaria!$A$2:$A$5</c:f>
              <c:strCache>
                <c:ptCount val="4"/>
                <c:pt idx="0">
                  <c:v>Trabajo de cuidado de personas remunerado</c:v>
                </c:pt>
                <c:pt idx="1">
                  <c:v>Pensionado(a)</c:v>
                </c:pt>
                <c:pt idx="2">
                  <c:v>Trabajo remunerado </c:v>
                </c:pt>
                <c:pt idx="3">
                  <c:v>Trabajo agrícola, forestal y ganadero</c:v>
                </c:pt>
              </c:strCache>
            </c:strRef>
          </c:cat>
          <c:val>
            <c:numRef>
              <c:f>actividad_complementaria!$C$2:$C$5</c:f>
              <c:numCache>
                <c:formatCode>0%</c:formatCode>
                <c:ptCount val="4"/>
                <c:pt idx="0">
                  <c:v>4.0816326530612249E-2</c:v>
                </c:pt>
                <c:pt idx="1">
                  <c:v>8.1632653061224497E-2</c:v>
                </c:pt>
                <c:pt idx="2">
                  <c:v>0.42857142857142855</c:v>
                </c:pt>
                <c:pt idx="3">
                  <c:v>0.44897959183673475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2-4B01-8AA6-63FAE0385D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0017103"/>
        <c:axId val="1420019503"/>
      </c:barChart>
      <c:catAx>
        <c:axId val="142001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0019503"/>
        <c:crosses val="autoZero"/>
        <c:auto val="1"/>
        <c:lblAlgn val="ctr"/>
        <c:lblOffset val="100"/>
        <c:noMultiLvlLbl val="0"/>
      </c:catAx>
      <c:valAx>
        <c:axId val="142001950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01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gasto_turista!$A$2:$A$7</c:f>
              <c:strCache>
                <c:ptCount val="6"/>
                <c:pt idx="0">
                  <c:v>$ 15.000 – $30.000</c:v>
                </c:pt>
                <c:pt idx="1">
                  <c:v>$45.000 - $75.000</c:v>
                </c:pt>
                <c:pt idx="2">
                  <c:v>$ 1 – $15.000</c:v>
                </c:pt>
                <c:pt idx="3">
                  <c:v>$30.000 - $45.000</c:v>
                </c:pt>
                <c:pt idx="4">
                  <c:v>No respuesta</c:v>
                </c:pt>
                <c:pt idx="5">
                  <c:v>Más de $75.000</c:v>
                </c:pt>
              </c:strCache>
            </c:strRef>
          </c:cat>
          <c:val>
            <c:numRef>
              <c:f>gasto_turista!$D$2:$D$7</c:f>
              <c:numCache>
                <c:formatCode>0%</c:formatCode>
                <c:ptCount val="6"/>
                <c:pt idx="0">
                  <c:v>0.25600000000000001</c:v>
                </c:pt>
                <c:pt idx="1">
                  <c:v>0.192</c:v>
                </c:pt>
                <c:pt idx="2">
                  <c:v>0.17899999999999999</c:v>
                </c:pt>
                <c:pt idx="3">
                  <c:v>0.17899999999999999</c:v>
                </c:pt>
                <c:pt idx="4">
                  <c:v>0.115</c:v>
                </c:pt>
                <c:pt idx="5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4-4ABB-81AD-1FFB2B36B0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6574415"/>
        <c:axId val="526572975"/>
      </c:barChart>
      <c:catAx>
        <c:axId val="52657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2975"/>
        <c:crosses val="autoZero"/>
        <c:auto val="1"/>
        <c:lblAlgn val="ctr"/>
        <c:lblOffset val="100"/>
        <c:noMultiLvlLbl val="0"/>
      </c:catAx>
      <c:valAx>
        <c:axId val="5265729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2-488A-BCE1-DD877514EC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2-488A-BCE1-DD877514EC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32-488A-BCE1-DD877514EC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n_turistas_suma!$A$2:$A$12</c:f>
              <c:strCache>
                <c:ptCount val="11"/>
                <c:pt idx="0">
                  <c:v>Rapa Nui</c:v>
                </c:pt>
                <c:pt idx="1">
                  <c:v>Pucón</c:v>
                </c:pt>
                <c:pt idx="2">
                  <c:v>Teodoro Schmidt</c:v>
                </c:pt>
                <c:pt idx="3">
                  <c:v>Panguipulli</c:v>
                </c:pt>
                <c:pt idx="4">
                  <c:v>Lonquimay</c:v>
                </c:pt>
                <c:pt idx="5">
                  <c:v>Freirina</c:v>
                </c:pt>
                <c:pt idx="6">
                  <c:v>Saavedra</c:v>
                </c:pt>
                <c:pt idx="7">
                  <c:v>Melipeuco</c:v>
                </c:pt>
                <c:pt idx="8">
                  <c:v>Nueva Imperial</c:v>
                </c:pt>
                <c:pt idx="9">
                  <c:v>Freire</c:v>
                </c:pt>
                <c:pt idx="10">
                  <c:v>Carahue</c:v>
                </c:pt>
              </c:strCache>
            </c:strRef>
          </c:cat>
          <c:val>
            <c:numRef>
              <c:f>n_turistas_suma!$B$2:$B$12</c:f>
              <c:numCache>
                <c:formatCode>General</c:formatCode>
                <c:ptCount val="11"/>
                <c:pt idx="0">
                  <c:v>1031</c:v>
                </c:pt>
                <c:pt idx="1">
                  <c:v>876</c:v>
                </c:pt>
                <c:pt idx="2">
                  <c:v>710</c:v>
                </c:pt>
                <c:pt idx="3">
                  <c:v>580</c:v>
                </c:pt>
                <c:pt idx="4">
                  <c:v>530</c:v>
                </c:pt>
                <c:pt idx="5">
                  <c:v>500</c:v>
                </c:pt>
                <c:pt idx="6">
                  <c:v>460</c:v>
                </c:pt>
                <c:pt idx="7">
                  <c:v>400</c:v>
                </c:pt>
                <c:pt idx="8">
                  <c:v>393</c:v>
                </c:pt>
                <c:pt idx="9">
                  <c:v>261</c:v>
                </c:pt>
                <c:pt idx="1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B-462C-B826-25366CE78F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4384"/>
        <c:axId val="1691705824"/>
      </c:barChart>
      <c:catAx>
        <c:axId val="16917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5824"/>
        <c:crosses val="autoZero"/>
        <c:auto val="1"/>
        <c:lblAlgn val="ctr"/>
        <c:lblOffset val="100"/>
        <c:noMultiLvlLbl val="0"/>
      </c:catAx>
      <c:valAx>
        <c:axId val="169170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promedio_por_genero!$A$2:$A$3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promedio_por_genero!$B$2:$B$3</c:f>
              <c:numCache>
                <c:formatCode>_(* #,##0_);_(* \(#,##0\);_(* "-"_);_(@_)</c:formatCode>
                <c:ptCount val="2"/>
                <c:pt idx="0">
                  <c:v>48.037735849056602</c:v>
                </c:pt>
                <c:pt idx="1">
                  <c:v>43.96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C8D-81ED-06BA52C0C2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494928"/>
        <c:axId val="1206498768"/>
      </c:barChart>
      <c:catAx>
        <c:axId val="120649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98768"/>
        <c:crosses val="autoZero"/>
        <c:auto val="1"/>
        <c:lblAlgn val="ctr"/>
        <c:lblOffset val="100"/>
        <c:noMultiLvlLbl val="0"/>
      </c:catAx>
      <c:valAx>
        <c:axId val="1206498768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20649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49D-4E24-8B14-5632FF8AE622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9D-4E24-8B14-5632FF8AE6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n_turistas_suma_pueblo!$A$2:$A$12</c:f>
              <c:strCache>
                <c:ptCount val="11"/>
                <c:pt idx="0">
                  <c:v>Mapuche</c:v>
                </c:pt>
                <c:pt idx="1">
                  <c:v>Rapa nui</c:v>
                </c:pt>
                <c:pt idx="2">
                  <c:v>Chango</c:v>
                </c:pt>
                <c:pt idx="3">
                  <c:v>Pewenche</c:v>
                </c:pt>
                <c:pt idx="4">
                  <c:v>Yagán</c:v>
                </c:pt>
                <c:pt idx="5">
                  <c:v>Ninguno</c:v>
                </c:pt>
                <c:pt idx="6">
                  <c:v>Aymara</c:v>
                </c:pt>
                <c:pt idx="7">
                  <c:v>Otro</c:v>
                </c:pt>
                <c:pt idx="8">
                  <c:v>Atacameño</c:v>
                </c:pt>
                <c:pt idx="9">
                  <c:v>Colla</c:v>
                </c:pt>
                <c:pt idx="10">
                  <c:v>Quechua</c:v>
                </c:pt>
              </c:strCache>
            </c:strRef>
          </c:cat>
          <c:val>
            <c:numRef>
              <c:f>n_turistas_suma_pueblo!$B$2:$B$12</c:f>
              <c:numCache>
                <c:formatCode>General</c:formatCode>
                <c:ptCount val="11"/>
                <c:pt idx="0">
                  <c:v>5187</c:v>
                </c:pt>
                <c:pt idx="1">
                  <c:v>1181</c:v>
                </c:pt>
                <c:pt idx="2">
                  <c:v>513</c:v>
                </c:pt>
                <c:pt idx="3">
                  <c:v>359</c:v>
                </c:pt>
                <c:pt idx="4">
                  <c:v>114</c:v>
                </c:pt>
                <c:pt idx="5">
                  <c:v>111</c:v>
                </c:pt>
                <c:pt idx="6">
                  <c:v>100</c:v>
                </c:pt>
                <c:pt idx="7">
                  <c:v>75</c:v>
                </c:pt>
                <c:pt idx="8">
                  <c:v>35</c:v>
                </c:pt>
                <c:pt idx="9">
                  <c:v>30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6-4268-A910-FF04ECBC41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9184"/>
        <c:axId val="1691707264"/>
      </c:barChart>
      <c:catAx>
        <c:axId val="16917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7264"/>
        <c:crosses val="autoZero"/>
        <c:auto val="1"/>
        <c:lblAlgn val="ctr"/>
        <c:lblOffset val="100"/>
        <c:noMultiLvlLbl val="0"/>
      </c:catAx>
      <c:valAx>
        <c:axId val="169170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admision_mascotas!$A$2:$A$3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admision_mascotas!$C$2:$C$3</c:f>
              <c:numCache>
                <c:formatCode>0%</c:formatCode>
                <c:ptCount val="2"/>
                <c:pt idx="0">
                  <c:v>0.453125</c:v>
                </c:pt>
                <c:pt idx="1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D-411A-9BC5-A3F2795AB5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1258511"/>
        <c:axId val="1421260431"/>
      </c:barChart>
      <c:catAx>
        <c:axId val="142125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1260431"/>
        <c:crosses val="autoZero"/>
        <c:auto val="1"/>
        <c:lblAlgn val="ctr"/>
        <c:lblOffset val="100"/>
        <c:noMultiLvlLbl val="0"/>
      </c:catAx>
      <c:valAx>
        <c:axId val="142126043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125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EF-4470-8A49-7BD0E3190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EF-4470-8A49-7BD0E3190D91}"/>
              </c:ext>
            </c:extLst>
          </c:dPt>
          <c:dLbls>
            <c:dLbl>
              <c:idx val="0"/>
              <c:layout>
                <c:manualLayout>
                  <c:x val="3.7121514701966604E-2"/>
                  <c:y val="-1.2868225819276737E-2"/>
                </c:manualLayout>
              </c:layout>
              <c:tx>
                <c:rich>
                  <a:bodyPr/>
                  <a:lstStyle/>
                  <a:p>
                    <a:fld id="{5611C91A-099F-4EB1-9202-A45704F93BBD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EF-4470-8A49-7BD0E3190D91}"/>
                </c:ext>
              </c:extLst>
            </c:dLbl>
            <c:dLbl>
              <c:idx val="1"/>
              <c:layout>
                <c:manualLayout>
                  <c:x val="-4.0793773060976077E-2"/>
                  <c:y val="-4.4152626157747343E-2"/>
                </c:manualLayout>
              </c:layout>
              <c:tx>
                <c:rich>
                  <a:bodyPr/>
                  <a:lstStyle/>
                  <a:p>
                    <a:fld id="{8D7DA3EE-B442-4B9E-8CC6-316A60D67D86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FEF-4470-8A49-7BD0E3190D9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artesania_local!$A$2:$A$3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artesania_local!$C$2:$C$3</c:f>
              <c:numCache>
                <c:formatCode>0.0</c:formatCode>
                <c:ptCount val="2"/>
                <c:pt idx="0">
                  <c:v>26.923076923076909</c:v>
                </c:pt>
                <c:pt idx="1">
                  <c:v>73.076923076923094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EF-4470-8A49-7BD0E3190D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40-406F-8A4B-5713A31D80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40-406F-8A4B-5713A31D80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capacidad_de_carga!$A$2:$A$3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capacidad_de_carga!$C$2:$C$3</c:f>
              <c:numCache>
                <c:formatCode>0.00</c:formatCode>
                <c:ptCount val="2"/>
                <c:pt idx="0">
                  <c:v>20.967741935483872</c:v>
                </c:pt>
                <c:pt idx="1">
                  <c:v>79.032258064516128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40-406F-8A4B-5713A31D80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8B-4BDE-AAE3-6CB50E3FD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8B-4BDE-AAE3-6CB50E3FD12B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8B-4BDE-AAE3-6CB50E3FD12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comida!$A$2:$A$4</c:f>
              <c:strCache>
                <c:ptCount val="3"/>
                <c:pt idx="0">
                  <c:v>No</c:v>
                </c:pt>
                <c:pt idx="1">
                  <c:v>No responde</c:v>
                </c:pt>
                <c:pt idx="2">
                  <c:v>Sí</c:v>
                </c:pt>
              </c:strCache>
            </c:strRef>
          </c:cat>
          <c:val>
            <c:numRef>
              <c:f>comida!$B$2:$B$4</c:f>
              <c:numCache>
                <c:formatCode>General</c:formatCode>
                <c:ptCount val="3"/>
                <c:pt idx="0">
                  <c:v>7.6923076923076898</c:v>
                </c:pt>
                <c:pt idx="1">
                  <c:v>58.974358974358999</c:v>
                </c:pt>
                <c:pt idx="2">
                  <c:v>33.3333333333333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8B-4BDE-AAE3-6CB50E3FD1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82-41BC-ADB2-82B145C9D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82-41BC-ADB2-82B145C9D68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compra_comunidad!$A$2:$A$3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compra_comunidad!$B$2:$B$3</c:f>
              <c:numCache>
                <c:formatCode>0.00</c:formatCode>
                <c:ptCount val="2"/>
                <c:pt idx="0">
                  <c:v>13.888888888888889</c:v>
                </c:pt>
                <c:pt idx="1">
                  <c:v>86.111111111111114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2-41BC-ADB2-82B145C9D6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(normas_comportamiento_personas!$A$2,normas_comportamiento_personas!$A$4)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(normas_comportamiento_personas!$D$2,normas_comportamiento_personas!$D$4)</c:f>
              <c:numCache>
                <c:formatCode>0%</c:formatCode>
                <c:ptCount val="2"/>
                <c:pt idx="0">
                  <c:v>0.13333333333333333</c:v>
                </c:pt>
                <c:pt idx="1">
                  <c:v>0.8666666666666667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F-4DBC-AB56-B52A9492EA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505008"/>
        <c:axId val="1206485808"/>
      </c:barChart>
      <c:catAx>
        <c:axId val="120650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85808"/>
        <c:crosses val="autoZero"/>
        <c:auto val="1"/>
        <c:lblAlgn val="ctr"/>
        <c:lblOffset val="100"/>
        <c:noMultiLvlLbl val="0"/>
      </c:catAx>
      <c:valAx>
        <c:axId val="12064858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0650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(normas_comportamiento_servicios!$A$2,normas_comportamiento_servicios!$A$4)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(normas_comportamiento_servicios!$D$2,normas_comportamiento_servicios!$D$4)</c:f>
              <c:numCache>
                <c:formatCode>0%</c:formatCode>
                <c:ptCount val="2"/>
                <c:pt idx="0">
                  <c:v>0.28813559322033899</c:v>
                </c:pt>
                <c:pt idx="1">
                  <c:v>0.71186440677966101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D-4BB6-8AD7-65F68E1559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08087200"/>
        <c:axId val="1208092960"/>
      </c:barChart>
      <c:catAx>
        <c:axId val="12080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92960"/>
        <c:crosses val="autoZero"/>
        <c:auto val="1"/>
        <c:lblAlgn val="ctr"/>
        <c:lblOffset val="100"/>
        <c:noMultiLvlLbl val="0"/>
      </c:catAx>
      <c:valAx>
        <c:axId val="12080929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8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sus_gestion_basura!$A$2:$A$7</c:f>
              <c:strCache>
                <c:ptCount val="6"/>
                <c:pt idx="0">
                  <c:v>Sistema de reciclaje o reutilización de residuos orgánicos </c:v>
                </c:pt>
                <c:pt idx="1">
                  <c:v>Basureros públicos</c:v>
                </c:pt>
                <c:pt idx="2">
                  <c:v>Se de reciclaje o reutilización de residuos inorgánicos (plásticos</c:v>
                </c:pt>
                <c:pt idx="3">
                  <c:v>Se informa que el turista debe llevarse su basura</c:v>
                </c:pt>
                <c:pt idx="4">
                  <c:v>Ninguno</c:v>
                </c:pt>
                <c:pt idx="5">
                  <c:v>Sistema de aguas servidas</c:v>
                </c:pt>
              </c:strCache>
            </c:strRef>
          </c:cat>
          <c:val>
            <c:numRef>
              <c:f>sus_gestion_basura!$B$2:$B$7</c:f>
              <c:numCache>
                <c:formatCode>0%</c:formatCode>
                <c:ptCount val="6"/>
                <c:pt idx="0">
                  <c:v>0.55128205128205132</c:v>
                </c:pt>
                <c:pt idx="1">
                  <c:v>0.44871794871794873</c:v>
                </c:pt>
                <c:pt idx="2">
                  <c:v>0.41025641025641024</c:v>
                </c:pt>
                <c:pt idx="3">
                  <c:v>0.38461538461538464</c:v>
                </c:pt>
                <c:pt idx="4">
                  <c:v>0.12820512820512819</c:v>
                </c:pt>
                <c:pt idx="5">
                  <c:v>2.564102564102564E-2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A-4B29-902B-75C3DD4E93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2150911"/>
        <c:axId val="522151871"/>
      </c:barChart>
      <c:catAx>
        <c:axId val="52215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2151871"/>
        <c:crosses val="autoZero"/>
        <c:auto val="1"/>
        <c:lblAlgn val="ctr"/>
        <c:lblOffset val="100"/>
        <c:noMultiLvlLbl val="0"/>
      </c:catAx>
      <c:valAx>
        <c:axId val="522151871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215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D-445D-949A-43A5D865A6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D-445D-949A-43A5D865A6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FD-445D-949A-43A5D865A6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FD-445D-949A-43A5D865A6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FD-445D-949A-43A5D865A6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AFD-445D-949A-43A5D865A6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eficiencia_energetica!$A$2:$A$7</c:f>
              <c:strCache>
                <c:ptCount val="6"/>
                <c:pt idx="0">
                  <c:v>No posee este tipo de tecnología</c:v>
                </c:pt>
                <c:pt idx="1">
                  <c:v>Paneles solares</c:v>
                </c:pt>
                <c:pt idx="2">
                  <c:v>Aislación térmica de instalaciones turísticas</c:v>
                </c:pt>
                <c:pt idx="3">
                  <c:v>Termos solares para calentar agua</c:v>
                </c:pt>
                <c:pt idx="4">
                  <c:v>Otro</c:v>
                </c:pt>
                <c:pt idx="5">
                  <c:v>Biodigestores</c:v>
                </c:pt>
              </c:strCache>
            </c:strRef>
          </c:cat>
          <c:val>
            <c:numRef>
              <c:f>eficiencia_energetica!$B$2:$B$7</c:f>
              <c:numCache>
                <c:formatCode>0.00</c:formatCode>
                <c:ptCount val="6"/>
                <c:pt idx="0">
                  <c:v>43.037974683544306</c:v>
                </c:pt>
                <c:pt idx="1">
                  <c:v>26.582278481012658</c:v>
                </c:pt>
                <c:pt idx="2">
                  <c:v>12.658227848101266</c:v>
                </c:pt>
                <c:pt idx="3">
                  <c:v>12.658227848101266</c:v>
                </c:pt>
                <c:pt idx="4">
                  <c:v>3.7974683544303796</c:v>
                </c:pt>
                <c:pt idx="5">
                  <c:v>1.2658227848101267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7-4CA6-A836-5B26C0556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4.0860994939947208E-2"/>
          <c:w val="0.97342995169082125"/>
          <c:h val="0.9004209739624915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4377963743565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BA-4114-B072-CE9EE8D5CC01}"/>
                </c:ext>
              </c:extLst>
            </c:dLbl>
            <c:dLbl>
              <c:idx val="1"/>
              <c:layout>
                <c:manualLayout>
                  <c:x val="2.2141451144382595E-17"/>
                  <c:y val="-0.14593212478552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BA-4114-B072-CE9EE8D5CC01}"/>
                </c:ext>
              </c:extLst>
            </c:dLbl>
            <c:dLbl>
              <c:idx val="2"/>
              <c:layout>
                <c:manualLayout>
                  <c:x val="0"/>
                  <c:y val="-0.105071129845578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BA-4114-B072-CE9EE8D5CC01}"/>
                </c:ext>
              </c:extLst>
            </c:dLbl>
            <c:dLbl>
              <c:idx val="3"/>
              <c:layout>
                <c:manualLayout>
                  <c:x val="0"/>
                  <c:y val="-7.8803347384183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BA-4114-B072-CE9EE8D5CC01}"/>
                </c:ext>
              </c:extLst>
            </c:dLbl>
            <c:dLbl>
              <c:idx val="4"/>
              <c:layout>
                <c:manualLayout>
                  <c:x val="-1.2077294685990338E-3"/>
                  <c:y val="-7.2966062392762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BA-4114-B072-CE9EE8D5CC01}"/>
                </c:ext>
              </c:extLst>
            </c:dLbl>
            <c:dLbl>
              <c:idx val="5"/>
              <c:layout>
                <c:manualLayout>
                  <c:x val="0"/>
                  <c:y val="-6.4210134905631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BA-4114-B072-CE9EE8D5CC01}"/>
                </c:ext>
              </c:extLst>
            </c:dLbl>
            <c:dLbl>
              <c:idx val="6"/>
              <c:layout>
                <c:manualLayout>
                  <c:x val="8.856580457753038E-17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BA-4114-B072-CE9EE8D5CC01}"/>
                </c:ext>
              </c:extLst>
            </c:dLbl>
            <c:dLbl>
              <c:idx val="7"/>
              <c:layout>
                <c:manualLayout>
                  <c:x val="0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BA-4114-B072-CE9EE8D5CC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porcentaje_pueblo_indigena!$A$2:$A$9</c:f>
              <c:strCache>
                <c:ptCount val="8"/>
                <c:pt idx="0">
                  <c:v>Mapuche</c:v>
                </c:pt>
                <c:pt idx="1">
                  <c:v>Rapa nui</c:v>
                </c:pt>
                <c:pt idx="2">
                  <c:v>Yagán</c:v>
                </c:pt>
                <c:pt idx="3">
                  <c:v>Pewenche</c:v>
                </c:pt>
                <c:pt idx="4">
                  <c:v>Ninguno</c:v>
                </c:pt>
                <c:pt idx="5">
                  <c:v>Atacameño</c:v>
                </c:pt>
                <c:pt idx="6">
                  <c:v>Aymara</c:v>
                </c:pt>
                <c:pt idx="7">
                  <c:v>Chango</c:v>
                </c:pt>
              </c:strCache>
            </c:strRef>
          </c:cat>
          <c:val>
            <c:numRef>
              <c:f>porcentaje_pueblo_indigena!$C$2:$C$9</c:f>
              <c:numCache>
                <c:formatCode>0%</c:formatCode>
                <c:ptCount val="8"/>
                <c:pt idx="0">
                  <c:v>0.58974358974358998</c:v>
                </c:pt>
                <c:pt idx="1">
                  <c:v>0.128205128205128</c:v>
                </c:pt>
                <c:pt idx="2">
                  <c:v>7.69230769230769E-2</c:v>
                </c:pt>
                <c:pt idx="3">
                  <c:v>5.1282051282051308E-2</c:v>
                </c:pt>
                <c:pt idx="4">
                  <c:v>3.8461538461538498E-2</c:v>
                </c:pt>
                <c:pt idx="5">
                  <c:v>2.5641025641025599E-2</c:v>
                </c:pt>
                <c:pt idx="6">
                  <c:v>2.5641025641025599E-2</c:v>
                </c:pt>
                <c:pt idx="7">
                  <c:v>2.5641025641025599E-2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A-4114-B072-CE9EE8D5CC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087547072"/>
        <c:axId val="1087548992"/>
      </c:barChart>
      <c:catAx>
        <c:axId val="108754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87548992"/>
        <c:crosses val="autoZero"/>
        <c:auto val="1"/>
        <c:lblAlgn val="ctr"/>
        <c:lblOffset val="100"/>
        <c:noMultiLvlLbl val="0"/>
      </c:catAx>
      <c:valAx>
        <c:axId val="10875489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754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7D-4B90-B287-2C4FD9E23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7D-4B90-B287-2C4FD9E2361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disponibilidad_agua!$A$2:$A$3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disponibilidad_agua!$B$2:$B$3</c:f>
              <c:numCache>
                <c:formatCode>General</c:formatCode>
                <c:ptCount val="2"/>
                <c:pt idx="0">
                  <c:v>3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7D-4B90-B287-2C4FD9E236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77-445F-A44E-C5BDE051DA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77-445F-A44E-C5BDE051DA9F}"/>
              </c:ext>
            </c:extLst>
          </c:dPt>
          <c:dLbls>
            <c:dLbl>
              <c:idx val="0"/>
              <c:layout>
                <c:manualLayout>
                  <c:x val="9.239139944463455E-2"/>
                  <c:y val="-7.442538364061811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058655711514319E-2"/>
                      <c:h val="0.1677660986115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877-445F-A44E-C5BDE051DA9F}"/>
                </c:ext>
              </c:extLst>
            </c:dLbl>
            <c:dLbl>
              <c:idx val="1"/>
              <c:layout>
                <c:manualLayout>
                  <c:x val="-0.11654589371980677"/>
                  <c:y val="8.3181426034934544E-2"/>
                </c:manualLayout>
              </c:layout>
              <c:spPr>
                <a:xfrm>
                  <a:off x="2388041" y="3163072"/>
                  <a:ext cx="917958" cy="726615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32512"/>
                        <a:gd name="adj2" fmla="val -3853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7294876183955261E-2"/>
                      <c:h val="0.16698679808371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877-445F-A44E-C5BDE051DA9F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(recuperacion_ambiental!$A$2,recuperacion_ambiental!$A$4)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(recuperacion_ambiental!$D$2,recuperacion_ambiental!$D$4)</c:f>
              <c:numCache>
                <c:formatCode>0%</c:formatCode>
                <c:ptCount val="2"/>
                <c:pt idx="0">
                  <c:v>0.27868852459016397</c:v>
                </c:pt>
                <c:pt idx="1">
                  <c:v>0.72131147540983609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77-445F-A44E-C5BDE051D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7-4488-A119-9756B9A403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7-4488-A119-9756B9A403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7-4488-A119-9756B9A403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B7-4488-A119-9756B9A403C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turismo_afectado!$A$2:$A$5</c:f>
              <c:strCache>
                <c:ptCount val="4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  <c:pt idx="3">
                  <c:v>No aplica</c:v>
                </c:pt>
              </c:strCache>
            </c:strRef>
          </c:cat>
          <c:val>
            <c:numRef>
              <c:f>turismo_afectado!$D$2:$D$5</c:f>
              <c:numCache>
                <c:formatCode>0%</c:formatCode>
                <c:ptCount val="4"/>
                <c:pt idx="0">
                  <c:v>0.52564102564102566</c:v>
                </c:pt>
                <c:pt idx="1">
                  <c:v>0.26923076923076922</c:v>
                </c:pt>
                <c:pt idx="2">
                  <c:v>0.19230769230769229</c:v>
                </c:pt>
                <c:pt idx="3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B7-4488-A119-9756B9A40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59-45D9-AB30-85DEE905A3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59-45D9-AB30-85DEE905A3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9-45D9-AB30-85DEE905A3A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7B-4C84-B939-33880346F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7B-4C84-B939-33880346F55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crisis_primeros_auxilios!$A$2:$A$3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crisis_primeros_auxilios!$B$2:$B$3</c:f>
              <c:numCache>
                <c:formatCode>0.0</c:formatCode>
                <c:ptCount val="2"/>
                <c:pt idx="0">
                  <c:v>64.179104477611943</c:v>
                </c:pt>
                <c:pt idx="1">
                  <c:v>35.820895522388057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B-4C84-B939-33880346F5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06-4D8C-99EC-C544AA7E7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06-4D8C-99EC-C544AA7E76B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crisis_protocolo_emergencia!$A$2:$A$3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crisis_protocolo_emergencia!$B$2:$B$3</c:f>
              <c:numCache>
                <c:formatCode>0.0</c:formatCode>
                <c:ptCount val="2"/>
                <c:pt idx="0">
                  <c:v>58.333333333333336</c:v>
                </c:pt>
                <c:pt idx="1">
                  <c:v>41.666666666666664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6-4D8C-99EC-C544AA7E76B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A1D-BAE5-5E6E0190C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A1D-BAE5-5E6E0190CAB9}"/>
              </c:ext>
            </c:extLst>
          </c:dPt>
          <c:dLbls>
            <c:dLbl>
              <c:idx val="0"/>
              <c:layout>
                <c:manualLayout>
                  <c:x val="5.7971014492753624E-2"/>
                  <c:y val="-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5-4A1D-BAE5-5E6E0190CAB9}"/>
                </c:ext>
              </c:extLst>
            </c:dLbl>
            <c:dLbl>
              <c:idx val="1"/>
              <c:layout>
                <c:manualLayout>
                  <c:x val="-4.9516908212560384E-2"/>
                  <c:y val="3.210506745281566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F5-4A1D-BAE5-5E6E0190CAB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5-4A1D-BAE5-5E6E0190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BD-46A6-A345-9CBEA170F2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BD-46A6-A345-9CBEA170F28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crisis_zona_riesgo!$A$2:$A$3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crisis_zona_riesgo!$B$2:$B$3</c:f>
              <c:numCache>
                <c:formatCode>0.0</c:formatCode>
                <c:ptCount val="2"/>
                <c:pt idx="0">
                  <c:v>30.263157894736842</c:v>
                </c:pt>
                <c:pt idx="1">
                  <c:v>69.736842105263165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BD-46A6-A345-9CBEA170F2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5AD-4D55-9091-1CA8BB121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5AD-4D55-9091-1CA8BB1219E3}"/>
              </c:ext>
            </c:extLst>
          </c:dPt>
          <c:dLbls>
            <c:dLbl>
              <c:idx val="0"/>
              <c:layout>
                <c:manualLayout>
                  <c:x val="4.4257830231502412E-2"/>
                  <c:y val="2.83085633404094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AD-4D55-9091-1CA8BB1219E3}"/>
                </c:ext>
              </c:extLst>
            </c:dLbl>
            <c:dLbl>
              <c:idx val="1"/>
              <c:layout>
                <c:manualLayout>
                  <c:x val="-8.7380844303222918E-2"/>
                  <c:y val="2.54777070063694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AD-4D55-9091-1CA8BB1219E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crisis_zona_segura!$A$2:$A$3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crisis_zona_segura!$B$2:$B$3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AD-4D55-9091-1CA8BB1219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educacion!$A$2:$A$7</c:f>
              <c:strCache>
                <c:ptCount val="5"/>
                <c:pt idx="0">
                  <c:v>Educación Secundaria (técnica o humanista)</c:v>
                </c:pt>
                <c:pt idx="1">
                  <c:v>Educación Superior Técnica</c:v>
                </c:pt>
                <c:pt idx="2">
                  <c:v>Educación Universitaria</c:v>
                </c:pt>
                <c:pt idx="3">
                  <c:v>Educación Primaria</c:v>
                </c:pt>
                <c:pt idx="4">
                  <c:v>Sin estudios</c:v>
                </c:pt>
              </c:strCache>
              <c:extLst/>
            </c:strRef>
          </c:cat>
          <c:val>
            <c:numRef>
              <c:f>educacion!$B$2:$B$7</c:f>
              <c:numCache>
                <c:formatCode>0%</c:formatCode>
                <c:ptCount val="5"/>
                <c:pt idx="0">
                  <c:v>0.38961038961038957</c:v>
                </c:pt>
                <c:pt idx="1">
                  <c:v>0.25974025974025972</c:v>
                </c:pt>
                <c:pt idx="2">
                  <c:v>0.2207792207792208</c:v>
                </c:pt>
                <c:pt idx="3">
                  <c:v>9.0909090909090925E-2</c:v>
                </c:pt>
                <c:pt idx="4">
                  <c:v>1.2987012987012988E-2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448-417B-B509-9D93C14F45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1512287"/>
        <c:axId val="531514207"/>
      </c:barChart>
      <c:catAx>
        <c:axId val="53151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1514207"/>
        <c:crosses val="autoZero"/>
        <c:auto val="1"/>
        <c:lblAlgn val="ctr"/>
        <c:lblOffset val="100"/>
        <c:noMultiLvlLbl val="0"/>
      </c:catAx>
      <c:valAx>
        <c:axId val="53151420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315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D-4E89-9EB0-755C6041D0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D-4E89-9EB0-755C6041D02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(relaciones_externas!$A$2,relaciones_externas!$A$4)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(relaciones_externas!$D$2,relaciones_externas!$D$4)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D-4E89-9EB0-755C6041D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9-483A-A63D-F755CB59F3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9-483A-A63D-F755CB59F3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9-483A-A63D-F755CB59F33E}"/>
              </c:ext>
            </c:extLst>
          </c:dPt>
          <c:dLbls>
            <c:dLbl>
              <c:idx val="0"/>
              <c:layout>
                <c:manualLayout>
                  <c:x val="9.9875156054931233E-2"/>
                  <c:y val="-8.4934545043079868E-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C9-483A-A63D-F755CB59F33E}"/>
                </c:ext>
              </c:extLst>
            </c:dLbl>
            <c:dLbl>
              <c:idx val="1"/>
              <c:layout>
                <c:manualLayout>
                  <c:x val="-0.1081980857261756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C9-483A-A63D-F755CB59F33E}"/>
                </c:ext>
              </c:extLst>
            </c:dLbl>
            <c:dLbl>
              <c:idx val="2"/>
              <c:layout>
                <c:manualLayout>
                  <c:x val="-0.12484394506866417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C9-483A-A63D-F755CB59F33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resguardo_patrimonial!$A$2:$A$4</c:f>
              <c:strCache>
                <c:ptCount val="3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</c:strCache>
            </c:strRef>
          </c:cat>
          <c:val>
            <c:numRef>
              <c:f>resguardo_patrimonial!$D$2:$D$4</c:f>
              <c:numCache>
                <c:formatCode>0%</c:formatCode>
                <c:ptCount val="3"/>
                <c:pt idx="0">
                  <c:v>0.58064516129032262</c:v>
                </c:pt>
                <c:pt idx="1">
                  <c:v>0.24193548387096778</c:v>
                </c:pt>
                <c:pt idx="2">
                  <c:v>0.17741935483870969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C9-483A-A63D-F755CB59F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0-4872-9B78-26A5902C8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0-4872-9B78-26A5902C8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00-4872-9B78-26A5902C8F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00-4872-9B78-26A5902C8F19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603959831108074E-2"/>
                      <c:h val="0.120619919532082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200-4872-9B78-26A5902C8F19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482597284035"/>
                      <c:h val="0.110025998899316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200-4872-9B78-26A5902C8F19}"/>
                </c:ext>
              </c:extLst>
            </c:dLbl>
            <c:dLbl>
              <c:idx val="2"/>
              <c:layout>
                <c:manualLayout>
                  <c:x val="-6.1594202898550721E-2"/>
                  <c:y val="5.994068072232536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276864848415687"/>
                      <c:h val="0.125916879848465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00-4872-9B78-26A5902C8F19}"/>
                </c:ext>
              </c:extLst>
            </c:dLbl>
            <c:dLbl>
              <c:idx val="3"/>
              <c:layout>
                <c:manualLayout>
                  <c:x val="0.23007246376811596"/>
                  <c:y val="1.697153029922491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856850774088023"/>
                      <c:h val="0.15573063330165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200-4872-9B78-26A5902C8F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internet!$A$2:$A$5</c:f>
              <c:strCache>
                <c:ptCount val="4"/>
                <c:pt idx="0">
                  <c:v>Regular</c:v>
                </c:pt>
                <c:pt idx="1">
                  <c:v>Buena</c:v>
                </c:pt>
                <c:pt idx="2">
                  <c:v>Mala</c:v>
                </c:pt>
                <c:pt idx="3">
                  <c:v>No tengo conexión</c:v>
                </c:pt>
              </c:strCache>
            </c:strRef>
          </c:cat>
          <c:val>
            <c:numRef>
              <c:f>internet!$B$2:$B$5</c:f>
              <c:numCache>
                <c:formatCode>0%</c:formatCode>
                <c:ptCount val="4"/>
                <c:pt idx="0">
                  <c:v>0.51282051282051289</c:v>
                </c:pt>
                <c:pt idx="1">
                  <c:v>0.38461538461538458</c:v>
                </c:pt>
                <c:pt idx="2">
                  <c:v>6.4102564102564111E-2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00-4872-9B78-26A5902C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67-4E9E-A891-21B568E7F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67-4E9E-A891-21B568E7FF6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zona_emprendimiento!$A$2:$A$3</c:f>
              <c:strCache>
                <c:ptCount val="2"/>
                <c:pt idx="0">
                  <c:v>Rural</c:v>
                </c:pt>
                <c:pt idx="1">
                  <c:v>Urbana</c:v>
                </c:pt>
              </c:strCache>
            </c:strRef>
          </c:cat>
          <c:val>
            <c:numRef>
              <c:f>zona_emprendimiento!$C$2:$C$3</c:f>
              <c:numCache>
                <c:formatCode>General</c:formatCode>
                <c:ptCount val="2"/>
                <c:pt idx="0">
                  <c:v>69.230769230769226</c:v>
                </c:pt>
                <c:pt idx="1">
                  <c:v>30.76923076923077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67-4E9E-A891-21B568E7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5-461E-8D56-B1BC5BC7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5-461E-8D56-B1BC5BC7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5-461E-8D56-B1BC5BC7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5-461E-8D56-B1BC5BC73313}"/>
              </c:ext>
            </c:extLst>
          </c:dPt>
          <c:dLbls>
            <c:dLbl>
              <c:idx val="0"/>
              <c:layout>
                <c:manualLayout>
                  <c:x val="7.9710144927536142E-2"/>
                  <c:y val="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55-461E-8D56-B1BC5BC73313}"/>
                </c:ext>
              </c:extLst>
            </c:dLbl>
            <c:dLbl>
              <c:idx val="1"/>
              <c:layout>
                <c:manualLayout>
                  <c:x val="2.7777777777777776E-2"/>
                  <c:y val="4.08609949399470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5-461E-8D56-B1BC5BC73313}"/>
                </c:ext>
              </c:extLst>
            </c:dLbl>
            <c:dLbl>
              <c:idx val="2"/>
              <c:layout>
                <c:manualLayout>
                  <c:x val="-3.6231884057971016E-2"/>
                  <c:y val="1.75118549742630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5-461E-8D56-B1BC5BC73313}"/>
                </c:ext>
              </c:extLst>
            </c:dLbl>
            <c:dLbl>
              <c:idx val="3"/>
              <c:layout>
                <c:manualLayout>
                  <c:x val="-9.0579710144927536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55-461E-8D56-B1BC5BC733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sociedad_emprendimiento!$A$2:$A$5</c:f>
              <c:strCache>
                <c:ptCount val="4"/>
                <c:pt idx="0">
                  <c:v>Comunitario</c:v>
                </c:pt>
                <c:pt idx="1">
                  <c:v>Familiar</c:v>
                </c:pt>
                <c:pt idx="2">
                  <c:v>Individual</c:v>
                </c:pt>
                <c:pt idx="3">
                  <c:v>Otro</c:v>
                </c:pt>
              </c:strCache>
            </c:strRef>
          </c:cat>
          <c:val>
            <c:numRef>
              <c:f>sociedad_emprendimiento!$D$2:$D$5</c:f>
              <c:numCache>
                <c:formatCode>0%</c:formatCode>
                <c:ptCount val="4"/>
                <c:pt idx="0">
                  <c:v>5.1282051282051287E-2</c:v>
                </c:pt>
                <c:pt idx="1">
                  <c:v>0.53846153846153844</c:v>
                </c:pt>
                <c:pt idx="2">
                  <c:v>0.37179487179487181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55-461E-8D56-B1BC5BC73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ano_inicio!$A$2:$A$9</c:f>
              <c:strCache>
                <c:ptCount val="8"/>
                <c:pt idx="0">
                  <c:v>2020</c:v>
                </c:pt>
                <c:pt idx="1">
                  <c:v>2000</c:v>
                </c:pt>
                <c:pt idx="2">
                  <c:v>2016</c:v>
                </c:pt>
                <c:pt idx="3">
                  <c:v>2010</c:v>
                </c:pt>
                <c:pt idx="4">
                  <c:v>2018</c:v>
                </c:pt>
                <c:pt idx="5">
                  <c:v>2021</c:v>
                </c:pt>
                <c:pt idx="6">
                  <c:v>2008</c:v>
                </c:pt>
                <c:pt idx="7">
                  <c:v>2019</c:v>
                </c:pt>
              </c:strCache>
            </c:strRef>
          </c:cat>
          <c:val>
            <c:numRef>
              <c:f>ano_inicio!$B$2:$B$9</c:f>
              <c:numCache>
                <c:formatCode>General</c:formatCode>
                <c:ptCount val="8"/>
                <c:pt idx="0">
                  <c:v>11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0-4B3F-AF1D-E275D85B08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3956815"/>
        <c:axId val="223954895"/>
      </c:barChart>
      <c:catAx>
        <c:axId val="2239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3954895"/>
        <c:crosses val="autoZero"/>
        <c:auto val="1"/>
        <c:lblAlgn val="ctr"/>
        <c:lblOffset val="100"/>
        <c:noMultiLvlLbl val="0"/>
      </c:catAx>
      <c:valAx>
        <c:axId val="223954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39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comuna!$A$2:$A$18</cx:f>
        <cx:lvl ptCount="17">
          <cx:pt idx="0">Rapa Nui</cx:pt>
          <cx:pt idx="1">Nueva Imperial</cx:pt>
          <cx:pt idx="2">Cabo de Hornos</cx:pt>
          <cx:pt idx="3">Cañete</cx:pt>
          <cx:pt idx="4">Pucón</cx:pt>
          <cx:pt idx="5">Saavedra</cx:pt>
          <cx:pt idx="6">Teodoro Schmidt</cx:pt>
          <cx:pt idx="7">Alto Bío Bío</cx:pt>
          <cx:pt idx="8">Carahue</cx:pt>
          <cx:pt idx="9">Freire</cx:pt>
          <cx:pt idx="10">Lonquimay</cx:pt>
          <cx:pt idx="11">Panguipulli</cx:pt>
          <cx:pt idx="12">Putre</cx:pt>
          <cx:pt idx="13">San Pedro de Atacama</cx:pt>
          <cx:pt idx="14">Vicuña</cx:pt>
          <cx:pt idx="15">Vilcún</cx:pt>
          <cx:pt idx="16">Villarrica</cx:pt>
        </cx:lvl>
      </cx:strDim>
      <cx:numDim type="size">
        <cx:f>comuna!$D$2:$D$18</cx:f>
        <cx:lvl ptCount="17" formatCode="0%">
          <cx:pt idx="0">0.115</cx:pt>
          <cx:pt idx="1">0.10199999999999999</cx:pt>
          <cx:pt idx="2">0.075999999999999998</cx:pt>
          <cx:pt idx="3">0.064100000000000004</cx:pt>
          <cx:pt idx="4">0.051200000000000002</cx:pt>
          <cx:pt idx="5">0.038399999999999997</cx:pt>
          <cx:pt idx="6">0.038399999999999997</cx:pt>
          <cx:pt idx="7">0.025399999999999999</cx:pt>
          <cx:pt idx="8">0.025399999999999999</cx:pt>
          <cx:pt idx="9">0.025399999999999999</cx:pt>
          <cx:pt idx="10">0.025399999999999999</cx:pt>
          <cx:pt idx="11">0.025399999999999999</cx:pt>
          <cx:pt idx="12">0.025399999999999999</cx:pt>
          <cx:pt idx="13">0.025399999999999999</cx:pt>
          <cx:pt idx="14">0.025399999999999999</cx:pt>
          <cx:pt idx="15">0.025399999999999999</cx:pt>
          <cx:pt idx="16">0.025399999999999999</cx:pt>
        </cx:lvl>
      </cx:numDim>
    </cx:data>
  </cx:chartData>
  <cx:chart>
    <cx:plotArea>
      <cx:plotAreaRegion>
        <cx:series layoutId="treemap" uniqueId="{055A0A02-36C0-4A83-8834-6023C3844AD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endParaRPr lang="es-ES" sz="18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instalaciones_turisticas!$A$2:$A$14</cx:f>
        <cx:lvl ptCount="13">
          <cx:pt idx="0">Cabaña</cx:pt>
          <cx:pt idx="1">El Huerto/La Huerta</cx:pt>
          <cx:pt idx="2">Sendero Turístico</cx:pt>
          <cx:pt idx="3">Tienda de productos</cx:pt>
          <cx:pt idx="4">Taller de Artesanía</cx:pt>
          <cx:pt idx="5">Vivienda tradicional indígena</cx:pt>
          <cx:pt idx="6">Restaurante o cocinería</cx:pt>
          <cx:pt idx="7">Camping</cx:pt>
          <cx:pt idx="8">Alojamiento al interior de su casa</cx:pt>
          <cx:pt idx="9">Sala para la elaboración de alimentos</cx:pt>
          <cx:pt idx="10">Hostal</cx:pt>
          <cx:pt idx="11">Hotel</cx:pt>
          <cx:pt idx="12">Termas</cx:pt>
        </cx:lvl>
      </cx:strDim>
      <cx:numDim type="size">
        <cx:f>instalaciones_turisticas!$B$2:$B$14</cx:f>
        <cx:lvl ptCount="13" formatCode="0%">
          <cx:pt idx="0">0.34615384615384615</cx:pt>
          <cx:pt idx="1">0.32051282051282054</cx:pt>
          <cx:pt idx="2">0.29487179487179488</cx:pt>
          <cx:pt idx="3">0.21794871794871795</cx:pt>
          <cx:pt idx="4">0.19230769230769229</cx:pt>
          <cx:pt idx="5">0.19230769230769229</cx:pt>
          <cx:pt idx="6">0.17948717948717949</cx:pt>
          <cx:pt idx="7">0.12820512820512822</cx:pt>
          <cx:pt idx="8">0.10256410256410257</cx:pt>
          <cx:pt idx="9">0.089743589743589744</cx:pt>
          <cx:pt idx="10">0.076923076923076927</cx:pt>
          <cx:pt idx="11">0.025641025641025644</cx:pt>
          <cx:pt idx="12">0.025641025641025644</cx:pt>
        </cx:lvl>
      </cx:numDim>
    </cx:data>
  </cx:chartData>
  <cx:chart>
    <cx:plotArea>
      <cx:plotAreaRegion>
        <cx:series layoutId="treemap" uniqueId="{F2035E03-E0ED-4122-869D-18CA10C7462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herramienta_difusion!$A$2:$A$10</cx:f>
        <cx:lvl ptCount="9">
          <cx:pt idx="0">Teléfono y/o WhatsApp</cx:pt>
          <cx:pt idx="1">Redes Sociales</cx:pt>
          <cx:pt idx="2">Boca a boca</cx:pt>
          <cx:pt idx="3">Canales municipales u otras instancias públicas</cx:pt>
          <cx:pt idx="4">Página web</cx:pt>
          <cx:pt idx="5">Plataformas de viaje (Por ejemplo: AirBnB y Booking)</cx:pt>
          <cx:pt idx="6">Convenios con empresas turísticas</cx:pt>
          <cx:pt idx="7">Material impreso de promoción</cx:pt>
          <cx:pt idx="8">Otra</cx:pt>
        </cx:lvl>
      </cx:strDim>
      <cx:numDim type="size">
        <cx:f>herramienta_difusion!$D$2:$D$10</cx:f>
        <cx:lvl ptCount="9" formatCode="0%">
          <cx:pt idx="0">0.80769230769230771</cx:pt>
          <cx:pt idx="1">0.79487179487179493</cx:pt>
          <cx:pt idx="2">0.70512820512820518</cx:pt>
          <cx:pt idx="3">0.38461538461538458</cx:pt>
          <cx:pt idx="4">0.33333333333333337</cx:pt>
          <cx:pt idx="5">0.15384615384615385</cx:pt>
          <cx:pt idx="6">0.14102564102564102</cx:pt>
          <cx:pt idx="7">0.14102564102564102</cx:pt>
          <cx:pt idx="8">0.025641025641025644</cx:pt>
        </cx:lvl>
      </cx:numDim>
    </cx:data>
  </cx:chartData>
  <cx:chart>
    <cx:plotArea>
      <cx:plotAreaRegion>
        <cx:series layoutId="treemap" uniqueId="{C1C233ED-5E28-47FE-B7AE-8E77A5D5D10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servicios_turisticos!$A$2:$A$9</cx:f>
        <cx:lvl ptCount="8">
          <cx:pt idx="0">Alojamiento</cx:pt>
          <cx:pt idx="1">Gastronomía</cx:pt>
          <cx:pt idx="2">Guía</cx:pt>
          <cx:pt idx="3">Venta de artesanías o joyas</cx:pt>
          <cx:pt idx="4">Souvenir (recuerdos)</cx:pt>
          <cx:pt idx="5">Productos de huerto o invernadero</cx:pt>
          <cx:pt idx="6">Tour Operador</cx:pt>
          <cx:pt idx="7">Transporte</cx:pt>
        </cx:lvl>
      </cx:strDim>
      <cx:numDim type="size">
        <cx:f>servicios_turisticos!$D$2:$D$9</cx:f>
        <cx:lvl ptCount="8" formatCode="0%">
          <cx:pt idx="0">0.47435897435897439</cx:pt>
          <cx:pt idx="1">0.4102564102564103</cx:pt>
          <cx:pt idx="2">0.38461538461538458</cx:pt>
          <cx:pt idx="3">0.37179487179487181</cx:pt>
          <cx:pt idx="4">0.35897435897435898</cx:pt>
          <cx:pt idx="5">0.33333333333333337</cx:pt>
          <cx:pt idx="6">0.26923076923076922</cx:pt>
          <cx:pt idx="7">0.15384615384615385</cx:pt>
        </cx:lvl>
      </cx:numDim>
    </cx:data>
  </cx:chartData>
  <cx:chart>
    <cx:plotArea>
      <cx:plotAreaRegion>
        <cx:series layoutId="treemap" uniqueId="{020B0BC5-BF48-472B-9CA6-F385C50666B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s-ES" sz="1100" b="0" i="0" u="none" strike="noStrike" baseline="0">
                      <a:solidFill>
                        <a:prstClr val="white"/>
                      </a:solidFill>
                      <a:latin typeface="Aptos" panose="02110004020202020204"/>
                    </a:rPr>
                    <a:t>Alojamiento
47%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servicios_recreativos!$A$3:$A$10</cx:f>
        <cx:lvl ptCount="8">
          <cx:pt idx="0">Caminata</cx:pt>
          <cx:pt idx="1">Charlas culturales</cx:pt>
          <cx:pt idx="2">Observación de aves</cx:pt>
          <cx:pt idx="3">Otros</cx:pt>
          <cx:pt idx="4">Pesca </cx:pt>
          <cx:pt idx="5">Kayak</cx:pt>
          <cx:pt idx="6">Observación astronómica</cx:pt>
          <cx:pt idx="7">Termas</cx:pt>
        </cx:lvl>
      </cx:strDim>
      <cx:numDim type="size">
        <cx:f>servicios_recreativos!$C$3:$C$10</cx:f>
        <cx:lvl ptCount="8" formatCode="0%">
          <cx:pt idx="0">0.38479999999999998</cx:pt>
          <cx:pt idx="1">0.37</cx:pt>
          <cx:pt idx="2">0.23680000000000001</cx:pt>
          <cx:pt idx="3">0.14800000000000002</cx:pt>
          <cx:pt idx="4">0.13320000000000001</cx:pt>
          <cx:pt idx="5">0.07400000000000001</cx:pt>
          <cx:pt idx="6">0.07400000000000001</cx:pt>
          <cx:pt idx="7">0.059200000000000003</cx:pt>
        </cx:lvl>
      </cx:numDim>
    </cx:data>
  </cx:chartData>
  <cx:chart>
    <cx:plotArea>
      <cx:plotAreaRegion>
        <cx:series layoutId="treemap" uniqueId="{E01D4D32-D631-4C52-8E7E-9E3710E5E22B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financiamiento_institucion!$A$2:$A$14</cx:f>
        <cx:lvl ptCount="13">
          <cx:pt idx="0">SERCOTEC</cx:pt>
          <cx:pt idx="1">CONADI</cx:pt>
          <cx:pt idx="2">CORFO</cx:pt>
          <cx:pt idx="3">INDAP</cx:pt>
          <cx:pt idx="4">Gobierno Regional (GORE)</cx:pt>
          <cx:pt idx="5">No he recibido fondos públicos</cx:pt>
          <cx:pt idx="6">FOSIS</cx:pt>
          <cx:pt idx="7">Servicio nacional de la Mujer (SernamEG)</cx:pt>
          <cx:pt idx="8">Municipios</cx:pt>
          <cx:pt idx="9">CONAF</cx:pt>
          <cx:pt idx="10">Otro</cx:pt>
          <cx:pt idx="11">Ministerio de Energía</cx:pt>
          <cx:pt idx="12">SERNATUR</cx:pt>
        </cx:lvl>
      </cx:strDim>
      <cx:numDim type="size">
        <cx:f>financiamiento_institucion!$C$2:$C$14</cx:f>
        <cx:lvl ptCount="13" formatCode="0%">
          <cx:pt idx="0">0.20212765957446799</cx:pt>
          <cx:pt idx="1">0.17553191489361702</cx:pt>
          <cx:pt idx="2">0.10106382978723399</cx:pt>
          <cx:pt idx="3">0.10106382978723399</cx:pt>
          <cx:pt idx="4">0.095744680851063801</cx:pt>
          <cx:pt idx="5">0.090425531914893595</cx:pt>
          <cx:pt idx="6">0.0531914893617021</cx:pt>
          <cx:pt idx="7">0.0531914893617021</cx:pt>
          <cx:pt idx="8">0.037234042553191501</cx:pt>
          <cx:pt idx="9">0.031914893617021302</cx:pt>
          <cx:pt idx="10">0.026595744680851099</cx:pt>
          <cx:pt idx="11">0.015957446808510599</cx:pt>
          <cx:pt idx="12">0.015957446808510599</cx:pt>
        </cx:lvl>
      </cx:numDim>
    </cx:data>
  </cx:chartData>
  <cx:chart>
    <cx:plotArea>
      <cx:plotAreaRegion>
        <cx:series layoutId="treemap" uniqueId="{0AFD56C9-4C6C-46BE-BBBD-E9C4FEAF1E6D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crisis_tipo_evento!$A$2:$A$13</cx:f>
        <cx:lvl ptCount="12">
          <cx:pt idx="0">Pandemia del COVID - 19</cx:pt>
          <cx:pt idx="1">Crisis políticas y sociales</cx:pt>
          <cx:pt idx="2">Incendios</cx:pt>
          <cx:pt idx="3">Escasez hídrica</cx:pt>
          <cx:pt idx="4">Aluviones</cx:pt>
          <cx:pt idx="5">Desborde de ríos</cx:pt>
          <cx:pt idx="6">Marejadas</cx:pt>
          <cx:pt idx="7">Tormenta</cx:pt>
          <cx:pt idx="8">Erupciones volcánicas</cx:pt>
          <cx:pt idx="9">Nieve excesiva</cx:pt>
          <cx:pt idx="10">Remolinos y/o Trombas Marinas</cx:pt>
          <cx:pt idx="11">Terremoto</cx:pt>
        </cx:lvl>
      </cx:strDim>
      <cx:numDim type="size">
        <cx:f>crisis_tipo_evento!$C$2:$C$13</cx:f>
        <cx:lvl ptCount="12" formatCode="0%">
          <cx:pt idx="0">0.34799999999999998</cx:pt>
          <cx:pt idx="1">0.14799999999999999</cx:pt>
          <cx:pt idx="2">0.079000000000000001</cx:pt>
          <cx:pt idx="3">0.058599999999999999</cx:pt>
          <cx:pt idx="4">0.032199999999999999</cx:pt>
          <cx:pt idx="5">0.032199999999999999</cx:pt>
          <cx:pt idx="6">0.025000000000000001</cx:pt>
          <cx:pt idx="7">0.025000000000000001</cx:pt>
          <cx:pt idx="8">0.019</cx:pt>
          <cx:pt idx="9">0.012</cx:pt>
          <cx:pt idx="10">0.012</cx:pt>
          <cx:pt idx="11">0.012</cx:pt>
        </cx:lvl>
      </cx:numDim>
    </cx:data>
  </cx:chartData>
  <cx:chart>
    <cx:plotArea>
      <cx:plotAreaRegion>
        <cx:series layoutId="treemap" uniqueId="{FDBE2243-230F-4C95-8927-2136CF2B1CE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crisis_recuperacion!$A$2:$A$4</cx:f>
        <cx:lvl ptCount="3">
          <cx:pt idx="0">No recuperado</cx:pt>
          <cx:pt idx="1">Parcialmente recuperado</cx:pt>
          <cx:pt idx="2">Recuperado</cx:pt>
        </cx:lvl>
      </cx:strDim>
      <cx:numDim type="size">
        <cx:f>crisis_recuperacion!$B$2:$B$4</cx:f>
        <cx:lvl ptCount="3" formatCode="0%">
          <cx:pt idx="0">0.40384615384615385</cx:pt>
          <cx:pt idx="1">0.53846153846153844</cx:pt>
          <cx:pt idx="2">0.057692307692307696</cx:pt>
        </cx:lvl>
      </cx:numDim>
    </cx:data>
  </cx:chartData>
  <cx:chart>
    <cx:plotArea>
      <cx:plotAreaRegion>
        <cx:series layoutId="sunburst" uniqueId="{562D02DF-ECDD-4B19-B964-B179688B694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s-ES" sz="16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45_A4495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9A0005-7448-43CA-97A1-CAEF94AEE2FB}" authorId="{2CE7262F-CCB2-20C4-EB17-A6C562021B31}" created="2024-03-29T00:14:03.615">
    <pc:sldMkLst xmlns:pc="http://schemas.microsoft.com/office/powerpoint/2013/main/command">
      <pc:docMk/>
      <pc:sldMk cId="2756268915" sldId="325"/>
    </pc:sldMkLst>
    <p188:txBody>
      <a:bodyPr/>
      <a:lstStyle/>
      <a:p>
        <a:r>
          <a:rPr lang="es-CL"/>
          <a:t>Hasta aquí llegue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3F3F-9849-6A60-23C5-04A7F38E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2847A-F846-553B-FF5C-F319210D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74CF9-60DA-A859-EC50-79F0C05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69406-B7F4-97D7-1C66-5FB603A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473B7-D058-B85C-E749-70CFE21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5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03F-F557-1067-D8EE-A5355B1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6E305-C8BE-1ED5-A16B-F8CE182E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BC6A6-0134-E3D6-2ED8-5073699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41CB9-14E8-2EEC-0D91-7BDCF4D3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74F92-626E-2907-2819-0734F04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8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646C9-4F21-8A2A-CA3B-6501EE97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10C0-01F3-075E-09A5-7E1E7547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4D90B-5D48-F74A-0688-71172E8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86AD8-9FCD-9B4C-2513-55014147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B594E-904D-EEF8-AA15-02572FFE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4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7C66-FF7A-7914-D61A-88BA8E6B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DF5-4794-8C1F-489E-AEF0A3B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3DC81-0F29-CF9F-FD19-DD348FF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146A-519E-8097-8CFB-E2F92E0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B6DF1-8C5A-176C-CC7B-FC298BE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7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8DDB-AE83-26B2-EFEE-F0E9759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B6FF4-C607-73D4-B49D-988981CF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4F013-F6DE-984A-1F92-09467BA9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3CFF5-B5F5-E954-7BBC-F9A78B07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3CC8C-C627-15D4-116A-16EE92E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8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4F19-04FF-555D-5AF6-664670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B5FC9-F7CF-9A36-A11E-C5A58AAF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59859-5B4D-CF29-80E8-941CDBD85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30209-F5E7-D6CE-69B9-3281CBC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E6220-832B-6610-B73E-18EBB4B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15692-6ECE-842D-DF82-23D9CD0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B2FE-D767-8205-21BC-05B1B96A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D974C-39B8-4BB5-8B8B-DA0239AF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57FB7-D2A5-024B-52BB-0918369C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C303F-1E0F-3DB6-A7D1-3EDCBD68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2B658-473E-090F-9A67-459E2828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AC12BF-F892-26E8-34F4-F543976E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303A7B-0210-70E6-82D2-A82288A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37D60-0C89-CECF-3CA9-2211B9A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4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2D54C-80EB-27D0-BF21-14AA544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0918C6-2365-53BD-B57D-3F36B5EF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3960-D4AF-C022-BAA1-8F717D9D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CC377-D6B6-CCE6-EAF0-05E2AED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4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6359D9-F9E5-B9A2-CF07-13407F1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6E82A-8B87-7437-B8B3-E58E9A90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7F8C4-788F-1D89-7A7D-9881658D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5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FED-5B26-E207-6CC9-4348204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EF8AF-866F-D199-45F0-B469E7F1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28322-606D-1EB2-090B-FBD5C594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593BB-7DD4-7718-CC75-4B83C36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E6ACF-668D-C282-AF6E-DFB809B2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B833C-4E4F-2554-EE86-47487A4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9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E351-E60C-A11F-93B8-688BEB4A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A8AA8D-7933-A884-D365-78DDC234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5CC4F-7296-E917-501A-ABDF667B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170F0-E449-43AE-D06B-91A567C8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87A77-1300-87A7-4453-16B80312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0A864-A8A6-9E28-9A5E-87477159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9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1E6B7A-4206-9B1F-715F-AEBC0609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B5B1-A40B-5A98-33AE-03D9345A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A8EB-7880-AF4C-85C3-04AFB540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13B50-39DD-4016-8DE9-0FD1AB533C8D}" type="datetimeFigureOut">
              <a:rPr lang="es-CL" smtClean="0"/>
              <a:t>28-03-2024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DCDB2-3F78-544B-2DE1-7774BB2E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85BA-1AF9-8981-CD92-4FE661C3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06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microsoft.com/office/2018/10/relationships/comments" Target="../comments/modernComment_145_A44953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F2E2D-F026-58E0-B2CF-D7B0280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de respuesta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2195E2B-B30F-B08A-EBC0-0D6591E3F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68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94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472E-D281-F012-A3F9-07573F5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Sociedad del emprendimiento/empresa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515F21-3F45-49CA-5B81-31E8DC5B4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62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92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D0AD-639E-C460-4D44-D2D10864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económico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C47EE-4A7D-2637-F083-C6C952F3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25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0D5-2D11-6E38-6AEE-9F801EB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Año de inicio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8D5321B-8542-A3EA-389E-CF0257DC5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242948"/>
              </p:ext>
            </p:extLst>
          </p:nvPr>
        </p:nvGraphicFramePr>
        <p:xfrm>
          <a:off x="838200" y="181674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54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EACE9-865F-144A-2DBF-7790BAF3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 el turismo su ocupación principal?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5E7ACB-7614-CF9D-3A87-5FC415194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4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93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FC97-65D4-1752-4C46-F7725A5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Temporada abierta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08EAFB-30DC-0156-5198-812A6E28A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3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288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84679-B964-3B0C-76A1-B90EB259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Tramite de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31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10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no inició actividades?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3FFA20C-EC91-5201-2A1F-4C398DF9E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093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11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BE6CB-0491-3961-D603-A0E0509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ante SII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6508254-27CC-2B7B-C5D1-C52D7E5A8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212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60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1730-34C7-CD8F-10EA-028E11F9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sociedad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8F172F-3F8A-7B59-A5B7-30BE0AC9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4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08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1C7F-096B-35A2-F8EE-C5A5A29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Sello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703A92-ACFD-376E-52DA-3B9367694D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12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FEE-1E0E-24E8-B79E-2347EBC08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Caracterización del emprendimiento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45C85-6EE7-98F5-FE0D-2271D028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5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505B2-2B93-FDF5-2008-D3F6278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de desarrollo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3DEB003-3B80-A2B7-154E-E23E5BFEA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87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Instalaciones turísticas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6122011"/>
                  </p:ext>
                </p:extLst>
              </p:nvPr>
            </p:nvGraphicFramePr>
            <p:xfrm>
              <a:off x="673100" y="1477328"/>
              <a:ext cx="11132820" cy="4679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100" y="1477328"/>
                <a:ext cx="11132820" cy="4679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7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B830-A0D4-7E33-9B3D-660C52E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Canales de difusión del emprendimiento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49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30DF-0E3D-6627-DA6D-415B14C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Idioma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3236ECE-EA6E-D474-D39F-A6B45B932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7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8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EA2AD-1EC9-2DF9-0702-003DEC0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no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BDAC27-E5D0-32AA-FC23-198E9BA1C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27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79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580A4-FD6D-54F8-91C4-C74F22BA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turísticos ofrecidos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785655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27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8037-41B5-4D48-7239-986C85F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a personas con discapacidad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388A8F-F50E-29FD-CF5E-8362765B5E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09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2A0E-800A-4941-DBA4-4A432A9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recreativos ofrecidos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30080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2689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F0660-C880-EF02-A636-1B6883C1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¿El emprendimiento se vincula con otros actores del territorio?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C5B100-55F6-F514-AF4E-7EF3F370DE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943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alta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3094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0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Género 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3E4103C-B4FC-D55F-8D3C-FF493F25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125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39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baja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356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674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364D-255F-3DEE-0CB1-7FB90B9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de Información ancestral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E033530-97ED-7B3E-F516-DD5A5C80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3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027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6200-767C-D837-56AC-D72E2BF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Trámites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78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055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90BC-6012-C18E-A769-E1EF7EE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financiamiento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D7EDDB-C1AB-A1E2-AC8E-4CB7FCA51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70890"/>
              </p:ext>
            </p:extLst>
          </p:nvPr>
        </p:nvGraphicFramePr>
        <p:xfrm>
          <a:off x="838200" y="1825625"/>
          <a:ext cx="9291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94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A8E1-C840-0A90-F2F3-B44B1DC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Financiamiento de instituciones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186531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25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6262-1B79-9C4A-A7F2-BD107AB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complementarias al turismo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117DAF-9DA7-ED2C-1D4B-1FA5B2805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3947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852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FD9D-D004-3922-E00A-47782A4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 diario turista (En 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CC1F1DF-A999-03C7-22CC-4FEEC3585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06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714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Comunas con mayor afluencia turística (número de turistas recibidos)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4B683FE-C6C6-D7F7-E437-1028DEBB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56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882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Pueblo indígena con mayor afluencia turística (número de turistas recibidos)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96DDD22-4A10-6BCB-A232-BD6028AA3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7097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497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F2A1-44BB-64A9-B906-840258AA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Admisión de mascotas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7D8394-9A4C-3617-E482-F74545520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964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354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Edad promedio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B2DF2CA-8898-5D20-E565-CEA2DC2A0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869187"/>
              </p:ext>
            </p:extLst>
          </p:nvPr>
        </p:nvGraphicFramePr>
        <p:xfrm>
          <a:off x="838200" y="18351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086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01001-C06D-6133-E76A-1D0E73A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Artesanías locales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CFC708-49FB-E246-6784-61CDF86E2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5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798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B41FA-8428-0BC9-D085-7315417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Capacidad de carga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B3D9A1-DE21-C80C-5FE5-1FF8B60B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62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39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265E-A3F7-FECF-3589-8ABFA9A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de la comida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7EB9E3-DC27-6079-9B9B-419A3284B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2055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0395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BE0AC-012C-86B4-7CE7-58C6C209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Compra la comunidad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9F3F2E5-C9CD-676B-D322-58A334FE5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67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701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43D23-4240-BAB1-1CB1-167BA388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Sustentabilidad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E47B-78D4-B988-FC67-F631190F9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28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2116B-F103-C859-43E8-290B7CAD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personas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612149-F3DB-D042-366E-9651ECAC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64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5658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A6E9-BAF4-B8F7-585E-C221DDEC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servicios turísticos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DD2A525-6C88-EB0A-C175-8DCF8A672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74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082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CCC3-C5F6-F82A-3587-89C7F47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basura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380D18F-9E82-EABB-D820-24B593664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650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805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E439-BF2B-4A42-6F97-1CEF9E7C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eficiencia energética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13C08F-5D2F-A43A-BCAF-0D0A90E3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83675"/>
              </p:ext>
            </p:extLst>
          </p:nvPr>
        </p:nvGraphicFramePr>
        <p:xfrm>
          <a:off x="838200" y="1798320"/>
          <a:ext cx="10652760" cy="437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908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C00D-8CBD-4267-03C0-9E93E92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Disponibilidad de agua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2ACB325-4012-4DF1-1C1D-A1FF71449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5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74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D869-76BF-9F4D-27A2-A5C5BDD2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Pertenencia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C9CB20-A04C-75E8-1245-F5944CE3B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605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398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83D66-ED1A-78C6-D36D-5B4C5D77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Prácticas de recuperación ambiental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26EAF7-7DB4-FCF4-773C-958EC720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76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847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B75EA-3C18-ACBE-40AE-FE4E7537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Turismo ha afectado la conservación del patrimonio</a:t>
            </a:r>
            <a:endParaRPr lang="es-C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A3E96DD-9D88-2ABC-F674-4343147B1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96489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119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ABBF4-918F-65B5-B835-F586E3FB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CRISIS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B507A-22C1-F93E-3C5B-596277C98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41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718DB-62F9-4143-D57E-285B7E3E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¿Sufrió alguna crisis?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13028"/>
              </p:ext>
            </p:extLst>
          </p:nvPr>
        </p:nvGraphicFramePr>
        <p:xfrm>
          <a:off x="838200" y="1815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011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3284-52E5-54F6-009D-390E72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5605"/>
          </a:xfrm>
        </p:spPr>
        <p:txBody>
          <a:bodyPr>
            <a:normAutofit fontScale="90000"/>
          </a:bodyPr>
          <a:lstStyle/>
          <a:p>
            <a: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EVENTO QUE CAUSÓ LA CRISIS</a:t>
            </a:r>
            <a:b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</a:b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704315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575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3823-8F73-1E3B-909B-5B44EE9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recuperación crisis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29132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62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3BA9-7F84-E588-1D4A-56B6A257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Primeros auxilios.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985633"/>
              </p:ext>
            </p:extLst>
          </p:nvPr>
        </p:nvGraphicFramePr>
        <p:xfrm>
          <a:off x="2819400" y="2057400"/>
          <a:ext cx="65532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4392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3940-A226-5B16-AEC7-ACF19AA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de emergencia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BDC516-F782-E22C-7992-1D4D6D99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7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590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C098B-82E6-62D4-2C05-8963163E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Protocolo sanitario</a:t>
            </a:r>
            <a:endParaRPr lang="es-CL" sz="52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92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652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7674-D856-F62E-5D26-A37826A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¿Se encuentra en una zona de riesgo?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C6B313B-2112-51A6-98EC-DE979943A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06243"/>
              </p:ext>
            </p:extLst>
          </p:nvPr>
        </p:nvGraphicFramePr>
        <p:xfrm>
          <a:off x="838200" y="184594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49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BDA8-F3E5-425C-80C7-600AB08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Educación de emprendedores/empresarios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6DBAD6-1419-904C-18BC-7ACFAB30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9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9432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AE4D8-2A9A-C213-9F58-80CC33B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s-MX" dirty="0"/>
              <a:t>¿Posee una zona segura?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E62BFEA-8FAF-AC33-0420-55AFCE784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1884"/>
              </p:ext>
            </p:extLst>
          </p:nvPr>
        </p:nvGraphicFramePr>
        <p:xfrm>
          <a:off x="411480" y="1863408"/>
          <a:ext cx="1119124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096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015F3-A6D4-9C1E-C0AB-D4C63060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Vinculación con empresas externas (no del territorio)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D89230E-51EF-FD42-D369-479ADF97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278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615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FA74C-E3E9-A625-33EB-0E8EF64E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Señalética y demarcaciones para proteger el patrimonio arqueológico, cultural y/o sitios sagrados del territorio</a:t>
            </a:r>
            <a:endParaRPr lang="es-CL" sz="28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4E22BAD-9B33-C9E0-8E40-4E64D229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25179"/>
              </p:ext>
            </p:extLst>
          </p:nvPr>
        </p:nvGraphicFramePr>
        <p:xfrm>
          <a:off x="838200" y="19589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81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internet</a:t>
            </a:r>
            <a:endParaRPr lang="es-CL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995CCFA-4DB0-515C-DF54-247478A3E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78175"/>
              </p:ext>
            </p:extLst>
          </p:nvPr>
        </p:nvGraphicFramePr>
        <p:xfrm>
          <a:off x="685800" y="1544320"/>
          <a:ext cx="10515600" cy="479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4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0238E-FDD4-9FA7-6B4B-362DEC1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Comuna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94465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7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526B7-E80E-FEC8-2E3B-AB93A90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Zona del emprendimiento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9BBB139-5FB3-217E-A644-36FB4F6EF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24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375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337</Words>
  <Application>Microsoft Office PowerPoint</Application>
  <PresentationFormat>Panorámica</PresentationFormat>
  <Paragraphs>91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7" baseType="lpstr">
      <vt:lpstr>Aptos</vt:lpstr>
      <vt:lpstr>Aptos Display</vt:lpstr>
      <vt:lpstr>Arial</vt:lpstr>
      <vt:lpstr>Calibri</vt:lpstr>
      <vt:lpstr>Tema de Office</vt:lpstr>
      <vt:lpstr>Tasa de respuesta</vt:lpstr>
      <vt:lpstr>Caracterización del emprendimiento</vt:lpstr>
      <vt:lpstr>Género </vt:lpstr>
      <vt:lpstr>Edad promedio</vt:lpstr>
      <vt:lpstr>Pertenencia indígena</vt:lpstr>
      <vt:lpstr>Educación de emprendedores/empresarios</vt:lpstr>
      <vt:lpstr>Conexión a internet</vt:lpstr>
      <vt:lpstr>Comuna del emprendimiento</vt:lpstr>
      <vt:lpstr>Zona del emprendimiento</vt:lpstr>
      <vt:lpstr>Sociedad del emprendimiento/empresa</vt:lpstr>
      <vt:lpstr>Indicador económico</vt:lpstr>
      <vt:lpstr>Año de inicio del emprendimiento</vt:lpstr>
      <vt:lpstr>¿Es el turismo su ocupación principal?</vt:lpstr>
      <vt:lpstr>Temporada abierta del emprendimiento</vt:lpstr>
      <vt:lpstr>Tramite de formalización</vt:lpstr>
      <vt:lpstr>¿Por qué no inició actividades?</vt:lpstr>
      <vt:lpstr>Inicio ante SII</vt:lpstr>
      <vt:lpstr>Tipo de sociedad</vt:lpstr>
      <vt:lpstr>Sello indígena</vt:lpstr>
      <vt:lpstr>Espacios de desarrollo</vt:lpstr>
      <vt:lpstr>Instalaciones turísticas</vt:lpstr>
      <vt:lpstr>Canales de difusión del emprendimiento</vt:lpstr>
      <vt:lpstr>Idioma</vt:lpstr>
      <vt:lpstr>Organización no indígena</vt:lpstr>
      <vt:lpstr>Servicios turísticos ofrecidos</vt:lpstr>
      <vt:lpstr>Adaptabilidad a personas con discapacidad</vt:lpstr>
      <vt:lpstr>Servicios recreativos ofrecidos</vt:lpstr>
      <vt:lpstr>¿El emprendimiento se vincula con otros actores del territorio?</vt:lpstr>
      <vt:lpstr>Trabajadores en temporada alta (%)</vt:lpstr>
      <vt:lpstr>Trabajadores en temporada baja (%)</vt:lpstr>
      <vt:lpstr>Entrega de Información ancestral</vt:lpstr>
      <vt:lpstr>Trámites formalización</vt:lpstr>
      <vt:lpstr>Tipo de financiamiento</vt:lpstr>
      <vt:lpstr>Financiamiento de instituciones</vt:lpstr>
      <vt:lpstr>Actividades complementarias al turismo</vt:lpstr>
      <vt:lpstr>Gasto diario turista (En %)</vt:lpstr>
      <vt:lpstr>Comunas con mayor afluencia turística (número de turistas recibidos)</vt:lpstr>
      <vt:lpstr>Pueblo indígena con mayor afluencia turística (número de turistas recibidos)</vt:lpstr>
      <vt:lpstr>Admisión de mascotas</vt:lpstr>
      <vt:lpstr>Artesanías locales</vt:lpstr>
      <vt:lpstr>Capacidad de carga</vt:lpstr>
      <vt:lpstr>Adaptabilidad de la comida</vt:lpstr>
      <vt:lpstr>Compra la comunidad</vt:lpstr>
      <vt:lpstr>Sustentabilidad</vt:lpstr>
      <vt:lpstr>Normas de comportamiento para personas</vt:lpstr>
      <vt:lpstr>Normas de comportamiento para servicios turísticos</vt:lpstr>
      <vt:lpstr>Gestión de basura</vt:lpstr>
      <vt:lpstr>Tipo de eficiencia energética</vt:lpstr>
      <vt:lpstr>Disponibilidad de agua</vt:lpstr>
      <vt:lpstr>Prácticas de recuperación ambiental</vt:lpstr>
      <vt:lpstr>Turismo ha afectado la conservación del patrimonio</vt:lpstr>
      <vt:lpstr>CRISIS</vt:lpstr>
      <vt:lpstr>¿Sufrió alguna crisis?</vt:lpstr>
      <vt:lpstr>EVENTO QUE CAUSÓ LA CRISIS </vt:lpstr>
      <vt:lpstr>Estado recuperación crisis</vt:lpstr>
      <vt:lpstr>Primeros auxilios.</vt:lpstr>
      <vt:lpstr>Protocolo de emergencia</vt:lpstr>
      <vt:lpstr>Protocolo sanitario</vt:lpstr>
      <vt:lpstr>¿Se encuentra en una zona de riesgo?</vt:lpstr>
      <vt:lpstr>¿Posee una zona segura?</vt:lpstr>
      <vt:lpstr>Vinculación con empresas externas (no del territorio)</vt:lpstr>
      <vt:lpstr>Señalética y demarcaciones para proteger el patrimonio arqueológico, cultural y/o sitios sagrados del territorio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Javier Deneken Uribe</dc:creator>
  <cp:lastModifiedBy>Matias Javier Deneken Uribe</cp:lastModifiedBy>
  <cp:revision>8</cp:revision>
  <dcterms:created xsi:type="dcterms:W3CDTF">2024-03-27T13:24:06Z</dcterms:created>
  <dcterms:modified xsi:type="dcterms:W3CDTF">2024-03-30T16:25:54Z</dcterms:modified>
</cp:coreProperties>
</file>