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5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6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7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8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9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Ex3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22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3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Ex4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5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5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57" r:id="rId13"/>
    <p:sldId id="258" r:id="rId14"/>
    <p:sldId id="259" r:id="rId15"/>
    <p:sldId id="261" r:id="rId16"/>
    <p:sldId id="262" r:id="rId17"/>
    <p:sldId id="263" r:id="rId18"/>
    <p:sldId id="264" r:id="rId19"/>
    <p:sldId id="278" r:id="rId20"/>
    <p:sldId id="279" r:id="rId21"/>
    <p:sldId id="280" r:id="rId22"/>
    <p:sldId id="281" r:id="rId23"/>
    <p:sldId id="282" r:id="rId24"/>
    <p:sldId id="285" r:id="rId25"/>
    <p:sldId id="283" r:id="rId26"/>
    <p:sldId id="284" r:id="rId27"/>
    <p:sldId id="286" r:id="rId28"/>
    <p:sldId id="266" r:id="rId29"/>
    <p:sldId id="271" r:id="rId30"/>
    <p:sldId id="274" r:id="rId31"/>
    <p:sldId id="273" r:id="rId32"/>
    <p:sldId id="268" r:id="rId33"/>
    <p:sldId id="272" r:id="rId34"/>
    <p:sldId id="270" r:id="rId35"/>
    <p:sldId id="275" r:id="rId36"/>
    <p:sldId id="276" r:id="rId37"/>
    <p:sldId id="277" r:id="rId3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0.34152706455171367"/>
          <c:y val="0.20195213518232782"/>
          <c:w val="0.31694587089657272"/>
          <c:h val="0.7659427973648564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8CD-430D-B97F-E93F95161FA2}"/>
              </c:ext>
            </c:extLst>
          </c:dPt>
          <c:dPt>
            <c:idx val="1"/>
            <c:bubble3D val="0"/>
            <c:explosion val="4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8CD-430D-B97F-E93F95161FA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genero!$B$2:$B$3</c:f>
              <c:numCache>
                <c:formatCode>0.0</c:formatCode>
                <c:ptCount val="2"/>
                <c:pt idx="0">
                  <c:v>67.948717948717999</c:v>
                </c:pt>
                <c:pt idx="1">
                  <c:v>32.051282051282101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CD-430D-B97F-E93F95161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Admisión de mascotas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admision_mascotas!$A$2:$A$3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admision_mascotas!$B$2:$B$3</c:f>
              <c:numCache>
                <c:formatCode>General</c:formatCode>
                <c:ptCount val="2"/>
                <c:pt idx="0">
                  <c:v>29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D-411A-9BC5-A3F2795AB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1258511"/>
        <c:axId val="1421260431"/>
      </c:barChart>
      <c:catAx>
        <c:axId val="142125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1260431"/>
        <c:crosses val="autoZero"/>
        <c:auto val="1"/>
        <c:lblAlgn val="ctr"/>
        <c:lblOffset val="100"/>
        <c:noMultiLvlLbl val="0"/>
      </c:catAx>
      <c:valAx>
        <c:axId val="142126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125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Año inicio del emprendimiento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ano_inicio!$A$2:$A$9</c:f>
              <c:strCache>
                <c:ptCount val="8"/>
                <c:pt idx="0">
                  <c:v>2020</c:v>
                </c:pt>
                <c:pt idx="1">
                  <c:v>2000</c:v>
                </c:pt>
                <c:pt idx="2">
                  <c:v>2016</c:v>
                </c:pt>
                <c:pt idx="3">
                  <c:v>2010</c:v>
                </c:pt>
                <c:pt idx="4">
                  <c:v>2018</c:v>
                </c:pt>
                <c:pt idx="5">
                  <c:v>2021</c:v>
                </c:pt>
                <c:pt idx="6">
                  <c:v>2008</c:v>
                </c:pt>
                <c:pt idx="7">
                  <c:v>2019</c:v>
                </c:pt>
              </c:strCache>
            </c:strRef>
          </c:cat>
          <c:val>
            <c:numRef>
              <c:f>ano_inicio!$B$2:$B$9</c:f>
              <c:numCache>
                <c:formatCode>General</c:formatCode>
                <c:ptCount val="8"/>
                <c:pt idx="0">
                  <c:v>11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0-4B3F-AF1D-E275D85B0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956815"/>
        <c:axId val="223954895"/>
      </c:barChart>
      <c:catAx>
        <c:axId val="2239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3954895"/>
        <c:crosses val="autoZero"/>
        <c:auto val="1"/>
        <c:lblAlgn val="ctr"/>
        <c:lblOffset val="100"/>
        <c:noMultiLvlLbl val="0"/>
      </c:catAx>
      <c:valAx>
        <c:axId val="22395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39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Artesanías locales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EF-4470-8A49-7BD0E3190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EF-4470-8A49-7BD0E3190D91}"/>
              </c:ext>
            </c:extLst>
          </c:dPt>
          <c:dLbls>
            <c:dLbl>
              <c:idx val="0"/>
              <c:layout>
                <c:manualLayout>
                  <c:x val="-8.8127829130054389E-2"/>
                  <c:y val="0.15558892460204193"/>
                </c:manualLayout>
              </c:layout>
              <c:tx>
                <c:rich>
                  <a:bodyPr/>
                  <a:lstStyle/>
                  <a:p>
                    <a:fld id="{5611C91A-099F-4EB1-9202-A45704F93BBD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EF-4470-8A49-7BD0E3190D91}"/>
                </c:ext>
              </c:extLst>
            </c:dLbl>
            <c:dLbl>
              <c:idx val="1"/>
              <c:layout>
                <c:manualLayout>
                  <c:x val="9.89973943474457E-2"/>
                  <c:y val="-0.13223978463635794"/>
                </c:manualLayout>
              </c:layout>
              <c:tx>
                <c:rich>
                  <a:bodyPr/>
                  <a:lstStyle/>
                  <a:p>
                    <a:fld id="{8D7DA3EE-B442-4B9E-8CC6-316A60D67D86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FEF-4470-8A49-7BD0E3190D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artesania_local!$A$2:$A$3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artesania_local!$C$2:$C$3</c:f>
              <c:numCache>
                <c:formatCode>0.0</c:formatCode>
                <c:ptCount val="2"/>
                <c:pt idx="0">
                  <c:v>26.923076923076909</c:v>
                </c:pt>
                <c:pt idx="1">
                  <c:v>73.076923076923094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EF-4470-8A49-7BD0E3190D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CAPACIDAD</a:t>
            </a:r>
            <a:r>
              <a:rPr lang="es-CL" baseline="0" dirty="0"/>
              <a:t> DE CARGA</a:t>
            </a:r>
            <a:endParaRPr lang="es-C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40-406F-8A4B-5713A31D80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40-406F-8A4B-5713A31D80AA}"/>
              </c:ext>
            </c:extLst>
          </c:dPt>
          <c:dLbls>
            <c:dLbl>
              <c:idx val="0"/>
              <c:layout>
                <c:manualLayout>
                  <c:x val="-8.0421564152307043E-2"/>
                  <c:y val="0.2148221995165624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40-406F-8A4B-5713A31D80AA}"/>
                </c:ext>
              </c:extLst>
            </c:dLbl>
            <c:dLbl>
              <c:idx val="1"/>
              <c:layout>
                <c:manualLayout>
                  <c:x val="8.5252386929894633E-2"/>
                  <c:y val="-0.235252696986536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40-406F-8A4B-5713A31D8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capacidad_de_carga!$A$2:$A$3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capacidad_de_carga!$C$2:$C$3</c:f>
              <c:numCache>
                <c:formatCode>0.00</c:formatCode>
                <c:ptCount val="2"/>
                <c:pt idx="0">
                  <c:v>20.967741935483872</c:v>
                </c:pt>
                <c:pt idx="1">
                  <c:v>79.032258064516128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40-406F-8A4B-5713A31D80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Adaptabilidad de la comida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8B-4BDE-AAE3-6CB50E3FD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8B-4BDE-AAE3-6CB50E3FD12B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8B-4BDE-AAE3-6CB50E3FD1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comida!$A$2:$A$4</c:f>
              <c:strCache>
                <c:ptCount val="3"/>
                <c:pt idx="0">
                  <c:v>No</c:v>
                </c:pt>
                <c:pt idx="1">
                  <c:v>No responde</c:v>
                </c:pt>
                <c:pt idx="2">
                  <c:v>Sí</c:v>
                </c:pt>
              </c:strCache>
            </c:strRef>
          </c:cat>
          <c:val>
            <c:numRef>
              <c:f>comida!$B$2:$B$4</c:f>
              <c:numCache>
                <c:formatCode>General</c:formatCode>
                <c:ptCount val="3"/>
                <c:pt idx="0">
                  <c:v>7.6923076923076898</c:v>
                </c:pt>
                <c:pt idx="1">
                  <c:v>58.974358974358999</c:v>
                </c:pt>
                <c:pt idx="2">
                  <c:v>33.3333333333333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8B-4BDE-AAE3-6CB50E3FD1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Compra a la comunidad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82-41BC-ADB2-82B145C9D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82-41BC-ADB2-82B145C9D683}"/>
              </c:ext>
            </c:extLst>
          </c:dPt>
          <c:dLbls>
            <c:dLbl>
              <c:idx val="0"/>
              <c:layout>
                <c:manualLayout>
                  <c:x val="-5.0356708128875195E-2"/>
                  <c:y val="0.168613883821481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82-41BC-ADB2-82B145C9D683}"/>
                </c:ext>
              </c:extLst>
            </c:dLbl>
            <c:dLbl>
              <c:idx val="1"/>
              <c:layout>
                <c:manualLayout>
                  <c:x val="4.5525790254479059E-2"/>
                  <c:y val="-0.2153123935672201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82-41BC-ADB2-82B145C9D6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compra_comunidad!$A$2:$A$3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compra_comunidad!$B$2:$B$3</c:f>
              <c:numCache>
                <c:formatCode>0.00</c:formatCode>
                <c:ptCount val="2"/>
                <c:pt idx="0">
                  <c:v>13.888888888888889</c:v>
                </c:pt>
                <c:pt idx="1">
                  <c:v>86.111111111111114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2-41BC-ADB2-82B145C9D6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42-4E4C-8172-9A2B6B91E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42-4E4C-8172-9A2B6B91EC9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discapacidad!$A$2:$A$3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discapacidad!$B$2:$B$3</c:f>
              <c:numCache>
                <c:formatCode>General</c:formatCode>
                <c:ptCount val="2"/>
                <c:pt idx="0">
                  <c:v>77.966101694915253</c:v>
                </c:pt>
                <c:pt idx="1">
                  <c:v>22.033898305084747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2-4E4C-8172-9A2B6B91EC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7D-4B90-B287-2C4FD9E23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7D-4B90-B287-2C4FD9E2361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disponibilidad_agua!$A$2:$A$3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disponibilidad_agua!$B$2:$B$3</c:f>
              <c:numCache>
                <c:formatCode>General</c:formatCode>
                <c:ptCount val="2"/>
                <c:pt idx="0">
                  <c:v>3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7D-4B90-B287-2C4FD9E236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educacion!$A$2:$A$7</c15:sqref>
                  </c15:fullRef>
                </c:ext>
              </c:extLst>
              <c:f>(educacion!$A$2:$A$5,educacion!$A$7)</c:f>
              <c:strCache>
                <c:ptCount val="5"/>
                <c:pt idx="0">
                  <c:v>Educación Secundaria (técnica o humanista)</c:v>
                </c:pt>
                <c:pt idx="1">
                  <c:v>Educación Superior Técnica</c:v>
                </c:pt>
                <c:pt idx="2">
                  <c:v>Educación Universitaria</c:v>
                </c:pt>
                <c:pt idx="3">
                  <c:v>Educación Primaria</c:v>
                </c:pt>
                <c:pt idx="4">
                  <c:v>Sin estudios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educacion!$B$2:$B$7</c15:sqref>
                  </c15:fullRef>
                </c:ext>
              </c:extLst>
              <c:f>(educacion!$B$2:$B$5,educacion!$B$7)</c:f>
              <c:numCache>
                <c:formatCode>0%</c:formatCode>
                <c:ptCount val="5"/>
                <c:pt idx="0">
                  <c:v>0.38961038961038957</c:v>
                </c:pt>
                <c:pt idx="1">
                  <c:v>0.25974025974025972</c:v>
                </c:pt>
                <c:pt idx="2">
                  <c:v>0.2207792207792208</c:v>
                </c:pt>
                <c:pt idx="3">
                  <c:v>9.0909090909090925E-2</c:v>
                </c:pt>
                <c:pt idx="4">
                  <c:v>1.2987012987012988E-2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8-417B-B509-9D93C14F45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512287"/>
        <c:axId val="531514207"/>
      </c:barChart>
      <c:catAx>
        <c:axId val="53151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1514207"/>
        <c:crosses val="autoZero"/>
        <c:auto val="1"/>
        <c:lblAlgn val="ctr"/>
        <c:lblOffset val="100"/>
        <c:noMultiLvlLbl val="0"/>
      </c:catAx>
      <c:valAx>
        <c:axId val="53151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15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eficiencia_energetica!$A$2:$A$7</c:f>
              <c:strCache>
                <c:ptCount val="6"/>
                <c:pt idx="0">
                  <c:v>No posee este tipo de tecnología</c:v>
                </c:pt>
                <c:pt idx="1">
                  <c:v>Paneles solares</c:v>
                </c:pt>
                <c:pt idx="2">
                  <c:v>Aislación térmica de instalaciones turísticas</c:v>
                </c:pt>
                <c:pt idx="3">
                  <c:v>Termos solares para calentar agua</c:v>
                </c:pt>
                <c:pt idx="4">
                  <c:v>Otro</c:v>
                </c:pt>
                <c:pt idx="5">
                  <c:v>Biodigestores</c:v>
                </c:pt>
              </c:strCache>
            </c:strRef>
          </c:cat>
          <c:val>
            <c:numRef>
              <c:f>eficiencia_energetica!$B$2:$B$7</c:f>
              <c:numCache>
                <c:formatCode>0.00</c:formatCode>
                <c:ptCount val="6"/>
                <c:pt idx="0">
                  <c:v>43.037974683544306</c:v>
                </c:pt>
                <c:pt idx="1">
                  <c:v>26.582278481012658</c:v>
                </c:pt>
                <c:pt idx="2">
                  <c:v>12.658227848101266</c:v>
                </c:pt>
                <c:pt idx="3">
                  <c:v>12.658227848101266</c:v>
                </c:pt>
                <c:pt idx="4">
                  <c:v>3.7974683544303796</c:v>
                </c:pt>
                <c:pt idx="5">
                  <c:v>1.2658227848101267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7-4CA6-A836-5B26C0556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Comuna del emprendimiento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comuna!$A$2:$A$8</c:f>
              <c:strCache>
                <c:ptCount val="7"/>
                <c:pt idx="0">
                  <c:v>Rapa Nui</c:v>
                </c:pt>
                <c:pt idx="1">
                  <c:v>Nueva Imperial</c:v>
                </c:pt>
                <c:pt idx="2">
                  <c:v>Cabo de Hornos</c:v>
                </c:pt>
                <c:pt idx="3">
                  <c:v>Cañete</c:v>
                </c:pt>
                <c:pt idx="4">
                  <c:v>Pucón</c:v>
                </c:pt>
                <c:pt idx="5">
                  <c:v>Saavedra</c:v>
                </c:pt>
                <c:pt idx="6">
                  <c:v>Teodoro Schmidt</c:v>
                </c:pt>
              </c:strCache>
            </c:strRef>
          </c:cat>
          <c:val>
            <c:numRef>
              <c:f>comuna!$B$2:$B$8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C-4262-9093-21DC02A31D2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gapWidth val="100"/>
        <c:axId val="869263583"/>
        <c:axId val="869264063"/>
      </c:barChart>
      <c:catAx>
        <c:axId val="86926358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69264063"/>
        <c:crosses val="autoZero"/>
        <c:auto val="1"/>
        <c:lblAlgn val="ctr"/>
        <c:lblOffset val="100"/>
        <c:noMultiLvlLbl val="0"/>
      </c:catAx>
      <c:valAx>
        <c:axId val="869264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6926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espacio_desarrollo!$A$2:$A$8</c:f>
              <c:strCache>
                <c:ptCount val="7"/>
                <c:pt idx="0">
                  <c:v>Propiedad individual</c:v>
                </c:pt>
                <c:pt idx="1">
                  <c:v>Arriendo</c:v>
                </c:pt>
                <c:pt idx="2">
                  <c:v>Comodato</c:v>
                </c:pt>
                <c:pt idx="3">
                  <c:v>Propiedad colectiva/comunitaria</c:v>
                </c:pt>
                <c:pt idx="4">
                  <c:v>Área silvestre protegida del Estado (como Parques y/o reservas nacionales)</c:v>
                </c:pt>
                <c:pt idx="5">
                  <c:v>Espacio público</c:v>
                </c:pt>
                <c:pt idx="6">
                  <c:v>Área silvestre protegida privada</c:v>
                </c:pt>
              </c:strCache>
            </c:strRef>
          </c:cat>
          <c:val>
            <c:numRef>
              <c:f>espacio_desarrollo!$B$2:$B$8</c:f>
              <c:numCache>
                <c:formatCode>General</c:formatCode>
                <c:ptCount val="7"/>
                <c:pt idx="0">
                  <c:v>37</c:v>
                </c:pt>
                <c:pt idx="1">
                  <c:v>11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85-433E-BD30-D61054199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385039"/>
        <c:axId val="222385519"/>
      </c:barChart>
      <c:catAx>
        <c:axId val="2223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2385519"/>
        <c:crosses val="autoZero"/>
        <c:auto val="1"/>
        <c:lblAlgn val="ctr"/>
        <c:lblOffset val="100"/>
        <c:noMultiLvlLbl val="0"/>
      </c:catAx>
      <c:valAx>
        <c:axId val="22238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238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71-474B-8202-9936A096A1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71-474B-8202-9936A096A1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71-474B-8202-9936A096A1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71-474B-8202-9936A096A11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financiamiento!$A$2:$A$5</c:f>
              <c:strCache>
                <c:ptCount val="4"/>
                <c:pt idx="0">
                  <c:v>Capital propio (Inversión propia)</c:v>
                </c:pt>
                <c:pt idx="1">
                  <c:v>Fondos públicos (Proyectos y/o programas de instituciones y municipios)</c:v>
                </c:pt>
                <c:pt idx="2">
                  <c:v>Otros</c:v>
                </c:pt>
                <c:pt idx="3">
                  <c:v>Préstamos bancarios</c:v>
                </c:pt>
              </c:strCache>
            </c:strRef>
          </c:cat>
          <c:val>
            <c:numRef>
              <c:f>financiamiento!$B$2:$B$5</c:f>
              <c:numCache>
                <c:formatCode>0.0</c:formatCode>
                <c:ptCount val="4"/>
                <c:pt idx="0">
                  <c:v>47.328244274809201</c:v>
                </c:pt>
                <c:pt idx="1">
                  <c:v>28.244274809160299</c:v>
                </c:pt>
                <c:pt idx="2">
                  <c:v>3.8167938931297698</c:v>
                </c:pt>
                <c:pt idx="3">
                  <c:v>20.610687022900802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71-474B-8202-9936A096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gasto_turista!$A$2:$A$7</c:f>
              <c:strCache>
                <c:ptCount val="6"/>
                <c:pt idx="0">
                  <c:v>$ 15.000 – $30.000</c:v>
                </c:pt>
                <c:pt idx="1">
                  <c:v>$45.000 - $75.000</c:v>
                </c:pt>
                <c:pt idx="2">
                  <c:v>$ 1 – $15.000</c:v>
                </c:pt>
                <c:pt idx="3">
                  <c:v>$30.000 - $45.000</c:v>
                </c:pt>
                <c:pt idx="4">
                  <c:v>No respuesta</c:v>
                </c:pt>
                <c:pt idx="5">
                  <c:v>Más de $75.000</c:v>
                </c:pt>
              </c:strCache>
            </c:strRef>
          </c:cat>
          <c:val>
            <c:numRef>
              <c:f>gasto_turista!$B$2:$B$7</c:f>
              <c:numCache>
                <c:formatCode>0.0</c:formatCode>
                <c:ptCount val="6"/>
                <c:pt idx="0">
                  <c:v>25.6410256410256</c:v>
                </c:pt>
                <c:pt idx="1">
                  <c:v>19.230769230769202</c:v>
                </c:pt>
                <c:pt idx="2">
                  <c:v>17.948717948717899</c:v>
                </c:pt>
                <c:pt idx="3">
                  <c:v>17.948717948717899</c:v>
                </c:pt>
                <c:pt idx="4">
                  <c:v>11.538461538461499</c:v>
                </c:pt>
                <c:pt idx="5">
                  <c:v>7.6923076923076898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8-4978-A16E-1C3EC387FB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574415"/>
        <c:axId val="526572975"/>
      </c:barChart>
      <c:catAx>
        <c:axId val="52657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2975"/>
        <c:crosses val="autoZero"/>
        <c:auto val="1"/>
        <c:lblAlgn val="ctr"/>
        <c:lblOffset val="100"/>
        <c:noMultiLvlLbl val="0"/>
      </c:catAx>
      <c:valAx>
        <c:axId val="526572975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59-45D9-AB30-85DEE905A3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59-45D9-AB30-85DEE905A3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9-45D9-AB30-85DEE905A3A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7B-4C84-B939-33880346F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7B-4C84-B939-33880346F55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crisis_primeros_auxilios!$A$2:$A$3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crisis_primeros_auxilios!$B$2:$B$3</c:f>
              <c:numCache>
                <c:formatCode>0.0</c:formatCode>
                <c:ptCount val="2"/>
                <c:pt idx="0">
                  <c:v>64.179104477611943</c:v>
                </c:pt>
                <c:pt idx="1">
                  <c:v>35.820895522388057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B-4C84-B939-33880346F5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06-4D8C-99EC-C544AA7E7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06-4D8C-99EC-C544AA7E76B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crisis_protocolo_emergencia!$A$2:$A$3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crisis_protocolo_emergencia!$B$2:$B$3</c:f>
              <c:numCache>
                <c:formatCode>0.0</c:formatCode>
                <c:ptCount val="2"/>
                <c:pt idx="0">
                  <c:v>58.333333333333336</c:v>
                </c:pt>
                <c:pt idx="1">
                  <c:v>41.666666666666664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6-4D8C-99EC-C544AA7E76B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A1D-BAE5-5E6E0190C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A1D-BAE5-5E6E0190CAB9}"/>
              </c:ext>
            </c:extLst>
          </c:dPt>
          <c:dLbls>
            <c:dLbl>
              <c:idx val="0"/>
              <c:layout>
                <c:manualLayout>
                  <c:x val="5.7971014492753624E-2"/>
                  <c:y val="-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5-4A1D-BAE5-5E6E0190CAB9}"/>
                </c:ext>
              </c:extLst>
            </c:dLbl>
            <c:dLbl>
              <c:idx val="1"/>
              <c:layout>
                <c:manualLayout>
                  <c:x val="-4.9516908212560384E-2"/>
                  <c:y val="3.210506745281566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F5-4A1D-BAE5-5E6E0190CAB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5-4A1D-BAE5-5E6E0190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BD-46A6-A345-9CBEA170F2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BD-46A6-A345-9CBEA170F28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crisis_zona_riesgo!$A$2:$A$3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crisis_zona_riesgo!$B$2:$B$3</c:f>
              <c:numCache>
                <c:formatCode>0.0</c:formatCode>
                <c:ptCount val="2"/>
                <c:pt idx="0">
                  <c:v>30.263157894736842</c:v>
                </c:pt>
                <c:pt idx="1">
                  <c:v>69.736842105263165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BD-46A6-A345-9CBEA170F2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5AD-4D55-9091-1CA8BB121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5AD-4D55-9091-1CA8BB1219E3}"/>
              </c:ext>
            </c:extLst>
          </c:dPt>
          <c:dLbls>
            <c:dLbl>
              <c:idx val="0"/>
              <c:layout>
                <c:manualLayout>
                  <c:x val="4.4257830231502412E-2"/>
                  <c:y val="2.83085633404094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AD-4D55-9091-1CA8BB1219E3}"/>
                </c:ext>
              </c:extLst>
            </c:dLbl>
            <c:dLbl>
              <c:idx val="1"/>
              <c:layout>
                <c:manualLayout>
                  <c:x val="-8.7380844303222918E-2"/>
                  <c:y val="2.54777070063694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AD-4D55-9091-1CA8BB1219E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crisis_zona_segura!$A$2:$A$3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crisis_zona_segura!$B$2:$B$3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AD-4D55-9091-1CA8BB1219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gestion_basura!$A$2:$A$7</c:f>
              <c:strCache>
                <c:ptCount val="6"/>
                <c:pt idx="0">
                  <c:v>Sistema de reciclaje o reutilización de residuos orgánicos </c:v>
                </c:pt>
                <c:pt idx="1">
                  <c:v>Basureros públicos</c:v>
                </c:pt>
                <c:pt idx="2">
                  <c:v>Se de reciclaje o reutilización de residuos inorgánicos (plásticos</c:v>
                </c:pt>
                <c:pt idx="3">
                  <c:v>Se informa que el turista debe llevarse su basura</c:v>
                </c:pt>
                <c:pt idx="4">
                  <c:v>Ninguno</c:v>
                </c:pt>
                <c:pt idx="5">
                  <c:v>Sistema de aguas servidas</c:v>
                </c:pt>
              </c:strCache>
            </c:strRef>
          </c:cat>
          <c:val>
            <c:numRef>
              <c:f>gestion_basura!$B$2:$B$7</c:f>
              <c:numCache>
                <c:formatCode>0%</c:formatCode>
                <c:ptCount val="6"/>
                <c:pt idx="0">
                  <c:v>0.28289473684210525</c:v>
                </c:pt>
                <c:pt idx="1">
                  <c:v>0.23026315789473684</c:v>
                </c:pt>
                <c:pt idx="2">
                  <c:v>0.21052631578947367</c:v>
                </c:pt>
                <c:pt idx="3">
                  <c:v>0.19736842105263158</c:v>
                </c:pt>
                <c:pt idx="4">
                  <c:v>6.5789473684210523E-2</c:v>
                </c:pt>
                <c:pt idx="5">
                  <c:v>1.3157894736842105E-2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6-46D6-BC7B-797D40165F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2150911"/>
        <c:axId val="522151871"/>
      </c:barChart>
      <c:catAx>
        <c:axId val="5221509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2151871"/>
        <c:crosses val="autoZero"/>
        <c:auto val="1"/>
        <c:lblAlgn val="ctr"/>
        <c:lblOffset val="100"/>
        <c:noMultiLvlLbl val="0"/>
      </c:catAx>
      <c:valAx>
        <c:axId val="522151871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215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idioma!$A$2:$A$7</c:f>
              <c:strCache>
                <c:ptCount val="6"/>
                <c:pt idx="0">
                  <c:v>Español</c:v>
                </c:pt>
                <c:pt idx="1">
                  <c:v>Mapuzungun o Chezungun</c:v>
                </c:pt>
                <c:pt idx="2">
                  <c:v>Inglés</c:v>
                </c:pt>
                <c:pt idx="3">
                  <c:v>Rapa Nui</c:v>
                </c:pt>
                <c:pt idx="4">
                  <c:v>Yagankuta</c:v>
                </c:pt>
                <c:pt idx="5">
                  <c:v>Quechua</c:v>
                </c:pt>
              </c:strCache>
            </c:strRef>
          </c:cat>
          <c:val>
            <c:numRef>
              <c:f>idioma!$B$2:$B$7</c:f>
              <c:numCache>
                <c:formatCode>0%</c:formatCode>
                <c:ptCount val="6"/>
                <c:pt idx="0">
                  <c:v>0.66972477064220182</c:v>
                </c:pt>
                <c:pt idx="1">
                  <c:v>0.16513761467889909</c:v>
                </c:pt>
                <c:pt idx="2">
                  <c:v>7.3394495412844041E-2</c:v>
                </c:pt>
                <c:pt idx="3">
                  <c:v>6.4220183486238536E-2</c:v>
                </c:pt>
                <c:pt idx="4">
                  <c:v>1.834862385321101E-2</c:v>
                </c:pt>
                <c:pt idx="5">
                  <c:v>9.1743119266055051E-3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F-4E7E-8025-223AD189E4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4936975"/>
        <c:axId val="414935055"/>
      </c:barChart>
      <c:catAx>
        <c:axId val="414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5055"/>
        <c:crosses val="autoZero"/>
        <c:auto val="1"/>
        <c:lblAlgn val="ctr"/>
        <c:lblOffset val="100"/>
        <c:noMultiLvlLbl val="0"/>
      </c:catAx>
      <c:valAx>
        <c:axId val="41493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80-4BEA-B80C-DDB16B82C3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80-4BEA-B80C-DDB16B82C3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informacion_ancestral!$A$2:$A$3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informacion_ancestral!$B$2:$B$3</c:f>
              <c:numCache>
                <c:formatCode>0%</c:formatCode>
                <c:ptCount val="2"/>
                <c:pt idx="0">
                  <c:v>0.11940298507462688</c:v>
                </c:pt>
                <c:pt idx="1">
                  <c:v>0.88059701492537312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0-4BEA-B80C-DDB16B82C37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inicio_actividades!$A$2:$A$11</c:f>
              <c:strCache>
                <c:ptCount val="10"/>
                <c:pt idx="0">
                  <c:v>No responde</c:v>
                </c:pt>
                <c:pt idx="1">
                  <c:v>2016</c:v>
                </c:pt>
                <c:pt idx="2">
                  <c:v>2019</c:v>
                </c:pt>
                <c:pt idx="3">
                  <c:v>2010</c:v>
                </c:pt>
                <c:pt idx="4">
                  <c:v>2013</c:v>
                </c:pt>
                <c:pt idx="5">
                  <c:v>2000</c:v>
                </c:pt>
                <c:pt idx="6">
                  <c:v>2017</c:v>
                </c:pt>
                <c:pt idx="7">
                  <c:v>2018</c:v>
                </c:pt>
                <c:pt idx="8">
                  <c:v>2020</c:v>
                </c:pt>
                <c:pt idx="9">
                  <c:v>2021</c:v>
                </c:pt>
              </c:strCache>
            </c:strRef>
          </c:cat>
          <c:val>
            <c:numRef>
              <c:f>inicio_actividades!$B$2:$B$11</c:f>
              <c:numCache>
                <c:formatCode>General</c:formatCode>
                <c:ptCount val="10"/>
                <c:pt idx="0">
                  <c:v>22</c:v>
                </c:pt>
                <c:pt idx="1">
                  <c:v>8</c:v>
                </c:pt>
                <c:pt idx="2">
                  <c:v>8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D-437F-983C-1C90E04CC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277295"/>
        <c:axId val="539276335"/>
      </c:barChart>
      <c:catAx>
        <c:axId val="53927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6335"/>
        <c:crosses val="autoZero"/>
        <c:auto val="1"/>
        <c:lblAlgn val="ctr"/>
        <c:lblOffset val="100"/>
        <c:noMultiLvlLbl val="0"/>
      </c:catAx>
      <c:valAx>
        <c:axId val="5392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7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0-4872-9B78-26A5902C8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0-4872-9B78-26A5902C8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00-4872-9B78-26A5902C8F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00-4872-9B78-26A5902C8F19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603959831108074E-2"/>
                      <c:h val="0.120619919532082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200-4872-9B78-26A5902C8F19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482597284035"/>
                      <c:h val="0.110025998899316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200-4872-9B78-26A5902C8F19}"/>
                </c:ext>
              </c:extLst>
            </c:dLbl>
            <c:dLbl>
              <c:idx val="2"/>
              <c:layout>
                <c:manualLayout>
                  <c:x val="-6.1594202898550721E-2"/>
                  <c:y val="5.994068072232536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276864848415687"/>
                      <c:h val="0.125916879848465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00-4872-9B78-26A5902C8F19}"/>
                </c:ext>
              </c:extLst>
            </c:dLbl>
            <c:dLbl>
              <c:idx val="3"/>
              <c:layout>
                <c:manualLayout>
                  <c:x val="0.23007246376811596"/>
                  <c:y val="1.697153029922491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856850774088023"/>
                      <c:h val="0.15573063330165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200-4872-9B78-26A5902C8F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internet!$A$2:$A$5</c:f>
              <c:strCache>
                <c:ptCount val="4"/>
                <c:pt idx="0">
                  <c:v>Regular</c:v>
                </c:pt>
                <c:pt idx="1">
                  <c:v>Buena</c:v>
                </c:pt>
                <c:pt idx="2">
                  <c:v>Mala</c:v>
                </c:pt>
                <c:pt idx="3">
                  <c:v>No tengo conexión</c:v>
                </c:pt>
              </c:strCache>
            </c:strRef>
          </c:cat>
          <c:val>
            <c:numRef>
              <c:f>internet!$B$2:$B$5</c:f>
              <c:numCache>
                <c:formatCode>0%</c:formatCode>
                <c:ptCount val="4"/>
                <c:pt idx="0">
                  <c:v>0.51282051282051289</c:v>
                </c:pt>
                <c:pt idx="1">
                  <c:v>0.38461538461538458</c:v>
                </c:pt>
                <c:pt idx="2">
                  <c:v>6.4102564102564111E-2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00-4872-9B78-26A5902C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justificacion_no_inicio!$A$3:$A$7</c:f>
              <c:strCache>
                <c:ptCount val="5"/>
                <c:pt idx="0">
                  <c:v>Falta de recursos para financiarlo</c:v>
                </c:pt>
                <c:pt idx="1">
                  <c:v>Desconocimiento</c:v>
                </c:pt>
                <c:pt idx="2">
                  <c:v>No quiero pagar impuestos</c:v>
                </c:pt>
                <c:pt idx="3">
                  <c:v>No veo beneficio en la formalización</c:v>
                </c:pt>
                <c:pt idx="4">
                  <c:v>Posibilidad de perder beneficios sociales</c:v>
                </c:pt>
              </c:strCache>
            </c:strRef>
          </c:cat>
          <c:val>
            <c:numRef>
              <c:f>justificacion_no_inicio!$B$3:$B$7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D-41BB-96DA-3FF30BCCC7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13553839"/>
        <c:axId val="413556239"/>
      </c:barChart>
      <c:catAx>
        <c:axId val="41355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6239"/>
        <c:crosses val="autoZero"/>
        <c:auto val="1"/>
        <c:lblAlgn val="ctr"/>
        <c:lblOffset val="100"/>
        <c:noMultiLvlLbl val="0"/>
      </c:catAx>
      <c:valAx>
        <c:axId val="413556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Actividad complementaria al turismo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actividad_complementaria!$A$2:$A$5</c:f>
              <c:strCache>
                <c:ptCount val="4"/>
                <c:pt idx="0">
                  <c:v>Trabajo de cuidado de personas remunerado</c:v>
                </c:pt>
                <c:pt idx="1">
                  <c:v>Pensionado(a)</c:v>
                </c:pt>
                <c:pt idx="2">
                  <c:v>Trabajo remunerado </c:v>
                </c:pt>
                <c:pt idx="3">
                  <c:v>Trabajo agrícola, forestal y ganadero</c:v>
                </c:pt>
              </c:strCache>
            </c:strRef>
          </c:cat>
          <c:val>
            <c:numRef>
              <c:f>actividad_complementaria!$C$2:$C$5</c:f>
              <c:numCache>
                <c:formatCode>General</c:formatCode>
                <c:ptCount val="4"/>
                <c:pt idx="0">
                  <c:v>1.5037593984962401</c:v>
                </c:pt>
                <c:pt idx="1">
                  <c:v>3.0075187969924801</c:v>
                </c:pt>
                <c:pt idx="2">
                  <c:v>15.789473684210501</c:v>
                </c:pt>
                <c:pt idx="3">
                  <c:v>16.541353383458599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2-4B01-8AA6-63FAE0385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0017103"/>
        <c:axId val="1420019503"/>
      </c:barChart>
      <c:catAx>
        <c:axId val="142001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0019503"/>
        <c:crosses val="autoZero"/>
        <c:auto val="1"/>
        <c:lblAlgn val="ctr"/>
        <c:lblOffset val="100"/>
        <c:noMultiLvlLbl val="0"/>
      </c:catAx>
      <c:valAx>
        <c:axId val="142001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001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herramienta_difusion!$A$2:$A$10</cx:f>
        <cx:lvl ptCount="9">
          <cx:pt idx="0">Teléfono y/o WhatsApp</cx:pt>
          <cx:pt idx="1">Redes Sociales</cx:pt>
          <cx:pt idx="2">Boca a boca</cx:pt>
          <cx:pt idx="3">Canales municipales u otras instancias públicas</cx:pt>
          <cx:pt idx="4">Página web</cx:pt>
          <cx:pt idx="5">Plataformas de viaje (Por ejemplo: AirBnB y Booking)</cx:pt>
          <cx:pt idx="6">Convenios con empresas turísticas</cx:pt>
          <cx:pt idx="7">Material impreso de promoción</cx:pt>
          <cx:pt idx="8">Otra</cx:pt>
        </cx:lvl>
      </cx:strDim>
      <cx:numDim type="size">
        <cx:f>herramienta_difusion!$B$2:$B$10</cx:f>
        <cx:lvl ptCount="9" formatCode="0,0%">
          <cx:pt idx="0">0.23161764705882354</cx:pt>
          <cx:pt idx="1">0.22794117647058823</cx:pt>
          <cx:pt idx="2">0.20220588235294118</cx:pt>
          <cx:pt idx="3">0.11029411764705882</cx:pt>
          <cx:pt idx="4">0.095588235294117641</cx:pt>
          <cx:pt idx="5">0.044117647058823532</cx:pt>
          <cx:pt idx="6">0.040441176470588237</cx:pt>
          <cx:pt idx="7">0.040441176470588237</cx:pt>
          <cx:pt idx="8">0.0073529411764705881</cx:pt>
        </cx:lvl>
      </cx:numDim>
    </cx:data>
  </cx:chartData>
  <cx:chart>
    <cx:plotArea>
      <cx:plotAreaRegion>
        <cx:series layoutId="treemap" uniqueId="{452669E2-EE22-44D4-B7FF-7D44418F5BE7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sysClr val="window" lastClr="FFFFFF"/>
                  </a:solidFill>
                  <a:latin typeface="Calibri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instalaciones_turisticas!$A$2:$A$14</cx:f>
        <cx:lvl ptCount="13">
          <cx:pt idx="0">Cabaña</cx:pt>
          <cx:pt idx="1">El Huerto/La Huerta</cx:pt>
          <cx:pt idx="2">Sendero Turístico</cx:pt>
          <cx:pt idx="3">Tienda de productos</cx:pt>
          <cx:pt idx="4">Taller de Artesanía</cx:pt>
          <cx:pt idx="5">Vivienda tradicional indígena</cx:pt>
          <cx:pt idx="6">Restaurante o cocinería</cx:pt>
          <cx:pt idx="7">Camping</cx:pt>
          <cx:pt idx="8">Alojamiento al interior de su casa</cx:pt>
          <cx:pt idx="9">Sala para la elaboración de alimentos</cx:pt>
          <cx:pt idx="10">Hostal</cx:pt>
          <cx:pt idx="11">Hotel</cx:pt>
          <cx:pt idx="12">Termas</cx:pt>
        </cx:lvl>
      </cx:strDim>
      <cx:numDim type="size">
        <cx:f>instalaciones_turisticas!$B$2:$B$14</cx:f>
        <cx:lvl ptCount="13" formatCode="0%">
          <cx:pt idx="0">0.15789473684210525</cx:pt>
          <cx:pt idx="1">0.14619883040935672</cx:pt>
          <cx:pt idx="2">0.13450292397660821</cx:pt>
          <cx:pt idx="3">0.099415204678362581</cx:pt>
          <cx:pt idx="4">0.087719298245614044</cx:pt>
          <cx:pt idx="5">0.087719298245614044</cx:pt>
          <cx:pt idx="6">0.081871345029239762</cx:pt>
          <cx:pt idx="7">0.058479532163742694</cx:pt>
          <cx:pt idx="8">0.046783625730994149</cx:pt>
          <cx:pt idx="9">0.040935672514619881</cx:pt>
          <cx:pt idx="10">0.035087719298245612</cx:pt>
          <cx:pt idx="11">0.011695906432748537</cx:pt>
          <cx:pt idx="12">0.011695906432748537</cx:pt>
        </cx:lvl>
      </cx:numDim>
    </cx:data>
  </cx:chartData>
  <cx:chart>
    <cx:plotArea>
      <cx:plotAreaRegion>
        <cx:series layoutId="treemap" uniqueId="{F2035E03-E0ED-4122-869D-18CA10C7462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financiamiento_institucion!$A$2:$A$11</cx:f>
        <cx:lvl ptCount="10">
          <cx:pt idx="0">SERCOTEC</cx:pt>
          <cx:pt idx="1">CONADI</cx:pt>
          <cx:pt idx="2">CORFO</cx:pt>
          <cx:pt idx="3">INDAP</cx:pt>
          <cx:pt idx="4">Gobierno Regional (GORE)</cx:pt>
          <cx:pt idx="5">No he recibido fondos públicos</cx:pt>
          <cx:pt idx="6">FOSIS</cx:pt>
          <cx:pt idx="7">Servicio nacional de la Mujer (SernamEG)</cx:pt>
          <cx:pt idx="8">Municipios</cx:pt>
          <cx:pt idx="9">CONAF</cx:pt>
        </cx:lvl>
      </cx:strDim>
      <cx:numDim type="size">
        <cx:f>financiamiento_institucion!$B$2:$B$11</cx:f>
        <cx:lvl ptCount="10" formatCode="General">
          <cx:pt idx="0">38</cx:pt>
          <cx:pt idx="1">33</cx:pt>
          <cx:pt idx="2">19</cx:pt>
          <cx:pt idx="3">19</cx:pt>
          <cx:pt idx="4">18</cx:pt>
          <cx:pt idx="5">17</cx:pt>
          <cx:pt idx="6">10</cx:pt>
          <cx:pt idx="7">10</cx:pt>
          <cx:pt idx="8">7</cx:pt>
          <cx:pt idx="9">6</cx:pt>
        </cx:lvl>
      </cx:numDim>
    </cx:data>
  </cx:chartData>
  <cx:chart>
    <cx:plotArea>
      <cx:plotAreaRegion>
        <cx:series layoutId="treemap" uniqueId="{F24F3B06-0C98-4AAC-ABD1-85A06DA1E8D7}">
          <cx:dataLabels pos="inEnd"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crisis_tipo_evento!$A$2:$A$7</cx:f>
        <cx:lvl ptCount="6">
          <cx:pt idx="0">Pandemia del COVID - 19</cx:pt>
          <cx:pt idx="1">Crisis políticas y sociales</cx:pt>
          <cx:pt idx="2">Incendios</cx:pt>
          <cx:pt idx="3">Escasez hídrica</cx:pt>
          <cx:pt idx="4">Aluviones</cx:pt>
          <cx:pt idx="5">Desborde de ríos</cx:pt>
        </cx:lvl>
      </cx:strDim>
      <cx:numDim type="size">
        <cx:f>crisis_tipo_evento!$B$2:$B$7</cx:f>
        <cx:lvl ptCount="6" formatCode="General">
          <cx:pt idx="0">54</cx:pt>
          <cx:pt idx="1">23</cx:pt>
          <cx:pt idx="2">11</cx:pt>
          <cx:pt idx="3">9</cx:pt>
          <cx:pt idx="4">5</cx:pt>
          <cx:pt idx="5">5</cx:pt>
        </cx:lvl>
      </cx:numDim>
    </cx:data>
  </cx:chartData>
  <cx:chart>
    <cx:title pos="t" align="ctr" overlay="0">
      <cx:tx>
        <cx:txData>
          <cx:v>Evento que causó crisis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s-ES" sz="1600" b="1" i="0" u="none" strike="noStrike" cap="all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Evento que causó crisis</a:t>
          </a:r>
        </a:p>
      </cx:txPr>
    </cx:title>
    <cx:plotArea>
      <cx:plotAreaRegion>
        <cx:series layoutId="treemap" uniqueId="{D66E3844-48DF-41EF-BF43-2D9EB03E7FB4}">
          <cx:dataLabels pos="ctr">
            <cx:visibility seriesName="0" categoryName="1" value="1"/>
            <cx:separator>; </cx:separator>
            <cx:dataLabel idx="0">
              <cx:separator>; </cx:separator>
            </cx:dataLabel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crisis_recuperacion!$A$2:$A$4</cx:f>
        <cx:lvl ptCount="3">
          <cx:pt idx="0">No recuperado</cx:pt>
          <cx:pt idx="1">Parcialmente recuperado</cx:pt>
          <cx:pt idx="2">Recuperado</cx:pt>
        </cx:lvl>
      </cx:strDim>
      <cx:numDim type="size">
        <cx:f>crisis_recuperacion!$B$2:$B$4</cx:f>
        <cx:lvl ptCount="3" formatCode="0%">
          <cx:pt idx="0">0.40384615384615385</cx:pt>
          <cx:pt idx="1">0.53846153846153844</cx:pt>
          <cx:pt idx="2">0.057692307692307696</cx:pt>
        </cx:lvl>
      </cx:numDim>
    </cx:data>
  </cx:chartData>
  <cx:chart>
    <cx:plotArea>
      <cx:plotAreaRegion>
        <cx:series layoutId="sunburst" uniqueId="{562D02DF-ECDD-4B19-B964-B179688B694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s-ES" sz="16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33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100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3F3F-9849-6A60-23C5-04A7F38E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2847A-F846-553B-FF5C-F319210D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74CF9-60DA-A859-EC50-79F0C05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69406-B7F4-97D7-1C66-5FB603A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473B7-D058-B85C-E749-70CFE21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5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03F-F557-1067-D8EE-A5355B1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6E305-C8BE-1ED5-A16B-F8CE182E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BC6A6-0134-E3D6-2ED8-5073699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41CB9-14E8-2EEC-0D91-7BDCF4D3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74F92-626E-2907-2819-0734F04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8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646C9-4F21-8A2A-CA3B-6501EE97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10C0-01F3-075E-09A5-7E1E7547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4D90B-5D48-F74A-0688-71172E8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86AD8-9FCD-9B4C-2513-55014147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B594E-904D-EEF8-AA15-02572FFE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4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7C66-FF7A-7914-D61A-88BA8E6B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DF5-4794-8C1F-489E-AEF0A3B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3DC81-0F29-CF9F-FD19-DD348FF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146A-519E-8097-8CFB-E2F92E0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B6DF1-8C5A-176C-CC7B-FC298BE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7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8DDB-AE83-26B2-EFEE-F0E9759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B6FF4-C607-73D4-B49D-988981CF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4F013-F6DE-984A-1F92-09467BA9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3CFF5-B5F5-E954-7BBC-F9A78B07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3CC8C-C627-15D4-116A-16EE92E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8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4F19-04FF-555D-5AF6-664670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B5FC9-F7CF-9A36-A11E-C5A58AAF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59859-5B4D-CF29-80E8-941CDBD85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30209-F5E7-D6CE-69B9-3281CBC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E6220-832B-6610-B73E-18EBB4B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15692-6ECE-842D-DF82-23D9CD0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B2FE-D767-8205-21BC-05B1B96A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D974C-39B8-4BB5-8B8B-DA0239AF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57FB7-D2A5-024B-52BB-0918369C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C303F-1E0F-3DB6-A7D1-3EDCBD68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2B658-473E-090F-9A67-459E2828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AC12BF-F892-26E8-34F4-F543976E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303A7B-0210-70E6-82D2-A82288A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37D60-0C89-CECF-3CA9-2211B9A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4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2D54C-80EB-27D0-BF21-14AA544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0918C6-2365-53BD-B57D-3F36B5EF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3960-D4AF-C022-BAA1-8F717D9D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CC377-D6B6-CCE6-EAF0-05E2AED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4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6359D9-F9E5-B9A2-CF07-13407F1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6E82A-8B87-7437-B8B3-E58E9A90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7F8C4-788F-1D89-7A7D-9881658D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5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FED-5B26-E207-6CC9-4348204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EF8AF-866F-D199-45F0-B469E7F1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28322-606D-1EB2-090B-FBD5C594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593BB-7DD4-7718-CC75-4B83C36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E6ACF-668D-C282-AF6E-DFB809B2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B833C-4E4F-2554-EE86-47487A4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9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E351-E60C-A11F-93B8-688BEB4A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A8AA8D-7933-A884-D365-78DDC234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5CC4F-7296-E917-501A-ABDF667B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170F0-E449-43AE-D06B-91A567C8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87A77-1300-87A7-4453-16B80312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0A864-A8A6-9E28-9A5E-87477159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9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1E6B7A-4206-9B1F-715F-AEBC0609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B5B1-A40B-5A98-33AE-03D9345A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A8EB-7880-AF4C-85C3-04AFB540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13B50-39DD-4016-8DE9-0FD1AB533C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DCDB2-3F78-544B-2DE1-7774BB2E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85BA-1AF9-8981-CD92-4FE661C3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06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FEE-1E0E-24E8-B79E-2347EBC08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Caracterización del emprendimiento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45C85-6EE7-98F5-FE0D-2271D028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5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internet</a:t>
            </a:r>
            <a:endParaRPr lang="es-CL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995CCFA-4DB0-515C-DF54-247478A3E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78175"/>
              </p:ext>
            </p:extLst>
          </p:nvPr>
        </p:nvGraphicFramePr>
        <p:xfrm>
          <a:off x="685800" y="1544320"/>
          <a:ext cx="10515600" cy="479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4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no inició actividades?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3FFA20C-EC91-5201-2A1F-4C398DF9E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595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11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6262-1B79-9C4A-A7F2-BD107AB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117DAF-9DA7-ED2C-1D4B-1FA5B2805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465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85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F2A1-44BB-64A9-B906-840258AA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7D8394-9A4C-3617-E482-F74545520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354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0D5-2D11-6E38-6AEE-9F801EB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8D5321B-8542-A3EA-389E-CF0257DC5E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54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01001-C06D-6133-E76A-1D0E73A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endParaRPr lang="es-CL" sz="520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CFC708-49FB-E246-6784-61CDF86E2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823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79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B41FA-8428-0BC9-D085-7315417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B3D9A1-DE21-C80C-5FE5-1FF8B60B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166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39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265E-A3F7-FECF-3589-8ABFA9A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7EB9E3-DC27-6079-9B9B-419A3284B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634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039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BE0AC-012C-86B4-7CE7-58C6C209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Compra la comunidad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9F3F2E5-C9CD-676B-D322-58A334FE5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569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70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8037-41B5-4D48-7239-986C85F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a personas con discapacidad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388A8F-F50E-29FD-CF5E-8362765B5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577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710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Género 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3E4103C-B4FC-D55F-8D3C-FF493F25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39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C00D-8CBD-4267-03C0-9E93E92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Disponibilidad de agua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2ACB325-4012-4DF1-1C1D-A1FF71449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5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74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BDA8-F3E5-425C-80C7-600AB08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Educación de emprendedores/empresarios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6DBAD6-1419-904C-18BC-7ACFAB30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0149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943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E439-BF2B-4A42-6F97-1CEF9E7C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eficiencia energética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13C08F-5D2F-A43A-BCAF-0D0A90E3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83675"/>
              </p:ext>
            </p:extLst>
          </p:nvPr>
        </p:nvGraphicFramePr>
        <p:xfrm>
          <a:off x="838200" y="1798320"/>
          <a:ext cx="10652760" cy="437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90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505B2-2B93-FDF5-2008-D3F6278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de desarrollo</a:t>
            </a:r>
            <a:endParaRPr lang="es-CL" dirty="0"/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D3DEB003-3B80-A2B7-154E-E23E5BFEA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2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D0AD-639E-C460-4D44-D2D10864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económico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C47EE-4A7D-2637-F083-C6C952F3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25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90BC-6012-C18E-A769-E1EF7EE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financiamiento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D7EDDB-C1AB-A1E2-AC8E-4CB7FCA51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70890"/>
              </p:ext>
            </p:extLst>
          </p:nvPr>
        </p:nvGraphicFramePr>
        <p:xfrm>
          <a:off x="838200" y="1825625"/>
          <a:ext cx="9291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941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A8E1-C840-0A90-F2F3-B44B1DC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Financiamiento de instituciones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F0986EFF-B63F-8C69-D5BC-D431C33EC3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9196043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F0986EFF-B63F-8C69-D5BC-D431C33EC3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25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FD9D-D004-3922-E00A-47782A4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 diario turista (En %)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CC1F1DF-A999-03C7-22CC-4FEEC3585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733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71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ABBF4-918F-65B5-B835-F586E3FB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CRISIS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B507A-22C1-F93E-3C5B-596277C98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4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718DB-62F9-4143-D57E-285B7E3E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¿Sufrió alguna crisis?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13028"/>
              </p:ext>
            </p:extLst>
          </p:nvPr>
        </p:nvGraphicFramePr>
        <p:xfrm>
          <a:off x="838200" y="1815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0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465F8-798A-4FDC-C49C-26CDA7C2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6E1CDE9-15E5-1694-5CE8-725190481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504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949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3284-52E5-54F6-009D-390E72E0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E21AADAE-B386-0F39-BAB9-E6664F688F5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573347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E21AADAE-B386-0F39-BAB9-E6664F688F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57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3823-8F73-1E3B-909B-5B44EE9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recuperación crisis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29132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62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3BA9-7F84-E588-1D4A-56B6A257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Primeros auxilios.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985633"/>
              </p:ext>
            </p:extLst>
          </p:nvPr>
        </p:nvGraphicFramePr>
        <p:xfrm>
          <a:off x="2819400" y="2057400"/>
          <a:ext cx="65532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4392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3940-A226-5B16-AEC7-ACF19AA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de emergencia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BDC516-F782-E22C-7992-1D4D6D99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7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590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C098B-82E6-62D4-2C05-8963163E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Protocolo sanitario</a:t>
            </a:r>
            <a:endParaRPr lang="es-CL" sz="52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92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652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7674-D856-F62E-5D26-A37826A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¿Se encuentra en una zona de riesgo?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C6B313B-2112-51A6-98EC-DE979943A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06243"/>
              </p:ext>
            </p:extLst>
          </p:nvPr>
        </p:nvGraphicFramePr>
        <p:xfrm>
          <a:off x="838200" y="184594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49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AE4D8-2A9A-C213-9F58-80CC33B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s-MX" dirty="0"/>
              <a:t>¿Posee una zona segura?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E62BFEA-8FAF-AC33-0420-55AFCE784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1884"/>
              </p:ext>
            </p:extLst>
          </p:nvPr>
        </p:nvGraphicFramePr>
        <p:xfrm>
          <a:off x="411480" y="1863408"/>
          <a:ext cx="1119124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096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59BD6-473A-135D-2231-489D7D4F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09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B62B9-0F29-A707-B244-E367BDE2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basura</a:t>
            </a:r>
            <a:endParaRPr lang="es-C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2380D18F-9E82-EABB-D820-24B593664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985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14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B830-A0D4-7E33-9B3D-660C52E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Canales de difusión (%)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C808E9EE-3B57-C3EE-B616-68562FF59A0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411360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C808E9EE-3B57-C3EE-B616-68562FF59A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76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364D-255F-3DEE-0CB1-7FB90B9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Idioma página web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3236ECE-EA6E-D474-D39F-A6B45B932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655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85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364D-255F-3DEE-0CB1-7FB90B9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de Información ancestral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E033530-97ED-7B3E-F516-DD5A5C80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3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02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de actividades SII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6508254-27CC-2B7B-C5D1-C52D7E5A8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34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4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Instalaciones turísticas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6679177"/>
                  </p:ext>
                </p:extLst>
              </p:nvPr>
            </p:nvGraphicFramePr>
            <p:xfrm>
              <a:off x="673100" y="1477328"/>
              <a:ext cx="11132820" cy="4679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100" y="1477328"/>
                <a:ext cx="11132820" cy="4679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66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179</Words>
  <Application>Microsoft Office PowerPoint</Application>
  <PresentationFormat>Panorámica</PresentationFormat>
  <Paragraphs>56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Tema de Office</vt:lpstr>
      <vt:lpstr>Caracterización del emprendimiento</vt:lpstr>
      <vt:lpstr>Género </vt:lpstr>
      <vt:lpstr>Presentación de PowerPoint</vt:lpstr>
      <vt:lpstr>Gestión de basura</vt:lpstr>
      <vt:lpstr>Canales de difusión (%)</vt:lpstr>
      <vt:lpstr>Idioma página web</vt:lpstr>
      <vt:lpstr>Entrega de Información ancestral</vt:lpstr>
      <vt:lpstr>Inicio de actividades SII</vt:lpstr>
      <vt:lpstr>Instalaciones turísticas</vt:lpstr>
      <vt:lpstr>Conexión a internet</vt:lpstr>
      <vt:lpstr>¿Por qué no inició actividades?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Compra la comunidad</vt:lpstr>
      <vt:lpstr>Adaptabilidad a personas con discapacidad</vt:lpstr>
      <vt:lpstr>Disponibilidad de agua</vt:lpstr>
      <vt:lpstr>Educación de emprendedores/empresarios</vt:lpstr>
      <vt:lpstr>Tipo de eficiencia energética</vt:lpstr>
      <vt:lpstr>Espacios de desarrollo</vt:lpstr>
      <vt:lpstr>Indicador económico</vt:lpstr>
      <vt:lpstr>Tipo de financiamiento</vt:lpstr>
      <vt:lpstr>Financiamiento de instituciones</vt:lpstr>
      <vt:lpstr>Gasto diario turista (En %)</vt:lpstr>
      <vt:lpstr>CRISIS</vt:lpstr>
      <vt:lpstr>¿Sufrió alguna crisis?</vt:lpstr>
      <vt:lpstr>Presentación de PowerPoint</vt:lpstr>
      <vt:lpstr>Estado recuperación crisis</vt:lpstr>
      <vt:lpstr>Primeros auxilios.</vt:lpstr>
      <vt:lpstr>Protocolo de emergencia</vt:lpstr>
      <vt:lpstr>Protocolo sanitario</vt:lpstr>
      <vt:lpstr>¿Se encuentra en una zona de riesgo?</vt:lpstr>
      <vt:lpstr>¿Posee una zona segura?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Javier Deneken Uribe</dc:creator>
  <cp:lastModifiedBy>Matias Javier Deneken Uribe</cp:lastModifiedBy>
  <cp:revision>3</cp:revision>
  <dcterms:created xsi:type="dcterms:W3CDTF">2024-03-27T13:24:06Z</dcterms:created>
  <dcterms:modified xsi:type="dcterms:W3CDTF">2024-03-27T17:25:52Z</dcterms:modified>
</cp:coreProperties>
</file>