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3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4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omments/modernComment_145_A4495373.xml" ContentType="application/vnd.ms-powerpoint.comments+xml"/>
  <Override PartName="/ppt/charts/chartEx5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Ex6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Ex7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8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3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3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3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48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Ex9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Ex10.xml" ContentType="application/vnd.ms-office.chartex+xml"/>
  <Override PartName="/ppt/charts/style58.xml" ContentType="application/vnd.ms-office.chartstyle+xml"/>
  <Override PartName="/ppt/charts/colors58.xml" ContentType="application/vnd.ms-office.chartcolorstyle+xml"/>
  <Override PartName="/ppt/charts/chart4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5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5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5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5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1" r:id="rId3"/>
    <p:sldId id="332" r:id="rId4"/>
    <p:sldId id="333" r:id="rId5"/>
    <p:sldId id="305" r:id="rId6"/>
    <p:sldId id="256" r:id="rId7"/>
    <p:sldId id="287" r:id="rId8"/>
    <p:sldId id="304" r:id="rId9"/>
    <p:sldId id="303" r:id="rId10"/>
    <p:sldId id="280" r:id="rId11"/>
    <p:sldId id="294" r:id="rId12"/>
    <p:sldId id="317" r:id="rId13"/>
    <p:sldId id="320" r:id="rId14"/>
    <p:sldId id="311" r:id="rId15"/>
    <p:sldId id="285" r:id="rId16"/>
    <p:sldId id="309" r:id="rId17"/>
    <p:sldId id="259" r:id="rId18"/>
    <p:sldId id="315" r:id="rId19"/>
    <p:sldId id="312" r:id="rId20"/>
    <p:sldId id="314" r:id="rId21"/>
    <p:sldId id="295" r:id="rId22"/>
    <p:sldId id="321" r:id="rId23"/>
    <p:sldId id="322" r:id="rId24"/>
    <p:sldId id="282" r:id="rId25"/>
    <p:sldId id="293" r:id="rId26"/>
    <p:sldId id="289" r:id="rId27"/>
    <p:sldId id="323" r:id="rId28"/>
    <p:sldId id="324" r:id="rId29"/>
    <p:sldId id="310" r:id="rId30"/>
    <p:sldId id="325" r:id="rId31"/>
    <p:sldId id="278" r:id="rId32"/>
    <p:sldId id="263" r:id="rId33"/>
    <p:sldId id="258" r:id="rId34"/>
    <p:sldId id="326" r:id="rId35"/>
    <p:sldId id="286" r:id="rId36"/>
    <p:sldId id="257" r:id="rId37"/>
    <p:sldId id="277" r:id="rId38"/>
    <p:sldId id="297" r:id="rId39"/>
    <p:sldId id="328" r:id="rId40"/>
    <p:sldId id="298" r:id="rId41"/>
    <p:sldId id="299" r:id="rId42"/>
    <p:sldId id="283" r:id="rId43"/>
    <p:sldId id="284" r:id="rId44"/>
    <p:sldId id="264" r:id="rId45"/>
    <p:sldId id="307" r:id="rId46"/>
    <p:sldId id="319" r:id="rId47"/>
    <p:sldId id="329" r:id="rId48"/>
    <p:sldId id="330" r:id="rId49"/>
    <p:sldId id="336" r:id="rId50"/>
    <p:sldId id="296" r:id="rId51"/>
    <p:sldId id="308" r:id="rId52"/>
    <p:sldId id="261" r:id="rId53"/>
    <p:sldId id="316" r:id="rId54"/>
    <p:sldId id="291" r:id="rId55"/>
    <p:sldId id="300" r:id="rId56"/>
    <p:sldId id="301" r:id="rId57"/>
    <p:sldId id="318" r:id="rId58"/>
    <p:sldId id="281" r:id="rId59"/>
    <p:sldId id="313" r:id="rId60"/>
    <p:sldId id="262" r:id="rId61"/>
    <p:sldId id="306" r:id="rId62"/>
    <p:sldId id="279" r:id="rId63"/>
    <p:sldId id="266" r:id="rId64"/>
    <p:sldId id="271" r:id="rId65"/>
    <p:sldId id="274" r:id="rId66"/>
    <p:sldId id="273" r:id="rId67"/>
    <p:sldId id="272" r:id="rId68"/>
    <p:sldId id="270" r:id="rId69"/>
    <p:sldId id="275" r:id="rId70"/>
    <p:sldId id="276" r:id="rId71"/>
    <p:sldId id="268" r:id="rId7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58C82F7C-B7F5-4085-9080-3C13E2ABA67C}">
          <p14:sldIdLst>
            <p14:sldId id="335"/>
            <p14:sldId id="331"/>
            <p14:sldId id="332"/>
            <p14:sldId id="333"/>
          </p14:sldIdLst>
        </p14:section>
        <p14:section name="Caracterización" id="{0EEF6669-F42F-4188-910B-C89789DFE68F}">
          <p14:sldIdLst>
            <p14:sldId id="305"/>
            <p14:sldId id="256"/>
            <p14:sldId id="287"/>
            <p14:sldId id="304"/>
            <p14:sldId id="303"/>
            <p14:sldId id="280"/>
            <p14:sldId id="294"/>
            <p14:sldId id="317"/>
            <p14:sldId id="320"/>
            <p14:sldId id="311"/>
          </p14:sldIdLst>
        </p14:section>
        <p14:section name="Indicador económico" id="{DD5BFC10-0472-451C-8ACF-77348E375D2C}">
          <p14:sldIdLst>
            <p14:sldId id="285"/>
            <p14:sldId id="309"/>
            <p14:sldId id="259"/>
            <p14:sldId id="315"/>
            <p14:sldId id="312"/>
            <p14:sldId id="314"/>
            <p14:sldId id="295"/>
            <p14:sldId id="321"/>
            <p14:sldId id="322"/>
            <p14:sldId id="282"/>
            <p14:sldId id="293"/>
            <p14:sldId id="289"/>
            <p14:sldId id="323"/>
            <p14:sldId id="324"/>
            <p14:sldId id="310"/>
            <p14:sldId id="325"/>
            <p14:sldId id="278"/>
            <p14:sldId id="263"/>
            <p14:sldId id="258"/>
            <p14:sldId id="326"/>
            <p14:sldId id="286"/>
            <p14:sldId id="257"/>
            <p14:sldId id="277"/>
            <p14:sldId id="297"/>
            <p14:sldId id="328"/>
            <p14:sldId id="298"/>
            <p14:sldId id="299"/>
            <p14:sldId id="283"/>
            <p14:sldId id="284"/>
            <p14:sldId id="264"/>
            <p14:sldId id="307"/>
            <p14:sldId id="319"/>
            <p14:sldId id="329"/>
            <p14:sldId id="330"/>
            <p14:sldId id="336"/>
            <p14:sldId id="296"/>
            <p14:sldId id="308"/>
            <p14:sldId id="261"/>
            <p14:sldId id="316"/>
            <p14:sldId id="291"/>
            <p14:sldId id="300"/>
            <p14:sldId id="301"/>
            <p14:sldId id="318"/>
            <p14:sldId id="281"/>
            <p14:sldId id="313"/>
            <p14:sldId id="262"/>
            <p14:sldId id="306"/>
            <p14:sldId id="279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72"/>
            <p14:sldId id="270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58.xml"/><Relationship Id="rId2" Type="http://schemas.microsoft.com/office/2011/relationships/chartStyle" Target="style58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02-4056-8F4D-CC56874C93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02-4056-8F4D-CC56874C93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02-4056-8F4D-CC56874C93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ano_inicio!$A$2:$A$9</c:f>
              <c:strCache>
                <c:ptCount val="8"/>
                <c:pt idx="0">
                  <c:v>2020</c:v>
                </c:pt>
                <c:pt idx="1">
                  <c:v>2000</c:v>
                </c:pt>
                <c:pt idx="2">
                  <c:v>2016</c:v>
                </c:pt>
                <c:pt idx="3">
                  <c:v>2010</c:v>
                </c:pt>
                <c:pt idx="4">
                  <c:v>2018</c:v>
                </c:pt>
                <c:pt idx="5">
                  <c:v>2021</c:v>
                </c:pt>
                <c:pt idx="6">
                  <c:v>2008</c:v>
                </c:pt>
                <c:pt idx="7">
                  <c:v>2019</c:v>
                </c:pt>
              </c:strCache>
            </c:strRef>
          </c:cat>
          <c:val>
            <c:numRef>
              <c:f>ano_inicio!$B$2:$B$9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138-A106-7E9C84268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9C-4F48-B820-30C468CAC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inicio_actividades!$A$3:$A$12</c:f>
              <c:strCache>
                <c:ptCount val="10"/>
                <c:pt idx="0">
                  <c:v>2016</c:v>
                </c:pt>
                <c:pt idx="1">
                  <c:v>2019</c:v>
                </c:pt>
                <c:pt idx="2">
                  <c:v>2010</c:v>
                </c:pt>
                <c:pt idx="3">
                  <c:v>2013</c:v>
                </c:pt>
                <c:pt idx="4">
                  <c:v>2000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2021</c:v>
                </c:pt>
                <c:pt idx="9">
                  <c:v>2005</c:v>
                </c:pt>
              </c:strCache>
            </c:strRef>
          </c:cat>
          <c:val>
            <c:numRef>
              <c:f>inicio_actividades!$C$3:$C$12</c:f>
              <c:numCache>
                <c:formatCode>0%</c:formatCode>
                <c:ptCount val="10"/>
                <c:pt idx="0">
                  <c:v>0.10256410256410257</c:v>
                </c:pt>
                <c:pt idx="1">
                  <c:v>0.10256410256410257</c:v>
                </c:pt>
                <c:pt idx="2">
                  <c:v>5.1282051282051287E-2</c:v>
                </c:pt>
                <c:pt idx="3">
                  <c:v>5.1282051282051287E-2</c:v>
                </c:pt>
                <c:pt idx="4">
                  <c:v>3.8461538461538464E-2</c:v>
                </c:pt>
                <c:pt idx="5">
                  <c:v>3.8461538461538464E-2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  <c:pt idx="9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BD8-8264-58B4923CA0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4FCD-BA85-AC67C2692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0.25600000000000001</c:v>
                </c:pt>
                <c:pt idx="1">
                  <c:v>0.192</c:v>
                </c:pt>
                <c:pt idx="2">
                  <c:v>0.17899999999999999</c:v>
                </c:pt>
                <c:pt idx="3">
                  <c:v>0.17899999999999999</c:v>
                </c:pt>
                <c:pt idx="4">
                  <c:v>0.115</c:v>
                </c:pt>
                <c:pt idx="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agrícola, forestal y ganadero</c:v>
                </c:pt>
                <c:pt idx="1">
                  <c:v>Trabajo remunerado </c:v>
                </c:pt>
                <c:pt idx="2">
                  <c:v>Pensionado(a)</c:v>
                </c:pt>
                <c:pt idx="3">
                  <c:v>Trabajo de cuidado de personas remunerado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0.44897959183673475</c:v>
                </c:pt>
                <c:pt idx="1">
                  <c:v>0.42857142857142855</c:v>
                </c:pt>
                <c:pt idx="2">
                  <c:v>8.1632653061224497E-2</c:v>
                </c:pt>
                <c:pt idx="3">
                  <c:v>4.0816326530612249E-2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0.24358974358974358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6.4102564102564111E-2</c:v>
                </c:pt>
                <c:pt idx="6">
                  <c:v>5.1282051282051287E-2</c:v>
                </c:pt>
                <c:pt idx="7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0.26923076923076922</c:v>
                </c:pt>
                <c:pt idx="1">
                  <c:v>0.256410256410256</c:v>
                </c:pt>
                <c:pt idx="2">
                  <c:v>0.14102564102564102</c:v>
                </c:pt>
                <c:pt idx="3">
                  <c:v>0.12820512820512822</c:v>
                </c:pt>
                <c:pt idx="4">
                  <c:v>8.9743589743589744E-2</c:v>
                </c:pt>
                <c:pt idx="5">
                  <c:v>2.5641025641025644E-2</c:v>
                </c:pt>
                <c:pt idx="6">
                  <c:v>2.5641025641025644E-2</c:v>
                </c:pt>
                <c:pt idx="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7-44C0-A5C1-9C3E8F48EA87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E7-44C0-A5C1-9C3E8F48EA8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7-44C0-A5C1-9C3E8F48EA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7-44C0-A5C1-9C3E8F48E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FC-4C17-B747-2AFD98F5B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Recibidas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capacitaciones_recibidas_neces!$C$2:$C$11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28</c:v>
                </c:pt>
                <c:pt idx="3">
                  <c:v>29</c:v>
                </c:pt>
                <c:pt idx="4">
                  <c:v>33</c:v>
                </c:pt>
                <c:pt idx="5">
                  <c:v>37</c:v>
                </c:pt>
                <c:pt idx="6">
                  <c:v>37</c:v>
                </c:pt>
                <c:pt idx="7">
                  <c:v>39</c:v>
                </c:pt>
                <c:pt idx="8">
                  <c:v>39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3-45F0-B656-1CC2610689F0}"/>
            </c:ext>
          </c:extLst>
        </c:ser>
        <c:ser>
          <c:idx val="1"/>
          <c:order val="1"/>
          <c:tx>
            <c:v>Necesitadas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capacitaciones_recibidas_neces!$E$2:$E$11</c:f>
              <c:numCache>
                <c:formatCode>0;0</c:formatCode>
                <c:ptCount val="10"/>
                <c:pt idx="0">
                  <c:v>-45</c:v>
                </c:pt>
                <c:pt idx="1">
                  <c:v>-26</c:v>
                </c:pt>
                <c:pt idx="2">
                  <c:v>-19</c:v>
                </c:pt>
                <c:pt idx="3">
                  <c:v>-36</c:v>
                </c:pt>
                <c:pt idx="4">
                  <c:v>-19</c:v>
                </c:pt>
                <c:pt idx="5">
                  <c:v>-33</c:v>
                </c:pt>
                <c:pt idx="6">
                  <c:v>-47</c:v>
                </c:pt>
                <c:pt idx="7">
                  <c:v>-31</c:v>
                </c:pt>
                <c:pt idx="8">
                  <c:v>-35</c:v>
                </c:pt>
                <c:pt idx="9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3-45F0-B656-1CC2610689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060174975"/>
        <c:axId val="1060198015"/>
      </c:barChart>
      <c:dateAx>
        <c:axId val="1060174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60198015"/>
        <c:crosses val="autoZero"/>
        <c:auto val="0"/>
        <c:lblOffset val="100"/>
        <c:baseTimeUnit val="days"/>
      </c:dateAx>
      <c:valAx>
        <c:axId val="106019801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017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6377306863488"/>
          <c:y val="0.89595851182052189"/>
          <c:w val="0.19239165852069079"/>
          <c:h val="6.7853309651130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A-4114-B072-CE9EE8D5CC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BA-4114-B072-CE9EE8D5CC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BA-4114-B072-CE9EE8D5CC01}"/>
              </c:ext>
            </c:extLst>
          </c:dPt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0.23026315789473686</c:v>
                </c:pt>
                <c:pt idx="2">
                  <c:v>0.2105263157894737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0-491B-B99B-C792EEE8F3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1845759"/>
        <c:axId val="891846719"/>
      </c:barChart>
      <c:catAx>
        <c:axId val="8918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6719"/>
        <c:crosses val="autoZero"/>
        <c:auto val="1"/>
        <c:lblAlgn val="ctr"/>
        <c:lblOffset val="100"/>
        <c:noMultiLvlLbl val="0"/>
      </c:catAx>
      <c:valAx>
        <c:axId val="891846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educacion!$A$2:$A$7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  <c:extLst/>
            </c:strRef>
          </c:cat>
          <c:val>
            <c:numRef>
              <c:f>educacion!$B$2:$B$7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capacitaciones_recibidas!$A$2:$A$12</cx:f>
        <cx:lvl ptCount="11">
          <cx:pt idx="0">Atención al turista</cx:pt>
          <cx:pt idx="1">Diseño de productos turísticos</cx:pt>
          <cx:pt idx="2">Gastronomía</cx:pt>
          <cx:pt idx="3">Gestión del negocio</cx:pt>
          <cx:pt idx="4">Guido turístico</cx:pt>
          <cx:pt idx="5">Idioma extranjero</cx:pt>
          <cx:pt idx="6">Ninguna</cx:pt>
          <cx:pt idx="7">Parimonio</cx:pt>
          <cx:pt idx="8">Primeros auxilios y seguridad</cx:pt>
          <cx:pt idx="9">Tour operador</cx:pt>
          <cx:pt idx="10">Venta y promoción de servicio turístico </cx:pt>
        </cx:lvl>
      </cx:strDim>
      <cx:numDim type="size">
        <cx:f>capacitaciones_recibidas!$C$2:$C$12</cx:f>
        <cx:lvl ptCount="11" formatCode="0%">
          <cx:pt idx="0">0.53846153846153844</cx:pt>
          <cx:pt idx="1">0.37179487179487181</cx:pt>
          <cx:pt idx="2">0.33333333333333337</cx:pt>
          <cx:pt idx="3">0.37179487179487181</cx:pt>
          <cx:pt idx="4">0.28205128205128205</cx:pt>
          <cx:pt idx="5">0.23076923076923078</cx:pt>
          <cx:pt idx="6">0.16666666666666669</cx:pt>
          <cx:pt idx="7">0.39743589743589747</cx:pt>
          <cx:pt idx="8">0.29487179487179488</cx:pt>
          <cx:pt idx="9">0.23076923076923078</cx:pt>
          <cx:pt idx="10">0.39743589743589747</cx:pt>
        </cx:lvl>
      </cx:numDim>
    </cx:data>
  </cx:chartData>
  <cx:chart>
    <cx:plotArea>
      <cx:plotAreaRegion>
        <cx:series layoutId="treemap" uniqueId="{22750F30-8B61-47CE-8411-37D1F3AEF7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capacitaciones_necesitadas!$A$2:$A$13</cx:f>
        <cx:lvl ptCount="12">
          <cx:pt idx="0">Gestión de negocios</cx:pt>
          <cx:pt idx="1">Idioma extranjero</cx:pt>
          <cx:pt idx="2">Primero auxilios y seguridad</cx:pt>
          <cx:pt idx="3">Venta y promoción de servicios turísticos</cx:pt>
          <cx:pt idx="4">Diseño de productos turísticos</cx:pt>
          <cx:pt idx="5">Patrimonio</cx:pt>
          <cx:pt idx="6">Tour operador</cx:pt>
          <cx:pt idx="7">Atención al turista</cx:pt>
          <cx:pt idx="8">Gastronomía </cx:pt>
          <cx:pt idx="9">Guiado turístico</cx:pt>
          <cx:pt idx="10">Otra</cx:pt>
          <cx:pt idx="11">Ninguna</cx:pt>
        </cx:lvl>
      </cx:strDim>
      <cx:numDim type="size">
        <cx:f>capacitaciones_necesitadas!$C$2:$C$13</cx:f>
        <cx:lvl ptCount="12" formatCode="0%">
          <cx:pt idx="0">0.47435897435897439</cx:pt>
          <cx:pt idx="1">0.44871794871794868</cx:pt>
          <cx:pt idx="2">0.35897435897435898</cx:pt>
          <cx:pt idx="3">0.34615384615384615</cx:pt>
          <cx:pt idx="4">0.33333333333333337</cx:pt>
          <cx:pt idx="5">0.30769230769230771</cx:pt>
          <cx:pt idx="6">0.25641025641025644</cx:pt>
          <cx:pt idx="7">0.21794871794871795</cx:pt>
          <cx:pt idx="8">0.19230769230769229</cx:pt>
          <cx:pt idx="9">0.19230769230769229</cx:pt>
          <cx:pt idx="10">0.038461538461538464</cx:pt>
          <cx:pt idx="11">0.038461538461538464</cx:pt>
        </cx:lvl>
      </cx:numDim>
    </cx:data>
  </cx:chartData>
  <cx:chart>
    <cx:plotArea>
      <cx:plotAreaRegion>
        <cx:series layoutId="treemap" uniqueId="{A6A0B4D3-8617-4810-8306-5F2AE691C1F2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0.34799999999999998</cx:pt>
          <cx:pt idx="1">0.14799999999999999</cx:pt>
          <cx:pt idx="2">0.079000000000000001</cx:pt>
          <cx:pt idx="3">0.058599999999999999</cx:pt>
          <cx:pt idx="4">0.032199999999999999</cx:pt>
          <cx:pt idx="5">0.032199999999999999</cx:pt>
          <cx:pt idx="6">0.025000000000000001</cx:pt>
          <cx:pt idx="7">0.025000000000000001</cx:pt>
          <cx:pt idx="8">0.019</cx:pt>
          <cx:pt idx="9">0.012</cx:pt>
          <cx:pt idx="10">0.012</cx:pt>
          <cx:pt idx="11">0.012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02-04-2024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C8A3-3F50-A817-7FE5-A54DC12D8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415E-6FC6-2FB0-B374-4C6B4F2B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2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9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Sociedad del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22438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ACFE-369C-77BD-3950-A30EA06E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5B54E-E8BC-920B-D949-4144134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9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4679-B964-3B0C-76A1-B90EB259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Tramite de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1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09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0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60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sociedad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8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8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no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27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6907-8CAD-8FF0-9394-B761E40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BBD8C-75A9-A82A-0C95-F53D623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2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9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4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13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EE13C-BFC6-102A-C3A2-176D331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turistas atendidos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3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33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6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62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09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56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7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30A4-E1EA-D0F7-6948-6AD26DA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aproximado de turistas atendidos en temporada alta.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4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3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6C9B-452D-30D2-F121-AB120D2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de campo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BC0D-3C5D-9105-05BA-E934B42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245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Comunas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Pueblo indígena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2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86531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7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61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5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95B9-A35D-6D3C-4497-112C99DF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recibidas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08460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17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0E2F-1FBD-2D88-4245-4CA85A7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1457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8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6805D-F3A9-DFFA-9A9A-35DFE94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 vs recibidas (%)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D29FC6-9F87-A8B8-679F-A11AAC135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41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En su territorio existen señaléticas y demarcaciones para proteger el patrimonio arqueológico, cultural y/o de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5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9EFDD67-FAB8-8F2A-60D0-1E445519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70103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70431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 en años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351</Words>
  <Application>Microsoft Office PowerPoint</Application>
  <PresentationFormat>Panorámica</PresentationFormat>
  <Paragraphs>91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Calibri</vt:lpstr>
      <vt:lpstr>Tema de Office</vt:lpstr>
      <vt:lpstr>RESULTADOS</vt:lpstr>
      <vt:lpstr>Introducción</vt:lpstr>
      <vt:lpstr>Metodología</vt:lpstr>
      <vt:lpstr>Trabajo de campo </vt:lpstr>
      <vt:lpstr>Tasa de respuesta</vt:lpstr>
      <vt:lpstr>Caracterización del emprendimiento</vt:lpstr>
      <vt:lpstr>Género </vt:lpstr>
      <vt:lpstr>Edad promedio en años</vt:lpstr>
      <vt:lpstr>Pertenencia indígena</vt:lpstr>
      <vt:lpstr>Educación de emprendedores/empresarios</vt:lpstr>
      <vt:lpstr>Conexión a internet</vt:lpstr>
      <vt:lpstr>Comuna del emprendimiento</vt:lpstr>
      <vt:lpstr>Zona del emprendimiento</vt:lpstr>
      <vt:lpstr>Sociedad del emprendimiento/empresa</vt:lpstr>
      <vt:lpstr>Indicador económico</vt:lpstr>
      <vt:lpstr>Sello indígena</vt:lpstr>
      <vt:lpstr>Año de inicio del emprendimiento</vt:lpstr>
      <vt:lpstr>¿Es el turismo su ocupación principal?</vt:lpstr>
      <vt:lpstr>Temporada abierta del emprendimiento</vt:lpstr>
      <vt:lpstr>Tramite de formalización</vt:lpstr>
      <vt:lpstr>¿Por qué no inició actividades?</vt:lpstr>
      <vt:lpstr>Inicio ante SII</vt:lpstr>
      <vt:lpstr>Tipo de sociedad</vt:lpstr>
      <vt:lpstr>Espacios de desarrollo</vt:lpstr>
      <vt:lpstr>Instalaciones turísticas</vt:lpstr>
      <vt:lpstr>Canales de difusión del emprendimiento</vt:lpstr>
      <vt:lpstr>Idioma</vt:lpstr>
      <vt:lpstr>Organización no indígena</vt:lpstr>
      <vt:lpstr>Servicios turísticos ofrecidos</vt:lpstr>
      <vt:lpstr>Servicios recreativos ofrecidos</vt:lpstr>
      <vt:lpstr>Adaptabilidad a personas con discapacidad</vt:lpstr>
      <vt:lpstr>Adaptabilidad de la comida</vt:lpstr>
      <vt:lpstr>Admisión de mascotas</vt:lpstr>
      <vt:lpstr>Número de turistas atendidos</vt:lpstr>
      <vt:lpstr>Gasto diario turista (En %)</vt:lpstr>
      <vt:lpstr>Actividades complementarias al turismo</vt:lpstr>
      <vt:lpstr>Trabajadores en temporada alta (%)</vt:lpstr>
      <vt:lpstr>Trabajadores en temporada baja (%)</vt:lpstr>
      <vt:lpstr>Número aproximado de turistas atendidos en temporada alta.</vt:lpstr>
      <vt:lpstr>Comunas con mayor afluencia turística (número de turistas recibidos en temporada alta)</vt:lpstr>
      <vt:lpstr>Pueblo indígena con mayor afluencia turística (número de turistas recibidos en temporada alta)</vt:lpstr>
      <vt:lpstr>Tipo de financiamiento</vt:lpstr>
      <vt:lpstr>Financiamiento de instituciones</vt:lpstr>
      <vt:lpstr>Compra la comunidad</vt:lpstr>
      <vt:lpstr>Vinculación con empresas externas (no del territorio)</vt:lpstr>
      <vt:lpstr>Trámites formalización</vt:lpstr>
      <vt:lpstr>Capacitaciones recibidas</vt:lpstr>
      <vt:lpstr>Capacitaciones necesitadas</vt:lpstr>
      <vt:lpstr>Capacitaciones necesitadas vs recibidas (%)</vt:lpstr>
      <vt:lpstr>Sustentabilidad</vt:lpstr>
      <vt:lpstr>En su territorio existen señaléticas y demarcaciones para proteger el patrimonio arqueológico, cultural y/o de sitios sagrados del territorio</vt:lpstr>
      <vt:lpstr>Artesanías locales</vt:lpstr>
      <vt:lpstr>¿El emprendimiento se vincula con otros actores del territorio?</vt:lpstr>
      <vt:lpstr>Entrega de Información ancestral</vt:lpstr>
      <vt:lpstr>Normas de comportamiento para personas</vt:lpstr>
      <vt:lpstr>Normas de comportamiento para servicios turísticos</vt:lpstr>
      <vt:lpstr>Gestión de basura</vt:lpstr>
      <vt:lpstr>Tipo de eficiencia energética</vt:lpstr>
      <vt:lpstr>Turismo ha afectado la conservación del patrimonio</vt:lpstr>
      <vt:lpstr>Capacidad de carga</vt:lpstr>
      <vt:lpstr>Prácticas de recuperación ambiental</vt:lpstr>
      <vt:lpstr>Disponibilidad de agua</vt:lpstr>
      <vt:lpstr>CRISIS</vt:lpstr>
      <vt:lpstr>¿Sufrió alguna crisis?</vt:lpstr>
      <vt:lpstr>EVENTO QUE CAUSÓ LA CRISIS </vt:lpstr>
      <vt:lpstr>Estado recuperación crisis</vt:lpstr>
      <vt:lpstr>Protocolo de emergencia</vt:lpstr>
      <vt:lpstr>Protocolo sanitario</vt:lpstr>
      <vt:lpstr>¿Se encuentra en una zona de riesgo?</vt:lpstr>
      <vt:lpstr>¿Posee una zona segura?</vt:lpstr>
      <vt:lpstr>Primeros auxilios.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Javier Deneken Uribe</cp:lastModifiedBy>
  <cp:revision>12</cp:revision>
  <dcterms:created xsi:type="dcterms:W3CDTF">2024-03-27T13:24:06Z</dcterms:created>
  <dcterms:modified xsi:type="dcterms:W3CDTF">2024-04-02T22:17:14Z</dcterms:modified>
</cp:coreProperties>
</file>