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8.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Ex4.xml" ContentType="application/vnd.ms-office.chartex+xml"/>
  <Override PartName="/ppt/charts/style12.xml" ContentType="application/vnd.ms-office.chartstyle+xml"/>
  <Override PartName="/ppt/charts/colors12.xml" ContentType="application/vnd.ms-office.chartcolorstyle+xml"/>
  <Override PartName="/ppt/charts/chartEx5.xml" ContentType="application/vnd.ms-office.chartex+xml"/>
  <Override PartName="/ppt/charts/style13.xml" ContentType="application/vnd.ms-office.chartstyle+xml"/>
  <Override PartName="/ppt/charts/colors13.xml" ContentType="application/vnd.ms-office.chartcolorstyle+xml"/>
  <Override PartName="/ppt/charts/chart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0.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1.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Ex6.xml" ContentType="application/vnd.ms-office.chartex+xml"/>
  <Override PartName="/ppt/charts/style17.xml" ContentType="application/vnd.ms-office.chartstyle+xml"/>
  <Override PartName="/ppt/charts/colors17.xml" ContentType="application/vnd.ms-office.chartcolorstyle+xml"/>
  <Override PartName="/ppt/charts/chart12.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3.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4.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5.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16.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Ex7.xml" ContentType="application/vnd.ms-office.chartex+xml"/>
  <Override PartName="/ppt/charts/style23.xml" ContentType="application/vnd.ms-office.chartstyle+xml"/>
  <Override PartName="/ppt/charts/colors23.xml" ContentType="application/vnd.ms-office.chartcolorstyle+xml"/>
  <Override PartName="/ppt/charts/chart17.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1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19.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0.xml" ContentType="application/vnd.openxmlformats-officedocument.drawingml.chart+xml"/>
  <Override PartName="/ppt/charts/style27.xml" ContentType="application/vnd.ms-office.chartstyle+xml"/>
  <Override PartName="/ppt/charts/colors27.xml" ContentType="application/vnd.ms-office.chartcolorstyle+xml"/>
  <Override PartName="/ppt/comments/modernComment_115_6C4E3B1C.xml" ContentType="application/vnd.ms-powerpoint.comments+xml"/>
  <Override PartName="/ppt/charts/chart21.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2.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23.xml" ContentType="application/vnd.openxmlformats-officedocument.drawingml.chart+xml"/>
  <Override PartName="/ppt/charts/chart24.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Ex8.xml" ContentType="application/vnd.ms-office.chartex+xml"/>
  <Override PartName="/ppt/charts/style31.xml" ContentType="application/vnd.ms-office.chartstyle+xml"/>
  <Override PartName="/ppt/charts/colors31.xml" ContentType="application/vnd.ms-office.chartcolorstyle+xml"/>
  <Override PartName="/ppt/charts/chart25.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26.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27.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28.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Ex9.xml" ContentType="application/vnd.ms-office.chartex+xml"/>
  <Override PartName="/ppt/charts/style36.xml" ContentType="application/vnd.ms-office.chartstyle+xml"/>
  <Override PartName="/ppt/charts/colors36.xml" ContentType="application/vnd.ms-office.chartcolorstyle+xml"/>
  <Override PartName="/ppt/charts/chart29.xml" ContentType="application/vnd.openxmlformats-officedocument.drawingml.chart+xml"/>
  <Override PartName="/ppt/charts/chart30.xml" ContentType="application/vnd.openxmlformats-officedocument.drawingml.chart+xml"/>
  <Override PartName="/ppt/charts/style37.xml" ContentType="application/vnd.ms-office.chartstyle+xml"/>
  <Override PartName="/ppt/charts/colors37.xml" ContentType="application/vnd.ms-office.chartcolorstyle+xml"/>
  <Override PartName="/ppt/comments/modernComment_16E_39588E20.xml" ContentType="application/vnd.ms-powerpoint.comments+xml"/>
  <Override PartName="/ppt/charts/chartEx10.xml" ContentType="application/vnd.ms-office.chartex+xml"/>
  <Override PartName="/ppt/charts/style38.xml" ContentType="application/vnd.ms-office.chartstyle+xml"/>
  <Override PartName="/ppt/charts/colors38.xml" ContentType="application/vnd.ms-office.chartcolorstyle+xml"/>
  <Override PartName="/ppt/charts/chart31.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32.xml" ContentType="application/vnd.openxmlformats-officedocument.drawingml.chart+xml"/>
  <Override PartName="/ppt/charts/style40.xml" ContentType="application/vnd.ms-office.chartstyle+xml"/>
  <Override PartName="/ppt/charts/colors40.xml" ContentType="application/vnd.ms-office.chartcolorstyle+xml"/>
  <Override PartName="/ppt/comments/modernComment_158_971FD6AC.xml" ContentType="application/vnd.ms-powerpoint.comments+xml"/>
  <Override PartName="/ppt/charts/chart33.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Ex11.xml" ContentType="application/vnd.ms-office.chartex+xml"/>
  <Override PartName="/ppt/charts/style42.xml" ContentType="application/vnd.ms-office.chartstyle+xml"/>
  <Override PartName="/ppt/charts/colors42.xml" ContentType="application/vnd.ms-office.chartcolorstyle+xml"/>
  <Override PartName="/ppt/comments/modernComment_11C_B2EF9C06.xml" ContentType="application/vnd.ms-powerpoint.comments+xml"/>
  <Override PartName="/ppt/charts/chartEx12.xml" ContentType="application/vnd.ms-office.chartex+xml"/>
  <Override PartName="/ppt/charts/style43.xml" ContentType="application/vnd.ms-office.chartstyle+xml"/>
  <Override PartName="/ppt/charts/colors43.xml" ContentType="application/vnd.ms-office.chartcolorstyle+xml"/>
  <Override PartName="/ppt/comments/modernComment_12A_40C88205.xml" ContentType="application/vnd.ms-powerpoint.comments+xml"/>
  <Override PartName="/ppt/charts/chart34.xml" ContentType="application/vnd.openxmlformats-officedocument.drawingml.chart+xml"/>
  <Override PartName="/ppt/charts/style44.xml" ContentType="application/vnd.ms-office.chartstyle+xml"/>
  <Override PartName="/ppt/charts/colors44.xml" ContentType="application/vnd.ms-office.chartcolorstyle+xml"/>
  <Override PartName="/ppt/comments/modernComment_146_97A76542.xml" ContentType="application/vnd.ms-powerpoint.comments+xml"/>
  <Override PartName="/ppt/charts/chart35.xml" ContentType="application/vnd.openxmlformats-officedocument.drawingml.chart+xml"/>
  <Override PartName="/ppt/charts/style45.xml" ContentType="application/vnd.ms-office.chartstyle+xml"/>
  <Override PartName="/ppt/charts/colors45.xml" ContentType="application/vnd.ms-office.chartcolorstyle+xml"/>
  <Override PartName="/ppt/comments/modernComment_148_8D57977C.xml" ContentType="application/vnd.ms-powerpoint.comments+xml"/>
  <Override PartName="/ppt/charts/chart3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3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3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3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40.xml" ContentType="application/vnd.openxmlformats-officedocument.drawingml.chart+xml"/>
  <Override PartName="/ppt/charts/style50.xml" ContentType="application/vnd.ms-office.chartstyle+xml"/>
  <Override PartName="/ppt/charts/colors50.xml" ContentType="application/vnd.ms-office.chartcolorstyle+xml"/>
  <Override PartName="/ppt/comments/modernComment_11E_D68007BE.xml" ContentType="application/vnd.ms-powerpoint.comments+xml"/>
  <Override PartName="/ppt/charts/chart4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4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4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4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4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4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4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48.xml" ContentType="application/vnd.openxmlformats-officedocument.drawingml.chart+xml"/>
  <Override PartName="/ppt/charts/style58.xml" ContentType="application/vnd.ms-office.chartstyle+xml"/>
  <Override PartName="/ppt/charts/colors58.xml" ContentType="application/vnd.ms-office.chartcolorstyle+xml"/>
  <Override PartName="/ppt/comments/modernComment_117_DDF3E5A5.xml" ContentType="application/vnd.ms-powerpoint.comments+xml"/>
  <Override PartName="/ppt/charts/chart4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50.xml" ContentType="application/vnd.openxmlformats-officedocument.drawingml.chart+xml"/>
  <Override PartName="/ppt/charts/style60.xml" ContentType="application/vnd.ms-office.chartstyle+xml"/>
  <Override PartName="/ppt/charts/colors60.xml" ContentType="application/vnd.ms-office.chartcolorstyle+xml"/>
  <Override PartName="/ppt/drawings/drawing1.xml" ContentType="application/vnd.openxmlformats-officedocument.drawingml.chartshapes+xml"/>
  <Override PartName="/ppt/charts/chart5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Ex13.xml" ContentType="application/vnd.ms-office.chartex+xml"/>
  <Override PartName="/ppt/charts/style62.xml" ContentType="application/vnd.ms-office.chartstyle+xml"/>
  <Override PartName="/ppt/charts/colors62.xml" ContentType="application/vnd.ms-office.chartcolorstyle+xml"/>
  <Override PartName="/ppt/charts/chartEx14.xml" ContentType="application/vnd.ms-office.chartex+xml"/>
  <Override PartName="/ppt/charts/style63.xml" ContentType="application/vnd.ms-office.chartstyle+xml"/>
  <Override PartName="/ppt/charts/colors63.xml" ContentType="application/vnd.ms-office.chartcolorstyle+xml"/>
  <Override PartName="/ppt/charts/chartEx15.xml" ContentType="application/vnd.ms-office.chartex+xml"/>
  <Override PartName="/ppt/charts/style64.xml" ContentType="application/vnd.ms-office.chartstyle+xml"/>
  <Override PartName="/ppt/charts/colors64.xml" ContentType="application/vnd.ms-office.chartcolorstyle+xml"/>
  <Override PartName="/ppt/charts/chart52.xml" ContentType="application/vnd.openxmlformats-officedocument.drawingml.chart+xml"/>
  <Override PartName="/ppt/charts/style65.xml" ContentType="application/vnd.ms-office.chartstyle+xml"/>
  <Override PartName="/ppt/charts/colors65.xml" ContentType="application/vnd.ms-office.chartcolorstyle+xml"/>
  <Override PartName="/ppt/comments/modernComment_10E_4C276C5F.xml" ContentType="application/vnd.ms-powerpoint.comments+xml"/>
  <Override PartName="/ppt/charts/chart53.xml" ContentType="application/vnd.openxmlformats-officedocument.drawingml.chart+xml"/>
  <Override PartName="/ppt/charts/style66.xml" ContentType="application/vnd.ms-office.chartstyle+xml"/>
  <Override PartName="/ppt/charts/colors66.xml" ContentType="application/vnd.ms-office.chartcolorstyle+xml"/>
  <Override PartName="/ppt/charts/chart54.xml" ContentType="application/vnd.openxmlformats-officedocument.drawingml.chart+xml"/>
  <Override PartName="/ppt/charts/style67.xml" ContentType="application/vnd.ms-office.chartstyle+xml"/>
  <Override PartName="/ppt/charts/colors67.xml" ContentType="application/vnd.ms-office.chartcolorstyle+xml"/>
  <Override PartName="/ppt/charts/chart55.xml" ContentType="application/vnd.openxmlformats-officedocument.drawingml.chart+xml"/>
  <Override PartName="/ppt/charts/style68.xml" ContentType="application/vnd.ms-office.chartstyle+xml"/>
  <Override PartName="/ppt/charts/colors68.xml" ContentType="application/vnd.ms-office.chartcolorstyle+xml"/>
  <Override PartName="/ppt/charts/chart56.xml" ContentType="application/vnd.openxmlformats-officedocument.drawingml.chart+xml"/>
  <Override PartName="/ppt/charts/style69.xml" ContentType="application/vnd.ms-office.chartstyle+xml"/>
  <Override PartName="/ppt/charts/colors69.xml" ContentType="application/vnd.ms-office.chartcolorstyle+xml"/>
  <Override PartName="/ppt/charts/chart57.xml" ContentType="application/vnd.openxmlformats-officedocument.drawingml.chart+xml"/>
  <Override PartName="/ppt/charts/style70.xml" ContentType="application/vnd.ms-office.chartstyle+xml"/>
  <Override PartName="/ppt/charts/colors70.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335" r:id="rId3"/>
    <p:sldId id="331" r:id="rId4"/>
    <p:sldId id="332" r:id="rId5"/>
    <p:sldId id="333" r:id="rId6"/>
    <p:sldId id="305" r:id="rId7"/>
    <p:sldId id="256" r:id="rId8"/>
    <p:sldId id="317" r:id="rId9"/>
    <p:sldId id="303" r:id="rId10"/>
    <p:sldId id="287" r:id="rId11"/>
    <p:sldId id="304" r:id="rId12"/>
    <p:sldId id="280" r:id="rId13"/>
    <p:sldId id="329" r:id="rId14"/>
    <p:sldId id="330" r:id="rId15"/>
    <p:sldId id="336" r:id="rId16"/>
    <p:sldId id="320" r:id="rId17"/>
    <p:sldId id="323" r:id="rId18"/>
    <p:sldId id="310" r:id="rId19"/>
    <p:sldId id="325" r:id="rId20"/>
    <p:sldId id="315" r:id="rId21"/>
    <p:sldId id="311" r:id="rId22"/>
    <p:sldId id="312" r:id="rId23"/>
    <p:sldId id="283" r:id="rId24"/>
    <p:sldId id="259" r:id="rId25"/>
    <p:sldId id="321" r:id="rId26"/>
    <p:sldId id="319" r:id="rId27"/>
    <p:sldId id="322" r:id="rId28"/>
    <p:sldId id="351" r:id="rId29"/>
    <p:sldId id="293" r:id="rId30"/>
    <p:sldId id="324" r:id="rId31"/>
    <p:sldId id="264" r:id="rId32"/>
    <p:sldId id="316" r:id="rId33"/>
    <p:sldId id="285" r:id="rId34"/>
    <p:sldId id="340" r:id="rId35"/>
    <p:sldId id="277" r:id="rId36"/>
    <p:sldId id="297" r:id="rId37"/>
    <p:sldId id="367" r:id="rId38"/>
    <p:sldId id="307" r:id="rId39"/>
    <p:sldId id="371" r:id="rId40"/>
    <p:sldId id="278" r:id="rId41"/>
    <p:sldId id="263" r:id="rId42"/>
    <p:sldId id="258" r:id="rId43"/>
    <p:sldId id="294" r:id="rId44"/>
    <p:sldId id="289" r:id="rId45"/>
    <p:sldId id="372" r:id="rId46"/>
    <p:sldId id="368" r:id="rId47"/>
    <p:sldId id="366" r:id="rId48"/>
    <p:sldId id="343" r:id="rId49"/>
    <p:sldId id="257" r:id="rId50"/>
    <p:sldId id="344" r:id="rId51"/>
    <p:sldId id="369" r:id="rId52"/>
    <p:sldId id="284" r:id="rId53"/>
    <p:sldId id="298" r:id="rId54"/>
    <p:sldId id="326" r:id="rId55"/>
    <p:sldId id="328" r:id="rId56"/>
    <p:sldId id="347" r:id="rId57"/>
    <p:sldId id="339" r:id="rId58"/>
    <p:sldId id="261" r:id="rId59"/>
    <p:sldId id="308" r:id="rId60"/>
    <p:sldId id="291" r:id="rId61"/>
    <p:sldId id="286" r:id="rId62"/>
    <p:sldId id="300" r:id="rId63"/>
    <p:sldId id="301" r:id="rId64"/>
    <p:sldId id="296" r:id="rId65"/>
    <p:sldId id="282" r:id="rId66"/>
    <p:sldId id="318" r:id="rId67"/>
    <p:sldId id="281" r:id="rId68"/>
    <p:sldId id="306" r:id="rId69"/>
    <p:sldId id="313" r:id="rId70"/>
    <p:sldId id="262" r:id="rId71"/>
    <p:sldId id="279" r:id="rId72"/>
    <p:sldId id="370" r:id="rId73"/>
    <p:sldId id="266" r:id="rId74"/>
    <p:sldId id="271" r:id="rId75"/>
    <p:sldId id="274" r:id="rId76"/>
    <p:sldId id="273" r:id="rId77"/>
    <p:sldId id="355" r:id="rId78"/>
    <p:sldId id="272" r:id="rId79"/>
    <p:sldId id="270" r:id="rId80"/>
    <p:sldId id="275" r:id="rId81"/>
    <p:sldId id="268" r:id="rId82"/>
    <p:sldId id="276" r:id="rId8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A34BD24-6C58-5DFD-D617-B9392A1C800D}" name="Nadia Herrada Hidalgo" initials="NHH" userId="S::nherrada@uc.cl::4a829611-c75e-4359-a9e2-655b9a4af4a3" providerId="AD"/>
  <p188:author id="{2CE7262F-CCB2-20C4-EB17-A6C562021B31}" name="Matias Javier Deneken Uribe" initials="MD" userId="S::MADENEKEN2017@udec.cl::4487f53f-1b57-4332-b668-90e895cd83cc" providerId="AD"/>
  <p188:author id="{58FCBD67-2BE7-09E8-23B7-B220D7862083}" name="Francisca Antonia De La Maza Cabrera" initials="FADLMC" userId="S::fcadelamaza@uc.cl::7f5b2105-b178-40fe-aab9-89de5cf7177d" providerId="AD"/>
  <p188:author id="{48A84BC1-9B84-7DEA-D2FF-5D7B1A7DEF0F}" name="x" initials="x" userId="x" providerId="None"/>
  <p188:author id="{244146C6-0E01-C4BF-DDBC-1CB8EC5B342C}" name="Matias Deneken" initials="MD" userId="cb66132a68726793"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x" initials="x" lastIdx="107" clrIdx="0">
    <p:extLst>
      <p:ext uri="{19B8F6BF-5375-455C-9EA6-DF929625EA0E}">
        <p15:presenceInfo xmlns:p15="http://schemas.microsoft.com/office/powerpoint/2012/main" userId="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566" autoAdjust="0"/>
    <p:restoredTop sz="94660"/>
  </p:normalViewPr>
  <p:slideViewPr>
    <p:cSldViewPr snapToGrid="0">
      <p:cViewPr varScale="1">
        <p:scale>
          <a:sx n="78" d="100"/>
          <a:sy n="78" d="100"/>
        </p:scale>
        <p:origin x="184" y="9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89" Type="http://schemas.microsoft.com/office/2018/10/relationships/authors" Targe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5.xml"/><Relationship Id="rId1" Type="http://schemas.microsoft.com/office/2011/relationships/chartStyle" Target="style15.xml"/></Relationships>
</file>

<file path=ppt/charts/_rels/chart1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6.xml"/><Relationship Id="rId1" Type="http://schemas.microsoft.com/office/2011/relationships/chartStyle" Target="style16.xml"/></Relationships>
</file>

<file path=ppt/charts/_rels/chart1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8.xml"/><Relationship Id="rId1" Type="http://schemas.microsoft.com/office/2011/relationships/chartStyle" Target="style18.xml"/></Relationships>
</file>

<file path=ppt/charts/_rels/chart1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9.xml"/><Relationship Id="rId1" Type="http://schemas.microsoft.com/office/2011/relationships/chartStyle" Target="style19.xml"/></Relationships>
</file>

<file path=ppt/charts/_rels/chart1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0.xml"/><Relationship Id="rId1" Type="http://schemas.microsoft.com/office/2011/relationships/chartStyle" Target="style20.xml"/></Relationships>
</file>

<file path=ppt/charts/_rels/chart1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1.xml"/><Relationship Id="rId1" Type="http://schemas.microsoft.com/office/2011/relationships/chartStyle" Target="style21.xml"/></Relationships>
</file>

<file path=ppt/charts/_rels/chart1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2.xml"/><Relationship Id="rId1" Type="http://schemas.microsoft.com/office/2011/relationships/chartStyle" Target="style22.xml"/></Relationships>
</file>

<file path=ppt/charts/_rels/chart1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4.xml"/><Relationship Id="rId1" Type="http://schemas.microsoft.com/office/2011/relationships/chartStyle" Target="style24.xml"/></Relationships>
</file>

<file path=ppt/charts/_rels/chart1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5.xml"/><Relationship Id="rId1" Type="http://schemas.microsoft.com/office/2011/relationships/chartStyle" Target="style25.xml"/></Relationships>
</file>

<file path=ppt/charts/_rels/chart1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6.xml"/><Relationship Id="rId1" Type="http://schemas.microsoft.com/office/2011/relationships/chartStyle" Target="style26.xml"/></Relationships>
</file>

<file path=ppt/charts/_rels/chart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xml"/><Relationship Id="rId1" Type="http://schemas.microsoft.com/office/2011/relationships/chartStyle" Target="style3.xml"/></Relationships>
</file>

<file path=ppt/charts/_rels/chart2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27.xml"/><Relationship Id="rId1" Type="http://schemas.microsoft.com/office/2011/relationships/chartStyle" Target="style27.xml"/></Relationships>
</file>

<file path=ppt/charts/_rels/chart2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28.xml"/><Relationship Id="rId1" Type="http://schemas.microsoft.com/office/2011/relationships/chartStyle" Target="style28.xml"/></Relationships>
</file>

<file path=ppt/charts/_rels/chart2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9.xml"/><Relationship Id="rId1" Type="http://schemas.microsoft.com/office/2011/relationships/chartStyle" Target="style29.xml"/></Relationships>
</file>

<file path=ppt/charts/_rels/chart23.xml.rels><?xml version="1.0" encoding="UTF-8" standalone="yes"?>
<Relationships xmlns="http://schemas.openxmlformats.org/package/2006/relationships"><Relationship Id="rId1" Type="http://schemas.openxmlformats.org/officeDocument/2006/relationships/oleObject" Target="Libro2" TargetMode="External"/></Relationships>
</file>

<file path=ppt/charts/_rels/chart2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0.xml"/><Relationship Id="rId1" Type="http://schemas.microsoft.com/office/2011/relationships/chartStyle" Target="style30.xml"/></Relationships>
</file>

<file path=ppt/charts/_rels/chart2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2.xml"/><Relationship Id="rId1" Type="http://schemas.microsoft.com/office/2011/relationships/chartStyle" Target="style32.xml"/></Relationships>
</file>

<file path=ppt/charts/_rels/chart2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3.xml"/><Relationship Id="rId1" Type="http://schemas.microsoft.com/office/2011/relationships/chartStyle" Target="style33.xml"/></Relationships>
</file>

<file path=ppt/charts/_rels/chart2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4.xml"/><Relationship Id="rId1" Type="http://schemas.microsoft.com/office/2011/relationships/chartStyle" Target="style34.xml"/></Relationships>
</file>

<file path=ppt/charts/_rels/chart2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5.xml"/><Relationship Id="rId1" Type="http://schemas.microsoft.com/office/2011/relationships/chartStyle" Target="style35.xml"/></Relationships>
</file>

<file path=ppt/charts/_rels/chart29.xml.rels><?xml version="1.0" encoding="UTF-8" standalone="yes"?>
<Relationships xmlns="http://schemas.openxmlformats.org/package/2006/relationships"><Relationship Id="rId1" Type="http://schemas.openxmlformats.org/officeDocument/2006/relationships/oleObject" Target="file:///D:\Dropbox\CIIR\01%20FONDEF%202021%20Ejecuci&#243;n\procesamiento_preati\bbdd\descriptivos_encuesta.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xml"/><Relationship Id="rId1" Type="http://schemas.microsoft.com/office/2011/relationships/chartStyle" Target="style4.xml"/></Relationships>
</file>

<file path=ppt/charts/_rels/chart3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7.xml"/><Relationship Id="rId1" Type="http://schemas.microsoft.com/office/2011/relationships/chartStyle" Target="style37.xml"/></Relationships>
</file>

<file path=ppt/charts/_rels/chart3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39.xml"/><Relationship Id="rId1" Type="http://schemas.microsoft.com/office/2011/relationships/chartStyle" Target="style39.xml"/></Relationships>
</file>

<file path=ppt/charts/_rels/chart3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0.xml"/><Relationship Id="rId1" Type="http://schemas.microsoft.com/office/2011/relationships/chartStyle" Target="style40.xml"/></Relationships>
</file>

<file path=ppt/charts/_rels/chart3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1.xml"/><Relationship Id="rId1" Type="http://schemas.microsoft.com/office/2011/relationships/chartStyle" Target="style41.xml"/></Relationships>
</file>

<file path=ppt/charts/_rels/chart3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4.xml"/><Relationship Id="rId1" Type="http://schemas.microsoft.com/office/2011/relationships/chartStyle" Target="style44.xml"/></Relationships>
</file>

<file path=ppt/charts/_rels/chart3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5.xml"/><Relationship Id="rId1" Type="http://schemas.microsoft.com/office/2011/relationships/chartStyle" Target="style45.xml"/></Relationships>
</file>

<file path=ppt/charts/_rels/chart3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6.xml"/><Relationship Id="rId1" Type="http://schemas.microsoft.com/office/2011/relationships/chartStyle" Target="style46.xml"/></Relationships>
</file>

<file path=ppt/charts/_rels/chart3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7.xml"/><Relationship Id="rId1" Type="http://schemas.microsoft.com/office/2011/relationships/chartStyle" Target="style47.xml"/></Relationships>
</file>

<file path=ppt/charts/_rels/chart3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8.xml"/><Relationship Id="rId1" Type="http://schemas.microsoft.com/office/2011/relationships/chartStyle" Target="style48.xml"/></Relationships>
</file>

<file path=ppt/charts/_rels/chart3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49.xml"/><Relationship Id="rId1" Type="http://schemas.microsoft.com/office/2011/relationships/chartStyle" Target="style49.xml"/></Relationships>
</file>

<file path=ppt/charts/_rels/chart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xml"/><Relationship Id="rId1" Type="http://schemas.microsoft.com/office/2011/relationships/chartStyle" Target="style5.xml"/></Relationships>
</file>

<file path=ppt/charts/_rels/chart4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0.xml"/><Relationship Id="rId1" Type="http://schemas.microsoft.com/office/2011/relationships/chartStyle" Target="style50.xml"/></Relationships>
</file>

<file path=ppt/charts/_rels/chart4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1.xml"/><Relationship Id="rId1" Type="http://schemas.microsoft.com/office/2011/relationships/chartStyle" Target="style51.xml"/></Relationships>
</file>

<file path=ppt/charts/_rels/chart4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2.xml"/><Relationship Id="rId1" Type="http://schemas.microsoft.com/office/2011/relationships/chartStyle" Target="style52.xml"/></Relationships>
</file>

<file path=ppt/charts/_rels/chart4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3.xml"/><Relationship Id="rId1" Type="http://schemas.microsoft.com/office/2011/relationships/chartStyle" Target="style53.xml"/></Relationships>
</file>

<file path=ppt/charts/_rels/chart4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4.xml"/><Relationship Id="rId1" Type="http://schemas.microsoft.com/office/2011/relationships/chartStyle" Target="style54.xml"/></Relationships>
</file>

<file path=ppt/charts/_rels/chart4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5.xml"/><Relationship Id="rId1" Type="http://schemas.microsoft.com/office/2011/relationships/chartStyle" Target="style55.xml"/></Relationships>
</file>

<file path=ppt/charts/_rels/chart4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6.xml"/><Relationship Id="rId1" Type="http://schemas.microsoft.com/office/2011/relationships/chartStyle" Target="style56.xml"/></Relationships>
</file>

<file path=ppt/charts/_rels/chart4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7.xml"/><Relationship Id="rId1" Type="http://schemas.microsoft.com/office/2011/relationships/chartStyle" Target="style57.xml"/></Relationships>
</file>

<file path=ppt/charts/_rels/chart4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8.xml"/><Relationship Id="rId1" Type="http://schemas.microsoft.com/office/2011/relationships/chartStyle" Target="style58.xml"/></Relationships>
</file>

<file path=ppt/charts/_rels/chart4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59.xml"/><Relationship Id="rId1" Type="http://schemas.microsoft.com/office/2011/relationships/chartStyle" Target="style59.xml"/></Relationships>
</file>

<file path=ppt/charts/_rels/chart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xml"/><Relationship Id="rId1" Type="http://schemas.microsoft.com/office/2011/relationships/chartStyle" Target="style6.xml"/></Relationships>
</file>

<file path=ppt/charts/_rels/chart50.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0.xml"/><Relationship Id="rId1" Type="http://schemas.microsoft.com/office/2011/relationships/chartStyle" Target="style60.xml"/><Relationship Id="rId4" Type="http://schemas.openxmlformats.org/officeDocument/2006/relationships/chartUserShapes" Target="../drawings/drawing1.xml"/></Relationships>
</file>

<file path=ppt/charts/_rels/chart51.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1.xml"/><Relationship Id="rId1" Type="http://schemas.microsoft.com/office/2011/relationships/chartStyle" Target="style61.xml"/></Relationships>
</file>

<file path=ppt/charts/_rels/chart52.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5.xml"/><Relationship Id="rId1" Type="http://schemas.microsoft.com/office/2011/relationships/chartStyle" Target="style65.xml"/></Relationships>
</file>

<file path=ppt/charts/_rels/chart53.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6.xml"/><Relationship Id="rId1" Type="http://schemas.microsoft.com/office/2011/relationships/chartStyle" Target="style66.xml"/></Relationships>
</file>

<file path=ppt/charts/_rels/chart54.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7.xml"/><Relationship Id="rId1" Type="http://schemas.microsoft.com/office/2011/relationships/chartStyle" Target="style67.xml"/></Relationships>
</file>

<file path=ppt/charts/_rels/chart55.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8.xml"/><Relationship Id="rId1" Type="http://schemas.microsoft.com/office/2011/relationships/chartStyle" Target="style68.xml"/></Relationships>
</file>

<file path=ppt/charts/_rels/chart5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69.xml"/><Relationship Id="rId1" Type="http://schemas.microsoft.com/office/2011/relationships/chartStyle" Target="style69.xml"/></Relationships>
</file>

<file path=ppt/charts/_rels/chart5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70.xml"/><Relationship Id="rId1" Type="http://schemas.microsoft.com/office/2011/relationships/chartStyle" Target="style70.xml"/></Relationships>
</file>

<file path=ppt/charts/_rels/chart6.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0.xml"/><Relationship Id="rId1" Type="http://schemas.microsoft.com/office/2011/relationships/chartStyle" Target="style10.xml"/></Relationships>
</file>

<file path=ppt/charts/_rels/chart8.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1.xml"/><Relationship Id="rId1" Type="http://schemas.microsoft.com/office/2011/relationships/chartStyle" Target="style11.xml"/></Relationships>
</file>

<file path=ppt/charts/_rels/chart9.xml.rels><?xml version="1.0" encoding="UTF-8" standalone="yes"?>
<Relationships xmlns="http://schemas.openxmlformats.org/package/2006/relationships"><Relationship Id="rId3" Type="http://schemas.openxmlformats.org/officeDocument/2006/relationships/oleObject" Target="file:///D:\Dropbox\CIIR\01%20FONDEF%202021%20Ejecuci&#243;n\procesamiento_preati\bbdd\descriptivos_encuesta.xlsx" TargetMode="External"/><Relationship Id="rId2" Type="http://schemas.microsoft.com/office/2011/relationships/chartColorStyle" Target="colors14.xml"/><Relationship Id="rId1" Type="http://schemas.microsoft.com/office/2011/relationships/chartStyle" Target="style14.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Dropbox\CIIR\01%20FONDEF%202021%20Ejecuci&#243;n\procesamiento_preati\bbdd\descriptivos_encuesta.xlsx" TargetMode="External"/></Relationships>
</file>

<file path=ppt/charts/_rels/chartEx10.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oleObject" Target="file:///D:\Dropbox\CIIR\01%20FONDEF%202021%20Ejecuci&#243;n\procesamiento_preati\bbdd\descriptivos_encuesta.xlsx" TargetMode="External"/></Relationships>
</file>

<file path=ppt/charts/_rels/chartEx11.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oleObject" Target="file:///D:\Dropbox\CIIR\01%20FONDEF%202021%20Ejecuci&#243;n\procesamiento_preati\bbdd\descriptivos_encuesta.xlsx" TargetMode="External"/></Relationships>
</file>

<file path=ppt/charts/_rels/chartEx12.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oleObject" Target="file:///D:\Dropbox\CIIR\01%20FONDEF%202021%20Ejecuci&#243;n\procesamiento_preati\bbdd\descriptivos_encuesta.xlsx" TargetMode="External"/></Relationships>
</file>

<file path=ppt/charts/_rels/chartEx13.xml.rels><?xml version="1.0" encoding="UTF-8" standalone="yes"?>
<Relationships xmlns="http://schemas.openxmlformats.org/package/2006/relationships"><Relationship Id="rId3" Type="http://schemas.microsoft.com/office/2011/relationships/chartColorStyle" Target="colors62.xml"/><Relationship Id="rId2" Type="http://schemas.microsoft.com/office/2011/relationships/chartStyle" Target="style62.xml"/><Relationship Id="rId1" Type="http://schemas.openxmlformats.org/officeDocument/2006/relationships/oleObject" Target="file:///D:\Dropbox\CIIR\01%20FONDEF%202021%20Ejecuci&#243;n\procesamiento_preati\bbdd\descriptivos_encuesta.xlsx" TargetMode="External"/></Relationships>
</file>

<file path=ppt/charts/_rels/chartEx14.xml.rels><?xml version="1.0" encoding="UTF-8" standalone="yes"?>
<Relationships xmlns="http://schemas.openxmlformats.org/package/2006/relationships"><Relationship Id="rId3" Type="http://schemas.microsoft.com/office/2011/relationships/chartColorStyle" Target="colors63.xml"/><Relationship Id="rId2" Type="http://schemas.microsoft.com/office/2011/relationships/chartStyle" Target="style63.xml"/><Relationship Id="rId1" Type="http://schemas.openxmlformats.org/officeDocument/2006/relationships/oleObject" Target="file:///D:\Dropbox\CIIR\01%20FONDEF%202021%20Ejecuci&#243;n\procesamiento_preati\bbdd\descriptivos_encuesta.xlsx" TargetMode="External"/></Relationships>
</file>

<file path=ppt/charts/_rels/chartEx15.xml.rels><?xml version="1.0" encoding="UTF-8" standalone="yes"?>
<Relationships xmlns="http://schemas.openxmlformats.org/package/2006/relationships"><Relationship Id="rId3" Type="http://schemas.microsoft.com/office/2011/relationships/chartColorStyle" Target="colors64.xml"/><Relationship Id="rId2" Type="http://schemas.microsoft.com/office/2011/relationships/chartStyle" Target="style64.xml"/><Relationship Id="rId1" Type="http://schemas.openxmlformats.org/officeDocument/2006/relationships/oleObject" Target="file:///D:\Dropbox\CIIR\01%20FONDEF%202021%20Ejecuci&#243;n\procesamiento_preati\bbdd\descriptivos_encues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D:\Dropbox\CIIR\01%20FONDEF%202021%20Ejecuci&#243;n\procesamiento_preati\bbdd\descriptivos_encues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Dropbox\CIIR\01%20FONDEF%202021%20Ejecuci&#243;n\procesamiento_preati\bbdd\descriptivos_encuest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D:\Dropbox\CIIR\01%20FONDEF%202021%20Ejecuci&#243;n\procesamiento_preati\bbdd\descriptivos_encuesta.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D:\Dropbox\CIIR\01%20FONDEF%202021%20Ejecuci&#243;n\procesamiento_preati\bbdd\descriptivos_encuesta.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D:\Dropbox\CIIR\01%20FONDEF%202021%20Ejecuci&#243;n\procesamiento_preati\bbdd\descriptivos_encuesta.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oleObject" Target="file:///D:\Dropbox\CIIR\01%20FONDEF%202021%20Ejecuci&#243;n\procesamiento_preati\bbdd\descriptivos_encuesta.xlsx"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oleObject" Target="file:///D:\Dropbox\CIIR\01%20FONDEF%202021%20Ejecuci&#243;n\procesamiento_preati\bbdd\descriptivos_encuesta.xlsx" TargetMode="External"/></Relationships>
</file>

<file path=ppt/charts/_rels/chartEx9.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oleObject" Target="file:///D:\Dropbox\CIIR\01%20FONDEF%202021%20Ejecuci&#243;n\procesamiento_preati\bbdd\descriptivos_encues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Columna1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2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c:f>
              <c:strCache>
                <c:ptCount val="1"/>
                <c:pt idx="0">
                  <c:v>Encuestados</c:v>
                </c:pt>
              </c:strCache>
            </c:strRef>
          </c:cat>
          <c:val>
            <c:numRef>
              <c:f>Hoja1!$B$2</c:f>
              <c:numCache>
                <c:formatCode>General</c:formatCode>
                <c:ptCount val="1"/>
                <c:pt idx="0">
                  <c:v>78</c:v>
                </c:pt>
              </c:numCache>
            </c:numRef>
          </c:val>
          <c:extLst>
            <c:ext xmlns:c16="http://schemas.microsoft.com/office/drawing/2014/chart" uri="{C3380CC4-5D6E-409C-BE32-E72D297353CC}">
              <c16:uniqueId val="{00000000-C0FB-4601-9452-613C195649C2}"/>
            </c:ext>
          </c:extLst>
        </c:ser>
        <c:dLbls>
          <c:showLegendKey val="0"/>
          <c:showVal val="1"/>
          <c:showCatName val="0"/>
          <c:showSerName val="0"/>
          <c:showPercent val="0"/>
          <c:showBubbleSize val="0"/>
        </c:dLbls>
        <c:gapWidth val="150"/>
        <c:overlap val="-25"/>
        <c:axId val="110286720"/>
        <c:axId val="110288256"/>
      </c:barChart>
      <c:catAx>
        <c:axId val="11028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197" b="0" i="0" u="none" strike="noStrike" kern="1200" baseline="0">
                <a:solidFill>
                  <a:schemeClr val="tx1">
                    <a:lumMod val="65000"/>
                    <a:lumOff val="35000"/>
                  </a:schemeClr>
                </a:solidFill>
                <a:latin typeface="+mn-lt"/>
                <a:ea typeface="+mn-ea"/>
                <a:cs typeface="+mn-cs"/>
              </a:defRPr>
            </a:pPr>
            <a:endParaRPr lang="es-CL"/>
          </a:p>
        </c:txPr>
        <c:crossAx val="110288256"/>
        <c:crosses val="autoZero"/>
        <c:auto val="1"/>
        <c:lblAlgn val="ctr"/>
        <c:lblOffset val="100"/>
        <c:noMultiLvlLbl val="0"/>
      </c:catAx>
      <c:valAx>
        <c:axId val="110288256"/>
        <c:scaling>
          <c:orientation val="minMax"/>
        </c:scaling>
        <c:delete val="1"/>
        <c:axPos val="l"/>
        <c:numFmt formatCode="General" sourceLinked="1"/>
        <c:majorTickMark val="none"/>
        <c:minorTickMark val="none"/>
        <c:tickLblPos val="nextTo"/>
        <c:crossAx val="110286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355-461E-8D56-B1BC5BC7331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355-461E-8D56-B1BC5BC7331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355-461E-8D56-B1BC5BC7331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355-461E-8D56-B1BC5BC73313}"/>
              </c:ext>
            </c:extLst>
          </c:dPt>
          <c:dLbls>
            <c:dLbl>
              <c:idx val="0"/>
              <c:layout>
                <c:manualLayout>
                  <c:x val="7.971014492753617E-2"/>
                  <c:y val="2.918642495710514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355-461E-8D56-B1BC5BC73313}"/>
                </c:ext>
              </c:extLst>
            </c:dLbl>
            <c:dLbl>
              <c:idx val="1"/>
              <c:layout>
                <c:manualLayout>
                  <c:x val="2.777777777777779E-2"/>
                  <c:y val="4.086099493994712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355-461E-8D56-B1BC5BC73313}"/>
                </c:ext>
              </c:extLst>
            </c:dLbl>
            <c:dLbl>
              <c:idx val="2"/>
              <c:layout>
                <c:manualLayout>
                  <c:x val="-3.6231884057971023E-2"/>
                  <c:y val="1.751185497426303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355-461E-8D56-B1BC5BC73313}"/>
                </c:ext>
              </c:extLst>
            </c:dLbl>
            <c:dLbl>
              <c:idx val="3"/>
              <c:layout>
                <c:manualLayout>
                  <c:x val="-9.0579710144927536E-2"/>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355-461E-8D56-B1BC5BC73313}"/>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2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sociedad_emprendimiento!$A$2:$A$5</c:f>
              <c:strCache>
                <c:ptCount val="4"/>
                <c:pt idx="0">
                  <c:v>Comunitario</c:v>
                </c:pt>
                <c:pt idx="1">
                  <c:v>Familiar</c:v>
                </c:pt>
                <c:pt idx="2">
                  <c:v>Individual</c:v>
                </c:pt>
                <c:pt idx="3">
                  <c:v>Otro</c:v>
                </c:pt>
              </c:strCache>
            </c:strRef>
          </c:cat>
          <c:val>
            <c:numRef>
              <c:f>sociedad_emprendimiento!$D$2:$D$5</c:f>
              <c:numCache>
                <c:formatCode>0%</c:formatCode>
                <c:ptCount val="4"/>
                <c:pt idx="0">
                  <c:v>5.1282051282051294E-2</c:v>
                </c:pt>
                <c:pt idx="1">
                  <c:v>0.53846153846153844</c:v>
                </c:pt>
                <c:pt idx="2">
                  <c:v>0.37179487179487192</c:v>
                </c:pt>
                <c:pt idx="3">
                  <c:v>3.8461538461538464E-2</c:v>
                </c:pt>
              </c:numCache>
            </c:numRef>
          </c:val>
          <c:extLst>
            <c:ext xmlns:c16="http://schemas.microsoft.com/office/drawing/2014/chart" uri="{C3380CC4-5D6E-409C-BE32-E72D297353CC}">
              <c16:uniqueId val="{00000008-3355-461E-8D56-B1BC5BC73313}"/>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s-C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2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temporada_abierto!$A$2:$A$6</c:f>
              <c:strCache>
                <c:ptCount val="5"/>
                <c:pt idx="0">
                  <c:v>Todo el año</c:v>
                </c:pt>
                <c:pt idx="1">
                  <c:v>Temporada Alta</c:v>
                </c:pt>
                <c:pt idx="2">
                  <c:v>Fines de semana largos / festivos</c:v>
                </c:pt>
                <c:pt idx="3">
                  <c:v>Vacaciones de invierno</c:v>
                </c:pt>
                <c:pt idx="4">
                  <c:v>Los fines de semana</c:v>
                </c:pt>
              </c:strCache>
            </c:strRef>
          </c:cat>
          <c:val>
            <c:numRef>
              <c:f>temporada_abierto!$D$2:$D$6</c:f>
              <c:numCache>
                <c:formatCode>0%</c:formatCode>
                <c:ptCount val="5"/>
                <c:pt idx="0">
                  <c:v>0.52427184466019439</c:v>
                </c:pt>
                <c:pt idx="1">
                  <c:v>0.22330097087378636</c:v>
                </c:pt>
                <c:pt idx="2">
                  <c:v>0.1067961165048544</c:v>
                </c:pt>
                <c:pt idx="3">
                  <c:v>8.737864077669906E-2</c:v>
                </c:pt>
                <c:pt idx="4">
                  <c:v>5.8252427184466028E-2</c:v>
                </c:pt>
              </c:numCache>
            </c:numRef>
          </c:val>
          <c:extLst>
            <c:ext xmlns:c16="http://schemas.microsoft.com/office/drawing/2014/chart" uri="{C3380CC4-5D6E-409C-BE32-E72D297353CC}">
              <c16:uniqueId val="{00000000-5081-408A-B59B-E0DC6DAD21AF}"/>
            </c:ext>
          </c:extLst>
        </c:ser>
        <c:dLbls>
          <c:showLegendKey val="0"/>
          <c:showVal val="1"/>
          <c:showCatName val="0"/>
          <c:showSerName val="0"/>
          <c:showPercent val="0"/>
          <c:showBubbleSize val="0"/>
        </c:dLbls>
        <c:gapWidth val="150"/>
        <c:overlap val="-25"/>
        <c:axId val="121443840"/>
        <c:axId val="121445376"/>
      </c:barChart>
      <c:catAx>
        <c:axId val="12144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400" b="0" i="0" u="none" strike="noStrike" kern="1200" baseline="0">
                <a:solidFill>
                  <a:schemeClr val="tx1">
                    <a:lumMod val="65000"/>
                    <a:lumOff val="35000"/>
                  </a:schemeClr>
                </a:solidFill>
                <a:latin typeface="+mn-lt"/>
                <a:ea typeface="+mn-ea"/>
                <a:cs typeface="+mn-cs"/>
              </a:defRPr>
            </a:pPr>
            <a:endParaRPr lang="es-CL"/>
          </a:p>
        </c:txPr>
        <c:crossAx val="121445376"/>
        <c:crosses val="autoZero"/>
        <c:auto val="1"/>
        <c:lblAlgn val="ctr"/>
        <c:lblOffset val="100"/>
        <c:noMultiLvlLbl val="0"/>
      </c:catAx>
      <c:valAx>
        <c:axId val="121445376"/>
        <c:scaling>
          <c:orientation val="minMax"/>
        </c:scaling>
        <c:delete val="1"/>
        <c:axPos val="l"/>
        <c:numFmt formatCode="0%" sourceLinked="1"/>
        <c:majorTickMark val="none"/>
        <c:minorTickMark val="none"/>
        <c:tickLblPos val="nextTo"/>
        <c:crossAx val="121443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85024154589375E-2"/>
          <c:y val="3.7942352444236695E-2"/>
          <c:w val="0.97342995169082136"/>
          <c:h val="0.87346696579305017"/>
        </c:manualLayout>
      </c:layout>
      <c:barChart>
        <c:barDir val="col"/>
        <c:grouping val="clustered"/>
        <c:varyColors val="0"/>
        <c:ser>
          <c:idx val="0"/>
          <c:order val="0"/>
          <c:spPr>
            <a:solidFill>
              <a:schemeClr val="accent1"/>
            </a:solidFill>
            <a:ln>
              <a:noFill/>
            </a:ln>
            <a:effectLst/>
          </c:spPr>
          <c:invertIfNegative val="0"/>
          <c:dPt>
            <c:idx val="5"/>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9AC0-9F44-96C9-EF879D5D74FE}"/>
              </c:ext>
            </c:extLst>
          </c:dPt>
          <c:dPt>
            <c:idx val="9"/>
            <c:invertIfNegative val="0"/>
            <c:bubble3D val="0"/>
            <c:spPr>
              <a:solidFill>
                <a:srgbClr val="FFFF00"/>
              </a:solidFill>
              <a:ln>
                <a:noFill/>
              </a:ln>
              <a:effectLst/>
            </c:spPr>
            <c:extLst>
              <c:ext xmlns:c16="http://schemas.microsoft.com/office/drawing/2014/chart" uri="{C3380CC4-5D6E-409C-BE32-E72D297353CC}">
                <c16:uniqueId val="{00000006-109F-4800-A851-A947156526FC}"/>
              </c:ext>
            </c:extLst>
          </c:dPt>
          <c:dPt>
            <c:idx val="1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5-9AC0-9F44-96C9-EF879D5D74FE}"/>
              </c:ext>
            </c:extLst>
          </c:dPt>
          <c:dPt>
            <c:idx val="17"/>
            <c:invertIfNegative val="0"/>
            <c:bubble3D val="0"/>
            <c:spPr>
              <a:solidFill>
                <a:srgbClr val="FFFF00"/>
              </a:solidFill>
              <a:ln>
                <a:noFill/>
              </a:ln>
              <a:effectLst/>
            </c:spPr>
            <c:extLst>
              <c:ext xmlns:c16="http://schemas.microsoft.com/office/drawing/2014/chart" uri="{C3380CC4-5D6E-409C-BE32-E72D297353CC}">
                <c16:uniqueId val="{00000007-109F-4800-A851-A947156526FC}"/>
              </c:ext>
            </c:extLst>
          </c:dPt>
          <c:dPt>
            <c:idx val="19"/>
            <c:invertIfNegative val="0"/>
            <c:bubble3D val="0"/>
            <c:spPr>
              <a:solidFill>
                <a:srgbClr val="00B050"/>
              </a:solidFill>
              <a:ln>
                <a:noFill/>
              </a:ln>
              <a:effectLst/>
            </c:spPr>
            <c:extLst>
              <c:ext xmlns:c16="http://schemas.microsoft.com/office/drawing/2014/chart" uri="{C3380CC4-5D6E-409C-BE32-E72D297353CC}">
                <c16:uniqueId val="{00000009-9AC0-9F44-96C9-EF879D5D74FE}"/>
              </c:ext>
            </c:extLst>
          </c:dPt>
          <c:dPt>
            <c:idx val="20"/>
            <c:invertIfNegative val="0"/>
            <c:bubble3D val="0"/>
            <c:spPr>
              <a:solidFill>
                <a:srgbClr val="FFFF00"/>
              </a:solidFill>
              <a:ln>
                <a:noFill/>
              </a:ln>
              <a:effectLst/>
            </c:spPr>
            <c:extLst>
              <c:ext xmlns:c16="http://schemas.microsoft.com/office/drawing/2014/chart" uri="{C3380CC4-5D6E-409C-BE32-E72D297353CC}">
                <c16:uniqueId val="{00000008-109F-4800-A851-A947156526FC}"/>
              </c:ext>
            </c:extLst>
          </c:dPt>
          <c:dLbls>
            <c:spPr>
              <a:noFill/>
              <a:ln>
                <a:noFill/>
              </a:ln>
              <a:effectLst/>
            </c:spPr>
            <c:txPr>
              <a:bodyPr rot="0" spcFirstLastPara="1" vertOverflow="ellipsis" vert="horz" wrap="square" lIns="38100" tIns="19050" rIns="38100" bIns="19050" anchor="ctr" anchorCtr="1">
                <a:spAutoFit/>
              </a:bodyPr>
              <a:lstStyle/>
              <a:p>
                <a:pPr>
                  <a:defRPr lang="es-MX"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ano_inicio!$A$2:$A$24</c:f>
              <c:strCache>
                <c:ptCount val="23"/>
                <c:pt idx="0">
                  <c:v>1980</c:v>
                </c:pt>
                <c:pt idx="1">
                  <c:v>1991</c:v>
                </c:pt>
                <c:pt idx="2">
                  <c:v>1995</c:v>
                </c:pt>
                <c:pt idx="3">
                  <c:v>1996</c:v>
                </c:pt>
                <c:pt idx="4">
                  <c:v>1999</c:v>
                </c:pt>
                <c:pt idx="5">
                  <c:v>2000</c:v>
                </c:pt>
                <c:pt idx="6">
                  <c:v>2001</c:v>
                </c:pt>
                <c:pt idx="7">
                  <c:v>2002</c:v>
                </c:pt>
                <c:pt idx="8">
                  <c:v>2008</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strCache>
            </c:strRef>
          </c:cat>
          <c:val>
            <c:numRef>
              <c:f>ano_inicio!$B$2:$B$24</c:f>
              <c:numCache>
                <c:formatCode>General</c:formatCode>
                <c:ptCount val="23"/>
                <c:pt idx="0">
                  <c:v>3</c:v>
                </c:pt>
                <c:pt idx="1">
                  <c:v>1</c:v>
                </c:pt>
                <c:pt idx="2">
                  <c:v>1</c:v>
                </c:pt>
                <c:pt idx="3">
                  <c:v>1</c:v>
                </c:pt>
                <c:pt idx="4">
                  <c:v>1</c:v>
                </c:pt>
                <c:pt idx="5">
                  <c:v>9</c:v>
                </c:pt>
                <c:pt idx="6">
                  <c:v>1</c:v>
                </c:pt>
                <c:pt idx="7">
                  <c:v>1</c:v>
                </c:pt>
                <c:pt idx="8">
                  <c:v>4</c:v>
                </c:pt>
                <c:pt idx="9">
                  <c:v>5</c:v>
                </c:pt>
                <c:pt idx="10">
                  <c:v>2</c:v>
                </c:pt>
                <c:pt idx="11">
                  <c:v>2</c:v>
                </c:pt>
                <c:pt idx="12">
                  <c:v>3</c:v>
                </c:pt>
                <c:pt idx="13">
                  <c:v>2</c:v>
                </c:pt>
                <c:pt idx="14">
                  <c:v>1</c:v>
                </c:pt>
                <c:pt idx="15">
                  <c:v>6</c:v>
                </c:pt>
                <c:pt idx="16">
                  <c:v>3</c:v>
                </c:pt>
                <c:pt idx="17">
                  <c:v>5</c:v>
                </c:pt>
                <c:pt idx="18">
                  <c:v>4</c:v>
                </c:pt>
                <c:pt idx="19">
                  <c:v>11</c:v>
                </c:pt>
                <c:pt idx="20">
                  <c:v>5</c:v>
                </c:pt>
                <c:pt idx="21">
                  <c:v>4</c:v>
                </c:pt>
                <c:pt idx="22">
                  <c:v>3</c:v>
                </c:pt>
              </c:numCache>
            </c:numRef>
          </c:val>
          <c:extLst>
            <c:ext xmlns:c16="http://schemas.microsoft.com/office/drawing/2014/chart" uri="{C3380CC4-5D6E-409C-BE32-E72D297353CC}">
              <c16:uniqueId val="{00000000-ED20-4B3F-AF1D-E275D85B08D8}"/>
            </c:ext>
          </c:extLst>
        </c:ser>
        <c:dLbls>
          <c:showLegendKey val="0"/>
          <c:showVal val="1"/>
          <c:showCatName val="0"/>
          <c:showSerName val="0"/>
          <c:showPercent val="0"/>
          <c:showBubbleSize val="0"/>
        </c:dLbls>
        <c:gapWidth val="150"/>
        <c:overlap val="-25"/>
        <c:axId val="121198080"/>
        <c:axId val="121199616"/>
      </c:barChart>
      <c:catAx>
        <c:axId val="12119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400" b="0" i="0" u="none" strike="noStrike" kern="1200" baseline="0">
                <a:solidFill>
                  <a:schemeClr val="tx1">
                    <a:lumMod val="65000"/>
                    <a:lumOff val="35000"/>
                  </a:schemeClr>
                </a:solidFill>
                <a:latin typeface="+mn-lt"/>
                <a:ea typeface="+mn-ea"/>
                <a:cs typeface="+mn-cs"/>
              </a:defRPr>
            </a:pPr>
            <a:endParaRPr lang="es-CL"/>
          </a:p>
        </c:txPr>
        <c:crossAx val="121199616"/>
        <c:crosses val="autoZero"/>
        <c:auto val="1"/>
        <c:lblAlgn val="ctr"/>
        <c:lblOffset val="100"/>
        <c:noMultiLvlLbl val="0"/>
      </c:catAx>
      <c:valAx>
        <c:axId val="121199616"/>
        <c:scaling>
          <c:orientation val="minMax"/>
        </c:scaling>
        <c:delete val="1"/>
        <c:axPos val="l"/>
        <c:numFmt formatCode="General" sourceLinked="1"/>
        <c:majorTickMark val="none"/>
        <c:minorTickMark val="none"/>
        <c:tickLblPos val="nextTo"/>
        <c:crossAx val="121198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inicio_actividades!$A$3:$A$24</c:f>
              <c:strCache>
                <c:ptCount val="22"/>
                <c:pt idx="0">
                  <c:v>1990</c:v>
                </c:pt>
                <c:pt idx="1">
                  <c:v>1991</c:v>
                </c:pt>
                <c:pt idx="2">
                  <c:v>2000</c:v>
                </c:pt>
                <c:pt idx="3">
                  <c:v>2001</c:v>
                </c:pt>
                <c:pt idx="4">
                  <c:v>2004</c:v>
                </c:pt>
                <c:pt idx="5">
                  <c:v>2005</c:v>
                </c:pt>
                <c:pt idx="6">
                  <c:v>2006</c:v>
                </c:pt>
                <c:pt idx="7">
                  <c:v>2007</c:v>
                </c:pt>
                <c:pt idx="8">
                  <c:v>2008</c:v>
                </c:pt>
                <c:pt idx="9">
                  <c:v>2010</c:v>
                </c:pt>
                <c:pt idx="10">
                  <c:v>2012</c:v>
                </c:pt>
                <c:pt idx="11">
                  <c:v>2013</c:v>
                </c:pt>
                <c:pt idx="12">
                  <c:v>2014</c:v>
                </c:pt>
                <c:pt idx="13">
                  <c:v>2015</c:v>
                </c:pt>
                <c:pt idx="14">
                  <c:v>2016</c:v>
                </c:pt>
                <c:pt idx="15">
                  <c:v>2017</c:v>
                </c:pt>
                <c:pt idx="16">
                  <c:v>2018</c:v>
                </c:pt>
                <c:pt idx="17">
                  <c:v>2019</c:v>
                </c:pt>
                <c:pt idx="18">
                  <c:v>2020</c:v>
                </c:pt>
                <c:pt idx="19">
                  <c:v>2021</c:v>
                </c:pt>
                <c:pt idx="20">
                  <c:v>2022</c:v>
                </c:pt>
                <c:pt idx="21">
                  <c:v>2023</c:v>
                </c:pt>
              </c:strCache>
            </c:strRef>
          </c:cat>
          <c:val>
            <c:numRef>
              <c:f>inicio_actividades!$C$3:$C$24</c:f>
              <c:numCache>
                <c:formatCode>0%</c:formatCode>
                <c:ptCount val="22"/>
                <c:pt idx="0">
                  <c:v>1.2820512820512824E-2</c:v>
                </c:pt>
                <c:pt idx="1">
                  <c:v>1.2820512820512824E-2</c:v>
                </c:pt>
                <c:pt idx="2">
                  <c:v>3.8461538461538464E-2</c:v>
                </c:pt>
                <c:pt idx="3">
                  <c:v>1.2820512820512824E-2</c:v>
                </c:pt>
                <c:pt idx="4">
                  <c:v>1.2820512820512824E-2</c:v>
                </c:pt>
                <c:pt idx="5">
                  <c:v>2.5641025641025651E-2</c:v>
                </c:pt>
                <c:pt idx="6">
                  <c:v>1.2820512820512824E-2</c:v>
                </c:pt>
                <c:pt idx="7">
                  <c:v>1.2820512820512824E-2</c:v>
                </c:pt>
                <c:pt idx="8">
                  <c:v>1.2820512820512824E-2</c:v>
                </c:pt>
                <c:pt idx="9">
                  <c:v>5.1282051282051294E-2</c:v>
                </c:pt>
                <c:pt idx="10">
                  <c:v>1.2820512820512824E-2</c:v>
                </c:pt>
                <c:pt idx="11">
                  <c:v>5.1282051282051294E-2</c:v>
                </c:pt>
                <c:pt idx="12">
                  <c:v>2.5641025641025651E-2</c:v>
                </c:pt>
                <c:pt idx="13">
                  <c:v>1.2820512820512824E-2</c:v>
                </c:pt>
                <c:pt idx="14">
                  <c:v>0.10256410256410259</c:v>
                </c:pt>
                <c:pt idx="15">
                  <c:v>3.8461538461538464E-2</c:v>
                </c:pt>
                <c:pt idx="16">
                  <c:v>3.8461538461538464E-2</c:v>
                </c:pt>
                <c:pt idx="17">
                  <c:v>0.10256410256410259</c:v>
                </c:pt>
                <c:pt idx="18">
                  <c:v>3.8461538461538464E-2</c:v>
                </c:pt>
                <c:pt idx="19">
                  <c:v>3.8461538461538464E-2</c:v>
                </c:pt>
                <c:pt idx="20">
                  <c:v>2.5641025641025651E-2</c:v>
                </c:pt>
                <c:pt idx="21">
                  <c:v>2.5641025641025651E-2</c:v>
                </c:pt>
              </c:numCache>
            </c:numRef>
          </c:val>
          <c:extLst>
            <c:ext xmlns:c16="http://schemas.microsoft.com/office/drawing/2014/chart" uri="{C3380CC4-5D6E-409C-BE32-E72D297353CC}">
              <c16:uniqueId val="{00000000-DC75-4EB0-812D-E695A8EA89D7}"/>
            </c:ext>
          </c:extLst>
        </c:ser>
        <c:dLbls>
          <c:showLegendKey val="0"/>
          <c:showVal val="1"/>
          <c:showCatName val="0"/>
          <c:showSerName val="0"/>
          <c:showPercent val="0"/>
          <c:showBubbleSize val="0"/>
        </c:dLbls>
        <c:gapWidth val="75"/>
        <c:axId val="121520896"/>
        <c:axId val="121522432"/>
      </c:barChart>
      <c:catAx>
        <c:axId val="121520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1522432"/>
        <c:crosses val="autoZero"/>
        <c:auto val="1"/>
        <c:lblAlgn val="ctr"/>
        <c:lblOffset val="100"/>
        <c:noMultiLvlLbl val="0"/>
      </c:catAx>
      <c:valAx>
        <c:axId val="12152243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1520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tramite_formalizacion!$A$2:$A$6</c:f>
              <c:strCache>
                <c:ptCount val="5"/>
                <c:pt idx="0">
                  <c:v>Inicio de actividad ante Servicio de Impuestos Internos</c:v>
                </c:pt>
                <c:pt idx="1">
                  <c:v>Patente comercial</c:v>
                </c:pt>
                <c:pt idx="2">
                  <c:v>Registro Servicio Nacional del Turismo</c:v>
                </c:pt>
                <c:pt idx="3">
                  <c:v>Resolución sanitaria</c:v>
                </c:pt>
                <c:pt idx="4">
                  <c:v>Ninguna</c:v>
                </c:pt>
              </c:strCache>
            </c:strRef>
          </c:cat>
          <c:val>
            <c:numRef>
              <c:f>tramite_formalizacion!$D$2:$D$6</c:f>
              <c:numCache>
                <c:formatCode>0%</c:formatCode>
                <c:ptCount val="5"/>
                <c:pt idx="0">
                  <c:v>0.71794871794871806</c:v>
                </c:pt>
                <c:pt idx="1">
                  <c:v>0.4102564102564103</c:v>
                </c:pt>
                <c:pt idx="2">
                  <c:v>0.39743589743589752</c:v>
                </c:pt>
                <c:pt idx="3">
                  <c:v>0.33333333333333337</c:v>
                </c:pt>
                <c:pt idx="4">
                  <c:v>0.26923076923076927</c:v>
                </c:pt>
              </c:numCache>
            </c:numRef>
          </c:val>
          <c:extLst>
            <c:ext xmlns:c16="http://schemas.microsoft.com/office/drawing/2014/chart" uri="{C3380CC4-5D6E-409C-BE32-E72D297353CC}">
              <c16:uniqueId val="{00000000-D295-4E36-BF80-8BC06C2DCEEA}"/>
            </c:ext>
          </c:extLst>
        </c:ser>
        <c:dLbls>
          <c:showLegendKey val="0"/>
          <c:showVal val="1"/>
          <c:showCatName val="0"/>
          <c:showSerName val="0"/>
          <c:showPercent val="0"/>
          <c:showBubbleSize val="0"/>
        </c:dLbls>
        <c:gapWidth val="75"/>
        <c:axId val="121479168"/>
        <c:axId val="121480704"/>
      </c:barChart>
      <c:catAx>
        <c:axId val="121479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100" b="0" i="0" u="none" strike="noStrike" kern="1200" baseline="0">
                <a:solidFill>
                  <a:schemeClr val="tx1">
                    <a:lumMod val="65000"/>
                    <a:lumOff val="35000"/>
                  </a:schemeClr>
                </a:solidFill>
                <a:latin typeface="+mn-lt"/>
                <a:ea typeface="+mn-ea"/>
                <a:cs typeface="+mn-cs"/>
              </a:defRPr>
            </a:pPr>
            <a:endParaRPr lang="es-CL"/>
          </a:p>
        </c:txPr>
        <c:crossAx val="121480704"/>
        <c:crosses val="autoZero"/>
        <c:auto val="1"/>
        <c:lblAlgn val="ctr"/>
        <c:lblOffset val="100"/>
        <c:noMultiLvlLbl val="0"/>
      </c:catAx>
      <c:valAx>
        <c:axId val="12148070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1479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1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(tipos_sociedad!$A$2,tipos_sociedad!$A$4:$A$8)</c:f>
              <c:strCache>
                <c:ptCount val="6"/>
                <c:pt idx="0">
                  <c:v>Persona natural (No tengo sociedad comercial)</c:v>
                </c:pt>
                <c:pt idx="1">
                  <c:v>SPA (Sociedad por Acciones)</c:v>
                </c:pt>
                <c:pt idx="2">
                  <c:v>EIRL (Empresa Individual de Responsabilidad Limitada)</c:v>
                </c:pt>
                <c:pt idx="3">
                  <c:v>Cooperativa</c:v>
                </c:pt>
                <c:pt idx="4">
                  <c:v>Otra</c:v>
                </c:pt>
                <c:pt idx="5">
                  <c:v>Sociedad de Responsabilidad Limitada</c:v>
                </c:pt>
              </c:strCache>
              <c:extLst/>
            </c:strRef>
          </c:cat>
          <c:val>
            <c:numRef>
              <c:f>(tipos_sociedad!$D$2,tipos_sociedad!$D$4:$D$8)</c:f>
              <c:numCache>
                <c:formatCode>0%</c:formatCode>
                <c:ptCount val="6"/>
                <c:pt idx="0">
                  <c:v>0.4102564102564103</c:v>
                </c:pt>
                <c:pt idx="1">
                  <c:v>0.16666666666666669</c:v>
                </c:pt>
                <c:pt idx="2">
                  <c:v>0.14102564102564102</c:v>
                </c:pt>
                <c:pt idx="3">
                  <c:v>2.5641025641025651E-2</c:v>
                </c:pt>
                <c:pt idx="4">
                  <c:v>1.2820512820512824E-2</c:v>
                </c:pt>
                <c:pt idx="5">
                  <c:v>1.2820512820512824E-2</c:v>
                </c:pt>
              </c:numCache>
              <c:extLst/>
            </c:numRef>
          </c:val>
          <c:extLst>
            <c:ext xmlns:c16="http://schemas.microsoft.com/office/drawing/2014/chart" uri="{C3380CC4-5D6E-409C-BE32-E72D297353CC}">
              <c16:uniqueId val="{00000000-E958-4AD1-A90B-18408B024631}"/>
            </c:ext>
          </c:extLst>
        </c:ser>
        <c:dLbls>
          <c:showLegendKey val="0"/>
          <c:showVal val="1"/>
          <c:showCatName val="0"/>
          <c:showSerName val="0"/>
          <c:showPercent val="0"/>
          <c:showBubbleSize val="0"/>
        </c:dLbls>
        <c:gapWidth val="75"/>
        <c:axId val="121346304"/>
        <c:axId val="121360384"/>
      </c:barChart>
      <c:catAx>
        <c:axId val="1213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100" b="0" i="0" u="none" strike="noStrike" kern="1200" baseline="0">
                <a:solidFill>
                  <a:schemeClr val="tx1">
                    <a:lumMod val="65000"/>
                    <a:lumOff val="35000"/>
                  </a:schemeClr>
                </a:solidFill>
                <a:latin typeface="+mn-lt"/>
                <a:ea typeface="+mn-ea"/>
                <a:cs typeface="+mn-cs"/>
              </a:defRPr>
            </a:pPr>
            <a:endParaRPr lang="es-CL"/>
          </a:p>
        </c:txPr>
        <c:crossAx val="121360384"/>
        <c:crosses val="autoZero"/>
        <c:auto val="1"/>
        <c:lblAlgn val="ctr"/>
        <c:lblOffset val="100"/>
        <c:noMultiLvlLbl val="0"/>
      </c:catAx>
      <c:valAx>
        <c:axId val="1213603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134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espacio_desarrollo!$A$2:$A$8</c:f>
              <c:strCache>
                <c:ptCount val="7"/>
                <c:pt idx="0">
                  <c:v>Propiedad individual</c:v>
                </c:pt>
                <c:pt idx="1">
                  <c:v>Arriendo</c:v>
                </c:pt>
                <c:pt idx="2">
                  <c:v>Comodato</c:v>
                </c:pt>
                <c:pt idx="3">
                  <c:v>Propiedad colectiva/comunitaria</c:v>
                </c:pt>
                <c:pt idx="4">
                  <c:v>Área silvestre protegida del Estado (como Parques y/o reservas nacionales)</c:v>
                </c:pt>
                <c:pt idx="5">
                  <c:v>Espacio público</c:v>
                </c:pt>
                <c:pt idx="6">
                  <c:v>Área silvestre protegida privada</c:v>
                </c:pt>
              </c:strCache>
            </c:strRef>
          </c:cat>
          <c:val>
            <c:numRef>
              <c:f>espacio_desarrollo!$C$2:$C$8</c:f>
              <c:numCache>
                <c:formatCode>0%</c:formatCode>
                <c:ptCount val="7"/>
                <c:pt idx="0">
                  <c:v>0.47435897435897412</c:v>
                </c:pt>
                <c:pt idx="1">
                  <c:v>0.141025641025641</c:v>
                </c:pt>
                <c:pt idx="2">
                  <c:v>6.4102564102564111E-2</c:v>
                </c:pt>
                <c:pt idx="3">
                  <c:v>6.4102564102564111E-2</c:v>
                </c:pt>
                <c:pt idx="4">
                  <c:v>5.1282051282051308E-2</c:v>
                </c:pt>
                <c:pt idx="5">
                  <c:v>3.8461538461538498E-2</c:v>
                </c:pt>
                <c:pt idx="6">
                  <c:v>3.8461538461538498E-2</c:v>
                </c:pt>
              </c:numCache>
            </c:numRef>
          </c:val>
          <c:extLst>
            <c:ext xmlns:c16="http://schemas.microsoft.com/office/drawing/2014/chart" uri="{C3380CC4-5D6E-409C-BE32-E72D297353CC}">
              <c16:uniqueId val="{00000000-8387-4F46-821F-AA26CB8D75AD}"/>
            </c:ext>
          </c:extLst>
        </c:ser>
        <c:dLbls>
          <c:showLegendKey val="0"/>
          <c:showVal val="1"/>
          <c:showCatName val="0"/>
          <c:showSerName val="0"/>
          <c:showPercent val="0"/>
          <c:showBubbleSize val="0"/>
        </c:dLbls>
        <c:gapWidth val="150"/>
        <c:overlap val="-25"/>
        <c:axId val="121580544"/>
        <c:axId val="121586432"/>
      </c:barChart>
      <c:catAx>
        <c:axId val="12158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200" b="0" i="0" u="none" strike="noStrike" kern="1200" baseline="0">
                <a:solidFill>
                  <a:schemeClr val="tx1">
                    <a:lumMod val="65000"/>
                    <a:lumOff val="35000"/>
                  </a:schemeClr>
                </a:solidFill>
                <a:latin typeface="+mn-lt"/>
                <a:ea typeface="+mn-ea"/>
                <a:cs typeface="+mn-cs"/>
              </a:defRPr>
            </a:pPr>
            <a:endParaRPr lang="es-CL"/>
          </a:p>
        </c:txPr>
        <c:crossAx val="121586432"/>
        <c:crosses val="autoZero"/>
        <c:auto val="1"/>
        <c:lblAlgn val="ctr"/>
        <c:lblOffset val="100"/>
        <c:noMultiLvlLbl val="0"/>
      </c:catAx>
      <c:valAx>
        <c:axId val="121586432"/>
        <c:scaling>
          <c:orientation val="minMax"/>
        </c:scaling>
        <c:delete val="1"/>
        <c:axPos val="l"/>
        <c:numFmt formatCode="0%" sourceLinked="1"/>
        <c:majorTickMark val="none"/>
        <c:minorTickMark val="none"/>
        <c:tickLblPos val="nextTo"/>
        <c:crossAx val="121580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255-4F09-9CE1-74086AF3D5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255-4F09-9CE1-74086AF3D582}"/>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2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organizacion_no_indigena!$A$2:$A$3</c:f>
              <c:strCache>
                <c:ptCount val="2"/>
                <c:pt idx="0">
                  <c:v>No</c:v>
                </c:pt>
                <c:pt idx="1">
                  <c:v>Sí</c:v>
                </c:pt>
              </c:strCache>
            </c:strRef>
          </c:cat>
          <c:val>
            <c:numRef>
              <c:f>organizacion_no_indigena!$D$2:$D$3</c:f>
              <c:numCache>
                <c:formatCode>0%</c:formatCode>
                <c:ptCount val="2"/>
                <c:pt idx="0">
                  <c:v>0.5769230769230772</c:v>
                </c:pt>
                <c:pt idx="1">
                  <c:v>0.42307692307692313</c:v>
                </c:pt>
              </c:numCache>
            </c:numRef>
          </c:val>
          <c:extLst>
            <c:ext xmlns:c16="http://schemas.microsoft.com/office/drawing/2014/chart" uri="{C3380CC4-5D6E-409C-BE32-E72D297353CC}">
              <c16:uniqueId val="{00000004-E255-4F09-9CE1-74086AF3D58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682-41BC-ADB2-82B145C9D68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682-41BC-ADB2-82B145C9D683}"/>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compra_comunidad!$A$2:$A$3</c:f>
              <c:strCache>
                <c:ptCount val="2"/>
                <c:pt idx="0">
                  <c:v>No</c:v>
                </c:pt>
                <c:pt idx="1">
                  <c:v>Sí</c:v>
                </c:pt>
              </c:strCache>
            </c:strRef>
          </c:cat>
          <c:val>
            <c:numRef>
              <c:f>compra_comunidad!$B$2:$B$3</c:f>
              <c:numCache>
                <c:formatCode>0.00</c:formatCode>
                <c:ptCount val="2"/>
                <c:pt idx="0">
                  <c:v>13.888888888888889</c:v>
                </c:pt>
                <c:pt idx="1">
                  <c:v>86.111111111111114</c:v>
                </c:pt>
              </c:numCache>
            </c:numRef>
          </c:val>
          <c:extLst>
            <c:ext xmlns:c16="http://schemas.microsoft.com/office/drawing/2014/chart" uri="{C3380CC4-5D6E-409C-BE32-E72D297353CC}">
              <c16:uniqueId val="{00000004-6682-41BC-ADB2-82B145C9D683}"/>
            </c:ext>
          </c:extLst>
        </c:ser>
        <c:dLbls>
          <c:showLegendKey val="0"/>
          <c:showVal val="0"/>
          <c:showCatName val="0"/>
          <c:showSerName val="0"/>
          <c:showPercent val="1"/>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42-43A1-8684-AB8DD4A57D8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42-43A1-8684-AB8DD4A57D82}"/>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(vinculacion_otros_actores!$A$2,vinculacion_otros_actores!$A$3)</c:f>
              <c:strCache>
                <c:ptCount val="2"/>
                <c:pt idx="0">
                  <c:v>Sí</c:v>
                </c:pt>
                <c:pt idx="1">
                  <c:v>No</c:v>
                </c:pt>
              </c:strCache>
            </c:strRef>
          </c:cat>
          <c:val>
            <c:numRef>
              <c:f>(vinculacion_otros_actores!$D$2,vinculacion_otros_actores!$D$3)</c:f>
              <c:numCache>
                <c:formatCode>0%</c:formatCode>
                <c:ptCount val="2"/>
                <c:pt idx="0">
                  <c:v>0.76900000000000013</c:v>
                </c:pt>
                <c:pt idx="1">
                  <c:v>0.22500000000000001</c:v>
                </c:pt>
              </c:numCache>
            </c:numRef>
          </c:val>
          <c:extLst>
            <c:ext xmlns:c16="http://schemas.microsoft.com/office/drawing/2014/chart" uri="{C3380CC4-5D6E-409C-BE32-E72D297353CC}">
              <c16:uniqueId val="{00000004-D142-43A1-8684-AB8DD4A57D82}"/>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85024154589375E-2"/>
          <c:y val="4.0860994939947243E-2"/>
          <c:w val="0.97342995169082125"/>
          <c:h val="0.90042097396249154"/>
        </c:manualLayout>
      </c:layout>
      <c:barChart>
        <c:barDir val="col"/>
        <c:grouping val="stacked"/>
        <c:varyColors val="0"/>
        <c:ser>
          <c:idx val="0"/>
          <c:order val="0"/>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73BA-4114-B072-CE9EE8D5CC01}"/>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2-73BA-4114-B072-CE9EE8D5CC01}"/>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3-73BA-4114-B072-CE9EE8D5CC01}"/>
              </c:ext>
            </c:extLst>
          </c:dPt>
          <c:dLbls>
            <c:dLbl>
              <c:idx val="0"/>
              <c:layout>
                <c:manualLayout>
                  <c:x val="0"/>
                  <c:y val="-0.4377963743565772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BA-4114-B072-CE9EE8D5CC01}"/>
                </c:ext>
              </c:extLst>
            </c:dLbl>
            <c:dLbl>
              <c:idx val="1"/>
              <c:layout>
                <c:manualLayout>
                  <c:x val="2.2141451144382607E-17"/>
                  <c:y val="-0.1459321247855257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3BA-4114-B072-CE9EE8D5CC01}"/>
                </c:ext>
              </c:extLst>
            </c:dLbl>
            <c:dLbl>
              <c:idx val="2"/>
              <c:layout>
                <c:manualLayout>
                  <c:x val="0"/>
                  <c:y val="-0.1050711298455786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BA-4114-B072-CE9EE8D5CC01}"/>
                </c:ext>
              </c:extLst>
            </c:dLbl>
            <c:dLbl>
              <c:idx val="3"/>
              <c:layout>
                <c:manualLayout>
                  <c:x val="0"/>
                  <c:y val="-7.88033473841839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BA-4114-B072-CE9EE8D5CC01}"/>
                </c:ext>
              </c:extLst>
            </c:dLbl>
            <c:dLbl>
              <c:idx val="4"/>
              <c:layout>
                <c:manualLayout>
                  <c:x val="-1.207729468599034E-3"/>
                  <c:y val="-7.29660623927629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BA-4114-B072-CE9EE8D5CC01}"/>
                </c:ext>
              </c:extLst>
            </c:dLbl>
            <c:dLbl>
              <c:idx val="5"/>
              <c:layout>
                <c:manualLayout>
                  <c:x val="0"/>
                  <c:y val="-6.4210134905631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3BA-4114-B072-CE9EE8D5CC01}"/>
                </c:ext>
              </c:extLst>
            </c:dLbl>
            <c:dLbl>
              <c:idx val="6"/>
              <c:layout>
                <c:manualLayout>
                  <c:x val="8.8565804577530503E-17"/>
                  <c:y val="-5.54542074184997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BA-4114-B072-CE9EE8D5CC01}"/>
                </c:ext>
              </c:extLst>
            </c:dLbl>
            <c:dLbl>
              <c:idx val="7"/>
              <c:layout>
                <c:manualLayout>
                  <c:x val="0"/>
                  <c:y val="-5.54542074184997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BA-4114-B072-CE9EE8D5CC01}"/>
                </c:ext>
              </c:extLst>
            </c:dLbl>
            <c:spPr>
              <a:noFill/>
              <a:ln>
                <a:noFill/>
              </a:ln>
              <a:effectLst/>
            </c:spPr>
            <c:txPr>
              <a:bodyPr rot="0" spcFirstLastPara="1" vertOverflow="ellipsis" vert="horz" wrap="square" lIns="38100" tIns="19050" rIns="38100" bIns="19050" anchor="ctr" anchorCtr="1">
                <a:spAutoFit/>
              </a:bodyPr>
              <a:lstStyle/>
              <a:p>
                <a:pPr>
                  <a:defRPr lang="es-MX" sz="1800" b="0" i="0" u="none" strike="noStrike" kern="1200" baseline="0">
                    <a:solidFill>
                      <a:schemeClr val="tx1"/>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porcentaje_pueblo_indigena!$A$2:$A$9</c:f>
              <c:strCache>
                <c:ptCount val="8"/>
                <c:pt idx="0">
                  <c:v>Mapuche</c:v>
                </c:pt>
                <c:pt idx="1">
                  <c:v>Rapa nui</c:v>
                </c:pt>
                <c:pt idx="2">
                  <c:v>Yagán</c:v>
                </c:pt>
                <c:pt idx="3">
                  <c:v>Pewenche</c:v>
                </c:pt>
                <c:pt idx="4">
                  <c:v>Ninguno</c:v>
                </c:pt>
                <c:pt idx="5">
                  <c:v>Atacameño</c:v>
                </c:pt>
                <c:pt idx="6">
                  <c:v>Aymara</c:v>
                </c:pt>
                <c:pt idx="7">
                  <c:v>Chango</c:v>
                </c:pt>
              </c:strCache>
            </c:strRef>
          </c:cat>
          <c:val>
            <c:numRef>
              <c:f>porcentaje_pueblo_indigena!$C$2:$C$9</c:f>
              <c:numCache>
                <c:formatCode>0%</c:formatCode>
                <c:ptCount val="8"/>
                <c:pt idx="0">
                  <c:v>0.58974358974359009</c:v>
                </c:pt>
                <c:pt idx="1">
                  <c:v>0.128205128205128</c:v>
                </c:pt>
                <c:pt idx="2">
                  <c:v>7.6923076923076913E-2</c:v>
                </c:pt>
                <c:pt idx="3">
                  <c:v>5.1282051282051315E-2</c:v>
                </c:pt>
                <c:pt idx="4">
                  <c:v>3.8461538461538498E-2</c:v>
                </c:pt>
                <c:pt idx="5">
                  <c:v>2.5641025641025609E-2</c:v>
                </c:pt>
                <c:pt idx="6">
                  <c:v>2.5641025641025609E-2</c:v>
                </c:pt>
                <c:pt idx="7">
                  <c:v>2.5641025641025609E-2</c:v>
                </c:pt>
              </c:numCache>
            </c:numRef>
          </c:val>
          <c:extLst>
            <c:ext xmlns:c16="http://schemas.microsoft.com/office/drawing/2014/chart" uri="{C3380CC4-5D6E-409C-BE32-E72D297353CC}">
              <c16:uniqueId val="{00000000-73BA-4114-B072-CE9EE8D5CC01}"/>
            </c:ext>
          </c:extLst>
        </c:ser>
        <c:dLbls>
          <c:showLegendKey val="0"/>
          <c:showVal val="1"/>
          <c:showCatName val="0"/>
          <c:showSerName val="0"/>
          <c:showPercent val="0"/>
          <c:showBubbleSize val="0"/>
        </c:dLbls>
        <c:gapWidth val="95"/>
        <c:overlap val="100"/>
        <c:axId val="120341632"/>
        <c:axId val="120343168"/>
      </c:barChart>
      <c:catAx>
        <c:axId val="12034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0343168"/>
        <c:crosses val="autoZero"/>
        <c:auto val="1"/>
        <c:lblAlgn val="ctr"/>
        <c:lblOffset val="100"/>
        <c:noMultiLvlLbl val="0"/>
      </c:catAx>
      <c:valAx>
        <c:axId val="120343168"/>
        <c:scaling>
          <c:orientation val="minMax"/>
        </c:scaling>
        <c:delete val="1"/>
        <c:axPos val="l"/>
        <c:numFmt formatCode="0%" sourceLinked="1"/>
        <c:majorTickMark val="none"/>
        <c:minorTickMark val="none"/>
        <c:tickLblPos val="nextTo"/>
        <c:crossAx val="120341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2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temporada_abierto!$A$2:$A$6</c:f>
              <c:strCache>
                <c:ptCount val="5"/>
                <c:pt idx="0">
                  <c:v>Todo el año</c:v>
                </c:pt>
                <c:pt idx="1">
                  <c:v>Temporada Alta</c:v>
                </c:pt>
                <c:pt idx="2">
                  <c:v>Fines de semana largos / festivos</c:v>
                </c:pt>
                <c:pt idx="3">
                  <c:v>Vacaciones de invierno</c:v>
                </c:pt>
                <c:pt idx="4">
                  <c:v>Los fines de semana</c:v>
                </c:pt>
              </c:strCache>
            </c:strRef>
          </c:cat>
          <c:val>
            <c:numRef>
              <c:f>temporada_abierto!$D$2:$D$6</c:f>
              <c:numCache>
                <c:formatCode>0%</c:formatCode>
                <c:ptCount val="5"/>
                <c:pt idx="0">
                  <c:v>0.52427184466019439</c:v>
                </c:pt>
                <c:pt idx="1">
                  <c:v>0.22330097087378636</c:v>
                </c:pt>
                <c:pt idx="2">
                  <c:v>0.1067961165048544</c:v>
                </c:pt>
                <c:pt idx="3">
                  <c:v>8.737864077669906E-2</c:v>
                </c:pt>
                <c:pt idx="4">
                  <c:v>5.8252427184466028E-2</c:v>
                </c:pt>
              </c:numCache>
            </c:numRef>
          </c:val>
          <c:extLst>
            <c:ext xmlns:c16="http://schemas.microsoft.com/office/drawing/2014/chart" uri="{C3380CC4-5D6E-409C-BE32-E72D297353CC}">
              <c16:uniqueId val="{00000000-5081-408A-B59B-E0DC6DAD21AF}"/>
            </c:ext>
          </c:extLst>
        </c:ser>
        <c:dLbls>
          <c:showLegendKey val="0"/>
          <c:showVal val="1"/>
          <c:showCatName val="0"/>
          <c:showSerName val="0"/>
          <c:showPercent val="0"/>
          <c:showBubbleSize val="0"/>
        </c:dLbls>
        <c:gapWidth val="150"/>
        <c:overlap val="-25"/>
        <c:axId val="121896320"/>
        <c:axId val="121775232"/>
      </c:barChart>
      <c:catAx>
        <c:axId val="12189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400" b="0" i="0" u="none" strike="noStrike" kern="1200" baseline="0">
                <a:solidFill>
                  <a:schemeClr val="tx1">
                    <a:lumMod val="65000"/>
                    <a:lumOff val="35000"/>
                  </a:schemeClr>
                </a:solidFill>
                <a:latin typeface="+mn-lt"/>
                <a:ea typeface="+mn-ea"/>
                <a:cs typeface="+mn-cs"/>
              </a:defRPr>
            </a:pPr>
            <a:endParaRPr lang="es-CL"/>
          </a:p>
        </c:txPr>
        <c:crossAx val="121775232"/>
        <c:crosses val="autoZero"/>
        <c:auto val="1"/>
        <c:lblAlgn val="ctr"/>
        <c:lblOffset val="100"/>
        <c:noMultiLvlLbl val="0"/>
      </c:catAx>
      <c:valAx>
        <c:axId val="121775232"/>
        <c:scaling>
          <c:orientation val="minMax"/>
        </c:scaling>
        <c:delete val="1"/>
        <c:axPos val="l"/>
        <c:numFmt formatCode="0%" sourceLinked="1"/>
        <c:majorTickMark val="none"/>
        <c:minorTickMark val="none"/>
        <c:tickLblPos val="nextTo"/>
        <c:crossAx val="121896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Hoja1!$A$2:$A$13</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12</c:v>
                </c:pt>
              </c:numCache>
            </c:numRef>
          </c:cat>
          <c:val>
            <c:numRef>
              <c:f>Hoja1!$B$2:$B$13</c:f>
              <c:numCache>
                <c:formatCode>0%</c:formatCode>
                <c:ptCount val="12"/>
                <c:pt idx="0">
                  <c:v>1.2820512820512824E-2</c:v>
                </c:pt>
                <c:pt idx="1">
                  <c:v>0.14102564102564102</c:v>
                </c:pt>
                <c:pt idx="2">
                  <c:v>0.14102564102564102</c:v>
                </c:pt>
                <c:pt idx="3">
                  <c:v>0.24358974358974361</c:v>
                </c:pt>
                <c:pt idx="4">
                  <c:v>0.11538461538461539</c:v>
                </c:pt>
                <c:pt idx="5">
                  <c:v>7.6923076923076927E-2</c:v>
                </c:pt>
                <c:pt idx="6">
                  <c:v>6.4102564102564111E-2</c:v>
                </c:pt>
                <c:pt idx="7">
                  <c:v>5.1282051282051294E-2</c:v>
                </c:pt>
                <c:pt idx="8">
                  <c:v>3.8461538461538464E-2</c:v>
                </c:pt>
                <c:pt idx="9">
                  <c:v>1.2820512820512824E-2</c:v>
                </c:pt>
                <c:pt idx="10">
                  <c:v>1.2820512820512824E-2</c:v>
                </c:pt>
                <c:pt idx="11">
                  <c:v>2.5641025641025651E-2</c:v>
                </c:pt>
              </c:numCache>
            </c:numRef>
          </c:val>
          <c:extLst>
            <c:ext xmlns:c16="http://schemas.microsoft.com/office/drawing/2014/chart" uri="{C3380CC4-5D6E-409C-BE32-E72D297353CC}">
              <c16:uniqueId val="{00000000-8753-40E6-ABCB-9B229038FF4C}"/>
            </c:ext>
          </c:extLst>
        </c:ser>
        <c:dLbls>
          <c:showLegendKey val="0"/>
          <c:showVal val="1"/>
          <c:showCatName val="0"/>
          <c:showSerName val="0"/>
          <c:showPercent val="0"/>
          <c:showBubbleSize val="0"/>
        </c:dLbls>
        <c:gapWidth val="75"/>
        <c:axId val="112747648"/>
        <c:axId val="112749184"/>
      </c:barChart>
      <c:catAx>
        <c:axId val="11274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197" b="0" i="0" u="none" strike="noStrike" kern="1200" baseline="0">
                <a:solidFill>
                  <a:schemeClr val="tx1">
                    <a:lumMod val="65000"/>
                    <a:lumOff val="35000"/>
                  </a:schemeClr>
                </a:solidFill>
                <a:latin typeface="+mn-lt"/>
                <a:ea typeface="+mn-ea"/>
                <a:cs typeface="+mn-cs"/>
              </a:defRPr>
            </a:pPr>
            <a:endParaRPr lang="es-CL"/>
          </a:p>
        </c:txPr>
        <c:crossAx val="112749184"/>
        <c:crosses val="autoZero"/>
        <c:auto val="1"/>
        <c:lblAlgn val="ctr"/>
        <c:lblOffset val="100"/>
        <c:noMultiLvlLbl val="0"/>
      </c:catAx>
      <c:valAx>
        <c:axId val="1127491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1197" b="0" i="0" u="none" strike="noStrike" kern="1200" baseline="0">
                <a:solidFill>
                  <a:schemeClr val="tx1">
                    <a:lumMod val="65000"/>
                    <a:lumOff val="35000"/>
                  </a:schemeClr>
                </a:solidFill>
                <a:latin typeface="+mn-lt"/>
                <a:ea typeface="+mn-ea"/>
                <a:cs typeface="+mn-cs"/>
              </a:defRPr>
            </a:pPr>
            <a:endParaRPr lang="es-CL"/>
          </a:p>
        </c:txPr>
        <c:crossAx val="11274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Hoja1!$A$2:$A$9</c:f>
              <c:numCache>
                <c:formatCode>General</c:formatCode>
                <c:ptCount val="8"/>
                <c:pt idx="0">
                  <c:v>0</c:v>
                </c:pt>
                <c:pt idx="1">
                  <c:v>1</c:v>
                </c:pt>
                <c:pt idx="2">
                  <c:v>2</c:v>
                </c:pt>
                <c:pt idx="3">
                  <c:v>3</c:v>
                </c:pt>
                <c:pt idx="4">
                  <c:v>4</c:v>
                </c:pt>
                <c:pt idx="5">
                  <c:v>5</c:v>
                </c:pt>
                <c:pt idx="6">
                  <c:v>6</c:v>
                </c:pt>
                <c:pt idx="7">
                  <c:v>10</c:v>
                </c:pt>
              </c:numCache>
            </c:numRef>
          </c:cat>
          <c:val>
            <c:numRef>
              <c:f>Hoja1!$B$2:$B$9</c:f>
              <c:numCache>
                <c:formatCode>0%</c:formatCode>
                <c:ptCount val="8"/>
                <c:pt idx="0">
                  <c:v>0.12820512820512822</c:v>
                </c:pt>
                <c:pt idx="1">
                  <c:v>0.256410256410256</c:v>
                </c:pt>
                <c:pt idx="2">
                  <c:v>0.26923076923076927</c:v>
                </c:pt>
                <c:pt idx="3">
                  <c:v>0.14102564102564102</c:v>
                </c:pt>
                <c:pt idx="4">
                  <c:v>8.974358974358973E-2</c:v>
                </c:pt>
                <c:pt idx="5">
                  <c:v>1.2820512820512824E-2</c:v>
                </c:pt>
                <c:pt idx="6">
                  <c:v>2.5641025641025651E-2</c:v>
                </c:pt>
                <c:pt idx="7">
                  <c:v>2.5641025641025651E-2</c:v>
                </c:pt>
              </c:numCache>
            </c:numRef>
          </c:val>
          <c:extLst>
            <c:ext xmlns:c16="http://schemas.microsoft.com/office/drawing/2014/chart" uri="{C3380CC4-5D6E-409C-BE32-E72D297353CC}">
              <c16:uniqueId val="{00000000-8753-40E6-ABCB-9B229038FF4C}"/>
            </c:ext>
          </c:extLst>
        </c:ser>
        <c:dLbls>
          <c:showLegendKey val="0"/>
          <c:showVal val="1"/>
          <c:showCatName val="0"/>
          <c:showSerName val="0"/>
          <c:showPercent val="0"/>
          <c:showBubbleSize val="0"/>
        </c:dLbls>
        <c:gapWidth val="75"/>
        <c:axId val="112684416"/>
        <c:axId val="112690304"/>
      </c:barChart>
      <c:catAx>
        <c:axId val="11268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197" b="0" i="0" u="none" strike="noStrike" kern="1200" baseline="0">
                <a:solidFill>
                  <a:schemeClr val="tx1">
                    <a:lumMod val="65000"/>
                    <a:lumOff val="35000"/>
                  </a:schemeClr>
                </a:solidFill>
                <a:latin typeface="+mn-lt"/>
                <a:ea typeface="+mn-ea"/>
                <a:cs typeface="+mn-cs"/>
              </a:defRPr>
            </a:pPr>
            <a:endParaRPr lang="es-CL"/>
          </a:p>
        </c:txPr>
        <c:crossAx val="112690304"/>
        <c:crosses val="autoZero"/>
        <c:auto val="1"/>
        <c:lblAlgn val="ctr"/>
        <c:lblOffset val="100"/>
        <c:noMultiLvlLbl val="0"/>
      </c:catAx>
      <c:valAx>
        <c:axId val="11269030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1197" b="0" i="0" u="none" strike="noStrike" kern="1200" baseline="0">
                <a:solidFill>
                  <a:schemeClr val="tx1">
                    <a:lumMod val="65000"/>
                    <a:lumOff val="35000"/>
                  </a:schemeClr>
                </a:solidFill>
                <a:latin typeface="+mn-lt"/>
                <a:ea typeface="+mn-ea"/>
                <a:cs typeface="+mn-cs"/>
              </a:defRPr>
            </a:pPr>
            <a:endParaRPr lang="es-CL"/>
          </a:p>
        </c:txPr>
        <c:crossAx val="112684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Hoja1!$B$1</c:f>
              <c:strCache>
                <c:ptCount val="1"/>
                <c:pt idx="0">
                  <c:v>%</c:v>
                </c:pt>
              </c:strCache>
            </c:strRef>
          </c:tx>
          <c:invertIfNegative val="0"/>
          <c:dLbls>
            <c:spPr>
              <a:noFill/>
              <a:ln>
                <a:noFill/>
              </a:ln>
              <a:effectLst/>
            </c:spPr>
            <c:txPr>
              <a:bodyPr/>
              <a:lstStyle/>
              <a:p>
                <a:pPr>
                  <a:defRPr sz="1400"/>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Hoja1!$A$2:$A$9</c:f>
              <c:numCache>
                <c:formatCode>General</c:formatCode>
                <c:ptCount val="8"/>
                <c:pt idx="0">
                  <c:v>0</c:v>
                </c:pt>
                <c:pt idx="1">
                  <c:v>1</c:v>
                </c:pt>
                <c:pt idx="2">
                  <c:v>2</c:v>
                </c:pt>
                <c:pt idx="3">
                  <c:v>3</c:v>
                </c:pt>
                <c:pt idx="4">
                  <c:v>4</c:v>
                </c:pt>
                <c:pt idx="5">
                  <c:v>5</c:v>
                </c:pt>
                <c:pt idx="6">
                  <c:v>7</c:v>
                </c:pt>
                <c:pt idx="7">
                  <c:v>8</c:v>
                </c:pt>
              </c:numCache>
            </c:numRef>
          </c:cat>
          <c:val>
            <c:numRef>
              <c:f>Hoja1!$B$2:$B$9</c:f>
              <c:numCache>
                <c:formatCode>0%</c:formatCode>
                <c:ptCount val="8"/>
                <c:pt idx="0">
                  <c:v>0.17</c:v>
                </c:pt>
                <c:pt idx="1">
                  <c:v>0.19</c:v>
                </c:pt>
                <c:pt idx="2">
                  <c:v>0.28999999999999998</c:v>
                </c:pt>
                <c:pt idx="3">
                  <c:v>0.14000000000000001</c:v>
                </c:pt>
                <c:pt idx="4">
                  <c:v>0.1</c:v>
                </c:pt>
                <c:pt idx="5">
                  <c:v>0.04</c:v>
                </c:pt>
                <c:pt idx="6">
                  <c:v>0.03</c:v>
                </c:pt>
                <c:pt idx="7">
                  <c:v>0.04</c:v>
                </c:pt>
              </c:numCache>
            </c:numRef>
          </c:val>
          <c:extLst>
            <c:ext xmlns:c16="http://schemas.microsoft.com/office/drawing/2014/chart" uri="{C3380CC4-5D6E-409C-BE32-E72D297353CC}">
              <c16:uniqueId val="{00000000-CBC4-1341-A617-BBE84F409909}"/>
            </c:ext>
          </c:extLst>
        </c:ser>
        <c:dLbls>
          <c:showLegendKey val="0"/>
          <c:showVal val="1"/>
          <c:showCatName val="0"/>
          <c:showSerName val="0"/>
          <c:showPercent val="0"/>
          <c:showBubbleSize val="0"/>
        </c:dLbls>
        <c:gapWidth val="150"/>
        <c:overlap val="-25"/>
        <c:axId val="130636416"/>
        <c:axId val="95389952"/>
      </c:barChart>
      <c:catAx>
        <c:axId val="130636416"/>
        <c:scaling>
          <c:orientation val="minMax"/>
        </c:scaling>
        <c:delete val="0"/>
        <c:axPos val="b"/>
        <c:numFmt formatCode="General" sourceLinked="1"/>
        <c:majorTickMark val="none"/>
        <c:minorTickMark val="none"/>
        <c:tickLblPos val="nextTo"/>
        <c:crossAx val="95389952"/>
        <c:crosses val="autoZero"/>
        <c:auto val="1"/>
        <c:lblAlgn val="ctr"/>
        <c:lblOffset val="100"/>
        <c:noMultiLvlLbl val="0"/>
      </c:catAx>
      <c:valAx>
        <c:axId val="95389952"/>
        <c:scaling>
          <c:orientation val="minMax"/>
        </c:scaling>
        <c:delete val="1"/>
        <c:axPos val="l"/>
        <c:numFmt formatCode="0%" sourceLinked="1"/>
        <c:majorTickMark val="none"/>
        <c:minorTickMark val="none"/>
        <c:tickLblPos val="nextTo"/>
        <c:crossAx val="130636416"/>
        <c:crosses val="autoZero"/>
        <c:crossBetween val="between"/>
      </c:valAx>
    </c:plotArea>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1D-4E89-9EB0-755C6041D02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1D-4E89-9EB0-755C6041D029}"/>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20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(relaciones_externas!$A$2,relaciones_externas!$A$4)</c:f>
              <c:strCache>
                <c:ptCount val="2"/>
                <c:pt idx="0">
                  <c:v>No</c:v>
                </c:pt>
                <c:pt idx="1">
                  <c:v>Sí</c:v>
                </c:pt>
              </c:strCache>
            </c:strRef>
          </c:cat>
          <c:val>
            <c:numRef>
              <c:f>(relaciones_externas!$D$2,relaciones_externas!$D$4)</c:f>
              <c:numCache>
                <c:formatCode>0%</c:formatCode>
                <c:ptCount val="2"/>
                <c:pt idx="0">
                  <c:v>0.44</c:v>
                </c:pt>
                <c:pt idx="1">
                  <c:v>0.56000000000000005</c:v>
                </c:pt>
              </c:numCache>
            </c:numRef>
          </c:val>
          <c:extLst>
            <c:ext xmlns:c16="http://schemas.microsoft.com/office/drawing/2014/chart" uri="{C3380CC4-5D6E-409C-BE32-E72D297353CC}">
              <c16:uniqueId val="{00000004-6A1D-4E89-9EB0-755C6041D02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E42-4E4C-8172-9A2B6B91EC9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E42-4E4C-8172-9A2B6B91EC9D}"/>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discapacidad!$A$2:$A$3</c:f>
              <c:strCache>
                <c:ptCount val="2"/>
                <c:pt idx="0">
                  <c:v>No</c:v>
                </c:pt>
                <c:pt idx="1">
                  <c:v>Sí</c:v>
                </c:pt>
              </c:strCache>
            </c:strRef>
          </c:cat>
          <c:val>
            <c:numRef>
              <c:f>discapacidad!$B$2:$B$3</c:f>
              <c:numCache>
                <c:formatCode>General</c:formatCode>
                <c:ptCount val="2"/>
                <c:pt idx="0">
                  <c:v>77.966101694915281</c:v>
                </c:pt>
                <c:pt idx="1">
                  <c:v>22.033898305084751</c:v>
                </c:pt>
              </c:numCache>
            </c:numRef>
          </c:val>
          <c:extLst>
            <c:ext xmlns:c16="http://schemas.microsoft.com/office/drawing/2014/chart" uri="{C3380CC4-5D6E-409C-BE32-E72D297353CC}">
              <c16:uniqueId val="{00000004-FE42-4E4C-8172-9A2B6B91EC9D}"/>
            </c:ext>
          </c:extLst>
        </c:ser>
        <c:dLbls>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lang="es-MX" sz="2000" b="0" i="0" u="none" strike="noStrike" kern="1200" baseline="0">
              <a:solidFill>
                <a:schemeClr val="tx1">
                  <a:lumMod val="65000"/>
                  <a:lumOff val="35000"/>
                </a:schemeClr>
              </a:solidFill>
              <a:latin typeface="+mn-lt"/>
              <a:ea typeface="+mn-ea"/>
              <a:cs typeface="+mn-cs"/>
            </a:defRPr>
          </a:pPr>
          <a:endParaRPr lang="es-C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E8B-4BDE-AAE3-6CB50E3FD12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E8B-4BDE-AAE3-6CB50E3FD12B}"/>
              </c:ext>
            </c:extLst>
          </c:dPt>
          <c:dPt>
            <c:idx val="2"/>
            <c:bubble3D val="0"/>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E8B-4BDE-AAE3-6CB50E3FD12B}"/>
              </c:ext>
            </c:extLst>
          </c:dPt>
          <c:dLbls>
            <c:dLbl>
              <c:idx val="1"/>
              <c:tx>
                <c:rich>
                  <a:bodyPr/>
                  <a:lstStyle/>
                  <a:p>
                    <a:r>
                      <a:rPr lang="en-US"/>
                      <a:t>No aplica (No ofrece alimentación)
59%</a:t>
                    </a:r>
                  </a:p>
                </c:rich>
              </c:tx>
              <c:dLblPos val="outEnd"/>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BE8B-4BDE-AAE3-6CB50E3FD12B}"/>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6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comida!$A$2:$A$4</c:f>
              <c:strCache>
                <c:ptCount val="3"/>
                <c:pt idx="0">
                  <c:v>No</c:v>
                </c:pt>
                <c:pt idx="1">
                  <c:v>No responde</c:v>
                </c:pt>
                <c:pt idx="2">
                  <c:v>Sí</c:v>
                </c:pt>
              </c:strCache>
            </c:strRef>
          </c:cat>
          <c:val>
            <c:numRef>
              <c:f>comida!$B$2:$B$4</c:f>
              <c:numCache>
                <c:formatCode>General</c:formatCode>
                <c:ptCount val="3"/>
                <c:pt idx="0">
                  <c:v>7.6923076923076898</c:v>
                </c:pt>
                <c:pt idx="1">
                  <c:v>58.974358974359006</c:v>
                </c:pt>
                <c:pt idx="2">
                  <c:v>33.3333333333333</c:v>
                </c:pt>
              </c:numCache>
            </c:numRef>
          </c:val>
          <c:extLst>
            <c:ext xmlns:c16="http://schemas.microsoft.com/office/drawing/2014/chart" uri="{C3380CC4-5D6E-409C-BE32-E72D297353CC}">
              <c16:uniqueId val="{00000006-BE8B-4BDE-AAE3-6CB50E3FD12B}"/>
            </c:ext>
          </c:extLst>
        </c:ser>
        <c:dLbls>
          <c:showLegendKey val="0"/>
          <c:showVal val="0"/>
          <c:showCatName val="0"/>
          <c:showSerName val="0"/>
          <c:showPercent val="1"/>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admision_mascotas!$A$2:$A$3</c:f>
              <c:strCache>
                <c:ptCount val="2"/>
                <c:pt idx="0">
                  <c:v>No</c:v>
                </c:pt>
                <c:pt idx="1">
                  <c:v>Sí</c:v>
                </c:pt>
              </c:strCache>
            </c:strRef>
          </c:cat>
          <c:val>
            <c:numRef>
              <c:f>admision_mascotas!$C$2:$C$3</c:f>
              <c:numCache>
                <c:formatCode>0%</c:formatCode>
                <c:ptCount val="2"/>
                <c:pt idx="0">
                  <c:v>0.453125</c:v>
                </c:pt>
                <c:pt idx="1">
                  <c:v>0.54687500000000011</c:v>
                </c:pt>
              </c:numCache>
            </c:numRef>
          </c:val>
          <c:extLst>
            <c:ext xmlns:c16="http://schemas.microsoft.com/office/drawing/2014/chart" uri="{C3380CC4-5D6E-409C-BE32-E72D297353CC}">
              <c16:uniqueId val="{00000000-E73D-411A-9BC5-A3F2795AB52F}"/>
            </c:ext>
          </c:extLst>
        </c:ser>
        <c:dLbls>
          <c:showLegendKey val="0"/>
          <c:showVal val="1"/>
          <c:showCatName val="0"/>
          <c:showSerName val="0"/>
          <c:showPercent val="0"/>
          <c:showBubbleSize val="0"/>
        </c:dLbls>
        <c:gapWidth val="150"/>
        <c:overlap val="-25"/>
        <c:axId val="121979264"/>
        <c:axId val="121980800"/>
      </c:barChart>
      <c:catAx>
        <c:axId val="12197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200" b="0" i="0" u="none" strike="noStrike" kern="1200" baseline="0">
                <a:solidFill>
                  <a:schemeClr val="tx1">
                    <a:lumMod val="65000"/>
                    <a:lumOff val="35000"/>
                  </a:schemeClr>
                </a:solidFill>
                <a:latin typeface="+mn-lt"/>
                <a:ea typeface="+mn-ea"/>
                <a:cs typeface="+mn-cs"/>
              </a:defRPr>
            </a:pPr>
            <a:endParaRPr lang="es-CL"/>
          </a:p>
        </c:txPr>
        <c:crossAx val="121980800"/>
        <c:crosses val="autoZero"/>
        <c:auto val="1"/>
        <c:lblAlgn val="ctr"/>
        <c:lblOffset val="100"/>
        <c:noMultiLvlLbl val="0"/>
      </c:catAx>
      <c:valAx>
        <c:axId val="121980800"/>
        <c:scaling>
          <c:orientation val="minMax"/>
        </c:scaling>
        <c:delete val="1"/>
        <c:axPos val="l"/>
        <c:numFmt formatCode="0%" sourceLinked="1"/>
        <c:majorTickMark val="none"/>
        <c:minorTickMark val="none"/>
        <c:tickLblPos val="nextTo"/>
        <c:crossAx val="121979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200-4872-9B78-26A5902C8F1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200-4872-9B78-26A5902C8F1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00-4872-9B78-26A5902C8F1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200-4872-9B78-26A5902C8F19}"/>
              </c:ext>
            </c:extLst>
          </c:dPt>
          <c:dLbls>
            <c:dLbl>
              <c:idx val="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lang="es-MX"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1-5200-4872-9B78-26A5902C8F19}"/>
                </c:ext>
              </c:extLst>
            </c:dLbl>
            <c:dLbl>
              <c:idx val="1"/>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lang="es-MX"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3-5200-4872-9B78-26A5902C8F19}"/>
                </c:ext>
              </c:extLst>
            </c:dLbl>
            <c:dLbl>
              <c:idx val="2"/>
              <c:layout>
                <c:manualLayout>
                  <c:x val="-6.1594202898550721E-2"/>
                  <c:y val="5.9940680722325376E-2"/>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lang="es-MX" sz="1400" b="0" i="0" u="none" strike="noStrike" kern="1200" baseline="0">
                      <a:solidFill>
                        <a:schemeClr val="dk1">
                          <a:lumMod val="65000"/>
                          <a:lumOff val="35000"/>
                        </a:schemeClr>
                      </a:solidFill>
                      <a:latin typeface="+mn-lt"/>
                      <a:ea typeface="+mn-ea"/>
                      <a:cs typeface="+mn-cs"/>
                    </a:defRPr>
                  </a:pPr>
                  <a:endParaRPr lang="es-CL"/>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3276864848415687"/>
                      <c:h val="0.12591687984846522"/>
                    </c:manualLayout>
                  </c15:layout>
                </c:ext>
                <c:ext xmlns:c16="http://schemas.microsoft.com/office/drawing/2014/chart" uri="{C3380CC4-5D6E-409C-BE32-E72D297353CC}">
                  <c16:uniqueId val="{00000005-5200-4872-9B78-26A5902C8F19}"/>
                </c:ext>
              </c:extLst>
            </c:dLbl>
            <c:dLbl>
              <c:idx val="3"/>
              <c:layout>
                <c:manualLayout>
                  <c:x val="0.23007246376811594"/>
                  <c:y val="1.6971530299224918E-2"/>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lang="es-MX" sz="1400" b="0" i="0" u="none" strike="noStrike" kern="1200" baseline="0">
                      <a:solidFill>
                        <a:schemeClr val="dk1">
                          <a:lumMod val="65000"/>
                          <a:lumOff val="35000"/>
                        </a:schemeClr>
                      </a:solidFill>
                      <a:latin typeface="+mn-lt"/>
                      <a:ea typeface="+mn-ea"/>
                      <a:cs typeface="+mn-cs"/>
                    </a:defRPr>
                  </a:pPr>
                  <a:endParaRPr lang="es-CL"/>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0.13856850774088023"/>
                      <c:h val="0.15573063330165585"/>
                    </c:manualLayout>
                  </c15:layout>
                </c:ext>
                <c:ext xmlns:c16="http://schemas.microsoft.com/office/drawing/2014/chart" uri="{C3380CC4-5D6E-409C-BE32-E72D297353CC}">
                  <c16:uniqueId val="{00000007-5200-4872-9B78-26A5902C8F1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internet!$A$2:$A$5</c:f>
              <c:strCache>
                <c:ptCount val="4"/>
                <c:pt idx="0">
                  <c:v>Regular</c:v>
                </c:pt>
                <c:pt idx="1">
                  <c:v>Buena</c:v>
                </c:pt>
                <c:pt idx="2">
                  <c:v>Mala</c:v>
                </c:pt>
                <c:pt idx="3">
                  <c:v>No tengo conexión</c:v>
                </c:pt>
              </c:strCache>
            </c:strRef>
          </c:cat>
          <c:val>
            <c:numRef>
              <c:f>internet!$B$2:$B$5</c:f>
              <c:numCache>
                <c:formatCode>0%</c:formatCode>
                <c:ptCount val="4"/>
                <c:pt idx="0">
                  <c:v>0.512820512820513</c:v>
                </c:pt>
                <c:pt idx="1">
                  <c:v>0.38461538461538458</c:v>
                </c:pt>
                <c:pt idx="2">
                  <c:v>6.4102564102564111E-2</c:v>
                </c:pt>
                <c:pt idx="3">
                  <c:v>3.8461538461538464E-2</c:v>
                </c:pt>
              </c:numCache>
            </c:numRef>
          </c:val>
          <c:extLst>
            <c:ext xmlns:c16="http://schemas.microsoft.com/office/drawing/2014/chart" uri="{C3380CC4-5D6E-409C-BE32-E72D297353CC}">
              <c16:uniqueId val="{00000008-5200-4872-9B78-26A5902C8F1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tramite_formalizacion!$A$2:$A$6</c:f>
              <c:strCache>
                <c:ptCount val="5"/>
                <c:pt idx="0">
                  <c:v>Inicio de actividad ante Servicio de Impuestos Internos</c:v>
                </c:pt>
                <c:pt idx="1">
                  <c:v>Patente comercial</c:v>
                </c:pt>
                <c:pt idx="2">
                  <c:v>Registro Servicio Nacional del Turismo</c:v>
                </c:pt>
                <c:pt idx="3">
                  <c:v>Resolución sanitaria</c:v>
                </c:pt>
                <c:pt idx="4">
                  <c:v>Ninguna</c:v>
                </c:pt>
              </c:strCache>
            </c:strRef>
          </c:cat>
          <c:val>
            <c:numRef>
              <c:f>tramite_formalizacion!$D$2:$D$6</c:f>
              <c:numCache>
                <c:formatCode>0%</c:formatCode>
                <c:ptCount val="5"/>
                <c:pt idx="0">
                  <c:v>0.71794871794871851</c:v>
                </c:pt>
                <c:pt idx="1">
                  <c:v>0.4102564102564103</c:v>
                </c:pt>
                <c:pt idx="2">
                  <c:v>0.39743589743589763</c:v>
                </c:pt>
                <c:pt idx="3">
                  <c:v>0.33333333333333337</c:v>
                </c:pt>
                <c:pt idx="4">
                  <c:v>0.26923076923076938</c:v>
                </c:pt>
              </c:numCache>
            </c:numRef>
          </c:val>
          <c:extLst>
            <c:ext xmlns:c16="http://schemas.microsoft.com/office/drawing/2014/chart" uri="{C3380CC4-5D6E-409C-BE32-E72D297353CC}">
              <c16:uniqueId val="{00000000-D295-4E36-BF80-8BC06C2DCEEA}"/>
            </c:ext>
          </c:extLst>
        </c:ser>
        <c:dLbls>
          <c:showLegendKey val="0"/>
          <c:showVal val="1"/>
          <c:showCatName val="0"/>
          <c:showSerName val="0"/>
          <c:showPercent val="0"/>
          <c:showBubbleSize val="0"/>
        </c:dLbls>
        <c:gapWidth val="75"/>
        <c:axId val="165695488"/>
        <c:axId val="165697024"/>
      </c:barChart>
      <c:catAx>
        <c:axId val="16569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100" b="0" i="0" u="none" strike="noStrike" kern="1200" baseline="0">
                <a:solidFill>
                  <a:schemeClr val="tx1">
                    <a:lumMod val="65000"/>
                    <a:lumOff val="35000"/>
                  </a:schemeClr>
                </a:solidFill>
                <a:latin typeface="+mn-lt"/>
                <a:ea typeface="+mn-ea"/>
                <a:cs typeface="+mn-cs"/>
              </a:defRPr>
            </a:pPr>
            <a:endParaRPr lang="es-CL"/>
          </a:p>
        </c:txPr>
        <c:crossAx val="165697024"/>
        <c:crosses val="autoZero"/>
        <c:auto val="1"/>
        <c:lblAlgn val="ctr"/>
        <c:lblOffset val="100"/>
        <c:noMultiLvlLbl val="0"/>
      </c:catAx>
      <c:valAx>
        <c:axId val="16569702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65695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9A-4E76-98B9-DC9837333D5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9A-4E76-98B9-DC9837333D54}"/>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id_genero!$A$2:$A$3</c:f>
              <c:strCache>
                <c:ptCount val="2"/>
                <c:pt idx="0">
                  <c:v>Femenino</c:v>
                </c:pt>
                <c:pt idx="1">
                  <c:v>Masculino</c:v>
                </c:pt>
              </c:strCache>
            </c:strRef>
          </c:cat>
          <c:val>
            <c:numRef>
              <c:f>id_genero!$B$2:$B$3</c:f>
              <c:numCache>
                <c:formatCode>0.0</c:formatCode>
                <c:ptCount val="2"/>
                <c:pt idx="0">
                  <c:v>67.948717948718013</c:v>
                </c:pt>
                <c:pt idx="1">
                  <c:v>32.05128205128208</c:v>
                </c:pt>
              </c:numCache>
            </c:numRef>
          </c:val>
          <c:extLst>
            <c:ext xmlns:c16="http://schemas.microsoft.com/office/drawing/2014/chart" uri="{C3380CC4-5D6E-409C-BE32-E72D297353CC}">
              <c16:uniqueId val="{00000004-719A-4E76-98B9-DC9837333D54}"/>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rgbClr val="CC0000"/>
              </a:solidFill>
              <a:ln>
                <a:noFill/>
              </a:ln>
              <a:effectLst/>
            </c:spPr>
            <c:extLst>
              <c:ext xmlns:c16="http://schemas.microsoft.com/office/drawing/2014/chart" uri="{C3380CC4-5D6E-409C-BE32-E72D297353CC}">
                <c16:uniqueId val="{00000001-908B-4667-A9C6-5F63934F3E24}"/>
              </c:ext>
            </c:extLst>
          </c:dPt>
          <c:dLbls>
            <c:spPr>
              <a:noFill/>
              <a:ln>
                <a:noFill/>
              </a:ln>
              <a:effectLst/>
            </c:spPr>
            <c:txPr>
              <a:bodyPr rot="0" spcFirstLastPara="1" vertOverflow="ellipsis" vert="horz" wrap="square" lIns="38100" tIns="19050" rIns="38100" bIns="19050" anchor="ctr" anchorCtr="1">
                <a:spAutoFit/>
              </a:bodyPr>
              <a:lstStyle/>
              <a:p>
                <a:pPr>
                  <a:defRPr lang="es-MX"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justificacion_no_inicio!$A$3:$A$7</c:f>
              <c:strCache>
                <c:ptCount val="5"/>
                <c:pt idx="0">
                  <c:v>Falta de recursos para financiarlo</c:v>
                </c:pt>
                <c:pt idx="1">
                  <c:v>Desconocimiento</c:v>
                </c:pt>
                <c:pt idx="2">
                  <c:v>No quiero pagar impuestos</c:v>
                </c:pt>
                <c:pt idx="3">
                  <c:v>No veo beneficio en la formalización</c:v>
                </c:pt>
                <c:pt idx="4">
                  <c:v>Posibilidad de perder beneficios sociales</c:v>
                </c:pt>
              </c:strCache>
            </c:strRef>
          </c:cat>
          <c:val>
            <c:numRef>
              <c:f>justificacion_no_inicio!$C$3:$C$7</c:f>
              <c:numCache>
                <c:formatCode>0%</c:formatCode>
                <c:ptCount val="5"/>
                <c:pt idx="0">
                  <c:v>0.33333333333333337</c:v>
                </c:pt>
                <c:pt idx="1">
                  <c:v>0.16666666666666669</c:v>
                </c:pt>
                <c:pt idx="2">
                  <c:v>0.16666666666666669</c:v>
                </c:pt>
                <c:pt idx="3">
                  <c:v>0.16666666666666669</c:v>
                </c:pt>
                <c:pt idx="4">
                  <c:v>0.16666666666666669</c:v>
                </c:pt>
              </c:numCache>
            </c:numRef>
          </c:val>
          <c:extLst>
            <c:ext xmlns:c16="http://schemas.microsoft.com/office/drawing/2014/chart" uri="{C3380CC4-5D6E-409C-BE32-E72D297353CC}">
              <c16:uniqueId val="{00000002-908B-4667-A9C6-5F63934F3E24}"/>
            </c:ext>
          </c:extLst>
        </c:ser>
        <c:dLbls>
          <c:showLegendKey val="0"/>
          <c:showVal val="1"/>
          <c:showCatName val="0"/>
          <c:showSerName val="0"/>
          <c:showPercent val="0"/>
          <c:showBubbleSize val="0"/>
        </c:dLbls>
        <c:gapWidth val="75"/>
        <c:axId val="122329344"/>
        <c:axId val="122339328"/>
      </c:barChart>
      <c:catAx>
        <c:axId val="1223293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200" b="0" i="0" u="none" strike="noStrike" kern="1200" baseline="0">
                <a:solidFill>
                  <a:schemeClr val="tx1">
                    <a:lumMod val="65000"/>
                    <a:lumOff val="35000"/>
                  </a:schemeClr>
                </a:solidFill>
                <a:latin typeface="+mn-lt"/>
                <a:ea typeface="+mn-ea"/>
                <a:cs typeface="+mn-cs"/>
              </a:defRPr>
            </a:pPr>
            <a:endParaRPr lang="es-CL"/>
          </a:p>
        </c:txPr>
        <c:crossAx val="122339328"/>
        <c:crosses val="autoZero"/>
        <c:auto val="1"/>
        <c:lblAlgn val="ctr"/>
        <c:lblOffset val="100"/>
        <c:noMultiLvlLbl val="0"/>
      </c:catAx>
      <c:valAx>
        <c:axId val="122339328"/>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1600" b="0" i="0" u="none" strike="noStrike" kern="1200" baseline="0">
                <a:solidFill>
                  <a:schemeClr val="tx1">
                    <a:lumMod val="65000"/>
                    <a:lumOff val="35000"/>
                  </a:schemeClr>
                </a:solidFill>
                <a:latin typeface="+mn-lt"/>
                <a:ea typeface="+mn-ea"/>
                <a:cs typeface="+mn-cs"/>
              </a:defRPr>
            </a:pPr>
            <a:endParaRPr lang="es-CL"/>
          </a:p>
        </c:txPr>
        <c:crossAx val="1223293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1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(tipos_sociedad!$A$2,tipos_sociedad!$A$4:$A$8)</c:f>
              <c:strCache>
                <c:ptCount val="6"/>
                <c:pt idx="0">
                  <c:v>Persona natural (No tengo sociedad comercial)</c:v>
                </c:pt>
                <c:pt idx="1">
                  <c:v>SPA (Sociedad por Acciones)</c:v>
                </c:pt>
                <c:pt idx="2">
                  <c:v>EIRL (Empresa Individual de Responsabilidad Limitada)</c:v>
                </c:pt>
                <c:pt idx="3">
                  <c:v>Cooperativa</c:v>
                </c:pt>
                <c:pt idx="4">
                  <c:v>Otra</c:v>
                </c:pt>
                <c:pt idx="5">
                  <c:v>Sociedad de Responsabilidad Limitada</c:v>
                </c:pt>
              </c:strCache>
              <c:extLst/>
            </c:strRef>
          </c:cat>
          <c:val>
            <c:numRef>
              <c:f>(tipos_sociedad!$D$2,tipos_sociedad!$D$4:$D$8)</c:f>
              <c:numCache>
                <c:formatCode>0%</c:formatCode>
                <c:ptCount val="6"/>
                <c:pt idx="0">
                  <c:v>0.4102564102564103</c:v>
                </c:pt>
                <c:pt idx="1">
                  <c:v>0.16666666666666669</c:v>
                </c:pt>
                <c:pt idx="2">
                  <c:v>0.14102564102564102</c:v>
                </c:pt>
                <c:pt idx="3">
                  <c:v>2.5641025641025651E-2</c:v>
                </c:pt>
                <c:pt idx="4">
                  <c:v>1.2820512820512824E-2</c:v>
                </c:pt>
                <c:pt idx="5">
                  <c:v>1.2820512820512824E-2</c:v>
                </c:pt>
              </c:numCache>
              <c:extLst/>
            </c:numRef>
          </c:val>
          <c:extLst>
            <c:ext xmlns:c16="http://schemas.microsoft.com/office/drawing/2014/chart" uri="{C3380CC4-5D6E-409C-BE32-E72D297353CC}">
              <c16:uniqueId val="{00000000-E958-4AD1-A90B-18408B024631}"/>
            </c:ext>
          </c:extLst>
        </c:ser>
        <c:dLbls>
          <c:showLegendKey val="0"/>
          <c:showVal val="1"/>
          <c:showCatName val="0"/>
          <c:showSerName val="0"/>
          <c:showPercent val="0"/>
          <c:showBubbleSize val="0"/>
        </c:dLbls>
        <c:gapWidth val="75"/>
        <c:axId val="122434304"/>
        <c:axId val="122435840"/>
      </c:barChart>
      <c:catAx>
        <c:axId val="122434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100" b="0" i="0" u="none" strike="noStrike" kern="1200" baseline="0">
                <a:solidFill>
                  <a:schemeClr val="tx1">
                    <a:lumMod val="65000"/>
                    <a:lumOff val="35000"/>
                  </a:schemeClr>
                </a:solidFill>
                <a:latin typeface="+mn-lt"/>
                <a:ea typeface="+mn-ea"/>
                <a:cs typeface="+mn-cs"/>
              </a:defRPr>
            </a:pPr>
            <a:endParaRPr lang="es-CL"/>
          </a:p>
        </c:txPr>
        <c:crossAx val="122435840"/>
        <c:crosses val="autoZero"/>
        <c:auto val="1"/>
        <c:lblAlgn val="ctr"/>
        <c:lblOffset val="100"/>
        <c:noMultiLvlLbl val="0"/>
      </c:catAx>
      <c:valAx>
        <c:axId val="12243584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2434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9E9-4CDE-AA40-2FC37963F2D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9E9-4CDE-AA40-2FC37963F2D3}"/>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9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turismo_principal!$A$2:$A$3</c:f>
              <c:strCache>
                <c:ptCount val="2"/>
                <c:pt idx="0">
                  <c:v>Sí</c:v>
                </c:pt>
                <c:pt idx="1">
                  <c:v>No</c:v>
                </c:pt>
              </c:strCache>
            </c:strRef>
          </c:cat>
          <c:val>
            <c:numRef>
              <c:f>turismo_principal!$D$2:$D$3</c:f>
              <c:numCache>
                <c:formatCode>0.0%</c:formatCode>
                <c:ptCount val="2"/>
                <c:pt idx="0">
                  <c:v>0.60200000000000009</c:v>
                </c:pt>
                <c:pt idx="1">
                  <c:v>0.39700000000000008</c:v>
                </c:pt>
              </c:numCache>
            </c:numRef>
          </c:val>
          <c:extLst>
            <c:ext xmlns:c16="http://schemas.microsoft.com/office/drawing/2014/chart" uri="{C3380CC4-5D6E-409C-BE32-E72D297353CC}">
              <c16:uniqueId val="{00000004-09E9-4CDE-AA40-2FC37963F2D3}"/>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lang="es-MX" sz="2000" b="0" i="0" u="none" strike="noStrike" kern="1200" baseline="0">
              <a:solidFill>
                <a:schemeClr val="tx1">
                  <a:lumMod val="65000"/>
                  <a:lumOff val="35000"/>
                </a:schemeClr>
              </a:solidFill>
              <a:latin typeface="+mn-lt"/>
              <a:ea typeface="+mn-ea"/>
              <a:cs typeface="+mn-cs"/>
            </a:defRPr>
          </a:pPr>
          <a:endParaRPr lang="es-C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actividad_complementaria!$A$2:$A$5</c:f>
              <c:strCache>
                <c:ptCount val="4"/>
                <c:pt idx="0">
                  <c:v>Trabajo agrícola, forestal y ganadero</c:v>
                </c:pt>
                <c:pt idx="1">
                  <c:v>Trabajo remunerado </c:v>
                </c:pt>
                <c:pt idx="2">
                  <c:v>Pensionado(a)</c:v>
                </c:pt>
                <c:pt idx="3">
                  <c:v>Trabajo de cuidado de personas remunerado</c:v>
                </c:pt>
              </c:strCache>
            </c:strRef>
          </c:cat>
          <c:val>
            <c:numRef>
              <c:f>actividad_complementaria!$C$2:$C$5</c:f>
              <c:numCache>
                <c:formatCode>0%</c:formatCode>
                <c:ptCount val="4"/>
                <c:pt idx="0">
                  <c:v>0.4489795918367348</c:v>
                </c:pt>
                <c:pt idx="1">
                  <c:v>0.42857142857142855</c:v>
                </c:pt>
                <c:pt idx="2">
                  <c:v>8.1632653061224497E-2</c:v>
                </c:pt>
                <c:pt idx="3">
                  <c:v>4.0816326530612269E-2</c:v>
                </c:pt>
              </c:numCache>
            </c:numRef>
          </c:val>
          <c:extLst>
            <c:ext xmlns:c16="http://schemas.microsoft.com/office/drawing/2014/chart" uri="{C3380CC4-5D6E-409C-BE32-E72D297353CC}">
              <c16:uniqueId val="{00000000-DEA2-4B01-8AA6-63FAE0385D16}"/>
            </c:ext>
          </c:extLst>
        </c:ser>
        <c:dLbls>
          <c:showLegendKey val="0"/>
          <c:showVal val="1"/>
          <c:showCatName val="0"/>
          <c:showSerName val="0"/>
          <c:showPercent val="0"/>
          <c:showBubbleSize val="0"/>
        </c:dLbls>
        <c:gapWidth val="150"/>
        <c:overlap val="-25"/>
        <c:axId val="122486784"/>
        <c:axId val="122488320"/>
      </c:barChart>
      <c:catAx>
        <c:axId val="122486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200" b="0" i="0" u="none" strike="noStrike" kern="1200" baseline="0">
                <a:solidFill>
                  <a:schemeClr val="tx1">
                    <a:lumMod val="65000"/>
                    <a:lumOff val="35000"/>
                  </a:schemeClr>
                </a:solidFill>
                <a:latin typeface="+mn-lt"/>
                <a:ea typeface="+mn-ea"/>
                <a:cs typeface="+mn-cs"/>
              </a:defRPr>
            </a:pPr>
            <a:endParaRPr lang="es-CL"/>
          </a:p>
        </c:txPr>
        <c:crossAx val="122488320"/>
        <c:crosses val="autoZero"/>
        <c:auto val="1"/>
        <c:lblAlgn val="ctr"/>
        <c:lblOffset val="100"/>
        <c:noMultiLvlLbl val="0"/>
      </c:catAx>
      <c:valAx>
        <c:axId val="122488320"/>
        <c:scaling>
          <c:orientation val="minMax"/>
        </c:scaling>
        <c:delete val="1"/>
        <c:axPos val="l"/>
        <c:numFmt formatCode="0%" sourceLinked="1"/>
        <c:majorTickMark val="none"/>
        <c:minorTickMark val="none"/>
        <c:tickLblPos val="nextTo"/>
        <c:crossAx val="122486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0-4132-488A-BCE1-DD877514EC09}"/>
              </c:ext>
            </c:extLst>
          </c:dPt>
          <c:dPt>
            <c:idx val="1"/>
            <c:invertIfNegative val="0"/>
            <c:bubble3D val="0"/>
            <c:spPr>
              <a:solidFill>
                <a:srgbClr val="FFC000"/>
              </a:solidFill>
              <a:ln>
                <a:noFill/>
              </a:ln>
              <a:effectLst/>
            </c:spPr>
            <c:extLst>
              <c:ext xmlns:c16="http://schemas.microsoft.com/office/drawing/2014/chart" uri="{C3380CC4-5D6E-409C-BE32-E72D297353CC}">
                <c16:uniqueId val="{00000001-4132-488A-BCE1-DD877514EC09}"/>
              </c:ext>
            </c:extLst>
          </c:dPt>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2-4132-488A-BCE1-DD877514EC09}"/>
              </c:ext>
            </c:extLst>
          </c:dPt>
          <c:dLbls>
            <c:spPr>
              <a:noFill/>
              <a:ln>
                <a:noFill/>
              </a:ln>
              <a:effectLst/>
            </c:spPr>
            <c:txPr>
              <a:bodyPr rot="0" spcFirstLastPara="1" vertOverflow="ellipsis" vert="horz" wrap="square" lIns="38100" tIns="19050" rIns="38100" bIns="19050" anchor="ctr" anchorCtr="1">
                <a:spAutoFit/>
              </a:bodyPr>
              <a:lstStyle/>
              <a:p>
                <a:pPr>
                  <a:defRPr lang="es-MX"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n_turistas_suma!$A$2:$A$12</c:f>
              <c:strCache>
                <c:ptCount val="11"/>
                <c:pt idx="0">
                  <c:v>Rapa Nui</c:v>
                </c:pt>
                <c:pt idx="1">
                  <c:v>Pucón</c:v>
                </c:pt>
                <c:pt idx="2">
                  <c:v>Teodoro Schmidt</c:v>
                </c:pt>
                <c:pt idx="3">
                  <c:v>Panguipulli</c:v>
                </c:pt>
                <c:pt idx="4">
                  <c:v>Lonquimay</c:v>
                </c:pt>
                <c:pt idx="5">
                  <c:v>Freirina</c:v>
                </c:pt>
                <c:pt idx="6">
                  <c:v>Saavedra</c:v>
                </c:pt>
                <c:pt idx="7">
                  <c:v>Melipeuco</c:v>
                </c:pt>
                <c:pt idx="8">
                  <c:v>Nueva Imperial</c:v>
                </c:pt>
                <c:pt idx="9">
                  <c:v>Freire</c:v>
                </c:pt>
                <c:pt idx="10">
                  <c:v>Carahue</c:v>
                </c:pt>
              </c:strCache>
            </c:strRef>
          </c:cat>
          <c:val>
            <c:numRef>
              <c:f>n_turistas_suma!$B$2:$B$12</c:f>
              <c:numCache>
                <c:formatCode>General</c:formatCode>
                <c:ptCount val="11"/>
                <c:pt idx="0">
                  <c:v>1031</c:v>
                </c:pt>
                <c:pt idx="1">
                  <c:v>876</c:v>
                </c:pt>
                <c:pt idx="2">
                  <c:v>710</c:v>
                </c:pt>
                <c:pt idx="3">
                  <c:v>580</c:v>
                </c:pt>
                <c:pt idx="4">
                  <c:v>530</c:v>
                </c:pt>
                <c:pt idx="5">
                  <c:v>500</c:v>
                </c:pt>
                <c:pt idx="6">
                  <c:v>460</c:v>
                </c:pt>
                <c:pt idx="7">
                  <c:v>400</c:v>
                </c:pt>
                <c:pt idx="8">
                  <c:v>393</c:v>
                </c:pt>
                <c:pt idx="9">
                  <c:v>261</c:v>
                </c:pt>
                <c:pt idx="10">
                  <c:v>200</c:v>
                </c:pt>
              </c:numCache>
            </c:numRef>
          </c:val>
          <c:extLst>
            <c:ext xmlns:c16="http://schemas.microsoft.com/office/drawing/2014/chart" uri="{C3380CC4-5D6E-409C-BE32-E72D297353CC}">
              <c16:uniqueId val="{00000000-A3EB-462C-B826-25366CE78FEC}"/>
            </c:ext>
          </c:extLst>
        </c:ser>
        <c:dLbls>
          <c:showLegendKey val="0"/>
          <c:showVal val="1"/>
          <c:showCatName val="0"/>
          <c:showSerName val="0"/>
          <c:showPercent val="0"/>
          <c:showBubbleSize val="0"/>
        </c:dLbls>
        <c:gapWidth val="75"/>
        <c:axId val="123940864"/>
        <c:axId val="123942400"/>
      </c:barChart>
      <c:catAx>
        <c:axId val="123940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3942400"/>
        <c:crosses val="autoZero"/>
        <c:auto val="1"/>
        <c:lblAlgn val="ctr"/>
        <c:lblOffset val="100"/>
        <c:noMultiLvlLbl val="0"/>
      </c:catAx>
      <c:valAx>
        <c:axId val="1239424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3940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n_turistas_alta!$A$2:$A$19</c:f>
              <c:numCache>
                <c:formatCode>General</c:formatCode>
                <c:ptCount val="18"/>
                <c:pt idx="0">
                  <c:v>3</c:v>
                </c:pt>
                <c:pt idx="1">
                  <c:v>4</c:v>
                </c:pt>
                <c:pt idx="2">
                  <c:v>5</c:v>
                </c:pt>
                <c:pt idx="3">
                  <c:v>6</c:v>
                </c:pt>
                <c:pt idx="4">
                  <c:v>10</c:v>
                </c:pt>
                <c:pt idx="5">
                  <c:v>15</c:v>
                </c:pt>
                <c:pt idx="6">
                  <c:v>19</c:v>
                </c:pt>
                <c:pt idx="7">
                  <c:v>20</c:v>
                </c:pt>
                <c:pt idx="8">
                  <c:v>25</c:v>
                </c:pt>
                <c:pt idx="9">
                  <c:v>30</c:v>
                </c:pt>
                <c:pt idx="10">
                  <c:v>40</c:v>
                </c:pt>
                <c:pt idx="11">
                  <c:v>50</c:v>
                </c:pt>
                <c:pt idx="12">
                  <c:v>50</c:v>
                </c:pt>
                <c:pt idx="13">
                  <c:v>60</c:v>
                </c:pt>
                <c:pt idx="14">
                  <c:v>80</c:v>
                </c:pt>
                <c:pt idx="15">
                  <c:v>108</c:v>
                </c:pt>
                <c:pt idx="16">
                  <c:v>110</c:v>
                </c:pt>
                <c:pt idx="17">
                  <c:v>121</c:v>
                </c:pt>
              </c:numCache>
            </c:numRef>
          </c:cat>
          <c:val>
            <c:numRef>
              <c:f>n_turistas_alta!$D$2:$D$19</c:f>
              <c:numCache>
                <c:formatCode>0%</c:formatCode>
                <c:ptCount val="18"/>
                <c:pt idx="0">
                  <c:v>2.5641025641025651E-2</c:v>
                </c:pt>
                <c:pt idx="1">
                  <c:v>3.8461538461538464E-2</c:v>
                </c:pt>
                <c:pt idx="2">
                  <c:v>3.8461538461538464E-2</c:v>
                </c:pt>
                <c:pt idx="3">
                  <c:v>5.1282051282051294E-2</c:v>
                </c:pt>
                <c:pt idx="4">
                  <c:v>7.6923076923076927E-2</c:v>
                </c:pt>
                <c:pt idx="5">
                  <c:v>2.5641025641025651E-2</c:v>
                </c:pt>
                <c:pt idx="6">
                  <c:v>6.4102564102564111E-2</c:v>
                </c:pt>
                <c:pt idx="7">
                  <c:v>5.1282051282051294E-2</c:v>
                </c:pt>
                <c:pt idx="8">
                  <c:v>2.5641025641025651E-2</c:v>
                </c:pt>
                <c:pt idx="9">
                  <c:v>2.5641025641025651E-2</c:v>
                </c:pt>
                <c:pt idx="10">
                  <c:v>3.8461538461538464E-2</c:v>
                </c:pt>
                <c:pt idx="11">
                  <c:v>0.10256410256410259</c:v>
                </c:pt>
                <c:pt idx="12">
                  <c:v>6.4102564102564111E-2</c:v>
                </c:pt>
                <c:pt idx="13">
                  <c:v>3.8461538461538464E-2</c:v>
                </c:pt>
                <c:pt idx="14">
                  <c:v>3.8461538461538464E-2</c:v>
                </c:pt>
                <c:pt idx="15">
                  <c:v>1.2820512820512824E-2</c:v>
                </c:pt>
                <c:pt idx="16">
                  <c:v>1.2820512820512824E-2</c:v>
                </c:pt>
                <c:pt idx="17">
                  <c:v>1.2820512820512824E-2</c:v>
                </c:pt>
              </c:numCache>
            </c:numRef>
          </c:val>
          <c:extLst>
            <c:ext xmlns:c16="http://schemas.microsoft.com/office/drawing/2014/chart" uri="{C3380CC4-5D6E-409C-BE32-E72D297353CC}">
              <c16:uniqueId val="{00000000-8BE4-4FCD-BA85-AC67C269296D}"/>
            </c:ext>
          </c:extLst>
        </c:ser>
        <c:dLbls>
          <c:showLegendKey val="0"/>
          <c:showVal val="1"/>
          <c:showCatName val="0"/>
          <c:showSerName val="0"/>
          <c:showPercent val="0"/>
          <c:showBubbleSize val="0"/>
        </c:dLbls>
        <c:gapWidth val="75"/>
        <c:axId val="122521856"/>
        <c:axId val="122523648"/>
      </c:barChart>
      <c:catAx>
        <c:axId val="12252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400" b="0" i="0" u="none" strike="noStrike" kern="1200" baseline="0">
                <a:solidFill>
                  <a:schemeClr val="tx1">
                    <a:lumMod val="65000"/>
                    <a:lumOff val="35000"/>
                  </a:schemeClr>
                </a:solidFill>
                <a:latin typeface="+mn-lt"/>
                <a:ea typeface="+mn-ea"/>
                <a:cs typeface="+mn-cs"/>
              </a:defRPr>
            </a:pPr>
            <a:endParaRPr lang="es-CL"/>
          </a:p>
        </c:txPr>
        <c:crossAx val="122523648"/>
        <c:crosses val="autoZero"/>
        <c:auto val="1"/>
        <c:lblAlgn val="ctr"/>
        <c:lblOffset val="100"/>
        <c:noMultiLvlLbl val="0"/>
      </c:catAx>
      <c:valAx>
        <c:axId val="12252364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2521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01-F3E7-44C0-A5C1-9C3E8F48EA87}"/>
              </c:ext>
            </c:extLst>
          </c:dPt>
          <c:dPt>
            <c:idx val="1"/>
            <c:invertIfNegative val="0"/>
            <c:bubble3D val="0"/>
            <c:spPr>
              <a:solidFill>
                <a:srgbClr val="FFFF00"/>
              </a:solidFill>
              <a:ln>
                <a:noFill/>
              </a:ln>
              <a:effectLst/>
            </c:spPr>
            <c:extLst>
              <c:ext xmlns:c16="http://schemas.microsoft.com/office/drawing/2014/chart" uri="{C3380CC4-5D6E-409C-BE32-E72D297353CC}">
                <c16:uniqueId val="{00000002-F3E7-44C0-A5C1-9C3E8F48EA87}"/>
              </c:ext>
            </c:extLst>
          </c:dPt>
          <c:dPt>
            <c:idx val="2"/>
            <c:invertIfNegative val="0"/>
            <c:bubble3D val="0"/>
            <c:spPr>
              <a:solidFill>
                <a:srgbClr val="FFC000"/>
              </a:solidFill>
              <a:ln>
                <a:noFill/>
              </a:ln>
              <a:effectLst/>
            </c:spPr>
            <c:extLst>
              <c:ext xmlns:c16="http://schemas.microsoft.com/office/drawing/2014/chart" uri="{C3380CC4-5D6E-409C-BE32-E72D297353CC}">
                <c16:uniqueId val="{00000003-F3E7-44C0-A5C1-9C3E8F48EA87}"/>
              </c:ext>
            </c:extLst>
          </c:dPt>
          <c:dLbls>
            <c:spPr>
              <a:noFill/>
              <a:ln>
                <a:noFill/>
              </a:ln>
              <a:effectLst/>
            </c:spPr>
            <c:txPr>
              <a:bodyPr rot="0" spcFirstLastPara="1" vertOverflow="ellipsis" vert="horz" wrap="square" lIns="38100" tIns="19050" rIns="38100" bIns="19050" anchor="ctr" anchorCtr="1">
                <a:spAutoFit/>
              </a:bodyPr>
              <a:lstStyle/>
              <a:p>
                <a:pPr>
                  <a:defRPr lang="es-MX" sz="12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n_turistas_alta!$A$2:$A$10</c:f>
              <c:numCache>
                <c:formatCode>General</c:formatCode>
                <c:ptCount val="9"/>
                <c:pt idx="0">
                  <c:v>3</c:v>
                </c:pt>
                <c:pt idx="1">
                  <c:v>4</c:v>
                </c:pt>
                <c:pt idx="2">
                  <c:v>5</c:v>
                </c:pt>
                <c:pt idx="3">
                  <c:v>6</c:v>
                </c:pt>
                <c:pt idx="4">
                  <c:v>10</c:v>
                </c:pt>
                <c:pt idx="5">
                  <c:v>15</c:v>
                </c:pt>
                <c:pt idx="6">
                  <c:v>19</c:v>
                </c:pt>
                <c:pt idx="7">
                  <c:v>20</c:v>
                </c:pt>
                <c:pt idx="8">
                  <c:v>25</c:v>
                </c:pt>
              </c:numCache>
            </c:numRef>
          </c:cat>
          <c:val>
            <c:numRef>
              <c:f>n_turistas_alta!$D$2:$D$10</c:f>
              <c:numCache>
                <c:formatCode>0%</c:formatCode>
                <c:ptCount val="9"/>
                <c:pt idx="0">
                  <c:v>2.5641025641025651E-2</c:v>
                </c:pt>
                <c:pt idx="1">
                  <c:v>3.8461538461538464E-2</c:v>
                </c:pt>
                <c:pt idx="2">
                  <c:v>3.8461538461538464E-2</c:v>
                </c:pt>
                <c:pt idx="3">
                  <c:v>5.1282051282051294E-2</c:v>
                </c:pt>
                <c:pt idx="4">
                  <c:v>7.6923076923076927E-2</c:v>
                </c:pt>
                <c:pt idx="5">
                  <c:v>2.5641025641025651E-2</c:v>
                </c:pt>
                <c:pt idx="6">
                  <c:v>6.4102564102564111E-2</c:v>
                </c:pt>
                <c:pt idx="7">
                  <c:v>5.1282051282051294E-2</c:v>
                </c:pt>
                <c:pt idx="8">
                  <c:v>2.5641025641025651E-2</c:v>
                </c:pt>
              </c:numCache>
            </c:numRef>
          </c:val>
          <c:extLst>
            <c:ext xmlns:c16="http://schemas.microsoft.com/office/drawing/2014/chart" uri="{C3380CC4-5D6E-409C-BE32-E72D297353CC}">
              <c16:uniqueId val="{00000000-F3E7-44C0-A5C1-9C3E8F48EA87}"/>
            </c:ext>
          </c:extLst>
        </c:ser>
        <c:dLbls>
          <c:showLegendKey val="0"/>
          <c:showVal val="1"/>
          <c:showCatName val="0"/>
          <c:showSerName val="0"/>
          <c:showPercent val="0"/>
          <c:showBubbleSize val="0"/>
        </c:dLbls>
        <c:gapWidth val="75"/>
        <c:axId val="123806848"/>
        <c:axId val="123808384"/>
      </c:barChart>
      <c:catAx>
        <c:axId val="123806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200" b="0" i="0" u="none" strike="noStrike" kern="1200" baseline="0">
                <a:solidFill>
                  <a:schemeClr val="tx1">
                    <a:lumMod val="65000"/>
                    <a:lumOff val="35000"/>
                  </a:schemeClr>
                </a:solidFill>
                <a:latin typeface="+mn-lt"/>
                <a:ea typeface="+mn-ea"/>
                <a:cs typeface="+mn-cs"/>
              </a:defRPr>
            </a:pPr>
            <a:endParaRPr lang="es-CL"/>
          </a:p>
        </c:txPr>
        <c:crossAx val="123808384"/>
        <c:crosses val="autoZero"/>
        <c:auto val="1"/>
        <c:lblAlgn val="ctr"/>
        <c:lblOffset val="100"/>
        <c:noMultiLvlLbl val="0"/>
      </c:catAx>
      <c:valAx>
        <c:axId val="1238083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1200" b="0" i="0" u="none" strike="noStrike" kern="1200" baseline="0">
                <a:solidFill>
                  <a:schemeClr val="tx1">
                    <a:lumMod val="65000"/>
                    <a:lumOff val="35000"/>
                  </a:schemeClr>
                </a:solidFill>
                <a:latin typeface="+mn-lt"/>
                <a:ea typeface="+mn-ea"/>
                <a:cs typeface="+mn-cs"/>
              </a:defRPr>
            </a:pPr>
            <a:endParaRPr lang="es-CL"/>
          </a:p>
        </c:txPr>
        <c:crossAx val="123806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gasto_turista!$A$2:$A$7</c:f>
              <c:strCache>
                <c:ptCount val="6"/>
                <c:pt idx="0">
                  <c:v>$ 1 – $15.000</c:v>
                </c:pt>
                <c:pt idx="1">
                  <c:v>$ 15.000 – $30.000</c:v>
                </c:pt>
                <c:pt idx="2">
                  <c:v>$30.000 - $45.000</c:v>
                </c:pt>
                <c:pt idx="3">
                  <c:v>$45.000 - $75.000</c:v>
                </c:pt>
                <c:pt idx="4">
                  <c:v>Más de $75.000</c:v>
                </c:pt>
                <c:pt idx="5">
                  <c:v>No respuesta</c:v>
                </c:pt>
              </c:strCache>
            </c:strRef>
          </c:cat>
          <c:val>
            <c:numRef>
              <c:f>gasto_turista!$D$2:$D$7</c:f>
              <c:numCache>
                <c:formatCode>0%</c:formatCode>
                <c:ptCount val="6"/>
                <c:pt idx="0">
                  <c:v>0.17900000000000002</c:v>
                </c:pt>
                <c:pt idx="1">
                  <c:v>0.25600000000000001</c:v>
                </c:pt>
                <c:pt idx="2">
                  <c:v>0.17900000000000002</c:v>
                </c:pt>
                <c:pt idx="3">
                  <c:v>0.192</c:v>
                </c:pt>
                <c:pt idx="4">
                  <c:v>7.6999999999999999E-2</c:v>
                </c:pt>
                <c:pt idx="5">
                  <c:v>0.115</c:v>
                </c:pt>
              </c:numCache>
            </c:numRef>
          </c:val>
          <c:extLst>
            <c:ext xmlns:c16="http://schemas.microsoft.com/office/drawing/2014/chart" uri="{C3380CC4-5D6E-409C-BE32-E72D297353CC}">
              <c16:uniqueId val="{00000000-F164-4ABB-81AD-1FFB2B36B017}"/>
            </c:ext>
          </c:extLst>
        </c:ser>
        <c:dLbls>
          <c:showLegendKey val="0"/>
          <c:showVal val="1"/>
          <c:showCatName val="0"/>
          <c:showSerName val="0"/>
          <c:showPercent val="0"/>
          <c:showBubbleSize val="0"/>
        </c:dLbls>
        <c:gapWidth val="75"/>
        <c:axId val="122646912"/>
        <c:axId val="122648448"/>
      </c:barChart>
      <c:catAx>
        <c:axId val="122646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2648448"/>
        <c:crosses val="autoZero"/>
        <c:auto val="1"/>
        <c:lblAlgn val="ctr"/>
        <c:lblOffset val="100"/>
        <c:noMultiLvlLbl val="0"/>
      </c:catAx>
      <c:valAx>
        <c:axId val="12264844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2646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FEF-4470-8A49-7BD0E3190D9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FEF-4470-8A49-7BD0E3190D91}"/>
              </c:ext>
            </c:extLst>
          </c:dPt>
          <c:dLbls>
            <c:dLbl>
              <c:idx val="0"/>
              <c:layout>
                <c:manualLayout>
                  <c:x val="3.7121514701966604E-2"/>
                  <c:y val="-1.2868225819276739E-2"/>
                </c:manualLayout>
              </c:layout>
              <c:tx>
                <c:rich>
                  <a:bodyPr/>
                  <a:lstStyle/>
                  <a:p>
                    <a:fld id="{5611C91A-099F-4EB1-9202-A45704F93BBD}" type="PERCENTAGE">
                      <a:rPr lang="en-US" baseline="0" smtClean="0"/>
                      <a:pPr/>
                      <a:t>[PORCENTAJE]</a:t>
                    </a:fld>
                    <a:endParaRPr lang="es-CL"/>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FEF-4470-8A49-7BD0E3190D91}"/>
                </c:ext>
              </c:extLst>
            </c:dLbl>
            <c:dLbl>
              <c:idx val="1"/>
              <c:layout>
                <c:manualLayout>
                  <c:x val="-4.0793773060976091E-2"/>
                  <c:y val="-4.4152626157747371E-2"/>
                </c:manualLayout>
              </c:layout>
              <c:tx>
                <c:rich>
                  <a:bodyPr/>
                  <a:lstStyle/>
                  <a:p>
                    <a:fld id="{8D7DA3EE-B442-4B9E-8CC6-316A60D67D86}" type="PERCENTAGE">
                      <a:rPr lang="en-US" baseline="0" smtClean="0"/>
                      <a:pPr/>
                      <a:t>[PORCENTAJE]</a:t>
                    </a:fld>
                    <a:endParaRPr lang="es-CL"/>
                  </a:p>
                </c:rich>
              </c:tx>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FEF-4470-8A49-7BD0E3190D91}"/>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artesania_local!$A$2:$A$3</c:f>
              <c:strCache>
                <c:ptCount val="2"/>
                <c:pt idx="0">
                  <c:v>No</c:v>
                </c:pt>
                <c:pt idx="1">
                  <c:v>Sí</c:v>
                </c:pt>
              </c:strCache>
            </c:strRef>
          </c:cat>
          <c:val>
            <c:numRef>
              <c:f>artesania_local!$C$2:$C$3</c:f>
              <c:numCache>
                <c:formatCode>0.0</c:formatCode>
                <c:ptCount val="2"/>
                <c:pt idx="0">
                  <c:v>26.923076923076909</c:v>
                </c:pt>
                <c:pt idx="1">
                  <c:v>73.07692307692308</c:v>
                </c:pt>
              </c:numCache>
            </c:numRef>
          </c:val>
          <c:extLst>
            <c:ext xmlns:c16="http://schemas.microsoft.com/office/drawing/2014/chart" uri="{C3380CC4-5D6E-409C-BE32-E72D297353CC}">
              <c16:uniqueId val="{00000004-AFEF-4470-8A49-7BD0E3190D91}"/>
            </c:ext>
          </c:extLst>
        </c:ser>
        <c:dLbls>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lang="es-MX" sz="1197" b="0" i="0" u="none" strike="noStrike" kern="1200" baseline="0">
              <a:solidFill>
                <a:schemeClr val="tx1">
                  <a:lumMod val="65000"/>
                  <a:lumOff val="35000"/>
                </a:schemeClr>
              </a:solidFill>
              <a:latin typeface="+mn-lt"/>
              <a:ea typeface="+mn-ea"/>
              <a:cs typeface="+mn-cs"/>
            </a:defRPr>
          </a:pPr>
          <a:endParaRPr lang="es-C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C9-483A-A63D-F755CB59F33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C9-483A-A63D-F755CB59F33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CC9-483A-A63D-F755CB59F33E}"/>
              </c:ext>
            </c:extLst>
          </c:dPt>
          <c:dLbls>
            <c:dLbl>
              <c:idx val="0"/>
              <c:layout>
                <c:manualLayout>
                  <c:x val="9.9875156054931233E-2"/>
                  <c:y val="-8.4934545043079967E-1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CC9-483A-A63D-F755CB59F33E}"/>
                </c:ext>
              </c:extLst>
            </c:dLbl>
            <c:dLbl>
              <c:idx val="1"/>
              <c:layout>
                <c:manualLayout>
                  <c:x val="-0.10819808572617563"/>
                  <c:y val="0"/>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CC9-483A-A63D-F755CB59F33E}"/>
                </c:ext>
              </c:extLst>
            </c:dLbl>
            <c:dLbl>
              <c:idx val="2"/>
              <c:layout>
                <c:manualLayout>
                  <c:x val="-0.12484394506866418"/>
                  <c:y val="0"/>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CC9-483A-A63D-F755CB59F33E}"/>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lang="es-MX" sz="20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resguardo_patrimonial!$A$2:$A$4</c:f>
              <c:strCache>
                <c:ptCount val="3"/>
                <c:pt idx="0">
                  <c:v>No</c:v>
                </c:pt>
                <c:pt idx="1">
                  <c:v>Parcialmente</c:v>
                </c:pt>
                <c:pt idx="2">
                  <c:v>Sí</c:v>
                </c:pt>
              </c:strCache>
            </c:strRef>
          </c:cat>
          <c:val>
            <c:numRef>
              <c:f>resguardo_patrimonial!$D$2:$D$4</c:f>
              <c:numCache>
                <c:formatCode>0%</c:formatCode>
                <c:ptCount val="3"/>
                <c:pt idx="0">
                  <c:v>0.58064516129032251</c:v>
                </c:pt>
                <c:pt idx="1">
                  <c:v>0.24193548387096786</c:v>
                </c:pt>
                <c:pt idx="2">
                  <c:v>0.17741935483870974</c:v>
                </c:pt>
              </c:numCache>
            </c:numRef>
          </c:val>
          <c:extLst>
            <c:ext xmlns:c16="http://schemas.microsoft.com/office/drawing/2014/chart" uri="{C3380CC4-5D6E-409C-BE32-E72D297353CC}">
              <c16:uniqueId val="{00000006-0CC9-483A-A63D-F755CB59F33E}"/>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2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promedio_por_genero!$A$2:$A$3</c:f>
              <c:strCache>
                <c:ptCount val="2"/>
                <c:pt idx="0">
                  <c:v>Femenino</c:v>
                </c:pt>
                <c:pt idx="1">
                  <c:v>Masculino</c:v>
                </c:pt>
              </c:strCache>
            </c:strRef>
          </c:cat>
          <c:val>
            <c:numRef>
              <c:f>promedio_por_genero!$B$2:$B$3</c:f>
              <c:numCache>
                <c:formatCode>_ * #,##0_ ;_ * \-#,##0_ ;_ * "-"_ ;_ @_ </c:formatCode>
                <c:ptCount val="2"/>
                <c:pt idx="0">
                  <c:v>48.037735849056602</c:v>
                </c:pt>
                <c:pt idx="1">
                  <c:v>43.96</c:v>
                </c:pt>
              </c:numCache>
            </c:numRef>
          </c:val>
          <c:extLst>
            <c:ext xmlns:c16="http://schemas.microsoft.com/office/drawing/2014/chart" uri="{C3380CC4-5D6E-409C-BE32-E72D297353CC}">
              <c16:uniqueId val="{00000000-1026-4C8D-81ED-06BA52C0C25E}"/>
            </c:ext>
          </c:extLst>
        </c:ser>
        <c:dLbls>
          <c:showLegendKey val="0"/>
          <c:showVal val="1"/>
          <c:showCatName val="0"/>
          <c:showSerName val="0"/>
          <c:showPercent val="0"/>
          <c:showBubbleSize val="0"/>
        </c:dLbls>
        <c:gapWidth val="150"/>
        <c:overlap val="-25"/>
        <c:axId val="120971264"/>
        <c:axId val="120972800"/>
      </c:barChart>
      <c:catAx>
        <c:axId val="120971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2000" b="0" i="0" u="none" strike="noStrike" kern="1200" baseline="0">
                <a:solidFill>
                  <a:schemeClr val="tx1">
                    <a:lumMod val="65000"/>
                    <a:lumOff val="35000"/>
                  </a:schemeClr>
                </a:solidFill>
                <a:latin typeface="+mn-lt"/>
                <a:ea typeface="+mn-ea"/>
                <a:cs typeface="+mn-cs"/>
              </a:defRPr>
            </a:pPr>
            <a:endParaRPr lang="es-CL"/>
          </a:p>
        </c:txPr>
        <c:crossAx val="120972800"/>
        <c:crosses val="autoZero"/>
        <c:auto val="1"/>
        <c:lblAlgn val="ctr"/>
        <c:lblOffset val="100"/>
        <c:noMultiLvlLbl val="0"/>
      </c:catAx>
      <c:valAx>
        <c:axId val="120972800"/>
        <c:scaling>
          <c:orientation val="minMax"/>
        </c:scaling>
        <c:delete val="1"/>
        <c:axPos val="l"/>
        <c:numFmt formatCode="_ * #,##0_ ;_ * \-#,##0_ ;_ * &quot;-&quot;_ ;_ @_ " sourceLinked="1"/>
        <c:majorTickMark val="none"/>
        <c:minorTickMark val="none"/>
        <c:tickLblPos val="nextTo"/>
        <c:crossAx val="1209712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D80-4BEA-B80C-DDB16B82C37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D80-4BEA-B80C-DDB16B82C371}"/>
              </c:ext>
            </c:extLst>
          </c:dPt>
          <c:dLbls>
            <c:spPr>
              <a:noFill/>
              <a:ln>
                <a:noFill/>
              </a:ln>
              <a:effectLst/>
            </c:spPr>
            <c:txPr>
              <a:bodyPr rot="0" spcFirstLastPara="1" vertOverflow="ellipsis" vert="horz" wrap="square" lIns="38100" tIns="19050" rIns="38100" bIns="19050" anchor="ctr" anchorCtr="1">
                <a:spAutoFit/>
              </a:bodyPr>
              <a:lstStyle/>
              <a:p>
                <a:pPr>
                  <a:defRPr lang="es-MX" sz="1197" b="1" i="0" u="none" strike="noStrike" kern="1200" baseline="0">
                    <a:solidFill>
                      <a:schemeClr val="lt1"/>
                    </a:solidFill>
                    <a:latin typeface="+mn-lt"/>
                    <a:ea typeface="+mn-ea"/>
                    <a:cs typeface="+mn-cs"/>
                  </a:defRPr>
                </a:pPr>
                <a:endParaRPr lang="es-CL"/>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informacion_ancestral!$A$2:$A$3</c:f>
              <c:strCache>
                <c:ptCount val="2"/>
                <c:pt idx="0">
                  <c:v>No</c:v>
                </c:pt>
                <c:pt idx="1">
                  <c:v>Sí</c:v>
                </c:pt>
              </c:strCache>
            </c:strRef>
          </c:cat>
          <c:val>
            <c:numRef>
              <c:f>informacion_ancestral!$B$2:$B$3</c:f>
              <c:numCache>
                <c:formatCode>0%</c:formatCode>
                <c:ptCount val="2"/>
                <c:pt idx="0">
                  <c:v>0.11940298507462689</c:v>
                </c:pt>
                <c:pt idx="1">
                  <c:v>0.88059701492537312</c:v>
                </c:pt>
              </c:numCache>
            </c:numRef>
          </c:val>
          <c:extLst>
            <c:ext xmlns:c16="http://schemas.microsoft.com/office/drawing/2014/chart" uri="{C3380CC4-5D6E-409C-BE32-E72D297353CC}">
              <c16:uniqueId val="{00000004-9D80-4BEA-B80C-DDB16B82C371}"/>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lang="es-MX" sz="1197" b="0" i="0" u="none" strike="noStrike" kern="1200" baseline="0">
              <a:solidFill>
                <a:schemeClr val="tx1">
                  <a:lumMod val="65000"/>
                  <a:lumOff val="35000"/>
                </a:schemeClr>
              </a:solidFill>
              <a:latin typeface="+mn-lt"/>
              <a:ea typeface="+mn-ea"/>
              <a:cs typeface="+mn-cs"/>
            </a:defRPr>
          </a:pPr>
          <a:endParaRPr lang="es-C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(normas_comportamiento_personas!$A$2,normas_comportamiento_personas!$A$4)</c:f>
              <c:strCache>
                <c:ptCount val="2"/>
                <c:pt idx="0">
                  <c:v>No</c:v>
                </c:pt>
                <c:pt idx="1">
                  <c:v>SÍ</c:v>
                </c:pt>
              </c:strCache>
            </c:strRef>
          </c:cat>
          <c:val>
            <c:numRef>
              <c:f>(normas_comportamiento_personas!$D$2,normas_comportamiento_personas!$D$4)</c:f>
              <c:numCache>
                <c:formatCode>0%</c:formatCode>
                <c:ptCount val="2"/>
                <c:pt idx="0">
                  <c:v>0.13333333333333336</c:v>
                </c:pt>
                <c:pt idx="1">
                  <c:v>0.8666666666666667</c:v>
                </c:pt>
              </c:numCache>
            </c:numRef>
          </c:val>
          <c:extLst>
            <c:ext xmlns:c16="http://schemas.microsoft.com/office/drawing/2014/chart" uri="{C3380CC4-5D6E-409C-BE32-E72D297353CC}">
              <c16:uniqueId val="{00000000-FDEF-4DBC-AB56-B52A9492EA5C}"/>
            </c:ext>
          </c:extLst>
        </c:ser>
        <c:dLbls>
          <c:showLegendKey val="0"/>
          <c:showVal val="1"/>
          <c:showCatName val="0"/>
          <c:showSerName val="0"/>
          <c:showPercent val="0"/>
          <c:showBubbleSize val="0"/>
        </c:dLbls>
        <c:gapWidth val="150"/>
        <c:overlap val="-25"/>
        <c:axId val="122870016"/>
        <c:axId val="122875904"/>
      </c:barChart>
      <c:catAx>
        <c:axId val="12287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400" b="0" i="0" u="none" strike="noStrike" kern="1200" baseline="0">
                <a:solidFill>
                  <a:schemeClr val="tx1">
                    <a:lumMod val="65000"/>
                    <a:lumOff val="35000"/>
                  </a:schemeClr>
                </a:solidFill>
                <a:latin typeface="+mn-lt"/>
                <a:ea typeface="+mn-ea"/>
                <a:cs typeface="+mn-cs"/>
              </a:defRPr>
            </a:pPr>
            <a:endParaRPr lang="es-CL"/>
          </a:p>
        </c:txPr>
        <c:crossAx val="122875904"/>
        <c:crosses val="autoZero"/>
        <c:auto val="1"/>
        <c:lblAlgn val="ctr"/>
        <c:lblOffset val="100"/>
        <c:noMultiLvlLbl val="0"/>
      </c:catAx>
      <c:valAx>
        <c:axId val="122875904"/>
        <c:scaling>
          <c:orientation val="minMax"/>
        </c:scaling>
        <c:delete val="1"/>
        <c:axPos val="l"/>
        <c:numFmt formatCode="0%" sourceLinked="1"/>
        <c:majorTickMark val="out"/>
        <c:minorTickMark val="none"/>
        <c:tickLblPos val="nextTo"/>
        <c:crossAx val="12287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6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(normas_comportamiento_servicios!$A$2,normas_comportamiento_servicios!$A$4)</c:f>
              <c:strCache>
                <c:ptCount val="2"/>
                <c:pt idx="0">
                  <c:v>No</c:v>
                </c:pt>
                <c:pt idx="1">
                  <c:v>Sí</c:v>
                </c:pt>
              </c:strCache>
            </c:strRef>
          </c:cat>
          <c:val>
            <c:numRef>
              <c:f>(normas_comportamiento_servicios!$D$2,normas_comportamiento_servicios!$D$4)</c:f>
              <c:numCache>
                <c:formatCode>0%</c:formatCode>
                <c:ptCount val="2"/>
                <c:pt idx="0">
                  <c:v>0.28813559322033899</c:v>
                </c:pt>
                <c:pt idx="1">
                  <c:v>0.71186440677966101</c:v>
                </c:pt>
              </c:numCache>
            </c:numRef>
          </c:val>
          <c:extLst>
            <c:ext xmlns:c16="http://schemas.microsoft.com/office/drawing/2014/chart" uri="{C3380CC4-5D6E-409C-BE32-E72D297353CC}">
              <c16:uniqueId val="{00000000-49BD-4BB6-8AD7-65F68E1559DC}"/>
            </c:ext>
          </c:extLst>
        </c:ser>
        <c:dLbls>
          <c:showLegendKey val="0"/>
          <c:showVal val="1"/>
          <c:showCatName val="0"/>
          <c:showSerName val="0"/>
          <c:showPercent val="0"/>
          <c:showBubbleSize val="0"/>
        </c:dLbls>
        <c:gapWidth val="75"/>
        <c:axId val="122922112"/>
        <c:axId val="122923648"/>
      </c:barChart>
      <c:catAx>
        <c:axId val="12292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400" b="0" i="0" u="none" strike="noStrike" kern="1200" baseline="0">
                <a:solidFill>
                  <a:schemeClr val="tx1">
                    <a:lumMod val="65000"/>
                    <a:lumOff val="35000"/>
                  </a:schemeClr>
                </a:solidFill>
                <a:latin typeface="+mn-lt"/>
                <a:ea typeface="+mn-ea"/>
                <a:cs typeface="+mn-cs"/>
              </a:defRPr>
            </a:pPr>
            <a:endParaRPr lang="es-CL"/>
          </a:p>
        </c:txPr>
        <c:crossAx val="122923648"/>
        <c:crosses val="autoZero"/>
        <c:auto val="1"/>
        <c:lblAlgn val="ctr"/>
        <c:lblOffset val="100"/>
        <c:noMultiLvlLbl val="0"/>
      </c:catAx>
      <c:valAx>
        <c:axId val="12292364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2922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espacio_desarrollo!$A$2:$A$8</c:f>
              <c:strCache>
                <c:ptCount val="7"/>
                <c:pt idx="0">
                  <c:v>Propiedad individual</c:v>
                </c:pt>
                <c:pt idx="1">
                  <c:v>Arriendo</c:v>
                </c:pt>
                <c:pt idx="2">
                  <c:v>Comodato</c:v>
                </c:pt>
                <c:pt idx="3">
                  <c:v>Propiedad colectiva/comunitaria</c:v>
                </c:pt>
                <c:pt idx="4">
                  <c:v>Área silvestre protegida del Estado (como Parques y/o reservas nacionales)</c:v>
                </c:pt>
                <c:pt idx="5">
                  <c:v>Espacio público</c:v>
                </c:pt>
                <c:pt idx="6">
                  <c:v>Área silvestre protegida privada</c:v>
                </c:pt>
              </c:strCache>
            </c:strRef>
          </c:cat>
          <c:val>
            <c:numRef>
              <c:f>espacio_desarrollo!$C$2:$C$8</c:f>
              <c:numCache>
                <c:formatCode>0%</c:formatCode>
                <c:ptCount val="7"/>
                <c:pt idx="0">
                  <c:v>0.47435897435897412</c:v>
                </c:pt>
                <c:pt idx="1">
                  <c:v>0.141025641025641</c:v>
                </c:pt>
                <c:pt idx="2">
                  <c:v>6.4102564102564111E-2</c:v>
                </c:pt>
                <c:pt idx="3">
                  <c:v>6.4102564102564111E-2</c:v>
                </c:pt>
                <c:pt idx="4">
                  <c:v>5.1282051282051308E-2</c:v>
                </c:pt>
                <c:pt idx="5">
                  <c:v>3.8461538461538498E-2</c:v>
                </c:pt>
                <c:pt idx="6">
                  <c:v>3.8461538461538498E-2</c:v>
                </c:pt>
              </c:numCache>
            </c:numRef>
          </c:val>
          <c:extLst>
            <c:ext xmlns:c16="http://schemas.microsoft.com/office/drawing/2014/chart" uri="{C3380CC4-5D6E-409C-BE32-E72D297353CC}">
              <c16:uniqueId val="{00000000-8387-4F46-821F-AA26CB8D75AD}"/>
            </c:ext>
          </c:extLst>
        </c:ser>
        <c:dLbls>
          <c:showLegendKey val="0"/>
          <c:showVal val="1"/>
          <c:showCatName val="0"/>
          <c:showSerName val="0"/>
          <c:showPercent val="0"/>
          <c:showBubbleSize val="0"/>
        </c:dLbls>
        <c:gapWidth val="150"/>
        <c:overlap val="-25"/>
        <c:axId val="122770176"/>
        <c:axId val="122771712"/>
      </c:barChart>
      <c:catAx>
        <c:axId val="12277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200" b="0" i="0" u="none" strike="noStrike" kern="1200" baseline="0">
                <a:solidFill>
                  <a:schemeClr val="tx1">
                    <a:lumMod val="65000"/>
                    <a:lumOff val="35000"/>
                  </a:schemeClr>
                </a:solidFill>
                <a:latin typeface="+mn-lt"/>
                <a:ea typeface="+mn-ea"/>
                <a:cs typeface="+mn-cs"/>
              </a:defRPr>
            </a:pPr>
            <a:endParaRPr lang="es-CL"/>
          </a:p>
        </c:txPr>
        <c:crossAx val="122771712"/>
        <c:crosses val="autoZero"/>
        <c:auto val="1"/>
        <c:lblAlgn val="ctr"/>
        <c:lblOffset val="100"/>
        <c:noMultiLvlLbl val="0"/>
      </c:catAx>
      <c:valAx>
        <c:axId val="122771712"/>
        <c:scaling>
          <c:orientation val="minMax"/>
        </c:scaling>
        <c:delete val="1"/>
        <c:axPos val="l"/>
        <c:numFmt formatCode="0%" sourceLinked="1"/>
        <c:majorTickMark val="none"/>
        <c:minorTickMark val="none"/>
        <c:tickLblPos val="nextTo"/>
        <c:crossAx val="122770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2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sus_gestion_basura!$A$2:$A$7</c:f>
              <c:strCache>
                <c:ptCount val="6"/>
                <c:pt idx="0">
                  <c:v>Sistema de reciclaje o reutilización de residuos orgánicos </c:v>
                </c:pt>
                <c:pt idx="1">
                  <c:v>Basureros públicos</c:v>
                </c:pt>
                <c:pt idx="2">
                  <c:v>Se de reciclaje o reutilización de residuos inorgánicos (plásticos</c:v>
                </c:pt>
                <c:pt idx="3">
                  <c:v>Se informa que el turista debe llevarse su basura</c:v>
                </c:pt>
                <c:pt idx="4">
                  <c:v>Ninguno</c:v>
                </c:pt>
                <c:pt idx="5">
                  <c:v>Sistema de aguas servidas</c:v>
                </c:pt>
              </c:strCache>
            </c:strRef>
          </c:cat>
          <c:val>
            <c:numRef>
              <c:f>sus_gestion_basura!$B$2:$B$7</c:f>
              <c:numCache>
                <c:formatCode>0%</c:formatCode>
                <c:ptCount val="6"/>
                <c:pt idx="0">
                  <c:v>0.28289473684210531</c:v>
                </c:pt>
                <c:pt idx="1">
                  <c:v>0.23026315789473689</c:v>
                </c:pt>
                <c:pt idx="2">
                  <c:v>0.21052631578947373</c:v>
                </c:pt>
                <c:pt idx="3">
                  <c:v>0.19736842105263161</c:v>
                </c:pt>
                <c:pt idx="4">
                  <c:v>6.5789473684210523E-2</c:v>
                </c:pt>
                <c:pt idx="5">
                  <c:v>1.3157894736842108E-2</c:v>
                </c:pt>
              </c:numCache>
            </c:numRef>
          </c:val>
          <c:extLst>
            <c:ext xmlns:c16="http://schemas.microsoft.com/office/drawing/2014/chart" uri="{C3380CC4-5D6E-409C-BE32-E72D297353CC}">
              <c16:uniqueId val="{00000000-8DC0-491B-B99B-C792EEE8F38D}"/>
            </c:ext>
          </c:extLst>
        </c:ser>
        <c:dLbls>
          <c:showLegendKey val="0"/>
          <c:showVal val="1"/>
          <c:showCatName val="0"/>
          <c:showSerName val="0"/>
          <c:showPercent val="0"/>
          <c:showBubbleSize val="0"/>
        </c:dLbls>
        <c:gapWidth val="75"/>
        <c:axId val="122801152"/>
        <c:axId val="123081472"/>
      </c:barChart>
      <c:catAx>
        <c:axId val="12280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3081472"/>
        <c:crosses val="autoZero"/>
        <c:auto val="1"/>
        <c:lblAlgn val="ctr"/>
        <c:lblOffset val="100"/>
        <c:noMultiLvlLbl val="0"/>
      </c:catAx>
      <c:valAx>
        <c:axId val="12308147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2801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AFD-445D-949A-43A5D865A6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AFD-445D-949A-43A5D865A6B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AFD-445D-949A-43A5D865A6B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AFD-445D-949A-43A5D865A6B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AFD-445D-949A-43A5D865A6B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AFD-445D-949A-43A5D865A6B6}"/>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197" b="0" i="0" u="none" strike="noStrike"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eficiencia_energetica!$A$2:$A$7</c:f>
              <c:strCache>
                <c:ptCount val="6"/>
                <c:pt idx="0">
                  <c:v>No posee este tipo de tecnología</c:v>
                </c:pt>
                <c:pt idx="1">
                  <c:v>Paneles solares</c:v>
                </c:pt>
                <c:pt idx="2">
                  <c:v>Aislación térmica de instalaciones turísticas</c:v>
                </c:pt>
                <c:pt idx="3">
                  <c:v>Termos solares para calentar agua</c:v>
                </c:pt>
                <c:pt idx="4">
                  <c:v>Otro</c:v>
                </c:pt>
                <c:pt idx="5">
                  <c:v>Biodigestores</c:v>
                </c:pt>
              </c:strCache>
            </c:strRef>
          </c:cat>
          <c:val>
            <c:numRef>
              <c:f>eficiencia_energetica!$B$2:$B$7</c:f>
              <c:numCache>
                <c:formatCode>0.00</c:formatCode>
                <c:ptCount val="6"/>
                <c:pt idx="0">
                  <c:v>43.037974683544299</c:v>
                </c:pt>
                <c:pt idx="1">
                  <c:v>26.582278481012658</c:v>
                </c:pt>
                <c:pt idx="2">
                  <c:v>12.658227848101266</c:v>
                </c:pt>
                <c:pt idx="3">
                  <c:v>12.658227848101266</c:v>
                </c:pt>
                <c:pt idx="4">
                  <c:v>3.7974683544303796</c:v>
                </c:pt>
                <c:pt idx="5">
                  <c:v>1.2658227848101264</c:v>
                </c:pt>
              </c:numCache>
            </c:numRef>
          </c:val>
          <c:extLst>
            <c:ext xmlns:c16="http://schemas.microsoft.com/office/drawing/2014/chart" uri="{C3380CC4-5D6E-409C-BE32-E72D297353CC}">
              <c16:uniqueId val="{00000000-D8D7-4CA6-A836-5B26C055697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877-445F-A44E-C5BDE051DA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877-445F-A44E-C5BDE051DA9F}"/>
              </c:ext>
            </c:extLst>
          </c:dPt>
          <c:dLbls>
            <c:dLbl>
              <c:idx val="0"/>
              <c:layout>
                <c:manualLayout>
                  <c:x val="9.2391399444634564E-2"/>
                  <c:y val="-7.4425383640618112E-2"/>
                </c:manualLayout>
              </c:layout>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lang="es-MX" sz="16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7.2058655711514319E-2"/>
                      <c:h val="0.16776609861150754"/>
                    </c:manualLayout>
                  </c15:layout>
                </c:ext>
                <c:ext xmlns:c16="http://schemas.microsoft.com/office/drawing/2014/chart" uri="{C3380CC4-5D6E-409C-BE32-E72D297353CC}">
                  <c16:uniqueId val="{00000001-C877-445F-A44E-C5BDE051DA9F}"/>
                </c:ext>
              </c:extLst>
            </c:dLbl>
            <c:dLbl>
              <c:idx val="1"/>
              <c:layout>
                <c:manualLayout>
                  <c:x val="-0.11654589371980675"/>
                  <c:y val="8.318142603493453E-2"/>
                </c:manualLayout>
              </c:layout>
              <c:spPr>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noAutofit/>
                </a:bodyPr>
                <a:lstStyle/>
                <a:p>
                  <a:pPr>
                    <a:defRPr lang="es-MX" sz="16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2512"/>
                        <a:gd name="adj2" fmla="val -38535"/>
                      </a:avLst>
                    </a:prstGeom>
                    <a:noFill/>
                    <a:ln>
                      <a:noFill/>
                    </a:ln>
                  </c15:spPr>
                  <c15:layout>
                    <c:manualLayout>
                      <c:w val="8.7294876183955261E-2"/>
                      <c:h val="0.16698679808371583"/>
                    </c:manualLayout>
                  </c15:layout>
                </c:ext>
                <c:ext xmlns:c16="http://schemas.microsoft.com/office/drawing/2014/chart" uri="{C3380CC4-5D6E-409C-BE32-E72D297353CC}">
                  <c16:uniqueId val="{00000003-C877-445F-A44E-C5BDE051DA9F}"/>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600" b="0" i="0" u="none" strike="noStrike" kern="1200" baseline="0">
                    <a:solidFill>
                      <a:schemeClr val="dk1">
                        <a:lumMod val="65000"/>
                        <a:lumOff val="35000"/>
                      </a:schemeClr>
                    </a:solidFill>
                    <a:latin typeface="+mn-lt"/>
                    <a:ea typeface="+mn-ea"/>
                    <a:cs typeface="+mn-cs"/>
                  </a:defRPr>
                </a:pPr>
                <a:endParaRPr lang="es-CL"/>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(recuperacion_ambiental!$A$2,recuperacion_ambiental!$A$4)</c:f>
              <c:strCache>
                <c:ptCount val="2"/>
                <c:pt idx="0">
                  <c:v>No</c:v>
                </c:pt>
                <c:pt idx="1">
                  <c:v>Sí</c:v>
                </c:pt>
              </c:strCache>
            </c:strRef>
          </c:cat>
          <c:val>
            <c:numRef>
              <c:f>(recuperacion_ambiental!$D$2,recuperacion_ambiental!$D$4)</c:f>
              <c:numCache>
                <c:formatCode>0%</c:formatCode>
                <c:ptCount val="2"/>
                <c:pt idx="0">
                  <c:v>0.27868852459016397</c:v>
                </c:pt>
                <c:pt idx="1">
                  <c:v>0.7213114754098362</c:v>
                </c:pt>
              </c:numCache>
            </c:numRef>
          </c:val>
          <c:extLst>
            <c:ext xmlns:c16="http://schemas.microsoft.com/office/drawing/2014/chart" uri="{C3380CC4-5D6E-409C-BE32-E72D297353CC}">
              <c16:uniqueId val="{00000004-C877-445F-A44E-C5BDE051DA9F}"/>
            </c:ext>
          </c:extLst>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AB7-4488-A119-9756B9A403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AB7-4488-A119-9756B9A403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AB7-4488-A119-9756B9A403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AB7-4488-A119-9756B9A403CB}"/>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1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turismo_afectado!$A$2:$A$5</c:f>
              <c:strCache>
                <c:ptCount val="4"/>
                <c:pt idx="0">
                  <c:v>No</c:v>
                </c:pt>
                <c:pt idx="1">
                  <c:v>Parcialmente</c:v>
                </c:pt>
                <c:pt idx="2">
                  <c:v>Sí</c:v>
                </c:pt>
                <c:pt idx="3">
                  <c:v>No aplica</c:v>
                </c:pt>
              </c:strCache>
            </c:strRef>
          </c:cat>
          <c:val>
            <c:numRef>
              <c:f>turismo_afectado!$D$2:$D$5</c:f>
              <c:numCache>
                <c:formatCode>0%</c:formatCode>
                <c:ptCount val="4"/>
                <c:pt idx="0">
                  <c:v>0.52564102564102577</c:v>
                </c:pt>
                <c:pt idx="1">
                  <c:v>0.26923076923076927</c:v>
                </c:pt>
                <c:pt idx="2">
                  <c:v>0.19230769230769229</c:v>
                </c:pt>
                <c:pt idx="3">
                  <c:v>1.2820512820512824E-2</c:v>
                </c:pt>
              </c:numCache>
            </c:numRef>
          </c:val>
          <c:extLst>
            <c:ext xmlns:c16="http://schemas.microsoft.com/office/drawing/2014/chart" uri="{C3380CC4-5D6E-409C-BE32-E72D297353CC}">
              <c16:uniqueId val="{00000008-8AB7-4488-A119-9756B9A403C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140-406F-8A4B-5713A31D80A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140-406F-8A4B-5713A31D80AA}"/>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capacidad_de_carga!$A$2:$A$3</c:f>
              <c:strCache>
                <c:ptCount val="2"/>
                <c:pt idx="0">
                  <c:v>No</c:v>
                </c:pt>
                <c:pt idx="1">
                  <c:v>Sí</c:v>
                </c:pt>
              </c:strCache>
            </c:strRef>
          </c:cat>
          <c:val>
            <c:numRef>
              <c:f>capacidad_de_carga!$C$2:$C$3</c:f>
              <c:numCache>
                <c:formatCode>0.00</c:formatCode>
                <c:ptCount val="2"/>
                <c:pt idx="0">
                  <c:v>20.967741935483868</c:v>
                </c:pt>
                <c:pt idx="1">
                  <c:v>79.032258064516128</c:v>
                </c:pt>
              </c:numCache>
            </c:numRef>
          </c:val>
          <c:extLst>
            <c:ext xmlns:c16="http://schemas.microsoft.com/office/drawing/2014/chart" uri="{C3380CC4-5D6E-409C-BE32-E72D297353CC}">
              <c16:uniqueId val="{00000004-8140-406F-8A4B-5713A31D80AA}"/>
            </c:ext>
          </c:extLst>
        </c:ser>
        <c:dLbls>
          <c:showLegendKey val="0"/>
          <c:showVal val="0"/>
          <c:showCatName val="0"/>
          <c:showSerName val="0"/>
          <c:showPercent val="1"/>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17D-4B90-B287-2C4FD9E2361A}"/>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17D-4B90-B287-2C4FD9E2361A}"/>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disponibilidad_agua!$A$2:$A$3</c:f>
              <c:strCache>
                <c:ptCount val="2"/>
                <c:pt idx="0">
                  <c:v>No</c:v>
                </c:pt>
                <c:pt idx="1">
                  <c:v>Sí</c:v>
                </c:pt>
              </c:strCache>
            </c:strRef>
          </c:cat>
          <c:val>
            <c:numRef>
              <c:f>disponibilidad_agua!$B$2:$B$3</c:f>
              <c:numCache>
                <c:formatCode>General</c:formatCode>
                <c:ptCount val="2"/>
                <c:pt idx="0">
                  <c:v>3</c:v>
                </c:pt>
                <c:pt idx="1">
                  <c:v>75</c:v>
                </c:pt>
              </c:numCache>
            </c:numRef>
          </c:val>
          <c:extLst>
            <c:ext xmlns:c16="http://schemas.microsoft.com/office/drawing/2014/chart" uri="{C3380CC4-5D6E-409C-BE32-E72D297353CC}">
              <c16:uniqueId val="{00000004-717D-4B90-B287-2C4FD9E2361A}"/>
            </c:ext>
          </c:extLst>
        </c:ser>
        <c:dLbls>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lang="es-MX" sz="2000" b="0" i="0" u="none" strike="noStrike" kern="1200" baseline="0">
              <a:solidFill>
                <a:schemeClr val="tx1">
                  <a:lumMod val="65000"/>
                  <a:lumOff val="35000"/>
                </a:schemeClr>
              </a:solidFill>
              <a:latin typeface="+mn-lt"/>
              <a:ea typeface="+mn-ea"/>
              <a:cs typeface="+mn-cs"/>
            </a:defRPr>
          </a:pPr>
          <a:endParaRPr lang="es-C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20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educacion!$A$2:$A$6</c:f>
              <c:strCache>
                <c:ptCount val="5"/>
                <c:pt idx="0">
                  <c:v>1. Sin estudios</c:v>
                </c:pt>
                <c:pt idx="1">
                  <c:v>2. Educación Primaria</c:v>
                </c:pt>
                <c:pt idx="2">
                  <c:v>3. Educación Secundaria (técnica o humanista)</c:v>
                </c:pt>
                <c:pt idx="3">
                  <c:v>4. Educación Superior Técnica</c:v>
                </c:pt>
                <c:pt idx="4">
                  <c:v>5. Educación Universitaria</c:v>
                </c:pt>
              </c:strCache>
              <c:extLst/>
            </c:strRef>
          </c:cat>
          <c:val>
            <c:numRef>
              <c:f>educacion!$B$2:$B$6</c:f>
              <c:numCache>
                <c:formatCode>0%</c:formatCode>
                <c:ptCount val="5"/>
                <c:pt idx="0">
                  <c:v>3.333333333333334E-2</c:v>
                </c:pt>
                <c:pt idx="1">
                  <c:v>9.3333333333333351E-2</c:v>
                </c:pt>
                <c:pt idx="2">
                  <c:v>0.4</c:v>
                </c:pt>
                <c:pt idx="3">
                  <c:v>0.26666666666666672</c:v>
                </c:pt>
                <c:pt idx="4">
                  <c:v>0.22666666666666668</c:v>
                </c:pt>
              </c:numCache>
              <c:extLst/>
            </c:numRef>
          </c:val>
          <c:extLst>
            <c:ext xmlns:c16="http://schemas.microsoft.com/office/drawing/2014/chart" uri="{C3380CC4-5D6E-409C-BE32-E72D297353CC}">
              <c16:uniqueId val="{00000000-2448-417B-B509-9D93C14F45BB}"/>
            </c:ext>
          </c:extLst>
        </c:ser>
        <c:dLbls>
          <c:showLegendKey val="0"/>
          <c:showVal val="1"/>
          <c:showCatName val="0"/>
          <c:showSerName val="0"/>
          <c:showPercent val="0"/>
          <c:showBubbleSize val="0"/>
        </c:dLbls>
        <c:gapWidth val="150"/>
        <c:overlap val="-25"/>
        <c:axId val="120408320"/>
        <c:axId val="120410112"/>
      </c:barChart>
      <c:catAx>
        <c:axId val="12040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197" b="0" i="0" u="none" strike="noStrike" kern="1200" baseline="0">
                <a:solidFill>
                  <a:schemeClr val="tx1">
                    <a:lumMod val="65000"/>
                    <a:lumOff val="35000"/>
                  </a:schemeClr>
                </a:solidFill>
                <a:latin typeface="+mn-lt"/>
                <a:ea typeface="+mn-ea"/>
                <a:cs typeface="+mn-cs"/>
              </a:defRPr>
            </a:pPr>
            <a:endParaRPr lang="es-CL"/>
          </a:p>
        </c:txPr>
        <c:crossAx val="120410112"/>
        <c:crosses val="autoZero"/>
        <c:auto val="1"/>
        <c:lblAlgn val="ctr"/>
        <c:lblOffset val="100"/>
        <c:noMultiLvlLbl val="0"/>
      </c:catAx>
      <c:valAx>
        <c:axId val="120410112"/>
        <c:scaling>
          <c:orientation val="minMax"/>
        </c:scaling>
        <c:delete val="1"/>
        <c:axPos val="l"/>
        <c:numFmt formatCode="0%" sourceLinked="1"/>
        <c:majorTickMark val="none"/>
        <c:minorTickMark val="none"/>
        <c:tickLblPos val="nextTo"/>
        <c:crossAx val="120408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lang="es-MX" sz="2000" b="0" i="0" u="none" strike="noStrike" kern="1200" baseline="0">
              <a:solidFill>
                <a:schemeClr val="tx1">
                  <a:lumMod val="65000"/>
                  <a:lumOff val="35000"/>
                </a:schemeClr>
              </a:solidFill>
              <a:latin typeface="+mn-lt"/>
              <a:ea typeface="+mn-ea"/>
              <a:cs typeface="+mn-cs"/>
            </a:defRPr>
          </a:pPr>
          <a:endParaRPr lang="es-C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userShapes r:id="rId4"/>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359-45D9-AB30-85DEE905A3A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359-45D9-AB30-85DEE905A3A8}"/>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crisis_protocolo_sanitario!$A$2:$A$3</c:f>
              <c:strCache>
                <c:ptCount val="2"/>
                <c:pt idx="0">
                  <c:v>Sí</c:v>
                </c:pt>
                <c:pt idx="1">
                  <c:v>No</c:v>
                </c:pt>
              </c:strCache>
            </c:strRef>
          </c:cat>
          <c:val>
            <c:numRef>
              <c:f>crisis_protocolo_sanitario!$B$2:$B$3</c:f>
              <c:numCache>
                <c:formatCode>0.0</c:formatCode>
                <c:ptCount val="2"/>
                <c:pt idx="0">
                  <c:v>86.153846153846132</c:v>
                </c:pt>
                <c:pt idx="1">
                  <c:v>13.846153846153847</c:v>
                </c:pt>
              </c:numCache>
            </c:numRef>
          </c:val>
          <c:extLst>
            <c:ext xmlns:c16="http://schemas.microsoft.com/office/drawing/2014/chart" uri="{C3380CC4-5D6E-409C-BE32-E72D297353CC}">
              <c16:uniqueId val="{00000004-8359-45D9-AB30-85DEE905A3A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5C06-4D8C-99EC-C544AA7E76B0}"/>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5C06-4D8C-99EC-C544AA7E76B0}"/>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crisis_protocolo_emergencia!$A$2:$A$3</c:f>
              <c:strCache>
                <c:ptCount val="2"/>
                <c:pt idx="0">
                  <c:v>Sí</c:v>
                </c:pt>
                <c:pt idx="1">
                  <c:v>No</c:v>
                </c:pt>
              </c:strCache>
            </c:strRef>
          </c:cat>
          <c:val>
            <c:numRef>
              <c:f>crisis_protocolo_emergencia!$B$2:$B$3</c:f>
              <c:numCache>
                <c:formatCode>0.0</c:formatCode>
                <c:ptCount val="2"/>
                <c:pt idx="0">
                  <c:v>58.333333333333336</c:v>
                </c:pt>
                <c:pt idx="1">
                  <c:v>41.66666666666665</c:v>
                </c:pt>
              </c:numCache>
            </c:numRef>
          </c:val>
          <c:extLst>
            <c:ext xmlns:c16="http://schemas.microsoft.com/office/drawing/2014/chart" uri="{C3380CC4-5D6E-409C-BE32-E72D297353CC}">
              <c16:uniqueId val="{00000004-5C06-4D8C-99EC-C544AA7E76B0}"/>
            </c:ext>
          </c:extLst>
        </c:ser>
        <c:dLbls>
          <c:showLegendKey val="0"/>
          <c:showVal val="0"/>
          <c:showCatName val="0"/>
          <c:showSerName val="0"/>
          <c:showPercent val="1"/>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7F5-4A1D-BAE5-5E6E0190CAB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7F5-4A1D-BAE5-5E6E0190CAB9}"/>
              </c:ext>
            </c:extLst>
          </c:dPt>
          <c:dLbls>
            <c:dLbl>
              <c:idx val="0"/>
              <c:layout>
                <c:manualLayout>
                  <c:x val="5.7971014492753624E-2"/>
                  <c:y val="-2.918642495710514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7F5-4A1D-BAE5-5E6E0190CAB9}"/>
                </c:ext>
              </c:extLst>
            </c:dLbl>
            <c:dLbl>
              <c:idx val="1"/>
              <c:layout>
                <c:manualLayout>
                  <c:x val="-4.9516908212560391E-2"/>
                  <c:y val="3.2105067452815668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7F5-4A1D-BAE5-5E6E0190CAB9}"/>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4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crisis_protocolo_sanitario!$A$2:$A$3</c:f>
              <c:strCache>
                <c:ptCount val="2"/>
                <c:pt idx="0">
                  <c:v>Sí</c:v>
                </c:pt>
                <c:pt idx="1">
                  <c:v>No</c:v>
                </c:pt>
              </c:strCache>
            </c:strRef>
          </c:cat>
          <c:val>
            <c:numRef>
              <c:f>crisis_protocolo_sanitario!$B$2:$B$3</c:f>
              <c:numCache>
                <c:formatCode>0.0</c:formatCode>
                <c:ptCount val="2"/>
                <c:pt idx="0">
                  <c:v>86.153846153846132</c:v>
                </c:pt>
                <c:pt idx="1">
                  <c:v>13.846153846153847</c:v>
                </c:pt>
              </c:numCache>
            </c:numRef>
          </c:val>
          <c:extLst>
            <c:ext xmlns:c16="http://schemas.microsoft.com/office/drawing/2014/chart" uri="{C3380CC4-5D6E-409C-BE32-E72D297353CC}">
              <c16:uniqueId val="{00000004-C7F5-4A1D-BAE5-5E6E0190CAB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5BD-46A6-A345-9CBEA170F28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5BD-46A6-A345-9CBEA170F28F}"/>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197"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crisis_zona_riesgo!$A$2:$A$3</c:f>
              <c:strCache>
                <c:ptCount val="2"/>
                <c:pt idx="0">
                  <c:v>Sí</c:v>
                </c:pt>
                <c:pt idx="1">
                  <c:v>No</c:v>
                </c:pt>
              </c:strCache>
            </c:strRef>
          </c:cat>
          <c:val>
            <c:numRef>
              <c:f>crisis_zona_riesgo!$B$2:$B$3</c:f>
              <c:numCache>
                <c:formatCode>0.0</c:formatCode>
                <c:ptCount val="2"/>
                <c:pt idx="0">
                  <c:v>30.263157894736839</c:v>
                </c:pt>
                <c:pt idx="1">
                  <c:v>69.73684210526315</c:v>
                </c:pt>
              </c:numCache>
            </c:numRef>
          </c:val>
          <c:extLst>
            <c:ext xmlns:c16="http://schemas.microsoft.com/office/drawing/2014/chart" uri="{C3380CC4-5D6E-409C-BE32-E72D297353CC}">
              <c16:uniqueId val="{00000004-05BD-46A6-A345-9CBEA170F28F}"/>
            </c:ext>
          </c:extLst>
        </c:ser>
        <c:dLbls>
          <c:showLegendKey val="0"/>
          <c:showVal val="0"/>
          <c:showCatName val="0"/>
          <c:showSerName val="0"/>
          <c:showPercent val="1"/>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F7B-4C84-B939-33880346F55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F7B-4C84-B939-33880346F556}"/>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crisis_primeros_auxilios!$A$2:$A$3</c:f>
              <c:strCache>
                <c:ptCount val="2"/>
                <c:pt idx="0">
                  <c:v>Sí</c:v>
                </c:pt>
                <c:pt idx="1">
                  <c:v>No</c:v>
                </c:pt>
              </c:strCache>
            </c:strRef>
          </c:cat>
          <c:val>
            <c:numRef>
              <c:f>crisis_primeros_auxilios!$B$2:$B$3</c:f>
              <c:numCache>
                <c:formatCode>0.0</c:formatCode>
                <c:ptCount val="2"/>
                <c:pt idx="0">
                  <c:v>64.179104477611929</c:v>
                </c:pt>
                <c:pt idx="1">
                  <c:v>35.820895522388057</c:v>
                </c:pt>
              </c:numCache>
            </c:numRef>
          </c:val>
          <c:extLst>
            <c:ext xmlns:c16="http://schemas.microsoft.com/office/drawing/2014/chart" uri="{C3380CC4-5D6E-409C-BE32-E72D297353CC}">
              <c16:uniqueId val="{00000004-8F7B-4C84-B939-33880346F556}"/>
            </c:ext>
          </c:extLst>
        </c:ser>
        <c:dLbls>
          <c:showLegendKey val="0"/>
          <c:showVal val="0"/>
          <c:showCatName val="0"/>
          <c:showSerName val="0"/>
          <c:showPercent val="1"/>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5AD-4D55-9091-1CA8BB1219E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5AD-4D55-9091-1CA8BB1219E3}"/>
              </c:ext>
            </c:extLst>
          </c:dPt>
          <c:dLbls>
            <c:dLbl>
              <c:idx val="0"/>
              <c:layout>
                <c:manualLayout>
                  <c:x val="4.4257830231502412E-2"/>
                  <c:y val="2.830856334040943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5AD-4D55-9091-1CA8BB1219E3}"/>
                </c:ext>
              </c:extLst>
            </c:dLbl>
            <c:dLbl>
              <c:idx val="1"/>
              <c:layout>
                <c:manualLayout>
                  <c:x val="-8.7380844303222932E-2"/>
                  <c:y val="2.547770700636944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5AD-4D55-9091-1CA8BB1219E3}"/>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6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crisis_zona_segura!$A$2:$A$3</c:f>
              <c:strCache>
                <c:ptCount val="2"/>
                <c:pt idx="0">
                  <c:v>Sí</c:v>
                </c:pt>
                <c:pt idx="1">
                  <c:v>No</c:v>
                </c:pt>
              </c:strCache>
            </c:strRef>
          </c:cat>
          <c:val>
            <c:numRef>
              <c:f>crisis_zona_segura!$B$2:$B$3</c:f>
              <c:numCache>
                <c:formatCode>0.0</c:formatCode>
                <c:ptCount val="2"/>
                <c:pt idx="0">
                  <c:v>86.153846153846132</c:v>
                </c:pt>
                <c:pt idx="1">
                  <c:v>13.846153846153847</c:v>
                </c:pt>
              </c:numCache>
            </c:numRef>
          </c:val>
          <c:extLst>
            <c:ext xmlns:c16="http://schemas.microsoft.com/office/drawing/2014/chart" uri="{C3380CC4-5D6E-409C-BE32-E72D297353CC}">
              <c16:uniqueId val="{00000004-75AD-4D55-9091-1CA8BB1219E3}"/>
            </c:ext>
          </c:extLst>
        </c:ser>
        <c:dLbls>
          <c:showLegendKey val="0"/>
          <c:showVal val="0"/>
          <c:showCatName val="0"/>
          <c:showSerName val="0"/>
          <c:showPercent val="1"/>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v>Recibidas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4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capacitaciones_recibidas_neces!$A$2:$A$11</c:f>
              <c:strCache>
                <c:ptCount val="10"/>
                <c:pt idx="0">
                  <c:v>Idioma extranjero</c:v>
                </c:pt>
                <c:pt idx="1">
                  <c:v>Tour operador</c:v>
                </c:pt>
                <c:pt idx="2">
                  <c:v>Guido turístico</c:v>
                </c:pt>
                <c:pt idx="3">
                  <c:v>Primeros auxilios y seguridad</c:v>
                </c:pt>
                <c:pt idx="4">
                  <c:v>Gastronomía</c:v>
                </c:pt>
                <c:pt idx="5">
                  <c:v>Diseño de productos turísticos</c:v>
                </c:pt>
                <c:pt idx="6">
                  <c:v>Gestión del negocio</c:v>
                </c:pt>
                <c:pt idx="7">
                  <c:v>Parimonio</c:v>
                </c:pt>
                <c:pt idx="8">
                  <c:v>Venta y promoción de servicio turístico </c:v>
                </c:pt>
                <c:pt idx="9">
                  <c:v>Atención al turista</c:v>
                </c:pt>
              </c:strCache>
            </c:strRef>
          </c:cat>
          <c:val>
            <c:numRef>
              <c:f>capacitaciones_recibidas_neces!$C$2:$C$11</c:f>
              <c:numCache>
                <c:formatCode>General</c:formatCode>
                <c:ptCount val="10"/>
                <c:pt idx="0">
                  <c:v>23</c:v>
                </c:pt>
                <c:pt idx="1">
                  <c:v>23</c:v>
                </c:pt>
                <c:pt idx="2">
                  <c:v>28</c:v>
                </c:pt>
                <c:pt idx="3">
                  <c:v>29</c:v>
                </c:pt>
                <c:pt idx="4">
                  <c:v>33</c:v>
                </c:pt>
                <c:pt idx="5">
                  <c:v>37</c:v>
                </c:pt>
                <c:pt idx="6">
                  <c:v>37</c:v>
                </c:pt>
                <c:pt idx="7">
                  <c:v>39</c:v>
                </c:pt>
                <c:pt idx="8">
                  <c:v>39</c:v>
                </c:pt>
                <c:pt idx="9">
                  <c:v>53</c:v>
                </c:pt>
              </c:numCache>
            </c:numRef>
          </c:val>
          <c:extLst>
            <c:ext xmlns:c16="http://schemas.microsoft.com/office/drawing/2014/chart" uri="{C3380CC4-5D6E-409C-BE32-E72D297353CC}">
              <c16:uniqueId val="{00000000-C833-45F0-B656-1CC2610689F0}"/>
            </c:ext>
          </c:extLst>
        </c:ser>
        <c:ser>
          <c:idx val="1"/>
          <c:order val="1"/>
          <c:tx>
            <c:v>Necesitadas</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100" b="0" i="0" u="none" strike="noStrike" kern="1200" baseline="0">
                    <a:solidFill>
                      <a:schemeClr val="tx1">
                        <a:lumMod val="75000"/>
                        <a:lumOff val="25000"/>
                      </a:schemeClr>
                    </a:solidFill>
                    <a:latin typeface="+mn-lt"/>
                    <a:ea typeface="+mn-ea"/>
                    <a:cs typeface="+mn-cs"/>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capacitaciones_recibidas_neces!$A$2:$A$11</c:f>
              <c:strCache>
                <c:ptCount val="10"/>
                <c:pt idx="0">
                  <c:v>Idioma extranjero</c:v>
                </c:pt>
                <c:pt idx="1">
                  <c:v>Tour operador</c:v>
                </c:pt>
                <c:pt idx="2">
                  <c:v>Guido turístico</c:v>
                </c:pt>
                <c:pt idx="3">
                  <c:v>Primeros auxilios y seguridad</c:v>
                </c:pt>
                <c:pt idx="4">
                  <c:v>Gastronomía</c:v>
                </c:pt>
                <c:pt idx="5">
                  <c:v>Diseño de productos turísticos</c:v>
                </c:pt>
                <c:pt idx="6">
                  <c:v>Gestión del negocio</c:v>
                </c:pt>
                <c:pt idx="7">
                  <c:v>Parimonio</c:v>
                </c:pt>
                <c:pt idx="8">
                  <c:v>Venta y promoción de servicio turístico </c:v>
                </c:pt>
                <c:pt idx="9">
                  <c:v>Atención al turista</c:v>
                </c:pt>
              </c:strCache>
            </c:strRef>
          </c:cat>
          <c:val>
            <c:numRef>
              <c:f>capacitaciones_recibidas_neces!$E$2:$E$11</c:f>
              <c:numCache>
                <c:formatCode>0;0</c:formatCode>
                <c:ptCount val="10"/>
                <c:pt idx="0">
                  <c:v>-45</c:v>
                </c:pt>
                <c:pt idx="1">
                  <c:v>-26</c:v>
                </c:pt>
                <c:pt idx="2">
                  <c:v>-19</c:v>
                </c:pt>
                <c:pt idx="3">
                  <c:v>-36</c:v>
                </c:pt>
                <c:pt idx="4">
                  <c:v>-19</c:v>
                </c:pt>
                <c:pt idx="5">
                  <c:v>-33</c:v>
                </c:pt>
                <c:pt idx="6">
                  <c:v>-47</c:v>
                </c:pt>
                <c:pt idx="7">
                  <c:v>-31</c:v>
                </c:pt>
                <c:pt idx="8">
                  <c:v>-35</c:v>
                </c:pt>
                <c:pt idx="9">
                  <c:v>-22</c:v>
                </c:pt>
              </c:numCache>
            </c:numRef>
          </c:val>
          <c:extLst>
            <c:ext xmlns:c16="http://schemas.microsoft.com/office/drawing/2014/chart" uri="{C3380CC4-5D6E-409C-BE32-E72D297353CC}">
              <c16:uniqueId val="{00000001-C833-45F0-B656-1CC2610689F0}"/>
            </c:ext>
          </c:extLst>
        </c:ser>
        <c:dLbls>
          <c:showLegendKey val="0"/>
          <c:showVal val="1"/>
          <c:showCatName val="0"/>
          <c:showSerName val="0"/>
          <c:showPercent val="0"/>
          <c:showBubbleSize val="0"/>
        </c:dLbls>
        <c:gapWidth val="65"/>
        <c:overlap val="100"/>
        <c:axId val="64014208"/>
        <c:axId val="64015744"/>
      </c:barChart>
      <c:dateAx>
        <c:axId val="64014208"/>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600" b="0" i="0" u="none" strike="noStrike" kern="1200" baseline="0">
                <a:solidFill>
                  <a:schemeClr val="tx1">
                    <a:lumMod val="65000"/>
                    <a:lumOff val="35000"/>
                  </a:schemeClr>
                </a:solidFill>
                <a:latin typeface="+mn-lt"/>
                <a:ea typeface="+mn-ea"/>
                <a:cs typeface="+mn-cs"/>
              </a:defRPr>
            </a:pPr>
            <a:endParaRPr lang="es-CL"/>
          </a:p>
        </c:txPr>
        <c:crossAx val="64015744"/>
        <c:crosses val="autoZero"/>
        <c:auto val="0"/>
        <c:lblOffset val="100"/>
        <c:baseTimeUnit val="days"/>
      </c:dateAx>
      <c:valAx>
        <c:axId val="64015744"/>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64014208"/>
        <c:crosses val="autoZero"/>
        <c:crossBetween val="between"/>
      </c:valAx>
      <c:spPr>
        <a:noFill/>
        <a:ln>
          <a:noFill/>
        </a:ln>
        <a:effectLst/>
      </c:spPr>
    </c:plotArea>
    <c:legend>
      <c:legendPos val="b"/>
      <c:layout>
        <c:manualLayout>
          <c:xMode val="edge"/>
          <c:yMode val="edge"/>
          <c:x val="0.5456377306863488"/>
          <c:y val="0.89595851182052189"/>
          <c:w val="0.19239165852069079"/>
          <c:h val="6.7853309651130789E-2"/>
        </c:manualLayout>
      </c:layout>
      <c:overlay val="0"/>
      <c:spPr>
        <a:noFill/>
        <a:ln>
          <a:noFill/>
        </a:ln>
        <a:effectLst/>
      </c:spPr>
      <c:txPr>
        <a:bodyPr rot="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67-4E9E-A891-21B568E7FF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E67-4E9E-A891-21B568E7FF6C}"/>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8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zona_emprendimiento!$A$2:$A$3</c:f>
              <c:strCache>
                <c:ptCount val="2"/>
                <c:pt idx="0">
                  <c:v>Rural</c:v>
                </c:pt>
                <c:pt idx="1">
                  <c:v>Urbana</c:v>
                </c:pt>
              </c:strCache>
            </c:strRef>
          </c:cat>
          <c:val>
            <c:numRef>
              <c:f>zona_emprendimiento!$C$2:$C$3</c:f>
              <c:numCache>
                <c:formatCode>General</c:formatCode>
                <c:ptCount val="2"/>
                <c:pt idx="0">
                  <c:v>69.230769230769212</c:v>
                </c:pt>
                <c:pt idx="1">
                  <c:v>30.76923076923077</c:v>
                </c:pt>
              </c:numCache>
            </c:numRef>
          </c:val>
          <c:extLst>
            <c:ext xmlns:c16="http://schemas.microsoft.com/office/drawing/2014/chart" uri="{C3380CC4-5D6E-409C-BE32-E72D297353CC}">
              <c16:uniqueId val="{00000004-1E67-4E9E-A891-21B568E7FF6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a:lstStyle/>
    <a:p>
      <a:pPr>
        <a:defRPr/>
      </a:pPr>
      <a:endParaRPr lang="es-C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s-MX" sz="18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idioma!$A$2:$A$7</c:f>
              <c:strCache>
                <c:ptCount val="6"/>
                <c:pt idx="0">
                  <c:v>Español</c:v>
                </c:pt>
                <c:pt idx="1">
                  <c:v>Mapuzungun o Chezungun</c:v>
                </c:pt>
                <c:pt idx="2">
                  <c:v>Inglés</c:v>
                </c:pt>
                <c:pt idx="3">
                  <c:v>Rapa Nui</c:v>
                </c:pt>
                <c:pt idx="4">
                  <c:v>Yagankuta</c:v>
                </c:pt>
                <c:pt idx="5">
                  <c:v>Quechua</c:v>
                </c:pt>
              </c:strCache>
            </c:strRef>
          </c:cat>
          <c:val>
            <c:numRef>
              <c:f>idioma!$B$2:$B$7</c:f>
              <c:numCache>
                <c:formatCode>0%</c:formatCode>
                <c:ptCount val="6"/>
                <c:pt idx="0">
                  <c:v>0.9358974358974359</c:v>
                </c:pt>
                <c:pt idx="1">
                  <c:v>0.23076923076923084</c:v>
                </c:pt>
                <c:pt idx="2">
                  <c:v>0.10256410256410257</c:v>
                </c:pt>
                <c:pt idx="3">
                  <c:v>8.974358974358973E-2</c:v>
                </c:pt>
                <c:pt idx="4">
                  <c:v>2.5641025641025647E-2</c:v>
                </c:pt>
                <c:pt idx="5">
                  <c:v>1.282051282051282E-2</c:v>
                </c:pt>
              </c:numCache>
            </c:numRef>
          </c:val>
          <c:extLst>
            <c:ext xmlns:c16="http://schemas.microsoft.com/office/drawing/2014/chart" uri="{C3380CC4-5D6E-409C-BE32-E72D297353CC}">
              <c16:uniqueId val="{00000000-F4C9-46C8-8D0D-B8BD35AED0CE}"/>
            </c:ext>
          </c:extLst>
        </c:ser>
        <c:dLbls>
          <c:showLegendKey val="0"/>
          <c:showVal val="1"/>
          <c:showCatName val="0"/>
          <c:showSerName val="0"/>
          <c:showPercent val="0"/>
          <c:showBubbleSize val="0"/>
        </c:dLbls>
        <c:gapWidth val="75"/>
        <c:axId val="121269632"/>
        <c:axId val="121304192"/>
      </c:barChart>
      <c:catAx>
        <c:axId val="12126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s-MX" sz="1200" b="0" i="0" u="none" strike="noStrike" kern="1200" baseline="0">
                <a:solidFill>
                  <a:schemeClr val="tx1">
                    <a:lumMod val="65000"/>
                    <a:lumOff val="35000"/>
                  </a:schemeClr>
                </a:solidFill>
                <a:latin typeface="+mn-lt"/>
                <a:ea typeface="+mn-ea"/>
                <a:cs typeface="+mn-cs"/>
              </a:defRPr>
            </a:pPr>
            <a:endParaRPr lang="es-CL"/>
          </a:p>
        </c:txPr>
        <c:crossAx val="121304192"/>
        <c:crosses val="autoZero"/>
        <c:auto val="1"/>
        <c:lblAlgn val="ctr"/>
        <c:lblOffset val="100"/>
        <c:noMultiLvlLbl val="0"/>
      </c:catAx>
      <c:valAx>
        <c:axId val="12130419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s-MX" sz="900" b="0" i="0" u="none" strike="noStrike" kern="1200" baseline="0">
                <a:solidFill>
                  <a:schemeClr val="tx1">
                    <a:lumMod val="65000"/>
                    <a:lumOff val="35000"/>
                  </a:schemeClr>
                </a:solidFill>
                <a:latin typeface="+mn-lt"/>
                <a:ea typeface="+mn-ea"/>
                <a:cs typeface="+mn-cs"/>
              </a:defRPr>
            </a:pPr>
            <a:endParaRPr lang="es-CL"/>
          </a:p>
        </c:txPr>
        <c:crossAx val="121269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87C-47E9-80DE-3BEFC821C4C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87C-47E9-80DE-3BEFC821C4CC}"/>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lang="es-MX" sz="1600" b="0" i="0" u="none" strike="noStrike" kern="1200" baseline="0">
                    <a:solidFill>
                      <a:schemeClr val="dk1">
                        <a:lumMod val="65000"/>
                        <a:lumOff val="35000"/>
                      </a:schemeClr>
                    </a:solidFill>
                    <a:latin typeface="+mn-lt"/>
                    <a:ea typeface="+mn-ea"/>
                    <a:cs typeface="+mn-cs"/>
                  </a:defRPr>
                </a:pPr>
                <a:endParaRPr lang="es-CL"/>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turismo_principal!$A$2:$A$3</c:f>
              <c:strCache>
                <c:ptCount val="2"/>
                <c:pt idx="0">
                  <c:v>Sí</c:v>
                </c:pt>
                <c:pt idx="1">
                  <c:v>No</c:v>
                </c:pt>
              </c:strCache>
            </c:strRef>
          </c:cat>
          <c:val>
            <c:numRef>
              <c:f>turismo_principal!$D$2:$D$3</c:f>
              <c:numCache>
                <c:formatCode>0.0%</c:formatCode>
                <c:ptCount val="2"/>
                <c:pt idx="0">
                  <c:v>0.60200000000000009</c:v>
                </c:pt>
                <c:pt idx="1">
                  <c:v>0.39700000000000008</c:v>
                </c:pt>
              </c:numCache>
            </c:numRef>
          </c:val>
          <c:extLst>
            <c:ext xmlns:c16="http://schemas.microsoft.com/office/drawing/2014/chart" uri="{C3380CC4-5D6E-409C-BE32-E72D297353CC}">
              <c16:uniqueId val="{00000004-A87C-47E9-80DE-3BEFC821C4C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comuna!$A$2:$A$18</cx:f>
        <cx:lvl ptCount="17">
          <cx:pt idx="0">Rapa Nui</cx:pt>
          <cx:pt idx="1">Nueva Imperial</cx:pt>
          <cx:pt idx="2">Cabo de Hornos</cx:pt>
          <cx:pt idx="3">Cañete</cx:pt>
          <cx:pt idx="4">Pucón</cx:pt>
          <cx:pt idx="5">Saavedra</cx:pt>
          <cx:pt idx="6">Teodoro Schmidt</cx:pt>
          <cx:pt idx="7">Alto Bío Bío</cx:pt>
          <cx:pt idx="8">Carahue</cx:pt>
          <cx:pt idx="9">Freire</cx:pt>
          <cx:pt idx="10">Lonquimay</cx:pt>
          <cx:pt idx="11">Panguipulli</cx:pt>
          <cx:pt idx="12">Putre</cx:pt>
          <cx:pt idx="13">San Pedro de Atacama</cx:pt>
          <cx:pt idx="14">Vicuña</cx:pt>
          <cx:pt idx="15">Vilcún</cx:pt>
          <cx:pt idx="16">Villarrica</cx:pt>
        </cx:lvl>
      </cx:strDim>
      <cx:numDim type="size">
        <cx:f>comuna!$D$2:$D$18</cx:f>
        <cx:lvl ptCount="17" formatCode="0%">
          <cx:pt idx="0">0.115</cx:pt>
          <cx:pt idx="1">0.10199999999999999</cx:pt>
          <cx:pt idx="2">0.075999999999999998</cx:pt>
          <cx:pt idx="3">0.064100000000000004</cx:pt>
          <cx:pt idx="4">0.051200000000000002</cx:pt>
          <cx:pt idx="5">0.038399999999999997</cx:pt>
          <cx:pt idx="6">0.038399999999999997</cx:pt>
          <cx:pt idx="7">0.025399999999999999</cx:pt>
          <cx:pt idx="8">0.025399999999999999</cx:pt>
          <cx:pt idx="9">0.025399999999999999</cx:pt>
          <cx:pt idx="10">0.025399999999999999</cx:pt>
          <cx:pt idx="11">0.025399999999999999</cx:pt>
          <cx:pt idx="12">0.025399999999999999</cx:pt>
          <cx:pt idx="13">0.025399999999999999</cx:pt>
          <cx:pt idx="14">0.025399999999999999</cx:pt>
          <cx:pt idx="15">0.025399999999999999</cx:pt>
          <cx:pt idx="16">0.025399999999999999</cx:pt>
        </cx:lvl>
      </cx:numDim>
    </cx:data>
  </cx:chartData>
  <cx:chart>
    <cx:plotArea>
      <cx:plotAreaRegion>
        <cx:series layoutId="treemap" uniqueId="{055A0A02-36C0-4A83-8834-6023C3844AD8}">
          <cx:dataLabels>
            <cx:txPr>
              <a:bodyPr spcFirstLastPara="1" vertOverflow="ellipsis" horzOverflow="overflow" wrap="square" lIns="0" tIns="0" rIns="0" bIns="0" anchor="ctr" anchorCtr="1"/>
              <a:lstStyle/>
              <a:p>
                <a:pPr algn="ctr" rtl="0">
                  <a:defRPr sz="1800"/>
                </a:pPr>
                <a:endParaRPr lang="es-ES" sz="18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categoria_sernatura!$A$2:$A$6</cx:f>
        <cx:lvl ptCount="5">
          <cx:pt idx="0">Alojamiento</cx:pt>
          <cx:pt idx="1">Guía</cx:pt>
          <cx:pt idx="2">No responde</cx:pt>
          <cx:pt idx="3">Otra</cx:pt>
          <cx:pt idx="4">Turismo aventura</cx:pt>
        </cx:lvl>
      </cx:strDim>
      <cx:numDim type="size">
        <cx:f>categoria_sernatura!$C$2:$C$6</cx:f>
        <cx:lvl ptCount="5" formatCode="0%">
          <cx:pt idx="0">0.17948717948717949</cx:pt>
          <cx:pt idx="1">0.076923076923076927</cx:pt>
          <cx:pt idx="2">0.60256410256410253</cx:pt>
          <cx:pt idx="3">0.21794871794871795</cx:pt>
          <cx:pt idx="4">0.038461538461538464</cx:pt>
        </cx:lvl>
      </cx:numDim>
    </cx:data>
  </cx:chartData>
  <cx:chart>
    <cx:plotArea>
      <cx:plotAreaRegion>
        <cx:series layoutId="treemap" uniqueId="{1E1048F2-D61C-46D8-ACD0-F5725BC6E38C}">
          <cx:dataLabels pos="inEnd">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financiamiento!$A$2:$A$5</cx:f>
        <cx:lvl ptCount="4">
          <cx:pt idx="0">Capital propio (Inversión propia)</cx:pt>
          <cx:pt idx="1">Fondos públicos (Proyectos y/o programas de instituciones y municipios)</cx:pt>
          <cx:pt idx="2">Otros</cx:pt>
          <cx:pt idx="3">Préstamos bancarios</cx:pt>
        </cx:lvl>
      </cx:strDim>
      <cx:numDim type="size">
        <cx:f>financiamiento!$B$2:$B$5</cx:f>
        <cx:lvl ptCount="4" formatCode="0,0">
          <cx:pt idx="0">79.487179487179489</cx:pt>
          <cx:pt idx="1">47.435897435897438</cx:pt>
          <cx:pt idx="2">6.4102564102564106</cx:pt>
          <cx:pt idx="3">34.615384615384613</cx:pt>
        </cx:lvl>
      </cx:numDim>
    </cx:data>
  </cx:chartData>
  <cx:chart>
    <cx:plotArea>
      <cx:plotAreaRegion>
        <cx:series layoutId="treemap" uniqueId="{9ABEB69B-A905-4EF6-8774-DA4340A644D3}">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financiamiento_institucion!$A$2:$A$14</cx:f>
        <cx:lvl ptCount="13">
          <cx:pt idx="0">SERCOTEC</cx:pt>
          <cx:pt idx="1">CONADI</cx:pt>
          <cx:pt idx="2">CORFO</cx:pt>
          <cx:pt idx="3">INDAP</cx:pt>
          <cx:pt idx="4">Gobierno Regional (GORE)</cx:pt>
          <cx:pt idx="5">No he recibido fondos públicos</cx:pt>
          <cx:pt idx="6">FOSIS</cx:pt>
          <cx:pt idx="7">Servicio nacional de la Mujer (SernamEG)</cx:pt>
          <cx:pt idx="8">Municipios</cx:pt>
          <cx:pt idx="9">CONAF</cx:pt>
          <cx:pt idx="10">Otro</cx:pt>
          <cx:pt idx="11">Ministerio de Energía</cx:pt>
          <cx:pt idx="12">SERNATUR</cx:pt>
        </cx:lvl>
      </cx:strDim>
      <cx:numDim type="size">
        <cx:f>financiamiento_institucion!$C$2:$C$14</cx:f>
        <cx:lvl ptCount="13" formatCode="0%">
          <cx:pt idx="0">0.2964</cx:pt>
          <cx:pt idx="1">0.25739999999999996</cx:pt>
          <cx:pt idx="2">0.1482</cx:pt>
          <cx:pt idx="3">0.1482</cx:pt>
          <cx:pt idx="4">0.1404</cx:pt>
          <cx:pt idx="5">0.1326</cx:pt>
          <cx:pt idx="6">0.078</cx:pt>
          <cx:pt idx="7">0.078</cx:pt>
          <cx:pt idx="8">0.054600000000000003</cx:pt>
          <cx:pt idx="9">0.046800000000000001</cx:pt>
          <cx:pt idx="10">0.039</cx:pt>
          <cx:pt idx="11">0.023400000000000001</cx:pt>
          <cx:pt idx="12">0.023400000000000001</cx:pt>
        </cx:lvl>
      </cx:numDim>
    </cx:data>
  </cx:chartData>
  <cx:chart>
    <cx:plotArea>
      <cx:plotAreaRegion>
        <cx:series layoutId="treemap" uniqueId="{0AFD56C9-4C6C-46BE-BBBD-E9C4FEAF1E6D}">
          <cx:dataLabels pos="inEnd">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crisis_tipo_evento!$A$2:$A$13</cx:f>
        <cx:lvl ptCount="12">
          <cx:pt idx="0">Pandemia del COVID - 19</cx:pt>
          <cx:pt idx="1">Crisis políticas y sociales</cx:pt>
          <cx:pt idx="2">Incendios</cx:pt>
          <cx:pt idx="3">Escasez hídrica</cx:pt>
          <cx:pt idx="4">Aluviones</cx:pt>
          <cx:pt idx="5">Desborde de ríos</cx:pt>
          <cx:pt idx="6">Marejadas</cx:pt>
          <cx:pt idx="7">Tormenta</cx:pt>
          <cx:pt idx="8">Erupciones volcánicas</cx:pt>
          <cx:pt idx="9">Nieve excesiva</cx:pt>
          <cx:pt idx="10">Remolinos y/o Trombas Marinas</cx:pt>
          <cx:pt idx="11">Terremoto</cx:pt>
        </cx:lvl>
      </cx:strDim>
      <cx:numDim type="size">
        <cx:f>crisis_tipo_evento!$C$2:$C$13</cx:f>
        <cx:lvl ptCount="12" formatCode="0%">
          <cx:pt idx="0">0.69230769230769229</cx:pt>
          <cx:pt idx="1">0.29487179487179488</cx:pt>
          <cx:pt idx="2">0.14102564102564102</cx:pt>
          <cx:pt idx="3">0.11538461538461539</cx:pt>
          <cx:pt idx="4">0.064102564102564111</cx:pt>
          <cx:pt idx="5">0.064102564102564111</cx:pt>
          <cx:pt idx="6">0.051282051282051287</cx:pt>
          <cx:pt idx="7">0.051282051282051287</cx:pt>
          <cx:pt idx="8">0.038461538461538464</cx:pt>
          <cx:pt idx="9">0.025641025641025644</cx:pt>
          <cx:pt idx="10">0.025641025641025644</cx:pt>
          <cx:pt idx="11">0.025641025641025644</cx:pt>
        </cx:lvl>
      </cx:numDim>
    </cx:data>
  </cx:chartData>
  <cx:chart>
    <cx:plotArea>
      <cx:plotAreaRegion>
        <cx:series layoutId="treemap" uniqueId="{FDBE2243-230F-4C95-8927-2136CF2B1CE9}">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crisis_recuperacion!$A$2:$A$4</cx:f>
        <cx:lvl ptCount="3">
          <cx:pt idx="0">No recuperado</cx:pt>
          <cx:pt idx="1">Parcialmente recuperado</cx:pt>
          <cx:pt idx="2">Recuperado</cx:pt>
        </cx:lvl>
      </cx:strDim>
      <cx:numDim type="size">
        <cx:f>crisis_recuperacion!$B$2:$B$4</cx:f>
        <cx:lvl ptCount="3" formatCode="0%">
          <cx:pt idx="0">0.40384615384615385</cx:pt>
          <cx:pt idx="1">0.53846153846153844</cx:pt>
          <cx:pt idx="2">0.057692307692307696</cx:pt>
        </cx:lvl>
      </cx:numDim>
    </cx:data>
  </cx:chartData>
  <cx:chart>
    <cx:plotArea>
      <cx:plotAreaRegion>
        <cx:series layoutId="sunburst" uniqueId="{562D02DF-ECDD-4B19-B964-B179688B6948}">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0" value="1"/>
            <cx:separator>, </cx:separator>
          </cx:dataLabels>
          <cx:dataId val="0"/>
        </cx:series>
      </cx:plotAreaRegion>
    </cx:plotArea>
    <cx:legend pos="r" align="ctr" overlay="0">
      <cx:txPr>
        <a:bodyPr spcFirstLastPara="1" vertOverflow="ellipsis" horzOverflow="overflow" wrap="square" lIns="0" tIns="0" rIns="0" bIns="0" anchor="ctr" anchorCtr="1"/>
        <a:lstStyle/>
        <a:p>
          <a:pPr algn="ctr" rtl="0">
            <a:defRPr sz="1600"/>
          </a:pPr>
          <a:endParaRPr lang="es-ES" sz="1600" b="0" i="0" u="none" strike="noStrike" baseline="0">
            <a:solidFill>
              <a:prstClr val="black">
                <a:lumMod val="65000"/>
                <a:lumOff val="35000"/>
              </a:prstClr>
            </a:solidFill>
            <a:latin typeface="Aptos" panose="02110004020202020204"/>
          </a:endParaRPr>
        </a:p>
      </cx:txPr>
    </cx:legend>
  </cx:chart>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crisis_actores!$A$2:$A$10</cx:f>
        <cx:lvl ptCount="9">
          <cx:pt idx="0">Bomberos</cx:pt>
          <cx:pt idx="1">Brigadas comunitarias</cx:pt>
          <cx:pt idx="2">Carabineros</cx:pt>
          <cx:pt idx="3">Comunidad y/o asociación indígena</cx:pt>
          <cx:pt idx="4">Instituciones de gobierno</cx:pt>
          <cx:pt idx="5">Municipio</cx:pt>
          <cx:pt idx="6">No responde</cx:pt>
          <cx:pt idx="7">Organizaciones funcionales y territoriales</cx:pt>
          <cx:pt idx="8">Radio comunitaria</cx:pt>
        </cx:lvl>
      </cx:strDim>
      <cx:numDim type="size">
        <cx:f>crisis_actores!$C$2:$C$10</cx:f>
        <cx:lvl ptCount="9" formatCode="0%">
          <cx:pt idx="0">0.64102564102564108</cx:pt>
          <cx:pt idx="1">0.19230769230769229</cx:pt>
          <cx:pt idx="2">0.55128205128205132</cx:pt>
          <cx:pt idx="3">0.34615384615384615</cx:pt>
          <cx:pt idx="4">0.32051282051282054</cx:pt>
          <cx:pt idx="5">0.48717948717948717</cx:pt>
          <cx:pt idx="6">0.23076923076923078</cx:pt>
          <cx:pt idx="7">0.20512820512820515</cx:pt>
          <cx:pt idx="8">0.17948717948717949</cx:pt>
        </cx:lvl>
      </cx:numDim>
    </cx:data>
  </cx:chartData>
  <cx:chart>
    <cx:plotArea>
      <cx:plotAreaRegion>
        <cx:series layoutId="treemap" uniqueId="{3C9DF2C5-9CFB-4F6A-8A9C-1BD762B612D6}">
          <cx:dataLabels pos="inEnd">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capacitaciones_recibidas!$A$2:$A$12</cx:f>
        <cx:lvl ptCount="11">
          <cx:pt idx="0">Atención al turista</cx:pt>
          <cx:pt idx="1">Diseño de productos turísticos</cx:pt>
          <cx:pt idx="2">Gastronomía</cx:pt>
          <cx:pt idx="3">Gestión del negocio</cx:pt>
          <cx:pt idx="4">Guido turístico</cx:pt>
          <cx:pt idx="5">Idioma extranjero</cx:pt>
          <cx:pt idx="6">Ninguna</cx:pt>
          <cx:pt idx="7">Parimonio</cx:pt>
          <cx:pt idx="8">Primeros auxilios y seguridad</cx:pt>
          <cx:pt idx="9">Tour operador</cx:pt>
          <cx:pt idx="10">Venta y promoción de servicio turístico </cx:pt>
        </cx:lvl>
      </cx:strDim>
      <cx:numDim type="size">
        <cx:f>capacitaciones_recibidas!$C$2:$C$12</cx:f>
        <cx:lvl ptCount="11" formatCode="0%">
          <cx:pt idx="0">0.53846153846153844</cx:pt>
          <cx:pt idx="1">0.37179487179487181</cx:pt>
          <cx:pt idx="2">0.33333333333333337</cx:pt>
          <cx:pt idx="3">0.37179487179487181</cx:pt>
          <cx:pt idx="4">0.28205128205128205</cx:pt>
          <cx:pt idx="5">0.23076923076923078</cx:pt>
          <cx:pt idx="6">0.16666666666666669</cx:pt>
          <cx:pt idx="7">0.39743589743589747</cx:pt>
          <cx:pt idx="8">0.29487179487179488</cx:pt>
          <cx:pt idx="9">0.23076923076923078</cx:pt>
          <cx:pt idx="10">0.39743589743589747</cx:pt>
        </cx:lvl>
      </cx:numDim>
    </cx:data>
  </cx:chartData>
  <cx:chart>
    <cx:plotArea>
      <cx:plotAreaRegion>
        <cx:series layoutId="treemap" uniqueId="{22750F30-8B61-47CE-8411-37D1F3AEF7E7}">
          <cx:dataLabels pos="inEnd">
            <cx:txPr>
              <a:bodyPr spcFirstLastPara="1" vertOverflow="ellipsis" horzOverflow="overflow" wrap="square" lIns="0" tIns="0" rIns="0" bIns="0" anchor="ctr" anchorCtr="1"/>
              <a:lstStyle/>
              <a:p>
                <a:pPr algn="ctr" rtl="0">
                  <a:defRPr sz="1200"/>
                </a:pPr>
                <a:endParaRPr lang="es-ES" sz="12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capacitaciones_necesitadas!$A$2:$A$13</cx:f>
        <cx:lvl ptCount="12">
          <cx:pt idx="0">Gestión de negocios</cx:pt>
          <cx:pt idx="1">Idioma extranjero</cx:pt>
          <cx:pt idx="2">Primero auxilios y seguridad</cx:pt>
          <cx:pt idx="3">Venta y promoción de servicios turísticos</cx:pt>
          <cx:pt idx="4">Diseño de productos turísticos</cx:pt>
          <cx:pt idx="5">Patrimonio</cx:pt>
          <cx:pt idx="6">Tour operador</cx:pt>
          <cx:pt idx="7">Atención al turista</cx:pt>
          <cx:pt idx="8">Gastronomía </cx:pt>
          <cx:pt idx="9">Guiado turístico</cx:pt>
          <cx:pt idx="10">Otra</cx:pt>
          <cx:pt idx="11">Ninguna</cx:pt>
        </cx:lvl>
      </cx:strDim>
      <cx:numDim type="size">
        <cx:f>capacitaciones_necesitadas!$C$2:$C$13</cx:f>
        <cx:lvl ptCount="12" formatCode="0%">
          <cx:pt idx="0">0.47435897435897439</cx:pt>
          <cx:pt idx="1">0.44871794871794868</cx:pt>
          <cx:pt idx="2">0.35897435897435898</cx:pt>
          <cx:pt idx="3">0.34615384615384615</cx:pt>
          <cx:pt idx="4">0.33333333333333337</cx:pt>
          <cx:pt idx="5">0.30769230769230771</cx:pt>
          <cx:pt idx="6">0.25641025641025644</cx:pt>
          <cx:pt idx="7">0.21794871794871795</cx:pt>
          <cx:pt idx="8">0.19230769230769229</cx:pt>
          <cx:pt idx="9">0.19230769230769229</cx:pt>
          <cx:pt idx="10">0.038461538461538464</cx:pt>
          <cx:pt idx="11">0.038461538461538464</cx:pt>
        </cx:lvl>
      </cx:numDim>
    </cx:data>
  </cx:chartData>
  <cx:chart>
    <cx:plotArea>
      <cx:plotAreaRegion>
        <cx:series layoutId="treemap" uniqueId="{A6A0B4D3-8617-4810-8306-5F2AE691C1F2}">
          <cx:dataLabels pos="inEnd">
            <cx:txPr>
              <a:bodyPr spcFirstLastPara="1" vertOverflow="ellipsis" horzOverflow="overflow" wrap="square" lIns="0" tIns="0" rIns="0" bIns="0" anchor="ctr" anchorCtr="1"/>
              <a:lstStyle/>
              <a:p>
                <a:pPr algn="ctr" rtl="0">
                  <a:defRPr sz="1200"/>
                </a:pPr>
                <a:endParaRPr lang="es-ES" sz="12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servicios_turisticos!$A$2:$A$9</cx:f>
        <cx:lvl ptCount="8">
          <cx:pt idx="0">Alojamiento</cx:pt>
          <cx:pt idx="1">Gastronomía</cx:pt>
          <cx:pt idx="2">Guía</cx:pt>
          <cx:pt idx="3">Venta de artesanías o joyas</cx:pt>
          <cx:pt idx="4">Souvenir (recuerdos)</cx:pt>
          <cx:pt idx="5">Productos de huerto o invernadero</cx:pt>
          <cx:pt idx="6">Tour Operador</cx:pt>
          <cx:pt idx="7">Transporte</cx:pt>
        </cx:lvl>
      </cx:strDim>
      <cx:numDim type="size">
        <cx:f>servicios_turisticos!$D$2:$D$9</cx:f>
        <cx:lvl ptCount="8" formatCode="0%">
          <cx:pt idx="0">0.47435897435897439</cx:pt>
          <cx:pt idx="1">0.4102564102564103</cx:pt>
          <cx:pt idx="2">0.38461538461538458</cx:pt>
          <cx:pt idx="3">0.37179487179487181</cx:pt>
          <cx:pt idx="4">0.35897435897435898</cx:pt>
          <cx:pt idx="5">0.33333333333333337</cx:pt>
          <cx:pt idx="6">0.26923076923076922</cx:pt>
          <cx:pt idx="7">0.15384615384615385</cx:pt>
        </cx:lvl>
      </cx:numDim>
    </cx:data>
  </cx:chartData>
  <cx:chart>
    <cx:plotArea>
      <cx:plotAreaRegion>
        <cx:series layoutId="treemap" uniqueId="{020B0BC5-BF48-472B-9CA6-F385C50666B9}">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 idx="0">
              <cx:txPr>
                <a:bodyPr spcFirstLastPara="1" vertOverflow="ellipsis" horzOverflow="overflow" wrap="square" lIns="0" tIns="0" rIns="0" bIns="0" anchor="ctr" anchorCtr="1"/>
                <a:lstStyle/>
                <a:p>
                  <a:pPr algn="ctr" rtl="0">
                    <a:defRPr sz="1100"/>
                  </a:pPr>
                  <a:r>
                    <a:rPr lang="es-ES" sz="1100" b="0" i="0" u="none" strike="noStrike" baseline="0">
                      <a:solidFill>
                        <a:prstClr val="white"/>
                      </a:solidFill>
                      <a:latin typeface="Aptos" panose="02110004020202020204"/>
                    </a:rPr>
                    <a:t>Alojamiento
47%</a:t>
                  </a:r>
                </a:p>
              </cx:txPr>
              <cx:visibility seriesName="0" categoryName="1" value="1"/>
              <cx:separator>
</cx:separator>
            </cx:dataLabel>
          </cx:dataLabels>
          <cx:dataId val="0"/>
          <cx:layoutPr>
            <cx:parentLabelLayout val="overlapping"/>
          </cx:layoutPr>
        </cx:series>
      </cx:plotAreaRegion>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servicios_recreativos!$A$3:$A$10</cx:f>
        <cx:lvl ptCount="8">
          <cx:pt idx="0">Caminata</cx:pt>
          <cx:pt idx="1">Charlas culturales</cx:pt>
          <cx:pt idx="2">Observación de aves</cx:pt>
          <cx:pt idx="3">Otros</cx:pt>
          <cx:pt idx="4">Pesca </cx:pt>
          <cx:pt idx="5">Kayak</cx:pt>
          <cx:pt idx="6">Observación astronómica</cx:pt>
          <cx:pt idx="7">Termas</cx:pt>
        </cx:lvl>
      </cx:strDim>
      <cx:numDim type="size">
        <cx:f>servicios_recreativos!$C$3:$C$10</cx:f>
        <cx:lvl ptCount="8" formatCode="0%">
          <cx:pt idx="0">0.38479999999999998</cx:pt>
          <cx:pt idx="1">0.37</cx:pt>
          <cx:pt idx="2">0.23680000000000001</cx:pt>
          <cx:pt idx="3">0.14800000000000002</cx:pt>
          <cx:pt idx="4">0.13320000000000001</cx:pt>
          <cx:pt idx="5">0.07400000000000001</cx:pt>
          <cx:pt idx="6">0.07400000000000001</cx:pt>
          <cx:pt idx="7">0.059200000000000003</cx:pt>
        </cx:lvl>
      </cx:numDim>
    </cx:data>
  </cx:chartData>
  <cx:chart>
    <cx:plotArea>
      <cx:plotAreaRegion>
        <cx:series layoutId="treemap" uniqueId="{E01D4D32-D631-4C52-8E7E-9E3710E5E22B}">
          <cx:dataLabels pos="inEnd">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financiamiento!$A$2:$A$5</cx:f>
        <cx:lvl ptCount="4">
          <cx:pt idx="0">Capital propio (Inversión propia)</cx:pt>
          <cx:pt idx="1">Fondos públicos (Proyectos y/o programas de instituciones y municipios)</cx:pt>
          <cx:pt idx="2">Otros</cx:pt>
          <cx:pt idx="3">Préstamos bancarios</cx:pt>
        </cx:lvl>
      </cx:strDim>
      <cx:numDim type="size">
        <cx:f>financiamiento!$B$2:$B$5</cx:f>
        <cx:lvl ptCount="4" formatCode="0,0">
          <cx:pt idx="0">79.487179487179489</cx:pt>
          <cx:pt idx="1">47.435897435897438</cx:pt>
          <cx:pt idx="2">6.4102564102564106</cx:pt>
          <cx:pt idx="3">34.615384615384613</cx:pt>
        </cx:lvl>
      </cx:numDim>
    </cx:data>
  </cx:chartData>
  <cx:chart>
    <cx:plotArea>
      <cx:plotAreaRegion>
        <cx:series layoutId="treemap" uniqueId="{9ABEB69B-A905-4EF6-8774-DA4340A644D3}">
          <cx:dataLabels>
            <cx:txPr>
              <a:bodyPr spcFirstLastPara="1" vertOverflow="ellipsis" horzOverflow="overflow" wrap="square" lIns="0" tIns="0" rIns="0" bIns="0" anchor="ctr" anchorCtr="1"/>
              <a:lstStyle/>
              <a:p>
                <a:pPr algn="ctr" rtl="0">
                  <a:defRPr sz="1600"/>
                </a:pPr>
                <a:endParaRPr lang="es-ES" sz="16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instalaciones_turisticas!$A$2:$A$14</cx:f>
        <cx:lvl ptCount="13">
          <cx:pt idx="0">Cabaña</cx:pt>
          <cx:pt idx="1">El Huerto/La Huerta</cx:pt>
          <cx:pt idx="2">Sendero Turístico</cx:pt>
          <cx:pt idx="3">Tienda de productos</cx:pt>
          <cx:pt idx="4">Taller de Artesanía</cx:pt>
          <cx:pt idx="5">Vivienda tradicional indígena</cx:pt>
          <cx:pt idx="6">Restaurante o cocinería</cx:pt>
          <cx:pt idx="7">Camping</cx:pt>
          <cx:pt idx="8">Alojamiento al interior de su casa</cx:pt>
          <cx:pt idx="9">Sala para la elaboración de alimentos</cx:pt>
          <cx:pt idx="10">Hostal</cx:pt>
          <cx:pt idx="11">Hotel</cx:pt>
          <cx:pt idx="12">Termas</cx:pt>
        </cx:lvl>
      </cx:strDim>
      <cx:numDim type="size">
        <cx:f>instalaciones_turisticas!$B$2:$B$14</cx:f>
        <cx:lvl ptCount="13" formatCode="0%">
          <cx:pt idx="0">0.34615384615384615</cx:pt>
          <cx:pt idx="1">0.32051282051282054</cx:pt>
          <cx:pt idx="2">0.29487179487179488</cx:pt>
          <cx:pt idx="3">0.21794871794871795</cx:pt>
          <cx:pt idx="4">0.19230769230769229</cx:pt>
          <cx:pt idx="5">0.19230769230769229</cx:pt>
          <cx:pt idx="6">0.17948717948717949</cx:pt>
          <cx:pt idx="7">0.12820512820512822</cx:pt>
          <cx:pt idx="8">0.10256410256410257</cx:pt>
          <cx:pt idx="9">0.089743589743589744</cx:pt>
          <cx:pt idx="10">0.076923076923076927</cx:pt>
          <cx:pt idx="11">0.025641025641025644</cx:pt>
          <cx:pt idx="12">0.025641025641025644</cx:pt>
        </cx:lvl>
      </cx:numDim>
    </cx:data>
  </cx:chartData>
  <cx:chart>
    <cx:plotArea>
      <cx:plotAreaRegion>
        <cx:series layoutId="treemap" uniqueId="{F2035E03-E0ED-4122-869D-18CA10C74622}">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instalaciones_turisticas!$A$2:$A$14</cx:f>
        <cx:lvl ptCount="13">
          <cx:pt idx="0">Cabaña</cx:pt>
          <cx:pt idx="1">El Huerto/La Huerta</cx:pt>
          <cx:pt idx="2">Sendero Turístico</cx:pt>
          <cx:pt idx="3">Tienda de productos</cx:pt>
          <cx:pt idx="4">Taller de Artesanía</cx:pt>
          <cx:pt idx="5">Vivienda tradicional indígena</cx:pt>
          <cx:pt idx="6">Restaurante o cocinería</cx:pt>
          <cx:pt idx="7">Camping</cx:pt>
          <cx:pt idx="8">Alojamiento al interior de su casa</cx:pt>
          <cx:pt idx="9">Sala para la elaboración de alimentos</cx:pt>
          <cx:pt idx="10">Hostal</cx:pt>
          <cx:pt idx="11">Hotel</cx:pt>
          <cx:pt idx="12">Termas</cx:pt>
        </cx:lvl>
      </cx:strDim>
      <cx:numDim type="size">
        <cx:f>instalaciones_turisticas!$B$2:$B$14</cx:f>
        <cx:lvl ptCount="13" formatCode="0%">
          <cx:pt idx="0">0.34615384615384615</cx:pt>
          <cx:pt idx="1">0.32051282051282054</cx:pt>
          <cx:pt idx="2">0.29487179487179488</cx:pt>
          <cx:pt idx="3">0.21794871794871795</cx:pt>
          <cx:pt idx="4">0.19230769230769229</cx:pt>
          <cx:pt idx="5">0.19230769230769229</cx:pt>
          <cx:pt idx="6">0.17948717948717949</cx:pt>
          <cx:pt idx="7">0.12820512820512822</cx:pt>
          <cx:pt idx="8">0.10256410256410257</cx:pt>
          <cx:pt idx="9">0.089743589743589744</cx:pt>
          <cx:pt idx="10">0.076923076923076927</cx:pt>
          <cx:pt idx="11">0.025641025641025644</cx:pt>
          <cx:pt idx="12">0.025641025641025644</cx:pt>
        </cx:lvl>
      </cx:numDim>
    </cx:data>
  </cx:chartData>
  <cx:chart>
    <cx:plotArea>
      <cx:plotAreaRegion>
        <cx:series layoutId="treemap" uniqueId="{F2035E03-E0ED-4122-869D-18CA10C74622}">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herramienta_difusion!$A$2:$A$10</cx:f>
        <cx:lvl ptCount="9">
          <cx:pt idx="0">Teléfono y/o WhatsApp</cx:pt>
          <cx:pt idx="1">Redes Sociales</cx:pt>
          <cx:pt idx="2">Boca a boca</cx:pt>
          <cx:pt idx="3">Canales municipales u otras instancias públicas</cx:pt>
          <cx:pt idx="4">Página web</cx:pt>
          <cx:pt idx="5">Plataformas de viaje (Por ejemplo: AirBnB y Booking)</cx:pt>
          <cx:pt idx="6">Convenios con empresas turísticas</cx:pt>
          <cx:pt idx="7">Material impreso de promoción</cx:pt>
          <cx:pt idx="8">Otra</cx:pt>
        </cx:lvl>
      </cx:strDim>
      <cx:numDim type="size">
        <cx:f>herramienta_difusion!$D$2:$D$10</cx:f>
        <cx:lvl ptCount="9" formatCode="0%">
          <cx:pt idx="0">0.80769230769230771</cx:pt>
          <cx:pt idx="1">0.79487179487179493</cx:pt>
          <cx:pt idx="2">0.70512820512820518</cx:pt>
          <cx:pt idx="3">0.38461538461538458</cx:pt>
          <cx:pt idx="4">0.33333333333333337</cx:pt>
          <cx:pt idx="5">0.15384615384615385</cx:pt>
          <cx:pt idx="6">0.14102564102564102</cx:pt>
          <cx:pt idx="7">0.14102564102564102</cx:pt>
          <cx:pt idx="8">0.025641025641025644</cx:pt>
        </cx:lvl>
      </cx:numDim>
    </cx:data>
  </cx:chartData>
  <cx:chart>
    <cx:plotArea>
      <cx:plotAreaRegion>
        <cx:series layoutId="treemap" uniqueId="{C1C233ED-5E28-47FE-B7AE-8E77A5D5D108}">
          <cx:dataLabels>
            <cx:txPr>
              <a:bodyPr spcFirstLastPara="1" vertOverflow="ellipsis" horzOverflow="overflow" wrap="square" lIns="0" tIns="0" rIns="0" bIns="0" anchor="ctr" anchorCtr="1"/>
              <a:lstStyle/>
              <a:p>
                <a:pPr algn="ctr" rtl="0">
                  <a:defRPr sz="1400"/>
                </a:pPr>
                <a:endParaRPr lang="es-ES" sz="1400" b="0" i="0" u="none" strike="noStrike" baseline="0">
                  <a:solidFill>
                    <a:prstClr val="white"/>
                  </a:solidFill>
                  <a:latin typeface="Aptos" panose="02110004020202020204"/>
                </a:endParaRPr>
              </a:p>
            </cx:txPr>
            <cx:visibility seriesName="0" categoryName="1" value="1"/>
            <cx:separator>
</cx:separator>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withinLinear" id="15">
  <a:schemeClr val="accent2"/>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3.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4.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E_4C276C5F.xml><?xml version="1.0" encoding="utf-8"?>
<p188:cmLst xmlns:a="http://schemas.openxmlformats.org/drawingml/2006/main" xmlns:r="http://schemas.openxmlformats.org/officeDocument/2006/relationships" xmlns:p188="http://schemas.microsoft.com/office/powerpoint/2018/8/main">
  <p188:cm id="{EE2B7EF8-B515-302A-2D85-D513BB62DB0B}" authorId="{48A84BC1-9B84-7DEA-D2FF-5D7B1A7DEF0F}" created="2024-04-15T16:33:40.913">
    <pc:sldMkLst xmlns:pc="http://schemas.microsoft.com/office/powerpoint/2013/main/command">
      <pc:docMk/>
      <pc:sldMk cId="1277652063" sldId="270"/>
    </pc:sldMkLst>
    <p188:pos x="15875" y="15875"/>
    <p188:txBody>
      <a:bodyPr/>
      <a:lstStyle/>
      <a:p>
        <a:r>
          <a:rPr lang="es-CL"/>
          <a:t>Las siguientes 4 diapositivas se desprenden del enunciado en negrita, de acuerdo a la pag PREATI</a:t>
        </a:r>
      </a:p>
    </p188:txBody>
  </p188:cm>
</p188:cmLst>
</file>

<file path=ppt/comments/modernComment_115_6C4E3B1C.xml><?xml version="1.0" encoding="utf-8"?>
<p188:cmLst xmlns:a="http://schemas.openxmlformats.org/drawingml/2006/main" xmlns:r="http://schemas.openxmlformats.org/officeDocument/2006/relationships" xmlns:p188="http://schemas.microsoft.com/office/powerpoint/2018/8/main">
  <p188:cm id="{7A5BE5EF-73B0-1F10-5740-A268E4C8EA48}" authorId="{48A84BC1-9B84-7DEA-D2FF-5D7B1A7DEF0F}" created="2024-04-15T02:35:40.825">
    <pc:sldMkLst xmlns:pc="http://schemas.microsoft.com/office/powerpoint/2013/main/command">
      <pc:docMk/>
      <pc:sldMk cId="1817066268" sldId="277"/>
    </pc:sldMkLst>
    <p188:pos x="10942638" y="669925"/>
    <p188:replyLst>
      <p188:reply id="{C6F6B091-D8D6-494F-BF24-5B46E1AADADC}" authorId="{244146C6-0E01-C4BF-DDBC-1CB8EC5B342C}" created="2024-04-16T23:42:22.736">
        <p188:txBody>
          <a:bodyPr/>
          <a:lstStyle/>
          <a:p>
            <a:r>
              <a:rPr lang="es-CL"/>
              <a:t>Se puede cambiar. Pero hay que entender que una cosa es cómo se pregunta y la otra es el dato que se obtiene. O sea, se producen empleos. Si quieren, se puede cambiar..</a:t>
            </a:r>
          </a:p>
        </p188:txBody>
      </p188:reply>
    </p188:replyLst>
    <p188:txBody>
      <a:bodyPr/>
      <a:lstStyle/>
      <a:p>
        <a:r>
          <a:rPr lang="es-CL"/>
          <a:t>La pregunta que sale en la pagina es: Contándolo a usted, ¿Cuántas personas en PROMEDIO trabajan en su emprendimiento o empresa turística durante la Temporada Alta?</a:t>
        </a:r>
      </a:p>
    </p188:txBody>
  </p188:cm>
</p188:cmLst>
</file>

<file path=ppt/comments/modernComment_117_DDF3E5A5.xml><?xml version="1.0" encoding="utf-8"?>
<p188:cmLst xmlns:a="http://schemas.openxmlformats.org/drawingml/2006/main" xmlns:r="http://schemas.openxmlformats.org/officeDocument/2006/relationships" xmlns:p188="http://schemas.microsoft.com/office/powerpoint/2018/8/main">
  <p188:cm id="{469D6077-733C-891E-D799-64E18F2C3C14}" authorId="{48A84BC1-9B84-7DEA-D2FF-5D7B1A7DEF0F}" created="2024-04-11T22:14:43.987">
    <pc:sldMkLst xmlns:pc="http://schemas.microsoft.com/office/powerpoint/2013/main/command">
      <pc:docMk/>
      <pc:sldMk cId="3723748773" sldId="279"/>
    </pc:sldMkLst>
    <p188:pos x="15875" y="15875"/>
    <p188:replyLst>
      <p188:reply id="{4D252190-6E2A-7F25-D5B1-59973896E851}" authorId="{48A84BC1-9B84-7DEA-D2FF-5D7B1A7DEF0F}" created="2024-04-15T16:20:35.412">
        <p188:txBody>
          <a:bodyPr/>
          <a:lstStyle/>
          <a:p>
            <a:r>
              <a:rPr lang="es-CL"/>
              <a:t>COMENTARIO REU 11ABRIL</a:t>
            </a:r>
          </a:p>
        </p188:txBody>
      </p188:reply>
    </p188:replyLst>
    <p188:txBody>
      <a:bodyPr/>
      <a:lstStyle/>
      <a:p>
        <a:r>
          <a:rPr lang="es-CL"/>
          <a:t>falta datos. de donde venia el agua, y revisar si faltan otras.</a:t>
        </a:r>
      </a:p>
    </p188:txBody>
  </p188:cm>
  <p188:cm id="{D3F3A96B-4610-8501-4218-97B8DEF7F5C8}" authorId="{48A84BC1-9B84-7DEA-D2FF-5D7B1A7DEF0F}" created="2024-04-15T16:20:23.314">
    <pc:sldMkLst xmlns:pc="http://schemas.microsoft.com/office/powerpoint/2013/main/command">
      <pc:docMk/>
      <pc:sldMk cId="3723748773" sldId="279"/>
    </pc:sldMkLst>
    <p188:pos x="231775" y="231775"/>
    <p188:txBody>
      <a:bodyPr/>
      <a:lstStyle/>
      <a:p>
        <a:r>
          <a:rPr lang="es-CL"/>
          <a:t>En la pagina salen más opciones pero refiere a la procedencia del agua.</a:t>
        </a:r>
      </a:p>
    </p188:txBody>
  </p188:cm>
</p188:cmLst>
</file>

<file path=ppt/comments/modernComment_11C_B2EF9C06.xml><?xml version="1.0" encoding="utf-8"?>
<p188:cmLst xmlns:a="http://schemas.openxmlformats.org/drawingml/2006/main" xmlns:r="http://schemas.openxmlformats.org/officeDocument/2006/relationships" xmlns:p188="http://schemas.microsoft.com/office/powerpoint/2018/8/main">
  <p188:cm id="{83666CFA-0752-6552-E76C-A4F68982DEA1}" authorId="{48A84BC1-9B84-7DEA-D2FF-5D7B1A7DEF0F}" created="2024-04-11T21:56:39.472">
    <pc:sldMkLst xmlns:pc="http://schemas.microsoft.com/office/powerpoint/2013/main/command">
      <pc:docMk/>
      <pc:sldMk cId="3002047494" sldId="284"/>
    </pc:sldMkLst>
    <p188:pos x="15875" y="15875"/>
    <p188:replyLst>
      <p188:reply id="{214036E8-8EB6-2200-22E8-85050C2F978D}" authorId="{48A84BC1-9B84-7DEA-D2FF-5D7B1A7DEF0F}" created="2024-04-15T15:23:19.904">
        <p188:txBody>
          <a:bodyPr/>
          <a:lstStyle/>
          <a:p>
            <a:r>
              <a:rPr lang="es-CL"/>
              <a:t>COMENTARIO REU11ABRIL</a:t>
            </a:r>
          </a:p>
        </p188:txBody>
      </p188:reply>
      <p188:reply id="{B5B7279E-324E-4177-924F-FBC8CF915915}" authorId="{244146C6-0E01-C4BF-DDBC-1CB8EC5B342C}" created="2024-04-17T00:09:27.085">
        <p188:txBody>
          <a:bodyPr/>
          <a:lstStyle/>
          <a:p>
            <a:r>
              <a:rPr lang="es-CL"/>
              <a:t>CORREGIDO</a:t>
            </a:r>
          </a:p>
        </p188:txBody>
      </p188:reply>
    </p188:replyLst>
    <p188:txBody>
      <a:bodyPr/>
      <a:lstStyle/>
      <a:p>
        <a:r>
          <a:rPr lang="es-CL"/>
          <a:t>Respuestas múltiples. Revisar en la presentación de los datos.</a:t>
        </a:r>
      </a:p>
    </p188:txBody>
  </p188:cm>
  <p188:cm id="{CC63C973-B650-F6C9-EA47-8FBB126E14DE}" authorId="{48A84BC1-9B84-7DEA-D2FF-5D7B1A7DEF0F}" created="2024-04-15T15:26:47.614">
    <pc:sldMkLst xmlns:pc="http://schemas.microsoft.com/office/powerpoint/2013/main/command">
      <pc:docMk/>
      <pc:sldMk cId="3002047494" sldId="284"/>
    </pc:sldMkLst>
    <p188:pos x="231775" y="231775"/>
    <p188:replyLst>
      <p188:reply id="{E21E8477-8539-3290-2D72-6A43E96BDB2D}" authorId="{48A84BC1-9B84-7DEA-D2FF-5D7B1A7DEF0F}" created="2024-04-15T15:27:36.984">
        <p188:txBody>
          <a:bodyPr/>
          <a:lstStyle/>
          <a:p>
            <a:r>
              <a:rPr lang="es-CL"/>
              <a:t>FINANCIAMIENTO DE LA ACTIVIDAD TURISTICA, donde las respuestas de acuerdo a la pagina son: prestamos bancarios, capital propio, fondos publicos</a:t>
            </a:r>
          </a:p>
        </p188:txBody>
      </p188:reply>
    </p188:replyLst>
    <p188:txBody>
      <a:bodyPr/>
      <a:lstStyle/>
      <a:p>
        <a:r>
          <a:rPr lang="es-CL"/>
          <a:t>anterior a esta diapo debiese estar:</a:t>
        </a:r>
      </a:p>
    </p188:txBody>
  </p188:cm>
</p188:cmLst>
</file>

<file path=ppt/comments/modernComment_11E_D68007BE.xml><?xml version="1.0" encoding="utf-8"?>
<p188:cmLst xmlns:a="http://schemas.openxmlformats.org/drawingml/2006/main" xmlns:r="http://schemas.openxmlformats.org/officeDocument/2006/relationships" xmlns:p188="http://schemas.microsoft.com/office/powerpoint/2018/8/main">
  <p188:cm id="{CF32DDCC-03CE-4822-85AD-DB00FFF8221D}" authorId="{244146C6-0E01-C4BF-DDBC-1CB8EC5B342C}" created="2024-04-17T00:29:43.475">
    <pc:sldMkLst xmlns:pc="http://schemas.microsoft.com/office/powerpoint/2013/main/command">
      <pc:docMk/>
      <pc:sldMk cId="3598714814" sldId="286"/>
    </pc:sldMkLst>
    <p188:txBody>
      <a:bodyPr/>
      <a:lstStyle/>
      <a:p>
        <a:r>
          <a:rPr lang="es-CL"/>
          <a:t>Y cuál sería esa pregunta?</a:t>
        </a:r>
      </a:p>
    </p188:txBody>
  </p188:cm>
</p188:cmLst>
</file>

<file path=ppt/comments/modernComment_12A_40C88205.xml><?xml version="1.0" encoding="utf-8"?>
<p188:cmLst xmlns:a="http://schemas.openxmlformats.org/drawingml/2006/main" xmlns:r="http://schemas.openxmlformats.org/officeDocument/2006/relationships" xmlns:p188="http://schemas.microsoft.com/office/powerpoint/2018/8/main">
  <p188:cm id="{9E8A5E01-0AB7-0648-4733-8CCF873E5848}" authorId="{48A84BC1-9B84-7DEA-D2FF-5D7B1A7DEF0F}" created="2024-04-11T22:02:45.931">
    <pc:sldMkLst xmlns:pc="http://schemas.microsoft.com/office/powerpoint/2013/main/command">
      <pc:docMk/>
      <pc:sldMk cId="1086882309" sldId="298"/>
    </pc:sldMkLst>
    <p188:pos x="15875" y="15875"/>
    <p188:txBody>
      <a:bodyPr/>
      <a:lstStyle/>
      <a:p>
        <a:r>
          <a:rPr lang="es-CL"/>
          <a:t>Nadia: quizas este dato no es representativo, pues corresponde solo a la persona que respondio la encuesta.</a:t>
        </a:r>
      </a:p>
    </p188:txBody>
  </p188:cm>
  <p188:cm id="{7B2DEC28-8703-A7B6-80BA-E456ABB25628}" authorId="{48A84BC1-9B84-7DEA-D2FF-5D7B1A7DEF0F}" created="2024-04-11T22:04:07.645">
    <pc:sldMkLst xmlns:pc="http://schemas.microsoft.com/office/powerpoint/2013/main/command">
      <pc:docMk/>
      <pc:sldMk cId="1086882309" sldId="298"/>
    </pc:sldMkLst>
    <p188:pos x="231775" y="231775"/>
    <p188:replyLst>
      <p188:reply id="{C23023D7-9536-489B-99E6-C775C146B094}" authorId="{244146C6-0E01-C4BF-DDBC-1CB8EC5B342C}" created="2024-04-16T23:17:48.737">
        <p188:txBody>
          <a:bodyPr/>
          <a:lstStyle/>
          <a:p>
            <a:r>
              <a:rPr lang="es-CL"/>
              <a:t>Los datos fueron calculados a la suma de turistas atendidos agrupados por pueblo indígena. Evidentemente la respuesta no es significativa. Pero ¿Se buscaba eso en la pregunta? Sino, habría que eliminarla si sabemos que tendrá un sesgo en presente y futuro.</a:t>
            </a:r>
          </a:p>
        </p188:txBody>
      </p188:reply>
    </p188:replyLst>
    <p188:txBody>
      <a:bodyPr/>
      <a:lstStyle/>
      <a:p>
        <a:r>
          <a:rPr lang="es-CL"/>
          <a:t>preguntar a matias cómo lo calculo.</a:t>
        </a:r>
      </a:p>
    </p188:txBody>
  </p188:cm>
</p188:cmLst>
</file>

<file path=ppt/comments/modernComment_146_97A76542.xml><?xml version="1.0" encoding="utf-8"?>
<p188:cmLst xmlns:a="http://schemas.openxmlformats.org/drawingml/2006/main" xmlns:r="http://schemas.openxmlformats.org/officeDocument/2006/relationships" xmlns:p188="http://schemas.microsoft.com/office/powerpoint/2018/8/main">
  <p188:cm id="{575F0913-58C9-8C66-CF26-225CA8F4D99B}" authorId="{48A84BC1-9B84-7DEA-D2FF-5D7B1A7DEF0F}" created="2024-04-11T22:01:25.633">
    <pc:sldMkLst xmlns:pc="http://schemas.microsoft.com/office/powerpoint/2013/main/command">
      <pc:docMk/>
      <pc:sldMk cId="2544330050" sldId="326"/>
    </pc:sldMkLst>
    <p188:pos x="15875" y="15875"/>
    <p188:txBody>
      <a:bodyPr/>
      <a:lstStyle/>
      <a:p>
        <a:r>
          <a:rPr lang="es-CL"/>
          <a:t>revisar si es numero de turistas atendidos en el último año. COMENTARIO 11 ABRIL</a:t>
        </a:r>
      </a:p>
    </p188:txBody>
  </p188:cm>
  <p188:cm id="{4285F14B-1081-AFD6-F3D7-A8F08C329A4C}" authorId="{48A84BC1-9B84-7DEA-D2FF-5D7B1A7DEF0F}" created="2024-04-15T15:29:33.464">
    <pc:sldMkLst xmlns:pc="http://schemas.microsoft.com/office/powerpoint/2013/main/command">
      <pc:docMk/>
      <pc:sldMk cId="2544330050" sldId="326"/>
    </pc:sldMkLst>
    <p188:pos x="231775" y="231775"/>
    <p188:replyLst>
      <p188:reply id="{630CE101-E61A-4949-A148-62568DC3C2D3}" authorId="{58FCBD67-2BE7-09E8-23B7-B220D7862083}" created="2024-04-18T22:20:41.565">
        <p188:txBody>
          <a:bodyPr/>
          <a:lstStyle/>
          <a:p>
            <a:r>
              <a:rPr lang="es-CL"/>
              <a:t>Porcentaje promedio atendido por emprendimiento
</a:t>
            </a:r>
          </a:p>
        </p188:txBody>
      </p188:reply>
    </p188:replyLst>
    <p188:txBody>
      <a:bodyPr/>
      <a:lstStyle/>
      <a:p>
        <a:r>
          <a:rPr lang="es-CL"/>
          <a:t>NO ESTOY SEGURA SI ESTE GRAFICO CORRESPONDE A ESTE ENCABEZADO: Turistas que visitaron un emprendimiento o
empresa de turismo indígena</a:t>
        </a:r>
      </a:p>
    </p188:txBody>
  </p188:cm>
</p188:cmLst>
</file>

<file path=ppt/comments/modernComment_148_8D57977C.xml><?xml version="1.0" encoding="utf-8"?>
<p188:cmLst xmlns:a="http://schemas.openxmlformats.org/drawingml/2006/main" xmlns:r="http://schemas.openxmlformats.org/officeDocument/2006/relationships" xmlns:p188="http://schemas.microsoft.com/office/powerpoint/2018/8/main">
  <p188:cm id="{4BC47152-8B47-8658-DAD8-2B789D34A644}" authorId="{48A84BC1-9B84-7DEA-D2FF-5D7B1A7DEF0F}" created="2024-04-11T22:04:35.349">
    <pc:sldMkLst xmlns:pc="http://schemas.microsoft.com/office/powerpoint/2013/main/command">
      <pc:docMk/>
      <pc:sldMk cId="2371327868" sldId="328"/>
    </pc:sldMkLst>
    <p188:pos x="15875" y="15875"/>
    <p188:replyLst>
      <p188:reply id="{16D486BB-03C2-FAF4-0146-6018F7BE1FE4}" authorId="{48A84BC1-9B84-7DEA-D2FF-5D7B1A7DEF0F}" created="2024-04-11T22:05:06.741">
        <p188:txBody>
          <a:bodyPr/>
          <a:lstStyle/>
          <a:p>
            <a:r>
              <a:rPr lang="es-CL"/>
              <a:t>Sacar si es que no es coherente</a:t>
            </a:r>
          </a:p>
        </p188:txBody>
      </p188:reply>
    </p188:replyLst>
    <p188:txBody>
      <a:bodyPr/>
      <a:lstStyle/>
      <a:p>
        <a:r>
          <a:rPr lang="es-CL"/>
          <a:t>Preguntar a Matías.
Revisar la pregunta.</a:t>
        </a:r>
      </a:p>
    </p188:txBody>
  </p188:cm>
</p188:cmLst>
</file>

<file path=ppt/comments/modernComment_158_971FD6AC.xml><?xml version="1.0" encoding="utf-8"?>
<p188:cmLst xmlns:a="http://schemas.openxmlformats.org/drawingml/2006/main" xmlns:r="http://schemas.openxmlformats.org/officeDocument/2006/relationships" xmlns:p188="http://schemas.microsoft.com/office/powerpoint/2018/8/main">
  <p188:cm id="{15448526-C5F2-6319-C022-D5C1D63B3EB4}" authorId="{48A84BC1-9B84-7DEA-D2FF-5D7B1A7DEF0F}" created="2024-04-11T21:54:41.143">
    <pc:sldMkLst xmlns:pc="http://schemas.microsoft.com/office/powerpoint/2013/main/command">
      <pc:docMk/>
      <pc:sldMk cId="2535446188" sldId="344"/>
    </pc:sldMkLst>
    <p188:pos x="15875" y="15875"/>
    <p188:replyLst>
      <p188:reply id="{2260D68C-200C-7748-D882-F1DD42EFE1B4}" authorId="{48A84BC1-9B84-7DEA-D2FF-5D7B1A7DEF0F}" created="2024-04-15T15:22:35.674">
        <p188:txBody>
          <a:bodyPr/>
          <a:lstStyle/>
          <a:p>
            <a:r>
              <a:rPr lang="es-CL"/>
              <a:t>COMENTARIO REU11ABRIL</a:t>
            </a:r>
          </a:p>
        </p188:txBody>
      </p188:reply>
    </p188:replyLst>
    <p188:txBody>
      <a:bodyPr/>
      <a:lstStyle/>
      <a:p>
        <a:r>
          <a:rPr lang="es-CL"/>
          <a:t>Daniela: si no está, incluir cuál es la actividad económica principal para saber cuál es la actividad preponderante.</a:t>
        </a:r>
      </a:p>
    </p188:txBody>
  </p188:cm>
</p188:cmLst>
</file>

<file path=ppt/comments/modernComment_16E_39588E20.xml><?xml version="1.0" encoding="utf-8"?>
<p188:cmLst xmlns:a="http://schemas.openxmlformats.org/drawingml/2006/main" xmlns:r="http://schemas.openxmlformats.org/officeDocument/2006/relationships" xmlns:p188="http://schemas.microsoft.com/office/powerpoint/2018/8/main">
  <p188:cm id="{B4446185-B808-B04E-8C9D-04161EBFAA21}" authorId="{AA34BD24-6C58-5DFD-D617-B9392A1C800D}" created="2024-04-18T18:59:41.416">
    <ac:deMkLst xmlns:ac="http://schemas.microsoft.com/office/drawing/2013/main/command">
      <pc:docMk xmlns:pc="http://schemas.microsoft.com/office/powerpoint/2013/main/command"/>
      <pc:sldMk xmlns:pc="http://schemas.microsoft.com/office/powerpoint/2013/main/command" cId="962104864" sldId="366"/>
      <ac:spMk id="2" creationId="{00000000-0000-0000-0000-000000000000}"/>
    </ac:deMkLst>
    <p188:txBody>
      <a:bodyPr/>
      <a:lstStyle/>
      <a:p>
        <a:r>
          <a:rPr lang="es-CL"/>
          <a:t>Corregir gráfico: no es que no responda el 60 %, sino que no está registrado</a:t>
        </a:r>
      </a:p>
    </p188:txBody>
  </p188:cm>
</p188:cmLst>
</file>

<file path=ppt/drawings/_rels/drawing1.xml.rels><?xml version="1.0" encoding="UTF-8" standalone="yes"?>
<Relationships xmlns="http://schemas.openxmlformats.org/package/2006/relationships"><Relationship Id="rId1" Type="http://schemas.openxmlformats.org/officeDocument/2006/relationships/image" Target="../media/image1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F253A002-F711-2AE8-EB51-B25117799B3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6213" y="-18107"/>
          <a:ext cx="10515600" cy="4351338"/>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E83F3F-9849-6A60-23C5-04A7F38E820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5872847A-F846-553B-FF5C-F319210D3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8FA74CF9-60DA-A859-EC50-79F0C05E071E}"/>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5" name="Marcador de pie de página 4">
            <a:extLst>
              <a:ext uri="{FF2B5EF4-FFF2-40B4-BE49-F238E27FC236}">
                <a16:creationId xmlns:a16="http://schemas.microsoft.com/office/drawing/2014/main" id="{EA369406-B7F4-97D7-1C66-5FB603A64C1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49473B7-D058-B85C-E749-70CFE21949E2}"/>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53953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4B03F-F557-1067-D8EE-A5355B1B54E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7656E305-C8BE-1ED5-A16B-F8CE182EE30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18BC6A6-0134-E3D6-2ED8-5073699359D6}"/>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5" name="Marcador de pie de página 4">
            <a:extLst>
              <a:ext uri="{FF2B5EF4-FFF2-40B4-BE49-F238E27FC236}">
                <a16:creationId xmlns:a16="http://schemas.microsoft.com/office/drawing/2014/main" id="{EF341CB9-14E8-2EEC-0D91-7BDCF4D3141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C274F92-626E-2907-2819-0734F04C0C20}"/>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1546849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1D646C9-4F21-8A2A-CA3B-6501EE97547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12510C0-01F3-075E-09A5-7E1E7547D0B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CF54D90B-5D48-F74A-0688-71172E8518F7}"/>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5" name="Marcador de pie de página 4">
            <a:extLst>
              <a:ext uri="{FF2B5EF4-FFF2-40B4-BE49-F238E27FC236}">
                <a16:creationId xmlns:a16="http://schemas.microsoft.com/office/drawing/2014/main" id="{45886AD8-9FCD-9B4C-2513-55014147D41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64B594E-904D-EEF8-AA15-02572FFE2B0F}"/>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101646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A7C66-FF7A-7914-D61A-88BA8E6BD6D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FB986DF5-4794-8C1F-489E-AEF0A3BEF3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F53DC81-0F29-CF9F-FD19-DD348FFE6EF8}"/>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5" name="Marcador de pie de página 4">
            <a:extLst>
              <a:ext uri="{FF2B5EF4-FFF2-40B4-BE49-F238E27FC236}">
                <a16:creationId xmlns:a16="http://schemas.microsoft.com/office/drawing/2014/main" id="{C3EF146A-519E-8097-8CFB-E2F92E05558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F1B6DF1-8C5A-176C-CC7B-FC298BE53C6D}"/>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149872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C8DDB-AE83-26B2-EFEE-F0E97592629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6CB6FF4-C607-73D4-B49D-988981CFEA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FF4F013-F6DE-984A-1F92-09467BA91AF9}"/>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5" name="Marcador de pie de página 4">
            <a:extLst>
              <a:ext uri="{FF2B5EF4-FFF2-40B4-BE49-F238E27FC236}">
                <a16:creationId xmlns:a16="http://schemas.microsoft.com/office/drawing/2014/main" id="{9023CFF5-B5F5-E954-7BBC-F9A78B07AE1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8E3CC8C-C627-15D4-116A-16EE92EBA37D}"/>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238289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0C4F19-04FF-555D-5AF6-664670EAA45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53B5FC9-F7CF-9A36-A11E-C5A58AAF659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2E59859-5B4D-CF29-80E8-941CDBD8560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2EE30209-F5E7-D6CE-69B9-3281CBCC28ED}"/>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6" name="Marcador de pie de página 5">
            <a:extLst>
              <a:ext uri="{FF2B5EF4-FFF2-40B4-BE49-F238E27FC236}">
                <a16:creationId xmlns:a16="http://schemas.microsoft.com/office/drawing/2014/main" id="{35CE6220-832B-6610-B73E-18EBB4BE1616}"/>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0515692-6ECE-842D-DF82-23D9CD0284D1}"/>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235411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9B2FE-D767-8205-21BC-05B1B96AD1E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13D974C-39B8-4BB5-8B8B-DA0239AF0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4A57FB7-D2A5-024B-52BB-0918369CE4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2D9C303F-1E0F-3DB6-A7D1-3EDCBD68C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DF2B658-473E-090F-9A67-459E2828926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C8AC12BF-F892-26E8-34F4-F543976E9295}"/>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8" name="Marcador de pie de página 7">
            <a:extLst>
              <a:ext uri="{FF2B5EF4-FFF2-40B4-BE49-F238E27FC236}">
                <a16:creationId xmlns:a16="http://schemas.microsoft.com/office/drawing/2014/main" id="{5D303A7B-0210-70E6-82D2-A82288A949EC}"/>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7AB37D60-0C89-CECF-3CA9-2211B9A729A8}"/>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116941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2D54C-80EB-27D0-BF21-14AA5446B3E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1D0918C6-2365-53BD-B57D-3F36B5EF4124}"/>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4" name="Marcador de pie de página 3">
            <a:extLst>
              <a:ext uri="{FF2B5EF4-FFF2-40B4-BE49-F238E27FC236}">
                <a16:creationId xmlns:a16="http://schemas.microsoft.com/office/drawing/2014/main" id="{82563960-D4AF-C022-BAA1-8F717D9DBF92}"/>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813CC377-D6B6-CCE6-EAF0-05E2AEDB08AE}"/>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69646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96359D9-F9E5-B9A2-CF07-13407F1B2329}"/>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3" name="Marcador de pie de página 2">
            <a:extLst>
              <a:ext uri="{FF2B5EF4-FFF2-40B4-BE49-F238E27FC236}">
                <a16:creationId xmlns:a16="http://schemas.microsoft.com/office/drawing/2014/main" id="{2E26E82A-8B87-7437-B8B3-E58E9A902E9F}"/>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4877F8C4-788F-1D89-7A7D-9881658D7A46}"/>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217057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A2FED-5B26-E207-6CC9-43482040F41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09EF8AF-866F-D199-45F0-B469E7F15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A9928322-606D-1EB2-090B-FBD5C5940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7C593BB-7DD4-7718-CC75-4B83C36D3251}"/>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6" name="Marcador de pie de página 5">
            <a:extLst>
              <a:ext uri="{FF2B5EF4-FFF2-40B4-BE49-F238E27FC236}">
                <a16:creationId xmlns:a16="http://schemas.microsoft.com/office/drawing/2014/main" id="{C58E6ACF-668D-C282-AF6E-DFB809B2854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2DB833C-4E4F-2554-EE86-47487A47D312}"/>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324892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FE351-E60C-A11F-93B8-688BEB4ADB9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FA8AA8D-7933-A884-D365-78DDC23422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9165CC4F-7296-E917-501A-ABDF667B8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0C170F0-E449-43AE-D06B-91A567C8CE5C}"/>
              </a:ext>
            </a:extLst>
          </p:cNvPr>
          <p:cNvSpPr>
            <a:spLocks noGrp="1"/>
          </p:cNvSpPr>
          <p:nvPr>
            <p:ph type="dt" sz="half" idx="10"/>
          </p:nvPr>
        </p:nvSpPr>
        <p:spPr/>
        <p:txBody>
          <a:bodyPr/>
          <a:lstStyle/>
          <a:p>
            <a:fld id="{89D13B50-39DD-4016-8DE9-0FD1AB533C8D}" type="datetimeFigureOut">
              <a:rPr lang="es-CL" smtClean="0"/>
              <a:pPr/>
              <a:t>18-04-24</a:t>
            </a:fld>
            <a:endParaRPr lang="es-CL"/>
          </a:p>
        </p:txBody>
      </p:sp>
      <p:sp>
        <p:nvSpPr>
          <p:cNvPr id="6" name="Marcador de pie de página 5">
            <a:extLst>
              <a:ext uri="{FF2B5EF4-FFF2-40B4-BE49-F238E27FC236}">
                <a16:creationId xmlns:a16="http://schemas.microsoft.com/office/drawing/2014/main" id="{C2B87A77-1300-87A7-4453-16B803124FF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CD40A864-A8A6-9E28-9A5E-8747715964B7}"/>
              </a:ext>
            </a:extLst>
          </p:cNvPr>
          <p:cNvSpPr>
            <a:spLocks noGrp="1"/>
          </p:cNvSpPr>
          <p:nvPr>
            <p:ph type="sldNum" sz="quarter" idx="12"/>
          </p:nvPr>
        </p:nvSpPr>
        <p:spPr/>
        <p:txBody>
          <a:bodyPr/>
          <a:lstStyle/>
          <a:p>
            <a:fld id="{B4A234C5-6934-41EB-824E-D8E3DAEBCD20}" type="slidenum">
              <a:rPr lang="es-CL" smtClean="0"/>
              <a:pPr/>
              <a:t>‹Nº›</a:t>
            </a:fld>
            <a:endParaRPr lang="es-CL"/>
          </a:p>
        </p:txBody>
      </p:sp>
    </p:spTree>
    <p:extLst>
      <p:ext uri="{BB962C8B-B14F-4D97-AF65-F5344CB8AC3E}">
        <p14:creationId xmlns:p14="http://schemas.microsoft.com/office/powerpoint/2010/main" val="104491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71E6B7A-4206-9B1F-715F-AEBC06093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CBDB5B1-A40B-5A98-33AE-03D9345A8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D92A8EB-7880-AF4C-85C3-04AFB540E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D13B50-39DD-4016-8DE9-0FD1AB533C8D}" type="datetimeFigureOut">
              <a:rPr lang="es-CL" smtClean="0"/>
              <a:pPr/>
              <a:t>18-04-24</a:t>
            </a:fld>
            <a:endParaRPr lang="es-CL"/>
          </a:p>
        </p:txBody>
      </p:sp>
      <p:sp>
        <p:nvSpPr>
          <p:cNvPr id="5" name="Marcador de pie de página 4">
            <a:extLst>
              <a:ext uri="{FF2B5EF4-FFF2-40B4-BE49-F238E27FC236}">
                <a16:creationId xmlns:a16="http://schemas.microsoft.com/office/drawing/2014/main" id="{2A8DCDB2-3F78-544B-2DE1-7774BB2E55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5AB485BA-1AF9-8981-CD92-4FE661C34B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A234C5-6934-41EB-824E-D8E3DAEBCD20}" type="slidenum">
              <a:rPr lang="es-CL" smtClean="0"/>
              <a:pPr/>
              <a:t>‹Nº›</a:t>
            </a:fld>
            <a:endParaRPr lang="es-CL"/>
          </a:p>
        </p:txBody>
      </p:sp>
    </p:spTree>
    <p:extLst>
      <p:ext uri="{BB962C8B-B14F-4D97-AF65-F5344CB8AC3E}">
        <p14:creationId xmlns:p14="http://schemas.microsoft.com/office/powerpoint/2010/main" val="4220617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14/relationships/chartEx" Target="../charts/chartEx4.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14/relationships/chartEx" Target="../charts/chartEx6.xm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15_6C4E3B1C.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36.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14/relationships/chartEx" Target="../charts/chartEx8.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microsoft.com/office/2014/relationships/chartEx" Target="../charts/chartEx10.xml"/><Relationship Id="rId2" Type="http://schemas.microsoft.com/office/2018/10/relationships/comments" Target="../comments/modernComment_16E_39588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58_971FD6AC.xml"/><Relationship Id="rId1" Type="http://schemas.openxmlformats.org/officeDocument/2006/relationships/slideLayout" Target="../slideLayouts/slideLayout2.xml"/><Relationship Id="rId4" Type="http://schemas.openxmlformats.org/officeDocument/2006/relationships/chart" Target="../charts/chart33.xml"/></Relationships>
</file>

<file path=ppt/slides/_rels/slide51.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1C_B2EF9C06.xml"/><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14/relationships/chartEx" Target="../charts/chartEx1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2A_40C88205.xml"/><Relationship Id="rId1" Type="http://schemas.openxmlformats.org/officeDocument/2006/relationships/slideLayout" Target="../slideLayouts/slideLayout2.xml"/><Relationship Id="rId4" Type="http://schemas.openxmlformats.org/officeDocument/2006/relationships/chart" Target="../charts/chart34.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46_97A76542.xml"/><Relationship Id="rId1" Type="http://schemas.openxmlformats.org/officeDocument/2006/relationships/slideLayout" Target="../slideLayouts/slideLayout2.xml"/><Relationship Id="rId4" Type="http://schemas.openxmlformats.org/officeDocument/2006/relationships/chart" Target="../charts/chart35.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48_8D57977C.xml"/><Relationship Id="rId1" Type="http://schemas.openxmlformats.org/officeDocument/2006/relationships/slideLayout" Target="../slideLayouts/slideLayout2.xml"/><Relationship Id="rId4" Type="http://schemas.openxmlformats.org/officeDocument/2006/relationships/chart" Target="../charts/chart36.xml"/></Relationships>
</file>

<file path=ppt/slides/_rels/slide56.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1E_D68007BE.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17_DDF3E5A5.xml"/><Relationship Id="rId1" Type="http://schemas.openxmlformats.org/officeDocument/2006/relationships/slideLayout" Target="../slideLayouts/slideLayout2.xml"/><Relationship Id="rId4" Type="http://schemas.openxmlformats.org/officeDocument/2006/relationships/chart" Target="../charts/chart49.xml"/></Relationships>
</file>

<file path=ppt/slides/_rels/slide72.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microsoft.com/office/2014/relationships/chartEx" Target="../charts/chartEx14.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4/relationships/chartEx" Target="../charts/chartEx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E_4C276C5F.xml"/><Relationship Id="rId1" Type="http://schemas.openxmlformats.org/officeDocument/2006/relationships/slideLayout" Target="../slideLayouts/slideLayout2.xml"/><Relationship Id="rId4" Type="http://schemas.openxmlformats.org/officeDocument/2006/relationships/chart" Target="../charts/chart53.xml"/></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chart" Target="../charts/chart5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56.xml"/></Relationships>
</file>

<file path=ppt/slides/_rels/slide82.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5A760-0C01-5EED-3436-D1E740C80F8C}"/>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19D87F5C-88A2-2E20-E274-39299F4BFF43}"/>
              </a:ext>
            </a:extLst>
          </p:cNvPr>
          <p:cNvSpPr>
            <a:spLocks noGrp="1"/>
          </p:cNvSpPr>
          <p:nvPr>
            <p:ph type="subTitle" idx="1"/>
          </p:nvPr>
        </p:nvSpPr>
        <p:spPr/>
        <p:txBody>
          <a:bodyPr/>
          <a:lstStyle/>
          <a:p>
            <a:endParaRPr lang="en-US"/>
          </a:p>
        </p:txBody>
      </p:sp>
      <p:pic>
        <p:nvPicPr>
          <p:cNvPr id="5" name="Imagen 4" descr="Interfaz de usuario gráfica, Sitio web&#10;&#10;Descripción generada automáticamente">
            <a:extLst>
              <a:ext uri="{FF2B5EF4-FFF2-40B4-BE49-F238E27FC236}">
                <a16:creationId xmlns:a16="http://schemas.microsoft.com/office/drawing/2014/main" id="{6B913D23-E588-2F16-318A-39F0426C3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237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9F57867-A9AA-77EA-FEE4-3D673046832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9A79C22-3599-76F7-0735-D0617E52C4E5}"/>
              </a:ext>
            </a:extLst>
          </p:cNvPr>
          <p:cNvSpPr>
            <a:spLocks noGrp="1"/>
          </p:cNvSpPr>
          <p:nvPr>
            <p:ph type="title"/>
          </p:nvPr>
        </p:nvSpPr>
        <p:spPr/>
        <p:txBody>
          <a:bodyPr/>
          <a:lstStyle/>
          <a:p>
            <a:r>
              <a:rPr lang="es-MX" dirty="0"/>
              <a:t>Género </a:t>
            </a:r>
            <a:endParaRPr lang="es-CL" dirty="0"/>
          </a:p>
        </p:txBody>
      </p:sp>
      <p:graphicFrame>
        <p:nvGraphicFramePr>
          <p:cNvPr id="6" name="Marcador de contenido 5">
            <a:extLst>
              <a:ext uri="{FF2B5EF4-FFF2-40B4-BE49-F238E27FC236}">
                <a16:creationId xmlns:a16="http://schemas.microsoft.com/office/drawing/2014/main" id="{13E4103C-B4FC-D55F-8D3C-FF493F255486}"/>
              </a:ext>
            </a:extLst>
          </p:cNvPr>
          <p:cNvGraphicFramePr>
            <a:graphicFrameLocks noGrp="1"/>
          </p:cNvGraphicFramePr>
          <p:nvPr>
            <p:ph idx="1"/>
            <p:extLst>
              <p:ext uri="{D42A27DB-BD31-4B8C-83A1-F6EECF244321}">
                <p14:modId xmlns:p14="http://schemas.microsoft.com/office/powerpoint/2010/main" val="126712563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539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7D9EB8C-E082-05E7-D1B9-5B427AF13A7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9A79C22-3599-76F7-0735-D0617E52C4E5}"/>
              </a:ext>
            </a:extLst>
          </p:cNvPr>
          <p:cNvSpPr>
            <a:spLocks noGrp="1"/>
          </p:cNvSpPr>
          <p:nvPr>
            <p:ph type="title"/>
          </p:nvPr>
        </p:nvSpPr>
        <p:spPr/>
        <p:txBody>
          <a:bodyPr/>
          <a:lstStyle/>
          <a:p>
            <a:r>
              <a:rPr lang="es-MX" dirty="0"/>
              <a:t>Edad promedio en años</a:t>
            </a:r>
            <a:endParaRPr lang="es-CL" dirty="0"/>
          </a:p>
        </p:txBody>
      </p:sp>
      <p:graphicFrame>
        <p:nvGraphicFramePr>
          <p:cNvPr id="5" name="Marcador de contenido 4">
            <a:extLst>
              <a:ext uri="{FF2B5EF4-FFF2-40B4-BE49-F238E27FC236}">
                <a16:creationId xmlns:a16="http://schemas.microsoft.com/office/drawing/2014/main" id="{FB2DF2CA-8898-5D20-E565-CEA2DC2A0810}"/>
              </a:ext>
            </a:extLst>
          </p:cNvPr>
          <p:cNvGraphicFramePr>
            <a:graphicFrameLocks noGrp="1"/>
          </p:cNvGraphicFramePr>
          <p:nvPr>
            <p:ph idx="1"/>
            <p:extLst>
              <p:ext uri="{D42A27DB-BD31-4B8C-83A1-F6EECF244321}">
                <p14:modId xmlns:p14="http://schemas.microsoft.com/office/powerpoint/2010/main" val="3873869187"/>
              </p:ext>
            </p:extLst>
          </p:nvPr>
        </p:nvGraphicFramePr>
        <p:xfrm>
          <a:off x="838200" y="1835150"/>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608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9B36237-F2C3-5591-8D52-1ADE1E837EAC}"/>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7D3BDA8-F3E5-425C-80C7-600AB0851180}"/>
              </a:ext>
            </a:extLst>
          </p:cNvPr>
          <p:cNvSpPr>
            <a:spLocks noGrp="1"/>
          </p:cNvSpPr>
          <p:nvPr>
            <p:ph type="title"/>
          </p:nvPr>
        </p:nvSpPr>
        <p:spPr/>
        <p:txBody>
          <a:bodyPr/>
          <a:lstStyle/>
          <a:p>
            <a:r>
              <a:rPr lang="es-MX" dirty="0"/>
              <a:t>Nivel educacional</a:t>
            </a:r>
            <a:endParaRPr lang="es-CL" dirty="0"/>
          </a:p>
        </p:txBody>
      </p:sp>
      <p:graphicFrame>
        <p:nvGraphicFramePr>
          <p:cNvPr id="4" name="Marcador de contenido 3">
            <a:extLst>
              <a:ext uri="{FF2B5EF4-FFF2-40B4-BE49-F238E27FC236}">
                <a16:creationId xmlns:a16="http://schemas.microsoft.com/office/drawing/2014/main" id="{846DBAD6-1419-904C-18BC-7ACFAB30C81F}"/>
              </a:ext>
            </a:extLst>
          </p:cNvPr>
          <p:cNvGraphicFramePr>
            <a:graphicFrameLocks noGrp="1"/>
          </p:cNvGraphicFramePr>
          <p:nvPr>
            <p:ph idx="1"/>
            <p:extLst>
              <p:ext uri="{D42A27DB-BD31-4B8C-83A1-F6EECF244321}">
                <p14:modId xmlns:p14="http://schemas.microsoft.com/office/powerpoint/2010/main" val="22665338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2943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D29E0E7-A04D-5D85-740B-FD804BCC8EA9}"/>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D53695B9-A35D-6D3C-4497-112C99DF00F8}"/>
              </a:ext>
            </a:extLst>
          </p:cNvPr>
          <p:cNvSpPr>
            <a:spLocks noGrp="1"/>
          </p:cNvSpPr>
          <p:nvPr>
            <p:ph type="title"/>
          </p:nvPr>
        </p:nvSpPr>
        <p:spPr/>
        <p:txBody>
          <a:bodyPr/>
          <a:lstStyle/>
          <a:p>
            <a:r>
              <a:rPr lang="es-MX" dirty="0"/>
              <a:t>Capacitaciones recibidas (opción múltiple)</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59A4032A-2041-71A2-0265-6422C5401AD8}"/>
                  </a:ext>
                </a:extLst>
              </p:cNvPr>
              <p:cNvGraphicFramePr>
                <a:graphicFrameLocks noGrp="1"/>
              </p:cNvGraphicFramePr>
              <p:nvPr>
                <p:ph idx="1"/>
                <p:extLst>
                  <p:ext uri="{D42A27DB-BD31-4B8C-83A1-F6EECF244321}">
                    <p14:modId xmlns:p14="http://schemas.microsoft.com/office/powerpoint/2010/main" val="890846069"/>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a16="http://schemas.microsoft.com/office/drawing/2014/main" xmlns="" xmlns:cx1="http://schemas.microsoft.com/office/drawing/2015/9/8/chartex" id="{59A4032A-2041-71A2-0265-6422C5401AD8}"/>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174173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5D1976A-AE21-4BE2-4079-99784C19199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05510E2F-1FBD-2D88-4245-4CA85A73BB09}"/>
              </a:ext>
            </a:extLst>
          </p:cNvPr>
          <p:cNvSpPr>
            <a:spLocks noGrp="1"/>
          </p:cNvSpPr>
          <p:nvPr>
            <p:ph type="title"/>
          </p:nvPr>
        </p:nvSpPr>
        <p:spPr/>
        <p:txBody>
          <a:bodyPr/>
          <a:lstStyle/>
          <a:p>
            <a:r>
              <a:rPr lang="es-MX" dirty="0"/>
              <a:t>Capacitaciones requeridas (opción múltiple)</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D4A7184F-67A3-8472-121B-DCF9EEB74E17}"/>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a16="http://schemas.microsoft.com/office/drawing/2014/main" xmlns="" xmlns:cx1="http://schemas.microsoft.com/office/drawing/2015/9/8/chartex" id="{D4A7184F-67A3-8472-121B-DCF9EEB74E17}"/>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40269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8BB1740-7509-9A0E-5DCC-96913F0FD41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6BC6805D-F3A9-DFFA-9A9A-35DFE94148C3}"/>
              </a:ext>
            </a:extLst>
          </p:cNvPr>
          <p:cNvSpPr>
            <a:spLocks noGrp="1"/>
          </p:cNvSpPr>
          <p:nvPr>
            <p:ph type="title"/>
          </p:nvPr>
        </p:nvSpPr>
        <p:spPr/>
        <p:txBody>
          <a:bodyPr/>
          <a:lstStyle/>
          <a:p>
            <a:r>
              <a:rPr lang="es-MX" dirty="0"/>
              <a:t>Cruce de capacitaciones requeridas vs recibidas (%)</a:t>
            </a:r>
            <a:endParaRPr lang="es-CL" dirty="0"/>
          </a:p>
        </p:txBody>
      </p:sp>
      <p:graphicFrame>
        <p:nvGraphicFramePr>
          <p:cNvPr id="4" name="Marcador de contenido 3">
            <a:extLst>
              <a:ext uri="{FF2B5EF4-FFF2-40B4-BE49-F238E27FC236}">
                <a16:creationId xmlns:a16="http://schemas.microsoft.com/office/drawing/2014/main" id="{12D29FC6-9F87-A8B8-679F-A11AAC135695}"/>
              </a:ext>
            </a:extLst>
          </p:cNvPr>
          <p:cNvGraphicFramePr>
            <a:graphicFrameLocks noGrp="1"/>
          </p:cNvGraphicFramePr>
          <p:nvPr>
            <p:ph idx="1"/>
            <p:extLst>
              <p:ext uri="{D42A27DB-BD31-4B8C-83A1-F6EECF244321}">
                <p14:modId xmlns:p14="http://schemas.microsoft.com/office/powerpoint/2010/main" val="13285891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477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7FB9AA5-1259-E984-A63A-82E94E222AB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56526B7-E80E-FEC8-2E3B-AB93A90818A7}"/>
              </a:ext>
            </a:extLst>
          </p:cNvPr>
          <p:cNvSpPr>
            <a:spLocks noGrp="1"/>
          </p:cNvSpPr>
          <p:nvPr>
            <p:ph type="title"/>
          </p:nvPr>
        </p:nvSpPr>
        <p:spPr/>
        <p:txBody>
          <a:bodyPr/>
          <a:lstStyle/>
          <a:p>
            <a:r>
              <a:rPr lang="es-MX" dirty="0"/>
              <a:t>Ubicación urbana y rural</a:t>
            </a:r>
            <a:endParaRPr lang="es-CL" dirty="0"/>
          </a:p>
        </p:txBody>
      </p:sp>
      <p:graphicFrame>
        <p:nvGraphicFramePr>
          <p:cNvPr id="5" name="Marcador de contenido 4">
            <a:extLst>
              <a:ext uri="{FF2B5EF4-FFF2-40B4-BE49-F238E27FC236}">
                <a16:creationId xmlns:a16="http://schemas.microsoft.com/office/drawing/2014/main" id="{79BBB139-5FB3-217E-A644-36FB4F6EF248}"/>
              </a:ext>
            </a:extLst>
          </p:cNvPr>
          <p:cNvGraphicFramePr>
            <a:graphicFrameLocks noGrp="1"/>
          </p:cNvGraphicFramePr>
          <p:nvPr>
            <p:ph idx="1"/>
            <p:extLst>
              <p:ext uri="{D42A27DB-BD31-4B8C-83A1-F6EECF244321}">
                <p14:modId xmlns:p14="http://schemas.microsoft.com/office/powerpoint/2010/main" val="95742484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5375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EA59ED-CA82-575D-18B5-DBCDFA22364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04130DF-0E3D-6627-DA6D-415B14CA56DC}"/>
              </a:ext>
            </a:extLst>
          </p:cNvPr>
          <p:cNvSpPr>
            <a:spLocks noGrp="1"/>
          </p:cNvSpPr>
          <p:nvPr>
            <p:ph type="title"/>
          </p:nvPr>
        </p:nvSpPr>
        <p:spPr>
          <a:xfrm>
            <a:off x="838200" y="365126"/>
            <a:ext cx="8692662" cy="1299552"/>
          </a:xfrm>
        </p:spPr>
        <p:txBody>
          <a:bodyPr>
            <a:normAutofit fontScale="90000"/>
          </a:bodyPr>
          <a:lstStyle/>
          <a:p>
            <a:r>
              <a:rPr lang="es-MX" dirty="0"/>
              <a:t>Idioma en que se ofrece la actividad turística (opción múltiple)</a:t>
            </a:r>
            <a:endParaRPr lang="es-CL" dirty="0"/>
          </a:p>
        </p:txBody>
      </p:sp>
      <p:graphicFrame>
        <p:nvGraphicFramePr>
          <p:cNvPr id="5" name="Marcador de contenido 4">
            <a:extLst>
              <a:ext uri="{FF2B5EF4-FFF2-40B4-BE49-F238E27FC236}">
                <a16:creationId xmlns:a16="http://schemas.microsoft.com/office/drawing/2014/main" id="{93236ECE-EA6E-D474-D39F-A6B45B932D0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0438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FF8C1A-4CAD-EA46-B77E-1BF63937186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3A580A4-FD6D-54F8-91C4-C74F22BA9C11}"/>
              </a:ext>
            </a:extLst>
          </p:cNvPr>
          <p:cNvSpPr>
            <a:spLocks noGrp="1"/>
          </p:cNvSpPr>
          <p:nvPr>
            <p:ph type="title"/>
          </p:nvPr>
        </p:nvSpPr>
        <p:spPr>
          <a:xfrm>
            <a:off x="838200" y="365126"/>
            <a:ext cx="8716108" cy="1252660"/>
          </a:xfrm>
        </p:spPr>
        <p:txBody>
          <a:bodyPr>
            <a:normAutofit fontScale="90000"/>
          </a:bodyPr>
          <a:lstStyle/>
          <a:p>
            <a:r>
              <a:rPr lang="es-MX" dirty="0"/>
              <a:t>Oferta de productos y/o servicios turísticos (opción múltiple)</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4E7AC819-A188-2687-D726-5799E5E0B5FB}"/>
                  </a:ext>
                </a:extLst>
              </p:cNvPr>
              <p:cNvGraphicFramePr>
                <a:graphicFrameLocks noGrp="1"/>
              </p:cNvGraphicFramePr>
              <p:nvPr>
                <p:ph idx="1"/>
                <p:extLst>
                  <p:ext uri="{D42A27DB-BD31-4B8C-83A1-F6EECF244321}">
                    <p14:modId xmlns:p14="http://schemas.microsoft.com/office/powerpoint/2010/main" val="2547856556"/>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a16="http://schemas.microsoft.com/office/drawing/2014/main" xmlns="" xmlns:cx1="http://schemas.microsoft.com/office/drawing/2015/9/8/chartex" id="{4E7AC819-A188-2687-D726-5799E5E0B5FB}"/>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196270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03FD16B-4E2A-D2A3-CF3E-BE9A5B3B67A5}"/>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6832A0E-800A-4941-DBA4-4A432A9FCC14}"/>
              </a:ext>
            </a:extLst>
          </p:cNvPr>
          <p:cNvSpPr>
            <a:spLocks noGrp="1"/>
          </p:cNvSpPr>
          <p:nvPr>
            <p:ph type="title"/>
          </p:nvPr>
        </p:nvSpPr>
        <p:spPr>
          <a:xfrm>
            <a:off x="838200" y="365126"/>
            <a:ext cx="8739554" cy="1194044"/>
          </a:xfrm>
        </p:spPr>
        <p:txBody>
          <a:bodyPr>
            <a:normAutofit fontScale="90000"/>
          </a:bodyPr>
          <a:lstStyle/>
          <a:p>
            <a:r>
              <a:rPr lang="es-MX" dirty="0"/>
              <a:t>¿Qué servicios de actividad recreativa ofrece su emprendimiento o empresa turística? (DUDA: opción múltiple)</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C38237DB-F53B-2C7D-DF9D-F88FEE8C78DE}"/>
                  </a:ext>
                </a:extLst>
              </p:cNvPr>
              <p:cNvGraphicFramePr>
                <a:graphicFrameLocks noGrp="1"/>
              </p:cNvGraphicFramePr>
              <p:nvPr>
                <p:ph idx="1"/>
                <p:extLst>
                  <p:ext uri="{D42A27DB-BD31-4B8C-83A1-F6EECF244321}">
                    <p14:modId xmlns:p14="http://schemas.microsoft.com/office/powerpoint/2010/main" val="1768559979"/>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a16="http://schemas.microsoft.com/office/drawing/2014/main" xmlns="" xmlns:cx1="http://schemas.microsoft.com/office/drawing/2015/9/8/chartex" id="{C38237DB-F53B-2C7D-DF9D-F88FEE8C78DE}"/>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275626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D39B53D-9EE6-F7D6-3BB8-9921C17F742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E6CC8A3-3F50-A817-7FE5-A54DC12D8C38}"/>
              </a:ext>
            </a:extLst>
          </p:cNvPr>
          <p:cNvSpPr>
            <a:spLocks noGrp="1"/>
          </p:cNvSpPr>
          <p:nvPr>
            <p:ph type="ctrTitle"/>
          </p:nvPr>
        </p:nvSpPr>
        <p:spPr/>
        <p:txBody>
          <a:bodyPr>
            <a:normAutofit/>
          </a:bodyPr>
          <a:lstStyle/>
          <a:p>
            <a:r>
              <a:rPr lang="es-MX" sz="4800" dirty="0"/>
              <a:t>PRESENTACIÓN BORRADOR</a:t>
            </a:r>
            <a:endParaRPr lang="es-CL" sz="4800" dirty="0"/>
          </a:p>
        </p:txBody>
      </p:sp>
      <p:sp>
        <p:nvSpPr>
          <p:cNvPr id="3" name="Subtítulo 2">
            <a:extLst>
              <a:ext uri="{FF2B5EF4-FFF2-40B4-BE49-F238E27FC236}">
                <a16:creationId xmlns:a16="http://schemas.microsoft.com/office/drawing/2014/main" id="{9EF0415E-6FC6-2FB0-B374-4C6B4F2B70F9}"/>
              </a:ext>
            </a:extLst>
          </p:cNvPr>
          <p:cNvSpPr>
            <a:spLocks noGrp="1"/>
          </p:cNvSpPr>
          <p:nvPr>
            <p:ph type="subTitle" idx="1"/>
          </p:nvPr>
        </p:nvSpPr>
        <p:spPr/>
        <p:txBody>
          <a:bodyPr>
            <a:normAutofit fontScale="92500" lnSpcReduction="20000"/>
          </a:bodyPr>
          <a:lstStyle/>
          <a:p>
            <a:r>
              <a:rPr lang="es-CL" sz="2800" dirty="0"/>
              <a:t>RESULTADOS ENCUESTA </a:t>
            </a:r>
          </a:p>
          <a:p>
            <a:r>
              <a:rPr lang="es-CL" sz="2800" dirty="0"/>
              <a:t>EMPRENDEDOR/A-EMPRESARIO/A</a:t>
            </a:r>
          </a:p>
          <a:p>
            <a:r>
              <a:rPr lang="es-CL" sz="2800" dirty="0"/>
              <a:t>REUNIÓN INTERNA SOCIOS Y COLABORADORES</a:t>
            </a:r>
          </a:p>
          <a:p>
            <a:r>
              <a:rPr lang="es-CL" sz="2800" dirty="0"/>
              <a:t>11 y 18 DE ABRIL DE 2024</a:t>
            </a:r>
          </a:p>
        </p:txBody>
      </p:sp>
    </p:spTree>
    <p:extLst>
      <p:ext uri="{BB962C8B-B14F-4D97-AF65-F5344CB8AC3E}">
        <p14:creationId xmlns:p14="http://schemas.microsoft.com/office/powerpoint/2010/main" val="113221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A78950-90C5-0519-61B2-B0EAEEAD300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72BEACE9-865F-144A-2DBF-7790BAF37002}"/>
              </a:ext>
            </a:extLst>
          </p:cNvPr>
          <p:cNvSpPr>
            <a:spLocks noGrp="1"/>
          </p:cNvSpPr>
          <p:nvPr>
            <p:ph type="title"/>
          </p:nvPr>
        </p:nvSpPr>
        <p:spPr/>
        <p:txBody>
          <a:bodyPr/>
          <a:lstStyle/>
          <a:p>
            <a:r>
              <a:rPr lang="es-MX" dirty="0"/>
              <a:t>Actividad turística como actividad principal</a:t>
            </a:r>
            <a:endParaRPr lang="es-CL" dirty="0"/>
          </a:p>
        </p:txBody>
      </p:sp>
      <p:graphicFrame>
        <p:nvGraphicFramePr>
          <p:cNvPr id="4" name="Marcador de contenido 3">
            <a:extLst>
              <a:ext uri="{FF2B5EF4-FFF2-40B4-BE49-F238E27FC236}">
                <a16:creationId xmlns:a16="http://schemas.microsoft.com/office/drawing/2014/main" id="{BE5E7ACB-7614-CF9D-3A87-5FC415194124}"/>
              </a:ext>
            </a:extLst>
          </p:cNvPr>
          <p:cNvGraphicFramePr>
            <a:graphicFrameLocks noGrp="1"/>
          </p:cNvGraphicFramePr>
          <p:nvPr>
            <p:ph idx="1"/>
            <p:extLst>
              <p:ext uri="{D42A27DB-BD31-4B8C-83A1-F6EECF244321}">
                <p14:modId xmlns:p14="http://schemas.microsoft.com/office/powerpoint/2010/main" val="210295418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6932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6CB70D6-81B8-6999-4737-E7FC88A330C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B25A472E-D281-F012-A3F9-07573F5A28F6}"/>
              </a:ext>
            </a:extLst>
          </p:cNvPr>
          <p:cNvSpPr>
            <a:spLocks noGrp="1"/>
          </p:cNvSpPr>
          <p:nvPr>
            <p:ph type="title"/>
          </p:nvPr>
        </p:nvSpPr>
        <p:spPr>
          <a:xfrm>
            <a:off x="838200" y="383231"/>
            <a:ext cx="8575431" cy="1442394"/>
          </a:xfrm>
        </p:spPr>
        <p:txBody>
          <a:bodyPr/>
          <a:lstStyle/>
          <a:p>
            <a:r>
              <a:rPr lang="es-MX" dirty="0"/>
              <a:t>Procedencia de los trabajadores que integran las empresas turísticas</a:t>
            </a:r>
            <a:endParaRPr lang="es-CL" dirty="0"/>
          </a:p>
        </p:txBody>
      </p:sp>
      <p:graphicFrame>
        <p:nvGraphicFramePr>
          <p:cNvPr id="4" name="Marcador de contenido 3">
            <a:extLst>
              <a:ext uri="{FF2B5EF4-FFF2-40B4-BE49-F238E27FC236}">
                <a16:creationId xmlns:a16="http://schemas.microsoft.com/office/drawing/2014/main" id="{40515F21-3F45-49CA-5B81-31E8DC5B4BE8}"/>
              </a:ext>
            </a:extLst>
          </p:cNvPr>
          <p:cNvGraphicFramePr>
            <a:graphicFrameLocks noGrp="1"/>
          </p:cNvGraphicFramePr>
          <p:nvPr>
            <p:ph idx="1"/>
            <p:extLst>
              <p:ext uri="{D42A27DB-BD31-4B8C-83A1-F6EECF244321}">
                <p14:modId xmlns:p14="http://schemas.microsoft.com/office/powerpoint/2010/main" val="29371628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692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1E88FFD-C469-7554-0615-4CADFC2945C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846FC97-65D4-1752-4C46-F7725A599E7E}"/>
              </a:ext>
            </a:extLst>
          </p:cNvPr>
          <p:cNvSpPr>
            <a:spLocks noGrp="1"/>
          </p:cNvSpPr>
          <p:nvPr>
            <p:ph type="title"/>
          </p:nvPr>
        </p:nvSpPr>
        <p:spPr>
          <a:xfrm>
            <a:off x="838200" y="365125"/>
            <a:ext cx="8340969" cy="983029"/>
          </a:xfrm>
        </p:spPr>
        <p:txBody>
          <a:bodyPr>
            <a:normAutofit fontScale="90000"/>
          </a:bodyPr>
          <a:lstStyle/>
          <a:p>
            <a:r>
              <a:rPr lang="es-MX" dirty="0"/>
              <a:t>Temporada de funcionamiento de actividad turística (Opción múltiple)</a:t>
            </a:r>
            <a:endParaRPr lang="es-CL" dirty="0"/>
          </a:p>
        </p:txBody>
      </p:sp>
      <p:graphicFrame>
        <p:nvGraphicFramePr>
          <p:cNvPr id="4" name="Marcador de contenido 3">
            <a:extLst>
              <a:ext uri="{FF2B5EF4-FFF2-40B4-BE49-F238E27FC236}">
                <a16:creationId xmlns:a16="http://schemas.microsoft.com/office/drawing/2014/main" id="{2A08EAFB-30DC-0156-5198-812A6E28A4C3}"/>
              </a:ext>
            </a:extLst>
          </p:cNvPr>
          <p:cNvGraphicFramePr>
            <a:graphicFrameLocks noGrp="1"/>
          </p:cNvGraphicFramePr>
          <p:nvPr>
            <p:ph idx="1"/>
            <p:extLst>
              <p:ext uri="{D42A27DB-BD31-4B8C-83A1-F6EECF244321}">
                <p14:modId xmlns:p14="http://schemas.microsoft.com/office/powerpoint/2010/main" val="385618212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288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EB0933-B9A9-32EE-8E6F-56DE271A96C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C3390BC-6012-C18E-A769-E1EF7EE0A87F}"/>
              </a:ext>
            </a:extLst>
          </p:cNvPr>
          <p:cNvSpPr>
            <a:spLocks noGrp="1"/>
          </p:cNvSpPr>
          <p:nvPr>
            <p:ph type="title"/>
          </p:nvPr>
        </p:nvSpPr>
        <p:spPr/>
        <p:txBody>
          <a:bodyPr/>
          <a:lstStyle/>
          <a:p>
            <a:r>
              <a:rPr lang="es-MX" dirty="0"/>
              <a:t>Financiamiento de la actividad turística (opción múltiple) (%)</a:t>
            </a:r>
            <a:endParaRPr lang="es-CL" u="sng" dirty="0">
              <a:solidFill>
                <a:srgbClr val="FF0000"/>
              </a:solidFill>
            </a:endParaRPr>
          </a:p>
        </p:txBody>
      </p:sp>
      <p:sp>
        <p:nvSpPr>
          <p:cNvPr id="6" name="Marcador de contenido 5">
            <a:extLst>
              <a:ext uri="{FF2B5EF4-FFF2-40B4-BE49-F238E27FC236}">
                <a16:creationId xmlns:a16="http://schemas.microsoft.com/office/drawing/2014/main" id="{A5039A71-D75B-CEB9-B928-CDD42532F972}"/>
              </a:ext>
            </a:extLst>
          </p:cNvPr>
          <p:cNvSpPr>
            <a:spLocks noGrp="1"/>
          </p:cNvSpPr>
          <p:nvPr>
            <p:ph idx="1"/>
          </p:nvPr>
        </p:nvSpPr>
        <p:spPr/>
        <p:txBody>
          <a:bodyPr/>
          <a:lstStyle/>
          <a:p>
            <a:endParaRPr lang="es-CL" dirty="0"/>
          </a:p>
        </p:txBody>
      </p:sp>
      <mc:AlternateContent xmlns:mc="http://schemas.openxmlformats.org/markup-compatibility/2006" xmlns:cx1="http://schemas.microsoft.com/office/drawing/2015/9/8/chartex">
        <mc:Choice Requires="cx1">
          <p:graphicFrame>
            <p:nvGraphicFramePr>
              <p:cNvPr id="7" name="Gráfico 6">
                <a:extLst>
                  <a:ext uri="{FF2B5EF4-FFF2-40B4-BE49-F238E27FC236}">
                    <a16:creationId xmlns:a16="http://schemas.microsoft.com/office/drawing/2014/main" id="{9A5E5580-5881-73CD-0078-F8F27D985AEC}"/>
                  </a:ext>
                </a:extLst>
              </p:cNvPr>
              <p:cNvGraphicFramePr/>
              <p:nvPr>
                <p:extLst>
                  <p:ext uri="{D42A27DB-BD31-4B8C-83A1-F6EECF244321}">
                    <p14:modId xmlns:p14="http://schemas.microsoft.com/office/powerpoint/2010/main" val="21867947"/>
                  </p:ext>
                </p:extLst>
              </p:nvPr>
            </p:nvGraphicFramePr>
            <p:xfrm>
              <a:off x="838200" y="1825625"/>
              <a:ext cx="105918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Gráfico 6">
                <a:extLst>
                  <a:ext uri="{FF2B5EF4-FFF2-40B4-BE49-F238E27FC236}">
                    <a16:creationId xmlns:a16="http://schemas.microsoft.com/office/drawing/2014/main" xmlns="" xmlns:cx1="http://schemas.microsoft.com/office/drawing/2015/9/8/chartex" id="{9A5E5580-5881-73CD-0078-F8F27D985AEC}"/>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91800" cy="4351338"/>
              </a:xfrm>
              <a:prstGeom prst="rect">
                <a:avLst/>
              </a:prstGeom>
            </p:spPr>
          </p:pic>
        </mc:Fallback>
      </mc:AlternateContent>
    </p:spTree>
    <p:extLst>
      <p:ext uri="{BB962C8B-B14F-4D97-AF65-F5344CB8AC3E}">
        <p14:creationId xmlns:p14="http://schemas.microsoft.com/office/powerpoint/2010/main" val="1820084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68CF396-A4E6-78CD-3BF7-6D92DBF49E3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F1BD0D5-2D11-6E38-6AEE-9F801EB01A55}"/>
              </a:ext>
            </a:extLst>
          </p:cNvPr>
          <p:cNvSpPr>
            <a:spLocks noGrp="1"/>
          </p:cNvSpPr>
          <p:nvPr>
            <p:ph type="title"/>
          </p:nvPr>
        </p:nvSpPr>
        <p:spPr>
          <a:xfrm>
            <a:off x="838200" y="365126"/>
            <a:ext cx="8645769" cy="1217490"/>
          </a:xfrm>
        </p:spPr>
        <p:txBody>
          <a:bodyPr>
            <a:normAutofit fontScale="90000"/>
          </a:bodyPr>
          <a:lstStyle/>
          <a:p>
            <a:r>
              <a:rPr lang="es-MX" dirty="0"/>
              <a:t>N° de empresas turísticas según año de inicio de actividades </a:t>
            </a:r>
            <a:r>
              <a:rPr lang="es-MX" strike="sngStrike" dirty="0"/>
              <a:t>ante SII</a:t>
            </a:r>
            <a:endParaRPr lang="es-CL" strike="sngStrike" dirty="0"/>
          </a:p>
        </p:txBody>
      </p:sp>
      <p:graphicFrame>
        <p:nvGraphicFramePr>
          <p:cNvPr id="4" name="Marcador de contenido 3">
            <a:extLst>
              <a:ext uri="{FF2B5EF4-FFF2-40B4-BE49-F238E27FC236}">
                <a16:creationId xmlns:a16="http://schemas.microsoft.com/office/drawing/2014/main" id="{98D5321B-8542-A3EA-389E-CF0257DC5E2F}"/>
              </a:ext>
            </a:extLst>
          </p:cNvPr>
          <p:cNvGraphicFramePr>
            <a:graphicFrameLocks noGrp="1"/>
          </p:cNvGraphicFramePr>
          <p:nvPr>
            <p:ph idx="1"/>
            <p:extLst>
              <p:ext uri="{D42A27DB-BD31-4B8C-83A1-F6EECF244321}">
                <p14:modId xmlns:p14="http://schemas.microsoft.com/office/powerpoint/2010/main" val="3715027480"/>
              </p:ext>
            </p:extLst>
          </p:nvPr>
        </p:nvGraphicFramePr>
        <p:xfrm>
          <a:off x="838200" y="1816748"/>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9545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D84A028-1AA7-4EC0-832F-D4EF65C42FD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D5BE6CB-0491-3961-D603-A0E05096A76F}"/>
              </a:ext>
            </a:extLst>
          </p:cNvPr>
          <p:cNvSpPr>
            <a:spLocks noGrp="1"/>
          </p:cNvSpPr>
          <p:nvPr>
            <p:ph type="title"/>
          </p:nvPr>
        </p:nvSpPr>
        <p:spPr/>
        <p:txBody>
          <a:bodyPr/>
          <a:lstStyle/>
          <a:p>
            <a:r>
              <a:rPr lang="es-MX" dirty="0"/>
              <a:t>Año de inicio ante el SII</a:t>
            </a:r>
            <a:endParaRPr lang="es-CL" dirty="0"/>
          </a:p>
        </p:txBody>
      </p:sp>
      <p:graphicFrame>
        <p:nvGraphicFramePr>
          <p:cNvPr id="7" name="Marcador de contenido 6">
            <a:extLst>
              <a:ext uri="{FF2B5EF4-FFF2-40B4-BE49-F238E27FC236}">
                <a16:creationId xmlns:a16="http://schemas.microsoft.com/office/drawing/2014/main" id="{E6508254-27CC-2B7B-C5D1-C52D7E5A887B}"/>
              </a:ext>
            </a:extLst>
          </p:cNvPr>
          <p:cNvGraphicFramePr>
            <a:graphicFrameLocks noGrp="1"/>
          </p:cNvGraphicFramePr>
          <p:nvPr>
            <p:ph idx="1"/>
            <p:extLst>
              <p:ext uri="{D42A27DB-BD31-4B8C-83A1-F6EECF244321}">
                <p14:modId xmlns:p14="http://schemas.microsoft.com/office/powerpoint/2010/main" val="246681577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1755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F1D25-0A53-5F89-DE43-00CA6E0FC9F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5D56200-767C-D837-56AC-D72E2BFA2B24}"/>
              </a:ext>
            </a:extLst>
          </p:cNvPr>
          <p:cNvSpPr>
            <a:spLocks noGrp="1"/>
          </p:cNvSpPr>
          <p:nvPr>
            <p:ph type="title"/>
          </p:nvPr>
        </p:nvSpPr>
        <p:spPr/>
        <p:txBody>
          <a:bodyPr/>
          <a:lstStyle/>
          <a:p>
            <a:r>
              <a:rPr lang="es-MX" dirty="0"/>
              <a:t>Nivel de formalización (Opción múltiple)</a:t>
            </a:r>
            <a:endParaRPr lang="es-CL" dirty="0"/>
          </a:p>
        </p:txBody>
      </p:sp>
      <p:graphicFrame>
        <p:nvGraphicFramePr>
          <p:cNvPr id="4" name="Marcador de contenido 3">
            <a:extLst>
              <a:ext uri="{FF2B5EF4-FFF2-40B4-BE49-F238E27FC236}">
                <a16:creationId xmlns:a16="http://schemas.microsoft.com/office/drawing/2014/main" id="{1267E9C0-EE9D-7330-C912-3F5B55D3A69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3459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4DA74F-2140-0966-2F53-E89C82EF028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6DA1730-34C7-CD8F-10EA-028E11F96ACE}"/>
              </a:ext>
            </a:extLst>
          </p:cNvPr>
          <p:cNvSpPr>
            <a:spLocks noGrp="1"/>
          </p:cNvSpPr>
          <p:nvPr>
            <p:ph type="title"/>
          </p:nvPr>
        </p:nvSpPr>
        <p:spPr/>
        <p:txBody>
          <a:bodyPr/>
          <a:lstStyle/>
          <a:p>
            <a:r>
              <a:rPr lang="es-MX" dirty="0"/>
              <a:t>Tipo de sociedad comercial</a:t>
            </a:r>
            <a:endParaRPr lang="es-CL" dirty="0"/>
          </a:p>
        </p:txBody>
      </p:sp>
      <p:graphicFrame>
        <p:nvGraphicFramePr>
          <p:cNvPr id="4" name="Marcador de contenido 3">
            <a:extLst>
              <a:ext uri="{FF2B5EF4-FFF2-40B4-BE49-F238E27FC236}">
                <a16:creationId xmlns:a16="http://schemas.microsoft.com/office/drawing/2014/main" id="{268F172F-3F8A-7B59-A5B7-30BE0AC9882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9857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091EC6-FBA1-009B-F185-2E0FEFB3EAA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99505B2-2B93-FDF5-2008-D3F6278722DB}"/>
              </a:ext>
            </a:extLst>
          </p:cNvPr>
          <p:cNvSpPr>
            <a:spLocks noGrp="1"/>
          </p:cNvSpPr>
          <p:nvPr>
            <p:ph type="title"/>
          </p:nvPr>
        </p:nvSpPr>
        <p:spPr/>
        <p:txBody>
          <a:bodyPr/>
          <a:lstStyle/>
          <a:p>
            <a:r>
              <a:rPr lang="es-ES" dirty="0"/>
              <a:t>Propiedad del lugar donde se realiza la actividad turística</a:t>
            </a:r>
            <a:endParaRPr lang="es-CL" dirty="0"/>
          </a:p>
        </p:txBody>
      </p:sp>
      <p:graphicFrame>
        <p:nvGraphicFramePr>
          <p:cNvPr id="5" name="Marcador de contenido 4">
            <a:extLst>
              <a:ext uri="{FF2B5EF4-FFF2-40B4-BE49-F238E27FC236}">
                <a16:creationId xmlns:a16="http://schemas.microsoft.com/office/drawing/2014/main" id="{D3DEB003-3B80-A2B7-154E-E23E5BFEAEE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0863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A2A8307-A24C-0AB8-21FC-245D12A65C3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721BAE9-CCE4-B12B-C47D-2A3A64259C68}"/>
              </a:ext>
            </a:extLst>
          </p:cNvPr>
          <p:cNvSpPr>
            <a:spLocks noGrp="1"/>
          </p:cNvSpPr>
          <p:nvPr>
            <p:ph type="title"/>
          </p:nvPr>
        </p:nvSpPr>
        <p:spPr/>
        <p:txBody>
          <a:bodyPr/>
          <a:lstStyle/>
          <a:p>
            <a:r>
              <a:rPr lang="es-ES" dirty="0"/>
              <a:t>Infraestructura: Tipos de instalaciones turísticas (opción múltiple)</a:t>
            </a:r>
            <a:endParaRPr lang="es-CL" dirty="0"/>
          </a:p>
        </p:txBody>
      </p:sp>
      <mc:AlternateContent xmlns:mc="http://schemas.openxmlformats.org/markup-compatibility/2006" xmlns:cx1="http://schemas.microsoft.com/office/drawing/2015/9/8/chartex">
        <mc:Choice Requires="cx1">
          <p:graphicFrame>
            <p:nvGraphicFramePr>
              <p:cNvPr id="6" name="Marcador de contenido 5">
                <a:extLst>
                  <a:ext uri="{FF2B5EF4-FFF2-40B4-BE49-F238E27FC236}">
                    <a16:creationId xmlns:a16="http://schemas.microsoft.com/office/drawing/2014/main" id="{24A044D6-146D-1B37-E94A-0741A83A93A9}"/>
                  </a:ext>
                </a:extLst>
              </p:cNvPr>
              <p:cNvGraphicFramePr>
                <a:graphicFrameLocks noGrp="1"/>
              </p:cNvGraphicFramePr>
              <p:nvPr>
                <p:ph idx="1"/>
                <p:extLst>
                  <p:ext uri="{D42A27DB-BD31-4B8C-83A1-F6EECF244321}">
                    <p14:modId xmlns:p14="http://schemas.microsoft.com/office/powerpoint/2010/main" val="556122011"/>
                  </p:ext>
                </p:extLst>
              </p:nvPr>
            </p:nvGraphicFramePr>
            <p:xfrm>
              <a:off x="673100" y="1477328"/>
              <a:ext cx="11132820" cy="467963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Marcador de contenido 5">
                <a:extLst>
                  <a:ext uri="{FF2B5EF4-FFF2-40B4-BE49-F238E27FC236}">
                    <a16:creationId xmlns:a16="http://schemas.microsoft.com/office/drawing/2014/main" xmlns="" xmlns:cx1="http://schemas.microsoft.com/office/drawing/2015/9/8/chartex" id="{24A044D6-146D-1B37-E94A-0741A83A93A9}"/>
                  </a:ext>
                </a:extLst>
              </p:cNvPr>
              <p:cNvPicPr>
                <a:picLocks noGrp="1" noRot="1" noChangeAspect="1" noMove="1" noResize="1" noEditPoints="1" noAdjustHandles="1" noChangeArrowheads="1" noChangeShapeType="1"/>
              </p:cNvPicPr>
              <p:nvPr/>
            </p:nvPicPr>
            <p:blipFill>
              <a:blip r:embed="rId4"/>
              <a:stretch>
                <a:fillRect/>
              </a:stretch>
            </p:blipFill>
            <p:spPr>
              <a:xfrm>
                <a:off x="673100" y="1477328"/>
                <a:ext cx="11132820" cy="4679632"/>
              </a:xfrm>
              <a:prstGeom prst="rect">
                <a:avLst/>
              </a:prstGeom>
            </p:spPr>
          </p:pic>
        </mc:Fallback>
      </mc:AlternateContent>
    </p:spTree>
    <p:extLst>
      <p:ext uri="{BB962C8B-B14F-4D97-AF65-F5344CB8AC3E}">
        <p14:creationId xmlns:p14="http://schemas.microsoft.com/office/powerpoint/2010/main" val="272687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5ED5138-F50F-7585-AE9C-D46F35BD6DA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626AACFE-369C-77BD-3950-A30EA06E1D9E}"/>
              </a:ext>
            </a:extLst>
          </p:cNvPr>
          <p:cNvSpPr>
            <a:spLocks noGrp="1"/>
          </p:cNvSpPr>
          <p:nvPr>
            <p:ph type="title"/>
          </p:nvPr>
        </p:nvSpPr>
        <p:spPr/>
        <p:txBody>
          <a:bodyPr/>
          <a:lstStyle/>
          <a:p>
            <a:r>
              <a:rPr lang="es-MX" dirty="0"/>
              <a:t>Introducción</a:t>
            </a:r>
            <a:endParaRPr lang="es-CL" dirty="0"/>
          </a:p>
        </p:txBody>
      </p:sp>
      <p:sp>
        <p:nvSpPr>
          <p:cNvPr id="3" name="Marcador de contenido 2">
            <a:extLst>
              <a:ext uri="{FF2B5EF4-FFF2-40B4-BE49-F238E27FC236}">
                <a16:creationId xmlns:a16="http://schemas.microsoft.com/office/drawing/2014/main" id="{5355B54E-E8BC-920B-D949-41441345F7CE}"/>
              </a:ext>
            </a:extLst>
          </p:cNvPr>
          <p:cNvSpPr>
            <a:spLocks noGrp="1"/>
          </p:cNvSpPr>
          <p:nvPr>
            <p:ph idx="1"/>
          </p:nvPr>
        </p:nvSpPr>
        <p:spPr/>
        <p:txBody>
          <a:bodyPr>
            <a:normAutofit/>
          </a:bodyPr>
          <a:lstStyle/>
          <a:p>
            <a:r>
              <a:rPr lang="es-CL" dirty="0"/>
              <a:t>Aplicación de encuesta entre noviembre y diciembre de 2023 en el marco del desarrollo del proyecto.</a:t>
            </a:r>
          </a:p>
          <a:p>
            <a:r>
              <a:rPr lang="es-CL" dirty="0"/>
              <a:t>Como proyecto piloto, esta aplicación permite:</a:t>
            </a:r>
          </a:p>
          <a:p>
            <a:pPr lvl="1"/>
            <a:r>
              <a:rPr lang="es-CL" dirty="0"/>
              <a:t>Ver el potencial del instrumento</a:t>
            </a:r>
          </a:p>
          <a:p>
            <a:pPr lvl="1"/>
            <a:r>
              <a:rPr lang="es-CL" dirty="0"/>
              <a:t>Analizar posibilidades de mejoras</a:t>
            </a:r>
          </a:p>
          <a:p>
            <a:pPr lvl="1"/>
            <a:r>
              <a:rPr lang="es-CL" dirty="0"/>
              <a:t>Analizar sus resultados</a:t>
            </a:r>
          </a:p>
          <a:p>
            <a:pPr lvl="1"/>
            <a:r>
              <a:rPr lang="es-CL" dirty="0"/>
              <a:t>Revisar la aplicabilidad de la producción de los resultados en forma automatizada: detectar errores y analizar viabilidad de soluciones</a:t>
            </a:r>
          </a:p>
          <a:p>
            <a:r>
              <a:rPr lang="es-CL" dirty="0"/>
              <a:t>Iniciar el Nuevo periodo de aplicación 2024</a:t>
            </a:r>
          </a:p>
          <a:p>
            <a:endParaRPr lang="es-CL" dirty="0"/>
          </a:p>
        </p:txBody>
      </p:sp>
    </p:spTree>
    <p:extLst>
      <p:ext uri="{BB962C8B-B14F-4D97-AF65-F5344CB8AC3E}">
        <p14:creationId xmlns:p14="http://schemas.microsoft.com/office/powerpoint/2010/main" val="2102977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6B70ADC-61D7-3BA2-6F99-9B6AD6931FA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DEEA2AD-1EC9-2DF9-0702-003DEC047B7C}"/>
              </a:ext>
            </a:extLst>
          </p:cNvPr>
          <p:cNvSpPr>
            <a:spLocks noGrp="1"/>
          </p:cNvSpPr>
          <p:nvPr>
            <p:ph type="title"/>
          </p:nvPr>
        </p:nvSpPr>
        <p:spPr>
          <a:xfrm>
            <a:off x="838200" y="500062"/>
            <a:ext cx="10515600" cy="1325563"/>
          </a:xfrm>
        </p:spPr>
        <p:txBody>
          <a:bodyPr>
            <a:normAutofit/>
          </a:bodyPr>
          <a:lstStyle/>
          <a:p>
            <a:r>
              <a:rPr lang="es-ES" sz="3200" b="1" dirty="0"/>
              <a:t>Redes y cooperación vinculadas a actividad turística</a:t>
            </a:r>
            <a:br>
              <a:rPr lang="es-MX" sz="3200" dirty="0"/>
            </a:br>
            <a:r>
              <a:rPr lang="es-MX" sz="3200" dirty="0"/>
              <a:t>Pertenencia a una Organización Indígena</a:t>
            </a:r>
            <a:endParaRPr lang="es-CL" sz="3200" dirty="0"/>
          </a:p>
        </p:txBody>
      </p:sp>
      <p:graphicFrame>
        <p:nvGraphicFramePr>
          <p:cNvPr id="4" name="Marcador de contenido 3">
            <a:extLst>
              <a:ext uri="{FF2B5EF4-FFF2-40B4-BE49-F238E27FC236}">
                <a16:creationId xmlns:a16="http://schemas.microsoft.com/office/drawing/2014/main" id="{3FBDAC27-E5D0-32AA-FC23-198E9BA1C887}"/>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928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1A105CB-6DE9-4864-289B-F6838097993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E3BE0AC-012C-86B4-7CE7-58C6C20987A4}"/>
              </a:ext>
            </a:extLst>
          </p:cNvPr>
          <p:cNvSpPr>
            <a:spLocks noGrp="1"/>
          </p:cNvSpPr>
          <p:nvPr>
            <p:ph type="title"/>
          </p:nvPr>
        </p:nvSpPr>
        <p:spPr>
          <a:xfrm>
            <a:off x="838200" y="700405"/>
            <a:ext cx="10515600" cy="1325563"/>
          </a:xfrm>
        </p:spPr>
        <p:txBody>
          <a:bodyPr>
            <a:normAutofit fontScale="90000"/>
          </a:bodyPr>
          <a:lstStyle/>
          <a:p>
            <a:r>
              <a:rPr lang="es-ES" sz="3600" b="1" dirty="0"/>
              <a:t>Redes y cooperación vinculadas a actividad turística</a:t>
            </a:r>
            <a:br>
              <a:rPr lang="es-MX" sz="3600" dirty="0"/>
            </a:br>
            <a:r>
              <a:rPr lang="es-MX" sz="3100" dirty="0"/>
              <a:t>Compra regularmente insumos y materias primas a otras personas de la comunidad para ofrecer a los turistas</a:t>
            </a:r>
            <a:endParaRPr lang="es-CL" sz="3100" dirty="0"/>
          </a:p>
        </p:txBody>
      </p:sp>
      <p:graphicFrame>
        <p:nvGraphicFramePr>
          <p:cNvPr id="4" name="Marcador de contenido 3">
            <a:extLst>
              <a:ext uri="{FF2B5EF4-FFF2-40B4-BE49-F238E27FC236}">
                <a16:creationId xmlns:a16="http://schemas.microsoft.com/office/drawing/2014/main" id="{59F3F2E5-C9CD-676B-D322-58A334FE5EDE}"/>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3953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E82D7E8-CB7D-B8C7-6685-99DD376560A8}"/>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87F0660-C880-EF02-A636-1B6883C1EE6B}"/>
              </a:ext>
            </a:extLst>
          </p:cNvPr>
          <p:cNvSpPr>
            <a:spLocks noGrp="1"/>
          </p:cNvSpPr>
          <p:nvPr>
            <p:ph type="title"/>
          </p:nvPr>
        </p:nvSpPr>
        <p:spPr/>
        <p:txBody>
          <a:bodyPr>
            <a:noAutofit/>
          </a:bodyPr>
          <a:lstStyle/>
          <a:p>
            <a:r>
              <a:rPr lang="es-ES" sz="2800" b="1" dirty="0"/>
              <a:t>Redes y cooperación vinculadas a actividad turística</a:t>
            </a:r>
            <a:br>
              <a:rPr lang="es-MX" sz="1800" dirty="0"/>
            </a:br>
            <a:r>
              <a:rPr lang="es-MX" sz="1800" dirty="0"/>
              <a:t>El emprendimiento se vincula con otros actores presentes en el territorio pudiendo desarrollar actividades en conjunto (ej: redes turísticas locales)</a:t>
            </a:r>
            <a:endParaRPr lang="es-CL" sz="1800" dirty="0"/>
          </a:p>
        </p:txBody>
      </p:sp>
      <p:graphicFrame>
        <p:nvGraphicFramePr>
          <p:cNvPr id="4" name="Marcador de contenido 3">
            <a:extLst>
              <a:ext uri="{FF2B5EF4-FFF2-40B4-BE49-F238E27FC236}">
                <a16:creationId xmlns:a16="http://schemas.microsoft.com/office/drawing/2014/main" id="{24C5B100-55F6-F514-AF4E-7EF3F370DEB6}"/>
              </a:ext>
            </a:extLst>
          </p:cNvPr>
          <p:cNvGraphicFramePr>
            <a:graphicFrameLocks noGrp="1"/>
          </p:cNvGraphicFramePr>
          <p:nvPr>
            <p:ph idx="1"/>
            <p:extLst>
              <p:ext uri="{D42A27DB-BD31-4B8C-83A1-F6EECF244321}">
                <p14:modId xmlns:p14="http://schemas.microsoft.com/office/powerpoint/2010/main" val="314028161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7943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0C80FF9-A69F-1E5F-4E66-E93DBC66E87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4D3D0AD-639E-C460-4D44-D2D10864D7E9}"/>
              </a:ext>
            </a:extLst>
          </p:cNvPr>
          <p:cNvSpPr>
            <a:spLocks noGrp="1"/>
          </p:cNvSpPr>
          <p:nvPr>
            <p:ph type="ctrTitle"/>
          </p:nvPr>
        </p:nvSpPr>
        <p:spPr/>
        <p:txBody>
          <a:bodyPr>
            <a:normAutofit/>
          </a:bodyPr>
          <a:lstStyle/>
          <a:p>
            <a:r>
              <a:rPr lang="es-MX" dirty="0"/>
              <a:t>Indicador económico: Oferta y Demanda Turística</a:t>
            </a:r>
            <a:endParaRPr lang="es-CL" dirty="0"/>
          </a:p>
        </p:txBody>
      </p:sp>
      <p:sp>
        <p:nvSpPr>
          <p:cNvPr id="3" name="Subtítulo 2">
            <a:extLst>
              <a:ext uri="{FF2B5EF4-FFF2-40B4-BE49-F238E27FC236}">
                <a16:creationId xmlns:a16="http://schemas.microsoft.com/office/drawing/2014/main" id="{659C47EE-4A7D-2637-F083-C6C952F34B77}"/>
              </a:ext>
            </a:extLst>
          </p:cNvPr>
          <p:cNvSpPr>
            <a:spLocks noGrp="1"/>
          </p:cNvSpPr>
          <p:nvPr>
            <p:ph type="subTitle" idx="1"/>
          </p:nvPr>
        </p:nvSpPr>
        <p:spPr/>
        <p:txBody>
          <a:bodyPr>
            <a:normAutofit fontScale="92500" lnSpcReduction="20000"/>
          </a:bodyPr>
          <a:lstStyle/>
          <a:p>
            <a:r>
              <a:rPr lang="es-ES" dirty="0"/>
              <a:t>Este indicador analiza la relación entre la demanda de productos y/o servicios turísticos indígenas que buscan los turistas y la oferta disponible que tienen los emprendedores o empresas indígenas. Además, pretende medir algunos efectos de esta relación oferta-demanda como es la generación de ingresos económicos y la creación de oportunidades laborales en los territorios indígenas.</a:t>
            </a:r>
            <a:endParaRPr lang="es-CL" dirty="0"/>
          </a:p>
        </p:txBody>
      </p:sp>
    </p:spTree>
    <p:extLst>
      <p:ext uri="{BB962C8B-B14F-4D97-AF65-F5344CB8AC3E}">
        <p14:creationId xmlns:p14="http://schemas.microsoft.com/office/powerpoint/2010/main" val="340425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1E88FFD-C469-7554-0615-4CADFC2945C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846FC97-65D4-1752-4C46-F7725A599E7E}"/>
              </a:ext>
            </a:extLst>
          </p:cNvPr>
          <p:cNvSpPr>
            <a:spLocks noGrp="1"/>
          </p:cNvSpPr>
          <p:nvPr>
            <p:ph type="title"/>
          </p:nvPr>
        </p:nvSpPr>
        <p:spPr>
          <a:xfrm>
            <a:off x="838200" y="365126"/>
            <a:ext cx="9360877" cy="1194043"/>
          </a:xfrm>
        </p:spPr>
        <p:txBody>
          <a:bodyPr>
            <a:normAutofit fontScale="90000"/>
          </a:bodyPr>
          <a:lstStyle/>
          <a:p>
            <a:r>
              <a:rPr lang="es-MX" dirty="0"/>
              <a:t>Temporada de funcionamiento de la actividad turística (Opción múltiple)</a:t>
            </a:r>
            <a:endParaRPr lang="es-CL" dirty="0"/>
          </a:p>
        </p:txBody>
      </p:sp>
      <p:graphicFrame>
        <p:nvGraphicFramePr>
          <p:cNvPr id="4" name="Marcador de contenido 3">
            <a:extLst>
              <a:ext uri="{FF2B5EF4-FFF2-40B4-BE49-F238E27FC236}">
                <a16:creationId xmlns:a16="http://schemas.microsoft.com/office/drawing/2014/main" id="{2A08EAFB-30DC-0156-5198-812A6E28A4C3}"/>
              </a:ext>
            </a:extLst>
          </p:cNvPr>
          <p:cNvGraphicFramePr>
            <a:graphicFrameLocks noGrp="1"/>
          </p:cNvGraphicFramePr>
          <p:nvPr>
            <p:ph idx="1"/>
            <p:extLst>
              <p:ext uri="{D42A27DB-BD31-4B8C-83A1-F6EECF244321}">
                <p14:modId xmlns:p14="http://schemas.microsoft.com/office/powerpoint/2010/main" val="385618212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8284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75283A3-CE90-0CD5-9158-C6399F0E6A8F}"/>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13F67EF3-A8CD-80EF-93D9-0C8A7399117A}"/>
              </a:ext>
            </a:extLst>
          </p:cNvPr>
          <p:cNvSpPr>
            <a:spLocks noGrp="1"/>
          </p:cNvSpPr>
          <p:nvPr>
            <p:ph type="title"/>
          </p:nvPr>
        </p:nvSpPr>
        <p:spPr/>
        <p:txBody>
          <a:bodyPr>
            <a:normAutofit/>
          </a:bodyPr>
          <a:lstStyle/>
          <a:p>
            <a:r>
              <a:rPr lang="es-ES" sz="3600" b="1" dirty="0"/>
              <a:t>Empleos generados por el turismo indígena</a:t>
            </a:r>
            <a:br>
              <a:rPr lang="es-MX" sz="2000" dirty="0"/>
            </a:br>
            <a:r>
              <a:rPr lang="es-MX" sz="2000" dirty="0"/>
              <a:t>Porcentaje de empresas considerando el número de trabajadores, en temporada alta</a:t>
            </a:r>
            <a:endParaRPr lang="es-CL" sz="2000" dirty="0"/>
          </a:p>
        </p:txBody>
      </p:sp>
      <p:graphicFrame>
        <p:nvGraphicFramePr>
          <p:cNvPr id="6" name="Marcador de contenido 5">
            <a:extLst>
              <a:ext uri="{FF2B5EF4-FFF2-40B4-BE49-F238E27FC236}">
                <a16:creationId xmlns:a16="http://schemas.microsoft.com/office/drawing/2014/main" id="{941ECE79-E8FC-4460-7F9B-3327D891C487}"/>
              </a:ext>
            </a:extLst>
          </p:cNvPr>
          <p:cNvGraphicFramePr>
            <a:graphicFrameLocks noGrp="1"/>
          </p:cNvGraphicFramePr>
          <p:nvPr>
            <p:ph idx="1"/>
            <p:extLst>
              <p:ext uri="{D42A27DB-BD31-4B8C-83A1-F6EECF244321}">
                <p14:modId xmlns:p14="http://schemas.microsoft.com/office/powerpoint/2010/main" val="289977789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17066268"/>
      </p:ext>
    </p:extLst>
  </p:cSld>
  <p:clrMapOvr>
    <a:masterClrMapping/>
  </p:clrMapOvr>
  <p:extLst>
    <p:ext uri="{6950BFC3-D8DA-4A85-94F7-54DA5524770B}">
      <p188:commentRel xmlns:p188="http://schemas.microsoft.com/office/powerpoint/2018/8/main" r:id="rId2"/>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27B530D-5E8F-57D8-E57A-C0101D779A79}"/>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13F67EF3-A8CD-80EF-93D9-0C8A7399117A}"/>
              </a:ext>
            </a:extLst>
          </p:cNvPr>
          <p:cNvSpPr>
            <a:spLocks noGrp="1"/>
          </p:cNvSpPr>
          <p:nvPr>
            <p:ph type="title"/>
          </p:nvPr>
        </p:nvSpPr>
        <p:spPr/>
        <p:txBody>
          <a:bodyPr>
            <a:noAutofit/>
          </a:bodyPr>
          <a:lstStyle/>
          <a:p>
            <a:r>
              <a:rPr lang="es-ES" sz="3200" b="1" dirty="0"/>
              <a:t>Empleos generados por el turismo indígena</a:t>
            </a:r>
            <a:br>
              <a:rPr lang="es-MX" sz="2400" dirty="0"/>
            </a:br>
            <a:r>
              <a:rPr lang="es-MX" sz="2400" dirty="0"/>
              <a:t> Porcentaje de empresas según número de trabajadores, en temporada Baja</a:t>
            </a:r>
            <a:endParaRPr lang="es-CL" sz="2400" dirty="0"/>
          </a:p>
        </p:txBody>
      </p:sp>
      <p:graphicFrame>
        <p:nvGraphicFramePr>
          <p:cNvPr id="6" name="Marcador de contenido 5">
            <a:extLst>
              <a:ext uri="{FF2B5EF4-FFF2-40B4-BE49-F238E27FC236}">
                <a16:creationId xmlns:a16="http://schemas.microsoft.com/office/drawing/2014/main" id="{941ECE79-E8FC-4460-7F9B-3327D891C487}"/>
              </a:ext>
            </a:extLst>
          </p:cNvPr>
          <p:cNvGraphicFramePr>
            <a:graphicFrameLocks noGrp="1"/>
          </p:cNvGraphicFramePr>
          <p:nvPr>
            <p:ph idx="1"/>
            <p:extLst>
              <p:ext uri="{D42A27DB-BD31-4B8C-83A1-F6EECF244321}">
                <p14:modId xmlns:p14="http://schemas.microsoft.com/office/powerpoint/2010/main" val="15487227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2241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9960" y="837565"/>
            <a:ext cx="10515600" cy="544195"/>
          </a:xfrm>
        </p:spPr>
        <p:txBody>
          <a:bodyPr>
            <a:normAutofit fontScale="90000"/>
          </a:bodyPr>
          <a:lstStyle/>
          <a:p>
            <a:r>
              <a:rPr lang="es-ES" dirty="0"/>
              <a:t>FALTA: ¿Cuántos/as trabajadores/as de su emprendimiento o empresa turística son de su familia o de la comunidad? (En caso de ninguno elegir 0)</a:t>
            </a:r>
            <a:endParaRPr lang="es-CL" dirty="0"/>
          </a:p>
        </p:txBody>
      </p:sp>
      <p:pic>
        <p:nvPicPr>
          <p:cNvPr id="3" name="Imagen 2">
            <a:extLst>
              <a:ext uri="{FF2B5EF4-FFF2-40B4-BE49-F238E27FC236}">
                <a16:creationId xmlns:a16="http://schemas.microsoft.com/office/drawing/2014/main" id="{99018890-AA0F-2081-AED9-9D1081E4663E}"/>
              </a:ext>
            </a:extLst>
          </p:cNvPr>
          <p:cNvPicPr>
            <a:picLocks noChangeAspect="1"/>
          </p:cNvPicPr>
          <p:nvPr/>
        </p:nvPicPr>
        <p:blipFill>
          <a:blip r:embed="rId2"/>
          <a:stretch>
            <a:fillRect/>
          </a:stretch>
        </p:blipFill>
        <p:spPr>
          <a:xfrm>
            <a:off x="0" y="0"/>
            <a:ext cx="12192000" cy="6852646"/>
          </a:xfrm>
          <a:prstGeom prst="rect">
            <a:avLst/>
          </a:prstGeom>
        </p:spPr>
      </p:pic>
      <p:sp>
        <p:nvSpPr>
          <p:cNvPr id="5" name="Título 1">
            <a:extLst>
              <a:ext uri="{FF2B5EF4-FFF2-40B4-BE49-F238E27FC236}">
                <a16:creationId xmlns:a16="http://schemas.microsoft.com/office/drawing/2014/main" id="{59B37301-15F9-B7FB-4A96-9978B3315662}"/>
              </a:ext>
            </a:extLst>
          </p:cNvPr>
          <p:cNvSpPr txBox="1">
            <a:spLocks/>
          </p:cNvSpPr>
          <p:nvPr/>
        </p:nvSpPr>
        <p:spPr>
          <a:xfrm>
            <a:off x="575650" y="681996"/>
            <a:ext cx="9383162" cy="17095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200" b="1" dirty="0"/>
              <a:t>Empleos generados para la familia y/o la comunidad </a:t>
            </a:r>
            <a:r>
              <a:rPr lang="es-MX" sz="3200" dirty="0"/>
              <a:t>Porcentaje de empresas según número de familiares y/o números de personas de la comunidad que trabajan en el negocio</a:t>
            </a:r>
            <a:endParaRPr lang="es-CL" sz="2400" dirty="0"/>
          </a:p>
        </p:txBody>
      </p:sp>
      <p:graphicFrame>
        <p:nvGraphicFramePr>
          <p:cNvPr id="7" name="2 Gráfico"/>
          <p:cNvGraphicFramePr/>
          <p:nvPr/>
        </p:nvGraphicFramePr>
        <p:xfrm>
          <a:off x="1792020" y="2199992"/>
          <a:ext cx="8166792" cy="34892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5383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8B27AF5-A3F5-F54E-FC86-DE065024D8A9}"/>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6F015F3-A6D4-9C1E-C0AB-D4C630601131}"/>
              </a:ext>
            </a:extLst>
          </p:cNvPr>
          <p:cNvSpPr>
            <a:spLocks noGrp="1"/>
          </p:cNvSpPr>
          <p:nvPr>
            <p:ph type="title"/>
          </p:nvPr>
        </p:nvSpPr>
        <p:spPr/>
        <p:txBody>
          <a:bodyPr>
            <a:normAutofit/>
          </a:bodyPr>
          <a:lstStyle/>
          <a:p>
            <a:r>
              <a:rPr lang="es-ES" sz="2400" b="1" dirty="0"/>
              <a:t>Redes y cooperación vinculadas a actividad turística</a:t>
            </a:r>
            <a:br>
              <a:rPr lang="es-MX" sz="2400" dirty="0"/>
            </a:br>
            <a:r>
              <a:rPr lang="es-MX" sz="2400" dirty="0"/>
              <a:t>Se vincula con empresas externas (no del territorio)</a:t>
            </a:r>
            <a:endParaRPr lang="es-CL" sz="2400" dirty="0"/>
          </a:p>
        </p:txBody>
      </p:sp>
      <p:graphicFrame>
        <p:nvGraphicFramePr>
          <p:cNvPr id="4" name="Marcador de contenido 3">
            <a:extLst>
              <a:ext uri="{FF2B5EF4-FFF2-40B4-BE49-F238E27FC236}">
                <a16:creationId xmlns:a16="http://schemas.microsoft.com/office/drawing/2014/main" id="{ED89230E-51EF-FD42-D369-479ADF97B15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68384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A2A8307-A24C-0AB8-21FC-245D12A65C3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721BAE9-CCE4-B12B-C47D-2A3A64259C68}"/>
              </a:ext>
            </a:extLst>
          </p:cNvPr>
          <p:cNvSpPr>
            <a:spLocks noGrp="1"/>
          </p:cNvSpPr>
          <p:nvPr>
            <p:ph type="title"/>
          </p:nvPr>
        </p:nvSpPr>
        <p:spPr/>
        <p:txBody>
          <a:bodyPr/>
          <a:lstStyle/>
          <a:p>
            <a:r>
              <a:rPr lang="es-ES" dirty="0"/>
              <a:t>Infraestructura: Tipos de instalaciones turísticas (opción múltiple)</a:t>
            </a:r>
            <a:endParaRPr lang="es-CL" dirty="0"/>
          </a:p>
        </p:txBody>
      </p:sp>
      <mc:AlternateContent xmlns:mc="http://schemas.openxmlformats.org/markup-compatibility/2006" xmlns:cx1="http://schemas.microsoft.com/office/drawing/2015/9/8/chartex">
        <mc:Choice Requires="cx1">
          <p:graphicFrame>
            <p:nvGraphicFramePr>
              <p:cNvPr id="6" name="Marcador de contenido 5">
                <a:extLst>
                  <a:ext uri="{FF2B5EF4-FFF2-40B4-BE49-F238E27FC236}">
                    <a16:creationId xmlns:a16="http://schemas.microsoft.com/office/drawing/2014/main" id="{24A044D6-146D-1B37-E94A-0741A83A93A9}"/>
                  </a:ext>
                </a:extLst>
              </p:cNvPr>
              <p:cNvGraphicFramePr>
                <a:graphicFrameLocks noGrp="1"/>
              </p:cNvGraphicFramePr>
              <p:nvPr>
                <p:ph idx="1"/>
                <p:extLst>
                  <p:ext uri="{D42A27DB-BD31-4B8C-83A1-F6EECF244321}">
                    <p14:modId xmlns:p14="http://schemas.microsoft.com/office/powerpoint/2010/main" val="556122011"/>
                  </p:ext>
                </p:extLst>
              </p:nvPr>
            </p:nvGraphicFramePr>
            <p:xfrm>
              <a:off x="673100" y="1477328"/>
              <a:ext cx="11132820" cy="467963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Marcador de contenido 5">
                <a:extLst>
                  <a:ext uri="{FF2B5EF4-FFF2-40B4-BE49-F238E27FC236}">
                    <a16:creationId xmlns:a16="http://schemas.microsoft.com/office/drawing/2014/main" xmlns="" xmlns:cx1="http://schemas.microsoft.com/office/drawing/2015/9/8/chartex" id="{24A044D6-146D-1B37-E94A-0741A83A93A9}"/>
                  </a:ext>
                </a:extLst>
              </p:cNvPr>
              <p:cNvPicPr>
                <a:picLocks noGrp="1" noRot="1" noChangeAspect="1" noMove="1" noResize="1" noEditPoints="1" noAdjustHandles="1" noChangeArrowheads="1" noChangeShapeType="1"/>
              </p:cNvPicPr>
              <p:nvPr/>
            </p:nvPicPr>
            <p:blipFill>
              <a:blip r:embed="rId4"/>
              <a:stretch>
                <a:fillRect/>
              </a:stretch>
            </p:blipFill>
            <p:spPr>
              <a:xfrm>
                <a:off x="673100" y="1477328"/>
                <a:ext cx="11132820" cy="4679632"/>
              </a:xfrm>
              <a:prstGeom prst="rect">
                <a:avLst/>
              </a:prstGeom>
            </p:spPr>
          </p:pic>
        </mc:Fallback>
      </mc:AlternateContent>
    </p:spTree>
    <p:extLst>
      <p:ext uri="{BB962C8B-B14F-4D97-AF65-F5344CB8AC3E}">
        <p14:creationId xmlns:p14="http://schemas.microsoft.com/office/powerpoint/2010/main" val="272687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C2B6FBE-67CF-3FD7-FE89-C7891BEE16F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B6466907-8CAD-8FF0-9394-B761E400AF5F}"/>
              </a:ext>
            </a:extLst>
          </p:cNvPr>
          <p:cNvSpPr>
            <a:spLocks noGrp="1"/>
          </p:cNvSpPr>
          <p:nvPr>
            <p:ph type="title"/>
          </p:nvPr>
        </p:nvSpPr>
        <p:spPr/>
        <p:txBody>
          <a:bodyPr/>
          <a:lstStyle/>
          <a:p>
            <a:r>
              <a:rPr lang="es-MX" dirty="0"/>
              <a:t>Metodología</a:t>
            </a:r>
            <a:endParaRPr lang="es-CL" dirty="0"/>
          </a:p>
        </p:txBody>
      </p:sp>
      <p:sp>
        <p:nvSpPr>
          <p:cNvPr id="3" name="Marcador de contenido 2">
            <a:extLst>
              <a:ext uri="{FF2B5EF4-FFF2-40B4-BE49-F238E27FC236}">
                <a16:creationId xmlns:a16="http://schemas.microsoft.com/office/drawing/2014/main" id="{C4DBBD8C-75A9-A82A-0C95-F53D62389943}"/>
              </a:ext>
            </a:extLst>
          </p:cNvPr>
          <p:cNvSpPr>
            <a:spLocks noGrp="1"/>
          </p:cNvSpPr>
          <p:nvPr>
            <p:ph idx="1"/>
          </p:nvPr>
        </p:nvSpPr>
        <p:spPr>
          <a:xfrm>
            <a:off x="838200" y="1250654"/>
            <a:ext cx="10515600" cy="4351338"/>
          </a:xfrm>
        </p:spPr>
        <p:txBody>
          <a:bodyPr>
            <a:normAutofit lnSpcReduction="10000"/>
          </a:bodyPr>
          <a:lstStyle/>
          <a:p>
            <a:pPr marL="0" indent="0">
              <a:buNone/>
            </a:pPr>
            <a:endParaRPr lang="es-CL" dirty="0"/>
          </a:p>
          <a:p>
            <a:r>
              <a:rPr lang="es-CL" dirty="0"/>
              <a:t>Tenemos dos fuentes de información de los resultados:</a:t>
            </a:r>
          </a:p>
          <a:p>
            <a:pPr lvl="1"/>
            <a:r>
              <a:rPr lang="es-CL" dirty="0"/>
              <a:t>Los resultados que se generan en forma automatizada en PREATI</a:t>
            </a:r>
          </a:p>
          <a:p>
            <a:pPr lvl="1"/>
            <a:r>
              <a:rPr lang="es-CL" dirty="0"/>
              <a:t>A partir de la extracción de base de datos, un análisis de resultados</a:t>
            </a:r>
          </a:p>
          <a:p>
            <a:r>
              <a:rPr lang="es-CL" dirty="0"/>
              <a:t>Esto permite revisar los errores y ver las soluciones en ambos casos. Principales detectados en automatización:</a:t>
            </a:r>
          </a:p>
          <a:p>
            <a:pPr lvl="1"/>
            <a:r>
              <a:rPr lang="es-CL" dirty="0"/>
              <a:t>N de respuestas y cálculo de porcentajes</a:t>
            </a:r>
          </a:p>
          <a:p>
            <a:pPr lvl="1"/>
            <a:r>
              <a:rPr lang="es-CL" dirty="0"/>
              <a:t>Orden de respuestas (orden lógico y necesidad de dividir algunas respuestas)</a:t>
            </a:r>
          </a:p>
          <a:p>
            <a:r>
              <a:rPr lang="es-CL" dirty="0"/>
              <a:t>Como se señaló desde el comienzo, la base de datos generadas por las encuestas debe revisarse siempre que se aplique </a:t>
            </a:r>
          </a:p>
          <a:p>
            <a:endParaRPr lang="es-CL" dirty="0"/>
          </a:p>
        </p:txBody>
      </p:sp>
    </p:spTree>
    <p:extLst>
      <p:ext uri="{BB962C8B-B14F-4D97-AF65-F5344CB8AC3E}">
        <p14:creationId xmlns:p14="http://schemas.microsoft.com/office/powerpoint/2010/main" val="3116823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E993DF2-15D5-DB59-190C-1089273974D2}"/>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5C48037-41B5-4D48-7239-986C85FE615D}"/>
              </a:ext>
            </a:extLst>
          </p:cNvPr>
          <p:cNvSpPr>
            <a:spLocks noGrp="1"/>
          </p:cNvSpPr>
          <p:nvPr>
            <p:ph type="title"/>
          </p:nvPr>
        </p:nvSpPr>
        <p:spPr/>
        <p:txBody>
          <a:bodyPr>
            <a:noAutofit/>
          </a:bodyPr>
          <a:lstStyle/>
          <a:p>
            <a:r>
              <a:rPr lang="es-MX" sz="3200" b="1" dirty="0"/>
              <a:t>Servicios especiales para los visitantes</a:t>
            </a:r>
            <a:br>
              <a:rPr lang="es-MX" sz="2000" b="1" dirty="0"/>
            </a:br>
            <a:r>
              <a:rPr lang="es-MX" sz="2000" dirty="0"/>
              <a:t>¿Su actividad contempla adaptabilidad a personas con discapacidad?</a:t>
            </a:r>
            <a:endParaRPr lang="es-CL" sz="2000" dirty="0"/>
          </a:p>
        </p:txBody>
      </p:sp>
      <p:graphicFrame>
        <p:nvGraphicFramePr>
          <p:cNvPr id="4" name="Marcador de contenido 3">
            <a:extLst>
              <a:ext uri="{FF2B5EF4-FFF2-40B4-BE49-F238E27FC236}">
                <a16:creationId xmlns:a16="http://schemas.microsoft.com/office/drawing/2014/main" id="{F5388A8F-F50E-29FD-CF5E-8362765B5E9C}"/>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61899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3887F7-9A49-1E73-12BF-EC370B7E9E54}"/>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32A265E-A3F7-FECF-3589-8ABFA9AD1F2C}"/>
              </a:ext>
            </a:extLst>
          </p:cNvPr>
          <p:cNvSpPr>
            <a:spLocks noGrp="1"/>
          </p:cNvSpPr>
          <p:nvPr>
            <p:ph type="title"/>
          </p:nvPr>
        </p:nvSpPr>
        <p:spPr/>
        <p:txBody>
          <a:bodyPr>
            <a:normAutofit fontScale="90000"/>
          </a:bodyPr>
          <a:lstStyle/>
          <a:p>
            <a:r>
              <a:rPr lang="es-MX" b="1" dirty="0"/>
              <a:t>Servicios especiales para los visitantes</a:t>
            </a:r>
            <a:br>
              <a:rPr lang="es-MX" sz="3200" dirty="0"/>
            </a:br>
            <a:r>
              <a:rPr lang="es-MX" sz="3200" dirty="0"/>
              <a:t>¿</a:t>
            </a:r>
            <a:r>
              <a:rPr lang="es-MX" sz="2700" dirty="0"/>
              <a:t>Su actividad contempla adaptabilidad de la comida? No aplica (no ofrecen alimentación)</a:t>
            </a:r>
            <a:endParaRPr lang="es-CL" sz="2700" dirty="0"/>
          </a:p>
        </p:txBody>
      </p:sp>
      <p:graphicFrame>
        <p:nvGraphicFramePr>
          <p:cNvPr id="4" name="Marcador de contenido 3">
            <a:extLst>
              <a:ext uri="{FF2B5EF4-FFF2-40B4-BE49-F238E27FC236}">
                <a16:creationId xmlns:a16="http://schemas.microsoft.com/office/drawing/2014/main" id="{FE7EB9E3-DC27-6079-9B9B-419A3284B322}"/>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378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2B63372-7375-122D-45EC-3564D4080E02}"/>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DC6F2A1-44BB-64A9-B906-840258AA3ECD}"/>
              </a:ext>
            </a:extLst>
          </p:cNvPr>
          <p:cNvSpPr>
            <a:spLocks noGrp="1"/>
          </p:cNvSpPr>
          <p:nvPr>
            <p:ph type="title"/>
          </p:nvPr>
        </p:nvSpPr>
        <p:spPr/>
        <p:txBody>
          <a:bodyPr>
            <a:normAutofit/>
          </a:bodyPr>
          <a:lstStyle/>
          <a:p>
            <a:r>
              <a:rPr lang="es-MX" sz="3600" b="1" dirty="0"/>
              <a:t>Servicios especiales para los visitantes</a:t>
            </a:r>
            <a:br>
              <a:rPr lang="es-MX" sz="2400" b="1" dirty="0"/>
            </a:br>
            <a:r>
              <a:rPr lang="es-MX" sz="2400" dirty="0"/>
              <a:t>¿en el emprendimiento o empresa turística se admiten mascotas?</a:t>
            </a:r>
            <a:br>
              <a:rPr lang="es-MX" sz="2800" dirty="0"/>
            </a:br>
            <a:endParaRPr lang="es-CL" sz="2800" dirty="0"/>
          </a:p>
        </p:txBody>
      </p:sp>
      <p:graphicFrame>
        <p:nvGraphicFramePr>
          <p:cNvPr id="4" name="Marcador de contenido 3">
            <a:extLst>
              <a:ext uri="{FF2B5EF4-FFF2-40B4-BE49-F238E27FC236}">
                <a16:creationId xmlns:a16="http://schemas.microsoft.com/office/drawing/2014/main" id="{AB7D8394-9A4C-3617-E482-F74545520D0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7182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B3D03FD-671E-EEB3-041F-B282F57F0384}"/>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721BAE9-CCE4-B12B-C47D-2A3A64259C68}"/>
              </a:ext>
            </a:extLst>
          </p:cNvPr>
          <p:cNvSpPr>
            <a:spLocks noGrp="1"/>
          </p:cNvSpPr>
          <p:nvPr>
            <p:ph type="title"/>
          </p:nvPr>
        </p:nvSpPr>
        <p:spPr/>
        <p:txBody>
          <a:bodyPr/>
          <a:lstStyle/>
          <a:p>
            <a:r>
              <a:rPr lang="es-MX" dirty="0"/>
              <a:t>Comunicación: acceso a internet</a:t>
            </a:r>
            <a:endParaRPr lang="es-CL" dirty="0"/>
          </a:p>
        </p:txBody>
      </p:sp>
      <p:graphicFrame>
        <p:nvGraphicFramePr>
          <p:cNvPr id="9" name="Marcador de contenido 8">
            <a:extLst>
              <a:ext uri="{FF2B5EF4-FFF2-40B4-BE49-F238E27FC236}">
                <a16:creationId xmlns:a16="http://schemas.microsoft.com/office/drawing/2014/main" id="{2995CCFA-4DB0-515C-DF54-247478A3EEED}"/>
              </a:ext>
            </a:extLst>
          </p:cNvPr>
          <p:cNvGraphicFramePr>
            <a:graphicFrameLocks noGrp="1"/>
          </p:cNvGraphicFramePr>
          <p:nvPr>
            <p:ph idx="1"/>
            <p:extLst>
              <p:ext uri="{D42A27DB-BD31-4B8C-83A1-F6EECF244321}">
                <p14:modId xmlns:p14="http://schemas.microsoft.com/office/powerpoint/2010/main" val="2601978175"/>
              </p:ext>
            </p:extLst>
          </p:nvPr>
        </p:nvGraphicFramePr>
        <p:xfrm>
          <a:off x="685800" y="1544320"/>
          <a:ext cx="10515600" cy="47952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7742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FAA68AF-72FA-27FF-1BCC-D917FF0D92D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66AB830-A0D4-7E33-9B3D-660C52EB9049}"/>
              </a:ext>
            </a:extLst>
          </p:cNvPr>
          <p:cNvSpPr>
            <a:spLocks noGrp="1"/>
          </p:cNvSpPr>
          <p:nvPr>
            <p:ph type="title"/>
          </p:nvPr>
        </p:nvSpPr>
        <p:spPr>
          <a:xfrm>
            <a:off x="838200" y="365125"/>
            <a:ext cx="9970477" cy="1460500"/>
          </a:xfrm>
        </p:spPr>
        <p:txBody>
          <a:bodyPr>
            <a:normAutofit fontScale="90000"/>
          </a:bodyPr>
          <a:lstStyle/>
          <a:p>
            <a:r>
              <a:rPr lang="es-ES" dirty="0"/>
              <a:t>Medios para la comunicación y comercialización de la oferta (opción múltiple)</a:t>
            </a:r>
            <a:endParaRPr lang="es-CL" dirty="0"/>
          </a:p>
        </p:txBody>
      </p:sp>
      <mc:AlternateContent xmlns:mc="http://schemas.openxmlformats.org/markup-compatibility/2006" xmlns:cx1="http://schemas.microsoft.com/office/drawing/2015/9/8/chartex">
        <mc:Choice Requires="cx1">
          <p:graphicFrame>
            <p:nvGraphicFramePr>
              <p:cNvPr id="6" name="Marcador de contenido 5">
                <a:extLst>
                  <a:ext uri="{FF2B5EF4-FFF2-40B4-BE49-F238E27FC236}">
                    <a16:creationId xmlns:a16="http://schemas.microsoft.com/office/drawing/2014/main" id="{19036DE3-A7D8-D19C-35ED-280824E4D0C1}"/>
                  </a:ext>
                </a:extLst>
              </p:cNvPr>
              <p:cNvGraphicFramePr>
                <a:graphicFrameLocks noGrp="1"/>
              </p:cNvGraphicFramePr>
              <p:nvPr>
                <p:ph idx="1"/>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Marcador de contenido 5">
                <a:extLst>
                  <a:ext uri="{FF2B5EF4-FFF2-40B4-BE49-F238E27FC236}">
                    <a16:creationId xmlns:a16="http://schemas.microsoft.com/office/drawing/2014/main" xmlns="" xmlns:cx1="http://schemas.microsoft.com/office/drawing/2015/9/8/chartex" id="{19036DE3-A7D8-D19C-35ED-280824E4D0C1}"/>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4088490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F1D25-0A53-5F89-DE43-00CA6E0FC9F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5D56200-767C-D837-56AC-D72E2BFA2B24}"/>
              </a:ext>
            </a:extLst>
          </p:cNvPr>
          <p:cNvSpPr>
            <a:spLocks noGrp="1"/>
          </p:cNvSpPr>
          <p:nvPr>
            <p:ph type="title"/>
          </p:nvPr>
        </p:nvSpPr>
        <p:spPr/>
        <p:txBody>
          <a:bodyPr/>
          <a:lstStyle/>
          <a:p>
            <a:r>
              <a:rPr lang="es-MX" dirty="0"/>
              <a:t>Nivel de formalización (Opción múltiple)</a:t>
            </a:r>
            <a:endParaRPr lang="es-CL" dirty="0"/>
          </a:p>
        </p:txBody>
      </p:sp>
      <p:graphicFrame>
        <p:nvGraphicFramePr>
          <p:cNvPr id="4" name="Marcador de contenido 3">
            <a:extLst>
              <a:ext uri="{FF2B5EF4-FFF2-40B4-BE49-F238E27FC236}">
                <a16:creationId xmlns:a16="http://schemas.microsoft.com/office/drawing/2014/main" id="{1267E9C0-EE9D-7330-C912-3F5B55D3A699}"/>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3459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CF1D25-0A53-5F89-DE43-00CA6E0FC9F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5D56200-767C-D837-56AC-D72E2BFA2B24}"/>
              </a:ext>
            </a:extLst>
          </p:cNvPr>
          <p:cNvSpPr>
            <a:spLocks noGrp="1"/>
          </p:cNvSpPr>
          <p:nvPr>
            <p:ph type="title"/>
          </p:nvPr>
        </p:nvSpPr>
        <p:spPr/>
        <p:txBody>
          <a:bodyPr/>
          <a:lstStyle/>
          <a:p>
            <a:r>
              <a:rPr lang="es-MX" dirty="0"/>
              <a:t>Motivos para No formalizarse</a:t>
            </a:r>
            <a:endParaRPr lang="es-CL" dirty="0"/>
          </a:p>
        </p:txBody>
      </p:sp>
      <p:graphicFrame>
        <p:nvGraphicFramePr>
          <p:cNvPr id="7" name="Marcador de contenido 5">
            <a:extLst>
              <a:ext uri="{FF2B5EF4-FFF2-40B4-BE49-F238E27FC236}">
                <a16:creationId xmlns:a16="http://schemas.microsoft.com/office/drawing/2014/main" id="{BDB675E4-0CF3-BD4C-E005-D3988DFB3BF0}"/>
              </a:ext>
            </a:extLst>
          </p:cNvPr>
          <p:cNvGraphicFramePr>
            <a:graphicFrameLocks/>
          </p:cNvGraphicFramePr>
          <p:nvPr>
            <p:extLst>
              <p:ext uri="{D42A27DB-BD31-4B8C-83A1-F6EECF244321}">
                <p14:modId xmlns:p14="http://schemas.microsoft.com/office/powerpoint/2010/main" val="1310359756"/>
              </p:ext>
            </p:extLst>
          </p:nvPr>
        </p:nvGraphicFramePr>
        <p:xfrm>
          <a:off x="838200" y="1744981"/>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6256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Registro en SERNATUR</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1F1A1077-FBC1-30C8-690B-0C5BB300BEE8}"/>
                  </a:ext>
                </a:extLst>
              </p:cNvPr>
              <p:cNvGraphicFramePr>
                <a:graphicFrameLocks noGrp="1"/>
              </p:cNvGraphicFramePr>
              <p:nvPr>
                <p:ph idx="1"/>
                <p:extLst>
                  <p:ext uri="{D42A27DB-BD31-4B8C-83A1-F6EECF244321}">
                    <p14:modId xmlns:p14="http://schemas.microsoft.com/office/powerpoint/2010/main" val="378469459"/>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a16="http://schemas.microsoft.com/office/drawing/2014/main" xmlns="" xmlns:cx1="http://schemas.microsoft.com/office/drawing/2015/9/8/chartex" id="{1F1A1077-FBC1-30C8-690B-0C5BB300BEE8}"/>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962104864"/>
      </p:ext>
    </p:extLst>
  </p:cSld>
  <p:clrMapOvr>
    <a:masterClrMapping/>
  </p:clrMapOvr>
  <p:extLst>
    <p:ext uri="{6950BFC3-D8DA-4A85-94F7-54DA5524770B}">
      <p188:commentRel xmlns:p188="http://schemas.microsoft.com/office/powerpoint/2018/8/main" r:id="rId2"/>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54DA74F-2140-0966-2F53-E89C82EF028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6DA1730-34C7-CD8F-10EA-028E11F96ACE}"/>
              </a:ext>
            </a:extLst>
          </p:cNvPr>
          <p:cNvSpPr>
            <a:spLocks noGrp="1"/>
          </p:cNvSpPr>
          <p:nvPr>
            <p:ph type="title"/>
          </p:nvPr>
        </p:nvSpPr>
        <p:spPr/>
        <p:txBody>
          <a:bodyPr/>
          <a:lstStyle/>
          <a:p>
            <a:r>
              <a:rPr lang="es-MX" dirty="0"/>
              <a:t>Tipo de sociedad comercial</a:t>
            </a:r>
            <a:endParaRPr lang="es-CL" dirty="0"/>
          </a:p>
        </p:txBody>
      </p:sp>
      <p:graphicFrame>
        <p:nvGraphicFramePr>
          <p:cNvPr id="4" name="Marcador de contenido 3">
            <a:extLst>
              <a:ext uri="{FF2B5EF4-FFF2-40B4-BE49-F238E27FC236}">
                <a16:creationId xmlns:a16="http://schemas.microsoft.com/office/drawing/2014/main" id="{268F172F-3F8A-7B59-A5B7-30BE0AC98826}"/>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7697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F3E6601-5BE8-02E8-760C-5CDC7573FFA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09F36262-1B79-9C4A-A7F2-BD107ABA9455}"/>
              </a:ext>
            </a:extLst>
          </p:cNvPr>
          <p:cNvSpPr>
            <a:spLocks noGrp="1"/>
          </p:cNvSpPr>
          <p:nvPr>
            <p:ph type="title"/>
          </p:nvPr>
        </p:nvSpPr>
        <p:spPr/>
        <p:txBody>
          <a:bodyPr/>
          <a:lstStyle/>
          <a:p>
            <a:r>
              <a:rPr lang="es-ES" dirty="0"/>
              <a:t>¿Es el turismo su actividad principal?</a:t>
            </a:r>
            <a:endParaRPr lang="es-CL" dirty="0"/>
          </a:p>
        </p:txBody>
      </p:sp>
      <p:graphicFrame>
        <p:nvGraphicFramePr>
          <p:cNvPr id="5" name="Marcador de contenido 4">
            <a:extLst>
              <a:ext uri="{FF2B5EF4-FFF2-40B4-BE49-F238E27FC236}">
                <a16:creationId xmlns:a16="http://schemas.microsoft.com/office/drawing/2014/main" id="{BE5E7ACB-7614-CF9D-3A87-5FC415194124}"/>
              </a:ext>
            </a:extLst>
          </p:cNvPr>
          <p:cNvGraphicFramePr>
            <a:graphicFrameLocks noGrp="1"/>
          </p:cNvGraphicFramePr>
          <p:nvPr>
            <p:ph idx="1"/>
            <p:extLst>
              <p:ext uri="{D42A27DB-BD31-4B8C-83A1-F6EECF244321}">
                <p14:modId xmlns:p14="http://schemas.microsoft.com/office/powerpoint/2010/main" val="8707061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585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9709B7D-42A5-E85B-CCFE-694378C4639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8D916C9B-452D-30D2-F121-AB120D201E5A}"/>
              </a:ext>
            </a:extLst>
          </p:cNvPr>
          <p:cNvSpPr>
            <a:spLocks noGrp="1"/>
          </p:cNvSpPr>
          <p:nvPr>
            <p:ph type="title"/>
          </p:nvPr>
        </p:nvSpPr>
        <p:spPr/>
        <p:txBody>
          <a:bodyPr/>
          <a:lstStyle/>
          <a:p>
            <a:r>
              <a:rPr lang="es-MX" dirty="0"/>
              <a:t>Pasos a seguir e importancia de esta reunión</a:t>
            </a:r>
            <a:endParaRPr lang="es-CL" dirty="0"/>
          </a:p>
        </p:txBody>
      </p:sp>
      <p:sp>
        <p:nvSpPr>
          <p:cNvPr id="3" name="Marcador de contenido 2">
            <a:extLst>
              <a:ext uri="{FF2B5EF4-FFF2-40B4-BE49-F238E27FC236}">
                <a16:creationId xmlns:a16="http://schemas.microsoft.com/office/drawing/2014/main" id="{72EBBC0D-3C5D-9105-05BA-E934B4210680}"/>
              </a:ext>
            </a:extLst>
          </p:cNvPr>
          <p:cNvSpPr>
            <a:spLocks noGrp="1"/>
          </p:cNvSpPr>
          <p:nvPr>
            <p:ph idx="1"/>
          </p:nvPr>
        </p:nvSpPr>
        <p:spPr>
          <a:xfrm>
            <a:off x="838200" y="1621439"/>
            <a:ext cx="10515600" cy="4351338"/>
          </a:xfrm>
        </p:spPr>
        <p:txBody>
          <a:bodyPr>
            <a:normAutofit/>
          </a:bodyPr>
          <a:lstStyle/>
          <a:p>
            <a:r>
              <a:rPr lang="es-CL" dirty="0"/>
              <a:t>Revisar los resultados arrojados en la encuesta de emprendedores/as-empresarios/as</a:t>
            </a:r>
          </a:p>
          <a:p>
            <a:r>
              <a:rPr lang="es-CL" dirty="0"/>
              <a:t>Analizar los resultados e identificar los datos que deben difundirse y los que no (por diversos motivos: resguardo de identidad, no significativos, filtros que no debieran activarse, </a:t>
            </a:r>
            <a:r>
              <a:rPr lang="es-CL" dirty="0" err="1"/>
              <a:t>etc</a:t>
            </a:r>
            <a:r>
              <a:rPr lang="es-CL" dirty="0"/>
              <a:t>).</a:t>
            </a:r>
          </a:p>
          <a:p>
            <a:r>
              <a:rPr lang="es-CL" dirty="0"/>
              <a:t>Analizar la cobertura de respuesta (N:78) y proponer formas de ampliar la muestra</a:t>
            </a:r>
          </a:p>
          <a:p>
            <a:r>
              <a:rPr lang="es-CL" dirty="0"/>
              <a:t>Lanzamiento Encuesta 2024 (fechas de apertura)</a:t>
            </a:r>
          </a:p>
          <a:p>
            <a:r>
              <a:rPr lang="es-CL" dirty="0"/>
              <a:t>Analizar la aplicación de encuesta del turista</a:t>
            </a:r>
          </a:p>
        </p:txBody>
      </p:sp>
    </p:spTree>
    <p:extLst>
      <p:ext uri="{BB962C8B-B14F-4D97-AF65-F5344CB8AC3E}">
        <p14:creationId xmlns:p14="http://schemas.microsoft.com/office/powerpoint/2010/main" val="845245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F3E6601-5BE8-02E8-760C-5CDC7573FFA1}"/>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09F36262-1B79-9C4A-A7F2-BD107ABA9455}"/>
              </a:ext>
            </a:extLst>
          </p:cNvPr>
          <p:cNvSpPr>
            <a:spLocks noGrp="1"/>
          </p:cNvSpPr>
          <p:nvPr>
            <p:ph type="title"/>
          </p:nvPr>
        </p:nvSpPr>
        <p:spPr>
          <a:xfrm>
            <a:off x="675237" y="826852"/>
            <a:ext cx="10469578" cy="1325563"/>
          </a:xfrm>
        </p:spPr>
        <p:txBody>
          <a:bodyPr>
            <a:normAutofit fontScale="90000"/>
          </a:bodyPr>
          <a:lstStyle/>
          <a:p>
            <a:r>
              <a:rPr lang="es-ES" dirty="0"/>
              <a:t>Ingresos económicos complementarios al turismo</a:t>
            </a:r>
            <a:br>
              <a:rPr lang="es-ES" dirty="0"/>
            </a:br>
            <a:r>
              <a:rPr lang="es-ES" sz="3200" dirty="0"/>
              <a:t>Porcentaje de emprendedores y/o empresarios turísticos que complementan sus ingresos con otras actividades distintas al turismo</a:t>
            </a:r>
            <a:endParaRPr lang="es-CL" dirty="0"/>
          </a:p>
        </p:txBody>
      </p:sp>
      <p:graphicFrame>
        <p:nvGraphicFramePr>
          <p:cNvPr id="6" name="Marcador de contenido 5">
            <a:extLst>
              <a:ext uri="{FF2B5EF4-FFF2-40B4-BE49-F238E27FC236}">
                <a16:creationId xmlns:a16="http://schemas.microsoft.com/office/drawing/2014/main" id="{23117DAF-9DA7-ED2C-1D4B-1FA5B2805B3F}"/>
              </a:ext>
            </a:extLst>
          </p:cNvPr>
          <p:cNvGraphicFramePr>
            <a:graphicFrameLocks noGrp="1"/>
          </p:cNvGraphicFramePr>
          <p:nvPr>
            <p:ph idx="1"/>
            <p:extLst>
              <p:ext uri="{D42A27DB-BD31-4B8C-83A1-F6EECF244321}">
                <p14:modId xmlns:p14="http://schemas.microsoft.com/office/powerpoint/2010/main" val="430962708"/>
              </p:ext>
            </p:extLst>
          </p:nvPr>
        </p:nvGraphicFramePr>
        <p:xfrm>
          <a:off x="838200" y="2562131"/>
          <a:ext cx="10025958" cy="36148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35446188"/>
      </p:ext>
    </p:extLst>
  </p:cSld>
  <p:clrMapOvr>
    <a:masterClrMapping/>
  </p:clrMapOvr>
  <p:extLst>
    <p:ext uri="{6950BFC3-D8DA-4A85-94F7-54DA5524770B}">
      <p188:commentRel xmlns:p188="http://schemas.microsoft.com/office/powerpoint/2018/8/main" r:id="rId2"/>
    </p:ext>
  </p:extLs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EB0933-B9A9-32EE-8E6F-56DE271A96CF}"/>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C3390BC-6012-C18E-A769-E1EF7EE0A87F}"/>
              </a:ext>
            </a:extLst>
          </p:cNvPr>
          <p:cNvSpPr>
            <a:spLocks noGrp="1"/>
          </p:cNvSpPr>
          <p:nvPr>
            <p:ph type="title"/>
          </p:nvPr>
        </p:nvSpPr>
        <p:spPr/>
        <p:txBody>
          <a:bodyPr/>
          <a:lstStyle/>
          <a:p>
            <a:r>
              <a:rPr lang="es-MX" dirty="0"/>
              <a:t>Financiamiento de la actividad turística (opción múltiple)</a:t>
            </a:r>
            <a:endParaRPr lang="es-CL" dirty="0"/>
          </a:p>
        </p:txBody>
      </p:sp>
      <p:sp>
        <p:nvSpPr>
          <p:cNvPr id="6" name="Marcador de contenido 5">
            <a:extLst>
              <a:ext uri="{FF2B5EF4-FFF2-40B4-BE49-F238E27FC236}">
                <a16:creationId xmlns:a16="http://schemas.microsoft.com/office/drawing/2014/main" id="{A5039A71-D75B-CEB9-B928-CDD42532F972}"/>
              </a:ext>
            </a:extLst>
          </p:cNvPr>
          <p:cNvSpPr>
            <a:spLocks noGrp="1"/>
          </p:cNvSpPr>
          <p:nvPr>
            <p:ph idx="1"/>
          </p:nvPr>
        </p:nvSpPr>
        <p:spPr/>
        <p:txBody>
          <a:bodyPr/>
          <a:lstStyle/>
          <a:p>
            <a:endParaRPr lang="es-CL" dirty="0"/>
          </a:p>
        </p:txBody>
      </p:sp>
      <mc:AlternateContent xmlns:mc="http://schemas.openxmlformats.org/markup-compatibility/2006" xmlns:cx1="http://schemas.microsoft.com/office/drawing/2015/9/8/chartex">
        <mc:Choice Requires="cx1">
          <p:graphicFrame>
            <p:nvGraphicFramePr>
              <p:cNvPr id="7" name="Gráfico 6">
                <a:extLst>
                  <a:ext uri="{FF2B5EF4-FFF2-40B4-BE49-F238E27FC236}">
                    <a16:creationId xmlns:a16="http://schemas.microsoft.com/office/drawing/2014/main" id="{9A5E5580-5881-73CD-0078-F8F27D985AEC}"/>
                  </a:ext>
                </a:extLst>
              </p:cNvPr>
              <p:cNvGraphicFramePr/>
              <p:nvPr/>
            </p:nvGraphicFramePr>
            <p:xfrm>
              <a:off x="838200" y="1825625"/>
              <a:ext cx="105918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Gráfico 6">
                <a:extLst>
                  <a:ext uri="{FF2B5EF4-FFF2-40B4-BE49-F238E27FC236}">
                    <a16:creationId xmlns:a16="http://schemas.microsoft.com/office/drawing/2014/main" xmlns="" xmlns:cx1="http://schemas.microsoft.com/office/drawing/2015/9/8/chartex" id="{9A5E5580-5881-73CD-0078-F8F27D985AEC}"/>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91800" cy="4351338"/>
              </a:xfrm>
              <a:prstGeom prst="rect">
                <a:avLst/>
              </a:prstGeom>
            </p:spPr>
          </p:pic>
        </mc:Fallback>
      </mc:AlternateContent>
    </p:spTree>
    <p:extLst>
      <p:ext uri="{BB962C8B-B14F-4D97-AF65-F5344CB8AC3E}">
        <p14:creationId xmlns:p14="http://schemas.microsoft.com/office/powerpoint/2010/main" val="1425310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3F15662-9455-D380-3C0E-85A847BB1CB7}"/>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232A8E1-C840-0A90-F2F3-B44B1DCDD7C4}"/>
              </a:ext>
            </a:extLst>
          </p:cNvPr>
          <p:cNvSpPr>
            <a:spLocks noGrp="1"/>
          </p:cNvSpPr>
          <p:nvPr>
            <p:ph type="title"/>
          </p:nvPr>
        </p:nvSpPr>
        <p:spPr/>
        <p:txBody>
          <a:bodyPr/>
          <a:lstStyle/>
          <a:p>
            <a:r>
              <a:rPr lang="es-CL" dirty="0"/>
              <a:t>Fuentes de Financiamiento Público (opción múltiple) </a:t>
            </a:r>
          </a:p>
        </p:txBody>
      </p:sp>
      <mc:AlternateContent xmlns:mc="http://schemas.openxmlformats.org/markup-compatibility/2006" xmlns:cx1="http://schemas.microsoft.com/office/drawing/2015/9/8/chartex">
        <mc:Choice Requires="cx1">
          <p:graphicFrame>
            <p:nvGraphicFramePr>
              <p:cNvPr id="7" name="Marcador de contenido 6">
                <a:extLst>
                  <a:ext uri="{FF2B5EF4-FFF2-40B4-BE49-F238E27FC236}">
                    <a16:creationId xmlns:a16="http://schemas.microsoft.com/office/drawing/2014/main" id="{3354B448-2EBB-B9DB-6DA1-B82EEDB9C0DC}"/>
                  </a:ext>
                </a:extLst>
              </p:cNvPr>
              <p:cNvGraphicFramePr>
                <a:graphicFrameLocks noGrp="1"/>
              </p:cNvGraphicFramePr>
              <p:nvPr>
                <p:ph idx="1"/>
                <p:extLst>
                  <p:ext uri="{D42A27DB-BD31-4B8C-83A1-F6EECF244321}">
                    <p14:modId xmlns:p14="http://schemas.microsoft.com/office/powerpoint/2010/main" val="3473863127"/>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Marcador de contenido 6">
                <a:extLst>
                  <a:ext uri="{FF2B5EF4-FFF2-40B4-BE49-F238E27FC236}">
                    <a16:creationId xmlns:a16="http://schemas.microsoft.com/office/drawing/2014/main" xmlns="" xmlns:cx1="http://schemas.microsoft.com/office/drawing/2015/9/8/chartex" id="{3354B448-2EBB-B9DB-6DA1-B82EEDB9C0DC}"/>
                  </a:ext>
                </a:extLst>
              </p:cNvPr>
              <p:cNvPicPr>
                <a:picLocks noGrp="1" noRot="1" noChangeAspect="1" noMove="1" noResize="1" noEditPoints="1" noAdjustHandles="1" noChangeArrowheads="1" noChangeShapeType="1"/>
              </p:cNvPicPr>
              <p:nvPr/>
            </p:nvPicPr>
            <p:blipFill>
              <a:blip r:embed="rId5"/>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002047494"/>
      </p:ext>
    </p:extLst>
  </p:cSld>
  <p:clrMapOvr>
    <a:masterClrMapping/>
  </p:clrMapOvr>
  <p:extLst>
    <p:ext uri="{6950BFC3-D8DA-4A85-94F7-54DA5524770B}">
      <p188:commentRel xmlns:p188="http://schemas.microsoft.com/office/powerpoint/2018/8/main" r:id="rId2"/>
    </p:ext>
  </p:extLs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91E518C-AF0E-BB90-369B-E199C0A82569}"/>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C1BF81D-364C-6038-1DF9-5BF5E852EB72}"/>
              </a:ext>
            </a:extLst>
          </p:cNvPr>
          <p:cNvSpPr>
            <a:spLocks noGrp="1"/>
          </p:cNvSpPr>
          <p:nvPr>
            <p:ph type="title"/>
          </p:nvPr>
        </p:nvSpPr>
        <p:spPr/>
        <p:txBody>
          <a:bodyPr>
            <a:normAutofit/>
          </a:bodyPr>
          <a:lstStyle/>
          <a:p>
            <a:r>
              <a:rPr lang="es-MX" dirty="0"/>
              <a:t>Número de turistas recibidos por comuna, en temporada alta)</a:t>
            </a:r>
            <a:endParaRPr lang="es-CL" dirty="0"/>
          </a:p>
        </p:txBody>
      </p:sp>
      <p:graphicFrame>
        <p:nvGraphicFramePr>
          <p:cNvPr id="4" name="Marcador de contenido 3">
            <a:extLst>
              <a:ext uri="{FF2B5EF4-FFF2-40B4-BE49-F238E27FC236}">
                <a16:creationId xmlns:a16="http://schemas.microsoft.com/office/drawing/2014/main" id="{C4B683FE-C6C6-D7F7-E437-1028DEBBB1EA}"/>
              </a:ext>
            </a:extLst>
          </p:cNvPr>
          <p:cNvGraphicFramePr>
            <a:graphicFrameLocks noGrp="1"/>
          </p:cNvGraphicFramePr>
          <p:nvPr>
            <p:ph idx="1"/>
            <p:extLst>
              <p:ext uri="{D42A27DB-BD31-4B8C-83A1-F6EECF244321}">
                <p14:modId xmlns:p14="http://schemas.microsoft.com/office/powerpoint/2010/main" val="88675656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86882309"/>
      </p:ext>
    </p:extLst>
  </p:cSld>
  <p:clrMapOvr>
    <a:masterClrMapping/>
  </p:clrMapOvr>
  <p:transition/>
  <p:extLst>
    <p:ext uri="{6950BFC3-D8DA-4A85-94F7-54DA5524770B}">
      <p188:commentRel xmlns:p188="http://schemas.microsoft.com/office/powerpoint/2018/8/main" r:id="rId2"/>
    </p:ext>
  </p:extLs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C57001-067A-AB5A-9C14-E9568DB9397C}"/>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776EE13C-BFC6-102A-C3A2-176D331833E0}"/>
              </a:ext>
            </a:extLst>
          </p:cNvPr>
          <p:cNvSpPr>
            <a:spLocks noGrp="1"/>
          </p:cNvSpPr>
          <p:nvPr>
            <p:ph type="title"/>
          </p:nvPr>
        </p:nvSpPr>
        <p:spPr>
          <a:xfrm>
            <a:off x="829146" y="491873"/>
            <a:ext cx="10515600" cy="1325563"/>
          </a:xfrm>
        </p:spPr>
        <p:txBody>
          <a:bodyPr>
            <a:normAutofit/>
          </a:bodyPr>
          <a:lstStyle/>
          <a:p>
            <a:r>
              <a:rPr lang="es-MX" sz="4000" dirty="0"/>
              <a:t>Porcentaje de empresas según número de turistas atendidos en el año</a:t>
            </a:r>
            <a:endParaRPr lang="es-CL" sz="4000" dirty="0"/>
          </a:p>
        </p:txBody>
      </p:sp>
      <p:graphicFrame>
        <p:nvGraphicFramePr>
          <p:cNvPr id="4" name="Marcador de contenido 3">
            <a:extLst>
              <a:ext uri="{FF2B5EF4-FFF2-40B4-BE49-F238E27FC236}">
                <a16:creationId xmlns:a16="http://schemas.microsoft.com/office/drawing/2014/main" id="{3F9C06A4-999D-96FF-3CA2-715C310FEBCD}"/>
              </a:ext>
            </a:extLst>
          </p:cNvPr>
          <p:cNvGraphicFramePr>
            <a:graphicFrameLocks noGrp="1"/>
          </p:cNvGraphicFramePr>
          <p:nvPr>
            <p:ph idx="1"/>
            <p:extLst>
              <p:ext uri="{D42A27DB-BD31-4B8C-83A1-F6EECF244321}">
                <p14:modId xmlns:p14="http://schemas.microsoft.com/office/powerpoint/2010/main" val="122577815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44330050"/>
      </p:ext>
    </p:extLst>
  </p:cSld>
  <p:clrMapOvr>
    <a:masterClrMapping/>
  </p:clrMapOvr>
  <p:extLst>
    <p:ext uri="{6950BFC3-D8DA-4A85-94F7-54DA5524770B}">
      <p188:commentRel xmlns:p188="http://schemas.microsoft.com/office/powerpoint/2018/8/main" r:id="rId2"/>
    </p:ext>
  </p:extLs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3E495E0-6648-D6B4-F915-A7C944844A6B}"/>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64430A4-E1EA-D0F7-6948-6AD26DAC119F}"/>
              </a:ext>
            </a:extLst>
          </p:cNvPr>
          <p:cNvSpPr>
            <a:spLocks noGrp="1"/>
          </p:cNvSpPr>
          <p:nvPr>
            <p:ph type="title"/>
          </p:nvPr>
        </p:nvSpPr>
        <p:spPr/>
        <p:txBody>
          <a:bodyPr>
            <a:normAutofit/>
          </a:bodyPr>
          <a:lstStyle/>
          <a:p>
            <a:r>
              <a:rPr lang="es-MX" dirty="0"/>
              <a:t>Porcentaje de empresas según número de turistas atendidos diarios, en temporada alta.</a:t>
            </a:r>
            <a:endParaRPr lang="es-CL" dirty="0"/>
          </a:p>
        </p:txBody>
      </p:sp>
      <p:graphicFrame>
        <p:nvGraphicFramePr>
          <p:cNvPr id="4" name="Marcador de contenido 3">
            <a:extLst>
              <a:ext uri="{FF2B5EF4-FFF2-40B4-BE49-F238E27FC236}">
                <a16:creationId xmlns:a16="http://schemas.microsoft.com/office/drawing/2014/main" id="{3F9C06A4-999D-96FF-3CA2-715C310FEBCD}"/>
              </a:ext>
            </a:extLst>
          </p:cNvPr>
          <p:cNvGraphicFramePr>
            <a:graphicFrameLocks noGrp="1"/>
          </p:cNvGraphicFramePr>
          <p:nvPr>
            <p:ph idx="1"/>
            <p:extLst>
              <p:ext uri="{D42A27DB-BD31-4B8C-83A1-F6EECF244321}">
                <p14:modId xmlns:p14="http://schemas.microsoft.com/office/powerpoint/2010/main" val="415328378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71327868"/>
      </p:ext>
    </p:extLst>
  </p:cSld>
  <p:clrMapOvr>
    <a:masterClrMapping/>
  </p:clrMapOvr>
  <p:transition/>
  <p:extLst>
    <p:ext uri="{6950BFC3-D8DA-4A85-94F7-54DA5524770B}">
      <p188:commentRel xmlns:p188="http://schemas.microsoft.com/office/powerpoint/2018/8/main" r:id="rId2"/>
    </p:ext>
  </p:extLs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B6C879-804E-D4E8-05DF-2FD2D5E0E950}"/>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D41FD9D-D004-3922-E00A-47782A4E4B6C}"/>
              </a:ext>
            </a:extLst>
          </p:cNvPr>
          <p:cNvSpPr>
            <a:spLocks noGrp="1"/>
          </p:cNvSpPr>
          <p:nvPr>
            <p:ph type="title"/>
          </p:nvPr>
        </p:nvSpPr>
        <p:spPr>
          <a:xfrm>
            <a:off x="838200" y="365125"/>
            <a:ext cx="8716108" cy="1460500"/>
          </a:xfrm>
        </p:spPr>
        <p:txBody>
          <a:bodyPr/>
          <a:lstStyle/>
          <a:p>
            <a:r>
              <a:rPr lang="es-MX" dirty="0"/>
              <a:t>Porcentaje de empresas según gasto diario del turista</a:t>
            </a:r>
            <a:endParaRPr lang="es-CL" dirty="0"/>
          </a:p>
        </p:txBody>
      </p:sp>
      <p:graphicFrame>
        <p:nvGraphicFramePr>
          <p:cNvPr id="6" name="Marcador de contenido 5">
            <a:extLst>
              <a:ext uri="{FF2B5EF4-FFF2-40B4-BE49-F238E27FC236}">
                <a16:creationId xmlns:a16="http://schemas.microsoft.com/office/drawing/2014/main" id="{0CC1F1DF-A999-03C7-22CC-4FEEC3585B7B}"/>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92438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52B09D-CA37-BADB-7026-1EDD8708FB19}"/>
              </a:ext>
            </a:extLst>
          </p:cNvPr>
          <p:cNvPicPr>
            <a:picLocks noChangeAspect="1"/>
          </p:cNvPicPr>
          <p:nvPr/>
        </p:nvPicPr>
        <p:blipFill>
          <a:blip r:embed="rId2"/>
          <a:stretch>
            <a:fillRect/>
          </a:stretch>
        </p:blipFill>
        <p:spPr>
          <a:xfrm>
            <a:off x="0" y="323385"/>
            <a:ext cx="12192000" cy="6852646"/>
          </a:xfrm>
          <a:prstGeom prst="rect">
            <a:avLst/>
          </a:prstGeom>
        </p:spPr>
      </p:pic>
      <p:sp>
        <p:nvSpPr>
          <p:cNvPr id="2" name="Título 1">
            <a:extLst>
              <a:ext uri="{FF2B5EF4-FFF2-40B4-BE49-F238E27FC236}">
                <a16:creationId xmlns:a16="http://schemas.microsoft.com/office/drawing/2014/main" id="{06243D23-4240-BAB1-1CB1-167BA38815B4}"/>
              </a:ext>
            </a:extLst>
          </p:cNvPr>
          <p:cNvSpPr>
            <a:spLocks noGrp="1"/>
          </p:cNvSpPr>
          <p:nvPr>
            <p:ph type="ctrTitle"/>
          </p:nvPr>
        </p:nvSpPr>
        <p:spPr/>
        <p:txBody>
          <a:bodyPr>
            <a:normAutofit/>
          </a:bodyPr>
          <a:lstStyle/>
          <a:p>
            <a:r>
              <a:rPr lang="es-MX" sz="4000" dirty="0"/>
              <a:t>INDICADOR SOCIO CULTURAL: IDENTIDAD Y PERTINENCIA LOCAL</a:t>
            </a:r>
            <a:endParaRPr lang="es-CL" sz="4000" dirty="0"/>
          </a:p>
        </p:txBody>
      </p:sp>
      <p:sp>
        <p:nvSpPr>
          <p:cNvPr id="3" name="Subtítulo 2">
            <a:extLst>
              <a:ext uri="{FF2B5EF4-FFF2-40B4-BE49-F238E27FC236}">
                <a16:creationId xmlns:a16="http://schemas.microsoft.com/office/drawing/2014/main" id="{331AE47B-78D4-B988-FC67-F631190F9B84}"/>
              </a:ext>
            </a:extLst>
          </p:cNvPr>
          <p:cNvSpPr>
            <a:spLocks noGrp="1"/>
          </p:cNvSpPr>
          <p:nvPr>
            <p:ph type="subTitle" idx="1"/>
          </p:nvPr>
        </p:nvSpPr>
        <p:spPr/>
        <p:txBody>
          <a:bodyPr>
            <a:normAutofit fontScale="85000" lnSpcReduction="10000"/>
          </a:bodyPr>
          <a:lstStyle/>
          <a:p>
            <a:r>
              <a:rPr lang="es-ES" dirty="0"/>
              <a:t>Lo que hace distinto al turismo indígena del turismo en general, es la cultura de cada pueblo originario que le otorga identidad a su actividad turística y a los productos y/o servicios turísticos que ofrece. El objetivo de este indicador es identificar la existencia de elementos culturales indígenas aplicados en el diseño de la oferta turística y en la utilización de protocolos que promuevan y preserven la cultura, en el contexto de la operación de los negocios turísticos indígenas.</a:t>
            </a:r>
            <a:endParaRPr lang="es-CL" dirty="0"/>
          </a:p>
        </p:txBody>
      </p:sp>
    </p:spTree>
    <p:extLst>
      <p:ext uri="{BB962C8B-B14F-4D97-AF65-F5344CB8AC3E}">
        <p14:creationId xmlns:p14="http://schemas.microsoft.com/office/powerpoint/2010/main" val="2300164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FE52480-E55B-C75B-1A91-0DFAEE703546}"/>
              </a:ext>
            </a:extLst>
          </p:cNvPr>
          <p:cNvPicPr>
            <a:picLocks noChangeAspect="1"/>
          </p:cNvPicPr>
          <p:nvPr/>
        </p:nvPicPr>
        <p:blipFill>
          <a:blip r:embed="rId2"/>
          <a:stretch>
            <a:fillRect/>
          </a:stretch>
        </p:blipFill>
        <p:spPr>
          <a:xfrm>
            <a:off x="0" y="0"/>
            <a:ext cx="11210539" cy="6301005"/>
          </a:xfrm>
          <a:prstGeom prst="rect">
            <a:avLst/>
          </a:prstGeom>
        </p:spPr>
      </p:pic>
      <p:pic>
        <p:nvPicPr>
          <p:cNvPr id="5" name="Imagen 4">
            <a:extLst>
              <a:ext uri="{FF2B5EF4-FFF2-40B4-BE49-F238E27FC236}">
                <a16:creationId xmlns:a16="http://schemas.microsoft.com/office/drawing/2014/main" id="{D42A2041-F6EA-BEB9-AD22-59385BD1BDC7}"/>
              </a:ext>
            </a:extLst>
          </p:cNvPr>
          <p:cNvPicPr>
            <a:picLocks noChangeAspect="1"/>
          </p:cNvPicPr>
          <p:nvPr/>
        </p:nvPicPr>
        <p:blipFill>
          <a:blip r:embed="rId2"/>
          <a:stretch>
            <a:fillRect/>
          </a:stretch>
        </p:blipFill>
        <p:spPr>
          <a:xfrm>
            <a:off x="838198" y="0"/>
            <a:ext cx="11353801" cy="6381527"/>
          </a:xfrm>
          <a:prstGeom prst="rect">
            <a:avLst/>
          </a:prstGeom>
        </p:spPr>
      </p:pic>
      <p:pic>
        <p:nvPicPr>
          <p:cNvPr id="3" name="Imagen 2">
            <a:extLst>
              <a:ext uri="{FF2B5EF4-FFF2-40B4-BE49-F238E27FC236}">
                <a16:creationId xmlns:a16="http://schemas.microsoft.com/office/drawing/2014/main" id="{D2AA5ECD-208E-398F-424F-2256C27CD66D}"/>
              </a:ext>
            </a:extLst>
          </p:cNvPr>
          <p:cNvPicPr>
            <a:picLocks noChangeAspect="1"/>
          </p:cNvPicPr>
          <p:nvPr/>
        </p:nvPicPr>
        <p:blipFill>
          <a:blip r:embed="rId2"/>
          <a:stretch>
            <a:fillRect/>
          </a:stretch>
        </p:blipFill>
        <p:spPr>
          <a:xfrm>
            <a:off x="838200" y="471118"/>
            <a:ext cx="11353800" cy="6381527"/>
          </a:xfrm>
          <a:prstGeom prst="rect">
            <a:avLst/>
          </a:prstGeom>
        </p:spPr>
      </p:pic>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1C01001-C06D-6133-E76A-1D0E73A2F81B}"/>
              </a:ext>
            </a:extLst>
          </p:cNvPr>
          <p:cNvSpPr>
            <a:spLocks noGrp="1"/>
          </p:cNvSpPr>
          <p:nvPr>
            <p:ph type="title"/>
          </p:nvPr>
        </p:nvSpPr>
        <p:spPr>
          <a:xfrm>
            <a:off x="838200" y="556995"/>
            <a:ext cx="10515600" cy="1133693"/>
          </a:xfrm>
        </p:spPr>
        <p:txBody>
          <a:bodyPr>
            <a:normAutofit/>
          </a:bodyPr>
          <a:lstStyle/>
          <a:p>
            <a:r>
              <a:rPr lang="es-ES" sz="2000" b="1" dirty="0"/>
              <a:t>Prácticas que promueven la identidad cultural local</a:t>
            </a:r>
            <a:br>
              <a:rPr lang="es-MX" sz="2000" b="1" dirty="0"/>
            </a:br>
            <a:r>
              <a:rPr lang="es-MX" sz="2000" dirty="0"/>
              <a:t>¿el emprendimiento o empresa turística desarrolla y/o vende artesanía y/o manifestaciones artísticas con identidad local?</a:t>
            </a:r>
            <a:endParaRPr lang="es-CL" sz="2000" dirty="0"/>
          </a:p>
        </p:txBody>
      </p:sp>
      <p:graphicFrame>
        <p:nvGraphicFramePr>
          <p:cNvPr id="4" name="Marcador de contenido 3">
            <a:extLst>
              <a:ext uri="{FF2B5EF4-FFF2-40B4-BE49-F238E27FC236}">
                <a16:creationId xmlns:a16="http://schemas.microsoft.com/office/drawing/2014/main" id="{7BCFC708-49FB-E246-6784-61CDF86E2891}"/>
              </a:ext>
            </a:extLst>
          </p:cNvPr>
          <p:cNvGraphicFramePr>
            <a:graphicFrameLocks noGrp="1"/>
          </p:cNvGraphicFramePr>
          <p:nvPr>
            <p:ph idx="1"/>
            <p:extLst>
              <p:ext uri="{D42A27DB-BD31-4B8C-83A1-F6EECF244321}">
                <p14:modId xmlns:p14="http://schemas.microsoft.com/office/powerpoint/2010/main" val="2082627145"/>
              </p:ext>
            </p:extLst>
          </p:nvPr>
        </p:nvGraphicFramePr>
        <p:xfrm>
          <a:off x="459059" y="2161806"/>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517988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B3CD3F5-8C8C-BB45-9B95-0EB824DE9FA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54FA74C-E3E9-A625-33EB-0E8EF64E9FC5}"/>
              </a:ext>
            </a:extLst>
          </p:cNvPr>
          <p:cNvSpPr>
            <a:spLocks noGrp="1"/>
          </p:cNvSpPr>
          <p:nvPr>
            <p:ph type="title"/>
          </p:nvPr>
        </p:nvSpPr>
        <p:spPr/>
        <p:txBody>
          <a:bodyPr>
            <a:noAutofit/>
          </a:bodyPr>
          <a:lstStyle/>
          <a:p>
            <a:r>
              <a:rPr lang="es-ES" sz="2400" b="1" dirty="0"/>
              <a:t>Prácticas que promueven la identidad cultural local</a:t>
            </a:r>
            <a:br>
              <a:rPr lang="es-MX" sz="1800" b="1" dirty="0"/>
            </a:br>
            <a:br>
              <a:rPr lang="es-MX" sz="1800" dirty="0"/>
            </a:br>
            <a:r>
              <a:rPr lang="es-MX" sz="1800" dirty="0"/>
              <a:t>En su territorio existen señaléticas y demarcaciones para proteger el patrimonio arqueológico, cultural y/o de sitios sagrados del territorio</a:t>
            </a:r>
            <a:endParaRPr lang="es-CL" sz="1800" dirty="0"/>
          </a:p>
        </p:txBody>
      </p:sp>
      <p:graphicFrame>
        <p:nvGraphicFramePr>
          <p:cNvPr id="4" name="Marcador de contenido 3">
            <a:extLst>
              <a:ext uri="{FF2B5EF4-FFF2-40B4-BE49-F238E27FC236}">
                <a16:creationId xmlns:a16="http://schemas.microsoft.com/office/drawing/2014/main" id="{44E22BAD-9B33-C9E0-8E40-4E64D2292629}"/>
              </a:ext>
            </a:extLst>
          </p:cNvPr>
          <p:cNvGraphicFramePr>
            <a:graphicFrameLocks noGrp="1"/>
          </p:cNvGraphicFramePr>
          <p:nvPr>
            <p:ph idx="1"/>
            <p:extLst>
              <p:ext uri="{D42A27DB-BD31-4B8C-83A1-F6EECF244321}">
                <p14:modId xmlns:p14="http://schemas.microsoft.com/office/powerpoint/2010/main" val="1163725179"/>
              </p:ext>
            </p:extLst>
          </p:nvPr>
        </p:nvGraphicFramePr>
        <p:xfrm>
          <a:off x="838200" y="195897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5881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1A99B61-F44E-20D8-550A-AF6D04EB251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C7F2E2D-F026-58E0-B2CF-D7B028025926}"/>
              </a:ext>
            </a:extLst>
          </p:cNvPr>
          <p:cNvSpPr>
            <a:spLocks noGrp="1"/>
          </p:cNvSpPr>
          <p:nvPr>
            <p:ph type="title"/>
          </p:nvPr>
        </p:nvSpPr>
        <p:spPr/>
        <p:txBody>
          <a:bodyPr/>
          <a:lstStyle/>
          <a:p>
            <a:r>
              <a:rPr lang="es-MX" dirty="0"/>
              <a:t>Tasa de respuesta</a:t>
            </a:r>
            <a:endParaRPr lang="es-CL" dirty="0"/>
          </a:p>
        </p:txBody>
      </p:sp>
      <p:graphicFrame>
        <p:nvGraphicFramePr>
          <p:cNvPr id="6" name="Marcador de contenido 5">
            <a:extLst>
              <a:ext uri="{FF2B5EF4-FFF2-40B4-BE49-F238E27FC236}">
                <a16:creationId xmlns:a16="http://schemas.microsoft.com/office/drawing/2014/main" id="{42195E2B-B30F-B08A-EBC0-0D6591E3F27B}"/>
              </a:ext>
            </a:extLst>
          </p:cNvPr>
          <p:cNvGraphicFramePr>
            <a:graphicFrameLocks noGrp="1"/>
          </p:cNvGraphicFramePr>
          <p:nvPr>
            <p:ph idx="1"/>
            <p:extLst>
              <p:ext uri="{D42A27DB-BD31-4B8C-83A1-F6EECF244321}">
                <p14:modId xmlns:p14="http://schemas.microsoft.com/office/powerpoint/2010/main" val="75986822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69450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9CCB41E-E795-0F1A-780A-40384D10A2E7}"/>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AF4364D-255F-3DEE-0CB1-7FB90B96CE6C}"/>
              </a:ext>
            </a:extLst>
          </p:cNvPr>
          <p:cNvSpPr>
            <a:spLocks noGrp="1"/>
          </p:cNvSpPr>
          <p:nvPr>
            <p:ph type="title"/>
          </p:nvPr>
        </p:nvSpPr>
        <p:spPr/>
        <p:txBody>
          <a:bodyPr>
            <a:normAutofit/>
          </a:bodyPr>
          <a:lstStyle/>
          <a:p>
            <a:r>
              <a:rPr lang="es-ES" sz="2400" b="1" dirty="0"/>
              <a:t>Prácticas que promueven la identidad cultural local</a:t>
            </a:r>
            <a:br>
              <a:rPr lang="es-MX" sz="2400" b="1" dirty="0"/>
            </a:br>
            <a:br>
              <a:rPr lang="es-MX" sz="2400" dirty="0"/>
            </a:br>
            <a:r>
              <a:rPr lang="es-MX" sz="2400" dirty="0"/>
              <a:t>Entrega Información sobre el territorio y el pueblo indígena visitado</a:t>
            </a:r>
            <a:endParaRPr lang="es-CL" sz="2400" dirty="0"/>
          </a:p>
        </p:txBody>
      </p:sp>
      <p:graphicFrame>
        <p:nvGraphicFramePr>
          <p:cNvPr id="6" name="Marcador de contenido 5">
            <a:extLst>
              <a:ext uri="{FF2B5EF4-FFF2-40B4-BE49-F238E27FC236}">
                <a16:creationId xmlns:a16="http://schemas.microsoft.com/office/drawing/2014/main" id="{CE033530-97ED-7B3E-F516-DD5A5C80591E}"/>
              </a:ext>
            </a:extLst>
          </p:cNvPr>
          <p:cNvGraphicFramePr>
            <a:graphicFrameLocks noGrp="1"/>
          </p:cNvGraphicFramePr>
          <p:nvPr>
            <p:ph idx="1"/>
            <p:extLst>
              <p:ext uri="{D42A27DB-BD31-4B8C-83A1-F6EECF244321}">
                <p14:modId xmlns:p14="http://schemas.microsoft.com/office/powerpoint/2010/main" val="182491388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10278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4B6C879-804E-D4E8-05DF-2FD2D5E0E950}"/>
              </a:ext>
            </a:extLst>
          </p:cNvPr>
          <p:cNvPicPr>
            <a:picLocks noChangeAspect="1"/>
          </p:cNvPicPr>
          <p:nvPr/>
        </p:nvPicPr>
        <p:blipFill>
          <a:blip r:embed="rId3"/>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FD41FD9D-D004-3922-E00A-47782A4E4B6C}"/>
              </a:ext>
            </a:extLst>
          </p:cNvPr>
          <p:cNvSpPr>
            <a:spLocks noGrp="1"/>
          </p:cNvSpPr>
          <p:nvPr>
            <p:ph type="title"/>
          </p:nvPr>
        </p:nvSpPr>
        <p:spPr/>
        <p:txBody>
          <a:bodyPr>
            <a:normAutofit/>
          </a:bodyPr>
          <a:lstStyle/>
          <a:p>
            <a:r>
              <a:rPr lang="es-CL" dirty="0"/>
              <a:t>Oferta de actividades turísticas vinculadas a labores diarias de las familias indígenas</a:t>
            </a:r>
          </a:p>
        </p:txBody>
      </p:sp>
      <p:sp>
        <p:nvSpPr>
          <p:cNvPr id="4" name="Marcador de contenido 3"/>
          <p:cNvSpPr>
            <a:spLocks noGrp="1"/>
          </p:cNvSpPr>
          <p:nvPr>
            <p:ph idx="1"/>
          </p:nvPr>
        </p:nvSpPr>
        <p:spPr/>
        <p:txBody>
          <a:bodyPr/>
          <a:lstStyle/>
          <a:p>
            <a:r>
              <a:rPr lang="es-ES" dirty="0"/>
              <a:t>Falta gráfico</a:t>
            </a:r>
            <a:endParaRPr lang="es-CL" dirty="0"/>
          </a:p>
        </p:txBody>
      </p:sp>
    </p:spTree>
    <p:extLst>
      <p:ext uri="{BB962C8B-B14F-4D97-AF65-F5344CB8AC3E}">
        <p14:creationId xmlns:p14="http://schemas.microsoft.com/office/powerpoint/2010/main" val="35987148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D12700D-2D92-BA6F-D44E-9FE6C48C62C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DE2116B-F103-C859-43E8-290B7CADA9A7}"/>
              </a:ext>
            </a:extLst>
          </p:cNvPr>
          <p:cNvSpPr>
            <a:spLocks noGrp="1"/>
          </p:cNvSpPr>
          <p:nvPr>
            <p:ph type="title"/>
          </p:nvPr>
        </p:nvSpPr>
        <p:spPr/>
        <p:txBody>
          <a:bodyPr>
            <a:normAutofit/>
          </a:bodyPr>
          <a:lstStyle/>
          <a:p>
            <a:r>
              <a:rPr lang="es-ES" sz="2400" b="1" dirty="0"/>
              <a:t>Normas de comportamiento para visitantes y socios comerciales </a:t>
            </a:r>
            <a:br>
              <a:rPr lang="es-MX" sz="2400" dirty="0"/>
            </a:br>
            <a:r>
              <a:rPr lang="es-MX" sz="2400" dirty="0"/>
              <a:t>Emprendimiento informa sobre normas de comportamiento que debe seguir </a:t>
            </a:r>
            <a:r>
              <a:rPr lang="es-MX" sz="2400" b="1" u="sng" dirty="0"/>
              <a:t>el turista</a:t>
            </a:r>
            <a:r>
              <a:rPr lang="es-MX" sz="2400" dirty="0"/>
              <a:t> en los sitios de visita</a:t>
            </a:r>
            <a:endParaRPr lang="es-CL" sz="2400" dirty="0"/>
          </a:p>
        </p:txBody>
      </p:sp>
      <p:graphicFrame>
        <p:nvGraphicFramePr>
          <p:cNvPr id="4" name="Marcador de contenido 3">
            <a:extLst>
              <a:ext uri="{FF2B5EF4-FFF2-40B4-BE49-F238E27FC236}">
                <a16:creationId xmlns:a16="http://schemas.microsoft.com/office/drawing/2014/main" id="{43612149-F3DB-D042-366E-9651ECAC10FC}"/>
              </a:ext>
            </a:extLst>
          </p:cNvPr>
          <p:cNvGraphicFramePr>
            <a:graphicFrameLocks noGrp="1"/>
          </p:cNvGraphicFramePr>
          <p:nvPr>
            <p:ph idx="1"/>
            <p:extLst>
              <p:ext uri="{D42A27DB-BD31-4B8C-83A1-F6EECF244321}">
                <p14:modId xmlns:p14="http://schemas.microsoft.com/office/powerpoint/2010/main" val="72696466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5658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D0D263-48BE-1E9E-89AF-F1F7EB68811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AA1BA6E9-BAF4-B8F7-585E-C221DDEC6DFB}"/>
              </a:ext>
            </a:extLst>
          </p:cNvPr>
          <p:cNvSpPr>
            <a:spLocks noGrp="1"/>
          </p:cNvSpPr>
          <p:nvPr>
            <p:ph type="title"/>
          </p:nvPr>
        </p:nvSpPr>
        <p:spPr/>
        <p:txBody>
          <a:bodyPr>
            <a:normAutofit/>
          </a:bodyPr>
          <a:lstStyle/>
          <a:p>
            <a:r>
              <a:rPr lang="es-ES" sz="2400" b="1" dirty="0"/>
              <a:t>Normas de comportamiento para visitantes y socios comerciales</a:t>
            </a:r>
            <a:br>
              <a:rPr lang="es-MX" sz="2400" dirty="0"/>
            </a:br>
            <a:r>
              <a:rPr lang="es-MX" sz="2400" dirty="0"/>
              <a:t>El emprendimiento informa sobre normas de comportamiento para otros </a:t>
            </a:r>
            <a:r>
              <a:rPr lang="es-MX" sz="2400" b="1" u="sng" dirty="0"/>
              <a:t>servicios externos que operan en el territorio (agencias de turismo, otros)</a:t>
            </a:r>
            <a:endParaRPr lang="es-CL" sz="2400" b="1" u="sng" dirty="0"/>
          </a:p>
        </p:txBody>
      </p:sp>
      <p:graphicFrame>
        <p:nvGraphicFramePr>
          <p:cNvPr id="4" name="Marcador de contenido 3">
            <a:extLst>
              <a:ext uri="{FF2B5EF4-FFF2-40B4-BE49-F238E27FC236}">
                <a16:creationId xmlns:a16="http://schemas.microsoft.com/office/drawing/2014/main" id="{4DD2A525-6C88-EB0A-C175-8DCF8A672812}"/>
              </a:ext>
            </a:extLst>
          </p:cNvPr>
          <p:cNvGraphicFramePr>
            <a:graphicFrameLocks noGrp="1"/>
          </p:cNvGraphicFramePr>
          <p:nvPr>
            <p:ph idx="1"/>
            <p:extLst>
              <p:ext uri="{D42A27DB-BD31-4B8C-83A1-F6EECF244321}">
                <p14:modId xmlns:p14="http://schemas.microsoft.com/office/powerpoint/2010/main" val="266117423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1082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252B09D-CA37-BADB-7026-1EDD8708FB19}"/>
              </a:ext>
            </a:extLst>
          </p:cNvPr>
          <p:cNvPicPr>
            <a:picLocks noChangeAspect="1"/>
          </p:cNvPicPr>
          <p:nvPr/>
        </p:nvPicPr>
        <p:blipFill>
          <a:blip r:embed="rId2"/>
          <a:stretch>
            <a:fillRect/>
          </a:stretch>
        </p:blipFill>
        <p:spPr>
          <a:xfrm>
            <a:off x="0" y="323385"/>
            <a:ext cx="12192000" cy="6852646"/>
          </a:xfrm>
          <a:prstGeom prst="rect">
            <a:avLst/>
          </a:prstGeom>
        </p:spPr>
      </p:pic>
      <p:sp>
        <p:nvSpPr>
          <p:cNvPr id="2" name="Título 1">
            <a:extLst>
              <a:ext uri="{FF2B5EF4-FFF2-40B4-BE49-F238E27FC236}">
                <a16:creationId xmlns:a16="http://schemas.microsoft.com/office/drawing/2014/main" id="{06243D23-4240-BAB1-1CB1-167BA38815B4}"/>
              </a:ext>
            </a:extLst>
          </p:cNvPr>
          <p:cNvSpPr>
            <a:spLocks noGrp="1"/>
          </p:cNvSpPr>
          <p:nvPr>
            <p:ph type="ctrTitle"/>
          </p:nvPr>
        </p:nvSpPr>
        <p:spPr/>
        <p:txBody>
          <a:bodyPr>
            <a:normAutofit/>
          </a:bodyPr>
          <a:lstStyle/>
          <a:p>
            <a:r>
              <a:rPr lang="es-MX" dirty="0"/>
              <a:t>Ambientales: cuidado y manejo de recursos</a:t>
            </a:r>
            <a:endParaRPr lang="es-CL" dirty="0"/>
          </a:p>
        </p:txBody>
      </p:sp>
      <p:sp>
        <p:nvSpPr>
          <p:cNvPr id="3" name="Subtítulo 2">
            <a:extLst>
              <a:ext uri="{FF2B5EF4-FFF2-40B4-BE49-F238E27FC236}">
                <a16:creationId xmlns:a16="http://schemas.microsoft.com/office/drawing/2014/main" id="{331AE47B-78D4-B988-FC67-F631190F9B84}"/>
              </a:ext>
            </a:extLst>
          </p:cNvPr>
          <p:cNvSpPr>
            <a:spLocks noGrp="1"/>
          </p:cNvSpPr>
          <p:nvPr>
            <p:ph type="subTitle" idx="1"/>
          </p:nvPr>
        </p:nvSpPr>
        <p:spPr/>
        <p:txBody>
          <a:bodyPr>
            <a:normAutofit fontScale="85000" lnSpcReduction="10000"/>
          </a:bodyPr>
          <a:lstStyle/>
          <a:p>
            <a:r>
              <a:rPr lang="es-ES" dirty="0"/>
              <a:t>En el turismo indígena existe una relación de reciprocidad con la naturaleza, donde el comportamiento humano puede afectar el medioambiente y a su vez, los cambios naturales pueden impulsar o retrasar el desarrollo turístico. Conocer el comportamiento de la relación descrita es un objetivo de este indicador donde se indaga, por ejemplo, por la disponibilidad de agua y sus formas de acceso, la eficiencia energética y el manejo de residuos.</a:t>
            </a:r>
            <a:endParaRPr lang="es-CL" dirty="0"/>
          </a:p>
        </p:txBody>
      </p:sp>
    </p:spTree>
    <p:extLst>
      <p:ext uri="{BB962C8B-B14F-4D97-AF65-F5344CB8AC3E}">
        <p14:creationId xmlns:p14="http://schemas.microsoft.com/office/powerpoint/2010/main" val="359212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091EC6-FBA1-009B-F185-2E0FEFB3EAA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999505B2-2B93-FDF5-2008-D3F6278722DB}"/>
              </a:ext>
            </a:extLst>
          </p:cNvPr>
          <p:cNvSpPr>
            <a:spLocks noGrp="1"/>
          </p:cNvSpPr>
          <p:nvPr>
            <p:ph type="title"/>
          </p:nvPr>
        </p:nvSpPr>
        <p:spPr>
          <a:xfrm>
            <a:off x="838200" y="365125"/>
            <a:ext cx="9208477" cy="1334721"/>
          </a:xfrm>
        </p:spPr>
        <p:txBody>
          <a:bodyPr/>
          <a:lstStyle/>
          <a:p>
            <a:r>
              <a:rPr lang="es-ES" dirty="0"/>
              <a:t>Propiedad del lugar donde realiza la actividad turística</a:t>
            </a:r>
            <a:endParaRPr lang="es-CL" dirty="0"/>
          </a:p>
        </p:txBody>
      </p:sp>
      <p:graphicFrame>
        <p:nvGraphicFramePr>
          <p:cNvPr id="5" name="Marcador de contenido 4">
            <a:extLst>
              <a:ext uri="{FF2B5EF4-FFF2-40B4-BE49-F238E27FC236}">
                <a16:creationId xmlns:a16="http://schemas.microsoft.com/office/drawing/2014/main" id="{D3DEB003-3B80-A2B7-154E-E23E5BFEAEE0}"/>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39875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21702EF-EDC8-1CDD-95C9-65EC5ED7EFCA}"/>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207ECCC3-C5F6-F82A-3587-89C7F47B1F82}"/>
              </a:ext>
            </a:extLst>
          </p:cNvPr>
          <p:cNvSpPr>
            <a:spLocks noGrp="1"/>
          </p:cNvSpPr>
          <p:nvPr>
            <p:ph type="title"/>
          </p:nvPr>
        </p:nvSpPr>
        <p:spPr/>
        <p:txBody>
          <a:bodyPr>
            <a:normAutofit/>
          </a:bodyPr>
          <a:lstStyle/>
          <a:p>
            <a:r>
              <a:rPr lang="es-ES" dirty="0"/>
              <a:t>Métodos de tratamientos de residuos utilizados en el turismo indígena</a:t>
            </a:r>
            <a:endParaRPr lang="es-CL" dirty="0"/>
          </a:p>
        </p:txBody>
      </p:sp>
      <p:graphicFrame>
        <p:nvGraphicFramePr>
          <p:cNvPr id="6" name="Marcador de contenido 5">
            <a:extLst>
              <a:ext uri="{FF2B5EF4-FFF2-40B4-BE49-F238E27FC236}">
                <a16:creationId xmlns:a16="http://schemas.microsoft.com/office/drawing/2014/main" id="{E9EFDD67-FAB8-8F2A-60D0-1E4455195A29}"/>
              </a:ext>
            </a:extLst>
          </p:cNvPr>
          <p:cNvGraphicFramePr>
            <a:graphicFrameLocks noGrp="1"/>
          </p:cNvGraphicFramePr>
          <p:nvPr>
            <p:ph idx="1"/>
            <p:extLst>
              <p:ext uri="{D42A27DB-BD31-4B8C-83A1-F6EECF244321}">
                <p14:modId xmlns:p14="http://schemas.microsoft.com/office/powerpoint/2010/main" val="258767440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9805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5C7F06D-9700-455D-3A0C-7B5E17F9BE29}"/>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6D16E439-BF2B-4A42-6F97-1CEF9E7C322D}"/>
              </a:ext>
            </a:extLst>
          </p:cNvPr>
          <p:cNvSpPr>
            <a:spLocks noGrp="1"/>
          </p:cNvSpPr>
          <p:nvPr>
            <p:ph type="title"/>
          </p:nvPr>
        </p:nvSpPr>
        <p:spPr>
          <a:xfrm>
            <a:off x="838200" y="365125"/>
            <a:ext cx="9149862" cy="1433195"/>
          </a:xfrm>
        </p:spPr>
        <p:txBody>
          <a:bodyPr/>
          <a:lstStyle/>
          <a:p>
            <a:r>
              <a:rPr lang="es-ES" dirty="0"/>
              <a:t>Tecnología utilizada para Eficiencia energética en el turismo indígena</a:t>
            </a:r>
            <a:endParaRPr lang="es-CL" dirty="0"/>
          </a:p>
        </p:txBody>
      </p:sp>
      <p:graphicFrame>
        <p:nvGraphicFramePr>
          <p:cNvPr id="4" name="Marcador de contenido 3">
            <a:extLst>
              <a:ext uri="{FF2B5EF4-FFF2-40B4-BE49-F238E27FC236}">
                <a16:creationId xmlns:a16="http://schemas.microsoft.com/office/drawing/2014/main" id="{BB13C08F-5D2F-A43A-BCAF-0D0A90E303B9}"/>
              </a:ext>
            </a:extLst>
          </p:cNvPr>
          <p:cNvGraphicFramePr>
            <a:graphicFrameLocks noGrp="1"/>
          </p:cNvGraphicFramePr>
          <p:nvPr>
            <p:ph idx="1"/>
            <p:extLst>
              <p:ext uri="{D42A27DB-BD31-4B8C-83A1-F6EECF244321}">
                <p14:modId xmlns:p14="http://schemas.microsoft.com/office/powerpoint/2010/main" val="1796683675"/>
              </p:ext>
            </p:extLst>
          </p:nvPr>
        </p:nvGraphicFramePr>
        <p:xfrm>
          <a:off x="838200" y="1798320"/>
          <a:ext cx="10652760" cy="43786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869083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48FC777-225B-760C-ED87-0EE3FE5F3AAD}"/>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7E483D66-ED1A-78C6-D36D-5B4C5D770F71}"/>
              </a:ext>
            </a:extLst>
          </p:cNvPr>
          <p:cNvSpPr>
            <a:spLocks noGrp="1"/>
          </p:cNvSpPr>
          <p:nvPr>
            <p:ph type="title"/>
          </p:nvPr>
        </p:nvSpPr>
        <p:spPr>
          <a:xfrm>
            <a:off x="838200" y="365125"/>
            <a:ext cx="9020908" cy="1604352"/>
          </a:xfrm>
        </p:spPr>
        <p:txBody>
          <a:bodyPr>
            <a:normAutofit fontScale="90000"/>
          </a:bodyPr>
          <a:lstStyle/>
          <a:p>
            <a:r>
              <a:rPr lang="es-ES" sz="3200" b="1" dirty="0"/>
              <a:t>Prácticas de protección y/o regeneración natural en espacios turísticos</a:t>
            </a:r>
            <a:br>
              <a:rPr lang="es-MX" sz="3200" dirty="0"/>
            </a:br>
            <a:r>
              <a:rPr lang="es-MX" sz="3200" dirty="0"/>
              <a:t>Su emprendimiento cuenta con prácticas de recuperación ambiental</a:t>
            </a:r>
            <a:endParaRPr lang="es-CL" sz="3200" dirty="0"/>
          </a:p>
        </p:txBody>
      </p:sp>
      <p:graphicFrame>
        <p:nvGraphicFramePr>
          <p:cNvPr id="4" name="Marcador de contenido 3">
            <a:extLst>
              <a:ext uri="{FF2B5EF4-FFF2-40B4-BE49-F238E27FC236}">
                <a16:creationId xmlns:a16="http://schemas.microsoft.com/office/drawing/2014/main" id="{DE26EAF7-7DB4-FCF4-773C-958EC720939C}"/>
              </a:ext>
            </a:extLst>
          </p:cNvPr>
          <p:cNvGraphicFramePr>
            <a:graphicFrameLocks noGrp="1"/>
          </p:cNvGraphicFramePr>
          <p:nvPr>
            <p:ph idx="1"/>
            <p:extLst>
              <p:ext uri="{D42A27DB-BD31-4B8C-83A1-F6EECF244321}">
                <p14:modId xmlns:p14="http://schemas.microsoft.com/office/powerpoint/2010/main" val="114837625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88471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F885AC9-8A39-6F75-7DEC-B38BC6E367C0}"/>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B0CB75EA-3C18-ACBE-40AE-FE4E7537F416}"/>
              </a:ext>
            </a:extLst>
          </p:cNvPr>
          <p:cNvSpPr>
            <a:spLocks noGrp="1"/>
          </p:cNvSpPr>
          <p:nvPr>
            <p:ph type="title"/>
          </p:nvPr>
        </p:nvSpPr>
        <p:spPr/>
        <p:txBody>
          <a:bodyPr>
            <a:normAutofit/>
          </a:bodyPr>
          <a:lstStyle/>
          <a:p>
            <a:r>
              <a:rPr lang="es-ES" sz="2400" b="1" dirty="0"/>
              <a:t>Prácticas de protección y/o regeneración natural en espacios turísticos</a:t>
            </a:r>
            <a:br>
              <a:rPr lang="es-MX" sz="2400" dirty="0"/>
            </a:br>
            <a:r>
              <a:rPr lang="es-MX" sz="2400" dirty="0"/>
              <a:t>Turismo ha afectado la conservación del patrimonio (en términos amplios)</a:t>
            </a:r>
            <a:endParaRPr lang="es-CL" sz="2400" dirty="0"/>
          </a:p>
        </p:txBody>
      </p:sp>
      <p:graphicFrame>
        <p:nvGraphicFramePr>
          <p:cNvPr id="7" name="Marcador de contenido 6">
            <a:extLst>
              <a:ext uri="{FF2B5EF4-FFF2-40B4-BE49-F238E27FC236}">
                <a16:creationId xmlns:a16="http://schemas.microsoft.com/office/drawing/2014/main" id="{FA3E96DD-9D88-2ABC-F674-4343147B1D88}"/>
              </a:ext>
            </a:extLst>
          </p:cNvPr>
          <p:cNvGraphicFramePr>
            <a:graphicFrameLocks noGrp="1"/>
          </p:cNvGraphicFramePr>
          <p:nvPr>
            <p:ph idx="1"/>
            <p:extLst>
              <p:ext uri="{D42A27DB-BD31-4B8C-83A1-F6EECF244321}">
                <p14:modId xmlns:p14="http://schemas.microsoft.com/office/powerpoint/2010/main" val="714796489"/>
              </p:ext>
            </p:extLst>
          </p:nvPr>
        </p:nvGraphicFramePr>
        <p:xfrm>
          <a:off x="838200" y="1690688"/>
          <a:ext cx="10515600" cy="4486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611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5438DA2-771E-D384-0136-4C60B2AA9DC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EF3C1FEE-1E0E-24E8-B79E-2347EBC08E6B}"/>
              </a:ext>
            </a:extLst>
          </p:cNvPr>
          <p:cNvSpPr>
            <a:spLocks noGrp="1"/>
          </p:cNvSpPr>
          <p:nvPr>
            <p:ph type="ctrTitle"/>
          </p:nvPr>
        </p:nvSpPr>
        <p:spPr/>
        <p:txBody>
          <a:bodyPr>
            <a:normAutofit fontScale="90000"/>
          </a:bodyPr>
          <a:lstStyle/>
          <a:p>
            <a:r>
              <a:rPr lang="es-MX" dirty="0"/>
              <a:t>Caracterización del emprendimiento o empresas de turismo</a:t>
            </a:r>
            <a:endParaRPr lang="es-CL" dirty="0"/>
          </a:p>
        </p:txBody>
      </p:sp>
      <p:sp>
        <p:nvSpPr>
          <p:cNvPr id="3" name="Subtítulo 2">
            <a:extLst>
              <a:ext uri="{FF2B5EF4-FFF2-40B4-BE49-F238E27FC236}">
                <a16:creationId xmlns:a16="http://schemas.microsoft.com/office/drawing/2014/main" id="{A6745C85-6EE7-98F5-FE0D-2271D02892D5}"/>
              </a:ext>
            </a:extLst>
          </p:cNvPr>
          <p:cNvSpPr>
            <a:spLocks noGrp="1"/>
          </p:cNvSpPr>
          <p:nvPr>
            <p:ph type="subTitle" idx="1"/>
          </p:nvPr>
        </p:nvSpPr>
        <p:spPr/>
        <p:txBody>
          <a:bodyPr>
            <a:normAutofit/>
          </a:bodyPr>
          <a:lstStyle/>
          <a:p>
            <a:r>
              <a:rPr lang="es-CL" sz="2000" dirty="0"/>
              <a:t>En este apartado se caracteriza a emprendedoras(es) y empresarios(a)s turísticos indígenas. También se presentan las características de sus respectivos emprendimientos o empresas turísticas. </a:t>
            </a:r>
          </a:p>
          <a:p>
            <a:endParaRPr lang="es-CL" dirty="0"/>
          </a:p>
        </p:txBody>
      </p:sp>
    </p:spTree>
    <p:extLst>
      <p:ext uri="{BB962C8B-B14F-4D97-AF65-F5344CB8AC3E}">
        <p14:creationId xmlns:p14="http://schemas.microsoft.com/office/powerpoint/2010/main" val="3844547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BE520DE-7EC6-484E-6D45-39C6DC8E306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52DB41FA-8428-0BC9-D085-731541709326}"/>
              </a:ext>
            </a:extLst>
          </p:cNvPr>
          <p:cNvSpPr>
            <a:spLocks noGrp="1"/>
          </p:cNvSpPr>
          <p:nvPr>
            <p:ph type="title"/>
          </p:nvPr>
        </p:nvSpPr>
        <p:spPr>
          <a:xfrm>
            <a:off x="838200" y="365125"/>
            <a:ext cx="8962292" cy="1460500"/>
          </a:xfrm>
        </p:spPr>
        <p:txBody>
          <a:bodyPr>
            <a:normAutofit fontScale="90000"/>
          </a:bodyPr>
          <a:lstStyle/>
          <a:p>
            <a:r>
              <a:rPr lang="es-ES" sz="3200" b="1" dirty="0"/>
              <a:t>Prácticas de protección y/o regeneración natural en espacios turísticos</a:t>
            </a:r>
            <a:br>
              <a:rPr lang="es-MX" sz="3200" dirty="0"/>
            </a:br>
            <a:r>
              <a:rPr lang="es-MX" sz="3200" dirty="0"/>
              <a:t>Su emprendimiento a definido un número máximo de turistas para atender simultáneamente (N° máximo diario)</a:t>
            </a:r>
            <a:endParaRPr lang="es-CL" sz="3200" dirty="0"/>
          </a:p>
        </p:txBody>
      </p:sp>
      <p:graphicFrame>
        <p:nvGraphicFramePr>
          <p:cNvPr id="4" name="Marcador de contenido 3">
            <a:extLst>
              <a:ext uri="{FF2B5EF4-FFF2-40B4-BE49-F238E27FC236}">
                <a16:creationId xmlns:a16="http://schemas.microsoft.com/office/drawing/2014/main" id="{5CB3D9A1-DE21-C80C-5FE5-1FF8B60BC6BD}"/>
              </a:ext>
            </a:extLst>
          </p:cNvPr>
          <p:cNvGraphicFramePr>
            <a:graphicFrameLocks noGrp="1"/>
          </p:cNvGraphicFramePr>
          <p:nvPr>
            <p:ph idx="1"/>
            <p:extLst>
              <p:ext uri="{D42A27DB-BD31-4B8C-83A1-F6EECF244321}">
                <p14:modId xmlns:p14="http://schemas.microsoft.com/office/powerpoint/2010/main" val="326626275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373907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C67076C-A6C7-96AA-5885-AFC6F4B39BDD}"/>
              </a:ext>
            </a:extLst>
          </p:cNvPr>
          <p:cNvPicPr>
            <a:picLocks noChangeAspect="1"/>
          </p:cNvPicPr>
          <p:nvPr/>
        </p:nvPicPr>
        <p:blipFill>
          <a:blip r:embed="rId3"/>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556EC00D-8CBD-4267-03C0-9E93E927913D}"/>
              </a:ext>
            </a:extLst>
          </p:cNvPr>
          <p:cNvSpPr>
            <a:spLocks noGrp="1"/>
          </p:cNvSpPr>
          <p:nvPr>
            <p:ph type="title"/>
          </p:nvPr>
        </p:nvSpPr>
        <p:spPr>
          <a:xfrm>
            <a:off x="820093" y="790638"/>
            <a:ext cx="10515600" cy="1325563"/>
          </a:xfrm>
        </p:spPr>
        <p:txBody>
          <a:bodyPr>
            <a:normAutofit/>
          </a:bodyPr>
          <a:lstStyle/>
          <a:p>
            <a:r>
              <a:rPr lang="es-ES" sz="4000" dirty="0"/>
              <a:t>Disponibilidad de agua durante todo el año</a:t>
            </a:r>
            <a:endParaRPr lang="es-CL" sz="4000" dirty="0"/>
          </a:p>
        </p:txBody>
      </p:sp>
      <p:graphicFrame>
        <p:nvGraphicFramePr>
          <p:cNvPr id="4" name="Marcador de contenido 3">
            <a:extLst>
              <a:ext uri="{FF2B5EF4-FFF2-40B4-BE49-F238E27FC236}">
                <a16:creationId xmlns:a16="http://schemas.microsoft.com/office/drawing/2014/main" id="{52ACB325-4012-4DF1-1C1D-A1FF71449B4E}"/>
              </a:ext>
            </a:extLst>
          </p:cNvPr>
          <p:cNvGraphicFramePr>
            <a:graphicFrameLocks noGrp="1"/>
          </p:cNvGraphicFramePr>
          <p:nvPr>
            <p:ph idx="1"/>
            <p:extLst>
              <p:ext uri="{D42A27DB-BD31-4B8C-83A1-F6EECF244321}">
                <p14:modId xmlns:p14="http://schemas.microsoft.com/office/powerpoint/2010/main" val="3758656388"/>
              </p:ext>
            </p:extLst>
          </p:nvPr>
        </p:nvGraphicFramePr>
        <p:xfrm>
          <a:off x="838200" y="2553077"/>
          <a:ext cx="10306616" cy="362388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23748773"/>
      </p:ext>
    </p:extLst>
  </p:cSld>
  <p:clrMapOvr>
    <a:masterClrMapping/>
  </p:clrMapOvr>
  <p:extLst>
    <p:ext uri="{6950BFC3-D8DA-4A85-94F7-54DA5524770B}">
      <p188:commentRel xmlns:p188="http://schemas.microsoft.com/office/powerpoint/2018/8/main" r:id="rId2"/>
    </p:ext>
  </p:extLs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C67076C-A6C7-96AA-5885-AFC6F4B39BDD}"/>
              </a:ext>
            </a:extLst>
          </p:cNvPr>
          <p:cNvPicPr>
            <a:picLocks noChangeAspect="1"/>
          </p:cNvPicPr>
          <p:nvPr/>
        </p:nvPicPr>
        <p:blipFill>
          <a:blip r:embed="rId2"/>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556EC00D-8CBD-4267-03C0-9E93E927913D}"/>
              </a:ext>
            </a:extLst>
          </p:cNvPr>
          <p:cNvSpPr>
            <a:spLocks noGrp="1"/>
          </p:cNvSpPr>
          <p:nvPr>
            <p:ph type="title"/>
          </p:nvPr>
        </p:nvSpPr>
        <p:spPr/>
        <p:txBody>
          <a:bodyPr/>
          <a:lstStyle/>
          <a:p>
            <a:r>
              <a:rPr lang="es-ES" dirty="0"/>
              <a:t>Procedencia de agua (</a:t>
            </a:r>
            <a:r>
              <a:rPr lang="es-ES" dirty="0">
                <a:solidFill>
                  <a:srgbClr val="FF0000"/>
                </a:solidFill>
              </a:rPr>
              <a:t>Está malo</a:t>
            </a:r>
            <a:r>
              <a:rPr lang="es-ES" dirty="0"/>
              <a:t>)</a:t>
            </a:r>
            <a:endParaRPr lang="es-CL" dirty="0"/>
          </a:p>
        </p:txBody>
      </p:sp>
      <p:graphicFrame>
        <p:nvGraphicFramePr>
          <p:cNvPr id="4" name="Marcador de contenido 3">
            <a:extLst>
              <a:ext uri="{FF2B5EF4-FFF2-40B4-BE49-F238E27FC236}">
                <a16:creationId xmlns:a16="http://schemas.microsoft.com/office/drawing/2014/main" id="{52ACB325-4012-4DF1-1C1D-A1FF71449B4E}"/>
              </a:ext>
            </a:extLst>
          </p:cNvPr>
          <p:cNvGraphicFramePr>
            <a:graphicFrameLocks noGrp="1"/>
          </p:cNvGraphicFramePr>
          <p:nvPr>
            <p:ph idx="1"/>
            <p:extLst>
              <p:ext uri="{D42A27DB-BD31-4B8C-83A1-F6EECF244321}">
                <p14:modId xmlns:p14="http://schemas.microsoft.com/office/powerpoint/2010/main" val="165055127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22507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FDC2DE-25CF-546A-351F-C5244C9BC1DE}"/>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BFABBF4-918F-65B5-B835-F586E3FB7433}"/>
              </a:ext>
            </a:extLst>
          </p:cNvPr>
          <p:cNvSpPr>
            <a:spLocks noGrp="1"/>
          </p:cNvSpPr>
          <p:nvPr>
            <p:ph type="ctrTitle"/>
          </p:nvPr>
        </p:nvSpPr>
        <p:spPr/>
        <p:txBody>
          <a:bodyPr>
            <a:normAutofit/>
          </a:bodyPr>
          <a:lstStyle/>
          <a:p>
            <a:r>
              <a:rPr lang="es-MX" sz="4800" dirty="0"/>
              <a:t>Indicador Emergencias: eventos de crisis en el territorio</a:t>
            </a:r>
            <a:endParaRPr lang="es-CL" sz="4800" dirty="0"/>
          </a:p>
        </p:txBody>
      </p:sp>
      <p:sp>
        <p:nvSpPr>
          <p:cNvPr id="3" name="Subtítulo 2">
            <a:extLst>
              <a:ext uri="{FF2B5EF4-FFF2-40B4-BE49-F238E27FC236}">
                <a16:creationId xmlns:a16="http://schemas.microsoft.com/office/drawing/2014/main" id="{87FB507A-22C1-F93E-3C5B-596277C98EEC}"/>
              </a:ext>
            </a:extLst>
          </p:cNvPr>
          <p:cNvSpPr>
            <a:spLocks noGrp="1"/>
          </p:cNvSpPr>
          <p:nvPr>
            <p:ph type="subTitle" idx="1"/>
          </p:nvPr>
        </p:nvSpPr>
        <p:spPr/>
        <p:txBody>
          <a:bodyPr>
            <a:normAutofit lnSpcReduction="10000"/>
          </a:bodyPr>
          <a:lstStyle/>
          <a:p>
            <a:r>
              <a:rPr lang="es-ES" dirty="0"/>
              <a:t>Este indicador pretende identificar las situaciones de crisis y emergencias, ya sean de origen humano o natural, que afectan los territorios donde se desarrollan experiencias de turismo indígena con el fin de visibilizar cuánto afectan la actividad turística y el desarrollo de los emprendimientos y empresas de turismo indígena</a:t>
            </a:r>
            <a:endParaRPr lang="es-CL" dirty="0"/>
          </a:p>
        </p:txBody>
      </p:sp>
    </p:spTree>
    <p:extLst>
      <p:ext uri="{BB962C8B-B14F-4D97-AF65-F5344CB8AC3E}">
        <p14:creationId xmlns:p14="http://schemas.microsoft.com/office/powerpoint/2010/main" val="17726413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9E06DD6-8FBE-AB82-6041-B80EC9232164}"/>
              </a:ext>
            </a:extLst>
          </p:cNvPr>
          <p:cNvPicPr>
            <a:picLocks noChangeAspect="1"/>
          </p:cNvPicPr>
          <p:nvPr/>
        </p:nvPicPr>
        <p:blipFill>
          <a:blip r:embed="rId2"/>
          <a:stretch>
            <a:fillRect/>
          </a:stretch>
        </p:blipFill>
        <p:spPr>
          <a:xfrm>
            <a:off x="0" y="323386"/>
            <a:ext cx="12192000" cy="6852646"/>
          </a:xfrm>
          <a:prstGeom prst="rect">
            <a:avLst/>
          </a:prstGeom>
        </p:spPr>
      </p:pic>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8718DB-62F9-4143-D57E-285B7E3EC0B4}"/>
              </a:ext>
            </a:extLst>
          </p:cNvPr>
          <p:cNvSpPr>
            <a:spLocks noGrp="1"/>
          </p:cNvSpPr>
          <p:nvPr>
            <p:ph type="title"/>
          </p:nvPr>
        </p:nvSpPr>
        <p:spPr>
          <a:xfrm>
            <a:off x="838200" y="556995"/>
            <a:ext cx="10515600" cy="1133693"/>
          </a:xfrm>
        </p:spPr>
        <p:txBody>
          <a:bodyPr>
            <a:normAutofit/>
          </a:bodyPr>
          <a:lstStyle/>
          <a:p>
            <a:r>
              <a:rPr lang="es-MX" sz="5200" dirty="0"/>
              <a:t>Crisis en los últimos dos años</a:t>
            </a:r>
            <a:endParaRPr lang="es-CL" sz="5200" dirty="0"/>
          </a:p>
        </p:txBody>
      </p:sp>
      <p:graphicFrame>
        <p:nvGraphicFramePr>
          <p:cNvPr id="4" name="Marcador de contenido 3">
            <a:extLst>
              <a:ext uri="{FF2B5EF4-FFF2-40B4-BE49-F238E27FC236}">
                <a16:creationId xmlns:a16="http://schemas.microsoft.com/office/drawing/2014/main" id="{5C1035B7-74EA-429A-457B-4768BA641529}"/>
              </a:ext>
            </a:extLst>
          </p:cNvPr>
          <p:cNvGraphicFramePr>
            <a:graphicFrameLocks noGrp="1"/>
          </p:cNvGraphicFramePr>
          <p:nvPr>
            <p:ph idx="1"/>
            <p:extLst>
              <p:ext uri="{D42A27DB-BD31-4B8C-83A1-F6EECF244321}">
                <p14:modId xmlns:p14="http://schemas.microsoft.com/office/powerpoint/2010/main" val="1922270103"/>
              </p:ext>
            </p:extLst>
          </p:nvPr>
        </p:nvGraphicFramePr>
        <p:xfrm>
          <a:off x="838200" y="1815686"/>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1011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5007C1A-7230-DE3B-3384-76E35E35AE66}"/>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14BD3284-52E5-54F6-009D-390E72E07382}"/>
              </a:ext>
            </a:extLst>
          </p:cNvPr>
          <p:cNvSpPr>
            <a:spLocks noGrp="1"/>
          </p:cNvSpPr>
          <p:nvPr>
            <p:ph type="title"/>
          </p:nvPr>
        </p:nvSpPr>
        <p:spPr>
          <a:xfrm>
            <a:off x="838200" y="681037"/>
            <a:ext cx="10515600" cy="815605"/>
          </a:xfrm>
        </p:spPr>
        <p:txBody>
          <a:bodyPr>
            <a:normAutofit fontScale="90000"/>
          </a:bodyPr>
          <a:lstStyle/>
          <a:p>
            <a:r>
              <a:rPr lang="es-ES" sz="4400" b="1" i="0" u="none" strike="noStrike" cap="all" baseline="0" dirty="0">
                <a:solidFill>
                  <a:sysClr val="windowText" lastClr="000000">
                    <a:lumMod val="65000"/>
                    <a:lumOff val="35000"/>
                  </a:sysClr>
                </a:solidFill>
                <a:latin typeface="Calibri"/>
              </a:rPr>
              <a:t>EVENTO QUE CAUSÓ LA CRISIS</a:t>
            </a:r>
            <a:br>
              <a:rPr lang="es-ES" sz="4400" b="1" i="0" u="none" strike="noStrike" cap="all" baseline="0" dirty="0">
                <a:solidFill>
                  <a:sysClr val="windowText" lastClr="000000">
                    <a:lumMod val="65000"/>
                    <a:lumOff val="35000"/>
                  </a:sysClr>
                </a:solidFill>
                <a:latin typeface="Calibri"/>
              </a:rPr>
            </a:br>
            <a:endParaRPr lang="es-CL" dirty="0"/>
          </a:p>
        </p:txBody>
      </p:sp>
      <mc:AlternateContent xmlns:mc="http://schemas.openxmlformats.org/markup-compatibility/2006" xmlns:cx1="http://schemas.microsoft.com/office/drawing/2015/9/8/chartex">
        <mc:Choice Requires="cx1">
          <p:graphicFrame>
            <p:nvGraphicFramePr>
              <p:cNvPr id="8" name="Marcador de contenido 7">
                <a:extLst>
                  <a:ext uri="{FF2B5EF4-FFF2-40B4-BE49-F238E27FC236}">
                    <a16:creationId xmlns:a16="http://schemas.microsoft.com/office/drawing/2014/main" id="{CAD53E9C-0B93-5F80-7047-69EB3D2EC1D9}"/>
                  </a:ext>
                </a:extLst>
              </p:cNvPr>
              <p:cNvGraphicFramePr>
                <a:graphicFrameLocks noGrp="1"/>
              </p:cNvGraphicFramePr>
              <p:nvPr>
                <p:ph idx="1"/>
                <p:extLst>
                  <p:ext uri="{D42A27DB-BD31-4B8C-83A1-F6EECF244321}">
                    <p14:modId xmlns:p14="http://schemas.microsoft.com/office/powerpoint/2010/main" val="3638283014"/>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Marcador de contenido 7">
                <a:extLst>
                  <a:ext uri="{FF2B5EF4-FFF2-40B4-BE49-F238E27FC236}">
                    <a16:creationId xmlns:a16="http://schemas.microsoft.com/office/drawing/2014/main" xmlns="" xmlns:cx1="http://schemas.microsoft.com/office/drawing/2015/9/8/chartex" id="{CAD53E9C-0B93-5F80-7047-69EB3D2EC1D9}"/>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8104575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4AEDDE-373A-A22B-4F47-8C0630DF87D2}"/>
              </a:ext>
            </a:extLst>
          </p:cNvPr>
          <p:cNvPicPr>
            <a:picLocks noChangeAspect="1"/>
          </p:cNvPicPr>
          <p:nvPr/>
        </p:nvPicPr>
        <p:blipFill>
          <a:blip r:embed="rId2"/>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93FB3823-8F73-1E3B-909B-5B44EE9CAE16}"/>
              </a:ext>
            </a:extLst>
          </p:cNvPr>
          <p:cNvSpPr>
            <a:spLocks noGrp="1"/>
          </p:cNvSpPr>
          <p:nvPr>
            <p:ph type="title"/>
          </p:nvPr>
        </p:nvSpPr>
        <p:spPr>
          <a:xfrm>
            <a:off x="838200" y="365126"/>
            <a:ext cx="9102969" cy="1170598"/>
          </a:xfrm>
        </p:spPr>
        <p:txBody>
          <a:bodyPr>
            <a:normAutofit fontScale="90000"/>
          </a:bodyPr>
          <a:lstStyle/>
          <a:p>
            <a:r>
              <a:rPr lang="es-ES" dirty="0"/>
              <a:t>Nivel de recuperación del emprendimiento tras la crisis</a:t>
            </a:r>
            <a:endParaRPr lang="es-CL" dirty="0"/>
          </a:p>
        </p:txBody>
      </p:sp>
      <mc:AlternateContent xmlns:mc="http://schemas.openxmlformats.org/markup-compatibility/2006" xmlns:cx1="http://schemas.microsoft.com/office/drawing/2015/9/8/chartex">
        <mc:Choice Requires="cx1">
          <p:graphicFrame>
            <p:nvGraphicFramePr>
              <p:cNvPr id="6" name="Marcador de contenido 5">
                <a:extLst>
                  <a:ext uri="{FF2B5EF4-FFF2-40B4-BE49-F238E27FC236}">
                    <a16:creationId xmlns:a16="http://schemas.microsoft.com/office/drawing/2014/main" id="{753E263E-4BC3-4F96-8AC5-3ACD8770C613}"/>
                  </a:ext>
                </a:extLst>
              </p:cNvPr>
              <p:cNvGraphicFramePr>
                <a:graphicFrameLocks noGrp="1"/>
              </p:cNvGraphicFramePr>
              <p:nvPr>
                <p:ph idx="1"/>
                <p:extLst>
                  <p:ext uri="{D42A27DB-BD31-4B8C-83A1-F6EECF244321}">
                    <p14:modId xmlns:p14="http://schemas.microsoft.com/office/powerpoint/2010/main" val="1339291322"/>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Marcador de contenido 5">
                <a:extLst>
                  <a:ext uri="{FF2B5EF4-FFF2-40B4-BE49-F238E27FC236}">
                    <a16:creationId xmlns:a16="http://schemas.microsoft.com/office/drawing/2014/main" xmlns="" xmlns:cx1="http://schemas.microsoft.com/office/drawing/2015/9/8/chartex" id="{753E263E-4BC3-4F96-8AC5-3ACD8770C613}"/>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3221629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Reconocimiento de actores claves del territorio ante emergencias (opción múltiple)</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C5581F4A-8306-7424-1B43-5686EC0C5839}"/>
                  </a:ext>
                </a:extLst>
              </p:cNvPr>
              <p:cNvGraphicFramePr>
                <a:graphicFrameLocks noGrp="1"/>
              </p:cNvGraphicFramePr>
              <p:nvPr>
                <p:ph idx="1"/>
                <p:extLst>
                  <p:ext uri="{D42A27DB-BD31-4B8C-83A1-F6EECF244321}">
                    <p14:modId xmlns:p14="http://schemas.microsoft.com/office/powerpoint/2010/main" val="324804952"/>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Marcador de contenido 3">
                <a:extLst>
                  <a:ext uri="{FF2B5EF4-FFF2-40B4-BE49-F238E27FC236}">
                    <a16:creationId xmlns:a16="http://schemas.microsoft.com/office/drawing/2014/main" xmlns="" xmlns:cx1="http://schemas.microsoft.com/office/drawing/2015/9/8/chartex" id="{C5581F4A-8306-7424-1B43-5686EC0C5839}"/>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8612763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82F0AFD-14D9-2B15-094C-3E20B0F85CEE}"/>
              </a:ext>
            </a:extLst>
          </p:cNvPr>
          <p:cNvPicPr>
            <a:picLocks noChangeAspect="1"/>
          </p:cNvPicPr>
          <p:nvPr/>
        </p:nvPicPr>
        <p:blipFill>
          <a:blip r:embed="rId2"/>
          <a:stretch>
            <a:fillRect/>
          </a:stretch>
        </p:blipFill>
        <p:spPr>
          <a:xfrm>
            <a:off x="0" y="365125"/>
            <a:ext cx="12192000" cy="6852646"/>
          </a:xfrm>
          <a:prstGeom prst="rect">
            <a:avLst/>
          </a:prstGeom>
        </p:spPr>
      </p:pic>
      <p:sp>
        <p:nvSpPr>
          <p:cNvPr id="2" name="Título 1">
            <a:extLst>
              <a:ext uri="{FF2B5EF4-FFF2-40B4-BE49-F238E27FC236}">
                <a16:creationId xmlns:a16="http://schemas.microsoft.com/office/drawing/2014/main" id="{A2CC3940-A226-5B16-AEC7-ACF19AA3951C}"/>
              </a:ext>
            </a:extLst>
          </p:cNvPr>
          <p:cNvSpPr>
            <a:spLocks noGrp="1"/>
          </p:cNvSpPr>
          <p:nvPr>
            <p:ph type="title"/>
          </p:nvPr>
        </p:nvSpPr>
        <p:spPr/>
        <p:txBody>
          <a:bodyPr>
            <a:normAutofit/>
          </a:bodyPr>
          <a:lstStyle/>
          <a:p>
            <a:r>
              <a:rPr lang="es-ES" sz="3600" dirty="0"/>
              <a:t>Existencia de protocolo ante crisis</a:t>
            </a:r>
            <a:endParaRPr lang="es-CL" sz="3600" dirty="0"/>
          </a:p>
        </p:txBody>
      </p:sp>
      <p:graphicFrame>
        <p:nvGraphicFramePr>
          <p:cNvPr id="4" name="Marcador de contenido 3">
            <a:extLst>
              <a:ext uri="{FF2B5EF4-FFF2-40B4-BE49-F238E27FC236}">
                <a16:creationId xmlns:a16="http://schemas.microsoft.com/office/drawing/2014/main" id="{D2BDC516-F782-E22C-7992-1D4D6D99F255}"/>
              </a:ext>
            </a:extLst>
          </p:cNvPr>
          <p:cNvGraphicFramePr>
            <a:graphicFrameLocks noGrp="1"/>
          </p:cNvGraphicFramePr>
          <p:nvPr>
            <p:ph idx="1"/>
            <p:extLst>
              <p:ext uri="{D42A27DB-BD31-4B8C-83A1-F6EECF244321}">
                <p14:modId xmlns:p14="http://schemas.microsoft.com/office/powerpoint/2010/main" val="2954075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15904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9A1E406-71ED-4518-99AE-E96EFBAC8CFF}"/>
              </a:ext>
            </a:extLst>
          </p:cNvPr>
          <p:cNvPicPr>
            <a:picLocks noChangeAspect="1"/>
          </p:cNvPicPr>
          <p:nvPr/>
        </p:nvPicPr>
        <p:blipFill>
          <a:blip r:embed="rId3"/>
          <a:stretch>
            <a:fillRect/>
          </a:stretch>
        </p:blipFill>
        <p:spPr>
          <a:xfrm>
            <a:off x="0" y="323385"/>
            <a:ext cx="12192000" cy="6852646"/>
          </a:xfrm>
          <a:prstGeom prst="rect">
            <a:avLst/>
          </a:prstGeom>
        </p:spPr>
      </p:pic>
      <p:sp useBgFill="1">
        <p:nvSpPr>
          <p:cNvPr id="17"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58C098B-82E6-62D4-2C05-8963163EE112}"/>
              </a:ext>
            </a:extLst>
          </p:cNvPr>
          <p:cNvSpPr>
            <a:spLocks noGrp="1"/>
          </p:cNvSpPr>
          <p:nvPr>
            <p:ph type="title"/>
          </p:nvPr>
        </p:nvSpPr>
        <p:spPr>
          <a:xfrm>
            <a:off x="838200" y="556995"/>
            <a:ext cx="10515600" cy="1133693"/>
          </a:xfrm>
        </p:spPr>
        <p:txBody>
          <a:bodyPr>
            <a:normAutofit fontScale="90000"/>
          </a:bodyPr>
          <a:lstStyle/>
          <a:p>
            <a:r>
              <a:rPr lang="es-ES" sz="3600" b="1" dirty="0"/>
              <a:t>Estrategias de mitigación de los efectos de crisis de los emprendimientos indígenas</a:t>
            </a:r>
            <a:br>
              <a:rPr lang="es-MX" sz="4000" dirty="0"/>
            </a:br>
            <a:r>
              <a:rPr lang="es-MX" sz="4000" dirty="0"/>
              <a:t>Tiene un protocolo sanitario</a:t>
            </a:r>
            <a:endParaRPr lang="es-CL" sz="4000" dirty="0"/>
          </a:p>
        </p:txBody>
      </p:sp>
      <p:graphicFrame>
        <p:nvGraphicFramePr>
          <p:cNvPr id="7" name="Marcador de contenido 6">
            <a:extLst>
              <a:ext uri="{FF2B5EF4-FFF2-40B4-BE49-F238E27FC236}">
                <a16:creationId xmlns:a16="http://schemas.microsoft.com/office/drawing/2014/main" id="{5C1035B7-74EA-429A-457B-4768BA641529}"/>
              </a:ext>
            </a:extLst>
          </p:cNvPr>
          <p:cNvGraphicFramePr>
            <a:graphicFrameLocks noGrp="1"/>
          </p:cNvGraphicFramePr>
          <p:nvPr>
            <p:ph idx="1"/>
            <p:extLst>
              <p:ext uri="{D42A27DB-BD31-4B8C-83A1-F6EECF244321}">
                <p14:modId xmlns:p14="http://schemas.microsoft.com/office/powerpoint/2010/main" val="268229254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77652063"/>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2A86427-D6E2-2F99-B607-DA258678569D}"/>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D7C0238E-FDD4-9FA7-6B4B-362DEC1C0FFF}"/>
              </a:ext>
            </a:extLst>
          </p:cNvPr>
          <p:cNvSpPr>
            <a:spLocks noGrp="1"/>
          </p:cNvSpPr>
          <p:nvPr>
            <p:ph type="title"/>
          </p:nvPr>
        </p:nvSpPr>
        <p:spPr/>
        <p:txBody>
          <a:bodyPr/>
          <a:lstStyle/>
          <a:p>
            <a:r>
              <a:rPr lang="es-MX" dirty="0"/>
              <a:t>Nivel de participación por comuna</a:t>
            </a:r>
            <a:endParaRPr lang="es-CL" dirty="0"/>
          </a:p>
        </p:txBody>
      </p:sp>
      <mc:AlternateContent xmlns:mc="http://schemas.openxmlformats.org/markup-compatibility/2006" xmlns:cx1="http://schemas.microsoft.com/office/drawing/2015/9/8/chartex">
        <mc:Choice Requires="cx1">
          <p:graphicFrame>
            <p:nvGraphicFramePr>
              <p:cNvPr id="4" name="Marcador de contenido 3">
                <a:extLst>
                  <a:ext uri="{FF2B5EF4-FFF2-40B4-BE49-F238E27FC236}">
                    <a16:creationId xmlns:a16="http://schemas.microsoft.com/office/drawing/2014/main" id="{AEA708FD-CE4A-E9C7-CB06-D239B89C129E}"/>
                  </a:ext>
                </a:extLst>
              </p:cNvPr>
              <p:cNvGraphicFramePr>
                <a:graphicFrameLocks noGrp="1"/>
              </p:cNvGraphicFramePr>
              <p:nvPr>
                <p:ph idx="1"/>
                <p:extLst>
                  <p:ext uri="{D42A27DB-BD31-4B8C-83A1-F6EECF244321}">
                    <p14:modId xmlns:p14="http://schemas.microsoft.com/office/powerpoint/2010/main" val="2720944653"/>
                  </p:ext>
                </p:extLst>
              </p:nvPr>
            </p:nvGraphicFramePr>
            <p:xfrm>
              <a:off x="838200" y="1825625"/>
              <a:ext cx="10515600" cy="4351338"/>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Marcador de contenido 3">
                <a:extLst>
                  <a:ext uri="{FF2B5EF4-FFF2-40B4-BE49-F238E27FC236}">
                    <a16:creationId xmlns:a16="http://schemas.microsoft.com/office/drawing/2014/main" xmlns="" xmlns:cx1="http://schemas.microsoft.com/office/drawing/2015/9/8/chartex" id="{AEA708FD-CE4A-E9C7-CB06-D239B89C129E}"/>
                  </a:ext>
                </a:extLst>
              </p:cNvPr>
              <p:cNvPicPr>
                <a:picLocks noGrp="1" noRot="1" noChangeAspect="1" noMove="1" noResize="1" noEditPoints="1" noAdjustHandles="1" noChangeArrowheads="1" noChangeShapeType="1"/>
              </p:cNvPicPr>
              <p:nvPr/>
            </p:nvPicPr>
            <p:blipFill>
              <a:blip r:embed="rId4"/>
              <a:stretch>
                <a:fillRect/>
              </a:stretch>
            </p:blipFill>
            <p:spPr>
              <a:xfrm>
                <a:off x="838200" y="1825625"/>
                <a:ext cx="10515600" cy="4351338"/>
              </a:xfrm>
              <a:prstGeom prst="rect">
                <a:avLst/>
              </a:prstGeom>
            </p:spPr>
          </p:pic>
        </mc:Fallback>
      </mc:AlternateContent>
    </p:spTree>
    <p:extLst>
      <p:ext uri="{BB962C8B-B14F-4D97-AF65-F5344CB8AC3E}">
        <p14:creationId xmlns:p14="http://schemas.microsoft.com/office/powerpoint/2010/main" val="33695706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9E16224-0B35-FF25-E7FA-0E94B94EC033}"/>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CF087674-D856-F62E-5D26-A37826A6B3D5}"/>
              </a:ext>
            </a:extLst>
          </p:cNvPr>
          <p:cNvSpPr>
            <a:spLocks noGrp="1"/>
          </p:cNvSpPr>
          <p:nvPr>
            <p:ph type="title"/>
          </p:nvPr>
        </p:nvSpPr>
        <p:spPr>
          <a:xfrm>
            <a:off x="838200" y="365125"/>
            <a:ext cx="8938846" cy="1604352"/>
          </a:xfrm>
        </p:spPr>
        <p:txBody>
          <a:bodyPr>
            <a:normAutofit fontScale="90000"/>
          </a:bodyPr>
          <a:lstStyle/>
          <a:p>
            <a:r>
              <a:rPr lang="es-ES" sz="4400" b="1" dirty="0"/>
              <a:t>Estrategias de mitigación de los efectos de crisis de los emprendimientos indígenas </a:t>
            </a:r>
            <a:br>
              <a:rPr lang="es-ES" sz="4400" b="1" dirty="0"/>
            </a:br>
            <a:r>
              <a:rPr lang="es-MX" dirty="0"/>
              <a:t>¿Se encuentra en una zona de riesgo?</a:t>
            </a:r>
            <a:endParaRPr lang="es-CL" dirty="0"/>
          </a:p>
        </p:txBody>
      </p:sp>
      <p:graphicFrame>
        <p:nvGraphicFramePr>
          <p:cNvPr id="4" name="Marcador de contenido 3">
            <a:extLst>
              <a:ext uri="{FF2B5EF4-FFF2-40B4-BE49-F238E27FC236}">
                <a16:creationId xmlns:a16="http://schemas.microsoft.com/office/drawing/2014/main" id="{FC6B313B-2112-51A6-98EC-DE979943A6EF}"/>
              </a:ext>
            </a:extLst>
          </p:cNvPr>
          <p:cNvGraphicFramePr>
            <a:graphicFrameLocks noGrp="1"/>
          </p:cNvGraphicFramePr>
          <p:nvPr>
            <p:ph idx="1"/>
            <p:extLst>
              <p:ext uri="{D42A27DB-BD31-4B8C-83A1-F6EECF244321}">
                <p14:modId xmlns:p14="http://schemas.microsoft.com/office/powerpoint/2010/main" val="1339406243"/>
              </p:ext>
            </p:extLst>
          </p:nvPr>
        </p:nvGraphicFramePr>
        <p:xfrm>
          <a:off x="838200" y="184594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04998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D0D5EA7-F8A9-A8B0-7FA6-9CBAF07EF7BB}"/>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48893BA9-7F84-E588-1D4A-56B6A2579DC8}"/>
              </a:ext>
            </a:extLst>
          </p:cNvPr>
          <p:cNvSpPr>
            <a:spLocks noGrp="1"/>
          </p:cNvSpPr>
          <p:nvPr>
            <p:ph type="title"/>
          </p:nvPr>
        </p:nvSpPr>
        <p:spPr>
          <a:xfrm>
            <a:off x="838200" y="365125"/>
            <a:ext cx="9208477" cy="1692275"/>
          </a:xfrm>
        </p:spPr>
        <p:txBody>
          <a:bodyPr>
            <a:normAutofit fontScale="90000"/>
          </a:bodyPr>
          <a:lstStyle/>
          <a:p>
            <a:r>
              <a:rPr lang="es-ES" sz="4400" b="1" dirty="0"/>
              <a:t>Estrategias de mitigación de los efectos de crisis de los emprendimientos indígenas </a:t>
            </a:r>
            <a:r>
              <a:rPr lang="es-MX" dirty="0"/>
              <a:t>Primeros auxilios.</a:t>
            </a:r>
            <a:endParaRPr lang="es-CL" dirty="0"/>
          </a:p>
        </p:txBody>
      </p:sp>
      <p:graphicFrame>
        <p:nvGraphicFramePr>
          <p:cNvPr id="4" name="Marcador de contenido 3">
            <a:extLst>
              <a:ext uri="{FF2B5EF4-FFF2-40B4-BE49-F238E27FC236}">
                <a16:creationId xmlns:a16="http://schemas.microsoft.com/office/drawing/2014/main" id="{3C655F33-EE12-D1D0-81FD-C208B29EC2B9}"/>
              </a:ext>
            </a:extLst>
          </p:cNvPr>
          <p:cNvGraphicFramePr>
            <a:graphicFrameLocks noGrp="1"/>
          </p:cNvGraphicFramePr>
          <p:nvPr>
            <p:ph idx="1"/>
            <p:extLst>
              <p:ext uri="{D42A27DB-BD31-4B8C-83A1-F6EECF244321}">
                <p14:modId xmlns:p14="http://schemas.microsoft.com/office/powerpoint/2010/main" val="1840299216"/>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áfico 8">
            <a:extLst>
              <a:ext uri="{FF2B5EF4-FFF2-40B4-BE49-F238E27FC236}">
                <a16:creationId xmlns:a16="http://schemas.microsoft.com/office/drawing/2014/main" id="{3C655F33-EE12-D1D0-81FD-C208B29EC2B9}"/>
              </a:ext>
            </a:extLst>
          </p:cNvPr>
          <p:cNvGraphicFramePr>
            <a:graphicFrameLocks/>
          </p:cNvGraphicFramePr>
          <p:nvPr>
            <p:extLst>
              <p:ext uri="{D42A27DB-BD31-4B8C-83A1-F6EECF244321}">
                <p14:modId xmlns:p14="http://schemas.microsoft.com/office/powerpoint/2010/main" val="3418985633"/>
              </p:ext>
            </p:extLst>
          </p:nvPr>
        </p:nvGraphicFramePr>
        <p:xfrm>
          <a:off x="2819400" y="2057400"/>
          <a:ext cx="6553200" cy="42545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43925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1FB9002-84E4-217A-3307-29A613A40DCC}"/>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363AE4D8-2A9A-C213-9F58-80CC33BC74D1}"/>
              </a:ext>
            </a:extLst>
          </p:cNvPr>
          <p:cNvSpPr>
            <a:spLocks noGrp="1"/>
          </p:cNvSpPr>
          <p:nvPr>
            <p:ph type="title"/>
          </p:nvPr>
        </p:nvSpPr>
        <p:spPr>
          <a:xfrm>
            <a:off x="838201" y="334644"/>
            <a:ext cx="8974014" cy="1728617"/>
          </a:xfrm>
        </p:spPr>
        <p:txBody>
          <a:bodyPr>
            <a:noAutofit/>
          </a:bodyPr>
          <a:lstStyle/>
          <a:p>
            <a:r>
              <a:rPr lang="es-ES" sz="3600" b="1" dirty="0"/>
              <a:t>Estrategias de mitigación de los efectos de crisis de los emprendimientos indígenas</a:t>
            </a:r>
            <a:br>
              <a:rPr lang="es-MX" sz="3600" dirty="0"/>
            </a:br>
            <a:r>
              <a:rPr lang="es-MX" sz="3600" dirty="0"/>
              <a:t>¿Posee una zona segura?</a:t>
            </a:r>
            <a:endParaRPr lang="es-CL" sz="3600" dirty="0"/>
          </a:p>
        </p:txBody>
      </p:sp>
      <p:graphicFrame>
        <p:nvGraphicFramePr>
          <p:cNvPr id="5" name="Marcador de contenido 4">
            <a:extLst>
              <a:ext uri="{FF2B5EF4-FFF2-40B4-BE49-F238E27FC236}">
                <a16:creationId xmlns:a16="http://schemas.microsoft.com/office/drawing/2014/main" id="{8E62BFEA-8FAF-AC33-0420-55AFCE7844B4}"/>
              </a:ext>
            </a:extLst>
          </p:cNvPr>
          <p:cNvGraphicFramePr>
            <a:graphicFrameLocks noGrp="1"/>
          </p:cNvGraphicFramePr>
          <p:nvPr>
            <p:ph idx="1"/>
            <p:extLst>
              <p:ext uri="{D42A27DB-BD31-4B8C-83A1-F6EECF244321}">
                <p14:modId xmlns:p14="http://schemas.microsoft.com/office/powerpoint/2010/main" val="719653183"/>
              </p:ext>
            </p:extLst>
          </p:nvPr>
        </p:nvGraphicFramePr>
        <p:xfrm>
          <a:off x="411480" y="1863408"/>
          <a:ext cx="11191240" cy="4486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709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ADDD022-2854-163F-15DF-9981C0B7DA61}"/>
              </a:ext>
            </a:extLst>
          </p:cNvPr>
          <p:cNvPicPr>
            <a:picLocks noChangeAspect="1"/>
          </p:cNvPicPr>
          <p:nvPr/>
        </p:nvPicPr>
        <p:blipFill>
          <a:blip r:embed="rId2"/>
          <a:stretch>
            <a:fillRect/>
          </a:stretch>
        </p:blipFill>
        <p:spPr>
          <a:xfrm>
            <a:off x="0" y="0"/>
            <a:ext cx="12192000" cy="6852646"/>
          </a:xfrm>
          <a:prstGeom prst="rect">
            <a:avLst/>
          </a:prstGeom>
        </p:spPr>
      </p:pic>
      <p:sp>
        <p:nvSpPr>
          <p:cNvPr id="2" name="Título 1">
            <a:extLst>
              <a:ext uri="{FF2B5EF4-FFF2-40B4-BE49-F238E27FC236}">
                <a16:creationId xmlns:a16="http://schemas.microsoft.com/office/drawing/2014/main" id="{DB15D869-76BF-9F4D-27A2-A5C5BDD2E009}"/>
              </a:ext>
            </a:extLst>
          </p:cNvPr>
          <p:cNvSpPr>
            <a:spLocks noGrp="1"/>
          </p:cNvSpPr>
          <p:nvPr>
            <p:ph type="title"/>
          </p:nvPr>
        </p:nvSpPr>
        <p:spPr/>
        <p:txBody>
          <a:bodyPr/>
          <a:lstStyle/>
          <a:p>
            <a:r>
              <a:rPr lang="es-MX" dirty="0"/>
              <a:t>Nivel de participación por pueblo indígena</a:t>
            </a:r>
            <a:endParaRPr lang="es-CL" dirty="0"/>
          </a:p>
        </p:txBody>
      </p:sp>
      <p:graphicFrame>
        <p:nvGraphicFramePr>
          <p:cNvPr id="4" name="Marcador de contenido 3">
            <a:extLst>
              <a:ext uri="{FF2B5EF4-FFF2-40B4-BE49-F238E27FC236}">
                <a16:creationId xmlns:a16="http://schemas.microsoft.com/office/drawing/2014/main" id="{20C9CB20-A04C-75E8-1245-F5944CE3B730}"/>
              </a:ext>
            </a:extLst>
          </p:cNvPr>
          <p:cNvGraphicFramePr>
            <a:graphicFrameLocks noGrp="1"/>
          </p:cNvGraphicFramePr>
          <p:nvPr>
            <p:ph idx="1"/>
            <p:extLst>
              <p:ext uri="{D42A27DB-BD31-4B8C-83A1-F6EECF244321}">
                <p14:modId xmlns:p14="http://schemas.microsoft.com/office/powerpoint/2010/main" val="13752182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783980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4433</TotalTime>
  <Words>1619</Words>
  <Application>Microsoft Macintosh PowerPoint</Application>
  <PresentationFormat>Panorámica</PresentationFormat>
  <Paragraphs>140</Paragraphs>
  <Slides>82</Slides>
  <Notes>0</Notes>
  <HiddenSlides>5</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82</vt:i4>
      </vt:variant>
    </vt:vector>
  </HeadingPairs>
  <TitlesOfParts>
    <vt:vector size="87" baseType="lpstr">
      <vt:lpstr>Aptos</vt:lpstr>
      <vt:lpstr>Aptos Display</vt:lpstr>
      <vt:lpstr>Arial</vt:lpstr>
      <vt:lpstr>Calibri</vt:lpstr>
      <vt:lpstr>Tema de Office</vt:lpstr>
      <vt:lpstr>Presentación de PowerPoint</vt:lpstr>
      <vt:lpstr>PRESENTACIÓN BORRADOR</vt:lpstr>
      <vt:lpstr>Introducción</vt:lpstr>
      <vt:lpstr>Metodología</vt:lpstr>
      <vt:lpstr>Pasos a seguir e importancia de esta reunión</vt:lpstr>
      <vt:lpstr>Tasa de respuesta</vt:lpstr>
      <vt:lpstr>Caracterización del emprendimiento o empresas de turismo</vt:lpstr>
      <vt:lpstr>Nivel de participación por comuna</vt:lpstr>
      <vt:lpstr>Nivel de participación por pueblo indígena</vt:lpstr>
      <vt:lpstr>Género </vt:lpstr>
      <vt:lpstr>Edad promedio en años</vt:lpstr>
      <vt:lpstr>Nivel educacional</vt:lpstr>
      <vt:lpstr>Capacitaciones recibidas (opción múltiple)</vt:lpstr>
      <vt:lpstr>Capacitaciones requeridas (opción múltiple)</vt:lpstr>
      <vt:lpstr>Cruce de capacitaciones requeridas vs recibidas (%)</vt:lpstr>
      <vt:lpstr>Ubicación urbana y rural</vt:lpstr>
      <vt:lpstr>Idioma en que se ofrece la actividad turística (opción múltiple)</vt:lpstr>
      <vt:lpstr>Oferta de productos y/o servicios turísticos (opción múltiple)</vt:lpstr>
      <vt:lpstr>¿Qué servicios de actividad recreativa ofrece su emprendimiento o empresa turística? (DUDA: opción múltiple)</vt:lpstr>
      <vt:lpstr>Actividad turística como actividad principal</vt:lpstr>
      <vt:lpstr>Procedencia de los trabajadores que integran las empresas turísticas</vt:lpstr>
      <vt:lpstr>Temporada de funcionamiento de actividad turística (Opción múltiple)</vt:lpstr>
      <vt:lpstr>Financiamiento de la actividad turística (opción múltiple) (%)</vt:lpstr>
      <vt:lpstr>N° de empresas turísticas según año de inicio de actividades ante SII</vt:lpstr>
      <vt:lpstr>Año de inicio ante el SII</vt:lpstr>
      <vt:lpstr>Nivel de formalización (Opción múltiple)</vt:lpstr>
      <vt:lpstr>Tipo de sociedad comercial</vt:lpstr>
      <vt:lpstr>Propiedad del lugar donde se realiza la actividad turística</vt:lpstr>
      <vt:lpstr>Infraestructura: Tipos de instalaciones turísticas (opción múltiple)</vt:lpstr>
      <vt:lpstr>Redes y cooperación vinculadas a actividad turística Pertenencia a una Organización Indígena</vt:lpstr>
      <vt:lpstr>Redes y cooperación vinculadas a actividad turística Compra regularmente insumos y materias primas a otras personas de la comunidad para ofrecer a los turistas</vt:lpstr>
      <vt:lpstr>Redes y cooperación vinculadas a actividad turística El emprendimiento se vincula con otros actores presentes en el territorio pudiendo desarrollar actividades en conjunto (ej: redes turísticas locales)</vt:lpstr>
      <vt:lpstr>Indicador económico: Oferta y Demanda Turística</vt:lpstr>
      <vt:lpstr>Temporada de funcionamiento de la actividad turística (Opción múltiple)</vt:lpstr>
      <vt:lpstr>Empleos generados por el turismo indígena Porcentaje de empresas considerando el número de trabajadores, en temporada alta</vt:lpstr>
      <vt:lpstr>Empleos generados por el turismo indígena  Porcentaje de empresas según número de trabajadores, en temporada Baja</vt:lpstr>
      <vt:lpstr>FALTA: ¿Cuántos/as trabajadores/as de su emprendimiento o empresa turística son de su familia o de la comunidad? (En caso de ninguno elegir 0)</vt:lpstr>
      <vt:lpstr>Redes y cooperación vinculadas a actividad turística Se vincula con empresas externas (no del territorio)</vt:lpstr>
      <vt:lpstr>Infraestructura: Tipos de instalaciones turísticas (opción múltiple)</vt:lpstr>
      <vt:lpstr>Servicios especiales para los visitantes ¿Su actividad contempla adaptabilidad a personas con discapacidad?</vt:lpstr>
      <vt:lpstr>Servicios especiales para los visitantes ¿Su actividad contempla adaptabilidad de la comida? No aplica (no ofrecen alimentación)</vt:lpstr>
      <vt:lpstr>Servicios especiales para los visitantes ¿en el emprendimiento o empresa turística se admiten mascotas? </vt:lpstr>
      <vt:lpstr>Comunicación: acceso a internet</vt:lpstr>
      <vt:lpstr>Medios para la comunicación y comercialización de la oferta (opción múltiple)</vt:lpstr>
      <vt:lpstr>Nivel de formalización (Opción múltiple)</vt:lpstr>
      <vt:lpstr>Motivos para No formalizarse</vt:lpstr>
      <vt:lpstr>Registro en SERNATUR</vt:lpstr>
      <vt:lpstr>Tipo de sociedad comercial</vt:lpstr>
      <vt:lpstr>¿Es el turismo su actividad principal?</vt:lpstr>
      <vt:lpstr>Ingresos económicos complementarios al turismo Porcentaje de emprendedores y/o empresarios turísticos que complementan sus ingresos con otras actividades distintas al turismo</vt:lpstr>
      <vt:lpstr>Financiamiento de la actividad turística (opción múltiple)</vt:lpstr>
      <vt:lpstr>Fuentes de Financiamiento Público (opción múltiple) </vt:lpstr>
      <vt:lpstr>Número de turistas recibidos por comuna, en temporada alta)</vt:lpstr>
      <vt:lpstr>Porcentaje de empresas según número de turistas atendidos en el año</vt:lpstr>
      <vt:lpstr>Porcentaje de empresas según número de turistas atendidos diarios, en temporada alta.</vt:lpstr>
      <vt:lpstr>Porcentaje de empresas según gasto diario del turista</vt:lpstr>
      <vt:lpstr>INDICADOR SOCIO CULTURAL: IDENTIDAD Y PERTINENCIA LOCAL</vt:lpstr>
      <vt:lpstr>Prácticas que promueven la identidad cultural local ¿el emprendimiento o empresa turística desarrolla y/o vende artesanía y/o manifestaciones artísticas con identidad local?</vt:lpstr>
      <vt:lpstr>Prácticas que promueven la identidad cultural local  En su territorio existen señaléticas y demarcaciones para proteger el patrimonio arqueológico, cultural y/o de sitios sagrados del territorio</vt:lpstr>
      <vt:lpstr>Prácticas que promueven la identidad cultural local  Entrega Información sobre el territorio y el pueblo indígena visitado</vt:lpstr>
      <vt:lpstr>Oferta de actividades turísticas vinculadas a labores diarias de las familias indígenas</vt:lpstr>
      <vt:lpstr>Normas de comportamiento para visitantes y socios comerciales  Emprendimiento informa sobre normas de comportamiento que debe seguir el turista en los sitios de visita</vt:lpstr>
      <vt:lpstr>Normas de comportamiento para visitantes y socios comerciales El emprendimiento informa sobre normas de comportamiento para otros servicios externos que operan en el territorio (agencias de turismo, otros)</vt:lpstr>
      <vt:lpstr>Ambientales: cuidado y manejo de recursos</vt:lpstr>
      <vt:lpstr>Propiedad del lugar donde realiza la actividad turística</vt:lpstr>
      <vt:lpstr>Métodos de tratamientos de residuos utilizados en el turismo indígena</vt:lpstr>
      <vt:lpstr>Tecnología utilizada para Eficiencia energética en el turismo indígena</vt:lpstr>
      <vt:lpstr>Prácticas de protección y/o regeneración natural en espacios turísticos Su emprendimiento cuenta con prácticas de recuperación ambiental</vt:lpstr>
      <vt:lpstr>Prácticas de protección y/o regeneración natural en espacios turísticos Turismo ha afectado la conservación del patrimonio (en términos amplios)</vt:lpstr>
      <vt:lpstr>Prácticas de protección y/o regeneración natural en espacios turísticos Su emprendimiento a definido un número máximo de turistas para atender simultáneamente (N° máximo diario)</vt:lpstr>
      <vt:lpstr>Disponibilidad de agua durante todo el año</vt:lpstr>
      <vt:lpstr>Procedencia de agua (Está malo)</vt:lpstr>
      <vt:lpstr>Indicador Emergencias: eventos de crisis en el territorio</vt:lpstr>
      <vt:lpstr>Crisis en los últimos dos años</vt:lpstr>
      <vt:lpstr>EVENTO QUE CAUSÓ LA CRISIS </vt:lpstr>
      <vt:lpstr>Nivel de recuperación del emprendimiento tras la crisis</vt:lpstr>
      <vt:lpstr>Reconocimiento de actores claves del territorio ante emergencias (opción múltiple)</vt:lpstr>
      <vt:lpstr>Existencia de protocolo ante crisis</vt:lpstr>
      <vt:lpstr>Estrategias de mitigación de los efectos de crisis de los emprendimientos indígenas Tiene un protocolo sanitario</vt:lpstr>
      <vt:lpstr>Estrategias de mitigación de los efectos de crisis de los emprendimientos indígenas  ¿Se encuentra en una zona de riesgo?</vt:lpstr>
      <vt:lpstr>Estrategias de mitigación de los efectos de crisis de los emprendimientos indígenas Primeros auxilios.</vt:lpstr>
      <vt:lpstr>Estrategias de mitigación de los efectos de crisis de los emprendimientos indígenas ¿Posee una zona segura?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Matias Javier Deneken Uribe</dc:creator>
  <cp:lastModifiedBy>Francisca Antonia De La Maza Cabrera</cp:lastModifiedBy>
  <cp:revision>81</cp:revision>
  <dcterms:created xsi:type="dcterms:W3CDTF">2024-03-27T13:24:06Z</dcterms:created>
  <dcterms:modified xsi:type="dcterms:W3CDTF">2024-04-18T22:23:12Z</dcterms:modified>
</cp:coreProperties>
</file>