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51_B9831690.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modernComment_13D_C8D7916F.xml" ContentType="application/vnd.ms-powerpoint.comments+xml"/>
  <Override PartName="/ppt/charts/chartEx1.xml" ContentType="application/vnd.ms-office.chartex+xml"/>
  <Override PartName="/ppt/charts/style2.xml" ContentType="application/vnd.ms-office.chartstyle+xml"/>
  <Override PartName="/ppt/charts/colors2.xml" ContentType="application/vnd.ms-office.chartcolorstyle+xml"/>
  <Override PartName="/ppt/comments/modernComment_12F_B77CA077.xml" ContentType="application/vnd.ms-powerpoint.comments+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omments/modernComment_11F_8CFD117A.xml" ContentType="application/vnd.ms-powerpoint.comments+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omments/modernComment_130_969106AC.xml" ContentType="application/vnd.ms-powerpoint.comments+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omments/modernComment_149_BD3209CC.xml" ContentType="application/vnd.ms-powerpoint.comments+xml"/>
  <Override PartName="/ppt/charts/chartEx2.xml" ContentType="application/vnd.ms-office.chartex+xml"/>
  <Override PartName="/ppt/charts/style7.xml" ContentType="application/vnd.ms-office.chartstyle+xml"/>
  <Override PartName="/ppt/charts/colors7.xml" ContentType="application/vnd.ms-office.chartcolorstyle+xml"/>
  <Override PartName="/ppt/charts/chartEx3.xml" ContentType="application/vnd.ms-office.chartex+xml"/>
  <Override PartName="/ppt/charts/style8.xml" ContentType="application/vnd.ms-office.chartstyle+xml"/>
  <Override PartName="/ppt/charts/colors8.xml" ContentType="application/vnd.ms-office.chartcolorstyle+xml"/>
  <Override PartName="/ppt/comments/modernComment_150_2C645D89.xml" ContentType="application/vnd.ms-powerpoint.comments+xml"/>
  <Override PartName="/ppt/charts/chart6.xml" ContentType="application/vnd.openxmlformats-officedocument.drawingml.chart+xml"/>
  <Override PartName="/ppt/charts/style9.xml" ContentType="application/vnd.ms-office.chartstyle+xml"/>
  <Override PartName="/ppt/charts/colors9.xml" ContentType="application/vnd.ms-office.chartcolorstyle+xml"/>
  <Override PartName="/ppt/charts/chart7.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8.xml" ContentType="application/vnd.openxmlformats-officedocument.drawingml.chart+xml"/>
  <Override PartName="/ppt/charts/style11.xml" ContentType="application/vnd.ms-office.chartstyle+xml"/>
  <Override PartName="/ppt/charts/colors11.xml" ContentType="application/vnd.ms-office.chartcolorstyle+xml"/>
  <Override PartName="/ppt/comments/modernComment_143_2FF1DFB1.xml" ContentType="application/vnd.ms-powerpoint.comments+xml"/>
  <Override PartName="/ppt/charts/chart9.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Ex4.xml" ContentType="application/vnd.ms-office.chartex+xml"/>
  <Override PartName="/ppt/charts/style13.xml" ContentType="application/vnd.ms-office.chartstyle+xml"/>
  <Override PartName="/ppt/charts/colors13.xml" ContentType="application/vnd.ms-office.chartcolorstyle+xml"/>
  <Override PartName="/ppt/comments/modernComment_145_A4495373.xml" ContentType="application/vnd.ms-powerpoint.comments+xml"/>
  <Override PartName="/ppt/charts/chartEx5.xml" ContentType="application/vnd.ms-office.chartex+xml"/>
  <Override PartName="/ppt/charts/style14.xml" ContentType="application/vnd.ms-office.chartstyle+xml"/>
  <Override PartName="/ppt/charts/colors14.xml" ContentType="application/vnd.ms-office.chartcolorstyle+xml"/>
  <Override PartName="/ppt/charts/chart10.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1.xml" ContentType="application/vnd.openxmlformats-officedocument.drawingml.chart+xml"/>
  <Override PartName="/ppt/charts/style16.xml" ContentType="application/vnd.ms-office.chartstyle+xml"/>
  <Override PartName="/ppt/charts/colors16.xml" ContentType="application/vnd.ms-office.chartcolorstyle+xml"/>
  <Override PartName="/ppt/comments/modernComment_138_CDCED583.xml" ContentType="application/vnd.ms-powerpoint.comments+xml"/>
  <Override PartName="/ppt/charts/chart12.xml" ContentType="application/vnd.openxmlformats-officedocument.drawingml.chart+xml"/>
  <Override PartName="/ppt/charts/style17.xml" ContentType="application/vnd.ms-office.chartstyle+xml"/>
  <Override PartName="/ppt/charts/colors17.xml" ContentType="application/vnd.ms-office.chartcolorstyle+xml"/>
  <Override PartName="/ppt/comments/modernComment_11B_6C7C4B01.xml" ContentType="application/vnd.ms-powerpoint.comments+xml"/>
  <Override PartName="/ppt/charts/chartEx6.xml" ContentType="application/vnd.ms-office.chartex+xml"/>
  <Override PartName="/ppt/charts/style18.xml" ContentType="application/vnd.ms-office.chartstyle+xml"/>
  <Override PartName="/ppt/charts/colors18.xml" ContentType="application/vnd.ms-office.chartcolorstyle+xml"/>
  <Override PartName="/ppt/charts/chart13.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14.xml" ContentType="application/vnd.openxmlformats-officedocument.drawingml.chart+xml"/>
  <Override PartName="/ppt/charts/style20.xml" ContentType="application/vnd.ms-office.chartstyle+xml"/>
  <Override PartName="/ppt/charts/colors20.xml" ContentType="application/vnd.ms-office.chartcolorstyle+xml"/>
  <Override PartName="/ppt/comments/modernComment_141_AA92EAD4.xml" ContentType="application/vnd.ms-powerpoint.comments+xml"/>
  <Override PartName="/ppt/charts/chart15.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16.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Ex7.xml" ContentType="application/vnd.ms-office.chartex+xml"/>
  <Override PartName="/ppt/charts/style23.xml" ContentType="application/vnd.ms-office.chartstyle+xml"/>
  <Override PartName="/ppt/charts/colors23.xml" ContentType="application/vnd.ms-office.chartcolorstyle+xml"/>
  <Override PartName="/ppt/comments/modernComment_144_10631516.xml" ContentType="application/vnd.ms-powerpoint.comments+xml"/>
  <Override PartName="/ppt/charts/chart17.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18.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19.xml" ContentType="application/vnd.openxmlformats-officedocument.drawingml.chart+xml"/>
  <Override PartName="/ppt/charts/style26.xml" ContentType="application/vnd.ms-office.chartstyle+xml"/>
  <Override PartName="/ppt/charts/colors26.xml" ContentType="application/vnd.ms-office.chartcolorstyle+xml"/>
  <Override PartName="/ppt/comments/modernComment_154_C235786B.xml" ContentType="application/vnd.ms-powerpoint.comments+xml"/>
  <Override PartName="/ppt/charts/chart20.xml" ContentType="application/vnd.openxmlformats-officedocument.drawingml.chart+xml"/>
  <Override PartName="/ppt/charts/style27.xml" ContentType="application/vnd.ms-office.chartstyle+xml"/>
  <Override PartName="/ppt/charts/colors27.xml" ContentType="application/vnd.ms-office.chartcolorstyle+xml"/>
  <Override PartName="/ppt/comments/modernComment_115_6C4E3B1C.xml" ContentType="application/vnd.ms-powerpoint.comments+xml"/>
  <Override PartName="/ppt/charts/chart21.xml" ContentType="application/vnd.openxmlformats-officedocument.drawingml.chart+xml"/>
  <Override PartName="/ppt/charts/style28.xml" ContentType="application/vnd.ms-office.chartstyle+xml"/>
  <Override PartName="/ppt/charts/colors28.xml" ContentType="application/vnd.ms-office.chartcolorstyle+xml"/>
  <Override PartName="/ppt/comments/modernComment_129_850D4E65.xml" ContentType="application/vnd.ms-powerpoint.comments+xml"/>
  <Override PartName="/ppt/charts/chart22.xml" ContentType="application/vnd.openxmlformats-officedocument.drawingml.chart+xml"/>
  <Override PartName="/ppt/charts/style29.xml" ContentType="application/vnd.ms-office.chartstyle+xml"/>
  <Override PartName="/ppt/charts/colors29.xml" ContentType="application/vnd.ms-office.chartcolorstyle+xml"/>
  <Override PartName="/ppt/comments/modernComment_16F_BC1352E1.xml" ContentType="application/vnd.ms-powerpoint.comments+xml"/>
  <Override PartName="/ppt/charts/chartEx8.xml" ContentType="application/vnd.ms-office.chartex+xml"/>
  <Override PartName="/ppt/charts/style30.xml" ContentType="application/vnd.ms-office.chartstyle+xml"/>
  <Override PartName="/ppt/charts/colors30.xml" ContentType="application/vnd.ms-office.chartcolorstyle+xml"/>
  <Override PartName="/ppt/charts/chart23.xml" ContentType="application/vnd.openxmlformats-officedocument.drawingml.chart+xml"/>
  <Override PartName="/ppt/charts/style31.xml" ContentType="application/vnd.ms-office.chartstyle+xml"/>
  <Override PartName="/ppt/charts/colors31.xml" ContentType="application/vnd.ms-office.chartcolorstyle+xml"/>
  <Override PartName="/ppt/comments/modernComment_166_89C624C9.xml" ContentType="application/vnd.ms-powerpoint.comments+xml"/>
  <Override PartName="/ppt/charts/chartEx9.xml" ContentType="application/vnd.ms-office.chartex+xml"/>
  <Override PartName="/ppt/charts/style32.xml" ContentType="application/vnd.ms-office.chartstyle+xml"/>
  <Override PartName="/ppt/charts/colors32.xml" ContentType="application/vnd.ms-office.chartcolorstyle+xml"/>
  <Override PartName="/ppt/charts/chart24.xml" ContentType="application/vnd.openxmlformats-officedocument.drawingml.chart+xml"/>
  <Override PartName="/ppt/charts/style33.xml" ContentType="application/vnd.ms-office.chartstyle+xml"/>
  <Override PartName="/ppt/charts/colors33.xml" ContentType="application/vnd.ms-office.chartcolorstyle+xml"/>
  <Override PartName="/ppt/comments/modernComment_107_1500DFCF.xml" ContentType="application/vnd.ms-powerpoint.comments+xml"/>
  <Override PartName="/ppt/charts/chart25.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26.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27.xml" ContentType="application/vnd.openxmlformats-officedocument.drawingml.chart+xml"/>
  <Override PartName="/ppt/charts/style36.xml" ContentType="application/vnd.ms-office.chartstyle+xml"/>
  <Override PartName="/ppt/charts/colors36.xml" ContentType="application/vnd.ms-office.chartcolorstyle+xml"/>
  <Override PartName="/ppt/comments/modernComment_121_F3B168AE.xml" ContentType="application/vnd.ms-powerpoint.comments+xml"/>
  <Override PartName="/ppt/charts/chartEx10.xml" ContentType="application/vnd.ms-office.chartex+xml"/>
  <Override PartName="/ppt/charts/style37.xml" ContentType="application/vnd.ms-office.chartstyle+xml"/>
  <Override PartName="/ppt/charts/colors37.xml" ContentType="application/vnd.ms-office.chartcolorstyle+xml"/>
  <Override PartName="/ppt/comments/modernComment_156_6EE1535E.xml" ContentType="application/vnd.ms-powerpoint.comments+xml"/>
  <Override PartName="/ppt/charts/chart28.xml" ContentType="application/vnd.openxmlformats-officedocument.drawingml.chart+xml"/>
  <Override PartName="/ppt/charts/style38.xml" ContentType="application/vnd.ms-office.chartstyle+xml"/>
  <Override PartName="/ppt/charts/colors38.xml" ContentType="application/vnd.ms-office.chartcolorstyle+xml"/>
  <Override PartName="/ppt/charts/chart29.xml" ContentType="application/vnd.openxmlformats-officedocument.drawingml.chart+xml"/>
  <Override PartName="/ppt/charts/style39.xml" ContentType="application/vnd.ms-office.chartstyle+xml"/>
  <Override PartName="/ppt/charts/colors39.xml" ContentType="application/vnd.ms-office.chartcolorstyle+xml"/>
  <Override PartName="/ppt/comments/modernComment_16E_39588E20.xml" ContentType="application/vnd.ms-powerpoint.comments+xml"/>
  <Override PartName="/ppt/charts/chartEx11.xml" ContentType="application/vnd.ms-office.chartex+xml"/>
  <Override PartName="/ppt/charts/style40.xml" ContentType="application/vnd.ms-office.chartstyle+xml"/>
  <Override PartName="/ppt/charts/colors40.xml" ContentType="application/vnd.ms-office.chartcolorstyle+xml"/>
  <Override PartName="/ppt/comments/modernComment_157_2F8BE423.xml" ContentType="application/vnd.ms-powerpoint.comments+xml"/>
  <Override PartName="/ppt/charts/chart30.xml" ContentType="application/vnd.openxmlformats-officedocument.drawingml.chart+xml"/>
  <Override PartName="/ppt/charts/style41.xml" ContentType="application/vnd.ms-office.chartstyle+xml"/>
  <Override PartName="/ppt/charts/colors41.xml" ContentType="application/vnd.ms-office.chartcolorstyle+xml"/>
  <Override PartName="/ppt/charts/chart31.xml" ContentType="application/vnd.openxmlformats-officedocument.drawingml.chart+xml"/>
  <Override PartName="/ppt/charts/style42.xml" ContentType="application/vnd.ms-office.chartstyle+xml"/>
  <Override PartName="/ppt/charts/colors42.xml" ContentType="application/vnd.ms-office.chartcolorstyle+xml"/>
  <Override PartName="/ppt/comments/modernComment_158_971FD6AC.xml" ContentType="application/vnd.ms-powerpoint.comments+xml"/>
  <Override PartName="/ppt/charts/chart32.xml" ContentType="application/vnd.openxmlformats-officedocument.drawingml.chart+xml"/>
  <Override PartName="/ppt/charts/style43.xml" ContentType="application/vnd.ms-office.chartstyle+xml"/>
  <Override PartName="/ppt/charts/colors43.xml" ContentType="application/vnd.ms-office.chartcolorstyle+xml"/>
  <Override PartName="/ppt/comments/modernComment_11C_B2EF9C06.xml" ContentType="application/vnd.ms-powerpoint.comments+xml"/>
  <Override PartName="/ppt/charts/chartEx12.xml" ContentType="application/vnd.ms-office.chartex+xml"/>
  <Override PartName="/ppt/charts/style44.xml" ContentType="application/vnd.ms-office.chartstyle+xml"/>
  <Override PartName="/ppt/charts/colors44.xml" ContentType="application/vnd.ms-office.chartcolorstyle+xml"/>
  <Override PartName="/ppt/comments/modernComment_146_97A76542.xml" ContentType="application/vnd.ms-powerpoint.comments+xml"/>
  <Override PartName="/ppt/charts/chart33.xml" ContentType="application/vnd.openxmlformats-officedocument.drawingml.chart+xml"/>
  <Override PartName="/ppt/charts/style45.xml" ContentType="application/vnd.ms-office.chartstyle+xml"/>
  <Override PartName="/ppt/charts/colors45.xml" ContentType="application/vnd.ms-office.chartcolorstyle+xml"/>
  <Override PartName="/ppt/charts/chart34.xml" ContentType="application/vnd.openxmlformats-officedocument.drawingml.chart+xml"/>
  <Override PartName="/ppt/charts/style46.xml" ContentType="application/vnd.ms-office.chartstyle+xml"/>
  <Override PartName="/ppt/charts/colors46.xml" ContentType="application/vnd.ms-office.chartcolorstyle+xml"/>
  <Override PartName="/ppt/charts/chart35.xml" ContentType="application/vnd.openxmlformats-officedocument.drawingml.chart+xml"/>
  <Override PartName="/ppt/charts/style47.xml" ContentType="application/vnd.ms-office.chartstyle+xml"/>
  <Override PartName="/ppt/charts/colors47.xml" ContentType="application/vnd.ms-office.chartcolorstyle+xml"/>
  <Override PartName="/ppt/charts/chart36.xml" ContentType="application/vnd.openxmlformats-officedocument.drawingml.chart+xml"/>
  <Override PartName="/ppt/charts/style48.xml" ContentType="application/vnd.ms-office.chartstyle+xml"/>
  <Override PartName="/ppt/charts/colors48.xml" ContentType="application/vnd.ms-office.chartcolorstyle+xml"/>
  <Override PartName="/ppt/charts/chart37.xml" ContentType="application/vnd.openxmlformats-officedocument.drawingml.chart+xml"/>
  <Override PartName="/ppt/charts/style49.xml" ContentType="application/vnd.ms-office.chartstyle+xml"/>
  <Override PartName="/ppt/charts/colors49.xml" ContentType="application/vnd.ms-office.chartcolorstyle+xml"/>
  <Override PartName="/ppt/comments/modernComment_11E_D68007BE.xml" ContentType="application/vnd.ms-powerpoint.comments+xml"/>
  <Override PartName="/ppt/charts/chart38.xml" ContentType="application/vnd.openxmlformats-officedocument.drawingml.chart+xml"/>
  <Override PartName="/ppt/charts/style50.xml" ContentType="application/vnd.ms-office.chartstyle+xml"/>
  <Override PartName="/ppt/charts/colors50.xml" ContentType="application/vnd.ms-office.chartcolorstyle+xml"/>
  <Override PartName="/ppt/charts/chart39.xml" ContentType="application/vnd.openxmlformats-officedocument.drawingml.chart+xml"/>
  <Override PartName="/ppt/charts/style51.xml" ContentType="application/vnd.ms-office.chartstyle+xml"/>
  <Override PartName="/ppt/charts/colors51.xml" ContentType="application/vnd.ms-office.chartcolorstyle+xml"/>
  <Override PartName="/ppt/charts/chart40.xml" ContentType="application/vnd.openxmlformats-officedocument.drawingml.chart+xml"/>
  <Override PartName="/ppt/charts/style52.xml" ContentType="application/vnd.ms-office.chartstyle+xml"/>
  <Override PartName="/ppt/charts/colors52.xml" ContentType="application/vnd.ms-office.chartcolorstyle+xml"/>
  <Override PartName="/ppt/comments/modernComment_11A_AF3AF161.xml" ContentType="application/vnd.ms-powerpoint.comments+xml"/>
  <Override PartName="/ppt/charts/chart41.xml" ContentType="application/vnd.openxmlformats-officedocument.drawingml.chart+xml"/>
  <Override PartName="/ppt/charts/style53.xml" ContentType="application/vnd.ms-office.chartstyle+xml"/>
  <Override PartName="/ppt/charts/colors53.xml" ContentType="application/vnd.ms-office.chartcolorstyle+xml"/>
  <Override PartName="/ppt/comments/modernComment_13E_C7A9F9DD.xml" ContentType="application/vnd.ms-powerpoint.comments+xml"/>
  <Override PartName="/ppt/charts/chart42.xml" ContentType="application/vnd.openxmlformats-officedocument.drawingml.chart+xml"/>
  <Override PartName="/ppt/charts/style54.xml" ContentType="application/vnd.ms-office.chartstyle+xml"/>
  <Override PartName="/ppt/charts/colors54.xml" ContentType="application/vnd.ms-office.chartcolorstyle+xml"/>
  <Override PartName="/ppt/charts/chart43.xml" ContentType="application/vnd.openxmlformats-officedocument.drawingml.chart+xml"/>
  <Override PartName="/ppt/charts/style55.xml" ContentType="application/vnd.ms-office.chartstyle+xml"/>
  <Override PartName="/ppt/charts/colors55.xml" ContentType="application/vnd.ms-office.chartcolorstyle+xml"/>
  <Override PartName="/ppt/charts/chart44.xml" ContentType="application/vnd.openxmlformats-officedocument.drawingml.chart+xml"/>
  <Override PartName="/ppt/charts/style56.xml" ContentType="application/vnd.ms-office.chartstyle+xml"/>
  <Override PartName="/ppt/charts/colors56.xml" ContentType="application/vnd.ms-office.chartcolorstyle+xml"/>
  <Override PartName="/ppt/comments/modernComment_139_5CC07E16.xml" ContentType="application/vnd.ms-powerpoint.comments+xml"/>
  <Override PartName="/ppt/charts/chart45.xml" ContentType="application/vnd.openxmlformats-officedocument.drawingml.chart+xml"/>
  <Override PartName="/ppt/charts/style57.xml" ContentType="application/vnd.ms-office.chartstyle+xml"/>
  <Override PartName="/ppt/charts/colors57.xml" ContentType="application/vnd.ms-office.chartcolorstyle+xml"/>
  <Override PartName="/ppt/charts/chart46.xml" ContentType="application/vnd.openxmlformats-officedocument.drawingml.chart+xml"/>
  <Override PartName="/ppt/charts/style58.xml" ContentType="application/vnd.ms-office.chartstyle+xml"/>
  <Override PartName="/ppt/charts/colors58.xml" ContentType="application/vnd.ms-office.chartcolorstyle+xml"/>
  <Override PartName="/ppt/comments/modernComment_117_DDF3E5A5.xml" ContentType="application/vnd.ms-powerpoint.comments+xml"/>
  <Override PartName="/ppt/charts/chart47.xml" ContentType="application/vnd.openxmlformats-officedocument.drawingml.chart+xml"/>
  <Override PartName="/ppt/charts/style59.xml" ContentType="application/vnd.ms-office.chartstyle+xml"/>
  <Override PartName="/ppt/charts/colors59.xml" ContentType="application/vnd.ms-office.chartcolorstyle+xml"/>
  <Override PartName="/ppt/comments/modernComment_10F_9F34683F.xml" ContentType="application/vnd.ms-powerpoint.comments+xml"/>
  <Override PartName="/ppt/charts/chart48.xml" ContentType="application/vnd.openxmlformats-officedocument.drawingml.chart+xml"/>
  <Override PartName="/ppt/charts/style60.xml" ContentType="application/vnd.ms-office.chartstyle+xml"/>
  <Override PartName="/ppt/charts/colors60.xml" ContentType="application/vnd.ms-office.chartcolorstyle+xml"/>
  <Override PartName="/ppt/charts/chartEx13.xml" ContentType="application/vnd.ms-office.chartex+xml"/>
  <Override PartName="/ppt/charts/style61.xml" ContentType="application/vnd.ms-office.chartstyle+xml"/>
  <Override PartName="/ppt/charts/colors61.xml" ContentType="application/vnd.ms-office.chartcolorstyle+xml"/>
  <Override PartName="/ppt/charts/chartEx14.xml" ContentType="application/vnd.ms-office.chartex+xml"/>
  <Override PartName="/ppt/charts/style62.xml" ContentType="application/vnd.ms-office.chartstyle+xml"/>
  <Override PartName="/ppt/charts/colors62.xml" ContentType="application/vnd.ms-office.chartcolorstyle+xml"/>
  <Override PartName="/ppt/charts/chartEx15.xml" ContentType="application/vnd.ms-office.chartex+xml"/>
  <Override PartName="/ppt/charts/style63.xml" ContentType="application/vnd.ms-office.chartstyle+xml"/>
  <Override PartName="/ppt/charts/colors63.xml" ContentType="application/vnd.ms-office.chartcolorstyle+xml"/>
  <Override PartName="/ppt/charts/chart49.xml" ContentType="application/vnd.openxmlformats-officedocument.drawingml.chart+xml"/>
  <Override PartName="/ppt/charts/style64.xml" ContentType="application/vnd.ms-office.chartstyle+xml"/>
  <Override PartName="/ppt/charts/colors64.xml" ContentType="application/vnd.ms-office.chartcolorstyle+xml"/>
  <Override PartName="/ppt/comments/modernComment_10E_4C276C5F.xml" ContentType="application/vnd.ms-powerpoint.comments+xml"/>
  <Override PartName="/ppt/charts/chart50.xml" ContentType="application/vnd.openxmlformats-officedocument.drawingml.chart+xml"/>
  <Override PartName="/ppt/charts/style65.xml" ContentType="application/vnd.ms-office.chartstyle+xml"/>
  <Override PartName="/ppt/charts/colors65.xml" ContentType="application/vnd.ms-office.chartcolorstyle+xml"/>
  <Override PartName="/ppt/charts/chart51.xml" ContentType="application/vnd.openxmlformats-officedocument.drawingml.chart+xml"/>
  <Override PartName="/ppt/charts/style66.xml" ContentType="application/vnd.ms-office.chartstyle+xml"/>
  <Override PartName="/ppt/charts/colors66.xml" ContentType="application/vnd.ms-office.chartcolorstyle+xml"/>
  <Override PartName="/ppt/charts/chart52.xml" ContentType="application/vnd.openxmlformats-officedocument.drawingml.chart+xml"/>
  <Override PartName="/ppt/charts/style67.xml" ContentType="application/vnd.ms-office.chartstyle+xml"/>
  <Override PartName="/ppt/charts/colors67.xml" ContentType="application/vnd.ms-office.chartcolorstyle+xml"/>
  <Override PartName="/ppt/charts/chart53.xml" ContentType="application/vnd.openxmlformats-officedocument.drawingml.chart+xml"/>
  <Override PartName="/ppt/charts/style68.xml" ContentType="application/vnd.ms-office.chartstyle+xml"/>
  <Override PartName="/ppt/charts/colors68.xml" ContentType="application/vnd.ms-office.chartcolorstyle+xml"/>
  <Override PartName="/ppt/charts/chart54.xml" ContentType="application/vnd.openxmlformats-officedocument.drawingml.chart+xml"/>
  <Override PartName="/ppt/charts/style69.xml" ContentType="application/vnd.ms-office.chartstyle+xml"/>
  <Override PartName="/ppt/charts/colors69.xml" ContentType="application/vnd.ms-office.chartcolorstyle+xml"/>
  <Override PartName="/ppt/comments/modernComment_12A_40C88205.xml" ContentType="application/vnd.ms-powerpoint.comments+xml"/>
  <Override PartName="/ppt/charts/chart55.xml" ContentType="application/vnd.openxmlformats-officedocument.drawingml.chart+xml"/>
  <Override PartName="/ppt/charts/style70.xml" ContentType="application/vnd.ms-office.chartstyle+xml"/>
  <Override PartName="/ppt/charts/colors70.xml" ContentType="application/vnd.ms-office.chartcolorstyle+xml"/>
  <Override PartName="/ppt/comments/modernComment_148_8D57977C.xml" ContentType="application/vnd.ms-powerpoint.comments+xml"/>
  <Override PartName="/ppt/charts/chart56.xml" ContentType="application/vnd.openxmlformats-officedocument.drawingml.chart+xml"/>
  <Override PartName="/ppt/charts/style71.xml" ContentType="application/vnd.ms-office.chartstyle+xml"/>
  <Override PartName="/ppt/charts/colors71.xml" ContentType="application/vnd.ms-office.chartcolorstyle+xml"/>
  <Override PartName="/ppt/comments/modernComment_12B_DDFF5168.xml" ContentType="application/vnd.ms-powerpoint.comments+xml"/>
  <Override PartName="/ppt/charts/chart57.xml" ContentType="application/vnd.openxmlformats-officedocument.drawingml.chart+xml"/>
  <Override PartName="/ppt/charts/style72.xml" ContentType="application/vnd.ms-office.chartstyle+xml"/>
  <Override PartName="/ppt/charts/colors72.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7" r:id="rId2"/>
    <p:sldId id="335" r:id="rId3"/>
    <p:sldId id="331" r:id="rId4"/>
    <p:sldId id="332" r:id="rId5"/>
    <p:sldId id="333" r:id="rId6"/>
    <p:sldId id="305" r:id="rId7"/>
    <p:sldId id="256" r:id="rId8"/>
    <p:sldId id="317" r:id="rId9"/>
    <p:sldId id="303" r:id="rId10"/>
    <p:sldId id="287" r:id="rId11"/>
    <p:sldId id="304" r:id="rId12"/>
    <p:sldId id="280" r:id="rId13"/>
    <p:sldId id="329" r:id="rId14"/>
    <p:sldId id="330" r:id="rId15"/>
    <p:sldId id="336" r:id="rId16"/>
    <p:sldId id="259" r:id="rId17"/>
    <p:sldId id="320" r:id="rId18"/>
    <p:sldId id="323" r:id="rId19"/>
    <p:sldId id="310" r:id="rId20"/>
    <p:sldId id="325" r:id="rId21"/>
    <p:sldId id="315" r:id="rId22"/>
    <p:sldId id="311" r:id="rId23"/>
    <p:sldId id="312" r:id="rId24"/>
    <p:sldId id="283" r:id="rId25"/>
    <p:sldId id="319" r:id="rId26"/>
    <p:sldId id="322" r:id="rId27"/>
    <p:sldId id="321" r:id="rId28"/>
    <p:sldId id="351" r:id="rId29"/>
    <p:sldId id="293" r:id="rId30"/>
    <p:sldId id="324" r:id="rId31"/>
    <p:sldId id="264" r:id="rId32"/>
    <p:sldId id="316" r:id="rId33"/>
    <p:sldId id="285" r:id="rId34"/>
    <p:sldId id="340" r:id="rId35"/>
    <p:sldId id="277" r:id="rId36"/>
    <p:sldId id="297" r:id="rId37"/>
    <p:sldId id="367" r:id="rId38"/>
    <p:sldId id="307" r:id="rId39"/>
    <p:sldId id="358" r:id="rId40"/>
    <p:sldId id="278" r:id="rId41"/>
    <p:sldId id="263" r:id="rId42"/>
    <p:sldId id="258" r:id="rId43"/>
    <p:sldId id="294" r:id="rId44"/>
    <p:sldId id="289" r:id="rId45"/>
    <p:sldId id="342" r:id="rId46"/>
    <p:sldId id="368" r:id="rId47"/>
    <p:sldId id="366" r:id="rId48"/>
    <p:sldId id="343" r:id="rId49"/>
    <p:sldId id="257" r:id="rId50"/>
    <p:sldId id="344" r:id="rId51"/>
    <p:sldId id="284" r:id="rId52"/>
    <p:sldId id="326" r:id="rId53"/>
    <p:sldId id="347" r:id="rId54"/>
    <p:sldId id="339" r:id="rId55"/>
    <p:sldId id="261" r:id="rId56"/>
    <p:sldId id="308" r:id="rId57"/>
    <p:sldId id="291" r:id="rId58"/>
    <p:sldId id="286" r:id="rId59"/>
    <p:sldId id="300" r:id="rId60"/>
    <p:sldId id="301" r:id="rId61"/>
    <p:sldId id="345" r:id="rId62"/>
    <p:sldId id="296" r:id="rId63"/>
    <p:sldId id="282" r:id="rId64"/>
    <p:sldId id="318" r:id="rId65"/>
    <p:sldId id="281" r:id="rId66"/>
    <p:sldId id="306" r:id="rId67"/>
    <p:sldId id="313" r:id="rId68"/>
    <p:sldId id="262" r:id="rId69"/>
    <p:sldId id="279" r:id="rId70"/>
    <p:sldId id="266" r:id="rId71"/>
    <p:sldId id="271" r:id="rId72"/>
    <p:sldId id="274" r:id="rId73"/>
    <p:sldId id="273" r:id="rId74"/>
    <p:sldId id="355" r:id="rId75"/>
    <p:sldId id="272" r:id="rId76"/>
    <p:sldId id="270" r:id="rId77"/>
    <p:sldId id="275" r:id="rId78"/>
    <p:sldId id="268" r:id="rId79"/>
    <p:sldId id="276" r:id="rId80"/>
    <p:sldId id="298" r:id="rId81"/>
    <p:sldId id="328" r:id="rId82"/>
    <p:sldId id="299" r:id="rId83"/>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CE7262F-CCB2-20C4-EB17-A6C562021B31}" name="Matias Javier Deneken Uribe" initials="MD" userId="S::MADENEKEN2017@udec.cl::4487f53f-1b57-4332-b668-90e895cd83cc" providerId="AD"/>
  <p188:author id="{48A84BC1-9B84-7DEA-D2FF-5D7B1A7DEF0F}" name="x" initials="x" userId="x" providerId="None"/>
  <p188:author id="{244146C6-0E01-C4BF-DDBC-1CB8EC5B342C}" name="Matias Deneken" initials="MD" userId="cb66132a68726793"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x" initials="x" lastIdx="107" clrIdx="0">
    <p:extLst>
      <p:ext uri="{19B8F6BF-5375-455C-9EA6-DF929625EA0E}">
        <p15:presenceInfo xmlns:p15="http://schemas.microsoft.com/office/powerpoint/2012/main" userId="x"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28" autoAdjust="0"/>
    <p:restoredTop sz="94660"/>
  </p:normalViewPr>
  <p:slideViewPr>
    <p:cSldViewPr snapToGrid="0">
      <p:cViewPr varScale="1">
        <p:scale>
          <a:sx n="74" d="100"/>
          <a:sy n="74" d="100"/>
        </p:scale>
        <p:origin x="101" y="3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ommentAuthors" Target="commentAuthors.xml"/><Relationship Id="rId89" Type="http://schemas.microsoft.com/office/2018/10/relationships/authors" Targe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15.xml"/><Relationship Id="rId1" Type="http://schemas.microsoft.com/office/2011/relationships/chartStyle" Target="style15.xml"/></Relationships>
</file>

<file path=ppt/charts/_rels/chart11.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16.xml"/><Relationship Id="rId1" Type="http://schemas.microsoft.com/office/2011/relationships/chartStyle" Target="style16.xml"/></Relationships>
</file>

<file path=ppt/charts/_rels/chart12.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17.xml"/><Relationship Id="rId1" Type="http://schemas.microsoft.com/office/2011/relationships/chartStyle" Target="style17.xml"/></Relationships>
</file>

<file path=ppt/charts/_rels/chart13.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19.xml"/><Relationship Id="rId1" Type="http://schemas.microsoft.com/office/2011/relationships/chartStyle" Target="style19.xml"/></Relationships>
</file>

<file path=ppt/charts/_rels/chart14.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20.xml"/><Relationship Id="rId1" Type="http://schemas.microsoft.com/office/2011/relationships/chartStyle" Target="style20.xml"/></Relationships>
</file>

<file path=ppt/charts/_rels/chart15.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21.xml"/><Relationship Id="rId1" Type="http://schemas.microsoft.com/office/2011/relationships/chartStyle" Target="style21.xml"/></Relationships>
</file>

<file path=ppt/charts/_rels/chart16.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22.xml"/><Relationship Id="rId1" Type="http://schemas.microsoft.com/office/2011/relationships/chartStyle" Target="style22.xml"/></Relationships>
</file>

<file path=ppt/charts/_rels/chart17.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24.xml"/><Relationship Id="rId1" Type="http://schemas.microsoft.com/office/2011/relationships/chartStyle" Target="style24.xml"/></Relationships>
</file>

<file path=ppt/charts/_rels/chart18.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25.xml"/><Relationship Id="rId1" Type="http://schemas.microsoft.com/office/2011/relationships/chartStyle" Target="style25.xml"/></Relationships>
</file>

<file path=ppt/charts/_rels/chart19.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26.xml"/><Relationship Id="rId1" Type="http://schemas.microsoft.com/office/2011/relationships/chartStyle" Target="style26.xml"/></Relationships>
</file>

<file path=ppt/charts/_rels/chart2.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3.xml"/><Relationship Id="rId1" Type="http://schemas.microsoft.com/office/2011/relationships/chartStyle" Target="style3.xml"/></Relationships>
</file>

<file path=ppt/charts/_rels/chart20.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27.xml"/><Relationship Id="rId1" Type="http://schemas.microsoft.com/office/2011/relationships/chartStyle" Target="style27.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8.xml"/><Relationship Id="rId1" Type="http://schemas.microsoft.com/office/2011/relationships/chartStyle" Target="style28.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9.xml"/><Relationship Id="rId1" Type="http://schemas.microsoft.com/office/2011/relationships/chartStyle" Target="style29.xml"/></Relationships>
</file>

<file path=ppt/charts/_rels/chart23.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31.xml"/><Relationship Id="rId1" Type="http://schemas.microsoft.com/office/2011/relationships/chartStyle" Target="style31.xml"/></Relationships>
</file>

<file path=ppt/charts/_rels/chart24.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33.xml"/><Relationship Id="rId1" Type="http://schemas.microsoft.com/office/2011/relationships/chartStyle" Target="style33.xml"/></Relationships>
</file>

<file path=ppt/charts/_rels/chart25.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34.xml"/><Relationship Id="rId1" Type="http://schemas.microsoft.com/office/2011/relationships/chartStyle" Target="style34.xml"/></Relationships>
</file>

<file path=ppt/charts/_rels/chart26.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35.xml"/><Relationship Id="rId1" Type="http://schemas.microsoft.com/office/2011/relationships/chartStyle" Target="style35.xml"/></Relationships>
</file>

<file path=ppt/charts/_rels/chart27.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36.xml"/><Relationship Id="rId1" Type="http://schemas.microsoft.com/office/2011/relationships/chartStyle" Target="style36.xml"/></Relationships>
</file>

<file path=ppt/charts/_rels/chart28.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38.xml"/><Relationship Id="rId1" Type="http://schemas.microsoft.com/office/2011/relationships/chartStyle" Target="style38.xml"/></Relationships>
</file>

<file path=ppt/charts/_rels/chart29.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39.xml"/><Relationship Id="rId1" Type="http://schemas.microsoft.com/office/2011/relationships/chartStyle" Target="style39.xml"/></Relationships>
</file>

<file path=ppt/charts/_rels/chart3.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4.xml"/><Relationship Id="rId1" Type="http://schemas.microsoft.com/office/2011/relationships/chartStyle" Target="style4.xml"/></Relationships>
</file>

<file path=ppt/charts/_rels/chart30.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41.xml"/><Relationship Id="rId1" Type="http://schemas.microsoft.com/office/2011/relationships/chartStyle" Target="style41.xml"/></Relationships>
</file>

<file path=ppt/charts/_rels/chart31.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42.xml"/><Relationship Id="rId1" Type="http://schemas.microsoft.com/office/2011/relationships/chartStyle" Target="style42.xml"/></Relationships>
</file>

<file path=ppt/charts/_rels/chart32.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43.xml"/><Relationship Id="rId1" Type="http://schemas.microsoft.com/office/2011/relationships/chartStyle" Target="style43.xml"/></Relationships>
</file>

<file path=ppt/charts/_rels/chart33.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45.xml"/><Relationship Id="rId1" Type="http://schemas.microsoft.com/office/2011/relationships/chartStyle" Target="style45.xml"/></Relationships>
</file>

<file path=ppt/charts/_rels/chart34.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46.xml"/><Relationship Id="rId1" Type="http://schemas.microsoft.com/office/2011/relationships/chartStyle" Target="style46.xml"/></Relationships>
</file>

<file path=ppt/charts/_rels/chart35.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47.xml"/><Relationship Id="rId1" Type="http://schemas.microsoft.com/office/2011/relationships/chartStyle" Target="style47.xml"/></Relationships>
</file>

<file path=ppt/charts/_rels/chart36.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48.xml"/><Relationship Id="rId1" Type="http://schemas.microsoft.com/office/2011/relationships/chartStyle" Target="style48.xml"/></Relationships>
</file>

<file path=ppt/charts/_rels/chart37.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49.xml"/><Relationship Id="rId1" Type="http://schemas.microsoft.com/office/2011/relationships/chartStyle" Target="style49.xml"/></Relationships>
</file>

<file path=ppt/charts/_rels/chart38.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50.xml"/><Relationship Id="rId1" Type="http://schemas.microsoft.com/office/2011/relationships/chartStyle" Target="style50.xml"/></Relationships>
</file>

<file path=ppt/charts/_rels/chart39.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51.xml"/><Relationship Id="rId1" Type="http://schemas.microsoft.com/office/2011/relationships/chartStyle" Target="style51.xml"/></Relationships>
</file>

<file path=ppt/charts/_rels/chart4.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5.xml"/><Relationship Id="rId1" Type="http://schemas.microsoft.com/office/2011/relationships/chartStyle" Target="style5.xml"/></Relationships>
</file>

<file path=ppt/charts/_rels/chart40.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52.xml"/><Relationship Id="rId1" Type="http://schemas.microsoft.com/office/2011/relationships/chartStyle" Target="style52.xml"/></Relationships>
</file>

<file path=ppt/charts/_rels/chart41.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53.xml"/><Relationship Id="rId1" Type="http://schemas.microsoft.com/office/2011/relationships/chartStyle" Target="style53.xml"/></Relationships>
</file>

<file path=ppt/charts/_rels/chart42.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54.xml"/><Relationship Id="rId1" Type="http://schemas.microsoft.com/office/2011/relationships/chartStyle" Target="style54.xml"/></Relationships>
</file>

<file path=ppt/charts/_rels/chart43.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55.xml"/><Relationship Id="rId1" Type="http://schemas.microsoft.com/office/2011/relationships/chartStyle" Target="style55.xml"/></Relationships>
</file>

<file path=ppt/charts/_rels/chart44.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56.xml"/><Relationship Id="rId1" Type="http://schemas.microsoft.com/office/2011/relationships/chartStyle" Target="style56.xml"/></Relationships>
</file>

<file path=ppt/charts/_rels/chart45.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57.xml"/><Relationship Id="rId1" Type="http://schemas.microsoft.com/office/2011/relationships/chartStyle" Target="style57.xml"/></Relationships>
</file>

<file path=ppt/charts/_rels/chart46.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58.xml"/><Relationship Id="rId1" Type="http://schemas.microsoft.com/office/2011/relationships/chartStyle" Target="style58.xml"/></Relationships>
</file>

<file path=ppt/charts/_rels/chart47.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59.xml"/><Relationship Id="rId1" Type="http://schemas.microsoft.com/office/2011/relationships/chartStyle" Target="style59.xml"/></Relationships>
</file>

<file path=ppt/charts/_rels/chart48.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60.xml"/><Relationship Id="rId1" Type="http://schemas.microsoft.com/office/2011/relationships/chartStyle" Target="style60.xml"/></Relationships>
</file>

<file path=ppt/charts/_rels/chart49.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64.xml"/><Relationship Id="rId1" Type="http://schemas.microsoft.com/office/2011/relationships/chartStyle" Target="style64.xml"/></Relationships>
</file>

<file path=ppt/charts/_rels/chart5.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6.xml"/><Relationship Id="rId1" Type="http://schemas.microsoft.com/office/2011/relationships/chartStyle" Target="style6.xml"/></Relationships>
</file>

<file path=ppt/charts/_rels/chart50.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65.xml"/><Relationship Id="rId1" Type="http://schemas.microsoft.com/office/2011/relationships/chartStyle" Target="style65.xml"/></Relationships>
</file>

<file path=ppt/charts/_rels/chart51.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66.xml"/><Relationship Id="rId1" Type="http://schemas.microsoft.com/office/2011/relationships/chartStyle" Target="style66.xml"/></Relationships>
</file>

<file path=ppt/charts/_rels/chart52.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67.xml"/><Relationship Id="rId1" Type="http://schemas.microsoft.com/office/2011/relationships/chartStyle" Target="style67.xml"/></Relationships>
</file>

<file path=ppt/charts/_rels/chart53.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68.xml"/><Relationship Id="rId1" Type="http://schemas.microsoft.com/office/2011/relationships/chartStyle" Target="style68.xml"/></Relationships>
</file>

<file path=ppt/charts/_rels/chart54.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69.xml"/><Relationship Id="rId1" Type="http://schemas.microsoft.com/office/2011/relationships/chartStyle" Target="style69.xml"/></Relationships>
</file>

<file path=ppt/charts/_rels/chart55.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70.xml"/><Relationship Id="rId1" Type="http://schemas.microsoft.com/office/2011/relationships/chartStyle" Target="style70.xml"/></Relationships>
</file>

<file path=ppt/charts/_rels/chart56.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71.xml"/><Relationship Id="rId1" Type="http://schemas.microsoft.com/office/2011/relationships/chartStyle" Target="style71.xml"/></Relationships>
</file>

<file path=ppt/charts/_rels/chart57.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72.xml"/><Relationship Id="rId1" Type="http://schemas.microsoft.com/office/2011/relationships/chartStyle" Target="style72.xml"/></Relationships>
</file>

<file path=ppt/charts/_rels/chart6.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9.xml"/><Relationship Id="rId1" Type="http://schemas.microsoft.com/office/2011/relationships/chartStyle" Target="style9.xml"/></Relationships>
</file>

<file path=ppt/charts/_rels/chart7.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10.xml"/><Relationship Id="rId1" Type="http://schemas.microsoft.com/office/2011/relationships/chartStyle" Target="style10.xml"/></Relationships>
</file>

<file path=ppt/charts/_rels/chart8.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11.xml"/><Relationship Id="rId1" Type="http://schemas.microsoft.com/office/2011/relationships/chartStyle" Target="style11.xml"/></Relationships>
</file>

<file path=ppt/charts/_rels/chart9.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12.xml"/><Relationship Id="rId1" Type="http://schemas.microsoft.com/office/2011/relationships/chartStyle" Target="style12.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D:\Dropbox\CIIR\01%20FONDEF%202021%20Ejecuci&#243;n\procesamiento_preati\bbdd\descriptivos_encuesta.xlsx" TargetMode="External"/></Relationships>
</file>

<file path=ppt/charts/_rels/chartEx10.xml.rels><?xml version="1.0" encoding="UTF-8" standalone="yes"?>
<Relationships xmlns="http://schemas.openxmlformats.org/package/2006/relationships"><Relationship Id="rId3" Type="http://schemas.microsoft.com/office/2011/relationships/chartColorStyle" Target="colors37.xml"/><Relationship Id="rId2" Type="http://schemas.microsoft.com/office/2011/relationships/chartStyle" Target="style37.xml"/><Relationship Id="rId1" Type="http://schemas.openxmlformats.org/officeDocument/2006/relationships/oleObject" Target="file:///D:\Dropbox\CIIR\01%20FONDEF%202021%20Ejecuci&#243;n\procesamiento_preati\bbdd\descriptivos_encuesta.xlsx" TargetMode="External"/></Relationships>
</file>

<file path=ppt/charts/_rels/chartEx11.xml.rels><?xml version="1.0" encoding="UTF-8" standalone="yes"?>
<Relationships xmlns="http://schemas.openxmlformats.org/package/2006/relationships"><Relationship Id="rId3" Type="http://schemas.microsoft.com/office/2011/relationships/chartColorStyle" Target="colors40.xml"/><Relationship Id="rId2" Type="http://schemas.microsoft.com/office/2011/relationships/chartStyle" Target="style40.xml"/><Relationship Id="rId1" Type="http://schemas.openxmlformats.org/officeDocument/2006/relationships/oleObject" Target="file:///D:\Dropbox\CIIR\01%20FONDEF%202021%20Ejecuci&#243;n\procesamiento_preati\bbdd\descriptivos_encuesta.xlsx" TargetMode="External"/></Relationships>
</file>

<file path=ppt/charts/_rels/chartEx12.xml.rels><?xml version="1.0" encoding="UTF-8" standalone="yes"?>
<Relationships xmlns="http://schemas.openxmlformats.org/package/2006/relationships"><Relationship Id="rId3" Type="http://schemas.microsoft.com/office/2011/relationships/chartColorStyle" Target="colors44.xml"/><Relationship Id="rId2" Type="http://schemas.microsoft.com/office/2011/relationships/chartStyle" Target="style44.xml"/><Relationship Id="rId1" Type="http://schemas.openxmlformats.org/officeDocument/2006/relationships/oleObject" Target="file:///D:\Dropbox\CIIR\01%20FONDEF%202021%20Ejecuci&#243;n\procesamiento_preati\bbdd\descriptivos_encuesta.xlsx" TargetMode="External"/></Relationships>
</file>

<file path=ppt/charts/_rels/chartEx13.xml.rels><?xml version="1.0" encoding="UTF-8" standalone="yes"?>
<Relationships xmlns="http://schemas.openxmlformats.org/package/2006/relationships"><Relationship Id="rId3" Type="http://schemas.microsoft.com/office/2011/relationships/chartColorStyle" Target="colors61.xml"/><Relationship Id="rId2" Type="http://schemas.microsoft.com/office/2011/relationships/chartStyle" Target="style61.xml"/><Relationship Id="rId1" Type="http://schemas.openxmlformats.org/officeDocument/2006/relationships/oleObject" Target="file:///D:\Dropbox\CIIR\01%20FONDEF%202021%20Ejecuci&#243;n\procesamiento_preati\bbdd\descriptivos_encuesta.xlsx" TargetMode="External"/></Relationships>
</file>

<file path=ppt/charts/_rels/chartEx14.xml.rels><?xml version="1.0" encoding="UTF-8" standalone="yes"?>
<Relationships xmlns="http://schemas.openxmlformats.org/package/2006/relationships"><Relationship Id="rId3" Type="http://schemas.microsoft.com/office/2011/relationships/chartColorStyle" Target="colors62.xml"/><Relationship Id="rId2" Type="http://schemas.microsoft.com/office/2011/relationships/chartStyle" Target="style62.xml"/><Relationship Id="rId1" Type="http://schemas.openxmlformats.org/officeDocument/2006/relationships/oleObject" Target="file:///D:\Dropbox\CIIR\01%20FONDEF%202021%20Ejecuci&#243;n\procesamiento_preati\bbdd\descriptivos_encuesta.xlsx" TargetMode="External"/></Relationships>
</file>

<file path=ppt/charts/_rels/chartEx15.xml.rels><?xml version="1.0" encoding="UTF-8" standalone="yes"?>
<Relationships xmlns="http://schemas.openxmlformats.org/package/2006/relationships"><Relationship Id="rId3" Type="http://schemas.microsoft.com/office/2011/relationships/chartColorStyle" Target="colors63.xml"/><Relationship Id="rId2" Type="http://schemas.microsoft.com/office/2011/relationships/chartStyle" Target="style63.xml"/><Relationship Id="rId1" Type="http://schemas.openxmlformats.org/officeDocument/2006/relationships/oleObject" Target="file:///D:\Dropbox\CIIR\01%20FONDEF%202021%20Ejecuci&#243;n\procesamiento_preati\bbdd\descriptivos_encuesta.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D:\Dropbox\CIIR\01%20FONDEF%202021%20Ejecuci&#243;n\procesamiento_preati\bbdd\descriptivos_encuesta.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D:\Dropbox\CIIR\01%20FONDEF%202021%20Ejecuci&#243;n\procesamiento_preati\bbdd\descriptivos_encuesta.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oleObject" Target="file:///D:\Dropbox\CIIR\01%20FONDEF%202021%20Ejecuci&#243;n\procesamiento_preati\bbdd\descriptivos_encuesta.xlsx" TargetMode="External"/></Relationships>
</file>

<file path=ppt/charts/_rels/chartEx5.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oleObject" Target="file:///D:\Dropbox\CIIR\01%20FONDEF%202021%20Ejecuci&#243;n\procesamiento_preati\bbdd\descriptivos_encuesta.xlsx" TargetMode="External"/></Relationships>
</file>

<file path=ppt/charts/_rels/chartEx6.xml.rels><?xml version="1.0" encoding="UTF-8" standalone="yes"?>
<Relationships xmlns="http://schemas.openxmlformats.org/package/2006/relationships"><Relationship Id="rId3" Type="http://schemas.microsoft.com/office/2011/relationships/chartColorStyle" Target="colors18.xml"/><Relationship Id="rId2" Type="http://schemas.microsoft.com/office/2011/relationships/chartStyle" Target="style18.xml"/><Relationship Id="rId1" Type="http://schemas.openxmlformats.org/officeDocument/2006/relationships/oleObject" Target="file:///D:\Dropbox\CIIR\01%20FONDEF%202021%20Ejecuci&#243;n\procesamiento_preati\bbdd\descriptivos_encuesta.xlsx" TargetMode="External"/></Relationships>
</file>

<file path=ppt/charts/_rels/chartEx7.xml.rels><?xml version="1.0" encoding="UTF-8" standalone="yes"?>
<Relationships xmlns="http://schemas.openxmlformats.org/package/2006/relationships"><Relationship Id="rId3" Type="http://schemas.microsoft.com/office/2011/relationships/chartColorStyle" Target="colors23.xml"/><Relationship Id="rId2" Type="http://schemas.microsoft.com/office/2011/relationships/chartStyle" Target="style23.xml"/><Relationship Id="rId1" Type="http://schemas.openxmlformats.org/officeDocument/2006/relationships/oleObject" Target="file:///D:\Dropbox\CIIR\01%20FONDEF%202021%20Ejecuci&#243;n\procesamiento_preati\bbdd\descriptivos_encuesta.xlsx" TargetMode="External"/></Relationships>
</file>

<file path=ppt/charts/_rels/chartEx8.xml.rels><?xml version="1.0" encoding="UTF-8" standalone="yes"?>
<Relationships xmlns="http://schemas.openxmlformats.org/package/2006/relationships"><Relationship Id="rId3" Type="http://schemas.microsoft.com/office/2011/relationships/chartColorStyle" Target="colors30.xml"/><Relationship Id="rId2" Type="http://schemas.microsoft.com/office/2011/relationships/chartStyle" Target="style30.xml"/><Relationship Id="rId1" Type="http://schemas.openxmlformats.org/officeDocument/2006/relationships/oleObject" Target="file:///D:\Dropbox\CIIR\01%20FONDEF%202021%20Ejecuci&#243;n\procesamiento_preati\bbdd\descriptivos_encuesta.xlsx" TargetMode="External"/></Relationships>
</file>

<file path=ppt/charts/_rels/chartEx9.xml.rels><?xml version="1.0" encoding="UTF-8" standalone="yes"?>
<Relationships xmlns="http://schemas.openxmlformats.org/package/2006/relationships"><Relationship Id="rId3" Type="http://schemas.microsoft.com/office/2011/relationships/chartColorStyle" Target="colors32.xml"/><Relationship Id="rId2" Type="http://schemas.microsoft.com/office/2011/relationships/chartStyle" Target="style32.xml"/><Relationship Id="rId1" Type="http://schemas.openxmlformats.org/officeDocument/2006/relationships/oleObject" Target="file:///D:\Dropbox\CIIR\01%20FONDEF%202021%20Ejecuci&#243;n\procesamiento_preati\bbdd\descriptivos_encues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Hoja1!$B$1</c:f>
              <c:strCache>
                <c:ptCount val="1"/>
                <c:pt idx="0">
                  <c:v>Columna1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c:f>
              <c:strCache>
                <c:ptCount val="1"/>
                <c:pt idx="0">
                  <c:v>Encuestados</c:v>
                </c:pt>
              </c:strCache>
            </c:strRef>
          </c:cat>
          <c:val>
            <c:numRef>
              <c:f>Hoja1!$B$2</c:f>
              <c:numCache>
                <c:formatCode>General</c:formatCode>
                <c:ptCount val="1"/>
                <c:pt idx="0">
                  <c:v>78</c:v>
                </c:pt>
              </c:numCache>
            </c:numRef>
          </c:val>
          <c:extLst>
            <c:ext xmlns:c16="http://schemas.microsoft.com/office/drawing/2014/chart" uri="{C3380CC4-5D6E-409C-BE32-E72D297353CC}">
              <c16:uniqueId val="{00000000-C0FB-4601-9452-613C195649C2}"/>
            </c:ext>
          </c:extLst>
        </c:ser>
        <c:dLbls>
          <c:showLegendKey val="0"/>
          <c:showVal val="1"/>
          <c:showCatName val="0"/>
          <c:showSerName val="0"/>
          <c:showPercent val="0"/>
          <c:showBubbleSize val="0"/>
        </c:dLbls>
        <c:gapWidth val="150"/>
        <c:overlap val="-25"/>
        <c:axId val="982008528"/>
        <c:axId val="982006896"/>
      </c:barChart>
      <c:catAx>
        <c:axId val="982008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crossAx val="982006896"/>
        <c:crosses val="autoZero"/>
        <c:auto val="1"/>
        <c:lblAlgn val="ctr"/>
        <c:lblOffset val="100"/>
        <c:noMultiLvlLbl val="0"/>
      </c:catAx>
      <c:valAx>
        <c:axId val="982006896"/>
        <c:scaling>
          <c:orientation val="minMax"/>
        </c:scaling>
        <c:delete val="1"/>
        <c:axPos val="l"/>
        <c:numFmt formatCode="General" sourceLinked="1"/>
        <c:majorTickMark val="none"/>
        <c:minorTickMark val="none"/>
        <c:tickLblPos val="nextTo"/>
        <c:crossAx val="9820085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87C-47E9-80DE-3BEFC821C4C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87C-47E9-80DE-3BEFC821C4CC}"/>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turismo_principal!$A$2:$A$3</c:f>
              <c:strCache>
                <c:ptCount val="2"/>
                <c:pt idx="0">
                  <c:v>Sí</c:v>
                </c:pt>
                <c:pt idx="1">
                  <c:v>No</c:v>
                </c:pt>
              </c:strCache>
            </c:strRef>
          </c:cat>
          <c:val>
            <c:numRef>
              <c:f>turismo_principal!$D$2:$D$3</c:f>
              <c:numCache>
                <c:formatCode>0.0%</c:formatCode>
                <c:ptCount val="2"/>
                <c:pt idx="0">
                  <c:v>0.60199999999999998</c:v>
                </c:pt>
                <c:pt idx="1">
                  <c:v>0.39700000000000002</c:v>
                </c:pt>
              </c:numCache>
            </c:numRef>
          </c:val>
          <c:extLst>
            <c:ext xmlns:c16="http://schemas.microsoft.com/office/drawing/2014/chart" uri="{C3380CC4-5D6E-409C-BE32-E72D297353CC}">
              <c16:uniqueId val="{00000004-A87C-47E9-80DE-3BEFC821C4CC}"/>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355-461E-8D56-B1BC5BC7331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355-461E-8D56-B1BC5BC7331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355-461E-8D56-B1BC5BC7331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355-461E-8D56-B1BC5BC73313}"/>
              </c:ext>
            </c:extLst>
          </c:dPt>
          <c:dLbls>
            <c:dLbl>
              <c:idx val="0"/>
              <c:layout>
                <c:manualLayout>
                  <c:x val="7.9710144927536142E-2"/>
                  <c:y val="2.9186424957105148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3355-461E-8D56-B1BC5BC73313}"/>
                </c:ext>
              </c:extLst>
            </c:dLbl>
            <c:dLbl>
              <c:idx val="1"/>
              <c:layout>
                <c:manualLayout>
                  <c:x val="2.7777777777777776E-2"/>
                  <c:y val="4.0860994939947097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3355-461E-8D56-B1BC5BC73313}"/>
                </c:ext>
              </c:extLst>
            </c:dLbl>
            <c:dLbl>
              <c:idx val="2"/>
              <c:layout>
                <c:manualLayout>
                  <c:x val="-3.6231884057971016E-2"/>
                  <c:y val="1.7511854974263035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3355-461E-8D56-B1BC5BC73313}"/>
                </c:ext>
              </c:extLst>
            </c:dLbl>
            <c:dLbl>
              <c:idx val="3"/>
              <c:layout>
                <c:manualLayout>
                  <c:x val="-9.0579710144927536E-2"/>
                  <c:y val="0"/>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3355-461E-8D56-B1BC5BC73313}"/>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2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sociedad_emprendimiento!$A$2:$A$5</c:f>
              <c:strCache>
                <c:ptCount val="4"/>
                <c:pt idx="0">
                  <c:v>Comunitario</c:v>
                </c:pt>
                <c:pt idx="1">
                  <c:v>Familiar</c:v>
                </c:pt>
                <c:pt idx="2">
                  <c:v>Individual</c:v>
                </c:pt>
                <c:pt idx="3">
                  <c:v>Otro</c:v>
                </c:pt>
              </c:strCache>
            </c:strRef>
          </c:cat>
          <c:val>
            <c:numRef>
              <c:f>sociedad_emprendimiento!$D$2:$D$5</c:f>
              <c:numCache>
                <c:formatCode>0%</c:formatCode>
                <c:ptCount val="4"/>
                <c:pt idx="0">
                  <c:v>5.1282051282051287E-2</c:v>
                </c:pt>
                <c:pt idx="1">
                  <c:v>0.53846153846153844</c:v>
                </c:pt>
                <c:pt idx="2">
                  <c:v>0.37179487179487181</c:v>
                </c:pt>
                <c:pt idx="3">
                  <c:v>3.8461538461538464E-2</c:v>
                </c:pt>
              </c:numCache>
            </c:numRef>
          </c:val>
          <c:extLst>
            <c:ext xmlns:c16="http://schemas.microsoft.com/office/drawing/2014/chart" uri="{C3380CC4-5D6E-409C-BE32-E72D297353CC}">
              <c16:uniqueId val="{00000008-3355-461E-8D56-B1BC5BC73313}"/>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temporada_abierto!$A$2:$A$6</c:f>
              <c:strCache>
                <c:ptCount val="5"/>
                <c:pt idx="0">
                  <c:v>Todo el año</c:v>
                </c:pt>
                <c:pt idx="1">
                  <c:v>Temporada Alta</c:v>
                </c:pt>
                <c:pt idx="2">
                  <c:v>Fines de semana largos / festivos</c:v>
                </c:pt>
                <c:pt idx="3">
                  <c:v>Vacaciones de invierno</c:v>
                </c:pt>
                <c:pt idx="4">
                  <c:v>Los fines de semana</c:v>
                </c:pt>
              </c:strCache>
            </c:strRef>
          </c:cat>
          <c:val>
            <c:numRef>
              <c:f>temporada_abierto!$D$2:$D$6</c:f>
              <c:numCache>
                <c:formatCode>0%</c:formatCode>
                <c:ptCount val="5"/>
                <c:pt idx="0">
                  <c:v>0.52427184466019416</c:v>
                </c:pt>
                <c:pt idx="1">
                  <c:v>0.22330097087378639</c:v>
                </c:pt>
                <c:pt idx="2">
                  <c:v>0.10679611650485438</c:v>
                </c:pt>
                <c:pt idx="3">
                  <c:v>8.7378640776699032E-2</c:v>
                </c:pt>
                <c:pt idx="4">
                  <c:v>5.8252427184466021E-2</c:v>
                </c:pt>
              </c:numCache>
            </c:numRef>
          </c:val>
          <c:extLst>
            <c:ext xmlns:c16="http://schemas.microsoft.com/office/drawing/2014/chart" uri="{C3380CC4-5D6E-409C-BE32-E72D297353CC}">
              <c16:uniqueId val="{00000000-5081-408A-B59B-E0DC6DAD21AF}"/>
            </c:ext>
          </c:extLst>
        </c:ser>
        <c:dLbls>
          <c:dLblPos val="outEnd"/>
          <c:showLegendKey val="0"/>
          <c:showVal val="1"/>
          <c:showCatName val="0"/>
          <c:showSerName val="0"/>
          <c:showPercent val="0"/>
          <c:showBubbleSize val="0"/>
        </c:dLbls>
        <c:gapWidth val="150"/>
        <c:overlap val="-25"/>
        <c:axId val="894897136"/>
        <c:axId val="894897680"/>
      </c:barChart>
      <c:catAx>
        <c:axId val="894897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CL"/>
          </a:p>
        </c:txPr>
        <c:crossAx val="894897680"/>
        <c:crosses val="autoZero"/>
        <c:auto val="1"/>
        <c:lblAlgn val="ctr"/>
        <c:lblOffset val="100"/>
        <c:noMultiLvlLbl val="0"/>
      </c:catAx>
      <c:valAx>
        <c:axId val="894897680"/>
        <c:scaling>
          <c:orientation val="minMax"/>
        </c:scaling>
        <c:delete val="1"/>
        <c:axPos val="l"/>
        <c:numFmt formatCode="0%" sourceLinked="1"/>
        <c:majorTickMark val="none"/>
        <c:minorTickMark val="none"/>
        <c:tickLblPos val="nextTo"/>
        <c:crossAx val="8948971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tramite_formalizacion!$A$2:$A$6</c:f>
              <c:strCache>
                <c:ptCount val="5"/>
                <c:pt idx="0">
                  <c:v>Inicio de actividad ante Servicio de Impuestos Internos</c:v>
                </c:pt>
                <c:pt idx="1">
                  <c:v>Patente comercial</c:v>
                </c:pt>
                <c:pt idx="2">
                  <c:v>Registro Servicio Nacional del Turismo</c:v>
                </c:pt>
                <c:pt idx="3">
                  <c:v>Resolución sanitaria</c:v>
                </c:pt>
                <c:pt idx="4">
                  <c:v>Ninguna</c:v>
                </c:pt>
              </c:strCache>
            </c:strRef>
          </c:cat>
          <c:val>
            <c:numRef>
              <c:f>tramite_formalizacion!$D$2:$D$6</c:f>
              <c:numCache>
                <c:formatCode>0%</c:formatCode>
                <c:ptCount val="5"/>
                <c:pt idx="0">
                  <c:v>0.71794871794871795</c:v>
                </c:pt>
                <c:pt idx="1">
                  <c:v>0.4102564102564103</c:v>
                </c:pt>
                <c:pt idx="2">
                  <c:v>0.39743589743589747</c:v>
                </c:pt>
                <c:pt idx="3">
                  <c:v>0.33333333333333337</c:v>
                </c:pt>
                <c:pt idx="4">
                  <c:v>0.26923076923076922</c:v>
                </c:pt>
              </c:numCache>
            </c:numRef>
          </c:val>
          <c:extLst>
            <c:ext xmlns:c16="http://schemas.microsoft.com/office/drawing/2014/chart" uri="{C3380CC4-5D6E-409C-BE32-E72D297353CC}">
              <c16:uniqueId val="{00000000-D295-4E36-BF80-8BC06C2DCEEA}"/>
            </c:ext>
          </c:extLst>
        </c:ser>
        <c:dLbls>
          <c:showLegendKey val="0"/>
          <c:showVal val="1"/>
          <c:showCatName val="0"/>
          <c:showSerName val="0"/>
          <c:showPercent val="0"/>
          <c:showBubbleSize val="0"/>
        </c:dLbls>
        <c:gapWidth val="75"/>
        <c:axId val="951561200"/>
        <c:axId val="951548688"/>
      </c:barChart>
      <c:catAx>
        <c:axId val="951561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s-CL"/>
          </a:p>
        </c:txPr>
        <c:crossAx val="951548688"/>
        <c:crosses val="autoZero"/>
        <c:auto val="1"/>
        <c:lblAlgn val="ctr"/>
        <c:lblOffset val="100"/>
        <c:noMultiLvlLbl val="0"/>
      </c:catAx>
      <c:valAx>
        <c:axId val="95154868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9515612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(tipos_sociedad!$A$2,tipos_sociedad!$A$4:$A$8)</c:f>
              <c:strCache>
                <c:ptCount val="6"/>
                <c:pt idx="0">
                  <c:v>Persona natural (No tengo sociedad comercial)</c:v>
                </c:pt>
                <c:pt idx="1">
                  <c:v>SPA (Sociedad por Acciones)</c:v>
                </c:pt>
                <c:pt idx="2">
                  <c:v>EIRL (Empresa Individual de Responsabilidad Limitada)</c:v>
                </c:pt>
                <c:pt idx="3">
                  <c:v>Cooperativa</c:v>
                </c:pt>
                <c:pt idx="4">
                  <c:v>Otra</c:v>
                </c:pt>
                <c:pt idx="5">
                  <c:v>Sociedad de Responsabilidad Limitada</c:v>
                </c:pt>
              </c:strCache>
              <c:extLst/>
            </c:strRef>
          </c:cat>
          <c:val>
            <c:numRef>
              <c:f>(tipos_sociedad!$D$2,tipos_sociedad!$D$4:$D$8)</c:f>
              <c:numCache>
                <c:formatCode>0%</c:formatCode>
                <c:ptCount val="6"/>
                <c:pt idx="0">
                  <c:v>0.4102564102564103</c:v>
                </c:pt>
                <c:pt idx="1">
                  <c:v>0.16666666666666669</c:v>
                </c:pt>
                <c:pt idx="2">
                  <c:v>0.14102564102564102</c:v>
                </c:pt>
                <c:pt idx="3">
                  <c:v>2.5641025641025644E-2</c:v>
                </c:pt>
                <c:pt idx="4">
                  <c:v>1.2820512820512822E-2</c:v>
                </c:pt>
                <c:pt idx="5">
                  <c:v>1.2820512820512822E-2</c:v>
                </c:pt>
              </c:numCache>
              <c:extLst/>
            </c:numRef>
          </c:val>
          <c:extLst>
            <c:ext xmlns:c16="http://schemas.microsoft.com/office/drawing/2014/chart" uri="{C3380CC4-5D6E-409C-BE32-E72D297353CC}">
              <c16:uniqueId val="{00000000-E958-4AD1-A90B-18408B024631}"/>
            </c:ext>
          </c:extLst>
        </c:ser>
        <c:dLbls>
          <c:showLegendKey val="0"/>
          <c:showVal val="1"/>
          <c:showCatName val="0"/>
          <c:showSerName val="0"/>
          <c:showPercent val="0"/>
          <c:showBubbleSize val="0"/>
        </c:dLbls>
        <c:gapWidth val="75"/>
        <c:axId val="951552496"/>
        <c:axId val="951560112"/>
      </c:barChart>
      <c:catAx>
        <c:axId val="951552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s-CL"/>
          </a:p>
        </c:txPr>
        <c:crossAx val="951560112"/>
        <c:crosses val="autoZero"/>
        <c:auto val="1"/>
        <c:lblAlgn val="ctr"/>
        <c:lblOffset val="100"/>
        <c:noMultiLvlLbl val="0"/>
      </c:catAx>
      <c:valAx>
        <c:axId val="951560112"/>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9515524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inicio_actividades!$A$3:$A$24</c:f>
              <c:strCache>
                <c:ptCount val="22"/>
                <c:pt idx="0">
                  <c:v>1990</c:v>
                </c:pt>
                <c:pt idx="1">
                  <c:v>1991</c:v>
                </c:pt>
                <c:pt idx="2">
                  <c:v>2000</c:v>
                </c:pt>
                <c:pt idx="3">
                  <c:v>2001</c:v>
                </c:pt>
                <c:pt idx="4">
                  <c:v>2004</c:v>
                </c:pt>
                <c:pt idx="5">
                  <c:v>2005</c:v>
                </c:pt>
                <c:pt idx="6">
                  <c:v>2006</c:v>
                </c:pt>
                <c:pt idx="7">
                  <c:v>2007</c:v>
                </c:pt>
                <c:pt idx="8">
                  <c:v>2008</c:v>
                </c:pt>
                <c:pt idx="9">
                  <c:v>2010</c:v>
                </c:pt>
                <c:pt idx="10">
                  <c:v>2012</c:v>
                </c:pt>
                <c:pt idx="11">
                  <c:v>2013</c:v>
                </c:pt>
                <c:pt idx="12">
                  <c:v>2014</c:v>
                </c:pt>
                <c:pt idx="13">
                  <c:v>2015</c:v>
                </c:pt>
                <c:pt idx="14">
                  <c:v>2016</c:v>
                </c:pt>
                <c:pt idx="15">
                  <c:v>2017</c:v>
                </c:pt>
                <c:pt idx="16">
                  <c:v>2018</c:v>
                </c:pt>
                <c:pt idx="17">
                  <c:v>2019</c:v>
                </c:pt>
                <c:pt idx="18">
                  <c:v>2020</c:v>
                </c:pt>
                <c:pt idx="19">
                  <c:v>2021</c:v>
                </c:pt>
                <c:pt idx="20">
                  <c:v>2022</c:v>
                </c:pt>
                <c:pt idx="21">
                  <c:v>2023</c:v>
                </c:pt>
              </c:strCache>
            </c:strRef>
          </c:cat>
          <c:val>
            <c:numRef>
              <c:f>inicio_actividades!$C$3:$C$24</c:f>
              <c:numCache>
                <c:formatCode>0%</c:formatCode>
                <c:ptCount val="22"/>
                <c:pt idx="0">
                  <c:v>1.2820512820512822E-2</c:v>
                </c:pt>
                <c:pt idx="1">
                  <c:v>1.2820512820512822E-2</c:v>
                </c:pt>
                <c:pt idx="2">
                  <c:v>3.8461538461538464E-2</c:v>
                </c:pt>
                <c:pt idx="3">
                  <c:v>1.2820512820512822E-2</c:v>
                </c:pt>
                <c:pt idx="4">
                  <c:v>1.2820512820512822E-2</c:v>
                </c:pt>
                <c:pt idx="5">
                  <c:v>2.5641025641025644E-2</c:v>
                </c:pt>
                <c:pt idx="6">
                  <c:v>1.2820512820512822E-2</c:v>
                </c:pt>
                <c:pt idx="7">
                  <c:v>1.2820512820512822E-2</c:v>
                </c:pt>
                <c:pt idx="8">
                  <c:v>1.2820512820512822E-2</c:v>
                </c:pt>
                <c:pt idx="9">
                  <c:v>5.1282051282051287E-2</c:v>
                </c:pt>
                <c:pt idx="10">
                  <c:v>1.2820512820512822E-2</c:v>
                </c:pt>
                <c:pt idx="11">
                  <c:v>5.1282051282051287E-2</c:v>
                </c:pt>
                <c:pt idx="12">
                  <c:v>2.5641025641025644E-2</c:v>
                </c:pt>
                <c:pt idx="13">
                  <c:v>1.2820512820512822E-2</c:v>
                </c:pt>
                <c:pt idx="14">
                  <c:v>0.10256410256410257</c:v>
                </c:pt>
                <c:pt idx="15">
                  <c:v>3.8461538461538464E-2</c:v>
                </c:pt>
                <c:pt idx="16">
                  <c:v>3.8461538461538464E-2</c:v>
                </c:pt>
                <c:pt idx="17">
                  <c:v>0.10256410256410257</c:v>
                </c:pt>
                <c:pt idx="18">
                  <c:v>3.8461538461538464E-2</c:v>
                </c:pt>
                <c:pt idx="19">
                  <c:v>3.8461538461538464E-2</c:v>
                </c:pt>
                <c:pt idx="20">
                  <c:v>2.5641025641025644E-2</c:v>
                </c:pt>
                <c:pt idx="21">
                  <c:v>2.5641025641025644E-2</c:v>
                </c:pt>
              </c:numCache>
            </c:numRef>
          </c:val>
          <c:extLst>
            <c:ext xmlns:c16="http://schemas.microsoft.com/office/drawing/2014/chart" uri="{C3380CC4-5D6E-409C-BE32-E72D297353CC}">
              <c16:uniqueId val="{00000000-DC75-4EB0-812D-E695A8EA89D7}"/>
            </c:ext>
          </c:extLst>
        </c:ser>
        <c:dLbls>
          <c:showLegendKey val="0"/>
          <c:showVal val="1"/>
          <c:showCatName val="0"/>
          <c:showSerName val="0"/>
          <c:showPercent val="0"/>
          <c:showBubbleSize val="0"/>
        </c:dLbls>
        <c:gapWidth val="75"/>
        <c:axId val="539277295"/>
        <c:axId val="539276335"/>
      </c:barChart>
      <c:catAx>
        <c:axId val="5392772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539276335"/>
        <c:crosses val="autoZero"/>
        <c:auto val="1"/>
        <c:lblAlgn val="ctr"/>
        <c:lblOffset val="100"/>
        <c:noMultiLvlLbl val="0"/>
      </c:catAx>
      <c:valAx>
        <c:axId val="539276335"/>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5392772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espacio_desarrollo!$A$2:$A$8</c:f>
              <c:strCache>
                <c:ptCount val="7"/>
                <c:pt idx="0">
                  <c:v>Propiedad individual</c:v>
                </c:pt>
                <c:pt idx="1">
                  <c:v>Arriendo</c:v>
                </c:pt>
                <c:pt idx="2">
                  <c:v>Comodato</c:v>
                </c:pt>
                <c:pt idx="3">
                  <c:v>Propiedad colectiva/comunitaria</c:v>
                </c:pt>
                <c:pt idx="4">
                  <c:v>Área silvestre protegida del Estado (como Parques y/o reservas nacionales)</c:v>
                </c:pt>
                <c:pt idx="5">
                  <c:v>Espacio público</c:v>
                </c:pt>
                <c:pt idx="6">
                  <c:v>Área silvestre protegida privada</c:v>
                </c:pt>
              </c:strCache>
            </c:strRef>
          </c:cat>
          <c:val>
            <c:numRef>
              <c:f>espacio_desarrollo!$C$2:$C$8</c:f>
              <c:numCache>
                <c:formatCode>0%</c:formatCode>
                <c:ptCount val="7"/>
                <c:pt idx="0">
                  <c:v>0.47435897435897401</c:v>
                </c:pt>
                <c:pt idx="1">
                  <c:v>0.141025641025641</c:v>
                </c:pt>
                <c:pt idx="2">
                  <c:v>6.4102564102564097E-2</c:v>
                </c:pt>
                <c:pt idx="3">
                  <c:v>6.4102564102564097E-2</c:v>
                </c:pt>
                <c:pt idx="4">
                  <c:v>5.1282051282051308E-2</c:v>
                </c:pt>
                <c:pt idx="5">
                  <c:v>3.8461538461538498E-2</c:v>
                </c:pt>
                <c:pt idx="6">
                  <c:v>3.8461538461538498E-2</c:v>
                </c:pt>
              </c:numCache>
            </c:numRef>
          </c:val>
          <c:extLst>
            <c:ext xmlns:c16="http://schemas.microsoft.com/office/drawing/2014/chart" uri="{C3380CC4-5D6E-409C-BE32-E72D297353CC}">
              <c16:uniqueId val="{00000000-8387-4F46-821F-AA26CB8D75AD}"/>
            </c:ext>
          </c:extLst>
        </c:ser>
        <c:dLbls>
          <c:showLegendKey val="0"/>
          <c:showVal val="1"/>
          <c:showCatName val="0"/>
          <c:showSerName val="0"/>
          <c:showPercent val="0"/>
          <c:showBubbleSize val="0"/>
        </c:dLbls>
        <c:gapWidth val="150"/>
        <c:overlap val="-25"/>
        <c:axId val="988240288"/>
        <c:axId val="988233760"/>
      </c:barChart>
      <c:catAx>
        <c:axId val="988240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CL"/>
          </a:p>
        </c:txPr>
        <c:crossAx val="988233760"/>
        <c:crosses val="autoZero"/>
        <c:auto val="1"/>
        <c:lblAlgn val="ctr"/>
        <c:lblOffset val="100"/>
        <c:noMultiLvlLbl val="0"/>
      </c:catAx>
      <c:valAx>
        <c:axId val="988233760"/>
        <c:scaling>
          <c:orientation val="minMax"/>
        </c:scaling>
        <c:delete val="1"/>
        <c:axPos val="l"/>
        <c:numFmt formatCode="0%" sourceLinked="1"/>
        <c:majorTickMark val="none"/>
        <c:minorTickMark val="none"/>
        <c:tickLblPos val="nextTo"/>
        <c:crossAx val="988240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255-4F09-9CE1-74086AF3D58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255-4F09-9CE1-74086AF3D582}"/>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24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organizacion_no_indigena!$A$2:$A$3</c:f>
              <c:strCache>
                <c:ptCount val="2"/>
                <c:pt idx="0">
                  <c:v>No</c:v>
                </c:pt>
                <c:pt idx="1">
                  <c:v>Sí</c:v>
                </c:pt>
              </c:strCache>
            </c:strRef>
          </c:cat>
          <c:val>
            <c:numRef>
              <c:f>organizacion_no_indigena!$D$2:$D$3</c:f>
              <c:numCache>
                <c:formatCode>0%</c:formatCode>
                <c:ptCount val="2"/>
                <c:pt idx="0">
                  <c:v>0.57692307692307698</c:v>
                </c:pt>
                <c:pt idx="1">
                  <c:v>0.42307692307692307</c:v>
                </c:pt>
              </c:numCache>
            </c:numRef>
          </c:val>
          <c:extLst>
            <c:ext xmlns:c16="http://schemas.microsoft.com/office/drawing/2014/chart" uri="{C3380CC4-5D6E-409C-BE32-E72D297353CC}">
              <c16:uniqueId val="{00000004-E255-4F09-9CE1-74086AF3D582}"/>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6682-41BC-ADB2-82B145C9D683}"/>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6682-41BC-ADB2-82B145C9D683}"/>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compra_comunidad!$A$2:$A$3</c:f>
              <c:strCache>
                <c:ptCount val="2"/>
                <c:pt idx="0">
                  <c:v>No</c:v>
                </c:pt>
                <c:pt idx="1">
                  <c:v>Sí</c:v>
                </c:pt>
              </c:strCache>
            </c:strRef>
          </c:cat>
          <c:val>
            <c:numRef>
              <c:f>compra_comunidad!$B$2:$B$3</c:f>
              <c:numCache>
                <c:formatCode>0.00</c:formatCode>
                <c:ptCount val="2"/>
                <c:pt idx="0">
                  <c:v>13.888888888888889</c:v>
                </c:pt>
                <c:pt idx="1">
                  <c:v>86.111111111111114</c:v>
                </c:pt>
              </c:numCache>
            </c:numRef>
          </c:val>
          <c:extLst>
            <c:ext xmlns:c16="http://schemas.microsoft.com/office/drawing/2014/chart" uri="{C3380CC4-5D6E-409C-BE32-E72D297353CC}">
              <c16:uniqueId val="{00000004-6682-41BC-ADB2-82B145C9D683}"/>
            </c:ext>
          </c:extLst>
        </c:ser>
        <c:dLbls>
          <c:dLblPos val="inEnd"/>
          <c:showLegendKey val="0"/>
          <c:showVal val="0"/>
          <c:showCatName val="0"/>
          <c:showSerName val="0"/>
          <c:showPercent val="1"/>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142-43A1-8684-AB8DD4A57D8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142-43A1-8684-AB8DD4A57D82}"/>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4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(vinculacion_otros_actores!$A$2,vinculacion_otros_actores!$A$3)</c:f>
              <c:strCache>
                <c:ptCount val="2"/>
                <c:pt idx="0">
                  <c:v>Sí</c:v>
                </c:pt>
                <c:pt idx="1">
                  <c:v>No</c:v>
                </c:pt>
              </c:strCache>
            </c:strRef>
          </c:cat>
          <c:val>
            <c:numRef>
              <c:f>(vinculacion_otros_actores!$D$2,vinculacion_otros_actores!$D$3)</c:f>
              <c:numCache>
                <c:formatCode>0%</c:formatCode>
                <c:ptCount val="2"/>
                <c:pt idx="0">
                  <c:v>0.76900000000000002</c:v>
                </c:pt>
                <c:pt idx="1">
                  <c:v>0.22500000000000001</c:v>
                </c:pt>
              </c:numCache>
            </c:numRef>
          </c:val>
          <c:extLst>
            <c:ext xmlns:c16="http://schemas.microsoft.com/office/drawing/2014/chart" uri="{C3380CC4-5D6E-409C-BE32-E72D297353CC}">
              <c16:uniqueId val="{00000004-D142-43A1-8684-AB8DD4A57D82}"/>
            </c:ext>
          </c:extLst>
        </c:ser>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3285024154589372E-2"/>
          <c:y val="4.0860994939947208E-2"/>
          <c:w val="0.97342995169082125"/>
          <c:h val="0.90042097396249154"/>
        </c:manualLayout>
      </c:layout>
      <c:barChart>
        <c:barDir val="col"/>
        <c:grouping val="stacked"/>
        <c:varyColors val="0"/>
        <c:ser>
          <c:idx val="0"/>
          <c:order val="0"/>
          <c:spPr>
            <a:solidFill>
              <a:schemeClr val="accent1"/>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73BA-4114-B072-CE9EE8D5CC01}"/>
              </c:ext>
            </c:extLst>
          </c:dPt>
          <c:dPt>
            <c:idx val="1"/>
            <c:invertIfNegative val="0"/>
            <c:bubble3D val="0"/>
            <c:spPr>
              <a:solidFill>
                <a:schemeClr val="accent6"/>
              </a:solidFill>
              <a:ln>
                <a:noFill/>
              </a:ln>
              <a:effectLst/>
            </c:spPr>
            <c:extLst>
              <c:ext xmlns:c16="http://schemas.microsoft.com/office/drawing/2014/chart" uri="{C3380CC4-5D6E-409C-BE32-E72D297353CC}">
                <c16:uniqueId val="{00000002-73BA-4114-B072-CE9EE8D5CC01}"/>
              </c:ext>
            </c:extLst>
          </c:dPt>
          <c:dPt>
            <c:idx val="2"/>
            <c:invertIfNegative val="0"/>
            <c:bubble3D val="0"/>
            <c:spPr>
              <a:solidFill>
                <a:schemeClr val="accent5"/>
              </a:solidFill>
              <a:ln>
                <a:noFill/>
              </a:ln>
              <a:effectLst/>
            </c:spPr>
            <c:extLst>
              <c:ext xmlns:c16="http://schemas.microsoft.com/office/drawing/2014/chart" uri="{C3380CC4-5D6E-409C-BE32-E72D297353CC}">
                <c16:uniqueId val="{00000003-73BA-4114-B072-CE9EE8D5CC01}"/>
              </c:ext>
            </c:extLst>
          </c:dPt>
          <c:dLbls>
            <c:dLbl>
              <c:idx val="0"/>
              <c:layout>
                <c:manualLayout>
                  <c:x val="0"/>
                  <c:y val="-0.437796374356577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3BA-4114-B072-CE9EE8D5CC01}"/>
                </c:ext>
              </c:extLst>
            </c:dLbl>
            <c:dLbl>
              <c:idx val="1"/>
              <c:layout>
                <c:manualLayout>
                  <c:x val="2.2141451144382595E-17"/>
                  <c:y val="-0.1459321247855257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3BA-4114-B072-CE9EE8D5CC01}"/>
                </c:ext>
              </c:extLst>
            </c:dLbl>
            <c:dLbl>
              <c:idx val="2"/>
              <c:layout>
                <c:manualLayout>
                  <c:x val="0"/>
                  <c:y val="-0.1050711298455786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3BA-4114-B072-CE9EE8D5CC01}"/>
                </c:ext>
              </c:extLst>
            </c:dLbl>
            <c:dLbl>
              <c:idx val="3"/>
              <c:layout>
                <c:manualLayout>
                  <c:x val="0"/>
                  <c:y val="-7.880334738418390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3BA-4114-B072-CE9EE8D5CC01}"/>
                </c:ext>
              </c:extLst>
            </c:dLbl>
            <c:dLbl>
              <c:idx val="4"/>
              <c:layout>
                <c:manualLayout>
                  <c:x val="-1.2077294685990338E-3"/>
                  <c:y val="-7.296606239276297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3BA-4114-B072-CE9EE8D5CC01}"/>
                </c:ext>
              </c:extLst>
            </c:dLbl>
            <c:dLbl>
              <c:idx val="5"/>
              <c:layout>
                <c:manualLayout>
                  <c:x val="0"/>
                  <c:y val="-6.421013490563132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73BA-4114-B072-CE9EE8D5CC01}"/>
                </c:ext>
              </c:extLst>
            </c:dLbl>
            <c:dLbl>
              <c:idx val="6"/>
              <c:layout>
                <c:manualLayout>
                  <c:x val="8.856580457753038E-17"/>
                  <c:y val="-5.545420741849978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73BA-4114-B072-CE9EE8D5CC01}"/>
                </c:ext>
              </c:extLst>
            </c:dLbl>
            <c:dLbl>
              <c:idx val="7"/>
              <c:layout>
                <c:manualLayout>
                  <c:x val="0"/>
                  <c:y val="-5.545420741849978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73BA-4114-B072-CE9EE8D5CC0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porcentaje_pueblo_indigena!$A$2:$A$9</c:f>
              <c:strCache>
                <c:ptCount val="8"/>
                <c:pt idx="0">
                  <c:v>Mapuche</c:v>
                </c:pt>
                <c:pt idx="1">
                  <c:v>Rapa nui</c:v>
                </c:pt>
                <c:pt idx="2">
                  <c:v>Yagán</c:v>
                </c:pt>
                <c:pt idx="3">
                  <c:v>Pewenche</c:v>
                </c:pt>
                <c:pt idx="4">
                  <c:v>Ninguno</c:v>
                </c:pt>
                <c:pt idx="5">
                  <c:v>Atacameño</c:v>
                </c:pt>
                <c:pt idx="6">
                  <c:v>Aymara</c:v>
                </c:pt>
                <c:pt idx="7">
                  <c:v>Chango</c:v>
                </c:pt>
              </c:strCache>
            </c:strRef>
          </c:cat>
          <c:val>
            <c:numRef>
              <c:f>porcentaje_pueblo_indigena!$C$2:$C$9</c:f>
              <c:numCache>
                <c:formatCode>0%</c:formatCode>
                <c:ptCount val="8"/>
                <c:pt idx="0">
                  <c:v>0.58974358974358998</c:v>
                </c:pt>
                <c:pt idx="1">
                  <c:v>0.128205128205128</c:v>
                </c:pt>
                <c:pt idx="2">
                  <c:v>7.69230769230769E-2</c:v>
                </c:pt>
                <c:pt idx="3">
                  <c:v>5.1282051282051308E-2</c:v>
                </c:pt>
                <c:pt idx="4">
                  <c:v>3.8461538461538498E-2</c:v>
                </c:pt>
                <c:pt idx="5">
                  <c:v>2.5641025641025599E-2</c:v>
                </c:pt>
                <c:pt idx="6">
                  <c:v>2.5641025641025599E-2</c:v>
                </c:pt>
                <c:pt idx="7">
                  <c:v>2.5641025641025599E-2</c:v>
                </c:pt>
              </c:numCache>
            </c:numRef>
          </c:val>
          <c:extLst>
            <c:ext xmlns:c16="http://schemas.microsoft.com/office/drawing/2014/chart" uri="{C3380CC4-5D6E-409C-BE32-E72D297353CC}">
              <c16:uniqueId val="{00000000-73BA-4114-B072-CE9EE8D5CC01}"/>
            </c:ext>
          </c:extLst>
        </c:ser>
        <c:dLbls>
          <c:showLegendKey val="0"/>
          <c:showVal val="1"/>
          <c:showCatName val="0"/>
          <c:showSerName val="0"/>
          <c:showPercent val="0"/>
          <c:showBubbleSize val="0"/>
        </c:dLbls>
        <c:gapWidth val="95"/>
        <c:overlap val="100"/>
        <c:axId val="888209824"/>
        <c:axId val="888206560"/>
      </c:barChart>
      <c:catAx>
        <c:axId val="888209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888206560"/>
        <c:crosses val="autoZero"/>
        <c:auto val="1"/>
        <c:lblAlgn val="ctr"/>
        <c:lblOffset val="100"/>
        <c:noMultiLvlLbl val="0"/>
      </c:catAx>
      <c:valAx>
        <c:axId val="888206560"/>
        <c:scaling>
          <c:orientation val="minMax"/>
        </c:scaling>
        <c:delete val="1"/>
        <c:axPos val="l"/>
        <c:numFmt formatCode="0%" sourceLinked="1"/>
        <c:majorTickMark val="none"/>
        <c:minorTickMark val="none"/>
        <c:tickLblPos val="nextTo"/>
        <c:crossAx val="8882098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temporada_abierto!$A$2:$A$6</c:f>
              <c:strCache>
                <c:ptCount val="5"/>
                <c:pt idx="0">
                  <c:v>Todo el año</c:v>
                </c:pt>
                <c:pt idx="1">
                  <c:v>Temporada Alta</c:v>
                </c:pt>
                <c:pt idx="2">
                  <c:v>Fines de semana largos / festivos</c:v>
                </c:pt>
                <c:pt idx="3">
                  <c:v>Vacaciones de invierno</c:v>
                </c:pt>
                <c:pt idx="4">
                  <c:v>Los fines de semana</c:v>
                </c:pt>
              </c:strCache>
            </c:strRef>
          </c:cat>
          <c:val>
            <c:numRef>
              <c:f>temporada_abierto!$D$2:$D$6</c:f>
              <c:numCache>
                <c:formatCode>0%</c:formatCode>
                <c:ptCount val="5"/>
                <c:pt idx="0">
                  <c:v>0.52427184466019416</c:v>
                </c:pt>
                <c:pt idx="1">
                  <c:v>0.22330097087378639</c:v>
                </c:pt>
                <c:pt idx="2">
                  <c:v>0.10679611650485438</c:v>
                </c:pt>
                <c:pt idx="3">
                  <c:v>8.7378640776699032E-2</c:v>
                </c:pt>
                <c:pt idx="4">
                  <c:v>5.8252427184466021E-2</c:v>
                </c:pt>
              </c:numCache>
            </c:numRef>
          </c:val>
          <c:extLst>
            <c:ext xmlns:c16="http://schemas.microsoft.com/office/drawing/2014/chart" uri="{C3380CC4-5D6E-409C-BE32-E72D297353CC}">
              <c16:uniqueId val="{00000000-5081-408A-B59B-E0DC6DAD21AF}"/>
            </c:ext>
          </c:extLst>
        </c:ser>
        <c:dLbls>
          <c:dLblPos val="outEnd"/>
          <c:showLegendKey val="0"/>
          <c:showVal val="1"/>
          <c:showCatName val="0"/>
          <c:showSerName val="0"/>
          <c:showPercent val="0"/>
          <c:showBubbleSize val="0"/>
        </c:dLbls>
        <c:gapWidth val="150"/>
        <c:overlap val="-25"/>
        <c:axId val="952381552"/>
        <c:axId val="952383184"/>
      </c:barChart>
      <c:catAx>
        <c:axId val="952381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CL"/>
          </a:p>
        </c:txPr>
        <c:crossAx val="952383184"/>
        <c:crosses val="autoZero"/>
        <c:auto val="1"/>
        <c:lblAlgn val="ctr"/>
        <c:lblOffset val="100"/>
        <c:noMultiLvlLbl val="0"/>
      </c:catAx>
      <c:valAx>
        <c:axId val="952383184"/>
        <c:scaling>
          <c:orientation val="minMax"/>
        </c:scaling>
        <c:delete val="1"/>
        <c:axPos val="l"/>
        <c:numFmt formatCode="0%" sourceLinked="1"/>
        <c:majorTickMark val="none"/>
        <c:minorTickMark val="none"/>
        <c:tickLblPos val="nextTo"/>
        <c:crossAx val="952381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Hoja1!$B$1</c:f>
              <c:strCache>
                <c:ptCount val="1"/>
                <c:pt idx="0">
                  <c:v>Serie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Hoja1!$A$2:$A$13</c:f>
              <c:numCache>
                <c:formatCode>General</c:formatCode>
                <c:ptCount val="12"/>
                <c:pt idx="0">
                  <c:v>0</c:v>
                </c:pt>
                <c:pt idx="1">
                  <c:v>1</c:v>
                </c:pt>
                <c:pt idx="2">
                  <c:v>2</c:v>
                </c:pt>
                <c:pt idx="3">
                  <c:v>3</c:v>
                </c:pt>
                <c:pt idx="4">
                  <c:v>4</c:v>
                </c:pt>
                <c:pt idx="5">
                  <c:v>5</c:v>
                </c:pt>
                <c:pt idx="6">
                  <c:v>6</c:v>
                </c:pt>
                <c:pt idx="7">
                  <c:v>7</c:v>
                </c:pt>
                <c:pt idx="8">
                  <c:v>8</c:v>
                </c:pt>
                <c:pt idx="9">
                  <c:v>9</c:v>
                </c:pt>
                <c:pt idx="10">
                  <c:v>10</c:v>
                </c:pt>
                <c:pt idx="11">
                  <c:v>12</c:v>
                </c:pt>
              </c:numCache>
            </c:numRef>
          </c:cat>
          <c:val>
            <c:numRef>
              <c:f>Hoja1!$B$2:$B$13</c:f>
              <c:numCache>
                <c:formatCode>0%</c:formatCode>
                <c:ptCount val="12"/>
                <c:pt idx="0">
                  <c:v>1.2820512820512822E-2</c:v>
                </c:pt>
                <c:pt idx="1">
                  <c:v>0.14102564102564102</c:v>
                </c:pt>
                <c:pt idx="2">
                  <c:v>0.14102564102564102</c:v>
                </c:pt>
                <c:pt idx="3">
                  <c:v>0.24358974358974358</c:v>
                </c:pt>
                <c:pt idx="4">
                  <c:v>0.11538461538461539</c:v>
                </c:pt>
                <c:pt idx="5">
                  <c:v>7.6923076923076927E-2</c:v>
                </c:pt>
                <c:pt idx="6">
                  <c:v>6.4102564102564111E-2</c:v>
                </c:pt>
                <c:pt idx="7">
                  <c:v>5.1282051282051287E-2</c:v>
                </c:pt>
                <c:pt idx="8">
                  <c:v>3.8461538461538464E-2</c:v>
                </c:pt>
                <c:pt idx="9">
                  <c:v>1.2820512820512822E-2</c:v>
                </c:pt>
                <c:pt idx="10">
                  <c:v>1.2820512820512822E-2</c:v>
                </c:pt>
                <c:pt idx="11">
                  <c:v>2.5641025641025644E-2</c:v>
                </c:pt>
              </c:numCache>
            </c:numRef>
          </c:val>
          <c:extLst>
            <c:ext xmlns:c16="http://schemas.microsoft.com/office/drawing/2014/chart" uri="{C3380CC4-5D6E-409C-BE32-E72D297353CC}">
              <c16:uniqueId val="{00000000-8753-40E6-ABCB-9B229038FF4C}"/>
            </c:ext>
          </c:extLst>
        </c:ser>
        <c:dLbls>
          <c:showLegendKey val="0"/>
          <c:showVal val="1"/>
          <c:showCatName val="0"/>
          <c:showSerName val="0"/>
          <c:showPercent val="0"/>
          <c:showBubbleSize val="0"/>
        </c:dLbls>
        <c:gapWidth val="75"/>
        <c:axId val="982009072"/>
        <c:axId val="982018320"/>
      </c:barChart>
      <c:catAx>
        <c:axId val="982009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crossAx val="982018320"/>
        <c:crosses val="autoZero"/>
        <c:auto val="1"/>
        <c:lblAlgn val="ctr"/>
        <c:lblOffset val="100"/>
        <c:noMultiLvlLbl val="0"/>
      </c:catAx>
      <c:valAx>
        <c:axId val="98201832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crossAx val="9820090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Hoja1!$B$1</c:f>
              <c:strCache>
                <c:ptCount val="1"/>
                <c:pt idx="0">
                  <c:v>Serie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Hoja1!$A$2:$A$9</c:f>
              <c:numCache>
                <c:formatCode>General</c:formatCode>
                <c:ptCount val="8"/>
                <c:pt idx="0">
                  <c:v>0</c:v>
                </c:pt>
                <c:pt idx="1">
                  <c:v>1</c:v>
                </c:pt>
                <c:pt idx="2">
                  <c:v>2</c:v>
                </c:pt>
                <c:pt idx="3">
                  <c:v>3</c:v>
                </c:pt>
                <c:pt idx="4">
                  <c:v>4</c:v>
                </c:pt>
                <c:pt idx="5">
                  <c:v>5</c:v>
                </c:pt>
                <c:pt idx="6">
                  <c:v>6</c:v>
                </c:pt>
                <c:pt idx="7">
                  <c:v>10</c:v>
                </c:pt>
              </c:numCache>
            </c:numRef>
          </c:cat>
          <c:val>
            <c:numRef>
              <c:f>Hoja1!$B$2:$B$9</c:f>
              <c:numCache>
                <c:formatCode>0%</c:formatCode>
                <c:ptCount val="8"/>
                <c:pt idx="0">
                  <c:v>0.12820512820512822</c:v>
                </c:pt>
                <c:pt idx="1">
                  <c:v>0.256410256410256</c:v>
                </c:pt>
                <c:pt idx="2">
                  <c:v>0.26923076923076922</c:v>
                </c:pt>
                <c:pt idx="3">
                  <c:v>0.14102564102564102</c:v>
                </c:pt>
                <c:pt idx="4">
                  <c:v>8.9743589743589744E-2</c:v>
                </c:pt>
                <c:pt idx="5">
                  <c:v>1.2820512820512822E-2</c:v>
                </c:pt>
                <c:pt idx="6">
                  <c:v>2.5641025641025644E-2</c:v>
                </c:pt>
                <c:pt idx="7">
                  <c:v>2.5641025641025644E-2</c:v>
                </c:pt>
              </c:numCache>
            </c:numRef>
          </c:val>
          <c:extLst>
            <c:ext xmlns:c16="http://schemas.microsoft.com/office/drawing/2014/chart" uri="{C3380CC4-5D6E-409C-BE32-E72D297353CC}">
              <c16:uniqueId val="{00000000-8753-40E6-ABCB-9B229038FF4C}"/>
            </c:ext>
          </c:extLst>
        </c:ser>
        <c:dLbls>
          <c:showLegendKey val="0"/>
          <c:showVal val="1"/>
          <c:showCatName val="0"/>
          <c:showSerName val="0"/>
          <c:showPercent val="0"/>
          <c:showBubbleSize val="0"/>
        </c:dLbls>
        <c:gapWidth val="75"/>
        <c:axId val="982011792"/>
        <c:axId val="982017776"/>
      </c:barChart>
      <c:catAx>
        <c:axId val="982011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crossAx val="982017776"/>
        <c:crosses val="autoZero"/>
        <c:auto val="1"/>
        <c:lblAlgn val="ctr"/>
        <c:lblOffset val="100"/>
        <c:noMultiLvlLbl val="0"/>
      </c:catAx>
      <c:valAx>
        <c:axId val="982017776"/>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crossAx val="9820117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A1D-4E89-9EB0-755C6041D02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A1D-4E89-9EB0-755C6041D029}"/>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(relaciones_externas!$A$2,relaciones_externas!$A$4)</c:f>
              <c:strCache>
                <c:ptCount val="2"/>
                <c:pt idx="0">
                  <c:v>No</c:v>
                </c:pt>
                <c:pt idx="1">
                  <c:v>Sí</c:v>
                </c:pt>
              </c:strCache>
            </c:strRef>
          </c:cat>
          <c:val>
            <c:numRef>
              <c:f>(relaciones_externas!$D$2,relaciones_externas!$D$4)</c:f>
              <c:numCache>
                <c:formatCode>0%</c:formatCode>
                <c:ptCount val="2"/>
                <c:pt idx="0">
                  <c:v>0.44</c:v>
                </c:pt>
                <c:pt idx="1">
                  <c:v>0.56000000000000005</c:v>
                </c:pt>
              </c:numCache>
            </c:numRef>
          </c:val>
          <c:extLst>
            <c:ext xmlns:c16="http://schemas.microsoft.com/office/drawing/2014/chart" uri="{C3380CC4-5D6E-409C-BE32-E72D297353CC}">
              <c16:uniqueId val="{00000004-6A1D-4E89-9EB0-755C6041D029}"/>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FE42-4E4C-8172-9A2B6B91EC9D}"/>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FE42-4E4C-8172-9A2B6B91EC9D}"/>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discapacidad!$A$2:$A$3</c:f>
              <c:strCache>
                <c:ptCount val="2"/>
                <c:pt idx="0">
                  <c:v>No</c:v>
                </c:pt>
                <c:pt idx="1">
                  <c:v>Sí</c:v>
                </c:pt>
              </c:strCache>
            </c:strRef>
          </c:cat>
          <c:val>
            <c:numRef>
              <c:f>discapacidad!$B$2:$B$3</c:f>
              <c:numCache>
                <c:formatCode>General</c:formatCode>
                <c:ptCount val="2"/>
                <c:pt idx="0">
                  <c:v>77.966101694915253</c:v>
                </c:pt>
                <c:pt idx="1">
                  <c:v>22.033898305084747</c:v>
                </c:pt>
              </c:numCache>
            </c:numRef>
          </c:val>
          <c:extLst>
            <c:ext xmlns:c16="http://schemas.microsoft.com/office/drawing/2014/chart" uri="{C3380CC4-5D6E-409C-BE32-E72D297353CC}">
              <c16:uniqueId val="{00000004-FE42-4E4C-8172-9A2B6B91EC9D}"/>
            </c:ext>
          </c:extLst>
        </c:ser>
        <c:dLbls>
          <c:dLblPos val="inEnd"/>
          <c:showLegendKey val="0"/>
          <c:showVal val="0"/>
          <c:showCatName val="0"/>
          <c:showSerName val="0"/>
          <c:showPercent val="1"/>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s-C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BE8B-4BDE-AAE3-6CB50E3FD12B}"/>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BE8B-4BDE-AAE3-6CB50E3FD12B}"/>
              </c:ext>
            </c:extLst>
          </c:dPt>
          <c:dPt>
            <c:idx val="2"/>
            <c:bubble3D val="0"/>
            <c:spPr>
              <a:solidFill>
                <a:schemeClr val="bg2">
                  <a:lumMod val="7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BE8B-4BDE-AAE3-6CB50E3FD12B}"/>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comida!$A$2:$A$4</c:f>
              <c:strCache>
                <c:ptCount val="3"/>
                <c:pt idx="0">
                  <c:v>No</c:v>
                </c:pt>
                <c:pt idx="1">
                  <c:v>No responde</c:v>
                </c:pt>
                <c:pt idx="2">
                  <c:v>Sí</c:v>
                </c:pt>
              </c:strCache>
            </c:strRef>
          </c:cat>
          <c:val>
            <c:numRef>
              <c:f>comida!$B$2:$B$4</c:f>
              <c:numCache>
                <c:formatCode>General</c:formatCode>
                <c:ptCount val="3"/>
                <c:pt idx="0">
                  <c:v>7.6923076923076898</c:v>
                </c:pt>
                <c:pt idx="1">
                  <c:v>58.974358974358999</c:v>
                </c:pt>
                <c:pt idx="2">
                  <c:v>33.3333333333333</c:v>
                </c:pt>
              </c:numCache>
            </c:numRef>
          </c:val>
          <c:extLst>
            <c:ext xmlns:c16="http://schemas.microsoft.com/office/drawing/2014/chart" uri="{C3380CC4-5D6E-409C-BE32-E72D297353CC}">
              <c16:uniqueId val="{00000006-BE8B-4BDE-AAE3-6CB50E3FD12B}"/>
            </c:ext>
          </c:extLst>
        </c:ser>
        <c:dLbls>
          <c:dLblPos val="inEnd"/>
          <c:showLegendKey val="0"/>
          <c:showVal val="0"/>
          <c:showCatName val="0"/>
          <c:showSerName val="0"/>
          <c:showPercent val="1"/>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admision_mascotas!$A$2:$A$3</c:f>
              <c:strCache>
                <c:ptCount val="2"/>
                <c:pt idx="0">
                  <c:v>No</c:v>
                </c:pt>
                <c:pt idx="1">
                  <c:v>Sí</c:v>
                </c:pt>
              </c:strCache>
            </c:strRef>
          </c:cat>
          <c:val>
            <c:numRef>
              <c:f>admision_mascotas!$C$2:$C$3</c:f>
              <c:numCache>
                <c:formatCode>0%</c:formatCode>
                <c:ptCount val="2"/>
                <c:pt idx="0">
                  <c:v>0.453125</c:v>
                </c:pt>
                <c:pt idx="1">
                  <c:v>0.546875</c:v>
                </c:pt>
              </c:numCache>
            </c:numRef>
          </c:val>
          <c:extLst>
            <c:ext xmlns:c16="http://schemas.microsoft.com/office/drawing/2014/chart" uri="{C3380CC4-5D6E-409C-BE32-E72D297353CC}">
              <c16:uniqueId val="{00000000-E73D-411A-9BC5-A3F2795AB52F}"/>
            </c:ext>
          </c:extLst>
        </c:ser>
        <c:dLbls>
          <c:showLegendKey val="0"/>
          <c:showVal val="1"/>
          <c:showCatName val="0"/>
          <c:showSerName val="0"/>
          <c:showPercent val="0"/>
          <c:showBubbleSize val="0"/>
        </c:dLbls>
        <c:gapWidth val="150"/>
        <c:overlap val="-25"/>
        <c:axId val="951559024"/>
        <c:axId val="951557936"/>
      </c:barChart>
      <c:catAx>
        <c:axId val="951559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CL"/>
          </a:p>
        </c:txPr>
        <c:crossAx val="951557936"/>
        <c:crosses val="autoZero"/>
        <c:auto val="1"/>
        <c:lblAlgn val="ctr"/>
        <c:lblOffset val="100"/>
        <c:noMultiLvlLbl val="0"/>
      </c:catAx>
      <c:valAx>
        <c:axId val="951557936"/>
        <c:scaling>
          <c:orientation val="minMax"/>
        </c:scaling>
        <c:delete val="1"/>
        <c:axPos val="l"/>
        <c:numFmt formatCode="0%" sourceLinked="1"/>
        <c:majorTickMark val="none"/>
        <c:minorTickMark val="none"/>
        <c:tickLblPos val="nextTo"/>
        <c:crossAx val="9515590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200-4872-9B78-26A5902C8F1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200-4872-9B78-26A5902C8F1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200-4872-9B78-26A5902C8F1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200-4872-9B78-26A5902C8F19}"/>
              </c:ext>
            </c:extLst>
          </c:dPt>
          <c:dLbls>
            <c:dLbl>
              <c:idx val="0"/>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noAutofit/>
                </a:bodyPr>
                <a:lstStyle/>
                <a:p>
                  <a:pPr>
                    <a:defRPr sz="14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5200-4872-9B78-26A5902C8F19}"/>
                </c:ext>
              </c:extLst>
            </c:dLbl>
            <c:dLbl>
              <c:idx val="1"/>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noAutofit/>
                </a:bodyPr>
                <a:lstStyle/>
                <a:p>
                  <a:pPr>
                    <a:defRPr sz="14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3-5200-4872-9B78-26A5902C8F19}"/>
                </c:ext>
              </c:extLst>
            </c:dLbl>
            <c:dLbl>
              <c:idx val="2"/>
              <c:layout>
                <c:manualLayout>
                  <c:x val="-6.1594202898550721E-2"/>
                  <c:y val="5.9940680722325362E-2"/>
                </c:manualLayout>
              </c:layout>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noAutofit/>
                </a:bodyPr>
                <a:lstStyle/>
                <a:p>
                  <a:pPr>
                    <a:defRPr sz="1400" b="0" i="0" u="none" strike="noStrike" kern="1200" baseline="0">
                      <a:solidFill>
                        <a:schemeClr val="dk1">
                          <a:lumMod val="65000"/>
                          <a:lumOff val="35000"/>
                        </a:schemeClr>
                      </a:solidFill>
                      <a:latin typeface="+mn-lt"/>
                      <a:ea typeface="+mn-ea"/>
                      <a:cs typeface="+mn-cs"/>
                    </a:defRPr>
                  </a:pPr>
                  <a:endParaRPr lang="es-CL"/>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13276864848415687"/>
                      <c:h val="0.12591687984846522"/>
                    </c:manualLayout>
                  </c15:layout>
                </c:ext>
                <c:ext xmlns:c16="http://schemas.microsoft.com/office/drawing/2014/chart" uri="{C3380CC4-5D6E-409C-BE32-E72D297353CC}">
                  <c16:uniqueId val="{00000005-5200-4872-9B78-26A5902C8F19}"/>
                </c:ext>
              </c:extLst>
            </c:dLbl>
            <c:dLbl>
              <c:idx val="3"/>
              <c:layout>
                <c:manualLayout>
                  <c:x val="0.23007246376811596"/>
                  <c:y val="1.6971530299224914E-2"/>
                </c:manualLayout>
              </c:layout>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noAutofit/>
                </a:bodyPr>
                <a:lstStyle/>
                <a:p>
                  <a:pPr>
                    <a:defRPr sz="1400" b="0" i="0" u="none" strike="noStrike" kern="1200" baseline="0">
                      <a:solidFill>
                        <a:schemeClr val="dk1">
                          <a:lumMod val="65000"/>
                          <a:lumOff val="35000"/>
                        </a:schemeClr>
                      </a:solidFill>
                      <a:latin typeface="+mn-lt"/>
                      <a:ea typeface="+mn-ea"/>
                      <a:cs typeface="+mn-cs"/>
                    </a:defRPr>
                  </a:pPr>
                  <a:endParaRPr lang="es-CL"/>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13856850774088023"/>
                      <c:h val="0.15573063330165585"/>
                    </c:manualLayout>
                  </c15:layout>
                </c:ext>
                <c:ext xmlns:c16="http://schemas.microsoft.com/office/drawing/2014/chart" uri="{C3380CC4-5D6E-409C-BE32-E72D297353CC}">
                  <c16:uniqueId val="{00000007-5200-4872-9B78-26A5902C8F19}"/>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4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internet!$A$2:$A$5</c:f>
              <c:strCache>
                <c:ptCount val="4"/>
                <c:pt idx="0">
                  <c:v>Regular</c:v>
                </c:pt>
                <c:pt idx="1">
                  <c:v>Buena</c:v>
                </c:pt>
                <c:pt idx="2">
                  <c:v>Mala</c:v>
                </c:pt>
                <c:pt idx="3">
                  <c:v>No tengo conexión</c:v>
                </c:pt>
              </c:strCache>
            </c:strRef>
          </c:cat>
          <c:val>
            <c:numRef>
              <c:f>internet!$B$2:$B$5</c:f>
              <c:numCache>
                <c:formatCode>0%</c:formatCode>
                <c:ptCount val="4"/>
                <c:pt idx="0">
                  <c:v>0.51282051282051289</c:v>
                </c:pt>
                <c:pt idx="1">
                  <c:v>0.38461538461538458</c:v>
                </c:pt>
                <c:pt idx="2">
                  <c:v>6.4102564102564111E-2</c:v>
                </c:pt>
                <c:pt idx="3">
                  <c:v>3.8461538461538464E-2</c:v>
                </c:pt>
              </c:numCache>
            </c:numRef>
          </c:val>
          <c:extLst>
            <c:ext xmlns:c16="http://schemas.microsoft.com/office/drawing/2014/chart" uri="{C3380CC4-5D6E-409C-BE32-E72D297353CC}">
              <c16:uniqueId val="{00000008-5200-4872-9B78-26A5902C8F19}"/>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tramite_formalizacion!$A$2:$A$6</c:f>
              <c:strCache>
                <c:ptCount val="5"/>
                <c:pt idx="0">
                  <c:v>Inicio de actividad ante Servicio de Impuestos Internos</c:v>
                </c:pt>
                <c:pt idx="1">
                  <c:v>Patente comercial</c:v>
                </c:pt>
                <c:pt idx="2">
                  <c:v>Registro Servicio Nacional del Turismo</c:v>
                </c:pt>
                <c:pt idx="3">
                  <c:v>Resolución sanitaria</c:v>
                </c:pt>
                <c:pt idx="4">
                  <c:v>Ninguna</c:v>
                </c:pt>
              </c:strCache>
            </c:strRef>
          </c:cat>
          <c:val>
            <c:numRef>
              <c:f>tramite_formalizacion!$D$2:$D$6</c:f>
              <c:numCache>
                <c:formatCode>0%</c:formatCode>
                <c:ptCount val="5"/>
                <c:pt idx="0">
                  <c:v>0.71794871794871795</c:v>
                </c:pt>
                <c:pt idx="1">
                  <c:v>0.4102564102564103</c:v>
                </c:pt>
                <c:pt idx="2">
                  <c:v>0.39743589743589747</c:v>
                </c:pt>
                <c:pt idx="3">
                  <c:v>0.33333333333333337</c:v>
                </c:pt>
                <c:pt idx="4">
                  <c:v>0.26923076923076922</c:v>
                </c:pt>
              </c:numCache>
            </c:numRef>
          </c:val>
          <c:extLst>
            <c:ext xmlns:c16="http://schemas.microsoft.com/office/drawing/2014/chart" uri="{C3380CC4-5D6E-409C-BE32-E72D297353CC}">
              <c16:uniqueId val="{00000000-D295-4E36-BF80-8BC06C2DCEEA}"/>
            </c:ext>
          </c:extLst>
        </c:ser>
        <c:dLbls>
          <c:showLegendKey val="0"/>
          <c:showVal val="1"/>
          <c:showCatName val="0"/>
          <c:showSerName val="0"/>
          <c:showPercent val="0"/>
          <c:showBubbleSize val="0"/>
        </c:dLbls>
        <c:gapWidth val="75"/>
        <c:axId val="982012880"/>
        <c:axId val="982006352"/>
      </c:barChart>
      <c:catAx>
        <c:axId val="982012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s-CL"/>
          </a:p>
        </c:txPr>
        <c:crossAx val="982006352"/>
        <c:crosses val="autoZero"/>
        <c:auto val="1"/>
        <c:lblAlgn val="ctr"/>
        <c:lblOffset val="100"/>
        <c:noMultiLvlLbl val="0"/>
      </c:catAx>
      <c:valAx>
        <c:axId val="982006352"/>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982012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Pt>
            <c:idx val="0"/>
            <c:invertIfNegative val="0"/>
            <c:bubble3D val="0"/>
            <c:spPr>
              <a:solidFill>
                <a:srgbClr val="CC0000"/>
              </a:solidFill>
              <a:ln>
                <a:noFill/>
              </a:ln>
              <a:effectLst/>
            </c:spPr>
            <c:extLst>
              <c:ext xmlns:c16="http://schemas.microsoft.com/office/drawing/2014/chart" uri="{C3380CC4-5D6E-409C-BE32-E72D297353CC}">
                <c16:uniqueId val="{00000001-908B-4667-A9C6-5F63934F3E24}"/>
              </c:ext>
            </c:extLst>
          </c:dPt>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justificacion_no_inicio!$A$3:$A$7</c:f>
              <c:strCache>
                <c:ptCount val="5"/>
                <c:pt idx="0">
                  <c:v>Falta de recursos para financiarlo</c:v>
                </c:pt>
                <c:pt idx="1">
                  <c:v>Desconocimiento</c:v>
                </c:pt>
                <c:pt idx="2">
                  <c:v>No quiero pagar impuestos</c:v>
                </c:pt>
                <c:pt idx="3">
                  <c:v>No veo beneficio en la formalización</c:v>
                </c:pt>
                <c:pt idx="4">
                  <c:v>Posibilidad de perder beneficios sociales</c:v>
                </c:pt>
              </c:strCache>
            </c:strRef>
          </c:cat>
          <c:val>
            <c:numRef>
              <c:f>justificacion_no_inicio!$C$3:$C$7</c:f>
              <c:numCache>
                <c:formatCode>0%</c:formatCode>
                <c:ptCount val="5"/>
                <c:pt idx="0">
                  <c:v>0.33333333333333337</c:v>
                </c:pt>
                <c:pt idx="1">
                  <c:v>0.16666666666666669</c:v>
                </c:pt>
                <c:pt idx="2">
                  <c:v>0.16666666666666669</c:v>
                </c:pt>
                <c:pt idx="3">
                  <c:v>0.16666666666666669</c:v>
                </c:pt>
                <c:pt idx="4">
                  <c:v>0.16666666666666669</c:v>
                </c:pt>
              </c:numCache>
            </c:numRef>
          </c:val>
          <c:extLst>
            <c:ext xmlns:c16="http://schemas.microsoft.com/office/drawing/2014/chart" uri="{C3380CC4-5D6E-409C-BE32-E72D297353CC}">
              <c16:uniqueId val="{00000002-908B-4667-A9C6-5F63934F3E24}"/>
            </c:ext>
          </c:extLst>
        </c:ser>
        <c:dLbls>
          <c:showLegendKey val="0"/>
          <c:showVal val="1"/>
          <c:showCatName val="0"/>
          <c:showSerName val="0"/>
          <c:showPercent val="0"/>
          <c:showBubbleSize val="0"/>
        </c:dLbls>
        <c:gapWidth val="75"/>
        <c:axId val="413553839"/>
        <c:axId val="413556239"/>
      </c:barChart>
      <c:catAx>
        <c:axId val="41355383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CL"/>
          </a:p>
        </c:txPr>
        <c:crossAx val="413556239"/>
        <c:crosses val="autoZero"/>
        <c:auto val="1"/>
        <c:lblAlgn val="ctr"/>
        <c:lblOffset val="100"/>
        <c:noMultiLvlLbl val="0"/>
      </c:catAx>
      <c:valAx>
        <c:axId val="413556239"/>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s-CL"/>
          </a:p>
        </c:txPr>
        <c:crossAx val="41355383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19A-4E76-98B9-DC9837333D5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19A-4E76-98B9-DC9837333D54}"/>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8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id_genero!$A$2:$A$3</c:f>
              <c:strCache>
                <c:ptCount val="2"/>
                <c:pt idx="0">
                  <c:v>Femenino</c:v>
                </c:pt>
                <c:pt idx="1">
                  <c:v>Masculino</c:v>
                </c:pt>
              </c:strCache>
            </c:strRef>
          </c:cat>
          <c:val>
            <c:numRef>
              <c:f>id_genero!$B$2:$B$3</c:f>
              <c:numCache>
                <c:formatCode>0.0</c:formatCode>
                <c:ptCount val="2"/>
                <c:pt idx="0">
                  <c:v>67.948717948717999</c:v>
                </c:pt>
                <c:pt idx="1">
                  <c:v>32.051282051282101</c:v>
                </c:pt>
              </c:numCache>
            </c:numRef>
          </c:val>
          <c:extLst>
            <c:ext xmlns:c16="http://schemas.microsoft.com/office/drawing/2014/chart" uri="{C3380CC4-5D6E-409C-BE32-E72D297353CC}">
              <c16:uniqueId val="{00000004-719A-4E76-98B9-DC9837333D54}"/>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(tipos_sociedad!$A$2,tipos_sociedad!$A$4:$A$8)</c:f>
              <c:strCache>
                <c:ptCount val="6"/>
                <c:pt idx="0">
                  <c:v>Persona natural (No tengo sociedad comercial)</c:v>
                </c:pt>
                <c:pt idx="1">
                  <c:v>SPA (Sociedad por Acciones)</c:v>
                </c:pt>
                <c:pt idx="2">
                  <c:v>EIRL (Empresa Individual de Responsabilidad Limitada)</c:v>
                </c:pt>
                <c:pt idx="3">
                  <c:v>Cooperativa</c:v>
                </c:pt>
                <c:pt idx="4">
                  <c:v>Otra</c:v>
                </c:pt>
                <c:pt idx="5">
                  <c:v>Sociedad de Responsabilidad Limitada</c:v>
                </c:pt>
              </c:strCache>
              <c:extLst/>
            </c:strRef>
          </c:cat>
          <c:val>
            <c:numRef>
              <c:f>(tipos_sociedad!$D$2,tipos_sociedad!$D$4:$D$8)</c:f>
              <c:numCache>
                <c:formatCode>0%</c:formatCode>
                <c:ptCount val="6"/>
                <c:pt idx="0">
                  <c:v>0.4102564102564103</c:v>
                </c:pt>
                <c:pt idx="1">
                  <c:v>0.16666666666666669</c:v>
                </c:pt>
                <c:pt idx="2">
                  <c:v>0.14102564102564102</c:v>
                </c:pt>
                <c:pt idx="3">
                  <c:v>2.5641025641025644E-2</c:v>
                </c:pt>
                <c:pt idx="4">
                  <c:v>1.2820512820512822E-2</c:v>
                </c:pt>
                <c:pt idx="5">
                  <c:v>1.2820512820512822E-2</c:v>
                </c:pt>
              </c:numCache>
              <c:extLst/>
            </c:numRef>
          </c:val>
          <c:extLst>
            <c:ext xmlns:c16="http://schemas.microsoft.com/office/drawing/2014/chart" uri="{C3380CC4-5D6E-409C-BE32-E72D297353CC}">
              <c16:uniqueId val="{00000000-E958-4AD1-A90B-18408B024631}"/>
            </c:ext>
          </c:extLst>
        </c:ser>
        <c:dLbls>
          <c:showLegendKey val="0"/>
          <c:showVal val="1"/>
          <c:showCatName val="0"/>
          <c:showSerName val="0"/>
          <c:showPercent val="0"/>
          <c:showBubbleSize val="0"/>
        </c:dLbls>
        <c:gapWidth val="75"/>
        <c:axId val="982013968"/>
        <c:axId val="982005264"/>
      </c:barChart>
      <c:catAx>
        <c:axId val="982013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s-CL"/>
          </a:p>
        </c:txPr>
        <c:crossAx val="982005264"/>
        <c:crosses val="autoZero"/>
        <c:auto val="1"/>
        <c:lblAlgn val="ctr"/>
        <c:lblOffset val="100"/>
        <c:noMultiLvlLbl val="0"/>
      </c:catAx>
      <c:valAx>
        <c:axId val="982005264"/>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9820139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9E9-4CDE-AA40-2FC37963F2D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9E9-4CDE-AA40-2FC37963F2D3}"/>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turismo_principal!$A$2:$A$3</c:f>
              <c:strCache>
                <c:ptCount val="2"/>
                <c:pt idx="0">
                  <c:v>Sí</c:v>
                </c:pt>
                <c:pt idx="1">
                  <c:v>No</c:v>
                </c:pt>
              </c:strCache>
            </c:strRef>
          </c:cat>
          <c:val>
            <c:numRef>
              <c:f>turismo_principal!$D$2:$D$3</c:f>
              <c:numCache>
                <c:formatCode>0.0%</c:formatCode>
                <c:ptCount val="2"/>
                <c:pt idx="0">
                  <c:v>0.60199999999999998</c:v>
                </c:pt>
                <c:pt idx="1">
                  <c:v>0.39700000000000002</c:v>
                </c:pt>
              </c:numCache>
            </c:numRef>
          </c:val>
          <c:extLst>
            <c:ext xmlns:c16="http://schemas.microsoft.com/office/drawing/2014/chart" uri="{C3380CC4-5D6E-409C-BE32-E72D297353CC}">
              <c16:uniqueId val="{00000004-09E9-4CDE-AA40-2FC37963F2D3}"/>
            </c:ext>
          </c:extLst>
        </c:ser>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s-C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col"/>
        <c:grouping val="clustered"/>
        <c:varyColors val="0"/>
        <c:ser>
          <c:idx val="0"/>
          <c:order val="0"/>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actividad_complementaria!$A$2:$A$5</c:f>
              <c:strCache>
                <c:ptCount val="4"/>
                <c:pt idx="0">
                  <c:v>Trabajo agrícola, forestal y ganadero</c:v>
                </c:pt>
                <c:pt idx="1">
                  <c:v>Trabajo remunerado </c:v>
                </c:pt>
                <c:pt idx="2">
                  <c:v>Pensionado(a)</c:v>
                </c:pt>
                <c:pt idx="3">
                  <c:v>Trabajo de cuidado de personas remunerado</c:v>
                </c:pt>
              </c:strCache>
            </c:strRef>
          </c:cat>
          <c:val>
            <c:numRef>
              <c:f>actividad_complementaria!$C$2:$C$5</c:f>
              <c:numCache>
                <c:formatCode>0%</c:formatCode>
                <c:ptCount val="4"/>
                <c:pt idx="0">
                  <c:v>0.44897959183673475</c:v>
                </c:pt>
                <c:pt idx="1">
                  <c:v>0.42857142857142855</c:v>
                </c:pt>
                <c:pt idx="2">
                  <c:v>8.1632653061224497E-2</c:v>
                </c:pt>
                <c:pt idx="3">
                  <c:v>4.0816326530612249E-2</c:v>
                </c:pt>
              </c:numCache>
            </c:numRef>
          </c:val>
          <c:extLst>
            <c:ext xmlns:c16="http://schemas.microsoft.com/office/drawing/2014/chart" uri="{C3380CC4-5D6E-409C-BE32-E72D297353CC}">
              <c16:uniqueId val="{00000000-DEA2-4B01-8AA6-63FAE0385D16}"/>
            </c:ext>
          </c:extLst>
        </c:ser>
        <c:dLbls>
          <c:showLegendKey val="0"/>
          <c:showVal val="1"/>
          <c:showCatName val="0"/>
          <c:showSerName val="0"/>
          <c:showPercent val="0"/>
          <c:showBubbleSize val="0"/>
        </c:dLbls>
        <c:gapWidth val="150"/>
        <c:overlap val="-25"/>
        <c:axId val="988232672"/>
        <c:axId val="988234848"/>
      </c:barChart>
      <c:catAx>
        <c:axId val="988232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CL"/>
          </a:p>
        </c:txPr>
        <c:crossAx val="988234848"/>
        <c:crosses val="autoZero"/>
        <c:auto val="1"/>
        <c:lblAlgn val="ctr"/>
        <c:lblOffset val="100"/>
        <c:noMultiLvlLbl val="0"/>
      </c:catAx>
      <c:valAx>
        <c:axId val="988234848"/>
        <c:scaling>
          <c:orientation val="minMax"/>
        </c:scaling>
        <c:delete val="1"/>
        <c:axPos val="l"/>
        <c:numFmt formatCode="0%" sourceLinked="1"/>
        <c:majorTickMark val="none"/>
        <c:minorTickMark val="none"/>
        <c:tickLblPos val="nextTo"/>
        <c:crossAx val="9882326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n_turistas_alta!$A$2:$A$19</c:f>
              <c:numCache>
                <c:formatCode>General</c:formatCode>
                <c:ptCount val="18"/>
                <c:pt idx="0">
                  <c:v>3</c:v>
                </c:pt>
                <c:pt idx="1">
                  <c:v>4</c:v>
                </c:pt>
                <c:pt idx="2">
                  <c:v>5</c:v>
                </c:pt>
                <c:pt idx="3">
                  <c:v>6</c:v>
                </c:pt>
                <c:pt idx="4">
                  <c:v>10</c:v>
                </c:pt>
                <c:pt idx="5">
                  <c:v>15</c:v>
                </c:pt>
                <c:pt idx="6">
                  <c:v>19</c:v>
                </c:pt>
                <c:pt idx="7">
                  <c:v>20</c:v>
                </c:pt>
                <c:pt idx="8">
                  <c:v>25</c:v>
                </c:pt>
                <c:pt idx="9">
                  <c:v>30</c:v>
                </c:pt>
                <c:pt idx="10">
                  <c:v>40</c:v>
                </c:pt>
                <c:pt idx="11">
                  <c:v>50</c:v>
                </c:pt>
                <c:pt idx="12">
                  <c:v>50</c:v>
                </c:pt>
                <c:pt idx="13">
                  <c:v>60</c:v>
                </c:pt>
                <c:pt idx="14">
                  <c:v>80</c:v>
                </c:pt>
                <c:pt idx="15">
                  <c:v>108</c:v>
                </c:pt>
                <c:pt idx="16">
                  <c:v>110</c:v>
                </c:pt>
                <c:pt idx="17">
                  <c:v>121</c:v>
                </c:pt>
              </c:numCache>
            </c:numRef>
          </c:cat>
          <c:val>
            <c:numRef>
              <c:f>n_turistas_alta!$D$2:$D$19</c:f>
              <c:numCache>
                <c:formatCode>0%</c:formatCode>
                <c:ptCount val="18"/>
                <c:pt idx="0">
                  <c:v>2.5641025641025644E-2</c:v>
                </c:pt>
                <c:pt idx="1">
                  <c:v>3.8461538461538464E-2</c:v>
                </c:pt>
                <c:pt idx="2">
                  <c:v>3.8461538461538464E-2</c:v>
                </c:pt>
                <c:pt idx="3">
                  <c:v>5.1282051282051287E-2</c:v>
                </c:pt>
                <c:pt idx="4">
                  <c:v>7.6923076923076927E-2</c:v>
                </c:pt>
                <c:pt idx="5">
                  <c:v>2.5641025641025644E-2</c:v>
                </c:pt>
                <c:pt idx="6">
                  <c:v>6.4102564102564111E-2</c:v>
                </c:pt>
                <c:pt idx="7">
                  <c:v>5.1282051282051287E-2</c:v>
                </c:pt>
                <c:pt idx="8">
                  <c:v>2.5641025641025644E-2</c:v>
                </c:pt>
                <c:pt idx="9">
                  <c:v>2.5641025641025644E-2</c:v>
                </c:pt>
                <c:pt idx="10">
                  <c:v>3.8461538461538464E-2</c:v>
                </c:pt>
                <c:pt idx="11">
                  <c:v>0.10256410256410257</c:v>
                </c:pt>
                <c:pt idx="12">
                  <c:v>6.4102564102564111E-2</c:v>
                </c:pt>
                <c:pt idx="13">
                  <c:v>3.8461538461538464E-2</c:v>
                </c:pt>
                <c:pt idx="14">
                  <c:v>3.8461538461538464E-2</c:v>
                </c:pt>
                <c:pt idx="15">
                  <c:v>1.2820512820512822E-2</c:v>
                </c:pt>
                <c:pt idx="16">
                  <c:v>1.2820512820512822E-2</c:v>
                </c:pt>
                <c:pt idx="17">
                  <c:v>1.2820512820512822E-2</c:v>
                </c:pt>
              </c:numCache>
            </c:numRef>
          </c:val>
          <c:extLst>
            <c:ext xmlns:c16="http://schemas.microsoft.com/office/drawing/2014/chart" uri="{C3380CC4-5D6E-409C-BE32-E72D297353CC}">
              <c16:uniqueId val="{00000000-8BE4-4FCD-BA85-AC67C269296D}"/>
            </c:ext>
          </c:extLst>
        </c:ser>
        <c:dLbls>
          <c:showLegendKey val="0"/>
          <c:showVal val="1"/>
          <c:showCatName val="0"/>
          <c:showSerName val="0"/>
          <c:showPercent val="0"/>
          <c:showBubbleSize val="0"/>
        </c:dLbls>
        <c:gapWidth val="75"/>
        <c:axId val="952384816"/>
        <c:axId val="952392976"/>
      </c:barChart>
      <c:catAx>
        <c:axId val="952384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CL"/>
          </a:p>
        </c:txPr>
        <c:crossAx val="952392976"/>
        <c:crosses val="autoZero"/>
        <c:auto val="1"/>
        <c:lblAlgn val="ctr"/>
        <c:lblOffset val="100"/>
        <c:noMultiLvlLbl val="0"/>
      </c:catAx>
      <c:valAx>
        <c:axId val="952392976"/>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952384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gasto_turista!$A$2:$A$7</c:f>
              <c:strCache>
                <c:ptCount val="6"/>
                <c:pt idx="0">
                  <c:v>$ 1 – $15.000</c:v>
                </c:pt>
                <c:pt idx="1">
                  <c:v>$ 15.000 – $30.000</c:v>
                </c:pt>
                <c:pt idx="2">
                  <c:v>$30.000 - $45.000</c:v>
                </c:pt>
                <c:pt idx="3">
                  <c:v>$45.000 - $75.000</c:v>
                </c:pt>
                <c:pt idx="4">
                  <c:v>Más de $75.000</c:v>
                </c:pt>
                <c:pt idx="5">
                  <c:v>No respuesta</c:v>
                </c:pt>
              </c:strCache>
            </c:strRef>
          </c:cat>
          <c:val>
            <c:numRef>
              <c:f>gasto_turista!$D$2:$D$7</c:f>
              <c:numCache>
                <c:formatCode>0%</c:formatCode>
                <c:ptCount val="6"/>
                <c:pt idx="0">
                  <c:v>0.17899999999999999</c:v>
                </c:pt>
                <c:pt idx="1">
                  <c:v>0.25600000000000001</c:v>
                </c:pt>
                <c:pt idx="2">
                  <c:v>0.17899999999999999</c:v>
                </c:pt>
                <c:pt idx="3">
                  <c:v>0.192</c:v>
                </c:pt>
                <c:pt idx="4">
                  <c:v>7.6999999999999999E-2</c:v>
                </c:pt>
                <c:pt idx="5">
                  <c:v>0.115</c:v>
                </c:pt>
              </c:numCache>
            </c:numRef>
          </c:val>
          <c:extLst>
            <c:ext xmlns:c16="http://schemas.microsoft.com/office/drawing/2014/chart" uri="{C3380CC4-5D6E-409C-BE32-E72D297353CC}">
              <c16:uniqueId val="{00000000-F164-4ABB-81AD-1FFB2B36B017}"/>
            </c:ext>
          </c:extLst>
        </c:ser>
        <c:dLbls>
          <c:showLegendKey val="0"/>
          <c:showVal val="1"/>
          <c:showCatName val="0"/>
          <c:showSerName val="0"/>
          <c:showPercent val="0"/>
          <c:showBubbleSize val="0"/>
        </c:dLbls>
        <c:gapWidth val="75"/>
        <c:axId val="1095579760"/>
        <c:axId val="1095575408"/>
      </c:barChart>
      <c:catAx>
        <c:axId val="1095579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1095575408"/>
        <c:crosses val="autoZero"/>
        <c:auto val="1"/>
        <c:lblAlgn val="ctr"/>
        <c:lblOffset val="100"/>
        <c:noMultiLvlLbl val="0"/>
      </c:catAx>
      <c:valAx>
        <c:axId val="109557540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10955797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AFEF-4470-8A49-7BD0E3190D91}"/>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AFEF-4470-8A49-7BD0E3190D91}"/>
              </c:ext>
            </c:extLst>
          </c:dPt>
          <c:dLbls>
            <c:dLbl>
              <c:idx val="0"/>
              <c:layout>
                <c:manualLayout>
                  <c:x val="3.7121514701966604E-2"/>
                  <c:y val="-1.2868225819276737E-2"/>
                </c:manualLayout>
              </c:layout>
              <c:tx>
                <c:rich>
                  <a:bodyPr/>
                  <a:lstStyle/>
                  <a:p>
                    <a:fld id="{5611C91A-099F-4EB1-9202-A45704F93BBD}" type="PERCENTAGE">
                      <a:rPr lang="en-US" baseline="0" smtClean="0"/>
                      <a:pPr/>
                      <a:t>[PORCENTAJE]</a:t>
                    </a:fld>
                    <a:endParaRPr lang="es-CL"/>
                  </a:p>
                </c:rich>
              </c:tx>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AFEF-4470-8A49-7BD0E3190D91}"/>
                </c:ext>
              </c:extLst>
            </c:dLbl>
            <c:dLbl>
              <c:idx val="1"/>
              <c:layout>
                <c:manualLayout>
                  <c:x val="-4.0793773060976077E-2"/>
                  <c:y val="-4.4152626157747343E-2"/>
                </c:manualLayout>
              </c:layout>
              <c:tx>
                <c:rich>
                  <a:bodyPr/>
                  <a:lstStyle/>
                  <a:p>
                    <a:fld id="{8D7DA3EE-B442-4B9E-8CC6-316A60D67D86}" type="PERCENTAGE">
                      <a:rPr lang="en-US" baseline="0" smtClean="0"/>
                      <a:pPr/>
                      <a:t>[PORCENTAJE]</a:t>
                    </a:fld>
                    <a:endParaRPr lang="es-CL"/>
                  </a:p>
                </c:rich>
              </c:tx>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AFEF-4470-8A49-7BD0E3190D91}"/>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8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artesania_local!$A$2:$A$3</c:f>
              <c:strCache>
                <c:ptCount val="2"/>
                <c:pt idx="0">
                  <c:v>No</c:v>
                </c:pt>
                <c:pt idx="1">
                  <c:v>Sí</c:v>
                </c:pt>
              </c:strCache>
            </c:strRef>
          </c:cat>
          <c:val>
            <c:numRef>
              <c:f>artesania_local!$C$2:$C$3</c:f>
              <c:numCache>
                <c:formatCode>0.0</c:formatCode>
                <c:ptCount val="2"/>
                <c:pt idx="0">
                  <c:v>26.923076923076909</c:v>
                </c:pt>
                <c:pt idx="1">
                  <c:v>73.076923076923094</c:v>
                </c:pt>
              </c:numCache>
            </c:numRef>
          </c:val>
          <c:extLst>
            <c:ext xmlns:c16="http://schemas.microsoft.com/office/drawing/2014/chart" uri="{C3380CC4-5D6E-409C-BE32-E72D297353CC}">
              <c16:uniqueId val="{00000004-AFEF-4470-8A49-7BD0E3190D91}"/>
            </c:ext>
          </c:extLst>
        </c:ser>
        <c:dLbls>
          <c:dLblPos val="inEnd"/>
          <c:showLegendKey val="0"/>
          <c:showVal val="0"/>
          <c:showCatName val="0"/>
          <c:showSerName val="0"/>
          <c:showPercent val="1"/>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CC9-483A-A63D-F755CB59F33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CC9-483A-A63D-F755CB59F33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CC9-483A-A63D-F755CB59F33E}"/>
              </c:ext>
            </c:extLst>
          </c:dPt>
          <c:dLbls>
            <c:dLbl>
              <c:idx val="0"/>
              <c:layout>
                <c:manualLayout>
                  <c:x val="9.9875156054931233E-2"/>
                  <c:y val="-8.4934545043079868E-17"/>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0CC9-483A-A63D-F755CB59F33E}"/>
                </c:ext>
              </c:extLst>
            </c:dLbl>
            <c:dLbl>
              <c:idx val="1"/>
              <c:layout>
                <c:manualLayout>
                  <c:x val="-0.10819808572617562"/>
                  <c:y val="0"/>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0CC9-483A-A63D-F755CB59F33E}"/>
                </c:ext>
              </c:extLst>
            </c:dLbl>
            <c:dLbl>
              <c:idx val="2"/>
              <c:layout>
                <c:manualLayout>
                  <c:x val="-0.12484394506866417"/>
                  <c:y val="0"/>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0CC9-483A-A63D-F755CB59F33E}"/>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dk1">
                        <a:lumMod val="65000"/>
                        <a:lumOff val="35000"/>
                      </a:schemeClr>
                    </a:solidFill>
                    <a:latin typeface="+mn-lt"/>
                    <a:ea typeface="+mn-ea"/>
                    <a:cs typeface="+mn-cs"/>
                  </a:defRPr>
                </a:pPr>
                <a:endParaRPr lang="es-CL"/>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resguardo_patrimonial!$A$2:$A$4</c:f>
              <c:strCache>
                <c:ptCount val="3"/>
                <c:pt idx="0">
                  <c:v>No</c:v>
                </c:pt>
                <c:pt idx="1">
                  <c:v>Parcialmente</c:v>
                </c:pt>
                <c:pt idx="2">
                  <c:v>Sí</c:v>
                </c:pt>
              </c:strCache>
            </c:strRef>
          </c:cat>
          <c:val>
            <c:numRef>
              <c:f>resguardo_patrimonial!$D$2:$D$4</c:f>
              <c:numCache>
                <c:formatCode>0%</c:formatCode>
                <c:ptCount val="3"/>
                <c:pt idx="0">
                  <c:v>0.58064516129032262</c:v>
                </c:pt>
                <c:pt idx="1">
                  <c:v>0.24193548387096778</c:v>
                </c:pt>
                <c:pt idx="2">
                  <c:v>0.17741935483870969</c:v>
                </c:pt>
              </c:numCache>
            </c:numRef>
          </c:val>
          <c:extLst>
            <c:ext xmlns:c16="http://schemas.microsoft.com/office/drawing/2014/chart" uri="{C3380CC4-5D6E-409C-BE32-E72D297353CC}">
              <c16:uniqueId val="{00000006-0CC9-483A-A63D-F755CB59F33E}"/>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9D80-4BEA-B80C-DDB16B82C371}"/>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9D80-4BEA-B80C-DDB16B82C371}"/>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s-CL"/>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informacion_ancestral!$A$2:$A$3</c:f>
              <c:strCache>
                <c:ptCount val="2"/>
                <c:pt idx="0">
                  <c:v>No</c:v>
                </c:pt>
                <c:pt idx="1">
                  <c:v>Sí</c:v>
                </c:pt>
              </c:strCache>
            </c:strRef>
          </c:cat>
          <c:val>
            <c:numRef>
              <c:f>informacion_ancestral!$B$2:$B$3</c:f>
              <c:numCache>
                <c:formatCode>0%</c:formatCode>
                <c:ptCount val="2"/>
                <c:pt idx="0">
                  <c:v>0.11940298507462688</c:v>
                </c:pt>
                <c:pt idx="1">
                  <c:v>0.88059701492537312</c:v>
                </c:pt>
              </c:numCache>
            </c:numRef>
          </c:val>
          <c:extLst>
            <c:ext xmlns:c16="http://schemas.microsoft.com/office/drawing/2014/chart" uri="{C3380CC4-5D6E-409C-BE32-E72D297353CC}">
              <c16:uniqueId val="{00000004-9D80-4BEA-B80C-DDB16B82C371}"/>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(normas_comportamiento_personas!$A$2,normas_comportamiento_personas!$A$4)</c:f>
              <c:strCache>
                <c:ptCount val="2"/>
                <c:pt idx="0">
                  <c:v>No</c:v>
                </c:pt>
                <c:pt idx="1">
                  <c:v>SÍ</c:v>
                </c:pt>
              </c:strCache>
            </c:strRef>
          </c:cat>
          <c:val>
            <c:numRef>
              <c:f>(normas_comportamiento_personas!$D$2,normas_comportamiento_personas!$D$4)</c:f>
              <c:numCache>
                <c:formatCode>0%</c:formatCode>
                <c:ptCount val="2"/>
                <c:pt idx="0">
                  <c:v>0.13333333333333333</c:v>
                </c:pt>
                <c:pt idx="1">
                  <c:v>0.8666666666666667</c:v>
                </c:pt>
              </c:numCache>
            </c:numRef>
          </c:val>
          <c:extLst>
            <c:ext xmlns:c16="http://schemas.microsoft.com/office/drawing/2014/chart" uri="{C3380CC4-5D6E-409C-BE32-E72D297353CC}">
              <c16:uniqueId val="{00000000-FDEF-4DBC-AB56-B52A9492EA5C}"/>
            </c:ext>
          </c:extLst>
        </c:ser>
        <c:dLbls>
          <c:showLegendKey val="0"/>
          <c:showVal val="1"/>
          <c:showCatName val="0"/>
          <c:showSerName val="0"/>
          <c:showPercent val="0"/>
          <c:showBubbleSize val="0"/>
        </c:dLbls>
        <c:gapWidth val="150"/>
        <c:overlap val="-25"/>
        <c:axId val="954233056"/>
        <c:axId val="954234144"/>
      </c:barChart>
      <c:catAx>
        <c:axId val="954233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CL"/>
          </a:p>
        </c:txPr>
        <c:crossAx val="954234144"/>
        <c:crosses val="autoZero"/>
        <c:auto val="1"/>
        <c:lblAlgn val="ctr"/>
        <c:lblOffset val="100"/>
        <c:noMultiLvlLbl val="0"/>
      </c:catAx>
      <c:valAx>
        <c:axId val="954234144"/>
        <c:scaling>
          <c:orientation val="minMax"/>
        </c:scaling>
        <c:delete val="1"/>
        <c:axPos val="l"/>
        <c:numFmt formatCode="0%" sourceLinked="1"/>
        <c:majorTickMark val="out"/>
        <c:minorTickMark val="none"/>
        <c:tickLblPos val="nextTo"/>
        <c:crossAx val="9542330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(normas_comportamiento_servicios!$A$2,normas_comportamiento_servicios!$A$4)</c:f>
              <c:strCache>
                <c:ptCount val="2"/>
                <c:pt idx="0">
                  <c:v>No</c:v>
                </c:pt>
                <c:pt idx="1">
                  <c:v>Sí</c:v>
                </c:pt>
              </c:strCache>
            </c:strRef>
          </c:cat>
          <c:val>
            <c:numRef>
              <c:f>(normas_comportamiento_servicios!$D$2,normas_comportamiento_servicios!$D$4)</c:f>
              <c:numCache>
                <c:formatCode>0%</c:formatCode>
                <c:ptCount val="2"/>
                <c:pt idx="0">
                  <c:v>0.28813559322033899</c:v>
                </c:pt>
                <c:pt idx="1">
                  <c:v>0.71186440677966101</c:v>
                </c:pt>
              </c:numCache>
            </c:numRef>
          </c:val>
          <c:extLst>
            <c:ext xmlns:c16="http://schemas.microsoft.com/office/drawing/2014/chart" uri="{C3380CC4-5D6E-409C-BE32-E72D297353CC}">
              <c16:uniqueId val="{00000000-49BD-4BB6-8AD7-65F68E1559DC}"/>
            </c:ext>
          </c:extLst>
        </c:ser>
        <c:dLbls>
          <c:showLegendKey val="0"/>
          <c:showVal val="1"/>
          <c:showCatName val="0"/>
          <c:showSerName val="0"/>
          <c:showPercent val="0"/>
          <c:showBubbleSize val="0"/>
        </c:dLbls>
        <c:gapWidth val="75"/>
        <c:axId val="954223808"/>
        <c:axId val="954224896"/>
      </c:barChart>
      <c:catAx>
        <c:axId val="95422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CL"/>
          </a:p>
        </c:txPr>
        <c:crossAx val="954224896"/>
        <c:crosses val="autoZero"/>
        <c:auto val="1"/>
        <c:lblAlgn val="ctr"/>
        <c:lblOffset val="100"/>
        <c:noMultiLvlLbl val="0"/>
      </c:catAx>
      <c:valAx>
        <c:axId val="954224896"/>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9542238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promedio_por_genero!$A$2:$A$3</c:f>
              <c:strCache>
                <c:ptCount val="2"/>
                <c:pt idx="0">
                  <c:v>Femenino</c:v>
                </c:pt>
                <c:pt idx="1">
                  <c:v>Masculino</c:v>
                </c:pt>
              </c:strCache>
            </c:strRef>
          </c:cat>
          <c:val>
            <c:numRef>
              <c:f>promedio_por_genero!$B$2:$B$3</c:f>
              <c:numCache>
                <c:formatCode>_(* #,##0_);_(* \(#,##0\);_(* "-"_);_(@_)</c:formatCode>
                <c:ptCount val="2"/>
                <c:pt idx="0">
                  <c:v>48.037735849056602</c:v>
                </c:pt>
                <c:pt idx="1">
                  <c:v>43.96</c:v>
                </c:pt>
              </c:numCache>
            </c:numRef>
          </c:val>
          <c:extLst>
            <c:ext xmlns:c16="http://schemas.microsoft.com/office/drawing/2014/chart" uri="{C3380CC4-5D6E-409C-BE32-E72D297353CC}">
              <c16:uniqueId val="{00000000-1026-4C8D-81ED-06BA52C0C25E}"/>
            </c:ext>
          </c:extLst>
        </c:ser>
        <c:dLbls>
          <c:showLegendKey val="0"/>
          <c:showVal val="1"/>
          <c:showCatName val="0"/>
          <c:showSerName val="0"/>
          <c:showPercent val="0"/>
          <c:showBubbleSize val="0"/>
        </c:dLbls>
        <c:gapWidth val="150"/>
        <c:overlap val="-25"/>
        <c:axId val="888215264"/>
        <c:axId val="888210912"/>
      </c:barChart>
      <c:catAx>
        <c:axId val="888215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s-CL"/>
          </a:p>
        </c:txPr>
        <c:crossAx val="888210912"/>
        <c:crosses val="autoZero"/>
        <c:auto val="1"/>
        <c:lblAlgn val="ctr"/>
        <c:lblOffset val="100"/>
        <c:noMultiLvlLbl val="0"/>
      </c:catAx>
      <c:valAx>
        <c:axId val="888210912"/>
        <c:scaling>
          <c:orientation val="minMax"/>
        </c:scaling>
        <c:delete val="1"/>
        <c:axPos val="l"/>
        <c:numFmt formatCode="_(* #,##0_);_(* \(#,##0\);_(* &quot;-&quot;_);_(@_)" sourceLinked="1"/>
        <c:majorTickMark val="none"/>
        <c:minorTickMark val="none"/>
        <c:tickLblPos val="nextTo"/>
        <c:crossAx val="8882152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23C-4A81-BF13-F1406EB96F9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23C-4A81-BF13-F1406EB96F93}"/>
              </c:ext>
            </c:extLst>
          </c:dPt>
          <c:dLbls>
            <c:dLbl>
              <c:idx val="0"/>
              <c:layout>
                <c:manualLayout>
                  <c:x val="9.9033816425120685E-2"/>
                  <c:y val="0"/>
                </c:manualLayout>
              </c:layout>
              <c:spPr>
                <a:solidFill>
                  <a:prstClr val="white"/>
                </a:solidFill>
                <a:ln w="9525" cap="flat" cmpd="sng" algn="ctr">
                  <a:solidFill>
                    <a:prstClr val="black">
                      <a:lumMod val="25000"/>
                      <a:lumOff val="75000"/>
                    </a:prst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1400" b="0" i="0" u="none" strike="noStrike" kern="1200" baseline="0">
                      <a:solidFill>
                        <a:schemeClr val="dk1">
                          <a:lumMod val="65000"/>
                          <a:lumOff val="35000"/>
                        </a:schemeClr>
                      </a:solidFill>
                      <a:latin typeface="+mn-lt"/>
                      <a:ea typeface="+mn-ea"/>
                      <a:cs typeface="+mn-cs"/>
                    </a:defRPr>
                  </a:pPr>
                  <a:endParaRPr lang="es-CL"/>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57326"/>
                        <a:gd name="adj2" fmla="val -91760"/>
                      </a:avLst>
                    </a:prstGeom>
                    <a:noFill/>
                    <a:ln>
                      <a:noFill/>
                    </a:ln>
                  </c15:spPr>
                </c:ext>
                <c:ext xmlns:c16="http://schemas.microsoft.com/office/drawing/2014/chart" uri="{C3380CC4-5D6E-409C-BE32-E72D297353CC}">
                  <c16:uniqueId val="{00000001-B23C-4A81-BF13-F1406EB96F93}"/>
                </c:ext>
              </c:extLst>
            </c:dLbl>
            <c:dLbl>
              <c:idx val="1"/>
              <c:layout>
                <c:manualLayout>
                  <c:x val="-0.10265700483091791"/>
                  <c:y val="0"/>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B23C-4A81-BF13-F1406EB96F93}"/>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4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sello_indigena!$A$2:$A$3</c:f>
              <c:strCache>
                <c:ptCount val="2"/>
                <c:pt idx="0">
                  <c:v>No</c:v>
                </c:pt>
                <c:pt idx="1">
                  <c:v>Sí</c:v>
                </c:pt>
              </c:strCache>
            </c:strRef>
          </c:cat>
          <c:val>
            <c:numRef>
              <c:f>sello_indigena!$B$2:$B$3</c:f>
              <c:numCache>
                <c:formatCode>General</c:formatCode>
                <c:ptCount val="2"/>
                <c:pt idx="0">
                  <c:v>73</c:v>
                </c:pt>
                <c:pt idx="1">
                  <c:v>5</c:v>
                </c:pt>
              </c:numCache>
            </c:numRef>
          </c:val>
          <c:extLst>
            <c:ext xmlns:c16="http://schemas.microsoft.com/office/drawing/2014/chart" uri="{C3380CC4-5D6E-409C-BE32-E72D297353CC}">
              <c16:uniqueId val="{00000004-B23C-4A81-BF13-F1406EB96F93}"/>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espacio_desarrollo!$A$2:$A$8</c:f>
              <c:strCache>
                <c:ptCount val="7"/>
                <c:pt idx="0">
                  <c:v>Propiedad individual</c:v>
                </c:pt>
                <c:pt idx="1">
                  <c:v>Arriendo</c:v>
                </c:pt>
                <c:pt idx="2">
                  <c:v>Comodato</c:v>
                </c:pt>
                <c:pt idx="3">
                  <c:v>Propiedad colectiva/comunitaria</c:v>
                </c:pt>
                <c:pt idx="4">
                  <c:v>Área silvestre protegida del Estado (como Parques y/o reservas nacionales)</c:v>
                </c:pt>
                <c:pt idx="5">
                  <c:v>Espacio público</c:v>
                </c:pt>
                <c:pt idx="6">
                  <c:v>Área silvestre protegida privada</c:v>
                </c:pt>
              </c:strCache>
            </c:strRef>
          </c:cat>
          <c:val>
            <c:numRef>
              <c:f>espacio_desarrollo!$C$2:$C$8</c:f>
              <c:numCache>
                <c:formatCode>0%</c:formatCode>
                <c:ptCount val="7"/>
                <c:pt idx="0">
                  <c:v>0.47435897435897401</c:v>
                </c:pt>
                <c:pt idx="1">
                  <c:v>0.141025641025641</c:v>
                </c:pt>
                <c:pt idx="2">
                  <c:v>6.4102564102564097E-2</c:v>
                </c:pt>
                <c:pt idx="3">
                  <c:v>6.4102564102564097E-2</c:v>
                </c:pt>
                <c:pt idx="4">
                  <c:v>5.1282051282051308E-2</c:v>
                </c:pt>
                <c:pt idx="5">
                  <c:v>3.8461538461538498E-2</c:v>
                </c:pt>
                <c:pt idx="6">
                  <c:v>3.8461538461538498E-2</c:v>
                </c:pt>
              </c:numCache>
            </c:numRef>
          </c:val>
          <c:extLst>
            <c:ext xmlns:c16="http://schemas.microsoft.com/office/drawing/2014/chart" uri="{C3380CC4-5D6E-409C-BE32-E72D297353CC}">
              <c16:uniqueId val="{00000000-8387-4F46-821F-AA26CB8D75AD}"/>
            </c:ext>
          </c:extLst>
        </c:ser>
        <c:dLbls>
          <c:showLegendKey val="0"/>
          <c:showVal val="1"/>
          <c:showCatName val="0"/>
          <c:showSerName val="0"/>
          <c:showPercent val="0"/>
          <c:showBubbleSize val="0"/>
        </c:dLbls>
        <c:gapWidth val="150"/>
        <c:overlap val="-25"/>
        <c:axId val="951553584"/>
        <c:axId val="951554128"/>
      </c:barChart>
      <c:catAx>
        <c:axId val="951553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CL"/>
          </a:p>
        </c:txPr>
        <c:crossAx val="951554128"/>
        <c:crosses val="autoZero"/>
        <c:auto val="1"/>
        <c:lblAlgn val="ctr"/>
        <c:lblOffset val="100"/>
        <c:noMultiLvlLbl val="0"/>
      </c:catAx>
      <c:valAx>
        <c:axId val="951554128"/>
        <c:scaling>
          <c:orientation val="minMax"/>
        </c:scaling>
        <c:delete val="1"/>
        <c:axPos val="l"/>
        <c:numFmt formatCode="0%" sourceLinked="1"/>
        <c:majorTickMark val="none"/>
        <c:minorTickMark val="none"/>
        <c:tickLblPos val="nextTo"/>
        <c:crossAx val="9515535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sus_gestion_basura!$A$2:$A$7</c:f>
              <c:strCache>
                <c:ptCount val="6"/>
                <c:pt idx="0">
                  <c:v>Sistema de reciclaje o reutilización de residuos orgánicos </c:v>
                </c:pt>
                <c:pt idx="1">
                  <c:v>Basureros públicos</c:v>
                </c:pt>
                <c:pt idx="2">
                  <c:v>Se de reciclaje o reutilización de residuos inorgánicos (plásticos</c:v>
                </c:pt>
                <c:pt idx="3">
                  <c:v>Se informa que el turista debe llevarse su basura</c:v>
                </c:pt>
                <c:pt idx="4">
                  <c:v>Ninguno</c:v>
                </c:pt>
                <c:pt idx="5">
                  <c:v>Sistema de aguas servidas</c:v>
                </c:pt>
              </c:strCache>
            </c:strRef>
          </c:cat>
          <c:val>
            <c:numRef>
              <c:f>sus_gestion_basura!$B$2:$B$7</c:f>
              <c:numCache>
                <c:formatCode>0%</c:formatCode>
                <c:ptCount val="6"/>
                <c:pt idx="0">
                  <c:v>0.28289473684210525</c:v>
                </c:pt>
                <c:pt idx="1">
                  <c:v>0.23026315789473686</c:v>
                </c:pt>
                <c:pt idx="2">
                  <c:v>0.2105263157894737</c:v>
                </c:pt>
                <c:pt idx="3">
                  <c:v>0.19736842105263158</c:v>
                </c:pt>
                <c:pt idx="4">
                  <c:v>6.5789473684210523E-2</c:v>
                </c:pt>
                <c:pt idx="5">
                  <c:v>1.3157894736842106E-2</c:v>
                </c:pt>
              </c:numCache>
            </c:numRef>
          </c:val>
          <c:extLst>
            <c:ext xmlns:c16="http://schemas.microsoft.com/office/drawing/2014/chart" uri="{C3380CC4-5D6E-409C-BE32-E72D297353CC}">
              <c16:uniqueId val="{00000000-8DC0-491B-B99B-C792EEE8F38D}"/>
            </c:ext>
          </c:extLst>
        </c:ser>
        <c:dLbls>
          <c:showLegendKey val="0"/>
          <c:showVal val="1"/>
          <c:showCatName val="0"/>
          <c:showSerName val="0"/>
          <c:showPercent val="0"/>
          <c:showBubbleSize val="0"/>
        </c:dLbls>
        <c:gapWidth val="75"/>
        <c:axId val="954229248"/>
        <c:axId val="954230880"/>
      </c:barChart>
      <c:catAx>
        <c:axId val="954229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954230880"/>
        <c:crosses val="autoZero"/>
        <c:auto val="1"/>
        <c:lblAlgn val="ctr"/>
        <c:lblOffset val="100"/>
        <c:noMultiLvlLbl val="0"/>
      </c:catAx>
      <c:valAx>
        <c:axId val="9542308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9542292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AFD-445D-949A-43A5D865A6B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AFD-445D-949A-43A5D865A6B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AFD-445D-949A-43A5D865A6B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AFD-445D-949A-43A5D865A6B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AFD-445D-949A-43A5D865A6B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DAFD-445D-949A-43A5D865A6B6}"/>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eficiencia_energetica!$A$2:$A$7</c:f>
              <c:strCache>
                <c:ptCount val="6"/>
                <c:pt idx="0">
                  <c:v>No posee este tipo de tecnología</c:v>
                </c:pt>
                <c:pt idx="1">
                  <c:v>Paneles solares</c:v>
                </c:pt>
                <c:pt idx="2">
                  <c:v>Aislación térmica de instalaciones turísticas</c:v>
                </c:pt>
                <c:pt idx="3">
                  <c:v>Termos solares para calentar agua</c:v>
                </c:pt>
                <c:pt idx="4">
                  <c:v>Otro</c:v>
                </c:pt>
                <c:pt idx="5">
                  <c:v>Biodigestores</c:v>
                </c:pt>
              </c:strCache>
            </c:strRef>
          </c:cat>
          <c:val>
            <c:numRef>
              <c:f>eficiencia_energetica!$B$2:$B$7</c:f>
              <c:numCache>
                <c:formatCode>0.00</c:formatCode>
                <c:ptCount val="6"/>
                <c:pt idx="0">
                  <c:v>43.037974683544306</c:v>
                </c:pt>
                <c:pt idx="1">
                  <c:v>26.582278481012658</c:v>
                </c:pt>
                <c:pt idx="2">
                  <c:v>12.658227848101266</c:v>
                </c:pt>
                <c:pt idx="3">
                  <c:v>12.658227848101266</c:v>
                </c:pt>
                <c:pt idx="4">
                  <c:v>3.7974683544303796</c:v>
                </c:pt>
                <c:pt idx="5">
                  <c:v>1.2658227848101267</c:v>
                </c:pt>
              </c:numCache>
            </c:numRef>
          </c:val>
          <c:extLst>
            <c:ext xmlns:c16="http://schemas.microsoft.com/office/drawing/2014/chart" uri="{C3380CC4-5D6E-409C-BE32-E72D297353CC}">
              <c16:uniqueId val="{00000000-D8D7-4CA6-A836-5B26C0556978}"/>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877-445F-A44E-C5BDE051DA9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877-445F-A44E-C5BDE051DA9F}"/>
              </c:ext>
            </c:extLst>
          </c:dPt>
          <c:dLbls>
            <c:dLbl>
              <c:idx val="0"/>
              <c:layout>
                <c:manualLayout>
                  <c:x val="9.239139944463455E-2"/>
                  <c:y val="-7.4425383640618112E-2"/>
                </c:manualLayout>
              </c:layout>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noAutofit/>
                </a:bodyPr>
                <a:lstStyle/>
                <a:p>
                  <a:pPr>
                    <a:defRPr sz="1600" b="0" i="0" u="none" strike="noStrike" kern="1200" baseline="0">
                      <a:solidFill>
                        <a:schemeClr val="dk1">
                          <a:lumMod val="65000"/>
                          <a:lumOff val="35000"/>
                        </a:schemeClr>
                      </a:solidFill>
                      <a:latin typeface="+mn-lt"/>
                      <a:ea typeface="+mn-ea"/>
                      <a:cs typeface="+mn-cs"/>
                    </a:defRPr>
                  </a:pPr>
                  <a:endParaRPr lang="es-CL"/>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7.2058655711514319E-2"/>
                      <c:h val="0.16776609861150754"/>
                    </c:manualLayout>
                  </c15:layout>
                </c:ext>
                <c:ext xmlns:c16="http://schemas.microsoft.com/office/drawing/2014/chart" uri="{C3380CC4-5D6E-409C-BE32-E72D297353CC}">
                  <c16:uniqueId val="{00000001-C877-445F-A44E-C5BDE051DA9F}"/>
                </c:ext>
              </c:extLst>
            </c:dLbl>
            <c:dLbl>
              <c:idx val="1"/>
              <c:layout>
                <c:manualLayout>
                  <c:x val="-0.11654589371980677"/>
                  <c:y val="8.3181426034934544E-2"/>
                </c:manualLayout>
              </c:layout>
              <c:spPr>
                <a:xfrm>
                  <a:off x="2388041" y="3163072"/>
                  <a:ext cx="917958" cy="726615"/>
                </a:xfrm>
                <a:solidFill>
                  <a:prstClr val="white"/>
                </a:solidFill>
                <a:ln w="9525" cap="flat" cmpd="sng" algn="ctr">
                  <a:solidFill>
                    <a:prstClr val="black">
                      <a:lumMod val="25000"/>
                      <a:lumOff val="75000"/>
                    </a:prst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noAutofit/>
                </a:bodyPr>
                <a:lstStyle/>
                <a:p>
                  <a:pPr>
                    <a:defRPr sz="1600" b="0" i="0" u="none" strike="noStrike" kern="1200" baseline="0">
                      <a:solidFill>
                        <a:schemeClr val="dk1">
                          <a:lumMod val="65000"/>
                          <a:lumOff val="35000"/>
                        </a:schemeClr>
                      </a:solidFill>
                      <a:latin typeface="+mn-lt"/>
                      <a:ea typeface="+mn-ea"/>
                      <a:cs typeface="+mn-cs"/>
                    </a:defRPr>
                  </a:pPr>
                  <a:endParaRPr lang="es-CL"/>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32512"/>
                        <a:gd name="adj2" fmla="val -38535"/>
                      </a:avLst>
                    </a:prstGeom>
                    <a:noFill/>
                    <a:ln>
                      <a:noFill/>
                    </a:ln>
                  </c15:spPr>
                  <c15:layout>
                    <c:manualLayout>
                      <c:w val="8.7294876183955261E-2"/>
                      <c:h val="0.16698679808371583"/>
                    </c:manualLayout>
                  </c15:layout>
                </c:ext>
                <c:ext xmlns:c16="http://schemas.microsoft.com/office/drawing/2014/chart" uri="{C3380CC4-5D6E-409C-BE32-E72D297353CC}">
                  <c16:uniqueId val="{00000003-C877-445F-A44E-C5BDE051DA9F}"/>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0" i="0" u="none" strike="noStrike" kern="1200" baseline="0">
                    <a:solidFill>
                      <a:schemeClr val="dk1">
                        <a:lumMod val="65000"/>
                        <a:lumOff val="35000"/>
                      </a:schemeClr>
                    </a:solidFill>
                    <a:latin typeface="+mn-lt"/>
                    <a:ea typeface="+mn-ea"/>
                    <a:cs typeface="+mn-cs"/>
                  </a:defRPr>
                </a:pPr>
                <a:endParaRPr lang="es-CL"/>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(recuperacion_ambiental!$A$2,recuperacion_ambiental!$A$4)</c:f>
              <c:strCache>
                <c:ptCount val="2"/>
                <c:pt idx="0">
                  <c:v>No</c:v>
                </c:pt>
                <c:pt idx="1">
                  <c:v>Sí</c:v>
                </c:pt>
              </c:strCache>
            </c:strRef>
          </c:cat>
          <c:val>
            <c:numRef>
              <c:f>(recuperacion_ambiental!$D$2,recuperacion_ambiental!$D$4)</c:f>
              <c:numCache>
                <c:formatCode>0%</c:formatCode>
                <c:ptCount val="2"/>
                <c:pt idx="0">
                  <c:v>0.27868852459016397</c:v>
                </c:pt>
                <c:pt idx="1">
                  <c:v>0.72131147540983609</c:v>
                </c:pt>
              </c:numCache>
            </c:numRef>
          </c:val>
          <c:extLst>
            <c:ext xmlns:c16="http://schemas.microsoft.com/office/drawing/2014/chart" uri="{C3380CC4-5D6E-409C-BE32-E72D297353CC}">
              <c16:uniqueId val="{00000004-C877-445F-A44E-C5BDE051DA9F}"/>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AB7-4488-A119-9756B9A403C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AB7-4488-A119-9756B9A403C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AB7-4488-A119-9756B9A403C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AB7-4488-A119-9756B9A403CB}"/>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turismo_afectado!$A$2:$A$5</c:f>
              <c:strCache>
                <c:ptCount val="4"/>
                <c:pt idx="0">
                  <c:v>No</c:v>
                </c:pt>
                <c:pt idx="1">
                  <c:v>Parcialmente</c:v>
                </c:pt>
                <c:pt idx="2">
                  <c:v>Sí</c:v>
                </c:pt>
                <c:pt idx="3">
                  <c:v>No aplica</c:v>
                </c:pt>
              </c:strCache>
            </c:strRef>
          </c:cat>
          <c:val>
            <c:numRef>
              <c:f>turismo_afectado!$D$2:$D$5</c:f>
              <c:numCache>
                <c:formatCode>0%</c:formatCode>
                <c:ptCount val="4"/>
                <c:pt idx="0">
                  <c:v>0.52564102564102566</c:v>
                </c:pt>
                <c:pt idx="1">
                  <c:v>0.26923076923076922</c:v>
                </c:pt>
                <c:pt idx="2">
                  <c:v>0.19230769230769229</c:v>
                </c:pt>
                <c:pt idx="3">
                  <c:v>1.2820512820512822E-2</c:v>
                </c:pt>
              </c:numCache>
            </c:numRef>
          </c:val>
          <c:extLst>
            <c:ext xmlns:c16="http://schemas.microsoft.com/office/drawing/2014/chart" uri="{C3380CC4-5D6E-409C-BE32-E72D297353CC}">
              <c16:uniqueId val="{00000008-8AB7-4488-A119-9756B9A403CB}"/>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8140-406F-8A4B-5713A31D80AA}"/>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8140-406F-8A4B-5713A31D80AA}"/>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8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capacidad_de_carga!$A$2:$A$3</c:f>
              <c:strCache>
                <c:ptCount val="2"/>
                <c:pt idx="0">
                  <c:v>No</c:v>
                </c:pt>
                <c:pt idx="1">
                  <c:v>Sí</c:v>
                </c:pt>
              </c:strCache>
            </c:strRef>
          </c:cat>
          <c:val>
            <c:numRef>
              <c:f>capacidad_de_carga!$C$2:$C$3</c:f>
              <c:numCache>
                <c:formatCode>0.00</c:formatCode>
                <c:ptCount val="2"/>
                <c:pt idx="0">
                  <c:v>20.967741935483872</c:v>
                </c:pt>
                <c:pt idx="1">
                  <c:v>79.032258064516128</c:v>
                </c:pt>
              </c:numCache>
            </c:numRef>
          </c:val>
          <c:extLst>
            <c:ext xmlns:c16="http://schemas.microsoft.com/office/drawing/2014/chart" uri="{C3380CC4-5D6E-409C-BE32-E72D297353CC}">
              <c16:uniqueId val="{00000004-8140-406F-8A4B-5713A31D80AA}"/>
            </c:ext>
          </c:extLst>
        </c:ser>
        <c:dLbls>
          <c:dLblPos val="inEnd"/>
          <c:showLegendKey val="0"/>
          <c:showVal val="0"/>
          <c:showCatName val="0"/>
          <c:showSerName val="0"/>
          <c:showPercent val="1"/>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17D-4B90-B287-2C4FD9E2361A}"/>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717D-4B90-B287-2C4FD9E2361A}"/>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disponibilidad_agua!$A$2:$A$3</c:f>
              <c:strCache>
                <c:ptCount val="2"/>
                <c:pt idx="0">
                  <c:v>No</c:v>
                </c:pt>
                <c:pt idx="1">
                  <c:v>Sí</c:v>
                </c:pt>
              </c:strCache>
            </c:strRef>
          </c:cat>
          <c:val>
            <c:numRef>
              <c:f>disponibilidad_agua!$B$2:$B$3</c:f>
              <c:numCache>
                <c:formatCode>General</c:formatCode>
                <c:ptCount val="2"/>
                <c:pt idx="0">
                  <c:v>3</c:v>
                </c:pt>
                <c:pt idx="1">
                  <c:v>75</c:v>
                </c:pt>
              </c:numCache>
            </c:numRef>
          </c:val>
          <c:extLst>
            <c:ext xmlns:c16="http://schemas.microsoft.com/office/drawing/2014/chart" uri="{C3380CC4-5D6E-409C-BE32-E72D297353CC}">
              <c16:uniqueId val="{00000004-717D-4B90-B287-2C4FD9E2361A}"/>
            </c:ext>
          </c:extLst>
        </c:ser>
        <c:dLbls>
          <c:dLblPos val="inEnd"/>
          <c:showLegendKey val="0"/>
          <c:showVal val="0"/>
          <c:showCatName val="0"/>
          <c:showSerName val="0"/>
          <c:showPercent val="1"/>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s-C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8359-45D9-AB30-85DEE905A3A8}"/>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8359-45D9-AB30-85DEE905A3A8}"/>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4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crisis_protocolo_sanitario!$A$2:$A$3</c:f>
              <c:strCache>
                <c:ptCount val="2"/>
                <c:pt idx="0">
                  <c:v>Sí</c:v>
                </c:pt>
                <c:pt idx="1">
                  <c:v>No</c:v>
                </c:pt>
              </c:strCache>
            </c:strRef>
          </c:cat>
          <c:val>
            <c:numRef>
              <c:f>crisis_protocolo_sanitario!$B$2:$B$3</c:f>
              <c:numCache>
                <c:formatCode>0.0</c:formatCode>
                <c:ptCount val="2"/>
                <c:pt idx="0">
                  <c:v>86.15384615384616</c:v>
                </c:pt>
                <c:pt idx="1">
                  <c:v>13.846153846153847</c:v>
                </c:pt>
              </c:numCache>
            </c:numRef>
          </c:val>
          <c:extLst>
            <c:ext xmlns:c16="http://schemas.microsoft.com/office/drawing/2014/chart" uri="{C3380CC4-5D6E-409C-BE32-E72D297353CC}">
              <c16:uniqueId val="{00000004-8359-45D9-AB30-85DEE905A3A8}"/>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5C06-4D8C-99EC-C544AA7E76B0}"/>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5C06-4D8C-99EC-C544AA7E76B0}"/>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8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crisis_protocolo_emergencia!$A$2:$A$3</c:f>
              <c:strCache>
                <c:ptCount val="2"/>
                <c:pt idx="0">
                  <c:v>Sí</c:v>
                </c:pt>
                <c:pt idx="1">
                  <c:v>No</c:v>
                </c:pt>
              </c:strCache>
            </c:strRef>
          </c:cat>
          <c:val>
            <c:numRef>
              <c:f>crisis_protocolo_emergencia!$B$2:$B$3</c:f>
              <c:numCache>
                <c:formatCode>0.0</c:formatCode>
                <c:ptCount val="2"/>
                <c:pt idx="0">
                  <c:v>58.333333333333336</c:v>
                </c:pt>
                <c:pt idx="1">
                  <c:v>41.666666666666664</c:v>
                </c:pt>
              </c:numCache>
            </c:numRef>
          </c:val>
          <c:extLst>
            <c:ext xmlns:c16="http://schemas.microsoft.com/office/drawing/2014/chart" uri="{C3380CC4-5D6E-409C-BE32-E72D297353CC}">
              <c16:uniqueId val="{00000004-5C06-4D8C-99EC-C544AA7E76B0}"/>
            </c:ext>
          </c:extLst>
        </c:ser>
        <c:dLbls>
          <c:dLblPos val="inEnd"/>
          <c:showLegendKey val="0"/>
          <c:showVal val="0"/>
          <c:showCatName val="0"/>
          <c:showSerName val="0"/>
          <c:showPercent val="1"/>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educacion!$A$2:$A$6</c:f>
              <c:strCache>
                <c:ptCount val="5"/>
                <c:pt idx="0">
                  <c:v>1. Sin estudios</c:v>
                </c:pt>
                <c:pt idx="1">
                  <c:v>2. Educación Primaria</c:v>
                </c:pt>
                <c:pt idx="2">
                  <c:v>3. Educación Secundaria (técnica o humanista)</c:v>
                </c:pt>
                <c:pt idx="3">
                  <c:v>4. Educación Superior Técnica</c:v>
                </c:pt>
                <c:pt idx="4">
                  <c:v>5. Educación Universitaria</c:v>
                </c:pt>
              </c:strCache>
              <c:extLst/>
            </c:strRef>
          </c:cat>
          <c:val>
            <c:numRef>
              <c:f>educacion!$B$2:$B$6</c:f>
              <c:numCache>
                <c:formatCode>0%</c:formatCode>
                <c:ptCount val="5"/>
                <c:pt idx="0">
                  <c:v>3.3333333333333333E-2</c:v>
                </c:pt>
                <c:pt idx="1">
                  <c:v>9.3333333333333338E-2</c:v>
                </c:pt>
                <c:pt idx="2">
                  <c:v>0.4</c:v>
                </c:pt>
                <c:pt idx="3">
                  <c:v>0.26666666666666666</c:v>
                </c:pt>
                <c:pt idx="4">
                  <c:v>0.22666666666666668</c:v>
                </c:pt>
              </c:numCache>
              <c:extLst/>
            </c:numRef>
          </c:val>
          <c:extLst>
            <c:ext xmlns:c16="http://schemas.microsoft.com/office/drawing/2014/chart" uri="{C3380CC4-5D6E-409C-BE32-E72D297353CC}">
              <c16:uniqueId val="{00000000-2448-417B-B509-9D93C14F45BB}"/>
            </c:ext>
          </c:extLst>
        </c:ser>
        <c:dLbls>
          <c:showLegendKey val="0"/>
          <c:showVal val="1"/>
          <c:showCatName val="0"/>
          <c:showSerName val="0"/>
          <c:showPercent val="0"/>
          <c:showBubbleSize val="0"/>
        </c:dLbls>
        <c:gapWidth val="150"/>
        <c:overlap val="-25"/>
        <c:axId val="888213632"/>
        <c:axId val="888212000"/>
      </c:barChart>
      <c:catAx>
        <c:axId val="888213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crossAx val="888212000"/>
        <c:crosses val="autoZero"/>
        <c:auto val="1"/>
        <c:lblAlgn val="ctr"/>
        <c:lblOffset val="100"/>
        <c:noMultiLvlLbl val="0"/>
      </c:catAx>
      <c:valAx>
        <c:axId val="888212000"/>
        <c:scaling>
          <c:orientation val="minMax"/>
        </c:scaling>
        <c:delete val="1"/>
        <c:axPos val="l"/>
        <c:numFmt formatCode="0%" sourceLinked="1"/>
        <c:majorTickMark val="none"/>
        <c:minorTickMark val="none"/>
        <c:tickLblPos val="nextTo"/>
        <c:crossAx val="8882136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7F5-4A1D-BAE5-5E6E0190CAB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7F5-4A1D-BAE5-5E6E0190CAB9}"/>
              </c:ext>
            </c:extLst>
          </c:dPt>
          <c:dLbls>
            <c:dLbl>
              <c:idx val="0"/>
              <c:layout>
                <c:manualLayout>
                  <c:x val="5.7971014492753624E-2"/>
                  <c:y val="-2.9186424957105148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C7F5-4A1D-BAE5-5E6E0190CAB9}"/>
                </c:ext>
              </c:extLst>
            </c:dLbl>
            <c:dLbl>
              <c:idx val="1"/>
              <c:layout>
                <c:manualLayout>
                  <c:x val="-4.9516908212560384E-2"/>
                  <c:y val="3.2105067452815661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C7F5-4A1D-BAE5-5E6E0190CAB9}"/>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4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crisis_protocolo_sanitario!$A$2:$A$3</c:f>
              <c:strCache>
                <c:ptCount val="2"/>
                <c:pt idx="0">
                  <c:v>Sí</c:v>
                </c:pt>
                <c:pt idx="1">
                  <c:v>No</c:v>
                </c:pt>
              </c:strCache>
            </c:strRef>
          </c:cat>
          <c:val>
            <c:numRef>
              <c:f>crisis_protocolo_sanitario!$B$2:$B$3</c:f>
              <c:numCache>
                <c:formatCode>0.0</c:formatCode>
                <c:ptCount val="2"/>
                <c:pt idx="0">
                  <c:v>86.15384615384616</c:v>
                </c:pt>
                <c:pt idx="1">
                  <c:v>13.846153846153847</c:v>
                </c:pt>
              </c:numCache>
            </c:numRef>
          </c:val>
          <c:extLst>
            <c:ext xmlns:c16="http://schemas.microsoft.com/office/drawing/2014/chart" uri="{C3380CC4-5D6E-409C-BE32-E72D297353CC}">
              <c16:uniqueId val="{00000004-C7F5-4A1D-BAE5-5E6E0190CAB9}"/>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05BD-46A6-A345-9CBEA170F28F}"/>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05BD-46A6-A345-9CBEA170F28F}"/>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crisis_zona_riesgo!$A$2:$A$3</c:f>
              <c:strCache>
                <c:ptCount val="2"/>
                <c:pt idx="0">
                  <c:v>Sí</c:v>
                </c:pt>
                <c:pt idx="1">
                  <c:v>No</c:v>
                </c:pt>
              </c:strCache>
            </c:strRef>
          </c:cat>
          <c:val>
            <c:numRef>
              <c:f>crisis_zona_riesgo!$B$2:$B$3</c:f>
              <c:numCache>
                <c:formatCode>0.0</c:formatCode>
                <c:ptCount val="2"/>
                <c:pt idx="0">
                  <c:v>30.263157894736842</c:v>
                </c:pt>
                <c:pt idx="1">
                  <c:v>69.736842105263165</c:v>
                </c:pt>
              </c:numCache>
            </c:numRef>
          </c:val>
          <c:extLst>
            <c:ext xmlns:c16="http://schemas.microsoft.com/office/drawing/2014/chart" uri="{C3380CC4-5D6E-409C-BE32-E72D297353CC}">
              <c16:uniqueId val="{00000004-05BD-46A6-A345-9CBEA170F28F}"/>
            </c:ext>
          </c:extLst>
        </c:ser>
        <c:dLbls>
          <c:dLblPos val="inEnd"/>
          <c:showLegendKey val="0"/>
          <c:showVal val="0"/>
          <c:showCatName val="0"/>
          <c:showSerName val="0"/>
          <c:showPercent val="1"/>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8F7B-4C84-B939-33880346F556}"/>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8F7B-4C84-B939-33880346F556}"/>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8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crisis_primeros_auxilios!$A$2:$A$3</c:f>
              <c:strCache>
                <c:ptCount val="2"/>
                <c:pt idx="0">
                  <c:v>Sí</c:v>
                </c:pt>
                <c:pt idx="1">
                  <c:v>No</c:v>
                </c:pt>
              </c:strCache>
            </c:strRef>
          </c:cat>
          <c:val>
            <c:numRef>
              <c:f>crisis_primeros_auxilios!$B$2:$B$3</c:f>
              <c:numCache>
                <c:formatCode>0.0</c:formatCode>
                <c:ptCount val="2"/>
                <c:pt idx="0">
                  <c:v>64.179104477611943</c:v>
                </c:pt>
                <c:pt idx="1">
                  <c:v>35.820895522388057</c:v>
                </c:pt>
              </c:numCache>
            </c:numRef>
          </c:val>
          <c:extLst>
            <c:ext xmlns:c16="http://schemas.microsoft.com/office/drawing/2014/chart" uri="{C3380CC4-5D6E-409C-BE32-E72D297353CC}">
              <c16:uniqueId val="{00000004-8F7B-4C84-B939-33880346F556}"/>
            </c:ext>
          </c:extLst>
        </c:ser>
        <c:dLbls>
          <c:dLblPos val="inEnd"/>
          <c:showLegendKey val="0"/>
          <c:showVal val="0"/>
          <c:showCatName val="0"/>
          <c:showSerName val="0"/>
          <c:showPercent val="1"/>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5AD-4D55-9091-1CA8BB1219E3}"/>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75AD-4D55-9091-1CA8BB1219E3}"/>
              </c:ext>
            </c:extLst>
          </c:dPt>
          <c:dLbls>
            <c:dLbl>
              <c:idx val="0"/>
              <c:layout>
                <c:manualLayout>
                  <c:x val="4.4257830231502412E-2"/>
                  <c:y val="2.8308563340409434E-3"/>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75AD-4D55-9091-1CA8BB1219E3}"/>
                </c:ext>
              </c:extLst>
            </c:dLbl>
            <c:dLbl>
              <c:idx val="1"/>
              <c:layout>
                <c:manualLayout>
                  <c:x val="-8.7380844303222918E-2"/>
                  <c:y val="2.5477707006369428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75AD-4D55-9091-1CA8BB1219E3}"/>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crisis_zona_segura!$A$2:$A$3</c:f>
              <c:strCache>
                <c:ptCount val="2"/>
                <c:pt idx="0">
                  <c:v>Sí</c:v>
                </c:pt>
                <c:pt idx="1">
                  <c:v>No</c:v>
                </c:pt>
              </c:strCache>
            </c:strRef>
          </c:cat>
          <c:val>
            <c:numRef>
              <c:f>crisis_zona_segura!$B$2:$B$3</c:f>
              <c:numCache>
                <c:formatCode>0.0</c:formatCode>
                <c:ptCount val="2"/>
                <c:pt idx="0">
                  <c:v>86.15384615384616</c:v>
                </c:pt>
                <c:pt idx="1">
                  <c:v>13.846153846153847</c:v>
                </c:pt>
              </c:numCache>
            </c:numRef>
          </c:val>
          <c:extLst>
            <c:ext xmlns:c16="http://schemas.microsoft.com/office/drawing/2014/chart" uri="{C3380CC4-5D6E-409C-BE32-E72D297353CC}">
              <c16:uniqueId val="{00000004-75AD-4D55-9091-1CA8BB1219E3}"/>
            </c:ext>
          </c:extLst>
        </c:ser>
        <c:dLbls>
          <c:dLblPos val="inEnd"/>
          <c:showLegendKey val="0"/>
          <c:showVal val="0"/>
          <c:showCatName val="0"/>
          <c:showSerName val="0"/>
          <c:showPercent val="1"/>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6"/>
              </a:solidFill>
              <a:ln>
                <a:noFill/>
              </a:ln>
              <a:effectLst/>
            </c:spPr>
            <c:extLst>
              <c:ext xmlns:c16="http://schemas.microsoft.com/office/drawing/2014/chart" uri="{C3380CC4-5D6E-409C-BE32-E72D297353CC}">
                <c16:uniqueId val="{00000000-4132-488A-BCE1-DD877514EC09}"/>
              </c:ext>
            </c:extLst>
          </c:dPt>
          <c:dPt>
            <c:idx val="1"/>
            <c:invertIfNegative val="0"/>
            <c:bubble3D val="0"/>
            <c:spPr>
              <a:solidFill>
                <a:srgbClr val="FFC000"/>
              </a:solidFill>
              <a:ln>
                <a:noFill/>
              </a:ln>
              <a:effectLst/>
            </c:spPr>
            <c:extLst>
              <c:ext xmlns:c16="http://schemas.microsoft.com/office/drawing/2014/chart" uri="{C3380CC4-5D6E-409C-BE32-E72D297353CC}">
                <c16:uniqueId val="{00000001-4132-488A-BCE1-DD877514EC09}"/>
              </c:ext>
            </c:extLst>
          </c:dPt>
          <c:dPt>
            <c:idx val="2"/>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2-4132-488A-BCE1-DD877514EC09}"/>
              </c:ext>
            </c:extLst>
          </c:dPt>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n_turistas_suma!$A$2:$A$12</c:f>
              <c:strCache>
                <c:ptCount val="11"/>
                <c:pt idx="0">
                  <c:v>Rapa Nui</c:v>
                </c:pt>
                <c:pt idx="1">
                  <c:v>Pucón</c:v>
                </c:pt>
                <c:pt idx="2">
                  <c:v>Teodoro Schmidt</c:v>
                </c:pt>
                <c:pt idx="3">
                  <c:v>Panguipulli</c:v>
                </c:pt>
                <c:pt idx="4">
                  <c:v>Lonquimay</c:v>
                </c:pt>
                <c:pt idx="5">
                  <c:v>Freirina</c:v>
                </c:pt>
                <c:pt idx="6">
                  <c:v>Saavedra</c:v>
                </c:pt>
                <c:pt idx="7">
                  <c:v>Melipeuco</c:v>
                </c:pt>
                <c:pt idx="8">
                  <c:v>Nueva Imperial</c:v>
                </c:pt>
                <c:pt idx="9">
                  <c:v>Freire</c:v>
                </c:pt>
                <c:pt idx="10">
                  <c:v>Carahue</c:v>
                </c:pt>
              </c:strCache>
            </c:strRef>
          </c:cat>
          <c:val>
            <c:numRef>
              <c:f>n_turistas_suma!$B$2:$B$12</c:f>
              <c:numCache>
                <c:formatCode>General</c:formatCode>
                <c:ptCount val="11"/>
                <c:pt idx="0">
                  <c:v>1031</c:v>
                </c:pt>
                <c:pt idx="1">
                  <c:v>876</c:v>
                </c:pt>
                <c:pt idx="2">
                  <c:v>710</c:v>
                </c:pt>
                <c:pt idx="3">
                  <c:v>580</c:v>
                </c:pt>
                <c:pt idx="4">
                  <c:v>530</c:v>
                </c:pt>
                <c:pt idx="5">
                  <c:v>500</c:v>
                </c:pt>
                <c:pt idx="6">
                  <c:v>460</c:v>
                </c:pt>
                <c:pt idx="7">
                  <c:v>400</c:v>
                </c:pt>
                <c:pt idx="8">
                  <c:v>393</c:v>
                </c:pt>
                <c:pt idx="9">
                  <c:v>261</c:v>
                </c:pt>
                <c:pt idx="10">
                  <c:v>200</c:v>
                </c:pt>
              </c:numCache>
            </c:numRef>
          </c:val>
          <c:extLst>
            <c:ext xmlns:c16="http://schemas.microsoft.com/office/drawing/2014/chart" uri="{C3380CC4-5D6E-409C-BE32-E72D297353CC}">
              <c16:uniqueId val="{00000000-A3EB-462C-B826-25366CE78FEC}"/>
            </c:ext>
          </c:extLst>
        </c:ser>
        <c:dLbls>
          <c:showLegendKey val="0"/>
          <c:showVal val="1"/>
          <c:showCatName val="0"/>
          <c:showSerName val="0"/>
          <c:showPercent val="0"/>
          <c:showBubbleSize val="0"/>
        </c:dLbls>
        <c:gapWidth val="75"/>
        <c:axId val="952384272"/>
        <c:axId val="952386448"/>
      </c:barChart>
      <c:catAx>
        <c:axId val="952384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952386448"/>
        <c:crosses val="autoZero"/>
        <c:auto val="1"/>
        <c:lblAlgn val="ctr"/>
        <c:lblOffset val="100"/>
        <c:noMultiLvlLbl val="0"/>
      </c:catAx>
      <c:valAx>
        <c:axId val="95238644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9523842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1-F3E7-44C0-A5C1-9C3E8F48EA87}"/>
              </c:ext>
            </c:extLst>
          </c:dPt>
          <c:dPt>
            <c:idx val="1"/>
            <c:invertIfNegative val="0"/>
            <c:bubble3D val="0"/>
            <c:spPr>
              <a:solidFill>
                <a:srgbClr val="FFFF00"/>
              </a:solidFill>
              <a:ln>
                <a:noFill/>
              </a:ln>
              <a:effectLst/>
            </c:spPr>
            <c:extLst>
              <c:ext xmlns:c16="http://schemas.microsoft.com/office/drawing/2014/chart" uri="{C3380CC4-5D6E-409C-BE32-E72D297353CC}">
                <c16:uniqueId val="{00000002-F3E7-44C0-A5C1-9C3E8F48EA87}"/>
              </c:ext>
            </c:extLst>
          </c:dPt>
          <c:dPt>
            <c:idx val="2"/>
            <c:invertIfNegative val="0"/>
            <c:bubble3D val="0"/>
            <c:spPr>
              <a:solidFill>
                <a:srgbClr val="FFC000"/>
              </a:solidFill>
              <a:ln>
                <a:noFill/>
              </a:ln>
              <a:effectLst/>
            </c:spPr>
            <c:extLst>
              <c:ext xmlns:c16="http://schemas.microsoft.com/office/drawing/2014/chart" uri="{C3380CC4-5D6E-409C-BE32-E72D297353CC}">
                <c16:uniqueId val="{00000003-F3E7-44C0-A5C1-9C3E8F48EA87}"/>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n_turistas_alta!$A$2:$A$10</c:f>
              <c:numCache>
                <c:formatCode>General</c:formatCode>
                <c:ptCount val="9"/>
                <c:pt idx="0">
                  <c:v>3</c:v>
                </c:pt>
                <c:pt idx="1">
                  <c:v>4</c:v>
                </c:pt>
                <c:pt idx="2">
                  <c:v>5</c:v>
                </c:pt>
                <c:pt idx="3">
                  <c:v>6</c:v>
                </c:pt>
                <c:pt idx="4">
                  <c:v>10</c:v>
                </c:pt>
                <c:pt idx="5">
                  <c:v>15</c:v>
                </c:pt>
                <c:pt idx="6">
                  <c:v>19</c:v>
                </c:pt>
                <c:pt idx="7">
                  <c:v>20</c:v>
                </c:pt>
                <c:pt idx="8">
                  <c:v>25</c:v>
                </c:pt>
              </c:numCache>
            </c:numRef>
          </c:cat>
          <c:val>
            <c:numRef>
              <c:f>n_turistas_alta!$D$2:$D$10</c:f>
              <c:numCache>
                <c:formatCode>0%</c:formatCode>
                <c:ptCount val="9"/>
                <c:pt idx="0">
                  <c:v>2.5641025641025644E-2</c:v>
                </c:pt>
                <c:pt idx="1">
                  <c:v>3.8461538461538464E-2</c:v>
                </c:pt>
                <c:pt idx="2">
                  <c:v>3.8461538461538464E-2</c:v>
                </c:pt>
                <c:pt idx="3">
                  <c:v>5.1282051282051287E-2</c:v>
                </c:pt>
                <c:pt idx="4">
                  <c:v>7.6923076923076927E-2</c:v>
                </c:pt>
                <c:pt idx="5">
                  <c:v>2.5641025641025644E-2</c:v>
                </c:pt>
                <c:pt idx="6">
                  <c:v>6.4102564102564111E-2</c:v>
                </c:pt>
                <c:pt idx="7">
                  <c:v>5.1282051282051287E-2</c:v>
                </c:pt>
                <c:pt idx="8">
                  <c:v>2.5641025641025644E-2</c:v>
                </c:pt>
              </c:numCache>
            </c:numRef>
          </c:val>
          <c:extLst>
            <c:ext xmlns:c16="http://schemas.microsoft.com/office/drawing/2014/chart" uri="{C3380CC4-5D6E-409C-BE32-E72D297353CC}">
              <c16:uniqueId val="{00000000-F3E7-44C0-A5C1-9C3E8F48EA87}"/>
            </c:ext>
          </c:extLst>
        </c:ser>
        <c:dLbls>
          <c:showLegendKey val="0"/>
          <c:showVal val="1"/>
          <c:showCatName val="0"/>
          <c:showSerName val="0"/>
          <c:showPercent val="0"/>
          <c:showBubbleSize val="0"/>
        </c:dLbls>
        <c:gapWidth val="75"/>
        <c:axId val="954233600"/>
        <c:axId val="954227616"/>
      </c:barChart>
      <c:catAx>
        <c:axId val="954233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CL"/>
          </a:p>
        </c:txPr>
        <c:crossAx val="954227616"/>
        <c:crosses val="autoZero"/>
        <c:auto val="1"/>
        <c:lblAlgn val="ctr"/>
        <c:lblOffset val="100"/>
        <c:noMultiLvlLbl val="0"/>
      </c:catAx>
      <c:valAx>
        <c:axId val="954227616"/>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CL"/>
          </a:p>
        </c:txPr>
        <c:crossAx val="954233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6"/>
              </a:solidFill>
              <a:ln>
                <a:noFill/>
              </a:ln>
              <a:effectLst/>
            </c:spPr>
            <c:extLst>
              <c:ext xmlns:c16="http://schemas.microsoft.com/office/drawing/2014/chart" uri="{C3380CC4-5D6E-409C-BE32-E72D297353CC}">
                <c16:uniqueId val="{00000000-549D-4E24-8B14-5632FF8AE622}"/>
              </c:ext>
            </c:extLst>
          </c:dPt>
          <c:dPt>
            <c:idx val="1"/>
            <c:invertIfNegative val="0"/>
            <c:bubble3D val="0"/>
            <c:spPr>
              <a:solidFill>
                <a:srgbClr val="FFFF00"/>
              </a:solidFill>
              <a:ln>
                <a:noFill/>
              </a:ln>
              <a:effectLst/>
            </c:spPr>
            <c:extLst>
              <c:ext xmlns:c16="http://schemas.microsoft.com/office/drawing/2014/chart" uri="{C3380CC4-5D6E-409C-BE32-E72D297353CC}">
                <c16:uniqueId val="{00000001-549D-4E24-8B14-5632FF8AE622}"/>
              </c:ext>
            </c:extLst>
          </c:dPt>
          <c:dPt>
            <c:idx val="2"/>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4-B5FC-4C17-B747-2AFD98F5B84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n_turistas_suma_pueblo!$A$2:$A$12</c:f>
              <c:strCache>
                <c:ptCount val="11"/>
                <c:pt idx="0">
                  <c:v>Mapuche</c:v>
                </c:pt>
                <c:pt idx="1">
                  <c:v>Rapa nui</c:v>
                </c:pt>
                <c:pt idx="2">
                  <c:v>Chango</c:v>
                </c:pt>
                <c:pt idx="3">
                  <c:v>Pewenche</c:v>
                </c:pt>
                <c:pt idx="4">
                  <c:v>Yagán</c:v>
                </c:pt>
                <c:pt idx="5">
                  <c:v>Ninguno</c:v>
                </c:pt>
                <c:pt idx="6">
                  <c:v>Aymara</c:v>
                </c:pt>
                <c:pt idx="7">
                  <c:v>Otro</c:v>
                </c:pt>
                <c:pt idx="8">
                  <c:v>Atacameño</c:v>
                </c:pt>
                <c:pt idx="9">
                  <c:v>Colla</c:v>
                </c:pt>
                <c:pt idx="10">
                  <c:v>Quechua</c:v>
                </c:pt>
              </c:strCache>
            </c:strRef>
          </c:cat>
          <c:val>
            <c:numRef>
              <c:f>n_turistas_suma_pueblo!$B$2:$B$12</c:f>
              <c:numCache>
                <c:formatCode>General</c:formatCode>
                <c:ptCount val="11"/>
                <c:pt idx="0">
                  <c:v>5187</c:v>
                </c:pt>
                <c:pt idx="1">
                  <c:v>1181</c:v>
                </c:pt>
                <c:pt idx="2">
                  <c:v>513</c:v>
                </c:pt>
                <c:pt idx="3">
                  <c:v>359</c:v>
                </c:pt>
                <c:pt idx="4">
                  <c:v>114</c:v>
                </c:pt>
                <c:pt idx="5">
                  <c:v>111</c:v>
                </c:pt>
                <c:pt idx="6">
                  <c:v>100</c:v>
                </c:pt>
                <c:pt idx="7">
                  <c:v>75</c:v>
                </c:pt>
                <c:pt idx="8">
                  <c:v>35</c:v>
                </c:pt>
                <c:pt idx="9">
                  <c:v>30</c:v>
                </c:pt>
                <c:pt idx="10">
                  <c:v>10</c:v>
                </c:pt>
              </c:numCache>
            </c:numRef>
          </c:val>
          <c:extLst>
            <c:ext xmlns:c16="http://schemas.microsoft.com/office/drawing/2014/chart" uri="{C3380CC4-5D6E-409C-BE32-E72D297353CC}">
              <c16:uniqueId val="{00000000-4816-4268-A910-FF04ECBC4176}"/>
            </c:ext>
          </c:extLst>
        </c:ser>
        <c:dLbls>
          <c:showLegendKey val="0"/>
          <c:showVal val="1"/>
          <c:showCatName val="0"/>
          <c:showSerName val="0"/>
          <c:showPercent val="0"/>
          <c:showBubbleSize val="0"/>
        </c:dLbls>
        <c:gapWidth val="75"/>
        <c:axId val="954222176"/>
        <c:axId val="954227072"/>
      </c:barChart>
      <c:catAx>
        <c:axId val="954222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CL"/>
          </a:p>
        </c:txPr>
        <c:crossAx val="954227072"/>
        <c:crosses val="autoZero"/>
        <c:auto val="1"/>
        <c:lblAlgn val="ctr"/>
        <c:lblOffset val="100"/>
        <c:noMultiLvlLbl val="0"/>
      </c:catAx>
      <c:valAx>
        <c:axId val="95422707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9542221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v>Recibidas</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capacitaciones_recibidas_neces!$A$2:$A$11</c:f>
              <c:strCache>
                <c:ptCount val="10"/>
                <c:pt idx="0">
                  <c:v>Idioma extranjero</c:v>
                </c:pt>
                <c:pt idx="1">
                  <c:v>Tour operador</c:v>
                </c:pt>
                <c:pt idx="2">
                  <c:v>Guido turístico</c:v>
                </c:pt>
                <c:pt idx="3">
                  <c:v>Primeros auxilios y seguridad</c:v>
                </c:pt>
                <c:pt idx="4">
                  <c:v>Gastronomía</c:v>
                </c:pt>
                <c:pt idx="5">
                  <c:v>Diseño de productos turísticos</c:v>
                </c:pt>
                <c:pt idx="6">
                  <c:v>Gestión del negocio</c:v>
                </c:pt>
                <c:pt idx="7">
                  <c:v>Parimonio</c:v>
                </c:pt>
                <c:pt idx="8">
                  <c:v>Venta y promoción de servicio turístico </c:v>
                </c:pt>
                <c:pt idx="9">
                  <c:v>Atención al turista</c:v>
                </c:pt>
              </c:strCache>
            </c:strRef>
          </c:cat>
          <c:val>
            <c:numRef>
              <c:f>capacitaciones_recibidas_neces!$C$2:$C$11</c:f>
              <c:numCache>
                <c:formatCode>General</c:formatCode>
                <c:ptCount val="10"/>
                <c:pt idx="0">
                  <c:v>23</c:v>
                </c:pt>
                <c:pt idx="1">
                  <c:v>23</c:v>
                </c:pt>
                <c:pt idx="2">
                  <c:v>28</c:v>
                </c:pt>
                <c:pt idx="3">
                  <c:v>29</c:v>
                </c:pt>
                <c:pt idx="4">
                  <c:v>33</c:v>
                </c:pt>
                <c:pt idx="5">
                  <c:v>37</c:v>
                </c:pt>
                <c:pt idx="6">
                  <c:v>37</c:v>
                </c:pt>
                <c:pt idx="7">
                  <c:v>39</c:v>
                </c:pt>
                <c:pt idx="8">
                  <c:v>39</c:v>
                </c:pt>
                <c:pt idx="9">
                  <c:v>53</c:v>
                </c:pt>
              </c:numCache>
            </c:numRef>
          </c:val>
          <c:extLst>
            <c:ext xmlns:c16="http://schemas.microsoft.com/office/drawing/2014/chart" uri="{C3380CC4-5D6E-409C-BE32-E72D297353CC}">
              <c16:uniqueId val="{00000000-C833-45F0-B656-1CC2610689F0}"/>
            </c:ext>
          </c:extLst>
        </c:ser>
        <c:ser>
          <c:idx val="1"/>
          <c:order val="1"/>
          <c:tx>
            <c:v>Necesitadas</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capacitaciones_recibidas_neces!$A$2:$A$11</c:f>
              <c:strCache>
                <c:ptCount val="10"/>
                <c:pt idx="0">
                  <c:v>Idioma extranjero</c:v>
                </c:pt>
                <c:pt idx="1">
                  <c:v>Tour operador</c:v>
                </c:pt>
                <c:pt idx="2">
                  <c:v>Guido turístico</c:v>
                </c:pt>
                <c:pt idx="3">
                  <c:v>Primeros auxilios y seguridad</c:v>
                </c:pt>
                <c:pt idx="4">
                  <c:v>Gastronomía</c:v>
                </c:pt>
                <c:pt idx="5">
                  <c:v>Diseño de productos turísticos</c:v>
                </c:pt>
                <c:pt idx="6">
                  <c:v>Gestión del negocio</c:v>
                </c:pt>
                <c:pt idx="7">
                  <c:v>Parimonio</c:v>
                </c:pt>
                <c:pt idx="8">
                  <c:v>Venta y promoción de servicio turístico </c:v>
                </c:pt>
                <c:pt idx="9">
                  <c:v>Atención al turista</c:v>
                </c:pt>
              </c:strCache>
            </c:strRef>
          </c:cat>
          <c:val>
            <c:numRef>
              <c:f>capacitaciones_recibidas_neces!$E$2:$E$11</c:f>
              <c:numCache>
                <c:formatCode>0;0</c:formatCode>
                <c:ptCount val="10"/>
                <c:pt idx="0">
                  <c:v>-45</c:v>
                </c:pt>
                <c:pt idx="1">
                  <c:v>-26</c:v>
                </c:pt>
                <c:pt idx="2">
                  <c:v>-19</c:v>
                </c:pt>
                <c:pt idx="3">
                  <c:v>-36</c:v>
                </c:pt>
                <c:pt idx="4">
                  <c:v>-19</c:v>
                </c:pt>
                <c:pt idx="5">
                  <c:v>-33</c:v>
                </c:pt>
                <c:pt idx="6">
                  <c:v>-47</c:v>
                </c:pt>
                <c:pt idx="7">
                  <c:v>-31</c:v>
                </c:pt>
                <c:pt idx="8">
                  <c:v>-35</c:v>
                </c:pt>
                <c:pt idx="9">
                  <c:v>-22</c:v>
                </c:pt>
              </c:numCache>
            </c:numRef>
          </c:val>
          <c:extLst>
            <c:ext xmlns:c16="http://schemas.microsoft.com/office/drawing/2014/chart" uri="{C3380CC4-5D6E-409C-BE32-E72D297353CC}">
              <c16:uniqueId val="{00000001-C833-45F0-B656-1CC2610689F0}"/>
            </c:ext>
          </c:extLst>
        </c:ser>
        <c:dLbls>
          <c:dLblPos val="outEnd"/>
          <c:showLegendKey val="0"/>
          <c:showVal val="1"/>
          <c:showCatName val="0"/>
          <c:showSerName val="0"/>
          <c:showPercent val="0"/>
          <c:showBubbleSize val="0"/>
        </c:dLbls>
        <c:gapWidth val="65"/>
        <c:overlap val="100"/>
        <c:axId val="954236864"/>
        <c:axId val="954234688"/>
      </c:barChart>
      <c:dateAx>
        <c:axId val="954236864"/>
        <c:scaling>
          <c:orientation val="minMax"/>
        </c:scaling>
        <c:delete val="0"/>
        <c:axPos val="l"/>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s-CL"/>
          </a:p>
        </c:txPr>
        <c:crossAx val="954234688"/>
        <c:crosses val="autoZero"/>
        <c:auto val="0"/>
        <c:lblOffset val="100"/>
        <c:baseTimeUnit val="days"/>
      </c:dateAx>
      <c:valAx>
        <c:axId val="954234688"/>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954236864"/>
        <c:crosses val="autoZero"/>
        <c:crossBetween val="between"/>
      </c:valAx>
      <c:spPr>
        <a:noFill/>
        <a:ln>
          <a:noFill/>
        </a:ln>
        <a:effectLst/>
      </c:spPr>
    </c:plotArea>
    <c:legend>
      <c:legendPos val="b"/>
      <c:layout>
        <c:manualLayout>
          <c:xMode val="edge"/>
          <c:yMode val="edge"/>
          <c:x val="0.5456377306863488"/>
          <c:y val="0.89595851182052189"/>
          <c:w val="0.19239165852069079"/>
          <c:h val="6.785330965113077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3285024154589372E-2"/>
          <c:y val="3.7942352444236695E-2"/>
          <c:w val="0.97342995169082125"/>
          <c:h val="0.87346696579305028"/>
        </c:manualLayout>
      </c:layout>
      <c:barChart>
        <c:barDir val="col"/>
        <c:grouping val="clustered"/>
        <c:varyColors val="0"/>
        <c:ser>
          <c:idx val="0"/>
          <c:order val="0"/>
          <c:spPr>
            <a:solidFill>
              <a:schemeClr val="accent1"/>
            </a:solidFill>
            <a:ln>
              <a:noFill/>
            </a:ln>
            <a:effectLst/>
          </c:spPr>
          <c:invertIfNegative val="0"/>
          <c:dPt>
            <c:idx val="5"/>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1-9AC0-9F44-96C9-EF879D5D74FE}"/>
              </c:ext>
            </c:extLst>
          </c:dPt>
          <c:dPt>
            <c:idx val="9"/>
            <c:invertIfNegative val="0"/>
            <c:bubble3D val="0"/>
            <c:spPr>
              <a:solidFill>
                <a:srgbClr val="FFFF00"/>
              </a:solidFill>
              <a:ln>
                <a:noFill/>
              </a:ln>
              <a:effectLst/>
            </c:spPr>
            <c:extLst>
              <c:ext xmlns:c16="http://schemas.microsoft.com/office/drawing/2014/chart" uri="{C3380CC4-5D6E-409C-BE32-E72D297353CC}">
                <c16:uniqueId val="{00000006-109F-4800-A851-A947156526FC}"/>
              </c:ext>
            </c:extLst>
          </c:dPt>
          <c:dPt>
            <c:idx val="15"/>
            <c:invertIfNegative val="0"/>
            <c:bubble3D val="0"/>
            <c:spPr>
              <a:solidFill>
                <a:schemeClr val="accent5">
                  <a:lumMod val="60000"/>
                  <a:lumOff val="40000"/>
                </a:schemeClr>
              </a:solidFill>
              <a:ln>
                <a:noFill/>
              </a:ln>
              <a:effectLst/>
            </c:spPr>
            <c:extLst>
              <c:ext xmlns:c16="http://schemas.microsoft.com/office/drawing/2014/chart" uri="{C3380CC4-5D6E-409C-BE32-E72D297353CC}">
                <c16:uniqueId val="{00000005-9AC0-9F44-96C9-EF879D5D74FE}"/>
              </c:ext>
            </c:extLst>
          </c:dPt>
          <c:dPt>
            <c:idx val="17"/>
            <c:invertIfNegative val="0"/>
            <c:bubble3D val="0"/>
            <c:spPr>
              <a:solidFill>
                <a:srgbClr val="FFFF00"/>
              </a:solidFill>
              <a:ln>
                <a:noFill/>
              </a:ln>
              <a:effectLst/>
            </c:spPr>
            <c:extLst>
              <c:ext xmlns:c16="http://schemas.microsoft.com/office/drawing/2014/chart" uri="{C3380CC4-5D6E-409C-BE32-E72D297353CC}">
                <c16:uniqueId val="{00000007-109F-4800-A851-A947156526FC}"/>
              </c:ext>
            </c:extLst>
          </c:dPt>
          <c:dPt>
            <c:idx val="19"/>
            <c:invertIfNegative val="0"/>
            <c:bubble3D val="0"/>
            <c:spPr>
              <a:solidFill>
                <a:srgbClr val="00B050"/>
              </a:solidFill>
              <a:ln>
                <a:noFill/>
              </a:ln>
              <a:effectLst/>
            </c:spPr>
            <c:extLst>
              <c:ext xmlns:c16="http://schemas.microsoft.com/office/drawing/2014/chart" uri="{C3380CC4-5D6E-409C-BE32-E72D297353CC}">
                <c16:uniqueId val="{00000009-9AC0-9F44-96C9-EF879D5D74FE}"/>
              </c:ext>
            </c:extLst>
          </c:dPt>
          <c:dPt>
            <c:idx val="20"/>
            <c:invertIfNegative val="0"/>
            <c:bubble3D val="0"/>
            <c:spPr>
              <a:solidFill>
                <a:srgbClr val="FFFF00"/>
              </a:solidFill>
              <a:ln>
                <a:noFill/>
              </a:ln>
              <a:effectLst/>
            </c:spPr>
            <c:extLst>
              <c:ext xmlns:c16="http://schemas.microsoft.com/office/drawing/2014/chart" uri="{C3380CC4-5D6E-409C-BE32-E72D297353CC}">
                <c16:uniqueId val="{00000008-109F-4800-A851-A947156526FC}"/>
              </c:ext>
            </c:extLst>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ano_inicio!$A$2:$A$24</c:f>
              <c:strCache>
                <c:ptCount val="23"/>
                <c:pt idx="0">
                  <c:v>1980</c:v>
                </c:pt>
                <c:pt idx="1">
                  <c:v>1991</c:v>
                </c:pt>
                <c:pt idx="2">
                  <c:v>1995</c:v>
                </c:pt>
                <c:pt idx="3">
                  <c:v>1996</c:v>
                </c:pt>
                <c:pt idx="4">
                  <c:v>1999</c:v>
                </c:pt>
                <c:pt idx="5">
                  <c:v>2000</c:v>
                </c:pt>
                <c:pt idx="6">
                  <c:v>2001</c:v>
                </c:pt>
                <c:pt idx="7">
                  <c:v>2002</c:v>
                </c:pt>
                <c:pt idx="8">
                  <c:v>2008</c:v>
                </c:pt>
                <c:pt idx="9">
                  <c:v>2010</c:v>
                </c:pt>
                <c:pt idx="10">
                  <c:v>2011</c:v>
                </c:pt>
                <c:pt idx="11">
                  <c:v>2012</c:v>
                </c:pt>
                <c:pt idx="12">
                  <c:v>2013</c:v>
                </c:pt>
                <c:pt idx="13">
                  <c:v>2014</c:v>
                </c:pt>
                <c:pt idx="14">
                  <c:v>2015</c:v>
                </c:pt>
                <c:pt idx="15">
                  <c:v>2016</c:v>
                </c:pt>
                <c:pt idx="16">
                  <c:v>2017</c:v>
                </c:pt>
                <c:pt idx="17">
                  <c:v>2018</c:v>
                </c:pt>
                <c:pt idx="18">
                  <c:v>2019</c:v>
                </c:pt>
                <c:pt idx="19">
                  <c:v>2020</c:v>
                </c:pt>
                <c:pt idx="20">
                  <c:v>2021</c:v>
                </c:pt>
                <c:pt idx="21">
                  <c:v>2022</c:v>
                </c:pt>
                <c:pt idx="22">
                  <c:v>2023</c:v>
                </c:pt>
              </c:strCache>
            </c:strRef>
          </c:cat>
          <c:val>
            <c:numRef>
              <c:f>ano_inicio!$B$2:$B$24</c:f>
              <c:numCache>
                <c:formatCode>General</c:formatCode>
                <c:ptCount val="23"/>
                <c:pt idx="0">
                  <c:v>3</c:v>
                </c:pt>
                <c:pt idx="1">
                  <c:v>1</c:v>
                </c:pt>
                <c:pt idx="2">
                  <c:v>1</c:v>
                </c:pt>
                <c:pt idx="3">
                  <c:v>1</c:v>
                </c:pt>
                <c:pt idx="4">
                  <c:v>1</c:v>
                </c:pt>
                <c:pt idx="5">
                  <c:v>9</c:v>
                </c:pt>
                <c:pt idx="6">
                  <c:v>1</c:v>
                </c:pt>
                <c:pt idx="7">
                  <c:v>1</c:v>
                </c:pt>
                <c:pt idx="8">
                  <c:v>4</c:v>
                </c:pt>
                <c:pt idx="9">
                  <c:v>5</c:v>
                </c:pt>
                <c:pt idx="10">
                  <c:v>2</c:v>
                </c:pt>
                <c:pt idx="11">
                  <c:v>2</c:v>
                </c:pt>
                <c:pt idx="12">
                  <c:v>3</c:v>
                </c:pt>
                <c:pt idx="13">
                  <c:v>2</c:v>
                </c:pt>
                <c:pt idx="14">
                  <c:v>1</c:v>
                </c:pt>
                <c:pt idx="15">
                  <c:v>6</c:v>
                </c:pt>
                <c:pt idx="16">
                  <c:v>3</c:v>
                </c:pt>
                <c:pt idx="17">
                  <c:v>5</c:v>
                </c:pt>
                <c:pt idx="18">
                  <c:v>4</c:v>
                </c:pt>
                <c:pt idx="19">
                  <c:v>11</c:v>
                </c:pt>
                <c:pt idx="20">
                  <c:v>5</c:v>
                </c:pt>
                <c:pt idx="21">
                  <c:v>4</c:v>
                </c:pt>
                <c:pt idx="22">
                  <c:v>3</c:v>
                </c:pt>
              </c:numCache>
            </c:numRef>
          </c:val>
          <c:extLst>
            <c:ext xmlns:c16="http://schemas.microsoft.com/office/drawing/2014/chart" uri="{C3380CC4-5D6E-409C-BE32-E72D297353CC}">
              <c16:uniqueId val="{00000000-ED20-4B3F-AF1D-E275D85B08D8}"/>
            </c:ext>
          </c:extLst>
        </c:ser>
        <c:dLbls>
          <c:showLegendKey val="0"/>
          <c:showVal val="1"/>
          <c:showCatName val="0"/>
          <c:showSerName val="0"/>
          <c:showPercent val="0"/>
          <c:showBubbleSize val="0"/>
        </c:dLbls>
        <c:gapWidth val="150"/>
        <c:overlap val="-25"/>
        <c:axId val="888200032"/>
        <c:axId val="888214176"/>
      </c:barChart>
      <c:catAx>
        <c:axId val="888200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CL"/>
          </a:p>
        </c:txPr>
        <c:crossAx val="888214176"/>
        <c:crosses val="autoZero"/>
        <c:auto val="1"/>
        <c:lblAlgn val="ctr"/>
        <c:lblOffset val="100"/>
        <c:noMultiLvlLbl val="0"/>
      </c:catAx>
      <c:valAx>
        <c:axId val="888214176"/>
        <c:scaling>
          <c:orientation val="minMax"/>
        </c:scaling>
        <c:delete val="1"/>
        <c:axPos val="l"/>
        <c:numFmt formatCode="General" sourceLinked="1"/>
        <c:majorTickMark val="none"/>
        <c:minorTickMark val="none"/>
        <c:tickLblPos val="nextTo"/>
        <c:crossAx val="8882000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E67-4E9E-A891-21B568E7FF6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E67-4E9E-A891-21B568E7FF6C}"/>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8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zona_emprendimiento!$A$2:$A$3</c:f>
              <c:strCache>
                <c:ptCount val="2"/>
                <c:pt idx="0">
                  <c:v>Rural</c:v>
                </c:pt>
                <c:pt idx="1">
                  <c:v>Urbana</c:v>
                </c:pt>
              </c:strCache>
            </c:strRef>
          </c:cat>
          <c:val>
            <c:numRef>
              <c:f>zona_emprendimiento!$C$2:$C$3</c:f>
              <c:numCache>
                <c:formatCode>General</c:formatCode>
                <c:ptCount val="2"/>
                <c:pt idx="0">
                  <c:v>69.230769230769226</c:v>
                </c:pt>
                <c:pt idx="1">
                  <c:v>30.76923076923077</c:v>
                </c:pt>
              </c:numCache>
            </c:numRef>
          </c:val>
          <c:extLst>
            <c:ext xmlns:c16="http://schemas.microsoft.com/office/drawing/2014/chart" uri="{C3380CC4-5D6E-409C-BE32-E72D297353CC}">
              <c16:uniqueId val="{00000004-1E67-4E9E-A891-21B568E7FF6C}"/>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idioma!$A$2:$A$7</c:f>
              <c:strCache>
                <c:ptCount val="6"/>
                <c:pt idx="0">
                  <c:v>Español</c:v>
                </c:pt>
                <c:pt idx="1">
                  <c:v>Mapuzungun o Chezungun</c:v>
                </c:pt>
                <c:pt idx="2">
                  <c:v>Inglés</c:v>
                </c:pt>
                <c:pt idx="3">
                  <c:v>Rapa Nui</c:v>
                </c:pt>
                <c:pt idx="4">
                  <c:v>Yagankuta</c:v>
                </c:pt>
                <c:pt idx="5">
                  <c:v>Quechua</c:v>
                </c:pt>
              </c:strCache>
            </c:strRef>
          </c:cat>
          <c:val>
            <c:numRef>
              <c:f>idioma!$B$2:$B$7</c:f>
              <c:numCache>
                <c:formatCode>0%</c:formatCode>
                <c:ptCount val="6"/>
                <c:pt idx="0">
                  <c:v>0.9358974358974359</c:v>
                </c:pt>
                <c:pt idx="1">
                  <c:v>0.23076923076923078</c:v>
                </c:pt>
                <c:pt idx="2">
                  <c:v>0.10256410256410256</c:v>
                </c:pt>
                <c:pt idx="3">
                  <c:v>8.9743589743589744E-2</c:v>
                </c:pt>
                <c:pt idx="4">
                  <c:v>2.564102564102564E-2</c:v>
                </c:pt>
                <c:pt idx="5">
                  <c:v>1.282051282051282E-2</c:v>
                </c:pt>
              </c:numCache>
            </c:numRef>
          </c:val>
          <c:extLst>
            <c:ext xmlns:c16="http://schemas.microsoft.com/office/drawing/2014/chart" uri="{C3380CC4-5D6E-409C-BE32-E72D297353CC}">
              <c16:uniqueId val="{00000000-F4C9-46C8-8D0D-B8BD35AED0CE}"/>
            </c:ext>
          </c:extLst>
        </c:ser>
        <c:dLbls>
          <c:showLegendKey val="0"/>
          <c:showVal val="1"/>
          <c:showCatName val="0"/>
          <c:showSerName val="0"/>
          <c:showPercent val="0"/>
          <c:showBubbleSize val="0"/>
        </c:dLbls>
        <c:gapWidth val="75"/>
        <c:axId val="888203296"/>
        <c:axId val="888204384"/>
      </c:barChart>
      <c:catAx>
        <c:axId val="888203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CL"/>
          </a:p>
        </c:txPr>
        <c:crossAx val="888204384"/>
        <c:crosses val="autoZero"/>
        <c:auto val="1"/>
        <c:lblAlgn val="ctr"/>
        <c:lblOffset val="100"/>
        <c:noMultiLvlLbl val="0"/>
      </c:catAx>
      <c:valAx>
        <c:axId val="888204384"/>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8882032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comuna!$A$2:$A$18</cx:f>
        <cx:lvl ptCount="17">
          <cx:pt idx="0">Rapa Nui</cx:pt>
          <cx:pt idx="1">Nueva Imperial</cx:pt>
          <cx:pt idx="2">Cabo de Hornos</cx:pt>
          <cx:pt idx="3">Cañete</cx:pt>
          <cx:pt idx="4">Pucón</cx:pt>
          <cx:pt idx="5">Saavedra</cx:pt>
          <cx:pt idx="6">Teodoro Schmidt</cx:pt>
          <cx:pt idx="7">Alto Bío Bío</cx:pt>
          <cx:pt idx="8">Carahue</cx:pt>
          <cx:pt idx="9">Freire</cx:pt>
          <cx:pt idx="10">Lonquimay</cx:pt>
          <cx:pt idx="11">Panguipulli</cx:pt>
          <cx:pt idx="12">Putre</cx:pt>
          <cx:pt idx="13">San Pedro de Atacama</cx:pt>
          <cx:pt idx="14">Vicuña</cx:pt>
          <cx:pt idx="15">Vilcún</cx:pt>
          <cx:pt idx="16">Villarrica</cx:pt>
        </cx:lvl>
      </cx:strDim>
      <cx:numDim type="size">
        <cx:f>comuna!$D$2:$D$18</cx:f>
        <cx:lvl ptCount="17" formatCode="0%">
          <cx:pt idx="0">0.115</cx:pt>
          <cx:pt idx="1">0.10199999999999999</cx:pt>
          <cx:pt idx="2">0.075999999999999998</cx:pt>
          <cx:pt idx="3">0.064100000000000004</cx:pt>
          <cx:pt idx="4">0.051200000000000002</cx:pt>
          <cx:pt idx="5">0.038399999999999997</cx:pt>
          <cx:pt idx="6">0.038399999999999997</cx:pt>
          <cx:pt idx="7">0.025399999999999999</cx:pt>
          <cx:pt idx="8">0.025399999999999999</cx:pt>
          <cx:pt idx="9">0.025399999999999999</cx:pt>
          <cx:pt idx="10">0.025399999999999999</cx:pt>
          <cx:pt idx="11">0.025399999999999999</cx:pt>
          <cx:pt idx="12">0.025399999999999999</cx:pt>
          <cx:pt idx="13">0.025399999999999999</cx:pt>
          <cx:pt idx="14">0.025399999999999999</cx:pt>
          <cx:pt idx="15">0.025399999999999999</cx:pt>
          <cx:pt idx="16">0.025399999999999999</cx:pt>
        </cx:lvl>
      </cx:numDim>
    </cx:data>
  </cx:chartData>
  <cx:chart>
    <cx:plotArea>
      <cx:plotAreaRegion>
        <cx:series layoutId="treemap" uniqueId="{055A0A02-36C0-4A83-8834-6023C3844AD8}">
          <cx:dataLabels>
            <cx:txPr>
              <a:bodyPr spcFirstLastPara="1" vertOverflow="ellipsis" horzOverflow="overflow" wrap="square" lIns="0" tIns="0" rIns="0" bIns="0" anchor="ctr" anchorCtr="1"/>
              <a:lstStyle/>
              <a:p>
                <a:pPr algn="ctr" rtl="0">
                  <a:defRPr sz="1800"/>
                </a:pPr>
                <a:endParaRPr lang="es-ES" sz="1800" b="0" i="0" u="none" strike="noStrike" baseline="0">
                  <a:solidFill>
                    <a:prstClr val="white"/>
                  </a:solidFill>
                  <a:latin typeface="Aptos" panose="02110004020202020204"/>
                </a:endParaRPr>
              </a:p>
            </cx:txPr>
            <cx:visibility seriesName="0" categoryName="1" value="1"/>
            <cx:separator>
</cx:separator>
          </cx:dataLabels>
          <cx:dataId val="0"/>
          <cx:layoutPr>
            <cx:parentLabelLayout val="overlapping"/>
          </cx:layoutPr>
        </cx:series>
      </cx:plotAreaRegion>
    </cx:plotArea>
  </cx:chart>
</cx:chartSpace>
</file>

<file path=ppt/charts/chartEx1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herramienta_difusion!$A$2:$A$10</cx:f>
        <cx:lvl ptCount="9">
          <cx:pt idx="0">Teléfono y/o WhatsApp</cx:pt>
          <cx:pt idx="1">Redes Sociales</cx:pt>
          <cx:pt idx="2">Boca a boca</cx:pt>
          <cx:pt idx="3">Canales municipales u otras instancias públicas</cx:pt>
          <cx:pt idx="4">Página web</cx:pt>
          <cx:pt idx="5">Plataformas de viaje (Por ejemplo: AirBnB y Booking)</cx:pt>
          <cx:pt idx="6">Convenios con empresas turísticas</cx:pt>
          <cx:pt idx="7">Material impreso de promoción</cx:pt>
          <cx:pt idx="8">Otra</cx:pt>
        </cx:lvl>
      </cx:strDim>
      <cx:numDim type="size">
        <cx:f>herramienta_difusion!$D$2:$D$10</cx:f>
        <cx:lvl ptCount="9" formatCode="0%">
          <cx:pt idx="0">0.80769230769230771</cx:pt>
          <cx:pt idx="1">0.79487179487179493</cx:pt>
          <cx:pt idx="2">0.70512820512820518</cx:pt>
          <cx:pt idx="3">0.38461538461538458</cx:pt>
          <cx:pt idx="4">0.33333333333333337</cx:pt>
          <cx:pt idx="5">0.15384615384615385</cx:pt>
          <cx:pt idx="6">0.14102564102564102</cx:pt>
          <cx:pt idx="7">0.14102564102564102</cx:pt>
          <cx:pt idx="8">0.025641025641025644</cx:pt>
        </cx:lvl>
      </cx:numDim>
    </cx:data>
  </cx:chartData>
  <cx:chart>
    <cx:plotArea>
      <cx:plotAreaRegion>
        <cx:series layoutId="treemap" uniqueId="{C1C233ED-5E28-47FE-B7AE-8E77A5D5D108}">
          <cx:dataLabels>
            <cx:txPr>
              <a:bodyPr spcFirstLastPara="1" vertOverflow="ellipsis" horzOverflow="overflow" wrap="square" lIns="0" tIns="0" rIns="0" bIns="0" anchor="ctr" anchorCtr="1"/>
              <a:lstStyle/>
              <a:p>
                <a:pPr algn="ctr" rtl="0">
                  <a:defRPr sz="1400"/>
                </a:pPr>
                <a:endParaRPr lang="es-ES" sz="1400" b="0" i="0" u="none" strike="noStrike" baseline="0">
                  <a:solidFill>
                    <a:prstClr val="white"/>
                  </a:solidFill>
                  <a:latin typeface="Aptos" panose="02110004020202020204"/>
                </a:endParaRPr>
              </a:p>
            </cx:txPr>
            <cx:visibility seriesName="0" categoryName="1" value="1"/>
            <cx:separator>
</cx:separator>
          </cx:dataLabels>
          <cx:dataId val="0"/>
          <cx:layoutPr>
            <cx:parentLabelLayout val="overlapping"/>
          </cx:layoutPr>
        </cx:series>
      </cx:plotAreaRegion>
    </cx:plotArea>
  </cx:chart>
</cx:chartSpace>
</file>

<file path=ppt/charts/chartEx1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categoria_sernatura!$A$2:$A$6</cx:f>
        <cx:lvl ptCount="5">
          <cx:pt idx="0">Alojamiento</cx:pt>
          <cx:pt idx="1">Guía</cx:pt>
          <cx:pt idx="2">No responde</cx:pt>
          <cx:pt idx="3">Otra</cx:pt>
          <cx:pt idx="4">Turismo aventura</cx:pt>
        </cx:lvl>
      </cx:strDim>
      <cx:numDim type="size">
        <cx:f>categoria_sernatura!$C$2:$C$6</cx:f>
        <cx:lvl ptCount="5" formatCode="0%">
          <cx:pt idx="0">0.17948717948717949</cx:pt>
          <cx:pt idx="1">0.076923076923076927</cx:pt>
          <cx:pt idx="2">0.60256410256410253</cx:pt>
          <cx:pt idx="3">0.21794871794871795</cx:pt>
          <cx:pt idx="4">0.038461538461538464</cx:pt>
        </cx:lvl>
      </cx:numDim>
    </cx:data>
  </cx:chartData>
  <cx:chart>
    <cx:plotArea>
      <cx:plotAreaRegion>
        <cx:series layoutId="treemap" uniqueId="{1E1048F2-D61C-46D8-ACD0-F5725BC6E38C}">
          <cx:dataLabels pos="inEnd">
            <cx:txPr>
              <a:bodyPr spcFirstLastPara="1" vertOverflow="ellipsis" horzOverflow="overflow" wrap="square" lIns="0" tIns="0" rIns="0" bIns="0" anchor="ctr" anchorCtr="1"/>
              <a:lstStyle/>
              <a:p>
                <a:pPr algn="ctr" rtl="0">
                  <a:defRPr sz="1600"/>
                </a:pPr>
                <a:endParaRPr lang="es-ES" sz="1600" b="0" i="0" u="none" strike="noStrike" baseline="0">
                  <a:solidFill>
                    <a:prstClr val="white"/>
                  </a:solidFill>
                  <a:latin typeface="Aptos" panose="02110004020202020204"/>
                </a:endParaRPr>
              </a:p>
            </cx:txPr>
            <cx:visibility seriesName="0" categoryName="1" value="1"/>
            <cx:separator> </cx:separator>
          </cx:dataLabels>
          <cx:dataId val="0"/>
          <cx:layoutPr>
            <cx:parentLabelLayout val="overlapping"/>
          </cx:layoutPr>
        </cx:series>
      </cx:plotAreaRegion>
    </cx:plotArea>
  </cx:chart>
</cx:chartSpace>
</file>

<file path=ppt/charts/chartEx1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financiamiento_institucion!$A$2:$A$14</cx:f>
        <cx:lvl ptCount="13">
          <cx:pt idx="0">SERCOTEC</cx:pt>
          <cx:pt idx="1">CONADI</cx:pt>
          <cx:pt idx="2">CORFO</cx:pt>
          <cx:pt idx="3">INDAP</cx:pt>
          <cx:pt idx="4">Gobierno Regional (GORE)</cx:pt>
          <cx:pt idx="5">No he recibido fondos públicos</cx:pt>
          <cx:pt idx="6">FOSIS</cx:pt>
          <cx:pt idx="7">Servicio nacional de la Mujer (SernamEG)</cx:pt>
          <cx:pt idx="8">Municipios</cx:pt>
          <cx:pt idx="9">CONAF</cx:pt>
          <cx:pt idx="10">Otro</cx:pt>
          <cx:pt idx="11">Ministerio de Energía</cx:pt>
          <cx:pt idx="12">SERNATUR</cx:pt>
        </cx:lvl>
      </cx:strDim>
      <cx:numDim type="size">
        <cx:f>financiamiento_institucion!$C$2:$C$14</cx:f>
        <cx:lvl ptCount="13" formatCode="0%">
          <cx:pt idx="0">0.2964</cx:pt>
          <cx:pt idx="1">0.25739999999999996</cx:pt>
          <cx:pt idx="2">0.1482</cx:pt>
          <cx:pt idx="3">0.1482</cx:pt>
          <cx:pt idx="4">0.1404</cx:pt>
          <cx:pt idx="5">0.1326</cx:pt>
          <cx:pt idx="6">0.078</cx:pt>
          <cx:pt idx="7">0.078</cx:pt>
          <cx:pt idx="8">0.054600000000000003</cx:pt>
          <cx:pt idx="9">0.046800000000000001</cx:pt>
          <cx:pt idx="10">0.039</cx:pt>
          <cx:pt idx="11">0.023400000000000001</cx:pt>
          <cx:pt idx="12">0.023400000000000001</cx:pt>
        </cx:lvl>
      </cx:numDim>
    </cx:data>
  </cx:chartData>
  <cx:chart>
    <cx:plotArea>
      <cx:plotAreaRegion>
        <cx:series layoutId="treemap" uniqueId="{0AFD56C9-4C6C-46BE-BBBD-E9C4FEAF1E6D}">
          <cx:dataLabels pos="inEnd">
            <cx:txPr>
              <a:bodyPr spcFirstLastPara="1" vertOverflow="ellipsis" horzOverflow="overflow" wrap="square" lIns="0" tIns="0" rIns="0" bIns="0" anchor="ctr" anchorCtr="1"/>
              <a:lstStyle/>
              <a:p>
                <a:pPr algn="ctr" rtl="0">
                  <a:defRPr sz="1600"/>
                </a:pPr>
                <a:endParaRPr lang="es-ES" sz="1600" b="0" i="0" u="none" strike="noStrike" baseline="0">
                  <a:solidFill>
                    <a:prstClr val="white"/>
                  </a:solidFill>
                  <a:latin typeface="Aptos" panose="02110004020202020204"/>
                </a:endParaRPr>
              </a:p>
            </cx:txPr>
            <cx:visibility seriesName="0" categoryName="1" value="1"/>
            <cx:separator>
</cx:separator>
          </cx:dataLabels>
          <cx:dataId val="0"/>
          <cx:layoutPr>
            <cx:parentLabelLayout val="overlapping"/>
          </cx:layoutPr>
        </cx:series>
      </cx:plotAreaRegion>
    </cx:plotArea>
  </cx:chart>
</cx:chartSpace>
</file>

<file path=ppt/charts/chartEx1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crisis_tipo_evento!$A$2:$A$13</cx:f>
        <cx:lvl ptCount="12">
          <cx:pt idx="0">Pandemia del COVID - 19</cx:pt>
          <cx:pt idx="1">Crisis políticas y sociales</cx:pt>
          <cx:pt idx="2">Incendios</cx:pt>
          <cx:pt idx="3">Escasez hídrica</cx:pt>
          <cx:pt idx="4">Aluviones</cx:pt>
          <cx:pt idx="5">Desborde de ríos</cx:pt>
          <cx:pt idx="6">Marejadas</cx:pt>
          <cx:pt idx="7">Tormenta</cx:pt>
          <cx:pt idx="8">Erupciones volcánicas</cx:pt>
          <cx:pt idx="9">Nieve excesiva</cx:pt>
          <cx:pt idx="10">Remolinos y/o Trombas Marinas</cx:pt>
          <cx:pt idx="11">Terremoto</cx:pt>
        </cx:lvl>
      </cx:strDim>
      <cx:numDim type="size">
        <cx:f>crisis_tipo_evento!$C$2:$C$13</cx:f>
        <cx:lvl ptCount="12" formatCode="0%">
          <cx:pt idx="0">0.69230769230769229</cx:pt>
          <cx:pt idx="1">0.29487179487179488</cx:pt>
          <cx:pt idx="2">0.14102564102564102</cx:pt>
          <cx:pt idx="3">0.11538461538461539</cx:pt>
          <cx:pt idx="4">0.064102564102564111</cx:pt>
          <cx:pt idx="5">0.064102564102564111</cx:pt>
          <cx:pt idx="6">0.051282051282051287</cx:pt>
          <cx:pt idx="7">0.051282051282051287</cx:pt>
          <cx:pt idx="8">0.038461538461538464</cx:pt>
          <cx:pt idx="9">0.025641025641025644</cx:pt>
          <cx:pt idx="10">0.025641025641025644</cx:pt>
          <cx:pt idx="11">0.025641025641025644</cx:pt>
        </cx:lvl>
      </cx:numDim>
    </cx:data>
  </cx:chartData>
  <cx:chart>
    <cx:plotArea>
      <cx:plotAreaRegion>
        <cx:series layoutId="treemap" uniqueId="{FDBE2243-230F-4C95-8927-2136CF2B1CE9}">
          <cx:dataLabels>
            <cx:txPr>
              <a:bodyPr spcFirstLastPara="1" vertOverflow="ellipsis" horzOverflow="overflow" wrap="square" lIns="0" tIns="0" rIns="0" bIns="0" anchor="ctr" anchorCtr="1"/>
              <a:lstStyle/>
              <a:p>
                <a:pPr algn="ctr" rtl="0">
                  <a:defRPr sz="1600"/>
                </a:pPr>
                <a:endParaRPr lang="es-ES" sz="1600" b="0" i="0" u="none" strike="noStrike" baseline="0">
                  <a:solidFill>
                    <a:prstClr val="white"/>
                  </a:solidFill>
                  <a:latin typeface="Aptos" panose="02110004020202020204"/>
                </a:endParaRPr>
              </a:p>
            </cx:txPr>
            <cx:visibility seriesName="0" categoryName="1" value="1"/>
            <cx:separator>
</cx:separator>
          </cx:dataLabels>
          <cx:dataId val="0"/>
          <cx:layoutPr>
            <cx:parentLabelLayout val="overlapping"/>
          </cx:layoutPr>
        </cx:series>
      </cx:plotAreaRegion>
    </cx:plotArea>
  </cx:chart>
</cx:chartSpace>
</file>

<file path=ppt/charts/chartEx1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crisis_recuperacion!$A$2:$A$4</cx:f>
        <cx:lvl ptCount="3">
          <cx:pt idx="0">No recuperado</cx:pt>
          <cx:pt idx="1">Parcialmente recuperado</cx:pt>
          <cx:pt idx="2">Recuperado</cx:pt>
        </cx:lvl>
      </cx:strDim>
      <cx:numDim type="size">
        <cx:f>crisis_recuperacion!$B$2:$B$4</cx:f>
        <cx:lvl ptCount="3" formatCode="0%">
          <cx:pt idx="0">0.40384615384615385</cx:pt>
          <cx:pt idx="1">0.53846153846153844</cx:pt>
          <cx:pt idx="2">0.057692307692307696</cx:pt>
        </cx:lvl>
      </cx:numDim>
    </cx:data>
  </cx:chartData>
  <cx:chart>
    <cx:plotArea>
      <cx:plotAreaRegion>
        <cx:series layoutId="sunburst" uniqueId="{562D02DF-ECDD-4B19-B964-B179688B6948}">
          <cx:dataLabels>
            <cx:txPr>
              <a:bodyPr spcFirstLastPara="1" vertOverflow="ellipsis" horzOverflow="overflow" wrap="square" lIns="0" tIns="0" rIns="0" bIns="0" anchor="ctr" anchorCtr="1"/>
              <a:lstStyle/>
              <a:p>
                <a:pPr algn="ctr" rtl="0">
                  <a:defRPr sz="1600"/>
                </a:pPr>
                <a:endParaRPr lang="es-ES" sz="1600" b="0" i="0" u="none" strike="noStrike" baseline="0">
                  <a:solidFill>
                    <a:prstClr val="white"/>
                  </a:solidFill>
                  <a:latin typeface="Aptos" panose="02110004020202020204"/>
                </a:endParaRPr>
              </a:p>
            </cx:txPr>
            <cx:visibility seriesName="0" categoryName="0" value="1"/>
            <cx:separator>, </cx:separator>
          </cx:dataLabels>
          <cx:dataId val="0"/>
        </cx:series>
      </cx:plotAreaRegion>
    </cx:plotArea>
    <cx:legend pos="r" align="ctr" overlay="0">
      <cx:txPr>
        <a:bodyPr spcFirstLastPara="1" vertOverflow="ellipsis" horzOverflow="overflow" wrap="square" lIns="0" tIns="0" rIns="0" bIns="0" anchor="ctr" anchorCtr="1"/>
        <a:lstStyle/>
        <a:p>
          <a:pPr algn="ctr" rtl="0">
            <a:defRPr sz="1600"/>
          </a:pPr>
          <a:endParaRPr lang="es-ES" sz="1600" b="0" i="0" u="none" strike="noStrike" baseline="0">
            <a:solidFill>
              <a:prstClr val="black">
                <a:lumMod val="65000"/>
                <a:lumOff val="35000"/>
              </a:prstClr>
            </a:solidFill>
            <a:latin typeface="Aptos" panose="02110004020202020204"/>
          </a:endParaRPr>
        </a:p>
      </cx:txPr>
    </cx:legend>
  </cx:chart>
</cx:chartSpace>
</file>

<file path=ppt/charts/chartEx1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crisis_actores!$A$2:$A$10</cx:f>
        <cx:lvl ptCount="9">
          <cx:pt idx="0">Bomberos</cx:pt>
          <cx:pt idx="1">Brigadas comunitarias</cx:pt>
          <cx:pt idx="2">Carabineros</cx:pt>
          <cx:pt idx="3">Comunidad y/o asociación indígena</cx:pt>
          <cx:pt idx="4">Instituciones de gobierno</cx:pt>
          <cx:pt idx="5">Municipio</cx:pt>
          <cx:pt idx="6">No responde</cx:pt>
          <cx:pt idx="7">Organizaciones funcionales y territoriales</cx:pt>
          <cx:pt idx="8">Radio comunitaria</cx:pt>
        </cx:lvl>
      </cx:strDim>
      <cx:numDim type="size">
        <cx:f>crisis_actores!$C$2:$C$10</cx:f>
        <cx:lvl ptCount="9" formatCode="0%">
          <cx:pt idx="0">0.64102564102564108</cx:pt>
          <cx:pt idx="1">0.19230769230769229</cx:pt>
          <cx:pt idx="2">0.55128205128205132</cx:pt>
          <cx:pt idx="3">0.34615384615384615</cx:pt>
          <cx:pt idx="4">0.32051282051282054</cx:pt>
          <cx:pt idx="5">0.48717948717948717</cx:pt>
          <cx:pt idx="6">0.23076923076923078</cx:pt>
          <cx:pt idx="7">0.20512820512820515</cx:pt>
          <cx:pt idx="8">0.17948717948717949</cx:pt>
        </cx:lvl>
      </cx:numDim>
    </cx:data>
  </cx:chartData>
  <cx:chart>
    <cx:plotArea>
      <cx:plotAreaRegion>
        <cx:series layoutId="treemap" uniqueId="{3C9DF2C5-9CFB-4F6A-8A9C-1BD762B612D6}">
          <cx:dataLabels pos="inEnd">
            <cx:txPr>
              <a:bodyPr spcFirstLastPara="1" vertOverflow="ellipsis" horzOverflow="overflow" wrap="square" lIns="0" tIns="0" rIns="0" bIns="0" anchor="ctr" anchorCtr="1"/>
              <a:lstStyle/>
              <a:p>
                <a:pPr algn="ctr" rtl="0">
                  <a:defRPr sz="1400"/>
                </a:pPr>
                <a:endParaRPr lang="es-ES" sz="1400" b="0" i="0" u="none" strike="noStrike" baseline="0">
                  <a:solidFill>
                    <a:prstClr val="white"/>
                  </a:solidFill>
                  <a:latin typeface="Aptos" panose="02110004020202020204"/>
                </a:endParaRPr>
              </a:p>
            </cx:txPr>
            <cx:visibility seriesName="0" categoryName="1" value="1"/>
            <cx:separator>
</cx:separator>
          </cx:dataLabels>
          <cx:dataId val="0"/>
          <cx:layoutPr>
            <cx:parentLabelLayout val="overlapping"/>
          </cx:layoutPr>
        </cx:series>
      </cx:plotAreaRegion>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capacitaciones_recibidas!$A$2:$A$12</cx:f>
        <cx:lvl ptCount="11">
          <cx:pt idx="0">Atención al turista</cx:pt>
          <cx:pt idx="1">Diseño de productos turísticos</cx:pt>
          <cx:pt idx="2">Gastronomía</cx:pt>
          <cx:pt idx="3">Gestión del negocio</cx:pt>
          <cx:pt idx="4">Guido turístico</cx:pt>
          <cx:pt idx="5">Idioma extranjero</cx:pt>
          <cx:pt idx="6">Ninguna</cx:pt>
          <cx:pt idx="7">Parimonio</cx:pt>
          <cx:pt idx="8">Primeros auxilios y seguridad</cx:pt>
          <cx:pt idx="9">Tour operador</cx:pt>
          <cx:pt idx="10">Venta y promoción de servicio turístico </cx:pt>
        </cx:lvl>
      </cx:strDim>
      <cx:numDim type="size">
        <cx:f>capacitaciones_recibidas!$C$2:$C$12</cx:f>
        <cx:lvl ptCount="11" formatCode="0%">
          <cx:pt idx="0">0.53846153846153844</cx:pt>
          <cx:pt idx="1">0.37179487179487181</cx:pt>
          <cx:pt idx="2">0.33333333333333337</cx:pt>
          <cx:pt idx="3">0.37179487179487181</cx:pt>
          <cx:pt idx="4">0.28205128205128205</cx:pt>
          <cx:pt idx="5">0.23076923076923078</cx:pt>
          <cx:pt idx="6">0.16666666666666669</cx:pt>
          <cx:pt idx="7">0.39743589743589747</cx:pt>
          <cx:pt idx="8">0.29487179487179488</cx:pt>
          <cx:pt idx="9">0.23076923076923078</cx:pt>
          <cx:pt idx="10">0.39743589743589747</cx:pt>
        </cx:lvl>
      </cx:numDim>
    </cx:data>
  </cx:chartData>
  <cx:chart>
    <cx:plotArea>
      <cx:plotAreaRegion>
        <cx:series layoutId="treemap" uniqueId="{22750F30-8B61-47CE-8411-37D1F3AEF7E7}">
          <cx:dataLabels pos="inEnd">
            <cx:txPr>
              <a:bodyPr spcFirstLastPara="1" vertOverflow="ellipsis" horzOverflow="overflow" wrap="square" lIns="0" tIns="0" rIns="0" bIns="0" anchor="ctr" anchorCtr="1"/>
              <a:lstStyle/>
              <a:p>
                <a:pPr algn="ctr" rtl="0">
                  <a:defRPr sz="1200"/>
                </a:pPr>
                <a:endParaRPr lang="es-ES" sz="1200" b="0" i="0" u="none" strike="noStrike" baseline="0">
                  <a:solidFill>
                    <a:prstClr val="white"/>
                  </a:solidFill>
                  <a:latin typeface="Aptos" panose="02110004020202020204"/>
                </a:endParaRPr>
              </a:p>
            </cx:txPr>
            <cx:visibility seriesName="0" categoryName="1" value="1"/>
            <cx:separator>
</cx:separator>
          </cx:dataLabels>
          <cx:dataId val="0"/>
          <cx:layoutPr>
            <cx:parentLabelLayout val="overlapping"/>
          </cx:layoutPr>
        </cx:series>
      </cx:plotAreaRegion>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capacitaciones_necesitadas!$A$2:$A$13</cx:f>
        <cx:lvl ptCount="12">
          <cx:pt idx="0">Gestión de negocios</cx:pt>
          <cx:pt idx="1">Idioma extranjero</cx:pt>
          <cx:pt idx="2">Primero auxilios y seguridad</cx:pt>
          <cx:pt idx="3">Venta y promoción de servicios turísticos</cx:pt>
          <cx:pt idx="4">Diseño de productos turísticos</cx:pt>
          <cx:pt idx="5">Patrimonio</cx:pt>
          <cx:pt idx="6">Tour operador</cx:pt>
          <cx:pt idx="7">Atención al turista</cx:pt>
          <cx:pt idx="8">Gastronomía </cx:pt>
          <cx:pt idx="9">Guiado turístico</cx:pt>
          <cx:pt idx="10">Otra</cx:pt>
          <cx:pt idx="11">Ninguna</cx:pt>
        </cx:lvl>
      </cx:strDim>
      <cx:numDim type="size">
        <cx:f>capacitaciones_necesitadas!$C$2:$C$13</cx:f>
        <cx:lvl ptCount="12" formatCode="0%">
          <cx:pt idx="0">0.47435897435897439</cx:pt>
          <cx:pt idx="1">0.44871794871794868</cx:pt>
          <cx:pt idx="2">0.35897435897435898</cx:pt>
          <cx:pt idx="3">0.34615384615384615</cx:pt>
          <cx:pt idx="4">0.33333333333333337</cx:pt>
          <cx:pt idx="5">0.30769230769230771</cx:pt>
          <cx:pt idx="6">0.25641025641025644</cx:pt>
          <cx:pt idx="7">0.21794871794871795</cx:pt>
          <cx:pt idx="8">0.19230769230769229</cx:pt>
          <cx:pt idx="9">0.19230769230769229</cx:pt>
          <cx:pt idx="10">0.038461538461538464</cx:pt>
          <cx:pt idx="11">0.038461538461538464</cx:pt>
        </cx:lvl>
      </cx:numDim>
    </cx:data>
  </cx:chartData>
  <cx:chart>
    <cx:plotArea>
      <cx:plotAreaRegion>
        <cx:series layoutId="treemap" uniqueId="{A6A0B4D3-8617-4810-8306-5F2AE691C1F2}">
          <cx:dataLabels pos="inEnd">
            <cx:txPr>
              <a:bodyPr spcFirstLastPara="1" vertOverflow="ellipsis" horzOverflow="overflow" wrap="square" lIns="0" tIns="0" rIns="0" bIns="0" anchor="ctr" anchorCtr="1"/>
              <a:lstStyle/>
              <a:p>
                <a:pPr algn="ctr" rtl="0">
                  <a:defRPr sz="1200"/>
                </a:pPr>
                <a:endParaRPr lang="es-ES" sz="1200" b="0" i="0" u="none" strike="noStrike" baseline="0">
                  <a:solidFill>
                    <a:prstClr val="white"/>
                  </a:solidFill>
                  <a:latin typeface="Aptos" panose="02110004020202020204"/>
                </a:endParaRPr>
              </a:p>
            </cx:txPr>
            <cx:visibility seriesName="0" categoryName="1" value="1"/>
            <cx:separator>
</cx:separator>
          </cx:dataLabels>
          <cx:dataId val="0"/>
          <cx:layoutPr>
            <cx:parentLabelLayout val="overlapping"/>
          </cx:layoutPr>
        </cx:series>
      </cx:plotAreaRegion>
    </cx:plotArea>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servicios_turisticos!$A$2:$A$9</cx:f>
        <cx:lvl ptCount="8">
          <cx:pt idx="0">Alojamiento</cx:pt>
          <cx:pt idx="1">Gastronomía</cx:pt>
          <cx:pt idx="2">Guía</cx:pt>
          <cx:pt idx="3">Venta de artesanías o joyas</cx:pt>
          <cx:pt idx="4">Souvenir (recuerdos)</cx:pt>
          <cx:pt idx="5">Productos de huerto o invernadero</cx:pt>
          <cx:pt idx="6">Tour Operador</cx:pt>
          <cx:pt idx="7">Transporte</cx:pt>
        </cx:lvl>
      </cx:strDim>
      <cx:numDim type="size">
        <cx:f>servicios_turisticos!$D$2:$D$9</cx:f>
        <cx:lvl ptCount="8" formatCode="0%">
          <cx:pt idx="0">0.47435897435897439</cx:pt>
          <cx:pt idx="1">0.4102564102564103</cx:pt>
          <cx:pt idx="2">0.38461538461538458</cx:pt>
          <cx:pt idx="3">0.37179487179487181</cx:pt>
          <cx:pt idx="4">0.35897435897435898</cx:pt>
          <cx:pt idx="5">0.33333333333333337</cx:pt>
          <cx:pt idx="6">0.26923076923076922</cx:pt>
          <cx:pt idx="7">0.15384615384615385</cx:pt>
        </cx:lvl>
      </cx:numDim>
    </cx:data>
  </cx:chartData>
  <cx:chart>
    <cx:plotArea>
      <cx:plotAreaRegion>
        <cx:series layoutId="treemap" uniqueId="{020B0BC5-BF48-472B-9CA6-F385C50666B9}">
          <cx:dataLabels>
            <cx:txPr>
              <a:bodyPr spcFirstLastPara="1" vertOverflow="ellipsis" horzOverflow="overflow" wrap="square" lIns="0" tIns="0" rIns="0" bIns="0" anchor="ctr" anchorCtr="1"/>
              <a:lstStyle/>
              <a:p>
                <a:pPr algn="ctr" rtl="0">
                  <a:defRPr sz="1400"/>
                </a:pPr>
                <a:endParaRPr lang="es-ES" sz="1400" b="0" i="0" u="none" strike="noStrike" baseline="0">
                  <a:solidFill>
                    <a:prstClr val="white"/>
                  </a:solidFill>
                  <a:latin typeface="Aptos" panose="02110004020202020204"/>
                </a:endParaRPr>
              </a:p>
            </cx:txPr>
            <cx:visibility seriesName="0" categoryName="1" value="1"/>
            <cx:separator>
</cx:separator>
            <cx:dataLabel idx="0">
              <cx:txPr>
                <a:bodyPr spcFirstLastPara="1" vertOverflow="ellipsis" horzOverflow="overflow" wrap="square" lIns="0" tIns="0" rIns="0" bIns="0" anchor="ctr" anchorCtr="1"/>
                <a:lstStyle/>
                <a:p>
                  <a:pPr algn="ctr" rtl="0">
                    <a:defRPr sz="1100"/>
                  </a:pPr>
                  <a:r>
                    <a:rPr lang="es-ES" sz="1100" b="0" i="0" u="none" strike="noStrike" baseline="0">
                      <a:solidFill>
                        <a:prstClr val="white"/>
                      </a:solidFill>
                      <a:latin typeface="Aptos" panose="02110004020202020204"/>
                    </a:rPr>
                    <a:t>Alojamiento
47%</a:t>
                  </a:r>
                </a:p>
              </cx:txPr>
              <cx:visibility seriesName="0" categoryName="1" value="1"/>
              <cx:separator>
</cx:separator>
            </cx:dataLabel>
          </cx:dataLabels>
          <cx:dataId val="0"/>
          <cx:layoutPr>
            <cx:parentLabelLayout val="overlapping"/>
          </cx:layoutPr>
        </cx:series>
      </cx:plotAreaRegion>
    </cx:plotArea>
  </cx:chart>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servicios_recreativos!$A$3:$A$10</cx:f>
        <cx:lvl ptCount="8">
          <cx:pt idx="0">Caminata</cx:pt>
          <cx:pt idx="1">Charlas culturales</cx:pt>
          <cx:pt idx="2">Observación de aves</cx:pt>
          <cx:pt idx="3">Otros</cx:pt>
          <cx:pt idx="4">Pesca </cx:pt>
          <cx:pt idx="5">Kayak</cx:pt>
          <cx:pt idx="6">Observación astronómica</cx:pt>
          <cx:pt idx="7">Termas</cx:pt>
        </cx:lvl>
      </cx:strDim>
      <cx:numDim type="size">
        <cx:f>servicios_recreativos!$C$3:$C$10</cx:f>
        <cx:lvl ptCount="8" formatCode="0%">
          <cx:pt idx="0">0.38479999999999998</cx:pt>
          <cx:pt idx="1">0.37</cx:pt>
          <cx:pt idx="2">0.23680000000000001</cx:pt>
          <cx:pt idx="3">0.14800000000000002</cx:pt>
          <cx:pt idx="4">0.13320000000000001</cx:pt>
          <cx:pt idx="5">0.07400000000000001</cx:pt>
          <cx:pt idx="6">0.07400000000000001</cx:pt>
          <cx:pt idx="7">0.059200000000000003</cx:pt>
        </cx:lvl>
      </cx:numDim>
    </cx:data>
  </cx:chartData>
  <cx:chart>
    <cx:plotArea>
      <cx:plotAreaRegion>
        <cx:series layoutId="treemap" uniqueId="{E01D4D32-D631-4C52-8E7E-9E3710E5E22B}">
          <cx:dataLabels pos="inEnd">
            <cx:txPr>
              <a:bodyPr spcFirstLastPara="1" vertOverflow="ellipsis" horzOverflow="overflow" wrap="square" lIns="0" tIns="0" rIns="0" bIns="0" anchor="ctr" anchorCtr="1"/>
              <a:lstStyle/>
              <a:p>
                <a:pPr algn="ctr" rtl="0">
                  <a:defRPr sz="1600"/>
                </a:pPr>
                <a:endParaRPr lang="es-ES" sz="1600" b="0" i="0" u="none" strike="noStrike" baseline="0">
                  <a:solidFill>
                    <a:prstClr val="white"/>
                  </a:solidFill>
                  <a:latin typeface="Aptos" panose="02110004020202020204"/>
                </a:endParaRPr>
              </a:p>
            </cx:txPr>
            <cx:visibility seriesName="0" categoryName="1" value="1"/>
            <cx:separator>
</cx:separator>
          </cx:dataLabels>
          <cx:dataId val="0"/>
          <cx:layoutPr>
            <cx:parentLabelLayout val="overlapping"/>
          </cx:layoutPr>
        </cx:series>
      </cx:plotAreaRegion>
    </cx:plotArea>
  </cx:chart>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financiamiento!$A$2:$A$5</cx:f>
        <cx:lvl ptCount="4">
          <cx:pt idx="0">Capital propio (Inversión propia)</cx:pt>
          <cx:pt idx="1">Fondos públicos (Proyectos y/o programas de instituciones y municipios)</cx:pt>
          <cx:pt idx="2">Otros</cx:pt>
          <cx:pt idx="3">Préstamos bancarios</cx:pt>
        </cx:lvl>
      </cx:strDim>
      <cx:numDim type="size">
        <cx:f>financiamiento!$B$2:$B$5</cx:f>
        <cx:lvl ptCount="4" formatCode="0,0">
          <cx:pt idx="0">79.487179487179489</cx:pt>
          <cx:pt idx="1">47.435897435897438</cx:pt>
          <cx:pt idx="2">6.4102564102564106</cx:pt>
          <cx:pt idx="3">34.615384615384613</cx:pt>
        </cx:lvl>
      </cx:numDim>
    </cx:data>
  </cx:chartData>
  <cx:chart>
    <cx:plotArea>
      <cx:plotAreaRegion>
        <cx:series layoutId="treemap" uniqueId="{9ABEB69B-A905-4EF6-8774-DA4340A644D3}">
          <cx:dataLabels>
            <cx:txPr>
              <a:bodyPr spcFirstLastPara="1" vertOverflow="ellipsis" horzOverflow="overflow" wrap="square" lIns="0" tIns="0" rIns="0" bIns="0" anchor="ctr" anchorCtr="1"/>
              <a:lstStyle/>
              <a:p>
                <a:pPr algn="ctr" rtl="0">
                  <a:defRPr sz="1600"/>
                </a:pPr>
                <a:endParaRPr lang="es-ES" sz="1600" b="0" i="0" u="none" strike="noStrike" baseline="0">
                  <a:solidFill>
                    <a:prstClr val="white"/>
                  </a:solidFill>
                  <a:latin typeface="Aptos" panose="02110004020202020204"/>
                </a:endParaRPr>
              </a:p>
            </cx:txPr>
            <cx:visibility seriesName="0" categoryName="1" value="1"/>
            <cx:separator>
</cx:separator>
          </cx:dataLabels>
          <cx:dataId val="0"/>
          <cx:layoutPr>
            <cx:parentLabelLayout val="overlapping"/>
          </cx:layoutPr>
        </cx:series>
      </cx:plotAreaRegion>
    </cx:plotArea>
  </cx:chart>
</cx:chartSpace>
</file>

<file path=ppt/charts/chartEx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instalaciones_turisticas!$A$2:$A$14</cx:f>
        <cx:lvl ptCount="13">
          <cx:pt idx="0">Cabaña</cx:pt>
          <cx:pt idx="1">El Huerto/La Huerta</cx:pt>
          <cx:pt idx="2">Sendero Turístico</cx:pt>
          <cx:pt idx="3">Tienda de productos</cx:pt>
          <cx:pt idx="4">Taller de Artesanía</cx:pt>
          <cx:pt idx="5">Vivienda tradicional indígena</cx:pt>
          <cx:pt idx="6">Restaurante o cocinería</cx:pt>
          <cx:pt idx="7">Camping</cx:pt>
          <cx:pt idx="8">Alojamiento al interior de su casa</cx:pt>
          <cx:pt idx="9">Sala para la elaboración de alimentos</cx:pt>
          <cx:pt idx="10">Hostal</cx:pt>
          <cx:pt idx="11">Hotel</cx:pt>
          <cx:pt idx="12">Termas</cx:pt>
        </cx:lvl>
      </cx:strDim>
      <cx:numDim type="size">
        <cx:f>instalaciones_turisticas!$B$2:$B$14</cx:f>
        <cx:lvl ptCount="13" formatCode="0%">
          <cx:pt idx="0">0.34615384615384615</cx:pt>
          <cx:pt idx="1">0.32051282051282054</cx:pt>
          <cx:pt idx="2">0.29487179487179488</cx:pt>
          <cx:pt idx="3">0.21794871794871795</cx:pt>
          <cx:pt idx="4">0.19230769230769229</cx:pt>
          <cx:pt idx="5">0.19230769230769229</cx:pt>
          <cx:pt idx="6">0.17948717948717949</cx:pt>
          <cx:pt idx="7">0.12820512820512822</cx:pt>
          <cx:pt idx="8">0.10256410256410257</cx:pt>
          <cx:pt idx="9">0.089743589743589744</cx:pt>
          <cx:pt idx="10">0.076923076923076927</cx:pt>
          <cx:pt idx="11">0.025641025641025644</cx:pt>
          <cx:pt idx="12">0.025641025641025644</cx:pt>
        </cx:lvl>
      </cx:numDim>
    </cx:data>
  </cx:chartData>
  <cx:chart>
    <cx:plotArea>
      <cx:plotAreaRegion>
        <cx:series layoutId="treemap" uniqueId="{F2035E03-E0ED-4122-869D-18CA10C74622}">
          <cx:dataLabels>
            <cx:txPr>
              <a:bodyPr spcFirstLastPara="1" vertOverflow="ellipsis" horzOverflow="overflow" wrap="square" lIns="0" tIns="0" rIns="0" bIns="0" anchor="ctr" anchorCtr="1"/>
              <a:lstStyle/>
              <a:p>
                <a:pPr algn="ctr" rtl="0">
                  <a:defRPr sz="1400"/>
                </a:pPr>
                <a:endParaRPr lang="es-ES" sz="1400" b="0" i="0" u="none" strike="noStrike" baseline="0">
                  <a:solidFill>
                    <a:prstClr val="white"/>
                  </a:solidFill>
                  <a:latin typeface="Aptos" panose="02110004020202020204"/>
                </a:endParaRPr>
              </a:p>
            </cx:txPr>
            <cx:visibility seriesName="0" categoryName="1" value="1"/>
            <cx:separator>
</cx:separator>
          </cx:dataLabels>
          <cx:dataId val="0"/>
          <cx:layoutPr>
            <cx:parentLabelLayout val="overlapping"/>
          </cx:layoutPr>
        </cx:series>
      </cx:plotAreaRegion>
    </cx:plotArea>
  </cx:chart>
</cx:chartSpace>
</file>

<file path=ppt/charts/chartEx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n_personas_familia!$A$2:$A$10</cx:f>
        <cx:lvl ptCount="9">
          <cx:pt idx="0"> 2 personas </cx:pt>
          <cx:pt idx="1"> 1 persona </cx:pt>
          <cx:pt idx="2">0 personas</cx:pt>
          <cx:pt idx="3"> 3 personas </cx:pt>
          <cx:pt idx="4"> 4 personas </cx:pt>
          <cx:pt idx="5"> 5 personas </cx:pt>
          <cx:pt idx="6"> 8 personas </cx:pt>
          <cx:pt idx="7"> 7 personas </cx:pt>
          <cx:pt idx="8">30 personas</cx:pt>
        </cx:lvl>
      </cx:strDim>
      <cx:numDim type="size">
        <cx:f>n_personas_familia!$B$2:$B$10</cx:f>
        <cx:lvl ptCount="9" formatCode="0%">
          <cx:pt idx="0">0.28571428571428575</cx:pt>
          <cx:pt idx="1">0.19480519480519479</cx:pt>
          <cx:pt idx="2">0.16883116883116883</cx:pt>
          <cx:pt idx="3">0.14285714285714288</cx:pt>
          <cx:pt idx="4">0.1038961038961039</cx:pt>
          <cx:pt idx="5">0.03896103896103896</cx:pt>
          <cx:pt idx="6">0.03896103896103896</cx:pt>
          <cx:pt idx="7">0.025974025974025976</cx:pt>
          <cx:pt idx="8">0.012987012987012988</cx:pt>
        </cx:lvl>
      </cx:numDim>
    </cx:data>
  </cx:chartData>
  <cx:chart>
    <cx:plotArea>
      <cx:plotAreaRegion>
        <cx:series layoutId="treemap" uniqueId="{1F723B2C-539C-4B88-878F-6F076E7DADC0}">
          <cx:dataLabels>
            <cx:txPr>
              <a:bodyPr spcFirstLastPara="1" vertOverflow="ellipsis" horzOverflow="overflow" wrap="square" lIns="0" tIns="0" rIns="0" bIns="0" anchor="ctr" anchorCtr="1"/>
              <a:lstStyle/>
              <a:p>
                <a:pPr algn="ctr" rtl="0">
                  <a:defRPr sz="1400"/>
                </a:pPr>
                <a:endParaRPr lang="es-ES" sz="1400" b="0" i="0" u="none" strike="noStrike" baseline="0">
                  <a:solidFill>
                    <a:prstClr val="white"/>
                  </a:solidFill>
                  <a:latin typeface="Aptos" panose="02110004020202020204"/>
                </a:endParaRPr>
              </a:p>
            </cx:txPr>
            <cx:visibility seriesName="0" categoryName="1" value="1"/>
            <cx:separator>
</cx:separator>
          </cx:dataLabels>
          <cx:dataId val="0"/>
          <cx:layoutPr/>
        </cx:series>
      </cx:plotAreaRegion>
    </cx:plotArea>
  </cx:chart>
</cx:chartSpace>
</file>

<file path=ppt/charts/chartEx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instalaciones_turisticas!$A$2:$A$14</cx:f>
        <cx:lvl ptCount="13">
          <cx:pt idx="0">Cabaña</cx:pt>
          <cx:pt idx="1">El Huerto/La Huerta</cx:pt>
          <cx:pt idx="2">Sendero Turístico</cx:pt>
          <cx:pt idx="3">Tienda de productos</cx:pt>
          <cx:pt idx="4">Taller de Artesanía</cx:pt>
          <cx:pt idx="5">Vivienda tradicional indígena</cx:pt>
          <cx:pt idx="6">Restaurante o cocinería</cx:pt>
          <cx:pt idx="7">Camping</cx:pt>
          <cx:pt idx="8">Alojamiento al interior de su casa</cx:pt>
          <cx:pt idx="9">Sala para la elaboración de alimentos</cx:pt>
          <cx:pt idx="10">Hostal</cx:pt>
          <cx:pt idx="11">Hotel</cx:pt>
          <cx:pt idx="12">Termas</cx:pt>
        </cx:lvl>
      </cx:strDim>
      <cx:numDim type="size">
        <cx:f>instalaciones_turisticas!$B$2:$B$14</cx:f>
        <cx:lvl ptCount="13" formatCode="0%">
          <cx:pt idx="0">0.34615384615384615</cx:pt>
          <cx:pt idx="1">0.32051282051282054</cx:pt>
          <cx:pt idx="2">0.29487179487179488</cx:pt>
          <cx:pt idx="3">0.21794871794871795</cx:pt>
          <cx:pt idx="4">0.19230769230769229</cx:pt>
          <cx:pt idx="5">0.19230769230769229</cx:pt>
          <cx:pt idx="6">0.17948717948717949</cx:pt>
          <cx:pt idx="7">0.12820512820512822</cx:pt>
          <cx:pt idx="8">0.10256410256410257</cx:pt>
          <cx:pt idx="9">0.089743589743589744</cx:pt>
          <cx:pt idx="10">0.076923076923076927</cx:pt>
          <cx:pt idx="11">0.025641025641025644</cx:pt>
          <cx:pt idx="12">0.025641025641025644</cx:pt>
        </cx:lvl>
      </cx:numDim>
    </cx:data>
  </cx:chartData>
  <cx:chart>
    <cx:plotArea>
      <cx:plotAreaRegion>
        <cx:series layoutId="treemap" uniqueId="{F2035E03-E0ED-4122-869D-18CA10C74622}">
          <cx:dataLabels>
            <cx:txPr>
              <a:bodyPr spcFirstLastPara="1" vertOverflow="ellipsis" horzOverflow="overflow" wrap="square" lIns="0" tIns="0" rIns="0" bIns="0" anchor="ctr" anchorCtr="1"/>
              <a:lstStyle/>
              <a:p>
                <a:pPr algn="ctr" rtl="0">
                  <a:defRPr sz="1600"/>
                </a:pPr>
                <a:endParaRPr lang="es-ES" sz="1600" b="0" i="0" u="none" strike="noStrike" baseline="0">
                  <a:solidFill>
                    <a:prstClr val="white"/>
                  </a:solidFill>
                  <a:latin typeface="Aptos" panose="02110004020202020204"/>
                </a:endParaRPr>
              </a:p>
            </cx:txPr>
            <cx:visibility seriesName="0" categoryName="1" value="1"/>
            <cx:separator> </cx:separator>
          </cx:dataLabels>
          <cx:dataId val="0"/>
          <cx:layoutPr>
            <cx:parentLabelLayout val="overlapping"/>
          </cx:layoutPr>
        </cx:series>
      </cx:plotAreaRegion>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withinLinear" id="15">
  <a:schemeClr val="accent2"/>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9.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0.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1.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2.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3.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4.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6.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8.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9.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modernComment_107_1500DFCF.xml><?xml version="1.0" encoding="utf-8"?>
<p188:cmLst xmlns:a="http://schemas.openxmlformats.org/drawingml/2006/main" xmlns:r="http://schemas.openxmlformats.org/officeDocument/2006/relationships" xmlns:p188="http://schemas.microsoft.com/office/powerpoint/2018/8/main">
  <p188:cm id="{A6075378-6285-AC9A-77CC-167C988C25AD}" authorId="{48A84BC1-9B84-7DEA-D2FF-5D7B1A7DEF0F}" created="2024-04-11T21:47:30.457">
    <pc:sldMkLst xmlns:pc="http://schemas.microsoft.com/office/powerpoint/2013/main/command">
      <pc:docMk/>
      <pc:sldMk cId="352378831" sldId="263"/>
    </pc:sldMkLst>
    <p188:pos x="15875" y="15875"/>
    <p188:replyLst>
      <p188:reply id="{04332337-285C-D17E-1E9C-48740C66822C}" authorId="{48A84BC1-9B84-7DEA-D2FF-5D7B1A7DEF0F}" created="2024-04-12T21:13:45.194">
        <p188:txBody>
          <a:bodyPr/>
          <a:lstStyle/>
          <a:p>
            <a:r>
              <a:rPr lang="es-CL"/>
              <a:t>COMENTARIO 11ABRIL</a:t>
            </a:r>
          </a:p>
        </p188:txBody>
      </p188:reply>
      <p188:reply id="{05BD5847-5BB5-48ED-8381-72816C3D08CE}" authorId="{244146C6-0E01-C4BF-DDBC-1CB8EC5B342C}" created="2024-04-16T23:40:57.937">
        <p188:txBody>
          <a:bodyPr/>
          <a:lstStyle/>
          <a:p>
            <a:r>
              <a:rPr lang="es-CL"/>
              <a:t>Simplemente no aplicaba.</a:t>
            </a:r>
          </a:p>
        </p188:txBody>
      </p188:reply>
    </p188:replyLst>
    <p188:txBody>
      <a:bodyPr/>
      <a:lstStyle/>
      <a:p>
        <a:r>
          <a:rPr lang="es-CL"/>
          <a:t>explicar el cual no aplica porque hay emprendimientos que no ofrecen comidas</a:t>
        </a:r>
      </a:p>
    </p188:txBody>
  </p188:cm>
</p188:cmLst>
</file>

<file path=ppt/comments/modernComment_10E_4C276C5F.xml><?xml version="1.0" encoding="utf-8"?>
<p188:cmLst xmlns:a="http://schemas.openxmlformats.org/drawingml/2006/main" xmlns:r="http://schemas.openxmlformats.org/officeDocument/2006/relationships" xmlns:p188="http://schemas.microsoft.com/office/powerpoint/2018/8/main">
  <p188:cm id="{EE2B7EF8-B515-302A-2D85-D513BB62DB0B}" authorId="{48A84BC1-9B84-7DEA-D2FF-5D7B1A7DEF0F}" created="2024-04-15T16:33:40.913">
    <pc:sldMkLst xmlns:pc="http://schemas.microsoft.com/office/powerpoint/2013/main/command">
      <pc:docMk/>
      <pc:sldMk cId="1277652063" sldId="270"/>
    </pc:sldMkLst>
    <p188:pos x="15875" y="15875"/>
    <p188:txBody>
      <a:bodyPr/>
      <a:lstStyle/>
      <a:p>
        <a:r>
          <a:rPr lang="es-CL"/>
          <a:t>Las siguientes 4 diapositivas se desprenden del enunciado en negrita, de acuerdo a la pag PREATI</a:t>
        </a:r>
      </a:p>
    </p188:txBody>
  </p188:cm>
</p188:cmLst>
</file>

<file path=ppt/comments/modernComment_10F_9F34683F.xml><?xml version="1.0" encoding="utf-8"?>
<p188:cmLst xmlns:a="http://schemas.openxmlformats.org/drawingml/2006/main" xmlns:r="http://schemas.openxmlformats.org/officeDocument/2006/relationships" xmlns:p188="http://schemas.microsoft.com/office/powerpoint/2018/8/main">
  <p188:cm id="{2E87E9A5-1D6F-81CF-206E-59DEAB0C2FD9}" authorId="{48A84BC1-9B84-7DEA-D2FF-5D7B1A7DEF0F}" created="2024-04-15T16:27:33.842">
    <pc:sldMkLst xmlns:pc="http://schemas.microsoft.com/office/powerpoint/2013/main/command">
      <pc:docMk/>
      <pc:sldMk cId="2671011903" sldId="271"/>
    </pc:sldMkLst>
    <p188:pos x="15875" y="15875"/>
    <p188:txBody>
      <a:bodyPr/>
      <a:lstStyle/>
      <a:p>
        <a:r>
          <a:rPr lang="es-CL"/>
          <a:t>El encabezado en la pagina que refiere a esta y la diapo siguiente es: CRISIS EN LOS ÚLTIMOS DOS AÑOS</a:t>
        </a:r>
      </a:p>
    </p188:txBody>
  </p188:cm>
</p188:cmLst>
</file>

<file path=ppt/comments/modernComment_115_6C4E3B1C.xml><?xml version="1.0" encoding="utf-8"?>
<p188:cmLst xmlns:a="http://schemas.openxmlformats.org/drawingml/2006/main" xmlns:r="http://schemas.openxmlformats.org/officeDocument/2006/relationships" xmlns:p188="http://schemas.microsoft.com/office/powerpoint/2018/8/main">
  <p188:cm id="{7A5BE5EF-73B0-1F10-5740-A268E4C8EA48}" authorId="{48A84BC1-9B84-7DEA-D2FF-5D7B1A7DEF0F}" created="2024-04-15T02:35:40.825">
    <pc:sldMkLst xmlns:pc="http://schemas.microsoft.com/office/powerpoint/2013/main/command">
      <pc:docMk/>
      <pc:sldMk cId="1817066268" sldId="277"/>
    </pc:sldMkLst>
    <p188:pos x="10942638" y="669925"/>
    <p188:replyLst>
      <p188:reply id="{C6F6B091-D8D6-494F-BF24-5B46E1AADADC}" authorId="{244146C6-0E01-C4BF-DDBC-1CB8EC5B342C}" created="2024-04-16T23:42:22.736">
        <p188:txBody>
          <a:bodyPr/>
          <a:lstStyle/>
          <a:p>
            <a:r>
              <a:rPr lang="es-CL"/>
              <a:t>Se puede cambiar. Pero hay que entender que una cosa es cómo se pregunta y la otra es el dato que se obtiene. O sea, se producen empleos. Si quieren, se puede cambiar..</a:t>
            </a:r>
          </a:p>
        </p188:txBody>
      </p188:reply>
    </p188:replyLst>
    <p188:txBody>
      <a:bodyPr/>
      <a:lstStyle/>
      <a:p>
        <a:r>
          <a:rPr lang="es-CL"/>
          <a:t>La pregunta que sale en la pagina es: Contándolo a usted, ¿Cuántas personas en PROMEDIO trabajan en su emprendimiento o empresa turística durante la Temporada Alta?</a:t>
        </a:r>
      </a:p>
    </p188:txBody>
  </p188:cm>
</p188:cmLst>
</file>

<file path=ppt/comments/modernComment_117_DDF3E5A5.xml><?xml version="1.0" encoding="utf-8"?>
<p188:cmLst xmlns:a="http://schemas.openxmlformats.org/drawingml/2006/main" xmlns:r="http://schemas.openxmlformats.org/officeDocument/2006/relationships" xmlns:p188="http://schemas.microsoft.com/office/powerpoint/2018/8/main">
  <p188:cm id="{469D6077-733C-891E-D799-64E18F2C3C14}" authorId="{48A84BC1-9B84-7DEA-D2FF-5D7B1A7DEF0F}" created="2024-04-11T22:14:43.987">
    <pc:sldMkLst xmlns:pc="http://schemas.microsoft.com/office/powerpoint/2013/main/command">
      <pc:docMk/>
      <pc:sldMk cId="3723748773" sldId="279"/>
    </pc:sldMkLst>
    <p188:pos x="15875" y="15875"/>
    <p188:replyLst>
      <p188:reply id="{4D252190-6E2A-7F25-D5B1-59973896E851}" authorId="{48A84BC1-9B84-7DEA-D2FF-5D7B1A7DEF0F}" created="2024-04-15T16:20:35.412">
        <p188:txBody>
          <a:bodyPr/>
          <a:lstStyle/>
          <a:p>
            <a:r>
              <a:rPr lang="es-CL"/>
              <a:t>COMENTARIO REU 11ABRIL</a:t>
            </a:r>
          </a:p>
        </p188:txBody>
      </p188:reply>
    </p188:replyLst>
    <p188:txBody>
      <a:bodyPr/>
      <a:lstStyle/>
      <a:p>
        <a:r>
          <a:rPr lang="es-CL"/>
          <a:t>falta datos. de donde venia el agua, y revisar si faltan otras.</a:t>
        </a:r>
      </a:p>
    </p188:txBody>
  </p188:cm>
  <p188:cm id="{D3F3A96B-4610-8501-4218-97B8DEF7F5C8}" authorId="{48A84BC1-9B84-7DEA-D2FF-5D7B1A7DEF0F}" created="2024-04-15T16:20:23.314">
    <pc:sldMkLst xmlns:pc="http://schemas.microsoft.com/office/powerpoint/2013/main/command">
      <pc:docMk/>
      <pc:sldMk cId="3723748773" sldId="279"/>
    </pc:sldMkLst>
    <p188:pos x="231775" y="231775"/>
    <p188:txBody>
      <a:bodyPr/>
      <a:lstStyle/>
      <a:p>
        <a:r>
          <a:rPr lang="es-CL"/>
          <a:t>En la pagina salen más opciones pero refiere a la procedencia del agua.</a:t>
        </a:r>
      </a:p>
    </p188:txBody>
  </p188:cm>
</p188:cmLst>
</file>

<file path=ppt/comments/modernComment_11A_AF3AF161.xml><?xml version="1.0" encoding="utf-8"?>
<p188:cmLst xmlns:a="http://schemas.openxmlformats.org/drawingml/2006/main" xmlns:r="http://schemas.openxmlformats.org/officeDocument/2006/relationships" xmlns:p188="http://schemas.microsoft.com/office/powerpoint/2018/8/main">
  <p188:cm id="{FCCCE66D-712D-B088-31DE-D4B2DB37303D}" authorId="{48A84BC1-9B84-7DEA-D2FF-5D7B1A7DEF0F}" created="2024-04-15T16:08:09.596">
    <pc:sldMkLst xmlns:pc="http://schemas.microsoft.com/office/powerpoint/2013/main/command">
      <pc:docMk/>
      <pc:sldMk cId="2939875681" sldId="282"/>
    </pc:sldMkLst>
    <p188:pos x="15875" y="15875"/>
    <p188:txBody>
      <a:bodyPr/>
      <a:lstStyle/>
      <a:p>
        <a:r>
          <a:rPr lang="es-CL"/>
          <a:t>DUPLICADA DEL INDICADOR: CARACTERÍZACIÓN DEL EMPRENDIMIENTO</a:t>
        </a:r>
      </a:p>
    </p188:txBody>
  </p188:cm>
</p188:cmLst>
</file>

<file path=ppt/comments/modernComment_11B_6C7C4B01.xml><?xml version="1.0" encoding="utf-8"?>
<p188:cmLst xmlns:a="http://schemas.openxmlformats.org/drawingml/2006/main" xmlns:r="http://schemas.openxmlformats.org/officeDocument/2006/relationships" xmlns:p188="http://schemas.microsoft.com/office/powerpoint/2018/8/main">
  <p188:cm id="{95892306-F240-FE60-3ED7-0A231627B30E}" authorId="{48A84BC1-9B84-7DEA-D2FF-5D7B1A7DEF0F}" created="2024-04-11T21:55:31.382">
    <pc:sldMkLst xmlns:pc="http://schemas.microsoft.com/office/powerpoint/2013/main/command">
      <pc:docMk/>
      <pc:sldMk cId="1820084993" sldId="283"/>
    </pc:sldMkLst>
    <p188:pos x="15875" y="15875"/>
    <p188:txBody>
      <a:bodyPr/>
      <a:lstStyle/>
      <a:p>
        <a:r>
          <a:rPr lang="es-CL"/>
          <a:t>Esta pregunta tenia respuestas multiples.</a:t>
        </a:r>
      </a:p>
    </p188:txBody>
  </p188:cm>
  <p188:cm id="{6E1FE951-A2B8-9922-38B0-4398DA595760}" authorId="{48A84BC1-9B84-7DEA-D2FF-5D7B1A7DEF0F}" created="2024-04-11T21:56:09.901">
    <pc:sldMkLst xmlns:pc="http://schemas.microsoft.com/office/powerpoint/2013/main/command">
      <pc:docMk/>
      <pc:sldMk cId="1820084993" sldId="283"/>
    </pc:sldMkLst>
    <p188:pos x="231775" y="231775"/>
    <p188:replyLst>
      <p188:reply id="{240FC23A-757F-4864-895F-2E64ABB81804}" authorId="{244146C6-0E01-C4BF-DDBC-1CB8EC5B342C}" created="2024-04-16T23:33:05.722">
        <p188:txBody>
          <a:bodyPr/>
          <a:lstStyle/>
          <a:p>
            <a:r>
              <a:rPr lang="es-CL"/>
              <a:t>Mejorado</a:t>
            </a:r>
          </a:p>
        </p188:txBody>
      </p188:reply>
    </p188:replyLst>
    <p188:txBody>
      <a:bodyPr/>
      <a:lstStyle/>
      <a:p>
        <a:r>
          <a:rPr lang="es-CL"/>
          <a:t>Revisar el gráfico en su forma</a:t>
        </a:r>
      </a:p>
    </p188:txBody>
  </p188:cm>
  <p188:cm id="{9097F2D4-31AB-F041-937B-829DB7195DFF}" authorId="{48A84BC1-9B84-7DEA-D2FF-5D7B1A7DEF0F}" created="2024-04-12T20:39:51.700">
    <pc:sldMkLst xmlns:pc="http://schemas.microsoft.com/office/powerpoint/2013/main/command">
      <pc:docMk/>
      <pc:sldMk cId="1820084993" sldId="283"/>
    </pc:sldMkLst>
    <p188:pos x="3932238" y="1020763"/>
    <p188:txBody>
      <a:bodyPr/>
      <a:lstStyle/>
      <a:p>
        <a:r>
          <a:rPr lang="es-CL"/>
          <a:t>Los comentarios de arriba fueron de los participantes del 11 de abril</a:t>
        </a:r>
      </a:p>
    </p188:txBody>
  </p188:cm>
</p188:cmLst>
</file>

<file path=ppt/comments/modernComment_11C_B2EF9C06.xml><?xml version="1.0" encoding="utf-8"?>
<p188:cmLst xmlns:a="http://schemas.openxmlformats.org/drawingml/2006/main" xmlns:r="http://schemas.openxmlformats.org/officeDocument/2006/relationships" xmlns:p188="http://schemas.microsoft.com/office/powerpoint/2018/8/main">
  <p188:cm id="{83666CFA-0752-6552-E76C-A4F68982DEA1}" authorId="{48A84BC1-9B84-7DEA-D2FF-5D7B1A7DEF0F}" created="2024-04-11T21:56:39.472">
    <pc:sldMkLst xmlns:pc="http://schemas.microsoft.com/office/powerpoint/2013/main/command">
      <pc:docMk/>
      <pc:sldMk cId="3002047494" sldId="284"/>
    </pc:sldMkLst>
    <p188:pos x="15875" y="15875"/>
    <p188:replyLst>
      <p188:reply id="{214036E8-8EB6-2200-22E8-85050C2F978D}" authorId="{48A84BC1-9B84-7DEA-D2FF-5D7B1A7DEF0F}" created="2024-04-15T15:23:19.904">
        <p188:txBody>
          <a:bodyPr/>
          <a:lstStyle/>
          <a:p>
            <a:r>
              <a:rPr lang="es-CL"/>
              <a:t>COMENTARIO REU11ABRIL</a:t>
            </a:r>
          </a:p>
        </p188:txBody>
      </p188:reply>
      <p188:reply id="{B5B7279E-324E-4177-924F-FBC8CF915915}" authorId="{244146C6-0E01-C4BF-DDBC-1CB8EC5B342C}" created="2024-04-17T00:09:27.085">
        <p188:txBody>
          <a:bodyPr/>
          <a:lstStyle/>
          <a:p>
            <a:r>
              <a:rPr lang="es-CL"/>
              <a:t>CORREGIDO</a:t>
            </a:r>
          </a:p>
        </p188:txBody>
      </p188:reply>
    </p188:replyLst>
    <p188:txBody>
      <a:bodyPr/>
      <a:lstStyle/>
      <a:p>
        <a:r>
          <a:rPr lang="es-CL"/>
          <a:t>Respuestas múltiples. Revisar en la presentación de los datos.</a:t>
        </a:r>
      </a:p>
    </p188:txBody>
  </p188:cm>
  <p188:cm id="{CC63C973-B650-F6C9-EA47-8FBB126E14DE}" authorId="{48A84BC1-9B84-7DEA-D2FF-5D7B1A7DEF0F}" created="2024-04-15T15:26:47.614">
    <pc:sldMkLst xmlns:pc="http://schemas.microsoft.com/office/powerpoint/2013/main/command">
      <pc:docMk/>
      <pc:sldMk cId="3002047494" sldId="284"/>
    </pc:sldMkLst>
    <p188:pos x="231775" y="231775"/>
    <p188:replyLst>
      <p188:reply id="{E21E8477-8539-3290-2D72-6A43E96BDB2D}" authorId="{48A84BC1-9B84-7DEA-D2FF-5D7B1A7DEF0F}" created="2024-04-15T15:27:36.984">
        <p188:txBody>
          <a:bodyPr/>
          <a:lstStyle/>
          <a:p>
            <a:r>
              <a:rPr lang="es-CL"/>
              <a:t>FINANCIAMIENTO DE LA ACTIVIDAD TURISTICA, donde las respuestas de acuerdo a la pagina son: prestamos bancarios, capital propio, fondos publicos</a:t>
            </a:r>
          </a:p>
        </p188:txBody>
      </p188:reply>
    </p188:replyLst>
    <p188:txBody>
      <a:bodyPr/>
      <a:lstStyle/>
      <a:p>
        <a:r>
          <a:rPr lang="es-CL"/>
          <a:t>anterior a esta diapo debiese estar:</a:t>
        </a:r>
      </a:p>
    </p188:txBody>
  </p188:cm>
</p188:cmLst>
</file>

<file path=ppt/comments/modernComment_11E_D68007BE.xml><?xml version="1.0" encoding="utf-8"?>
<p188:cmLst xmlns:a="http://schemas.openxmlformats.org/drawingml/2006/main" xmlns:r="http://schemas.openxmlformats.org/officeDocument/2006/relationships" xmlns:p188="http://schemas.microsoft.com/office/powerpoint/2018/8/main">
  <p188:cm id="{CF32DDCC-03CE-4822-85AD-DB00FFF8221D}" authorId="{244146C6-0E01-C4BF-DDBC-1CB8EC5B342C}" created="2024-04-17T00:29:43.475">
    <pc:sldMkLst xmlns:pc="http://schemas.microsoft.com/office/powerpoint/2013/main/command">
      <pc:docMk/>
      <pc:sldMk cId="3598714814" sldId="286"/>
    </pc:sldMkLst>
    <p188:txBody>
      <a:bodyPr/>
      <a:lstStyle/>
      <a:p>
        <a:r>
          <a:rPr lang="es-CL"/>
          <a:t>Y cuál sería esa pregunta?</a:t>
        </a:r>
      </a:p>
    </p188:txBody>
  </p188:cm>
</p188:cmLst>
</file>

<file path=ppt/comments/modernComment_11F_8CFD117A.xml><?xml version="1.0" encoding="utf-8"?>
<p188:cmLst xmlns:a="http://schemas.openxmlformats.org/drawingml/2006/main" xmlns:r="http://schemas.openxmlformats.org/officeDocument/2006/relationships" xmlns:p188="http://schemas.microsoft.com/office/powerpoint/2018/8/main">
  <p188:cm id="{CAFEED44-ABA6-C0EA-FE43-4A8E30B15295}" authorId="{48A84BC1-9B84-7DEA-D2FF-5D7B1A7DEF0F}" created="2024-04-12T18:48:53.241">
    <pc:sldMkLst xmlns:pc="http://schemas.microsoft.com/office/powerpoint/2013/main/command">
      <pc:docMk/>
      <pc:sldMk cId="2365395322" sldId="287"/>
    </pc:sldMkLst>
    <p188:pos x="15875" y="15875"/>
    <p188:replyLst>
      <p188:reply id="{69C005C8-0FB0-41D2-BD08-7A50EA2A0E55}" authorId="{244146C6-0E01-C4BF-DDBC-1CB8EC5B342C}" created="2024-04-16T23:20:43.747">
        <p188:txBody>
          <a:bodyPr/>
          <a:lstStyle/>
          <a:p>
            <a:r>
              <a:rPr lang="es-CL"/>
              <a:t>???</a:t>
            </a:r>
          </a:p>
        </p188:txBody>
      </p188:reply>
    </p188:replyLst>
    <p188:txBody>
      <a:bodyPr/>
      <a:lstStyle/>
      <a:p>
        <a:r>
          <a:rPr lang="es-CL"/>
          <a:t>PDF</a:t>
        </a:r>
      </a:p>
    </p188:txBody>
  </p188:cm>
</p188:cmLst>
</file>

<file path=ppt/comments/modernComment_121_F3B168AE.xml><?xml version="1.0" encoding="utf-8"?>
<p188:cmLst xmlns:a="http://schemas.openxmlformats.org/drawingml/2006/main" xmlns:r="http://schemas.openxmlformats.org/officeDocument/2006/relationships" xmlns:p188="http://schemas.microsoft.com/office/powerpoint/2018/8/main">
  <p188:cm id="{EEAB4A97-A3B3-20B7-B376-39C65A7FFAD9}" authorId="{48A84BC1-9B84-7DEA-D2FF-5D7B1A7DEF0F}" created="2024-04-11T21:43:02.285">
    <pc:sldMkLst xmlns:pc="http://schemas.microsoft.com/office/powerpoint/2013/main/command">
      <pc:docMk/>
      <pc:sldMk cId="4088490158" sldId="289"/>
    </pc:sldMkLst>
    <p188:pos x="15875" y="15875"/>
    <p188:replyLst>
      <p188:reply id="{141FD8EE-6C22-4381-4053-7667B084454B}" authorId="{48A84BC1-9B84-7DEA-D2FF-5D7B1A7DEF0F}" created="2024-04-15T15:04:59.307">
        <p188:txBody>
          <a:bodyPr/>
          <a:lstStyle/>
          <a:p>
            <a:r>
              <a:rPr lang="es-CL"/>
              <a:t>Comentario reu 11abril</a:t>
            </a:r>
          </a:p>
        </p188:txBody>
      </p188:reply>
      <p188:reply id="{6EE8D2A8-F7A6-42EC-94C3-0E94F7DF8E3A}" authorId="{244146C6-0E01-C4BF-DDBC-1CB8EC5B342C}" created="2024-04-17T00:06:34.765">
        <p188:txBody>
          <a:bodyPr/>
          <a:lstStyle/>
          <a:p>
            <a:r>
              <a:rPr lang="es-CL"/>
              <a:t>Lo hablé con Francisca</a:t>
            </a:r>
          </a:p>
        </p188:txBody>
      </p188:reply>
    </p188:replyLst>
    <p188:txBody>
      <a:bodyPr/>
      <a:lstStyle/>
      <a:p>
        <a:r>
          <a:rPr lang="es-CL"/>
          <a:t>explicar cuando son opciones multiples como esta.</a:t>
        </a:r>
      </a:p>
    </p188:txBody>
  </p188:cm>
</p188:cmLst>
</file>

<file path=ppt/comments/modernComment_129_850D4E65.xml><?xml version="1.0" encoding="utf-8"?>
<p188:cmLst xmlns:a="http://schemas.openxmlformats.org/drawingml/2006/main" xmlns:r="http://schemas.openxmlformats.org/officeDocument/2006/relationships" xmlns:p188="http://schemas.microsoft.com/office/powerpoint/2018/8/main">
  <p188:cm id="{8C2C0A3D-C054-9CEF-DA1F-8317239783D5}" authorId="{48A84BC1-9B84-7DEA-D2FF-5D7B1A7DEF0F}" created="2024-04-15T02:37:34.680">
    <pc:sldMkLst xmlns:pc="http://schemas.microsoft.com/office/powerpoint/2013/main/command">
      <pc:docMk/>
      <pc:sldMk cId="2232241765" sldId="297"/>
    </pc:sldMkLst>
    <p188:pos x="15875" y="15875"/>
    <p188:replyLst>
      <p188:reply id="{CDD68263-6712-FAFA-C753-4B2214EC13B4}" authorId="{48A84BC1-9B84-7DEA-D2FF-5D7B1A7DEF0F}" created="2024-04-15T02:38:21.255">
        <p188:txBody>
          <a:bodyPr/>
          <a:lstStyle/>
          <a:p>
            <a:endParaRPr lang="es-CL"/>
          </a:p>
        </p188:txBody>
      </p188:reply>
      <p188:reply id="{6E5A9E95-E854-4940-B273-072A323DCC6A}" authorId="{244146C6-0E01-C4BF-DDBC-1CB8EC5B342C}" created="2024-04-16T23:42:31.454">
        <p188:txBody>
          <a:bodyPr/>
          <a:lstStyle/>
          <a:p>
            <a:r>
              <a:rPr lang="es-CL"/>
              <a:t>?</a:t>
            </a:r>
          </a:p>
        </p188:txBody>
      </p188:reply>
    </p188:replyLst>
    <p188:txBody>
      <a:bodyPr/>
      <a:lstStyle/>
      <a:p>
        <a:r>
          <a:rPr lang="es-CL"/>
          <a:t>El grafico en la diapo siguiente que falta es</a:t>
        </a:r>
      </a:p>
    </p188:txBody>
  </p188:cm>
</p188:cmLst>
</file>

<file path=ppt/comments/modernComment_12A_40C88205.xml><?xml version="1.0" encoding="utf-8"?>
<p188:cmLst xmlns:a="http://schemas.openxmlformats.org/drawingml/2006/main" xmlns:r="http://schemas.openxmlformats.org/officeDocument/2006/relationships" xmlns:p188="http://schemas.microsoft.com/office/powerpoint/2018/8/main">
  <p188:cm id="{9E8A5E01-0AB7-0648-4733-8CCF873E5848}" authorId="{48A84BC1-9B84-7DEA-D2FF-5D7B1A7DEF0F}" created="2024-04-11T22:02:45.931">
    <pc:sldMkLst xmlns:pc="http://schemas.microsoft.com/office/powerpoint/2013/main/command">
      <pc:docMk/>
      <pc:sldMk cId="1086882309" sldId="298"/>
    </pc:sldMkLst>
    <p188:pos x="15875" y="15875"/>
    <p188:txBody>
      <a:bodyPr/>
      <a:lstStyle/>
      <a:p>
        <a:r>
          <a:rPr lang="es-CL"/>
          <a:t>Nadia: quizas este dato no es representativo, pues corresponde solo a la persona que respondio la encuesta.</a:t>
        </a:r>
      </a:p>
    </p188:txBody>
  </p188:cm>
  <p188:cm id="{7B2DEC28-8703-A7B6-80BA-E456ABB25628}" authorId="{48A84BC1-9B84-7DEA-D2FF-5D7B1A7DEF0F}" created="2024-04-11T22:04:07.645">
    <pc:sldMkLst xmlns:pc="http://schemas.microsoft.com/office/powerpoint/2013/main/command">
      <pc:docMk/>
      <pc:sldMk cId="1086882309" sldId="298"/>
    </pc:sldMkLst>
    <p188:pos x="231775" y="231775"/>
    <p188:replyLst>
      <p188:reply id="{C23023D7-9536-489B-99E6-C775C146B094}" authorId="{244146C6-0E01-C4BF-DDBC-1CB8EC5B342C}" created="2024-04-16T23:17:48.737">
        <p188:txBody>
          <a:bodyPr/>
          <a:lstStyle/>
          <a:p>
            <a:r>
              <a:rPr lang="es-CL"/>
              <a:t>Los datos fueron calculados a la suma de turistas atendidos agrupados por pueblo indígena. Evidentemente la respuesta no es significativa. Pero ¿Se buscaba eso en la pregunta? Sino, habría que eliminarla si sabemos que tendrá un sesgo en presente y futuro.</a:t>
            </a:r>
          </a:p>
        </p188:txBody>
      </p188:reply>
    </p188:replyLst>
    <p188:txBody>
      <a:bodyPr/>
      <a:lstStyle/>
      <a:p>
        <a:r>
          <a:rPr lang="es-CL"/>
          <a:t>preguntar a matias cómo lo calculo.</a:t>
        </a:r>
      </a:p>
    </p188:txBody>
  </p188:cm>
</p188:cmLst>
</file>

<file path=ppt/comments/modernComment_12B_DDFF5168.xml><?xml version="1.0" encoding="utf-8"?>
<p188:cmLst xmlns:a="http://schemas.openxmlformats.org/drawingml/2006/main" xmlns:r="http://schemas.openxmlformats.org/officeDocument/2006/relationships" xmlns:p188="http://schemas.microsoft.com/office/powerpoint/2018/8/main">
  <p188:cm id="{66AC96B1-BE80-FBE7-CF33-AFD2422B3FB5}" authorId="{48A84BC1-9B84-7DEA-D2FF-5D7B1A7DEF0F}" created="2024-04-11T22:05:15.456">
    <pc:sldMkLst xmlns:pc="http://schemas.microsoft.com/office/powerpoint/2013/main/command">
      <pc:docMk/>
      <pc:sldMk cId="3724497256" sldId="299"/>
    </pc:sldMkLst>
    <p188:pos x="15875" y="15875"/>
    <p188:replyLst>
      <p188:reply id="{B291E71F-CC58-4B37-8636-3554CEB43F1B}" authorId="{244146C6-0E01-C4BF-DDBC-1CB8EC5B342C}" created="2024-04-16T23:18:39.628">
        <p188:txBody>
          <a:bodyPr/>
          <a:lstStyle/>
          <a:p>
            <a:r>
              <a:rPr lang="es-CL"/>
              <a:t>Los datos fueron calculados a la suma de turistas atendidos en temporada alta agrupados por pueblo indígena. Evidentemente la respuesta no es significativa. Pero ¿Se buscaba eso en la pregunta? Sino, habría que eliminarla si sabemos que tendrá un sesgo en presente y futuro.</a:t>
            </a:r>
          </a:p>
        </p188:txBody>
      </p188:reply>
    </p188:replyLst>
    <p188:txBody>
      <a:bodyPr/>
      <a:lstStyle/>
      <a:p>
        <a:r>
          <a:rPr lang="es-CL"/>
          <a:t>Preguntar a matías. 
Eliminar porque no se sabe bien cómo salió este dato.</a:t>
        </a:r>
      </a:p>
    </p188:txBody>
  </p188:cm>
  <p188:cm id="{EF4D0DF2-1128-C37B-9B08-0F6B4AF8E4D2}" authorId="{48A84BC1-9B84-7DEA-D2FF-5D7B1A7DEF0F}" created="2024-04-11T22:06:13.377">
    <pc:sldMkLst xmlns:pc="http://schemas.microsoft.com/office/powerpoint/2013/main/command">
      <pc:docMk/>
      <pc:sldMk cId="3724497256" sldId="299"/>
    </pc:sldMkLst>
    <p188:pos x="231775" y="231775"/>
    <p188:txBody>
      <a:bodyPr/>
      <a:lstStyle/>
      <a:p>
        <a:r>
          <a:rPr lang="es-CL"/>
          <a:t>Revisar la pregunta.</a:t>
        </a:r>
      </a:p>
    </p188:txBody>
  </p188:cm>
</p188:cmLst>
</file>

<file path=ppt/comments/modernComment_12F_B77CA077.xml><?xml version="1.0" encoding="utf-8"?>
<p188:cmLst xmlns:a="http://schemas.openxmlformats.org/drawingml/2006/main" xmlns:r="http://schemas.openxmlformats.org/officeDocument/2006/relationships" xmlns:p188="http://schemas.microsoft.com/office/powerpoint/2018/8/main">
  <p188:cm id="{AFCD2400-35D5-5137-5099-406384C56E72}" authorId="{48A84BC1-9B84-7DEA-D2FF-5D7B1A7DEF0F}" created="2024-04-12T18:48:37.077">
    <pc:sldMkLst xmlns:pc="http://schemas.microsoft.com/office/powerpoint/2013/main/command">
      <pc:docMk/>
      <pc:sldMk cId="3078398071" sldId="303"/>
    </pc:sldMkLst>
    <p188:pos x="15875" y="15875"/>
    <p188:replyLst>
      <p188:reply id="{6E1A8D03-C2D9-4879-9C0C-B3EDA1AD2675}" authorId="{244146C6-0E01-C4BF-DDBC-1CB8EC5B342C}" created="2024-04-16T23:20:38.514">
        <p188:txBody>
          <a:bodyPr/>
          <a:lstStyle/>
          <a:p>
            <a:r>
              <a:rPr lang="es-CL"/>
              <a:t>???</a:t>
            </a:r>
          </a:p>
        </p188:txBody>
      </p188:reply>
    </p188:replyLst>
    <p188:txBody>
      <a:bodyPr/>
      <a:lstStyle/>
      <a:p>
        <a:r>
          <a:rPr lang="es-CL"/>
          <a:t>PDF</a:t>
        </a:r>
      </a:p>
    </p188:txBody>
  </p188:cm>
</p188:cmLst>
</file>

<file path=ppt/comments/modernComment_130_969106AC.xml><?xml version="1.0" encoding="utf-8"?>
<p188:cmLst xmlns:a="http://schemas.openxmlformats.org/drawingml/2006/main" xmlns:r="http://schemas.openxmlformats.org/officeDocument/2006/relationships" xmlns:p188="http://schemas.microsoft.com/office/powerpoint/2018/8/main">
  <p188:cm id="{BDA285F5-7671-7291-8109-83CBB3C9CF74}" authorId="{48A84BC1-9B84-7DEA-D2FF-5D7B1A7DEF0F}" created="2024-04-12T18:49:01.403">
    <pc:sldMkLst xmlns:pc="http://schemas.microsoft.com/office/powerpoint/2013/main/command">
      <pc:docMk/>
      <pc:sldMk cId="2526086828" sldId="304"/>
    </pc:sldMkLst>
    <p188:pos x="15875" y="15875"/>
    <p188:txBody>
      <a:bodyPr/>
      <a:lstStyle/>
      <a:p>
        <a:r>
          <a:rPr lang="es-CL"/>
          <a:t>AGREGADO</a:t>
        </a:r>
      </a:p>
    </p188:txBody>
  </p188:cm>
</p188:cmLst>
</file>

<file path=ppt/comments/modernComment_138_CDCED583.xml><?xml version="1.0" encoding="utf-8"?>
<p188:cmLst xmlns:a="http://schemas.openxmlformats.org/drawingml/2006/main" xmlns:r="http://schemas.openxmlformats.org/officeDocument/2006/relationships" xmlns:p188="http://schemas.microsoft.com/office/powerpoint/2018/8/main">
  <p188:cm id="{081F3BEA-D1B2-07D6-CCCD-9F18E539B6DE}" authorId="{48A84BC1-9B84-7DEA-D2FF-5D7B1A7DEF0F}" created="2024-04-11T21:57:50.036">
    <pc:sldMkLst xmlns:pc="http://schemas.microsoft.com/office/powerpoint/2013/main/command">
      <pc:docMk/>
      <pc:sldMk cId="3452884355" sldId="312"/>
    </pc:sldMkLst>
    <p188:pos x="15875" y="15875"/>
    <p188:replyLst>
      <p188:reply id="{B0ECD2CA-A351-446E-BA70-927939B268F9}" authorId="{244146C6-0E01-C4BF-DDBC-1CB8EC5B342C}" created="2024-04-16T23:30:23.588">
        <p188:txBody>
          <a:bodyPr/>
          <a:lstStyle/>
          <a:p>
            <a:r>
              <a:rPr lang="es-CL"/>
              <a:t>Por qué…?</a:t>
            </a:r>
          </a:p>
        </p188:txBody>
      </p188:reply>
    </p188:replyLst>
    <p188:txBody>
      <a:bodyPr/>
      <a:lstStyle/>
      <a:p>
        <a:r>
          <a:rPr lang="es-CL"/>
          <a:t>REVISAR N.</a:t>
        </a:r>
      </a:p>
    </p188:txBody>
  </p188:cm>
</p188:cmLst>
</file>

<file path=ppt/comments/modernComment_139_5CC07E16.xml><?xml version="1.0" encoding="utf-8"?>
<p188:cmLst xmlns:a="http://schemas.openxmlformats.org/drawingml/2006/main" xmlns:r="http://schemas.openxmlformats.org/officeDocument/2006/relationships" xmlns:p188="http://schemas.microsoft.com/office/powerpoint/2018/8/main">
  <p188:cm id="{24A9BED3-F189-7935-80FC-3205882A0AA4}" authorId="{48A84BC1-9B84-7DEA-D2FF-5D7B1A7DEF0F}" created="2024-04-11T22:14:00.151">
    <pc:sldMkLst xmlns:pc="http://schemas.microsoft.com/office/powerpoint/2013/main/command">
      <pc:docMk/>
      <pc:sldMk cId="1556119062" sldId="313"/>
    </pc:sldMkLst>
    <p188:pos x="15875" y="15875"/>
    <p188:txBody>
      <a:bodyPr/>
      <a:lstStyle/>
      <a:p>
        <a:r>
          <a:rPr lang="es-CL"/>
          <a:t>revisar el concepto de patrimonio.</a:t>
        </a:r>
      </a:p>
    </p188:txBody>
  </p188:cm>
</p188:cmLst>
</file>

<file path=ppt/comments/modernComment_13D_C8D7916F.xml><?xml version="1.0" encoding="utf-8"?>
<p188:cmLst xmlns:a="http://schemas.openxmlformats.org/drawingml/2006/main" xmlns:r="http://schemas.openxmlformats.org/officeDocument/2006/relationships" xmlns:p188="http://schemas.microsoft.com/office/powerpoint/2018/8/main">
  <p188:cm id="{7BA04B58-6688-4238-DF46-496F55A187D5}" authorId="{48A84BC1-9B84-7DEA-D2FF-5D7B1A7DEF0F}" created="2024-04-12T18:48:28.312">
    <pc:sldMkLst xmlns:pc="http://schemas.microsoft.com/office/powerpoint/2013/main/command">
      <pc:docMk/>
      <pc:sldMk cId="3369570671" sldId="317"/>
    </pc:sldMkLst>
    <p188:pos x="15875" y="15875"/>
    <p188:replyLst>
      <p188:reply id="{821C4153-2D17-4AD8-AEA0-F810B7965789}" authorId="{244146C6-0E01-C4BF-DDBC-1CB8EC5B342C}" created="2024-04-16T23:20:33.814">
        <p188:txBody>
          <a:bodyPr/>
          <a:lstStyle/>
          <a:p>
            <a:r>
              <a:rPr lang="es-CL"/>
              <a:t>??</a:t>
            </a:r>
          </a:p>
        </p188:txBody>
      </p188:reply>
    </p188:replyLst>
    <p188:txBody>
      <a:bodyPr/>
      <a:lstStyle/>
      <a:p>
        <a:r>
          <a:rPr lang="es-CL"/>
          <a:t>PDF</a:t>
        </a:r>
      </a:p>
    </p188:txBody>
  </p188:cm>
</p188:cmLst>
</file>

<file path=ppt/comments/modernComment_13E_C7A9F9DD.xml><?xml version="1.0" encoding="utf-8"?>
<p188:cmLst xmlns:a="http://schemas.openxmlformats.org/drawingml/2006/main" xmlns:r="http://schemas.openxmlformats.org/officeDocument/2006/relationships" xmlns:p188="http://schemas.microsoft.com/office/powerpoint/2018/8/main">
  <p188:cm id="{4DF2451F-E49A-A1F0-099C-C0F78F3F1BDD}" authorId="{48A84BC1-9B84-7DEA-D2FF-5D7B1A7DEF0F}" created="2024-04-11T22:10:13.350">
    <pc:sldMkLst xmlns:pc="http://schemas.microsoft.com/office/powerpoint/2013/main/command">
      <pc:docMk/>
      <pc:sldMk cId="3349805533" sldId="318"/>
    </pc:sldMkLst>
    <p188:pos x="15875" y="15875"/>
    <p188:txBody>
      <a:bodyPr/>
      <a:lstStyle/>
      <a:p>
        <a:r>
          <a:rPr lang="es-CL"/>
          <a:t>revisar la redacción</a:t>
        </a:r>
      </a:p>
    </p188:txBody>
  </p188:cm>
  <p188:cm id="{EEE64BD1-9C20-1506-807F-D736764F0B13}" authorId="{48A84BC1-9B84-7DEA-D2FF-5D7B1A7DEF0F}" created="2024-04-11T22:10:32.106">
    <pc:sldMkLst xmlns:pc="http://schemas.microsoft.com/office/powerpoint/2013/main/command">
      <pc:docMk/>
      <pc:sldMk cId="3349805533" sldId="318"/>
    </pc:sldMkLst>
    <p188:pos x="231775" y="231775"/>
    <p188:txBody>
      <a:bodyPr/>
      <a:lstStyle/>
      <a:p>
        <a:r>
          <a:rPr lang="es-CL"/>
          <a:t>manuel: agregar en sustentabilidad la pregunta sobre de donde obtiene insumos : relacionado a la economia circular.</a:t>
        </a:r>
      </a:p>
    </p188:txBody>
  </p188:cm>
  <p188:cm id="{C58B1DB3-EA24-FD3D-B8C2-63FF637088B7}" authorId="{48A84BC1-9B84-7DEA-D2FF-5D7B1A7DEF0F}" created="2024-04-11T22:11:39.605">
    <pc:sldMkLst xmlns:pc="http://schemas.microsoft.com/office/powerpoint/2013/main/command">
      <pc:docMk/>
      <pc:sldMk cId="3349805533" sldId="318"/>
    </pc:sldMkLst>
    <p188:pos x="447675" y="447675"/>
    <p188:txBody>
      <a:bodyPr/>
      <a:lstStyle/>
      <a:p>
        <a:r>
          <a:rPr lang="es-CL"/>
          <a:t>javier: pero aquí se refiere a lo ambiental.</a:t>
        </a:r>
      </a:p>
    </p188:txBody>
  </p188:cm>
  <p188:cm id="{C93E15D5-9110-D3BD-58E4-1CBC13FC060D}" authorId="{48A84BC1-9B84-7DEA-D2FF-5D7B1A7DEF0F}" created="2024-04-11T22:12:50.609">
    <pc:sldMkLst xmlns:pc="http://schemas.microsoft.com/office/powerpoint/2013/main/command">
      <pc:docMk/>
      <pc:sldMk cId="3349805533" sldId="318"/>
    </pc:sldMkLst>
    <p188:pos x="663575" y="663575"/>
    <p188:txBody>
      <a:bodyPr/>
      <a:lstStyle/>
      <a:p>
        <a:r>
          <a:rPr lang="es-CL"/>
          <a:t>nadia: resecto a la comida, agregar la pregunta si produce los alimentos o los adquiere en su</a:t>
        </a:r>
      </a:p>
    </p188:txBody>
  </p188:cm>
</p188:cmLst>
</file>

<file path=ppt/comments/modernComment_141_AA92EAD4.xml><?xml version="1.0" encoding="utf-8"?>
<p188:cmLst xmlns:a="http://schemas.openxmlformats.org/drawingml/2006/main" xmlns:r="http://schemas.openxmlformats.org/officeDocument/2006/relationships" xmlns:p188="http://schemas.microsoft.com/office/powerpoint/2018/8/main">
  <p188:cm id="{151716C9-F78B-4E00-EAB0-03A6C693F1F5}" authorId="{48A84BC1-9B84-7DEA-D2FF-5D7B1A7DEF0F}" created="2024-04-11T21:49:46.316">
    <pc:sldMkLst xmlns:pc="http://schemas.microsoft.com/office/powerpoint/2013/main/command">
      <pc:docMk/>
      <pc:sldMk cId="2861755092" sldId="321"/>
    </pc:sldMkLst>
    <p188:pos x="15875" y="15875"/>
    <p188:replyLst>
      <p188:reply id="{9611A45A-AD47-4E43-8D00-24038EF0D643}" authorId="{244146C6-0E01-C4BF-DDBC-1CB8EC5B342C}" created="2024-04-16T23:40:41.579">
        <p188:txBody>
          <a:bodyPr/>
          <a:lstStyle/>
          <a:p>
            <a:r>
              <a:rPr lang="es-CL"/>
              <a:t>Listo</a:t>
            </a:r>
          </a:p>
        </p188:txBody>
      </p188:reply>
    </p188:replyLst>
    <p188:txBody>
      <a:bodyPr/>
      <a:lstStyle/>
      <a:p>
        <a:r>
          <a:rPr lang="es-CL"/>
          <a:t>arreglar por año, no por porcentaje.</a:t>
        </a:r>
      </a:p>
    </p188:txBody>
  </p188:cm>
</p188:cmLst>
</file>

<file path=ppt/comments/modernComment_143_2FF1DFB1.xml><?xml version="1.0" encoding="utf-8"?>
<p188:cmLst xmlns:a="http://schemas.openxmlformats.org/drawingml/2006/main" xmlns:r="http://schemas.openxmlformats.org/officeDocument/2006/relationships" xmlns:p188="http://schemas.microsoft.com/office/powerpoint/2018/8/main">
  <p188:cm id="{9BB98FD1-5850-398C-552F-FBAE7D9E2334}" authorId="{48A84BC1-9B84-7DEA-D2FF-5D7B1A7DEF0F}" created="2024-04-11T21:43:28.923">
    <pc:sldMkLst xmlns:pc="http://schemas.microsoft.com/office/powerpoint/2013/main/command">
      <pc:docMk/>
      <pc:sldMk cId="804380593" sldId="323"/>
    </pc:sldMkLst>
    <p188:pos x="15875" y="15875"/>
    <p188:replyLst>
      <p188:reply id="{A4A003D8-A710-45A0-9806-490E9E44594A}" authorId="{244146C6-0E01-C4BF-DDBC-1CB8EC5B342C}" created="2024-04-16T23:21:07.132">
        <p188:txBody>
          <a:bodyPr/>
          <a:lstStyle/>
          <a:p>
            <a:r>
              <a:rPr lang="es-CL"/>
              <a:t>¿?
</a:t>
            </a:r>
          </a:p>
        </p188:txBody>
      </p188:reply>
    </p188:replyLst>
    <p188:txBody>
      <a:bodyPr/>
      <a:lstStyle/>
      <a:p>
        <a:r>
          <a:rPr lang="es-CL"/>
          <a:t>opciones multiples</a:t>
        </a:r>
      </a:p>
    </p188:txBody>
  </p188:cm>
</p188:cmLst>
</file>

<file path=ppt/comments/modernComment_144_10631516.xml><?xml version="1.0" encoding="utf-8"?>
<p188:cmLst xmlns:a="http://schemas.openxmlformats.org/drawingml/2006/main" xmlns:r="http://schemas.openxmlformats.org/officeDocument/2006/relationships" xmlns:p188="http://schemas.microsoft.com/office/powerpoint/2018/8/main">
  <p188:cm id="{3FD3655A-B926-D4AA-58D8-4D9E70C9419F}" authorId="{48A84BC1-9B84-7DEA-D2FF-5D7B1A7DEF0F}" created="2024-04-12T21:04:52.591">
    <pc:sldMkLst xmlns:pc="http://schemas.microsoft.com/office/powerpoint/2013/main/command">
      <pc:docMk/>
      <pc:sldMk cId="274928918" sldId="324"/>
    </pc:sldMkLst>
    <p188:pos x="9525000" y="1219200"/>
    <p188:replyLst>
      <p188:reply id="{7A4CF713-7C94-49C9-9DF6-0618E6C2A132}" authorId="{244146C6-0E01-C4BF-DDBC-1CB8EC5B342C}" created="2024-04-16T23:41:12.757">
        <p188:txBody>
          <a:bodyPr/>
          <a:lstStyle/>
          <a:p>
            <a:r>
              <a:rPr lang="es-CL"/>
              <a:t>No puede ser porque es sí o no.</a:t>
            </a:r>
          </a:p>
        </p188:txBody>
      </p188:reply>
    </p188:replyLst>
    <p188:txBody>
      <a:bodyPr/>
      <a:lstStyle/>
      <a:p>
        <a:r>
          <a:rPr lang="es-CL"/>
          <a:t>Al parecer esta en la pagina es de respuesta multiple.</a:t>
        </a:r>
      </a:p>
    </p188:txBody>
  </p188:cm>
</p188:cmLst>
</file>

<file path=ppt/comments/modernComment_145_A4495373.xml><?xml version="1.0" encoding="utf-8"?>
<p188:cmLst xmlns:a="http://schemas.openxmlformats.org/drawingml/2006/main" xmlns:r="http://schemas.openxmlformats.org/officeDocument/2006/relationships" xmlns:p188="http://schemas.microsoft.com/office/powerpoint/2018/8/main">
  <p188:cm id="{674119BA-A40D-6A01-3D12-53743E759994}" authorId="{48A84BC1-9B84-7DEA-D2FF-5D7B1A7DEF0F}" created="2024-04-12T20:18:40.717">
    <pc:sldMkLst xmlns:pc="http://schemas.microsoft.com/office/powerpoint/2013/main/command">
      <pc:docMk/>
      <pc:sldMk cId="2756268915" sldId="325"/>
    </pc:sldMkLst>
    <p188:pos x="15875" y="15875"/>
    <p188:replyLst>
      <p188:reply id="{D2C37575-93FF-45FC-BFB8-92ACD5EA7ACE}" authorId="{244146C6-0E01-C4BF-DDBC-1CB8EC5B342C}" created="2024-04-16T23:29:04.461">
        <p188:txBody>
          <a:bodyPr/>
          <a:lstStyle/>
          <a:p>
            <a:r>
              <a:rPr lang="es-CL"/>
              <a:t>Considerada en que pagina? Los datos, al menos los procesadas por mí, no arrojan Canopy...</a:t>
            </a:r>
          </a:p>
        </p188:txBody>
      </p188:reply>
      <p188:reply id="{8E6EE651-52B6-45B7-BB51-2E0F6B016453}" authorId="{244146C6-0E01-C4BF-DDBC-1CB8EC5B342C}" created="2024-04-17T14:27:56.400">
        <p188:txBody>
          <a:bodyPr/>
          <a:lstStyle/>
          <a:p>
            <a:r>
              <a:rPr lang="es-CL"/>
              <a:t>Existe, pero no fue marcada en los datos que manejo yo</a:t>
            </a:r>
          </a:p>
        </p188:txBody>
      </p188:reply>
    </p188:replyLst>
    <p188:txBody>
      <a:bodyPr/>
      <a:lstStyle/>
      <a:p>
        <a:r>
          <a:rPr lang="es-CL"/>
          <a:t>canopy en la pagina está considerada pero aquí no se muestra.</a:t>
        </a:r>
      </a:p>
    </p188:txBody>
  </p188:cm>
</p188:cmLst>
</file>

<file path=ppt/comments/modernComment_146_97A76542.xml><?xml version="1.0" encoding="utf-8"?>
<p188:cmLst xmlns:a="http://schemas.openxmlformats.org/drawingml/2006/main" xmlns:r="http://schemas.openxmlformats.org/officeDocument/2006/relationships" xmlns:p188="http://schemas.microsoft.com/office/powerpoint/2018/8/main">
  <p188:cm id="{575F0913-58C9-8C66-CF26-225CA8F4D99B}" authorId="{48A84BC1-9B84-7DEA-D2FF-5D7B1A7DEF0F}" created="2024-04-11T22:01:25.633">
    <pc:sldMkLst xmlns:pc="http://schemas.microsoft.com/office/powerpoint/2013/main/command">
      <pc:docMk/>
      <pc:sldMk cId="2544330050" sldId="326"/>
    </pc:sldMkLst>
    <p188:pos x="15875" y="15875"/>
    <p188:txBody>
      <a:bodyPr/>
      <a:lstStyle/>
      <a:p>
        <a:r>
          <a:rPr lang="es-CL"/>
          <a:t>revisar si es numero de turistas atendidos en el último año. COMENTARIO 11 ABRIL</a:t>
        </a:r>
      </a:p>
    </p188:txBody>
  </p188:cm>
  <p188:cm id="{4285F14B-1081-AFD6-F3D7-A8F08C329A4C}" authorId="{48A84BC1-9B84-7DEA-D2FF-5D7B1A7DEF0F}" created="2024-04-15T15:29:33.464">
    <pc:sldMkLst xmlns:pc="http://schemas.microsoft.com/office/powerpoint/2013/main/command">
      <pc:docMk/>
      <pc:sldMk cId="2544330050" sldId="326"/>
    </pc:sldMkLst>
    <p188:pos x="231775" y="231775"/>
    <p188:txBody>
      <a:bodyPr/>
      <a:lstStyle/>
      <a:p>
        <a:r>
          <a:rPr lang="es-CL"/>
          <a:t>NO ESTOY SEGURA SI ESTE GRAFICO CORRESPONDE A ESTE ENCABEZADO: Turistas que visitaron un emprendimiento o
empresa de turismo indígena</a:t>
        </a:r>
      </a:p>
    </p188:txBody>
  </p188:cm>
</p188:cmLst>
</file>

<file path=ppt/comments/modernComment_148_8D57977C.xml><?xml version="1.0" encoding="utf-8"?>
<p188:cmLst xmlns:a="http://schemas.openxmlformats.org/drawingml/2006/main" xmlns:r="http://schemas.openxmlformats.org/officeDocument/2006/relationships" xmlns:p188="http://schemas.microsoft.com/office/powerpoint/2018/8/main">
  <p188:cm id="{4BC47152-8B47-8658-DAD8-2B789D34A644}" authorId="{48A84BC1-9B84-7DEA-D2FF-5D7B1A7DEF0F}" created="2024-04-11T22:04:35.349">
    <pc:sldMkLst xmlns:pc="http://schemas.microsoft.com/office/powerpoint/2013/main/command">
      <pc:docMk/>
      <pc:sldMk cId="2371327868" sldId="328"/>
    </pc:sldMkLst>
    <p188:pos x="15875" y="15875"/>
    <p188:replyLst>
      <p188:reply id="{16D486BB-03C2-FAF4-0146-6018F7BE1FE4}" authorId="{48A84BC1-9B84-7DEA-D2FF-5D7B1A7DEF0F}" created="2024-04-11T22:05:06.741">
        <p188:txBody>
          <a:bodyPr/>
          <a:lstStyle/>
          <a:p>
            <a:r>
              <a:rPr lang="es-CL"/>
              <a:t>Sacar si es que no es coherente</a:t>
            </a:r>
          </a:p>
        </p188:txBody>
      </p188:reply>
    </p188:replyLst>
    <p188:txBody>
      <a:bodyPr/>
      <a:lstStyle/>
      <a:p>
        <a:r>
          <a:rPr lang="es-CL"/>
          <a:t>Preguntar a Matías.
Revisar la pregunta.</a:t>
        </a:r>
      </a:p>
    </p188:txBody>
  </p188:cm>
</p188:cmLst>
</file>

<file path=ppt/comments/modernComment_149_BD3209CC.xml><?xml version="1.0" encoding="utf-8"?>
<p188:cmLst xmlns:a="http://schemas.openxmlformats.org/drawingml/2006/main" xmlns:r="http://schemas.openxmlformats.org/officeDocument/2006/relationships" xmlns:p188="http://schemas.microsoft.com/office/powerpoint/2018/8/main">
  <p188:cm id="{59D9CE2F-330E-2A44-476E-2F7E74BD8142}" authorId="{48A84BC1-9B84-7DEA-D2FF-5D7B1A7DEF0F}" created="2024-04-11T22:06:43.339">
    <pc:sldMkLst xmlns:pc="http://schemas.microsoft.com/office/powerpoint/2013/main/command">
      <pc:docMk/>
      <pc:sldMk cId="3174173132" sldId="329"/>
    </pc:sldMkLst>
    <p188:pos x="15875" y="15875"/>
    <p188:replyLst>
      <p188:reply id="{319C3701-54BE-4C2D-9A1B-CEDBC4BC32F0}" authorId="{244146C6-0E01-C4BF-DDBC-1CB8EC5B342C}" created="2024-04-16T23:20:57.394">
        <p188:txBody>
          <a:bodyPr/>
          <a:lstStyle/>
          <a:p>
            <a:r>
              <a:rPr lang="es-CL"/>
              <a:t>¿?¿?</a:t>
            </a:r>
          </a:p>
        </p188:txBody>
      </p188:reply>
    </p188:replyLst>
    <p188:txBody>
      <a:bodyPr/>
      <a:lstStyle/>
      <a:p>
        <a:r>
          <a:rPr lang="es-CL"/>
          <a:t>Respuesta multiple</a:t>
        </a:r>
      </a:p>
    </p188:txBody>
  </p188:cm>
</p188:cmLst>
</file>

<file path=ppt/comments/modernComment_150_2C645D89.xml><?xml version="1.0" encoding="utf-8"?>
<p188:cmLst xmlns:a="http://schemas.openxmlformats.org/drawingml/2006/main" xmlns:r="http://schemas.openxmlformats.org/officeDocument/2006/relationships" xmlns:p188="http://schemas.microsoft.com/office/powerpoint/2018/8/main">
  <p188:cm id="{C7D2826A-6744-4E1E-8621-02EF02551157}" authorId="{48A84BC1-9B84-7DEA-D2FF-5D7B1A7DEF0F}" created="2024-04-11T22:07:52.401">
    <pc:sldMkLst xmlns:pc="http://schemas.microsoft.com/office/powerpoint/2013/main/command">
      <pc:docMk/>
      <pc:sldMk cId="311783543" sldId="336"/>
    </pc:sldMkLst>
    <p188:pos x="15875" y="15875"/>
    <p188:txBody>
      <a:bodyPr/>
      <a:lstStyle/>
      <a:p>
        <a:r>
          <a:rPr lang="es-CL"/>
          <a:t>cambiarlo por requeridas</a:t>
        </a:r>
      </a:p>
    </p188:txBody>
  </p188:cm>
</p188:cmLst>
</file>

<file path=ppt/comments/modernComment_151_B9831690.xml><?xml version="1.0" encoding="utf-8"?>
<p188:cmLst xmlns:a="http://schemas.openxmlformats.org/drawingml/2006/main" xmlns:r="http://schemas.openxmlformats.org/officeDocument/2006/relationships" xmlns:p188="http://schemas.microsoft.com/office/powerpoint/2018/8/main">
  <p188:cm id="{53331EA8-5F7F-F88B-C9CC-F4775A9F1686}" authorId="{48A84BC1-9B84-7DEA-D2FF-5D7B1A7DEF0F}" created="2024-04-11T21:03:25.746">
    <pc:sldMkLst xmlns:pc="http://schemas.microsoft.com/office/powerpoint/2013/main/command">
      <pc:docMk/>
      <pc:sldMk cId="3112375952" sldId="337"/>
    </pc:sldMkLst>
    <p188:pos x="15875" y="15875"/>
    <p188:txBody>
      <a:bodyPr/>
      <a:lstStyle/>
      <a:p>
        <a:endParaRPr lang="es-CL"/>
      </a:p>
    </p188:txBody>
  </p188:cm>
</p188:cmLst>
</file>

<file path=ppt/comments/modernComment_154_C235786B.xml><?xml version="1.0" encoding="utf-8"?>
<p188:cmLst xmlns:a="http://schemas.openxmlformats.org/drawingml/2006/main" xmlns:r="http://schemas.openxmlformats.org/officeDocument/2006/relationships" xmlns:p188="http://schemas.microsoft.com/office/powerpoint/2018/8/main">
  <p188:cm id="{920D4996-564F-9ECA-BE9D-81E483E42BFC}" authorId="{48A84BC1-9B84-7DEA-D2FF-5D7B1A7DEF0F}" created="2024-04-11T21:57:50.036">
    <pc:sldMkLst xmlns:pc="http://schemas.microsoft.com/office/powerpoint/2013/main/command">
      <pc:docMk/>
      <pc:sldMk cId="3258284139" sldId="340"/>
    </pc:sldMkLst>
    <p188:pos x="15875" y="15875"/>
    <p188:replyLst>
      <p188:reply id="{479DF18C-19C9-4ABD-BB61-4AAB4EE8B076}" authorId="{244146C6-0E01-C4BF-DDBC-1CB8EC5B342C}" created="2024-04-16T23:41:24.853">
        <p188:txBody>
          <a:bodyPr/>
          <a:lstStyle/>
          <a:p>
            <a:r>
              <a:rPr lang="es-CL"/>
              <a:t>¿Por qué? Es a nivel porcentual base 100.</a:t>
            </a:r>
          </a:p>
        </p188:txBody>
      </p188:reply>
    </p188:replyLst>
    <p188:txBody>
      <a:bodyPr/>
      <a:lstStyle/>
      <a:p>
        <a:r>
          <a:rPr lang="es-CL"/>
          <a:t>REVISAR N.</a:t>
        </a:r>
      </a:p>
    </p188:txBody>
  </p188:cm>
</p188:cmLst>
</file>

<file path=ppt/comments/modernComment_156_6EE1535E.xml><?xml version="1.0" encoding="utf-8"?>
<p188:cmLst xmlns:a="http://schemas.openxmlformats.org/drawingml/2006/main" xmlns:r="http://schemas.openxmlformats.org/officeDocument/2006/relationships" xmlns:p188="http://schemas.microsoft.com/office/powerpoint/2018/8/main">
  <p188:cm id="{5188DF1B-8C04-1D8E-4EE5-1A5BD7881FFD}" authorId="{48A84BC1-9B84-7DEA-D2FF-5D7B1A7DEF0F}" created="2024-04-15T15:09:31.447">
    <pc:sldMkLst xmlns:pc="http://schemas.microsoft.com/office/powerpoint/2013/main/command">
      <pc:docMk/>
      <pc:sldMk cId="1860260702" sldId="342"/>
    </pc:sldMkLst>
    <p188:pos x="15875" y="15875"/>
    <p188:replyLst>
      <p188:reply id="{8E2053EF-73D1-429A-A9D5-F99645138B96}" authorId="{244146C6-0E01-C4BF-DDBC-1CB8EC5B342C}" created="2024-04-17T00:07:46.384">
        <p188:txBody>
          <a:bodyPr/>
          <a:lstStyle/>
          <a:p>
            <a:r>
              <a:rPr lang="es-CL"/>
              <a:t>?</a:t>
            </a:r>
          </a:p>
        </p188:txBody>
      </p188:reply>
    </p188:replyLst>
    <p188:txBody>
      <a:bodyPr/>
      <a:lstStyle/>
      <a:p>
        <a:r>
          <a:rPr lang="es-CL"/>
          <a:t>ESTA DIAPO LA DUPLIQUE DEL INDICADOR ANTERIOR.</a:t>
        </a:r>
      </a:p>
    </p188:txBody>
  </p188:cm>
</p188:cmLst>
</file>

<file path=ppt/comments/modernComment_157_2F8BE423.xml><?xml version="1.0" encoding="utf-8"?>
<p188:cmLst xmlns:a="http://schemas.openxmlformats.org/drawingml/2006/main" xmlns:r="http://schemas.openxmlformats.org/officeDocument/2006/relationships" xmlns:p188="http://schemas.microsoft.com/office/powerpoint/2018/8/main">
  <p188:cm id="{24122FEB-6E31-C14F-D3DA-C4E4C659A461}" authorId="{48A84BC1-9B84-7DEA-D2FF-5D7B1A7DEF0F}" created="2024-04-15T15:12:54.258">
    <pc:sldMkLst xmlns:pc="http://schemas.microsoft.com/office/powerpoint/2013/main/command">
      <pc:docMk/>
      <pc:sldMk cId="797697059" sldId="343"/>
    </pc:sldMkLst>
    <p188:pos x="15875" y="15875"/>
    <p188:txBody>
      <a:bodyPr/>
      <a:lstStyle/>
      <a:p>
        <a:r>
          <a:rPr lang="es-CL"/>
          <a:t>Esta diapo la dupliqué del indicador anterior.</a:t>
        </a:r>
      </a:p>
    </p188:txBody>
  </p188:cm>
</p188:cmLst>
</file>

<file path=ppt/comments/modernComment_158_971FD6AC.xml><?xml version="1.0" encoding="utf-8"?>
<p188:cmLst xmlns:a="http://schemas.openxmlformats.org/drawingml/2006/main" xmlns:r="http://schemas.openxmlformats.org/officeDocument/2006/relationships" xmlns:p188="http://schemas.microsoft.com/office/powerpoint/2018/8/main">
  <p188:cm id="{15448526-C5F2-6319-C022-D5C1D63B3EB4}" authorId="{48A84BC1-9B84-7DEA-D2FF-5D7B1A7DEF0F}" created="2024-04-11T21:54:41.143">
    <pc:sldMkLst xmlns:pc="http://schemas.microsoft.com/office/powerpoint/2013/main/command">
      <pc:docMk/>
      <pc:sldMk cId="2535446188" sldId="344"/>
    </pc:sldMkLst>
    <p188:pos x="15875" y="15875"/>
    <p188:replyLst>
      <p188:reply id="{2260D68C-200C-7748-D882-F1DD42EFE1B4}" authorId="{48A84BC1-9B84-7DEA-D2FF-5D7B1A7DEF0F}" created="2024-04-15T15:22:35.674">
        <p188:txBody>
          <a:bodyPr/>
          <a:lstStyle/>
          <a:p>
            <a:r>
              <a:rPr lang="es-CL"/>
              <a:t>COMENTARIO REU11ABRIL</a:t>
            </a:r>
          </a:p>
        </p188:txBody>
      </p188:reply>
    </p188:replyLst>
    <p188:txBody>
      <a:bodyPr/>
      <a:lstStyle/>
      <a:p>
        <a:r>
          <a:rPr lang="es-CL"/>
          <a:t>Daniela: si no está, incluir cuál es la actividad económica principal para saber cuál es la actividad preponderante.</a:t>
        </a:r>
      </a:p>
    </p188:txBody>
  </p188:cm>
</p188:cmLst>
</file>

<file path=ppt/comments/modernComment_166_89C624C9.xml><?xml version="1.0" encoding="utf-8"?>
<p188:cmLst xmlns:a="http://schemas.openxmlformats.org/drawingml/2006/main" xmlns:r="http://schemas.openxmlformats.org/officeDocument/2006/relationships" xmlns:p188="http://schemas.microsoft.com/office/powerpoint/2018/8/main">
  <p188:cm id="{9774AF80-7301-4F7E-899A-D77B6A953F99}" authorId="{244146C6-0E01-C4BF-DDBC-1CB8EC5B342C}" created="2024-04-17T00:05:08.602">
    <ac:deMkLst xmlns:ac="http://schemas.microsoft.com/office/drawing/2013/main/command">
      <pc:docMk xmlns:pc="http://schemas.microsoft.com/office/powerpoint/2013/main/command"/>
      <pc:sldMk xmlns:pc="http://schemas.microsoft.com/office/powerpoint/2013/main/command" cId="2311464137" sldId="358"/>
      <ac:spMk id="2" creationId="{00000000-0000-0000-0000-000000000000}"/>
    </ac:deMkLst>
    <p188:txBody>
      <a:bodyPr/>
      <a:lstStyle/>
      <a:p>
        <a:r>
          <a:rPr lang="es-CL"/>
          <a:t>Ya está en el gráfico</a:t>
        </a:r>
      </a:p>
    </p188:txBody>
  </p188:cm>
</p188:cmLst>
</file>

<file path=ppt/comments/modernComment_16E_39588E20.xml><?xml version="1.0" encoding="utf-8"?>
<p188:cmLst xmlns:a="http://schemas.openxmlformats.org/drawingml/2006/main" xmlns:r="http://schemas.openxmlformats.org/officeDocument/2006/relationships" xmlns:p188="http://schemas.microsoft.com/office/powerpoint/2018/8/main">
  <p188:cm id="{0C11014C-93DE-47D8-A8BC-B166D3CBA729}" authorId="{244146C6-0E01-C4BF-DDBC-1CB8EC5B342C}" created="2024-04-16T23:38:53.079">
    <ac:deMkLst xmlns:ac="http://schemas.microsoft.com/office/drawing/2013/main/command">
      <pc:docMk xmlns:pc="http://schemas.microsoft.com/office/powerpoint/2013/main/command"/>
      <pc:sldMk xmlns:pc="http://schemas.microsoft.com/office/powerpoint/2013/main/command" cId="962104864" sldId="366"/>
      <ac:spMk id="2" creationId="{00000000-0000-0000-0000-000000000000}"/>
    </ac:deMkLst>
    <p188:txBody>
      <a:bodyPr/>
      <a:lstStyle/>
      <a:p>
        <a:r>
          <a:rPr lang="es-CL"/>
          <a:t>No la incluí por las respuestas que tiene.
.</a:t>
        </a:r>
      </a:p>
    </p188:txBody>
  </p188:cm>
</p188:cmLst>
</file>

<file path=ppt/comments/modernComment_16F_BC1352E1.xml><?xml version="1.0" encoding="utf-8"?>
<p188:cmLst xmlns:a="http://schemas.openxmlformats.org/drawingml/2006/main" xmlns:r="http://schemas.openxmlformats.org/officeDocument/2006/relationships" xmlns:p188="http://schemas.microsoft.com/office/powerpoint/2018/8/main">
  <p188:cm id="{DB42F836-A0AA-4137-9591-FE9338E66687}" authorId="{244146C6-0E01-C4BF-DDBC-1CB8EC5B342C}" created="2024-04-17T14:29:29.853">
    <ac:deMkLst xmlns:ac="http://schemas.microsoft.com/office/drawing/2013/main/command">
      <pc:docMk xmlns:pc="http://schemas.microsoft.com/office/powerpoint/2013/main/command"/>
      <pc:sldMk xmlns:pc="http://schemas.microsoft.com/office/powerpoint/2013/main/command" cId="3155383009" sldId="367"/>
      <ac:graphicFrameMk id="9" creationId="{8CF538D3-F08D-C967-CE0B-FEBFAD77CEE3}"/>
    </ac:deMkLst>
    <p188:txBody>
      <a:bodyPr/>
      <a:lstStyle/>
      <a:p>
        <a:r>
          <a:rPr lang="es-CL"/>
          <a:t>Este tiene que ser leído así: Un 29% dijo dos personas, un 19% 1 personas, etc.
</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E83F3F-9849-6A60-23C5-04A7F38E820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5872847A-F846-553B-FF5C-F319210D3E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8FA74CF9-60DA-A859-EC50-79F0C05E071E}"/>
              </a:ext>
            </a:extLst>
          </p:cNvPr>
          <p:cNvSpPr>
            <a:spLocks noGrp="1"/>
          </p:cNvSpPr>
          <p:nvPr>
            <p:ph type="dt" sz="half" idx="10"/>
          </p:nvPr>
        </p:nvSpPr>
        <p:spPr/>
        <p:txBody>
          <a:bodyPr/>
          <a:lstStyle/>
          <a:p>
            <a:fld id="{89D13B50-39DD-4016-8DE9-0FD1AB533C8D}" type="datetimeFigureOut">
              <a:rPr lang="es-CL" smtClean="0"/>
              <a:t>17-04-2024</a:t>
            </a:fld>
            <a:endParaRPr lang="es-CL"/>
          </a:p>
        </p:txBody>
      </p:sp>
      <p:sp>
        <p:nvSpPr>
          <p:cNvPr id="5" name="Marcador de pie de página 4">
            <a:extLst>
              <a:ext uri="{FF2B5EF4-FFF2-40B4-BE49-F238E27FC236}">
                <a16:creationId xmlns:a16="http://schemas.microsoft.com/office/drawing/2014/main" id="{EA369406-B7F4-97D7-1C66-5FB603A64C1E}"/>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949473B7-D058-B85C-E749-70CFE21949E2}"/>
              </a:ext>
            </a:extLst>
          </p:cNvPr>
          <p:cNvSpPr>
            <a:spLocks noGrp="1"/>
          </p:cNvSpPr>
          <p:nvPr>
            <p:ph type="sldNum" sz="quarter" idx="12"/>
          </p:nvPr>
        </p:nvSpPr>
        <p:spPr/>
        <p:txBody>
          <a:bodyPr/>
          <a:lstStyle/>
          <a:p>
            <a:fld id="{B4A234C5-6934-41EB-824E-D8E3DAEBCD20}" type="slidenum">
              <a:rPr lang="es-CL" smtClean="0"/>
              <a:t>‹Nº›</a:t>
            </a:fld>
            <a:endParaRPr lang="es-CL"/>
          </a:p>
        </p:txBody>
      </p:sp>
    </p:spTree>
    <p:extLst>
      <p:ext uri="{BB962C8B-B14F-4D97-AF65-F5344CB8AC3E}">
        <p14:creationId xmlns:p14="http://schemas.microsoft.com/office/powerpoint/2010/main" val="539534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14B03F-F557-1067-D8EE-A5355B1B54E3}"/>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7656E305-C8BE-1ED5-A16B-F8CE182EE30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A18BC6A6-0134-E3D6-2ED8-5073699359D6}"/>
              </a:ext>
            </a:extLst>
          </p:cNvPr>
          <p:cNvSpPr>
            <a:spLocks noGrp="1"/>
          </p:cNvSpPr>
          <p:nvPr>
            <p:ph type="dt" sz="half" idx="10"/>
          </p:nvPr>
        </p:nvSpPr>
        <p:spPr/>
        <p:txBody>
          <a:bodyPr/>
          <a:lstStyle/>
          <a:p>
            <a:fld id="{89D13B50-39DD-4016-8DE9-0FD1AB533C8D}" type="datetimeFigureOut">
              <a:rPr lang="es-CL" smtClean="0"/>
              <a:t>17-04-2024</a:t>
            </a:fld>
            <a:endParaRPr lang="es-CL"/>
          </a:p>
        </p:txBody>
      </p:sp>
      <p:sp>
        <p:nvSpPr>
          <p:cNvPr id="5" name="Marcador de pie de página 4">
            <a:extLst>
              <a:ext uri="{FF2B5EF4-FFF2-40B4-BE49-F238E27FC236}">
                <a16:creationId xmlns:a16="http://schemas.microsoft.com/office/drawing/2014/main" id="{EF341CB9-14E8-2EEC-0D91-7BDCF4D3141D}"/>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7C274F92-626E-2907-2819-0734F04C0C20}"/>
              </a:ext>
            </a:extLst>
          </p:cNvPr>
          <p:cNvSpPr>
            <a:spLocks noGrp="1"/>
          </p:cNvSpPr>
          <p:nvPr>
            <p:ph type="sldNum" sz="quarter" idx="12"/>
          </p:nvPr>
        </p:nvSpPr>
        <p:spPr/>
        <p:txBody>
          <a:bodyPr/>
          <a:lstStyle/>
          <a:p>
            <a:fld id="{B4A234C5-6934-41EB-824E-D8E3DAEBCD20}" type="slidenum">
              <a:rPr lang="es-CL" smtClean="0"/>
              <a:t>‹Nº›</a:t>
            </a:fld>
            <a:endParaRPr lang="es-CL"/>
          </a:p>
        </p:txBody>
      </p:sp>
    </p:spTree>
    <p:extLst>
      <p:ext uri="{BB962C8B-B14F-4D97-AF65-F5344CB8AC3E}">
        <p14:creationId xmlns:p14="http://schemas.microsoft.com/office/powerpoint/2010/main" val="1546849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1D646C9-4F21-8A2A-CA3B-6501EE97547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412510C0-01F3-075E-09A5-7E1E7547D0B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CF54D90B-5D48-F74A-0688-71172E8518F7}"/>
              </a:ext>
            </a:extLst>
          </p:cNvPr>
          <p:cNvSpPr>
            <a:spLocks noGrp="1"/>
          </p:cNvSpPr>
          <p:nvPr>
            <p:ph type="dt" sz="half" idx="10"/>
          </p:nvPr>
        </p:nvSpPr>
        <p:spPr/>
        <p:txBody>
          <a:bodyPr/>
          <a:lstStyle/>
          <a:p>
            <a:fld id="{89D13B50-39DD-4016-8DE9-0FD1AB533C8D}" type="datetimeFigureOut">
              <a:rPr lang="es-CL" smtClean="0"/>
              <a:t>17-04-2024</a:t>
            </a:fld>
            <a:endParaRPr lang="es-CL"/>
          </a:p>
        </p:txBody>
      </p:sp>
      <p:sp>
        <p:nvSpPr>
          <p:cNvPr id="5" name="Marcador de pie de página 4">
            <a:extLst>
              <a:ext uri="{FF2B5EF4-FFF2-40B4-BE49-F238E27FC236}">
                <a16:creationId xmlns:a16="http://schemas.microsoft.com/office/drawing/2014/main" id="{45886AD8-9FCD-9B4C-2513-55014147D41F}"/>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464B594E-904D-EEF8-AA15-02572FFE2B0F}"/>
              </a:ext>
            </a:extLst>
          </p:cNvPr>
          <p:cNvSpPr>
            <a:spLocks noGrp="1"/>
          </p:cNvSpPr>
          <p:nvPr>
            <p:ph type="sldNum" sz="quarter" idx="12"/>
          </p:nvPr>
        </p:nvSpPr>
        <p:spPr/>
        <p:txBody>
          <a:bodyPr/>
          <a:lstStyle/>
          <a:p>
            <a:fld id="{B4A234C5-6934-41EB-824E-D8E3DAEBCD20}" type="slidenum">
              <a:rPr lang="es-CL" smtClean="0"/>
              <a:t>‹Nº›</a:t>
            </a:fld>
            <a:endParaRPr lang="es-CL"/>
          </a:p>
        </p:txBody>
      </p:sp>
    </p:spTree>
    <p:extLst>
      <p:ext uri="{BB962C8B-B14F-4D97-AF65-F5344CB8AC3E}">
        <p14:creationId xmlns:p14="http://schemas.microsoft.com/office/powerpoint/2010/main" val="1016460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0A7C66-FF7A-7914-D61A-88BA8E6BD6D9}"/>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FB986DF5-4794-8C1F-489E-AEF0A3BEF3B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1F53DC81-0F29-CF9F-FD19-DD348FFE6EF8}"/>
              </a:ext>
            </a:extLst>
          </p:cNvPr>
          <p:cNvSpPr>
            <a:spLocks noGrp="1"/>
          </p:cNvSpPr>
          <p:nvPr>
            <p:ph type="dt" sz="half" idx="10"/>
          </p:nvPr>
        </p:nvSpPr>
        <p:spPr/>
        <p:txBody>
          <a:bodyPr/>
          <a:lstStyle/>
          <a:p>
            <a:fld id="{89D13B50-39DD-4016-8DE9-0FD1AB533C8D}" type="datetimeFigureOut">
              <a:rPr lang="es-CL" smtClean="0"/>
              <a:t>17-04-2024</a:t>
            </a:fld>
            <a:endParaRPr lang="es-CL"/>
          </a:p>
        </p:txBody>
      </p:sp>
      <p:sp>
        <p:nvSpPr>
          <p:cNvPr id="5" name="Marcador de pie de página 4">
            <a:extLst>
              <a:ext uri="{FF2B5EF4-FFF2-40B4-BE49-F238E27FC236}">
                <a16:creationId xmlns:a16="http://schemas.microsoft.com/office/drawing/2014/main" id="{C3EF146A-519E-8097-8CFB-E2F92E055581}"/>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9F1B6DF1-8C5A-176C-CC7B-FC298BE53C6D}"/>
              </a:ext>
            </a:extLst>
          </p:cNvPr>
          <p:cNvSpPr>
            <a:spLocks noGrp="1"/>
          </p:cNvSpPr>
          <p:nvPr>
            <p:ph type="sldNum" sz="quarter" idx="12"/>
          </p:nvPr>
        </p:nvSpPr>
        <p:spPr/>
        <p:txBody>
          <a:bodyPr/>
          <a:lstStyle/>
          <a:p>
            <a:fld id="{B4A234C5-6934-41EB-824E-D8E3DAEBCD20}" type="slidenum">
              <a:rPr lang="es-CL" smtClean="0"/>
              <a:t>‹Nº›</a:t>
            </a:fld>
            <a:endParaRPr lang="es-CL"/>
          </a:p>
        </p:txBody>
      </p:sp>
    </p:spTree>
    <p:extLst>
      <p:ext uri="{BB962C8B-B14F-4D97-AF65-F5344CB8AC3E}">
        <p14:creationId xmlns:p14="http://schemas.microsoft.com/office/powerpoint/2010/main" val="1498727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FC8DDB-AE83-26B2-EFEE-F0E97592629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D6CB6FF4-C607-73D4-B49D-988981CFEAB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FF4F013-F6DE-984A-1F92-09467BA91AF9}"/>
              </a:ext>
            </a:extLst>
          </p:cNvPr>
          <p:cNvSpPr>
            <a:spLocks noGrp="1"/>
          </p:cNvSpPr>
          <p:nvPr>
            <p:ph type="dt" sz="half" idx="10"/>
          </p:nvPr>
        </p:nvSpPr>
        <p:spPr/>
        <p:txBody>
          <a:bodyPr/>
          <a:lstStyle/>
          <a:p>
            <a:fld id="{89D13B50-39DD-4016-8DE9-0FD1AB533C8D}" type="datetimeFigureOut">
              <a:rPr lang="es-CL" smtClean="0"/>
              <a:t>17-04-2024</a:t>
            </a:fld>
            <a:endParaRPr lang="es-CL"/>
          </a:p>
        </p:txBody>
      </p:sp>
      <p:sp>
        <p:nvSpPr>
          <p:cNvPr id="5" name="Marcador de pie de página 4">
            <a:extLst>
              <a:ext uri="{FF2B5EF4-FFF2-40B4-BE49-F238E27FC236}">
                <a16:creationId xmlns:a16="http://schemas.microsoft.com/office/drawing/2014/main" id="{9023CFF5-B5F5-E954-7BBC-F9A78B07AE12}"/>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8E3CC8C-C627-15D4-116A-16EE92EBA37D}"/>
              </a:ext>
            </a:extLst>
          </p:cNvPr>
          <p:cNvSpPr>
            <a:spLocks noGrp="1"/>
          </p:cNvSpPr>
          <p:nvPr>
            <p:ph type="sldNum" sz="quarter" idx="12"/>
          </p:nvPr>
        </p:nvSpPr>
        <p:spPr/>
        <p:txBody>
          <a:bodyPr/>
          <a:lstStyle/>
          <a:p>
            <a:fld id="{B4A234C5-6934-41EB-824E-D8E3DAEBCD20}" type="slidenum">
              <a:rPr lang="es-CL" smtClean="0"/>
              <a:t>‹Nº›</a:t>
            </a:fld>
            <a:endParaRPr lang="es-CL"/>
          </a:p>
        </p:txBody>
      </p:sp>
    </p:spTree>
    <p:extLst>
      <p:ext uri="{BB962C8B-B14F-4D97-AF65-F5344CB8AC3E}">
        <p14:creationId xmlns:p14="http://schemas.microsoft.com/office/powerpoint/2010/main" val="2382897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0C4F19-04FF-555D-5AF6-664670EAA450}"/>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153B5FC9-F7CF-9A36-A11E-C5A58AAF659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52E59859-5B4D-CF29-80E8-941CDBD8560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2EE30209-F5E7-D6CE-69B9-3281CBCC28ED}"/>
              </a:ext>
            </a:extLst>
          </p:cNvPr>
          <p:cNvSpPr>
            <a:spLocks noGrp="1"/>
          </p:cNvSpPr>
          <p:nvPr>
            <p:ph type="dt" sz="half" idx="10"/>
          </p:nvPr>
        </p:nvSpPr>
        <p:spPr/>
        <p:txBody>
          <a:bodyPr/>
          <a:lstStyle/>
          <a:p>
            <a:fld id="{89D13B50-39DD-4016-8DE9-0FD1AB533C8D}" type="datetimeFigureOut">
              <a:rPr lang="es-CL" smtClean="0"/>
              <a:t>17-04-2024</a:t>
            </a:fld>
            <a:endParaRPr lang="es-CL"/>
          </a:p>
        </p:txBody>
      </p:sp>
      <p:sp>
        <p:nvSpPr>
          <p:cNvPr id="6" name="Marcador de pie de página 5">
            <a:extLst>
              <a:ext uri="{FF2B5EF4-FFF2-40B4-BE49-F238E27FC236}">
                <a16:creationId xmlns:a16="http://schemas.microsoft.com/office/drawing/2014/main" id="{35CE6220-832B-6610-B73E-18EBB4BE1616}"/>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60515692-6ECE-842D-DF82-23D9CD0284D1}"/>
              </a:ext>
            </a:extLst>
          </p:cNvPr>
          <p:cNvSpPr>
            <a:spLocks noGrp="1"/>
          </p:cNvSpPr>
          <p:nvPr>
            <p:ph type="sldNum" sz="quarter" idx="12"/>
          </p:nvPr>
        </p:nvSpPr>
        <p:spPr/>
        <p:txBody>
          <a:bodyPr/>
          <a:lstStyle/>
          <a:p>
            <a:fld id="{B4A234C5-6934-41EB-824E-D8E3DAEBCD20}" type="slidenum">
              <a:rPr lang="es-CL" smtClean="0"/>
              <a:t>‹Nº›</a:t>
            </a:fld>
            <a:endParaRPr lang="es-CL"/>
          </a:p>
        </p:txBody>
      </p:sp>
    </p:spTree>
    <p:extLst>
      <p:ext uri="{BB962C8B-B14F-4D97-AF65-F5344CB8AC3E}">
        <p14:creationId xmlns:p14="http://schemas.microsoft.com/office/powerpoint/2010/main" val="2354114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69B2FE-D767-8205-21BC-05B1B96AD1E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113D974C-39B8-4BB5-8B8B-DA0239AF09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4A57FB7-D2A5-024B-52BB-0918369CE48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2D9C303F-1E0F-3DB6-A7D1-3EDCBD68CA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DF2B658-473E-090F-9A67-459E2828926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C8AC12BF-F892-26E8-34F4-F543976E9295}"/>
              </a:ext>
            </a:extLst>
          </p:cNvPr>
          <p:cNvSpPr>
            <a:spLocks noGrp="1"/>
          </p:cNvSpPr>
          <p:nvPr>
            <p:ph type="dt" sz="half" idx="10"/>
          </p:nvPr>
        </p:nvSpPr>
        <p:spPr/>
        <p:txBody>
          <a:bodyPr/>
          <a:lstStyle/>
          <a:p>
            <a:fld id="{89D13B50-39DD-4016-8DE9-0FD1AB533C8D}" type="datetimeFigureOut">
              <a:rPr lang="es-CL" smtClean="0"/>
              <a:t>17-04-2024</a:t>
            </a:fld>
            <a:endParaRPr lang="es-CL"/>
          </a:p>
        </p:txBody>
      </p:sp>
      <p:sp>
        <p:nvSpPr>
          <p:cNvPr id="8" name="Marcador de pie de página 7">
            <a:extLst>
              <a:ext uri="{FF2B5EF4-FFF2-40B4-BE49-F238E27FC236}">
                <a16:creationId xmlns:a16="http://schemas.microsoft.com/office/drawing/2014/main" id="{5D303A7B-0210-70E6-82D2-A82288A949EC}"/>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7AB37D60-0C89-CECF-3CA9-2211B9A729A8}"/>
              </a:ext>
            </a:extLst>
          </p:cNvPr>
          <p:cNvSpPr>
            <a:spLocks noGrp="1"/>
          </p:cNvSpPr>
          <p:nvPr>
            <p:ph type="sldNum" sz="quarter" idx="12"/>
          </p:nvPr>
        </p:nvSpPr>
        <p:spPr/>
        <p:txBody>
          <a:bodyPr/>
          <a:lstStyle/>
          <a:p>
            <a:fld id="{B4A234C5-6934-41EB-824E-D8E3DAEBCD20}" type="slidenum">
              <a:rPr lang="es-CL" smtClean="0"/>
              <a:t>‹Nº›</a:t>
            </a:fld>
            <a:endParaRPr lang="es-CL"/>
          </a:p>
        </p:txBody>
      </p:sp>
    </p:spTree>
    <p:extLst>
      <p:ext uri="{BB962C8B-B14F-4D97-AF65-F5344CB8AC3E}">
        <p14:creationId xmlns:p14="http://schemas.microsoft.com/office/powerpoint/2010/main" val="1169419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F2D54C-80EB-27D0-BF21-14AA5446B3ED}"/>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1D0918C6-2365-53BD-B57D-3F36B5EF4124}"/>
              </a:ext>
            </a:extLst>
          </p:cNvPr>
          <p:cNvSpPr>
            <a:spLocks noGrp="1"/>
          </p:cNvSpPr>
          <p:nvPr>
            <p:ph type="dt" sz="half" idx="10"/>
          </p:nvPr>
        </p:nvSpPr>
        <p:spPr/>
        <p:txBody>
          <a:bodyPr/>
          <a:lstStyle/>
          <a:p>
            <a:fld id="{89D13B50-39DD-4016-8DE9-0FD1AB533C8D}" type="datetimeFigureOut">
              <a:rPr lang="es-CL" smtClean="0"/>
              <a:t>17-04-2024</a:t>
            </a:fld>
            <a:endParaRPr lang="es-CL"/>
          </a:p>
        </p:txBody>
      </p:sp>
      <p:sp>
        <p:nvSpPr>
          <p:cNvPr id="4" name="Marcador de pie de página 3">
            <a:extLst>
              <a:ext uri="{FF2B5EF4-FFF2-40B4-BE49-F238E27FC236}">
                <a16:creationId xmlns:a16="http://schemas.microsoft.com/office/drawing/2014/main" id="{82563960-D4AF-C022-BAA1-8F717D9DBF92}"/>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813CC377-D6B6-CCE6-EAF0-05E2AEDB08AE}"/>
              </a:ext>
            </a:extLst>
          </p:cNvPr>
          <p:cNvSpPr>
            <a:spLocks noGrp="1"/>
          </p:cNvSpPr>
          <p:nvPr>
            <p:ph type="sldNum" sz="quarter" idx="12"/>
          </p:nvPr>
        </p:nvSpPr>
        <p:spPr/>
        <p:txBody>
          <a:bodyPr/>
          <a:lstStyle/>
          <a:p>
            <a:fld id="{B4A234C5-6934-41EB-824E-D8E3DAEBCD20}" type="slidenum">
              <a:rPr lang="es-CL" smtClean="0"/>
              <a:t>‹Nº›</a:t>
            </a:fld>
            <a:endParaRPr lang="es-CL"/>
          </a:p>
        </p:txBody>
      </p:sp>
    </p:spTree>
    <p:extLst>
      <p:ext uri="{BB962C8B-B14F-4D97-AF65-F5344CB8AC3E}">
        <p14:creationId xmlns:p14="http://schemas.microsoft.com/office/powerpoint/2010/main" val="696467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96359D9-F9E5-B9A2-CF07-13407F1B2329}"/>
              </a:ext>
            </a:extLst>
          </p:cNvPr>
          <p:cNvSpPr>
            <a:spLocks noGrp="1"/>
          </p:cNvSpPr>
          <p:nvPr>
            <p:ph type="dt" sz="half" idx="10"/>
          </p:nvPr>
        </p:nvSpPr>
        <p:spPr/>
        <p:txBody>
          <a:bodyPr/>
          <a:lstStyle/>
          <a:p>
            <a:fld id="{89D13B50-39DD-4016-8DE9-0FD1AB533C8D}" type="datetimeFigureOut">
              <a:rPr lang="es-CL" smtClean="0"/>
              <a:t>17-04-2024</a:t>
            </a:fld>
            <a:endParaRPr lang="es-CL"/>
          </a:p>
        </p:txBody>
      </p:sp>
      <p:sp>
        <p:nvSpPr>
          <p:cNvPr id="3" name="Marcador de pie de página 2">
            <a:extLst>
              <a:ext uri="{FF2B5EF4-FFF2-40B4-BE49-F238E27FC236}">
                <a16:creationId xmlns:a16="http://schemas.microsoft.com/office/drawing/2014/main" id="{2E26E82A-8B87-7437-B8B3-E58E9A902E9F}"/>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4877F8C4-788F-1D89-7A7D-9881658D7A46}"/>
              </a:ext>
            </a:extLst>
          </p:cNvPr>
          <p:cNvSpPr>
            <a:spLocks noGrp="1"/>
          </p:cNvSpPr>
          <p:nvPr>
            <p:ph type="sldNum" sz="quarter" idx="12"/>
          </p:nvPr>
        </p:nvSpPr>
        <p:spPr/>
        <p:txBody>
          <a:bodyPr/>
          <a:lstStyle/>
          <a:p>
            <a:fld id="{B4A234C5-6934-41EB-824E-D8E3DAEBCD20}" type="slidenum">
              <a:rPr lang="es-CL" smtClean="0"/>
              <a:t>‹Nº›</a:t>
            </a:fld>
            <a:endParaRPr lang="es-CL"/>
          </a:p>
        </p:txBody>
      </p:sp>
    </p:spTree>
    <p:extLst>
      <p:ext uri="{BB962C8B-B14F-4D97-AF65-F5344CB8AC3E}">
        <p14:creationId xmlns:p14="http://schemas.microsoft.com/office/powerpoint/2010/main" val="2170570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5A2FED-5B26-E207-6CC9-43482040F41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609EF8AF-866F-D199-45F0-B469E7F153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A9928322-606D-1EB2-090B-FBD5C5940B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7C593BB-7DD4-7718-CC75-4B83C36D3251}"/>
              </a:ext>
            </a:extLst>
          </p:cNvPr>
          <p:cNvSpPr>
            <a:spLocks noGrp="1"/>
          </p:cNvSpPr>
          <p:nvPr>
            <p:ph type="dt" sz="half" idx="10"/>
          </p:nvPr>
        </p:nvSpPr>
        <p:spPr/>
        <p:txBody>
          <a:bodyPr/>
          <a:lstStyle/>
          <a:p>
            <a:fld id="{89D13B50-39DD-4016-8DE9-0FD1AB533C8D}" type="datetimeFigureOut">
              <a:rPr lang="es-CL" smtClean="0"/>
              <a:t>17-04-2024</a:t>
            </a:fld>
            <a:endParaRPr lang="es-CL"/>
          </a:p>
        </p:txBody>
      </p:sp>
      <p:sp>
        <p:nvSpPr>
          <p:cNvPr id="6" name="Marcador de pie de página 5">
            <a:extLst>
              <a:ext uri="{FF2B5EF4-FFF2-40B4-BE49-F238E27FC236}">
                <a16:creationId xmlns:a16="http://schemas.microsoft.com/office/drawing/2014/main" id="{C58E6ACF-668D-C282-AF6E-DFB809B2854D}"/>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92DB833C-4E4F-2554-EE86-47487A47D312}"/>
              </a:ext>
            </a:extLst>
          </p:cNvPr>
          <p:cNvSpPr>
            <a:spLocks noGrp="1"/>
          </p:cNvSpPr>
          <p:nvPr>
            <p:ph type="sldNum" sz="quarter" idx="12"/>
          </p:nvPr>
        </p:nvSpPr>
        <p:spPr/>
        <p:txBody>
          <a:bodyPr/>
          <a:lstStyle/>
          <a:p>
            <a:fld id="{B4A234C5-6934-41EB-824E-D8E3DAEBCD20}" type="slidenum">
              <a:rPr lang="es-CL" smtClean="0"/>
              <a:t>‹Nº›</a:t>
            </a:fld>
            <a:endParaRPr lang="es-CL"/>
          </a:p>
        </p:txBody>
      </p:sp>
    </p:spTree>
    <p:extLst>
      <p:ext uri="{BB962C8B-B14F-4D97-AF65-F5344CB8AC3E}">
        <p14:creationId xmlns:p14="http://schemas.microsoft.com/office/powerpoint/2010/main" val="324892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0FE351-E60C-A11F-93B8-688BEB4ADB9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5FA8AA8D-7933-A884-D365-78DDC23422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9165CC4F-7296-E917-501A-ABDF667B8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0C170F0-E449-43AE-D06B-91A567C8CE5C}"/>
              </a:ext>
            </a:extLst>
          </p:cNvPr>
          <p:cNvSpPr>
            <a:spLocks noGrp="1"/>
          </p:cNvSpPr>
          <p:nvPr>
            <p:ph type="dt" sz="half" idx="10"/>
          </p:nvPr>
        </p:nvSpPr>
        <p:spPr/>
        <p:txBody>
          <a:bodyPr/>
          <a:lstStyle/>
          <a:p>
            <a:fld id="{89D13B50-39DD-4016-8DE9-0FD1AB533C8D}" type="datetimeFigureOut">
              <a:rPr lang="es-CL" smtClean="0"/>
              <a:t>17-04-2024</a:t>
            </a:fld>
            <a:endParaRPr lang="es-CL"/>
          </a:p>
        </p:txBody>
      </p:sp>
      <p:sp>
        <p:nvSpPr>
          <p:cNvPr id="6" name="Marcador de pie de página 5">
            <a:extLst>
              <a:ext uri="{FF2B5EF4-FFF2-40B4-BE49-F238E27FC236}">
                <a16:creationId xmlns:a16="http://schemas.microsoft.com/office/drawing/2014/main" id="{C2B87A77-1300-87A7-4453-16B803124FF3}"/>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CD40A864-A8A6-9E28-9A5E-8747715964B7}"/>
              </a:ext>
            </a:extLst>
          </p:cNvPr>
          <p:cNvSpPr>
            <a:spLocks noGrp="1"/>
          </p:cNvSpPr>
          <p:nvPr>
            <p:ph type="sldNum" sz="quarter" idx="12"/>
          </p:nvPr>
        </p:nvSpPr>
        <p:spPr/>
        <p:txBody>
          <a:bodyPr/>
          <a:lstStyle/>
          <a:p>
            <a:fld id="{B4A234C5-6934-41EB-824E-D8E3DAEBCD20}" type="slidenum">
              <a:rPr lang="es-CL" smtClean="0"/>
              <a:t>‹Nº›</a:t>
            </a:fld>
            <a:endParaRPr lang="es-CL"/>
          </a:p>
        </p:txBody>
      </p:sp>
    </p:spTree>
    <p:extLst>
      <p:ext uri="{BB962C8B-B14F-4D97-AF65-F5344CB8AC3E}">
        <p14:creationId xmlns:p14="http://schemas.microsoft.com/office/powerpoint/2010/main" val="1044913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71E6B7A-4206-9B1F-715F-AEBC060936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2CBDB5B1-A40B-5A98-33AE-03D9345A85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DD92A8EB-7880-AF4C-85C3-04AFB540EB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9D13B50-39DD-4016-8DE9-0FD1AB533C8D}" type="datetimeFigureOut">
              <a:rPr lang="es-CL" smtClean="0"/>
              <a:t>17-04-2024</a:t>
            </a:fld>
            <a:endParaRPr lang="es-CL"/>
          </a:p>
        </p:txBody>
      </p:sp>
      <p:sp>
        <p:nvSpPr>
          <p:cNvPr id="5" name="Marcador de pie de página 4">
            <a:extLst>
              <a:ext uri="{FF2B5EF4-FFF2-40B4-BE49-F238E27FC236}">
                <a16:creationId xmlns:a16="http://schemas.microsoft.com/office/drawing/2014/main" id="{2A8DCDB2-3F78-544B-2DE1-7774BB2E55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L"/>
          </a:p>
        </p:txBody>
      </p:sp>
      <p:sp>
        <p:nvSpPr>
          <p:cNvPr id="6" name="Marcador de número de diapositiva 5">
            <a:extLst>
              <a:ext uri="{FF2B5EF4-FFF2-40B4-BE49-F238E27FC236}">
                <a16:creationId xmlns:a16="http://schemas.microsoft.com/office/drawing/2014/main" id="{5AB485BA-1AF9-8981-CD92-4FE661C34B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4A234C5-6934-41EB-824E-D8E3DAEBCD20}" type="slidenum">
              <a:rPr lang="es-CL" smtClean="0"/>
              <a:t>‹Nº›</a:t>
            </a:fld>
            <a:endParaRPr lang="es-CL"/>
          </a:p>
        </p:txBody>
      </p:sp>
    </p:spTree>
    <p:extLst>
      <p:ext uri="{BB962C8B-B14F-4D97-AF65-F5344CB8AC3E}">
        <p14:creationId xmlns:p14="http://schemas.microsoft.com/office/powerpoint/2010/main" val="4220617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microsoft.com/office/2018/10/relationships/comments" Target="../comments/modernComment_151_B9831690.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1F_8CFD117A.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30_969106AC.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49_BD3209CC.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14/relationships/chartEx" Target="../charts/chartEx2.xml"/></Relationships>
</file>

<file path=ppt/slides/_rels/slide14.xml.rels><?xml version="1.0" encoding="UTF-8" standalone="yes"?>
<Relationships xmlns="http://schemas.openxmlformats.org/package/2006/relationships"><Relationship Id="rId3" Type="http://schemas.microsoft.com/office/2014/relationships/chartEx" Target="../charts/chartEx3.xm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50_2C645D89.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43_2FF1DFB1.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19.xml.rels><?xml version="1.0" encoding="UTF-8" standalone="yes"?>
<Relationships xmlns="http://schemas.openxmlformats.org/package/2006/relationships"><Relationship Id="rId3" Type="http://schemas.microsoft.com/office/2014/relationships/chartEx" Target="../charts/chartEx4.xm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45_A4495373.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14/relationships/chartEx" Target="../charts/chartEx5.xml"/></Relationships>
</file>

<file path=ppt/slides/_rels/slide2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38_CDCED583.xml"/><Relationship Id="rId1" Type="http://schemas.openxmlformats.org/officeDocument/2006/relationships/slideLayout" Target="../slideLayouts/slideLayout2.xml"/><Relationship Id="rId4" Type="http://schemas.openxmlformats.org/officeDocument/2006/relationships/chart" Target="../charts/char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1B_6C7C4B01.xml"/><Relationship Id="rId1" Type="http://schemas.openxmlformats.org/officeDocument/2006/relationships/slideLayout" Target="../slideLayouts/slideLayout2.xml"/><Relationship Id="rId5" Type="http://schemas.openxmlformats.org/officeDocument/2006/relationships/image" Target="../media/image7.png"/><Relationship Id="rId4" Type="http://schemas.microsoft.com/office/2014/relationships/chartEx" Target="../charts/chartEx6.xml"/></Relationships>
</file>

<file path=ppt/slides/_rels/slide25.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41_AA92EAD4.xml"/><Relationship Id="rId1" Type="http://schemas.openxmlformats.org/officeDocument/2006/relationships/slideLayout" Target="../slideLayouts/slideLayout2.xml"/><Relationship Id="rId4" Type="http://schemas.openxmlformats.org/officeDocument/2006/relationships/chart" Target="../charts/chart15.xml"/></Relationships>
</file>

<file path=ppt/slides/_rels/slide28.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14/relationships/chartEx" Target="../charts/chartEx7.xm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44_10631516.xml"/><Relationship Id="rId1" Type="http://schemas.openxmlformats.org/officeDocument/2006/relationships/slideLayout" Target="../slideLayouts/slideLayout2.xml"/><Relationship Id="rId4" Type="http://schemas.openxmlformats.org/officeDocument/2006/relationships/chart" Target="../charts/chart17.xml"/></Relationships>
</file>

<file path=ppt/slides/_rels/slide31.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54_C235786B.xml"/><Relationship Id="rId1" Type="http://schemas.openxmlformats.org/officeDocument/2006/relationships/slideLayout" Target="../slideLayouts/slideLayout2.xml"/><Relationship Id="rId4" Type="http://schemas.openxmlformats.org/officeDocument/2006/relationships/chart" Target="../charts/chart20.xml"/></Relationships>
</file>

<file path=ppt/slides/_rels/slide35.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15_6C4E3B1C.xml"/><Relationship Id="rId1" Type="http://schemas.openxmlformats.org/officeDocument/2006/relationships/slideLayout" Target="../slideLayouts/slideLayout2.xml"/><Relationship Id="rId4" Type="http://schemas.openxmlformats.org/officeDocument/2006/relationships/chart" Target="../charts/chart21.xml"/></Relationships>
</file>

<file path=ppt/slides/_rels/slide36.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29_850D4E65.xml"/><Relationship Id="rId1" Type="http://schemas.openxmlformats.org/officeDocument/2006/relationships/slideLayout" Target="../slideLayouts/slideLayout2.xml"/><Relationship Id="rId4" Type="http://schemas.openxmlformats.org/officeDocument/2006/relationships/chart" Target="../charts/chart22.xml"/></Relationships>
</file>

<file path=ppt/slides/_rels/slide37.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6F_BC1352E1.xml"/><Relationship Id="rId1" Type="http://schemas.openxmlformats.org/officeDocument/2006/relationships/slideLayout" Target="../slideLayouts/slideLayout6.xml"/><Relationship Id="rId5" Type="http://schemas.openxmlformats.org/officeDocument/2006/relationships/image" Target="../media/image8.png"/><Relationship Id="rId4" Type="http://schemas.microsoft.com/office/2014/relationships/chartEx" Target="../charts/chartEx8.xml"/></Relationships>
</file>

<file path=ppt/slides/_rels/slide38.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microsoft.com/office/2014/relationships/chartEx" Target="../charts/chartEx9.xml"/><Relationship Id="rId2" Type="http://schemas.microsoft.com/office/2018/10/relationships/comments" Target="../comments/modernComment_166_89C624C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07_1500DFCF.xml"/><Relationship Id="rId1" Type="http://schemas.openxmlformats.org/officeDocument/2006/relationships/slideLayout" Target="../slideLayouts/slideLayout2.xml"/><Relationship Id="rId4" Type="http://schemas.openxmlformats.org/officeDocument/2006/relationships/chart" Target="../charts/chart25.xml"/></Relationships>
</file>

<file path=ppt/slides/_rels/slide42.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21_F3B168AE.xml"/><Relationship Id="rId1" Type="http://schemas.openxmlformats.org/officeDocument/2006/relationships/slideLayout" Target="../slideLayouts/slideLayout2.xml"/><Relationship Id="rId5" Type="http://schemas.openxmlformats.org/officeDocument/2006/relationships/image" Target="../media/image80.png"/><Relationship Id="rId4" Type="http://schemas.microsoft.com/office/2014/relationships/chartEx" Target="../charts/chartEx10.xml"/></Relationships>
</file>

<file path=ppt/slides/_rels/slide45.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56_6EE1535E.xml"/><Relationship Id="rId1" Type="http://schemas.openxmlformats.org/officeDocument/2006/relationships/slideLayout" Target="../slideLayouts/slideLayout2.xml"/><Relationship Id="rId4" Type="http://schemas.openxmlformats.org/officeDocument/2006/relationships/chart" Target="../charts/chart28.xml"/></Relationships>
</file>

<file path=ppt/slides/_rels/slide46.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microsoft.com/office/2014/relationships/chartEx" Target="../charts/chartEx11.xml"/><Relationship Id="rId2" Type="http://schemas.microsoft.com/office/2018/10/relationships/comments" Target="../comments/modernComment_16E_39588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57_2F8BE423.xml"/><Relationship Id="rId1" Type="http://schemas.openxmlformats.org/officeDocument/2006/relationships/slideLayout" Target="../slideLayouts/slideLayout2.xml"/><Relationship Id="rId4" Type="http://schemas.openxmlformats.org/officeDocument/2006/relationships/chart" Target="../charts/chart30.xml"/></Relationships>
</file>

<file path=ppt/slides/_rels/slide49.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58_971FD6AC.xml"/><Relationship Id="rId1" Type="http://schemas.openxmlformats.org/officeDocument/2006/relationships/slideLayout" Target="../slideLayouts/slideLayout2.xml"/><Relationship Id="rId4" Type="http://schemas.openxmlformats.org/officeDocument/2006/relationships/chart" Target="../charts/chart32.xml"/></Relationships>
</file>

<file path=ppt/slides/_rels/slide51.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1C_B2EF9C06.xml"/><Relationship Id="rId1" Type="http://schemas.openxmlformats.org/officeDocument/2006/relationships/slideLayout" Target="../slideLayouts/slideLayout2.xml"/><Relationship Id="rId5" Type="http://schemas.openxmlformats.org/officeDocument/2006/relationships/image" Target="../media/image11.png"/><Relationship Id="rId4" Type="http://schemas.microsoft.com/office/2014/relationships/chartEx" Target="../charts/chartEx12.xml"/></Relationships>
</file>

<file path=ppt/slides/_rels/slide52.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46_97A76542.xml"/><Relationship Id="rId1" Type="http://schemas.openxmlformats.org/officeDocument/2006/relationships/slideLayout" Target="../slideLayouts/slideLayout2.xml"/><Relationship Id="rId4" Type="http://schemas.openxmlformats.org/officeDocument/2006/relationships/chart" Target="../charts/chart33.xml"/></Relationships>
</file>

<file path=ppt/slides/_rels/slide53.xml.rels><?xml version="1.0" encoding="UTF-8" standalone="yes"?>
<Relationships xmlns="http://schemas.openxmlformats.org/package/2006/relationships"><Relationship Id="rId3" Type="http://schemas.openxmlformats.org/officeDocument/2006/relationships/chart" Target="../charts/chart34.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chart" Target="../charts/chart36.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1E_D68007BE.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chart" Target="../charts/chart38.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chart" Target="../charts/chart39.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chart" Target="../charts/chart40.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1A_AF3AF161.xml"/><Relationship Id="rId1" Type="http://schemas.openxmlformats.org/officeDocument/2006/relationships/slideLayout" Target="../slideLayouts/slideLayout2.xml"/><Relationship Id="rId4" Type="http://schemas.openxmlformats.org/officeDocument/2006/relationships/chart" Target="../charts/chart41.xml"/></Relationships>
</file>

<file path=ppt/slides/_rels/slide64.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3E_C7A9F9DD.xml"/><Relationship Id="rId1" Type="http://schemas.openxmlformats.org/officeDocument/2006/relationships/slideLayout" Target="../slideLayouts/slideLayout2.xml"/><Relationship Id="rId4" Type="http://schemas.openxmlformats.org/officeDocument/2006/relationships/chart" Target="../charts/chart42.xml"/></Relationships>
</file>

<file path=ppt/slides/_rels/slide65.xml.rels><?xml version="1.0" encoding="UTF-8" standalone="yes"?>
<Relationships xmlns="http://schemas.openxmlformats.org/package/2006/relationships"><Relationship Id="rId3" Type="http://schemas.openxmlformats.org/officeDocument/2006/relationships/chart" Target="../charts/chart43.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chart" Target="../charts/chart44.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39_5CC07E16.xml"/><Relationship Id="rId1" Type="http://schemas.openxmlformats.org/officeDocument/2006/relationships/slideLayout" Target="../slideLayouts/slideLayout2.xml"/><Relationship Id="rId4" Type="http://schemas.openxmlformats.org/officeDocument/2006/relationships/chart" Target="../charts/chart45.xml"/></Relationships>
</file>

<file path=ppt/slides/_rels/slide68.xml.rels><?xml version="1.0" encoding="UTF-8" standalone="yes"?>
<Relationships xmlns="http://schemas.openxmlformats.org/package/2006/relationships"><Relationship Id="rId3" Type="http://schemas.openxmlformats.org/officeDocument/2006/relationships/chart" Target="../charts/chart46.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17_DDF3E5A5.xml"/><Relationship Id="rId1" Type="http://schemas.openxmlformats.org/officeDocument/2006/relationships/slideLayout" Target="../slideLayouts/slideLayout2.xml"/><Relationship Id="rId4" Type="http://schemas.openxmlformats.org/officeDocument/2006/relationships/chart" Target="../charts/chart4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0F_9F34683F.xml"/><Relationship Id="rId1" Type="http://schemas.openxmlformats.org/officeDocument/2006/relationships/slideLayout" Target="../slideLayouts/slideLayout2.xml"/><Relationship Id="rId4" Type="http://schemas.openxmlformats.org/officeDocument/2006/relationships/chart" Target="../charts/chart48.xml"/></Relationships>
</file>

<file path=ppt/slides/_rels/slide72.xml.rels><?xml version="1.0" encoding="UTF-8" standalone="yes"?>
<Relationships xmlns="http://schemas.openxmlformats.org/package/2006/relationships"><Relationship Id="rId3" Type="http://schemas.microsoft.com/office/2014/relationships/chartEx" Target="../charts/chartEx13.xm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73.xml.rels><?xml version="1.0" encoding="UTF-8" standalone="yes"?>
<Relationships xmlns="http://schemas.openxmlformats.org/package/2006/relationships"><Relationship Id="rId3" Type="http://schemas.microsoft.com/office/2014/relationships/chartEx" Target="../charts/chartEx14.xm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74.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4/relationships/chartEx" Target="../charts/chartEx1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chart" Target="../charts/chart49.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0E_4C276C5F.xml"/><Relationship Id="rId1" Type="http://schemas.openxmlformats.org/officeDocument/2006/relationships/slideLayout" Target="../slideLayouts/slideLayout2.xml"/><Relationship Id="rId4" Type="http://schemas.openxmlformats.org/officeDocument/2006/relationships/chart" Target="../charts/chart50.xml"/></Relationships>
</file>

<file path=ppt/slides/_rels/slide77.xml.rels><?xml version="1.0" encoding="UTF-8" standalone="yes"?>
<Relationships xmlns="http://schemas.openxmlformats.org/package/2006/relationships"><Relationship Id="rId3" Type="http://schemas.openxmlformats.org/officeDocument/2006/relationships/chart" Target="../charts/chart51.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chart" Target="../charts/chart52.xm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chart" Target="../charts/chart53.xml"/></Relationships>
</file>

<file path=ppt/slides/_rels/slide79.xml.rels><?xml version="1.0" encoding="UTF-8" standalone="yes"?>
<Relationships xmlns="http://schemas.openxmlformats.org/package/2006/relationships"><Relationship Id="rId3" Type="http://schemas.openxmlformats.org/officeDocument/2006/relationships/chart" Target="../charts/chart54.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3D_C8D7916F.xml"/><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14/relationships/chartEx" Target="../charts/chartEx1.xml"/></Relationships>
</file>

<file path=ppt/slides/_rels/slide80.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2A_40C88205.xml"/><Relationship Id="rId1" Type="http://schemas.openxmlformats.org/officeDocument/2006/relationships/slideLayout" Target="../slideLayouts/slideLayout2.xml"/><Relationship Id="rId4" Type="http://schemas.openxmlformats.org/officeDocument/2006/relationships/chart" Target="../charts/chart55.xml"/></Relationships>
</file>

<file path=ppt/slides/_rels/slide81.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48_8D57977C.xml"/><Relationship Id="rId1" Type="http://schemas.openxmlformats.org/officeDocument/2006/relationships/slideLayout" Target="../slideLayouts/slideLayout2.xml"/><Relationship Id="rId4" Type="http://schemas.openxmlformats.org/officeDocument/2006/relationships/chart" Target="../charts/chart56.xml"/></Relationships>
</file>

<file path=ppt/slides/_rels/slide82.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2B_DDFF5168.xml"/><Relationship Id="rId1" Type="http://schemas.openxmlformats.org/officeDocument/2006/relationships/slideLayout" Target="../slideLayouts/slideLayout2.xml"/><Relationship Id="rId4" Type="http://schemas.openxmlformats.org/officeDocument/2006/relationships/chart" Target="../charts/chart57.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2F_B77CA077.xml"/><Relationship Id="rId1" Type="http://schemas.openxmlformats.org/officeDocument/2006/relationships/slideLayout" Target="../slideLayouts/slideLayout2.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45A760-0C01-5EED-3436-D1E740C80F8C}"/>
              </a:ext>
            </a:extLst>
          </p:cNvPr>
          <p:cNvSpPr>
            <a:spLocks noGrp="1"/>
          </p:cNvSpPr>
          <p:nvPr>
            <p:ph type="ctrTitle"/>
          </p:nvPr>
        </p:nvSpPr>
        <p:spPr/>
        <p:txBody>
          <a:bodyPr/>
          <a:lstStyle/>
          <a:p>
            <a:endParaRPr lang="en-US"/>
          </a:p>
        </p:txBody>
      </p:sp>
      <p:sp>
        <p:nvSpPr>
          <p:cNvPr id="3" name="Subtítulo 2">
            <a:extLst>
              <a:ext uri="{FF2B5EF4-FFF2-40B4-BE49-F238E27FC236}">
                <a16:creationId xmlns:a16="http://schemas.microsoft.com/office/drawing/2014/main" id="{19D87F5C-88A2-2E20-E274-39299F4BFF43}"/>
              </a:ext>
            </a:extLst>
          </p:cNvPr>
          <p:cNvSpPr>
            <a:spLocks noGrp="1"/>
          </p:cNvSpPr>
          <p:nvPr>
            <p:ph type="subTitle" idx="1"/>
          </p:nvPr>
        </p:nvSpPr>
        <p:spPr/>
        <p:txBody>
          <a:bodyPr/>
          <a:lstStyle/>
          <a:p>
            <a:endParaRPr lang="en-US"/>
          </a:p>
        </p:txBody>
      </p:sp>
      <p:pic>
        <p:nvPicPr>
          <p:cNvPr id="5" name="Imagen 4" descr="Interfaz de usuario gráfica, Sitio web&#10;&#10;Descripción generada automáticamente">
            <a:extLst>
              <a:ext uri="{FF2B5EF4-FFF2-40B4-BE49-F238E27FC236}">
                <a16:creationId xmlns:a16="http://schemas.microsoft.com/office/drawing/2014/main" id="{6B913D23-E588-2F16-318A-39F0426C32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12375952"/>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9F57867-A9AA-77EA-FEE4-3D673046832B}"/>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E9A79C22-3599-76F7-0735-D0617E52C4E5}"/>
              </a:ext>
            </a:extLst>
          </p:cNvPr>
          <p:cNvSpPr>
            <a:spLocks noGrp="1"/>
          </p:cNvSpPr>
          <p:nvPr>
            <p:ph type="title"/>
          </p:nvPr>
        </p:nvSpPr>
        <p:spPr/>
        <p:txBody>
          <a:bodyPr/>
          <a:lstStyle/>
          <a:p>
            <a:r>
              <a:rPr lang="es-MX" dirty="0"/>
              <a:t>Género </a:t>
            </a:r>
            <a:endParaRPr lang="es-CL" dirty="0"/>
          </a:p>
        </p:txBody>
      </p:sp>
      <p:graphicFrame>
        <p:nvGraphicFramePr>
          <p:cNvPr id="6" name="Marcador de contenido 5">
            <a:extLst>
              <a:ext uri="{FF2B5EF4-FFF2-40B4-BE49-F238E27FC236}">
                <a16:creationId xmlns:a16="http://schemas.microsoft.com/office/drawing/2014/main" id="{13E4103C-B4FC-D55F-8D3C-FF493F255486}"/>
              </a:ext>
            </a:extLst>
          </p:cNvPr>
          <p:cNvGraphicFramePr>
            <a:graphicFrameLocks noGrp="1"/>
          </p:cNvGraphicFramePr>
          <p:nvPr>
            <p:ph idx="1"/>
            <p:extLst>
              <p:ext uri="{D42A27DB-BD31-4B8C-83A1-F6EECF244321}">
                <p14:modId xmlns:p14="http://schemas.microsoft.com/office/powerpoint/2010/main" val="126712563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65395322"/>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7D9EB8C-E082-05E7-D1B9-5B427AF13A78}"/>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E9A79C22-3599-76F7-0735-D0617E52C4E5}"/>
              </a:ext>
            </a:extLst>
          </p:cNvPr>
          <p:cNvSpPr>
            <a:spLocks noGrp="1"/>
          </p:cNvSpPr>
          <p:nvPr>
            <p:ph type="title"/>
          </p:nvPr>
        </p:nvSpPr>
        <p:spPr/>
        <p:txBody>
          <a:bodyPr/>
          <a:lstStyle/>
          <a:p>
            <a:r>
              <a:rPr lang="es-MX" dirty="0"/>
              <a:t>Edad promedio en años</a:t>
            </a:r>
            <a:endParaRPr lang="es-CL" dirty="0"/>
          </a:p>
        </p:txBody>
      </p:sp>
      <p:graphicFrame>
        <p:nvGraphicFramePr>
          <p:cNvPr id="5" name="Marcador de contenido 4">
            <a:extLst>
              <a:ext uri="{FF2B5EF4-FFF2-40B4-BE49-F238E27FC236}">
                <a16:creationId xmlns:a16="http://schemas.microsoft.com/office/drawing/2014/main" id="{FB2DF2CA-8898-5D20-E565-CEA2DC2A0810}"/>
              </a:ext>
            </a:extLst>
          </p:cNvPr>
          <p:cNvGraphicFramePr>
            <a:graphicFrameLocks noGrp="1"/>
          </p:cNvGraphicFramePr>
          <p:nvPr>
            <p:ph idx="1"/>
            <p:extLst>
              <p:ext uri="{D42A27DB-BD31-4B8C-83A1-F6EECF244321}">
                <p14:modId xmlns:p14="http://schemas.microsoft.com/office/powerpoint/2010/main" val="3873869187"/>
              </p:ext>
            </p:extLst>
          </p:nvPr>
        </p:nvGraphicFramePr>
        <p:xfrm>
          <a:off x="838200" y="1835150"/>
          <a:ext cx="10515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26086828"/>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9B36237-F2C3-5591-8D52-1ADE1E837EAC}"/>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A7D3BDA8-F3E5-425C-80C7-600AB0851180}"/>
              </a:ext>
            </a:extLst>
          </p:cNvPr>
          <p:cNvSpPr>
            <a:spLocks noGrp="1"/>
          </p:cNvSpPr>
          <p:nvPr>
            <p:ph type="title"/>
          </p:nvPr>
        </p:nvSpPr>
        <p:spPr/>
        <p:txBody>
          <a:bodyPr/>
          <a:lstStyle/>
          <a:p>
            <a:r>
              <a:rPr lang="es-MX" dirty="0"/>
              <a:t>Nivel educacional</a:t>
            </a:r>
            <a:endParaRPr lang="es-CL" dirty="0"/>
          </a:p>
        </p:txBody>
      </p:sp>
      <p:graphicFrame>
        <p:nvGraphicFramePr>
          <p:cNvPr id="4" name="Marcador de contenido 3">
            <a:extLst>
              <a:ext uri="{FF2B5EF4-FFF2-40B4-BE49-F238E27FC236}">
                <a16:creationId xmlns:a16="http://schemas.microsoft.com/office/drawing/2014/main" id="{846DBAD6-1419-904C-18BC-7ACFAB30C81F}"/>
              </a:ext>
            </a:extLst>
          </p:cNvPr>
          <p:cNvGraphicFramePr>
            <a:graphicFrameLocks noGrp="1"/>
          </p:cNvGraphicFramePr>
          <p:nvPr>
            <p:ph idx="1"/>
            <p:extLst>
              <p:ext uri="{D42A27DB-BD31-4B8C-83A1-F6EECF244321}">
                <p14:modId xmlns:p14="http://schemas.microsoft.com/office/powerpoint/2010/main" val="226653385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29432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D29E0E7-A04D-5D85-740B-FD804BCC8EA9}"/>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D53695B9-A35D-6D3C-4497-112C99DF00F8}"/>
              </a:ext>
            </a:extLst>
          </p:cNvPr>
          <p:cNvSpPr>
            <a:spLocks noGrp="1"/>
          </p:cNvSpPr>
          <p:nvPr>
            <p:ph type="title"/>
          </p:nvPr>
        </p:nvSpPr>
        <p:spPr/>
        <p:txBody>
          <a:bodyPr/>
          <a:lstStyle/>
          <a:p>
            <a:r>
              <a:rPr lang="es-MX" dirty="0"/>
              <a:t>Capacitaciones recibidas</a:t>
            </a:r>
            <a:endParaRPr lang="es-CL" dirty="0"/>
          </a:p>
        </p:txBody>
      </p:sp>
      <mc:AlternateContent xmlns:mc="http://schemas.openxmlformats.org/markup-compatibility/2006">
        <mc:Choice xmlns:cx1="http://schemas.microsoft.com/office/drawing/2015/9/8/chartex" Requires="cx1">
          <p:graphicFrame>
            <p:nvGraphicFramePr>
              <p:cNvPr id="4" name="Marcador de contenido 3">
                <a:extLst>
                  <a:ext uri="{FF2B5EF4-FFF2-40B4-BE49-F238E27FC236}">
                    <a16:creationId xmlns:a16="http://schemas.microsoft.com/office/drawing/2014/main" id="{59A4032A-2041-71A2-0265-6422C5401AD8}"/>
                  </a:ext>
                </a:extLst>
              </p:cNvPr>
              <p:cNvGraphicFramePr>
                <a:graphicFrameLocks noGrp="1"/>
              </p:cNvGraphicFramePr>
              <p:nvPr>
                <p:ph idx="1"/>
                <p:extLst>
                  <p:ext uri="{D42A27DB-BD31-4B8C-83A1-F6EECF244321}">
                    <p14:modId xmlns:p14="http://schemas.microsoft.com/office/powerpoint/2010/main" val="890846069"/>
                  </p:ext>
                </p:extLst>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4" name="Marcador de contenido 3">
                <a:extLst>
                  <a:ext uri="{FF2B5EF4-FFF2-40B4-BE49-F238E27FC236}">
                    <a16:creationId xmlns:a16="http://schemas.microsoft.com/office/drawing/2014/main" id="{59A4032A-2041-71A2-0265-6422C5401AD8}"/>
                  </a:ext>
                </a:extLst>
              </p:cNvPr>
              <p:cNvPicPr>
                <a:picLocks noGrp="1" noRot="1" noChangeAspect="1" noMove="1" noResize="1" noEditPoints="1" noAdjustHandles="1" noChangeArrowheads="1" noChangeShapeType="1"/>
              </p:cNvPicPr>
              <p:nvPr/>
            </p:nvPicPr>
            <p:blipFill>
              <a:blip r:embed="rId5"/>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3174173132"/>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5D1976A-AE21-4BE2-4079-99784C19199E}"/>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05510E2F-1FBD-2D88-4245-4CA85A73BB09}"/>
              </a:ext>
            </a:extLst>
          </p:cNvPr>
          <p:cNvSpPr>
            <a:spLocks noGrp="1"/>
          </p:cNvSpPr>
          <p:nvPr>
            <p:ph type="title"/>
          </p:nvPr>
        </p:nvSpPr>
        <p:spPr/>
        <p:txBody>
          <a:bodyPr/>
          <a:lstStyle/>
          <a:p>
            <a:r>
              <a:rPr lang="es-MX" dirty="0"/>
              <a:t>Capacitaciones requeridas</a:t>
            </a:r>
            <a:endParaRPr lang="es-CL" dirty="0"/>
          </a:p>
        </p:txBody>
      </p:sp>
      <mc:AlternateContent xmlns:mc="http://schemas.openxmlformats.org/markup-compatibility/2006" xmlns:cx1="http://schemas.microsoft.com/office/drawing/2015/9/8/chartex">
        <mc:Choice Requires="cx1">
          <p:graphicFrame>
            <p:nvGraphicFramePr>
              <p:cNvPr id="4" name="Marcador de contenido 3">
                <a:extLst>
                  <a:ext uri="{FF2B5EF4-FFF2-40B4-BE49-F238E27FC236}">
                    <a16:creationId xmlns:a16="http://schemas.microsoft.com/office/drawing/2014/main" id="{D4A7184F-67A3-8472-121B-DCF9EEB74E17}"/>
                  </a:ext>
                </a:extLst>
              </p:cNvPr>
              <p:cNvGraphicFramePr>
                <a:graphicFrameLocks noGrp="1"/>
              </p:cNvGraphicFramePr>
              <p:nvPr>
                <p:ph idx="1"/>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4" name="Marcador de contenido 3">
                <a:extLst>
                  <a:ext uri="{FF2B5EF4-FFF2-40B4-BE49-F238E27FC236}">
                    <a16:creationId xmlns:cx1="http://schemas.microsoft.com/office/drawing/2015/9/8/chartex" xmlns="" xmlns:a16="http://schemas.microsoft.com/office/drawing/2014/main" id="{D4A7184F-67A3-8472-121B-DCF9EEB74E17}"/>
                  </a:ext>
                </a:extLst>
              </p:cNvPr>
              <p:cNvPicPr>
                <a:picLocks noGrp="1" noRot="1" noChangeAspect="1" noMove="1" noResize="1" noEditPoints="1" noAdjustHandles="1" noChangeArrowheads="1" noChangeShapeType="1"/>
              </p:cNvPicPr>
              <p:nvPr/>
            </p:nvPicPr>
            <p:blipFill>
              <a:blip r:embed="rId4"/>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402697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8BB1740-7509-9A0E-5DCC-96913F0FD41F}"/>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6BC6805D-F3A9-DFFA-9A9A-35DFE94148C3}"/>
              </a:ext>
            </a:extLst>
          </p:cNvPr>
          <p:cNvSpPr>
            <a:spLocks noGrp="1"/>
          </p:cNvSpPr>
          <p:nvPr>
            <p:ph type="title"/>
          </p:nvPr>
        </p:nvSpPr>
        <p:spPr/>
        <p:txBody>
          <a:bodyPr/>
          <a:lstStyle/>
          <a:p>
            <a:r>
              <a:rPr lang="es-MX" dirty="0"/>
              <a:t>Cruce de capacitaciones requeridas vs recibidas (%)</a:t>
            </a:r>
            <a:endParaRPr lang="es-CL" dirty="0"/>
          </a:p>
        </p:txBody>
      </p:sp>
      <p:graphicFrame>
        <p:nvGraphicFramePr>
          <p:cNvPr id="4" name="Marcador de contenido 3">
            <a:extLst>
              <a:ext uri="{FF2B5EF4-FFF2-40B4-BE49-F238E27FC236}">
                <a16:creationId xmlns:a16="http://schemas.microsoft.com/office/drawing/2014/main" id="{12D29FC6-9F87-A8B8-679F-A11AAC135695}"/>
              </a:ext>
            </a:extLst>
          </p:cNvPr>
          <p:cNvGraphicFramePr>
            <a:graphicFrameLocks noGrp="1"/>
          </p:cNvGraphicFramePr>
          <p:nvPr>
            <p:ph idx="1"/>
            <p:extLst>
              <p:ext uri="{D42A27DB-BD31-4B8C-83A1-F6EECF244321}">
                <p14:modId xmlns:p14="http://schemas.microsoft.com/office/powerpoint/2010/main" val="13285891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44775049"/>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68CF396-A4E6-78CD-3BF7-6D92DBF49E37}"/>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2F1BD0D5-2D11-6E38-6AEE-9F801EB01A55}"/>
              </a:ext>
            </a:extLst>
          </p:cNvPr>
          <p:cNvSpPr>
            <a:spLocks noGrp="1"/>
          </p:cNvSpPr>
          <p:nvPr>
            <p:ph type="title"/>
          </p:nvPr>
        </p:nvSpPr>
        <p:spPr/>
        <p:txBody>
          <a:bodyPr/>
          <a:lstStyle/>
          <a:p>
            <a:r>
              <a:rPr lang="es-MX" dirty="0"/>
              <a:t>Inicio de la actividad turística</a:t>
            </a:r>
            <a:endParaRPr lang="es-CL" dirty="0"/>
          </a:p>
        </p:txBody>
      </p:sp>
      <p:graphicFrame>
        <p:nvGraphicFramePr>
          <p:cNvPr id="4" name="Marcador de contenido 3">
            <a:extLst>
              <a:ext uri="{FF2B5EF4-FFF2-40B4-BE49-F238E27FC236}">
                <a16:creationId xmlns:a16="http://schemas.microsoft.com/office/drawing/2014/main" id="{98D5321B-8542-A3EA-389E-CF0257DC5E2F}"/>
              </a:ext>
            </a:extLst>
          </p:cNvPr>
          <p:cNvGraphicFramePr>
            <a:graphicFrameLocks noGrp="1"/>
          </p:cNvGraphicFramePr>
          <p:nvPr>
            <p:ph idx="1"/>
            <p:extLst>
              <p:ext uri="{D42A27DB-BD31-4B8C-83A1-F6EECF244321}">
                <p14:modId xmlns:p14="http://schemas.microsoft.com/office/powerpoint/2010/main" val="3715027480"/>
              </p:ext>
            </p:extLst>
          </p:nvPr>
        </p:nvGraphicFramePr>
        <p:xfrm>
          <a:off x="838200" y="1816748"/>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49545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7FB9AA5-1259-E984-A63A-82E94E222AB7}"/>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A56526B7-E80E-FEC8-2E3B-AB93A90818A7}"/>
              </a:ext>
            </a:extLst>
          </p:cNvPr>
          <p:cNvSpPr>
            <a:spLocks noGrp="1"/>
          </p:cNvSpPr>
          <p:nvPr>
            <p:ph type="title"/>
          </p:nvPr>
        </p:nvSpPr>
        <p:spPr/>
        <p:txBody>
          <a:bodyPr/>
          <a:lstStyle/>
          <a:p>
            <a:r>
              <a:rPr lang="es-MX" dirty="0"/>
              <a:t>Ubicación urbana y rural</a:t>
            </a:r>
            <a:endParaRPr lang="es-CL" dirty="0"/>
          </a:p>
        </p:txBody>
      </p:sp>
      <p:graphicFrame>
        <p:nvGraphicFramePr>
          <p:cNvPr id="5" name="Marcador de contenido 4">
            <a:extLst>
              <a:ext uri="{FF2B5EF4-FFF2-40B4-BE49-F238E27FC236}">
                <a16:creationId xmlns:a16="http://schemas.microsoft.com/office/drawing/2014/main" id="{79BBB139-5FB3-217E-A644-36FB4F6EF248}"/>
              </a:ext>
            </a:extLst>
          </p:cNvPr>
          <p:cNvGraphicFramePr>
            <a:graphicFrameLocks noGrp="1"/>
          </p:cNvGraphicFramePr>
          <p:nvPr>
            <p:ph idx="1"/>
            <p:extLst>
              <p:ext uri="{D42A27DB-BD31-4B8C-83A1-F6EECF244321}">
                <p14:modId xmlns:p14="http://schemas.microsoft.com/office/powerpoint/2010/main" val="957424845"/>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85375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5EA59ED-CA82-575D-18B5-DBCDFA223646}"/>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404130DF-0E3D-6627-DA6D-415B14CA56DC}"/>
              </a:ext>
            </a:extLst>
          </p:cNvPr>
          <p:cNvSpPr>
            <a:spLocks noGrp="1"/>
          </p:cNvSpPr>
          <p:nvPr>
            <p:ph type="title"/>
          </p:nvPr>
        </p:nvSpPr>
        <p:spPr/>
        <p:txBody>
          <a:bodyPr/>
          <a:lstStyle/>
          <a:p>
            <a:r>
              <a:rPr lang="es-MX" dirty="0"/>
              <a:t>Idioma en que se ofrece la actividad turística</a:t>
            </a:r>
            <a:endParaRPr lang="es-CL" dirty="0"/>
          </a:p>
        </p:txBody>
      </p:sp>
      <p:graphicFrame>
        <p:nvGraphicFramePr>
          <p:cNvPr id="5" name="Marcador de contenido 4">
            <a:extLst>
              <a:ext uri="{FF2B5EF4-FFF2-40B4-BE49-F238E27FC236}">
                <a16:creationId xmlns:a16="http://schemas.microsoft.com/office/drawing/2014/main" id="{93236ECE-EA6E-D474-D39F-A6B45B932D00}"/>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04380593"/>
      </p:ext>
    </p:extLst>
  </p:cSld>
  <p:clrMapOvr>
    <a:masterClrMapping/>
  </p:clrMapOvr>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EFF8C1A-4CAD-EA46-B77E-1BF639371861}"/>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E3A580A4-FD6D-54F8-91C4-C74F22BA9C11}"/>
              </a:ext>
            </a:extLst>
          </p:cNvPr>
          <p:cNvSpPr>
            <a:spLocks noGrp="1"/>
          </p:cNvSpPr>
          <p:nvPr>
            <p:ph type="title"/>
          </p:nvPr>
        </p:nvSpPr>
        <p:spPr/>
        <p:txBody>
          <a:bodyPr/>
          <a:lstStyle/>
          <a:p>
            <a:r>
              <a:rPr lang="es-MX" dirty="0"/>
              <a:t>Oferta de productos y/o servicios turísticos</a:t>
            </a:r>
            <a:endParaRPr lang="es-CL" dirty="0"/>
          </a:p>
        </p:txBody>
      </p:sp>
      <mc:AlternateContent xmlns:mc="http://schemas.openxmlformats.org/markup-compatibility/2006" xmlns:cx1="http://schemas.microsoft.com/office/drawing/2015/9/8/chartex">
        <mc:Choice Requires="cx1">
          <p:graphicFrame>
            <p:nvGraphicFramePr>
              <p:cNvPr id="4" name="Marcador de contenido 3">
                <a:extLst>
                  <a:ext uri="{FF2B5EF4-FFF2-40B4-BE49-F238E27FC236}">
                    <a16:creationId xmlns:a16="http://schemas.microsoft.com/office/drawing/2014/main" id="{4E7AC819-A188-2687-D726-5799E5E0B5FB}"/>
                  </a:ext>
                </a:extLst>
              </p:cNvPr>
              <p:cNvGraphicFramePr>
                <a:graphicFrameLocks noGrp="1"/>
              </p:cNvGraphicFramePr>
              <p:nvPr>
                <p:ph idx="1"/>
                <p:extLst>
                  <p:ext uri="{D42A27DB-BD31-4B8C-83A1-F6EECF244321}">
                    <p14:modId xmlns:p14="http://schemas.microsoft.com/office/powerpoint/2010/main" val="2547856556"/>
                  </p:ext>
                </p:extLst>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4" name="Marcador de contenido 3">
                <a:extLst>
                  <a:ext uri="{FF2B5EF4-FFF2-40B4-BE49-F238E27FC236}">
                    <a16:creationId xmlns:cx1="http://schemas.microsoft.com/office/drawing/2015/9/8/chartex" xmlns="" xmlns:a16="http://schemas.microsoft.com/office/drawing/2014/main" id="{4E7AC819-A188-2687-D726-5799E5E0B5FB}"/>
                  </a:ext>
                </a:extLst>
              </p:cNvPr>
              <p:cNvPicPr>
                <a:picLocks noGrp="1" noRot="1" noChangeAspect="1" noMove="1" noResize="1" noEditPoints="1" noAdjustHandles="1" noChangeArrowheads="1" noChangeShapeType="1"/>
              </p:cNvPicPr>
              <p:nvPr/>
            </p:nvPicPr>
            <p:blipFill>
              <a:blip r:embed="rId4"/>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2196270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D39B53D-9EE6-F7D6-3BB8-9921C17F742E}"/>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FE6CC8A3-3F50-A817-7FE5-A54DC12D8C38}"/>
              </a:ext>
            </a:extLst>
          </p:cNvPr>
          <p:cNvSpPr>
            <a:spLocks noGrp="1"/>
          </p:cNvSpPr>
          <p:nvPr>
            <p:ph type="ctrTitle"/>
          </p:nvPr>
        </p:nvSpPr>
        <p:spPr/>
        <p:txBody>
          <a:bodyPr>
            <a:normAutofit/>
          </a:bodyPr>
          <a:lstStyle/>
          <a:p>
            <a:r>
              <a:rPr lang="es-MX" sz="4800" dirty="0"/>
              <a:t>PRESENTACIÓN BORRADOR</a:t>
            </a:r>
            <a:endParaRPr lang="es-CL" sz="4800" dirty="0"/>
          </a:p>
        </p:txBody>
      </p:sp>
      <p:sp>
        <p:nvSpPr>
          <p:cNvPr id="3" name="Subtítulo 2">
            <a:extLst>
              <a:ext uri="{FF2B5EF4-FFF2-40B4-BE49-F238E27FC236}">
                <a16:creationId xmlns:a16="http://schemas.microsoft.com/office/drawing/2014/main" id="{9EF0415E-6FC6-2FB0-B374-4C6B4F2B70F9}"/>
              </a:ext>
            </a:extLst>
          </p:cNvPr>
          <p:cNvSpPr>
            <a:spLocks noGrp="1"/>
          </p:cNvSpPr>
          <p:nvPr>
            <p:ph type="subTitle" idx="1"/>
          </p:nvPr>
        </p:nvSpPr>
        <p:spPr/>
        <p:txBody>
          <a:bodyPr>
            <a:normAutofit fontScale="92500" lnSpcReduction="20000"/>
          </a:bodyPr>
          <a:lstStyle/>
          <a:p>
            <a:r>
              <a:rPr lang="es-CL" sz="2800" dirty="0"/>
              <a:t>RESULTADOS ENCUESTA </a:t>
            </a:r>
          </a:p>
          <a:p>
            <a:r>
              <a:rPr lang="es-CL" sz="2800" dirty="0"/>
              <a:t>EMPRENDEDOR/A-EMPRESARIO/A</a:t>
            </a:r>
          </a:p>
          <a:p>
            <a:r>
              <a:rPr lang="es-CL" sz="2800" dirty="0"/>
              <a:t>REUNIÓN INTERNA SOCIOS Y COLABORADORES</a:t>
            </a:r>
          </a:p>
          <a:p>
            <a:r>
              <a:rPr lang="es-CL" sz="2800" dirty="0"/>
              <a:t>11 DE ABRIL DE 2024</a:t>
            </a:r>
          </a:p>
        </p:txBody>
      </p:sp>
    </p:spTree>
    <p:extLst>
      <p:ext uri="{BB962C8B-B14F-4D97-AF65-F5344CB8AC3E}">
        <p14:creationId xmlns:p14="http://schemas.microsoft.com/office/powerpoint/2010/main" val="1132217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03FD16B-4E2A-D2A3-CF3E-BE9A5B3B67A5}"/>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F6832A0E-800A-4941-DBA4-4A432A9FCC14}"/>
              </a:ext>
            </a:extLst>
          </p:cNvPr>
          <p:cNvSpPr>
            <a:spLocks noGrp="1"/>
          </p:cNvSpPr>
          <p:nvPr>
            <p:ph type="title"/>
          </p:nvPr>
        </p:nvSpPr>
        <p:spPr/>
        <p:txBody>
          <a:bodyPr/>
          <a:lstStyle/>
          <a:p>
            <a:r>
              <a:rPr lang="es-MX" dirty="0"/>
              <a:t>¿Qué servicios de actividad recreativa ofrece su emprendimiento o empresa turística?</a:t>
            </a:r>
            <a:endParaRPr lang="es-CL" dirty="0"/>
          </a:p>
        </p:txBody>
      </p:sp>
      <mc:AlternateContent xmlns:mc="http://schemas.openxmlformats.org/markup-compatibility/2006" xmlns:cx1="http://schemas.microsoft.com/office/drawing/2015/9/8/chartex">
        <mc:Choice Requires="cx1">
          <p:graphicFrame>
            <p:nvGraphicFramePr>
              <p:cNvPr id="4" name="Marcador de contenido 3">
                <a:extLst>
                  <a:ext uri="{FF2B5EF4-FFF2-40B4-BE49-F238E27FC236}">
                    <a16:creationId xmlns:a16="http://schemas.microsoft.com/office/drawing/2014/main" id="{C38237DB-F53B-2C7D-DF9D-F88FEE8C78DE}"/>
                  </a:ext>
                </a:extLst>
              </p:cNvPr>
              <p:cNvGraphicFramePr>
                <a:graphicFrameLocks noGrp="1"/>
              </p:cNvGraphicFramePr>
              <p:nvPr>
                <p:ph idx="1"/>
                <p:extLst>
                  <p:ext uri="{D42A27DB-BD31-4B8C-83A1-F6EECF244321}">
                    <p14:modId xmlns:p14="http://schemas.microsoft.com/office/powerpoint/2010/main" val="1768559979"/>
                  </p:ext>
                </p:extLst>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4" name="Marcador de contenido 3">
                <a:extLst>
                  <a:ext uri="{FF2B5EF4-FFF2-40B4-BE49-F238E27FC236}">
                    <a16:creationId xmlns:a16="http://schemas.microsoft.com/office/drawing/2014/main" id="{C38237DB-F53B-2C7D-DF9D-F88FEE8C78DE}"/>
                  </a:ext>
                </a:extLst>
              </p:cNvPr>
              <p:cNvPicPr>
                <a:picLocks noGrp="1" noRot="1" noChangeAspect="1" noMove="1" noResize="1" noEditPoints="1" noAdjustHandles="1" noChangeArrowheads="1" noChangeShapeType="1"/>
              </p:cNvPicPr>
              <p:nvPr/>
            </p:nvPicPr>
            <p:blipFill>
              <a:blip r:embed="rId5"/>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2756268915"/>
      </p:ext>
    </p:extLst>
  </p:cSld>
  <p:clrMapOvr>
    <a:masterClrMapping/>
  </p:clrMapOvr>
  <p:extLst>
    <p:ext uri="{6950BFC3-D8DA-4A85-94F7-54DA5524770B}">
      <p188:commentRel xmlns:p188="http://schemas.microsoft.com/office/powerpoint/2018/8/main" r:id="rId2"/>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5A78950-90C5-0519-61B2-B0EAEEAD3008}"/>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72BEACE9-865F-144A-2DBF-7790BAF37002}"/>
              </a:ext>
            </a:extLst>
          </p:cNvPr>
          <p:cNvSpPr>
            <a:spLocks noGrp="1"/>
          </p:cNvSpPr>
          <p:nvPr>
            <p:ph type="title"/>
          </p:nvPr>
        </p:nvSpPr>
        <p:spPr/>
        <p:txBody>
          <a:bodyPr/>
          <a:lstStyle/>
          <a:p>
            <a:r>
              <a:rPr lang="es-MX" dirty="0"/>
              <a:t>Actividad turística como actividad principal</a:t>
            </a:r>
            <a:endParaRPr lang="es-CL" dirty="0"/>
          </a:p>
        </p:txBody>
      </p:sp>
      <p:graphicFrame>
        <p:nvGraphicFramePr>
          <p:cNvPr id="4" name="Marcador de contenido 3">
            <a:extLst>
              <a:ext uri="{FF2B5EF4-FFF2-40B4-BE49-F238E27FC236}">
                <a16:creationId xmlns:a16="http://schemas.microsoft.com/office/drawing/2014/main" id="{BE5E7ACB-7614-CF9D-3A87-5FC415194124}"/>
              </a:ext>
            </a:extLst>
          </p:cNvPr>
          <p:cNvGraphicFramePr>
            <a:graphicFrameLocks noGrp="1"/>
          </p:cNvGraphicFramePr>
          <p:nvPr>
            <p:ph idx="1"/>
            <p:extLst>
              <p:ext uri="{D42A27DB-BD31-4B8C-83A1-F6EECF244321}">
                <p14:modId xmlns:p14="http://schemas.microsoft.com/office/powerpoint/2010/main" val="210295418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56932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6CB70D6-81B8-6999-4737-E7FC88A330C8}"/>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B25A472E-D281-F012-A3F9-07573F5A28F6}"/>
              </a:ext>
            </a:extLst>
          </p:cNvPr>
          <p:cNvSpPr>
            <a:spLocks noGrp="1"/>
          </p:cNvSpPr>
          <p:nvPr>
            <p:ph type="title"/>
          </p:nvPr>
        </p:nvSpPr>
        <p:spPr/>
        <p:txBody>
          <a:bodyPr/>
          <a:lstStyle/>
          <a:p>
            <a:r>
              <a:rPr lang="es-MX" dirty="0"/>
              <a:t>Procedencia de trabajadores en la actividad turística</a:t>
            </a:r>
            <a:endParaRPr lang="es-CL" dirty="0"/>
          </a:p>
        </p:txBody>
      </p:sp>
      <p:graphicFrame>
        <p:nvGraphicFramePr>
          <p:cNvPr id="4" name="Marcador de contenido 3">
            <a:extLst>
              <a:ext uri="{FF2B5EF4-FFF2-40B4-BE49-F238E27FC236}">
                <a16:creationId xmlns:a16="http://schemas.microsoft.com/office/drawing/2014/main" id="{40515F21-3F45-49CA-5B81-31E8DC5B4BE8}"/>
              </a:ext>
            </a:extLst>
          </p:cNvPr>
          <p:cNvGraphicFramePr>
            <a:graphicFrameLocks noGrp="1"/>
          </p:cNvGraphicFramePr>
          <p:nvPr>
            <p:ph idx="1"/>
            <p:extLst>
              <p:ext uri="{D42A27DB-BD31-4B8C-83A1-F6EECF244321}">
                <p14:modId xmlns:p14="http://schemas.microsoft.com/office/powerpoint/2010/main" val="293716287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66929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1E88FFD-C469-7554-0615-4CADFC2945C3}"/>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C846FC97-65D4-1752-4C46-F7725A599E7E}"/>
              </a:ext>
            </a:extLst>
          </p:cNvPr>
          <p:cNvSpPr>
            <a:spLocks noGrp="1"/>
          </p:cNvSpPr>
          <p:nvPr>
            <p:ph type="title"/>
          </p:nvPr>
        </p:nvSpPr>
        <p:spPr/>
        <p:txBody>
          <a:bodyPr/>
          <a:lstStyle/>
          <a:p>
            <a:r>
              <a:rPr lang="es-MX" dirty="0"/>
              <a:t>Temporada de funcionamiento de actividad turística</a:t>
            </a:r>
            <a:endParaRPr lang="es-CL" dirty="0"/>
          </a:p>
        </p:txBody>
      </p:sp>
      <p:graphicFrame>
        <p:nvGraphicFramePr>
          <p:cNvPr id="4" name="Marcador de contenido 3">
            <a:extLst>
              <a:ext uri="{FF2B5EF4-FFF2-40B4-BE49-F238E27FC236}">
                <a16:creationId xmlns:a16="http://schemas.microsoft.com/office/drawing/2014/main" id="{2A08EAFB-30DC-0156-5198-812A6E28A4C3}"/>
              </a:ext>
            </a:extLst>
          </p:cNvPr>
          <p:cNvGraphicFramePr>
            <a:graphicFrameLocks noGrp="1"/>
          </p:cNvGraphicFramePr>
          <p:nvPr>
            <p:ph idx="1"/>
            <p:extLst>
              <p:ext uri="{D42A27DB-BD31-4B8C-83A1-F6EECF244321}">
                <p14:modId xmlns:p14="http://schemas.microsoft.com/office/powerpoint/2010/main" val="3856182121"/>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52884355"/>
      </p:ext>
    </p:extLst>
  </p:cSld>
  <p:clrMapOvr>
    <a:masterClrMapping/>
  </p:clrMapOvr>
  <p:extLst>
    <p:ext uri="{6950BFC3-D8DA-4A85-94F7-54DA5524770B}">
      <p188:commentRel xmlns:p188="http://schemas.microsoft.com/office/powerpoint/2018/8/main" r:id="rId2"/>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2EB0933-B9A9-32EE-8E6F-56DE271A96CF}"/>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FC3390BC-6012-C18E-A769-E1EF7EE0A87F}"/>
              </a:ext>
            </a:extLst>
          </p:cNvPr>
          <p:cNvSpPr>
            <a:spLocks noGrp="1"/>
          </p:cNvSpPr>
          <p:nvPr>
            <p:ph type="title"/>
          </p:nvPr>
        </p:nvSpPr>
        <p:spPr/>
        <p:txBody>
          <a:bodyPr/>
          <a:lstStyle/>
          <a:p>
            <a:r>
              <a:rPr lang="es-MX" dirty="0"/>
              <a:t>Financiamiento de la actividad </a:t>
            </a:r>
            <a:r>
              <a:rPr lang="es-MX" dirty="0" err="1"/>
              <a:t>turistica</a:t>
            </a:r>
            <a:endParaRPr lang="es-CL" dirty="0"/>
          </a:p>
        </p:txBody>
      </p:sp>
      <p:sp>
        <p:nvSpPr>
          <p:cNvPr id="6" name="Marcador de contenido 5">
            <a:extLst>
              <a:ext uri="{FF2B5EF4-FFF2-40B4-BE49-F238E27FC236}">
                <a16:creationId xmlns:a16="http://schemas.microsoft.com/office/drawing/2014/main" id="{A5039A71-D75B-CEB9-B928-CDD42532F972}"/>
              </a:ext>
            </a:extLst>
          </p:cNvPr>
          <p:cNvSpPr>
            <a:spLocks noGrp="1"/>
          </p:cNvSpPr>
          <p:nvPr>
            <p:ph idx="1"/>
          </p:nvPr>
        </p:nvSpPr>
        <p:spPr/>
        <p:txBody>
          <a:bodyPr/>
          <a:lstStyle/>
          <a:p>
            <a:endParaRPr lang="es-CL" dirty="0"/>
          </a:p>
        </p:txBody>
      </p:sp>
      <mc:AlternateContent xmlns:mc="http://schemas.openxmlformats.org/markup-compatibility/2006" xmlns:cx1="http://schemas.microsoft.com/office/drawing/2015/9/8/chartex">
        <mc:Choice Requires="cx1">
          <p:graphicFrame>
            <p:nvGraphicFramePr>
              <p:cNvPr id="7" name="Gráfico 6">
                <a:extLst>
                  <a:ext uri="{FF2B5EF4-FFF2-40B4-BE49-F238E27FC236}">
                    <a16:creationId xmlns:a16="http://schemas.microsoft.com/office/drawing/2014/main" id="{9A5E5580-5881-73CD-0078-F8F27D985AEC}"/>
                  </a:ext>
                </a:extLst>
              </p:cNvPr>
              <p:cNvGraphicFramePr/>
              <p:nvPr>
                <p:extLst>
                  <p:ext uri="{D42A27DB-BD31-4B8C-83A1-F6EECF244321}">
                    <p14:modId xmlns:p14="http://schemas.microsoft.com/office/powerpoint/2010/main" val="21867947"/>
                  </p:ext>
                </p:extLst>
              </p:nvPr>
            </p:nvGraphicFramePr>
            <p:xfrm>
              <a:off x="838200" y="1825625"/>
              <a:ext cx="10591800" cy="4351338"/>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7" name="Gráfico 6">
                <a:extLst>
                  <a:ext uri="{FF2B5EF4-FFF2-40B4-BE49-F238E27FC236}">
                    <a16:creationId xmlns:a16="http://schemas.microsoft.com/office/drawing/2014/main" id="{9A5E5580-5881-73CD-0078-F8F27D985AEC}"/>
                  </a:ext>
                </a:extLst>
              </p:cNvPr>
              <p:cNvPicPr>
                <a:picLocks noGrp="1" noRot="1" noChangeAspect="1" noMove="1" noResize="1" noEditPoints="1" noAdjustHandles="1" noChangeArrowheads="1" noChangeShapeType="1"/>
              </p:cNvPicPr>
              <p:nvPr/>
            </p:nvPicPr>
            <p:blipFill>
              <a:blip r:embed="rId5"/>
              <a:stretch>
                <a:fillRect/>
              </a:stretch>
            </p:blipFill>
            <p:spPr>
              <a:xfrm>
                <a:off x="838200" y="1825625"/>
                <a:ext cx="10591800" cy="4351338"/>
              </a:xfrm>
              <a:prstGeom prst="rect">
                <a:avLst/>
              </a:prstGeom>
            </p:spPr>
          </p:pic>
        </mc:Fallback>
      </mc:AlternateContent>
    </p:spTree>
    <p:extLst>
      <p:ext uri="{BB962C8B-B14F-4D97-AF65-F5344CB8AC3E}">
        <p14:creationId xmlns:p14="http://schemas.microsoft.com/office/powerpoint/2010/main" val="1820084993"/>
      </p:ext>
    </p:extLst>
  </p:cSld>
  <p:clrMapOvr>
    <a:masterClrMapping/>
  </p:clrMapOvr>
  <p:extLst>
    <p:ext uri="{6950BFC3-D8DA-4A85-94F7-54DA5524770B}">
      <p188:commentRel xmlns:p188="http://schemas.microsoft.com/office/powerpoint/2018/8/main" r:id="rId2"/>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4CF1D25-0A53-5F89-DE43-00CA6E0FC9F7}"/>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85D56200-767C-D837-56AC-D72E2BFA2B24}"/>
              </a:ext>
            </a:extLst>
          </p:cNvPr>
          <p:cNvSpPr>
            <a:spLocks noGrp="1"/>
          </p:cNvSpPr>
          <p:nvPr>
            <p:ph type="title"/>
          </p:nvPr>
        </p:nvSpPr>
        <p:spPr/>
        <p:txBody>
          <a:bodyPr/>
          <a:lstStyle/>
          <a:p>
            <a:r>
              <a:rPr lang="es-MX" dirty="0"/>
              <a:t>Nivel de formalización</a:t>
            </a:r>
            <a:endParaRPr lang="es-CL" dirty="0"/>
          </a:p>
        </p:txBody>
      </p:sp>
      <p:graphicFrame>
        <p:nvGraphicFramePr>
          <p:cNvPr id="4" name="Marcador de contenido 3">
            <a:extLst>
              <a:ext uri="{FF2B5EF4-FFF2-40B4-BE49-F238E27FC236}">
                <a16:creationId xmlns:a16="http://schemas.microsoft.com/office/drawing/2014/main" id="{1267E9C0-EE9D-7330-C912-3F5B55D3A699}"/>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23459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54DA74F-2140-0966-2F53-E89C82EF028A}"/>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36DA1730-34C7-CD8F-10EA-028E11F96ACE}"/>
              </a:ext>
            </a:extLst>
          </p:cNvPr>
          <p:cNvSpPr>
            <a:spLocks noGrp="1"/>
          </p:cNvSpPr>
          <p:nvPr>
            <p:ph type="title"/>
          </p:nvPr>
        </p:nvSpPr>
        <p:spPr/>
        <p:txBody>
          <a:bodyPr/>
          <a:lstStyle/>
          <a:p>
            <a:r>
              <a:rPr lang="es-MX" dirty="0"/>
              <a:t>Tipo de sociedad comercial</a:t>
            </a:r>
            <a:endParaRPr lang="es-CL" dirty="0"/>
          </a:p>
        </p:txBody>
      </p:sp>
      <p:graphicFrame>
        <p:nvGraphicFramePr>
          <p:cNvPr id="4" name="Marcador de contenido 3">
            <a:extLst>
              <a:ext uri="{FF2B5EF4-FFF2-40B4-BE49-F238E27FC236}">
                <a16:creationId xmlns:a16="http://schemas.microsoft.com/office/drawing/2014/main" id="{268F172F-3F8A-7B59-A5B7-30BE0AC98826}"/>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89857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D84A028-1AA7-4EC0-832F-D4EF65C42FD6}"/>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AD5BE6CB-0491-3961-D603-A0E05096A76F}"/>
              </a:ext>
            </a:extLst>
          </p:cNvPr>
          <p:cNvSpPr>
            <a:spLocks noGrp="1"/>
          </p:cNvSpPr>
          <p:nvPr>
            <p:ph type="title"/>
          </p:nvPr>
        </p:nvSpPr>
        <p:spPr/>
        <p:txBody>
          <a:bodyPr/>
          <a:lstStyle/>
          <a:p>
            <a:r>
              <a:rPr lang="es-MX" dirty="0"/>
              <a:t>Año de inicio ante el SII</a:t>
            </a:r>
            <a:endParaRPr lang="es-CL" dirty="0"/>
          </a:p>
        </p:txBody>
      </p:sp>
      <p:graphicFrame>
        <p:nvGraphicFramePr>
          <p:cNvPr id="7" name="Marcador de contenido 6">
            <a:extLst>
              <a:ext uri="{FF2B5EF4-FFF2-40B4-BE49-F238E27FC236}">
                <a16:creationId xmlns:a16="http://schemas.microsoft.com/office/drawing/2014/main" id="{E6508254-27CC-2B7B-C5D1-C52D7E5A887B}"/>
              </a:ext>
            </a:extLst>
          </p:cNvPr>
          <p:cNvGraphicFramePr>
            <a:graphicFrameLocks noGrp="1"/>
          </p:cNvGraphicFramePr>
          <p:nvPr>
            <p:ph idx="1"/>
            <p:extLst>
              <p:ext uri="{D42A27DB-BD31-4B8C-83A1-F6EECF244321}">
                <p14:modId xmlns:p14="http://schemas.microsoft.com/office/powerpoint/2010/main" val="246681577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61755092"/>
      </p:ext>
    </p:extLst>
  </p:cSld>
  <p:clrMapOvr>
    <a:masterClrMapping/>
  </p:clrMapOvr>
  <p:extLst>
    <p:ext uri="{6950BFC3-D8DA-4A85-94F7-54DA5524770B}">
      <p188:commentRel xmlns:p188="http://schemas.microsoft.com/office/powerpoint/2018/8/main" r:id="rId2"/>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D091EC6-FBA1-009B-F185-2E0FEFB3EAAB}"/>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999505B2-2B93-FDF5-2008-D3F6278722DB}"/>
              </a:ext>
            </a:extLst>
          </p:cNvPr>
          <p:cNvSpPr>
            <a:spLocks noGrp="1"/>
          </p:cNvSpPr>
          <p:nvPr>
            <p:ph type="title"/>
          </p:nvPr>
        </p:nvSpPr>
        <p:spPr/>
        <p:txBody>
          <a:bodyPr/>
          <a:lstStyle/>
          <a:p>
            <a:r>
              <a:rPr lang="es-ES" dirty="0"/>
              <a:t>Propiedad del lugar donde realiza la actividad turística</a:t>
            </a:r>
            <a:endParaRPr lang="es-CL" dirty="0"/>
          </a:p>
        </p:txBody>
      </p:sp>
      <p:graphicFrame>
        <p:nvGraphicFramePr>
          <p:cNvPr id="5" name="Marcador de contenido 4">
            <a:extLst>
              <a:ext uri="{FF2B5EF4-FFF2-40B4-BE49-F238E27FC236}">
                <a16:creationId xmlns:a16="http://schemas.microsoft.com/office/drawing/2014/main" id="{D3DEB003-3B80-A2B7-154E-E23E5BFEAEE0}"/>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80863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A2A8307-A24C-0AB8-21FC-245D12A65C31}"/>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4721BAE9-CCE4-B12B-C47D-2A3A64259C68}"/>
              </a:ext>
            </a:extLst>
          </p:cNvPr>
          <p:cNvSpPr>
            <a:spLocks noGrp="1"/>
          </p:cNvSpPr>
          <p:nvPr>
            <p:ph type="title"/>
          </p:nvPr>
        </p:nvSpPr>
        <p:spPr/>
        <p:txBody>
          <a:bodyPr/>
          <a:lstStyle/>
          <a:p>
            <a:r>
              <a:rPr lang="es-ES" dirty="0"/>
              <a:t>Infraestructura: Tipos de instalaciones turísticas</a:t>
            </a:r>
            <a:endParaRPr lang="es-CL" dirty="0"/>
          </a:p>
        </p:txBody>
      </p:sp>
      <mc:AlternateContent xmlns:mc="http://schemas.openxmlformats.org/markup-compatibility/2006" xmlns:cx1="http://schemas.microsoft.com/office/drawing/2015/9/8/chartex">
        <mc:Choice Requires="cx1">
          <p:graphicFrame>
            <p:nvGraphicFramePr>
              <p:cNvPr id="6" name="Marcador de contenido 5">
                <a:extLst>
                  <a:ext uri="{FF2B5EF4-FFF2-40B4-BE49-F238E27FC236}">
                    <a16:creationId xmlns:a16="http://schemas.microsoft.com/office/drawing/2014/main" id="{24A044D6-146D-1B37-E94A-0741A83A93A9}"/>
                  </a:ext>
                </a:extLst>
              </p:cNvPr>
              <p:cNvGraphicFramePr>
                <a:graphicFrameLocks noGrp="1"/>
              </p:cNvGraphicFramePr>
              <p:nvPr>
                <p:ph idx="1"/>
                <p:extLst>
                  <p:ext uri="{D42A27DB-BD31-4B8C-83A1-F6EECF244321}">
                    <p14:modId xmlns:p14="http://schemas.microsoft.com/office/powerpoint/2010/main" val="556122011"/>
                  </p:ext>
                </p:extLst>
              </p:nvPr>
            </p:nvGraphicFramePr>
            <p:xfrm>
              <a:off x="673100" y="1477328"/>
              <a:ext cx="11132820" cy="4679632"/>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6" name="Marcador de contenido 5">
                <a:extLst>
                  <a:ext uri="{FF2B5EF4-FFF2-40B4-BE49-F238E27FC236}">
                    <a16:creationId xmlns:cx1="http://schemas.microsoft.com/office/drawing/2015/9/8/chartex" xmlns="" xmlns:a16="http://schemas.microsoft.com/office/drawing/2014/main" id="{24A044D6-146D-1B37-E94A-0741A83A93A9}"/>
                  </a:ext>
                </a:extLst>
              </p:cNvPr>
              <p:cNvPicPr>
                <a:picLocks noGrp="1" noRot="1" noChangeAspect="1" noMove="1" noResize="1" noEditPoints="1" noAdjustHandles="1" noChangeArrowheads="1" noChangeShapeType="1"/>
              </p:cNvPicPr>
              <p:nvPr/>
            </p:nvPicPr>
            <p:blipFill>
              <a:blip r:embed="rId4"/>
              <a:stretch>
                <a:fillRect/>
              </a:stretch>
            </p:blipFill>
            <p:spPr>
              <a:xfrm>
                <a:off x="673100" y="1477328"/>
                <a:ext cx="11132820" cy="4679632"/>
              </a:xfrm>
              <a:prstGeom prst="rect">
                <a:avLst/>
              </a:prstGeom>
            </p:spPr>
          </p:pic>
        </mc:Fallback>
      </mc:AlternateContent>
    </p:spTree>
    <p:extLst>
      <p:ext uri="{BB962C8B-B14F-4D97-AF65-F5344CB8AC3E}">
        <p14:creationId xmlns:p14="http://schemas.microsoft.com/office/powerpoint/2010/main" val="2726871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5ED5138-F50F-7585-AE9C-D46F35BD6DAF}"/>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626AACFE-369C-77BD-3950-A30EA06E1D9E}"/>
              </a:ext>
            </a:extLst>
          </p:cNvPr>
          <p:cNvSpPr>
            <a:spLocks noGrp="1"/>
          </p:cNvSpPr>
          <p:nvPr>
            <p:ph type="title"/>
          </p:nvPr>
        </p:nvSpPr>
        <p:spPr/>
        <p:txBody>
          <a:bodyPr/>
          <a:lstStyle/>
          <a:p>
            <a:r>
              <a:rPr lang="es-MX" dirty="0"/>
              <a:t>Introducción</a:t>
            </a:r>
            <a:endParaRPr lang="es-CL" dirty="0"/>
          </a:p>
        </p:txBody>
      </p:sp>
      <p:sp>
        <p:nvSpPr>
          <p:cNvPr id="3" name="Marcador de contenido 2">
            <a:extLst>
              <a:ext uri="{FF2B5EF4-FFF2-40B4-BE49-F238E27FC236}">
                <a16:creationId xmlns:a16="http://schemas.microsoft.com/office/drawing/2014/main" id="{5355B54E-E8BC-920B-D949-41441345F7CE}"/>
              </a:ext>
            </a:extLst>
          </p:cNvPr>
          <p:cNvSpPr>
            <a:spLocks noGrp="1"/>
          </p:cNvSpPr>
          <p:nvPr>
            <p:ph idx="1"/>
          </p:nvPr>
        </p:nvSpPr>
        <p:spPr/>
        <p:txBody>
          <a:bodyPr>
            <a:normAutofit/>
          </a:bodyPr>
          <a:lstStyle/>
          <a:p>
            <a:r>
              <a:rPr lang="es-CL" dirty="0"/>
              <a:t>Aplicación de encuesta entre noviembre y diciembre de 2023 en el marco del desarrollo del proyecto.</a:t>
            </a:r>
          </a:p>
          <a:p>
            <a:r>
              <a:rPr lang="es-CL" dirty="0"/>
              <a:t>Como proyecto piloto, esta aplicación permite:</a:t>
            </a:r>
          </a:p>
          <a:p>
            <a:pPr lvl="1"/>
            <a:r>
              <a:rPr lang="es-CL" dirty="0"/>
              <a:t>Ver el potencial del instrumento</a:t>
            </a:r>
          </a:p>
          <a:p>
            <a:pPr lvl="1"/>
            <a:r>
              <a:rPr lang="es-CL" dirty="0"/>
              <a:t>Analizar posibilidades de mejoras</a:t>
            </a:r>
          </a:p>
          <a:p>
            <a:pPr lvl="1"/>
            <a:r>
              <a:rPr lang="es-CL" dirty="0"/>
              <a:t>Analizar sus resultados</a:t>
            </a:r>
          </a:p>
          <a:p>
            <a:pPr lvl="1"/>
            <a:r>
              <a:rPr lang="es-CL" dirty="0"/>
              <a:t>Revisar la aplicabilidad de la producción de los resultados en forma automatizada: detectar errores y analizar viabilidad de soluciones</a:t>
            </a:r>
          </a:p>
          <a:p>
            <a:r>
              <a:rPr lang="es-CL" dirty="0"/>
              <a:t>Iniciar el Nuevo periodo de aplicación 2024</a:t>
            </a:r>
          </a:p>
          <a:p>
            <a:endParaRPr lang="es-CL" dirty="0"/>
          </a:p>
        </p:txBody>
      </p:sp>
    </p:spTree>
    <p:extLst>
      <p:ext uri="{BB962C8B-B14F-4D97-AF65-F5344CB8AC3E}">
        <p14:creationId xmlns:p14="http://schemas.microsoft.com/office/powerpoint/2010/main" val="2102977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6B70ADC-61D7-3BA2-6F99-9B6AD6931FAF}"/>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2DEEA2AD-1EC9-2DF9-0702-003DEC047B7C}"/>
              </a:ext>
            </a:extLst>
          </p:cNvPr>
          <p:cNvSpPr>
            <a:spLocks noGrp="1"/>
          </p:cNvSpPr>
          <p:nvPr>
            <p:ph type="title"/>
          </p:nvPr>
        </p:nvSpPr>
        <p:spPr/>
        <p:txBody>
          <a:bodyPr>
            <a:normAutofit/>
          </a:bodyPr>
          <a:lstStyle/>
          <a:p>
            <a:r>
              <a:rPr lang="es-ES" sz="3200" b="1" dirty="0"/>
              <a:t>Redes y cooperación vinculadas a actividad turística</a:t>
            </a:r>
            <a:br>
              <a:rPr lang="es-MX" sz="3200" dirty="0"/>
            </a:br>
            <a:r>
              <a:rPr lang="es-MX" sz="3200" dirty="0"/>
              <a:t>Pertenencia a una Organización Indígena</a:t>
            </a:r>
            <a:endParaRPr lang="es-CL" sz="3200" dirty="0"/>
          </a:p>
        </p:txBody>
      </p:sp>
      <p:graphicFrame>
        <p:nvGraphicFramePr>
          <p:cNvPr id="4" name="Marcador de contenido 3">
            <a:extLst>
              <a:ext uri="{FF2B5EF4-FFF2-40B4-BE49-F238E27FC236}">
                <a16:creationId xmlns:a16="http://schemas.microsoft.com/office/drawing/2014/main" id="{3FBDAC27-E5D0-32AA-FC23-198E9BA1C887}"/>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4928918"/>
      </p:ext>
    </p:extLst>
  </p:cSld>
  <p:clrMapOvr>
    <a:masterClrMapping/>
  </p:clrMapOvr>
  <p:extLst>
    <p:ext uri="{6950BFC3-D8DA-4A85-94F7-54DA5524770B}">
      <p188:commentRel xmlns:p188="http://schemas.microsoft.com/office/powerpoint/2018/8/main" r:id="rId2"/>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1A105CB-6DE9-4864-289B-F6838097993F}"/>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AE3BE0AC-012C-86B4-7CE7-58C6C20987A4}"/>
              </a:ext>
            </a:extLst>
          </p:cNvPr>
          <p:cNvSpPr>
            <a:spLocks noGrp="1"/>
          </p:cNvSpPr>
          <p:nvPr>
            <p:ph type="title"/>
          </p:nvPr>
        </p:nvSpPr>
        <p:spPr>
          <a:xfrm>
            <a:off x="838200" y="700405"/>
            <a:ext cx="10515600" cy="1325563"/>
          </a:xfrm>
        </p:spPr>
        <p:txBody>
          <a:bodyPr>
            <a:normAutofit fontScale="90000"/>
          </a:bodyPr>
          <a:lstStyle/>
          <a:p>
            <a:r>
              <a:rPr lang="es-ES" sz="3600" b="1" dirty="0"/>
              <a:t>Redes y cooperación vinculadas a actividad turística</a:t>
            </a:r>
            <a:br>
              <a:rPr lang="es-MX" sz="3600" dirty="0"/>
            </a:br>
            <a:r>
              <a:rPr lang="es-MX" sz="3100" dirty="0"/>
              <a:t>¿compra regularmente insumos y materias primas a otras personas de la comunidad para ofrecer a los turistas?</a:t>
            </a:r>
            <a:endParaRPr lang="es-CL" sz="3100" dirty="0"/>
          </a:p>
        </p:txBody>
      </p:sp>
      <p:graphicFrame>
        <p:nvGraphicFramePr>
          <p:cNvPr id="4" name="Marcador de contenido 3">
            <a:extLst>
              <a:ext uri="{FF2B5EF4-FFF2-40B4-BE49-F238E27FC236}">
                <a16:creationId xmlns:a16="http://schemas.microsoft.com/office/drawing/2014/main" id="{59F3F2E5-C9CD-676B-D322-58A334FE5EDE}"/>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239535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E82D7E8-CB7D-B8C7-6685-99DD376560A8}"/>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287F0660-C880-EF02-A636-1B6883C1EE6B}"/>
              </a:ext>
            </a:extLst>
          </p:cNvPr>
          <p:cNvSpPr>
            <a:spLocks noGrp="1"/>
          </p:cNvSpPr>
          <p:nvPr>
            <p:ph type="title"/>
          </p:nvPr>
        </p:nvSpPr>
        <p:spPr/>
        <p:txBody>
          <a:bodyPr>
            <a:noAutofit/>
          </a:bodyPr>
          <a:lstStyle/>
          <a:p>
            <a:r>
              <a:rPr lang="es-ES" sz="2800" b="1" dirty="0"/>
              <a:t>Redes y cooperación vinculadas a actividad turística</a:t>
            </a:r>
            <a:br>
              <a:rPr lang="es-MX" sz="1800" dirty="0"/>
            </a:br>
            <a:r>
              <a:rPr lang="es-MX" sz="1800" dirty="0"/>
              <a:t>¿El emprendimiento se vincula con otros actores presentes en el territorio pudiendo desarrollar actividades en conjunto(</a:t>
            </a:r>
            <a:r>
              <a:rPr lang="es-MX" sz="1800" dirty="0" err="1"/>
              <a:t>ej</a:t>
            </a:r>
            <a:r>
              <a:rPr lang="es-MX" sz="1800" dirty="0"/>
              <a:t>: redes turísticas locales?</a:t>
            </a:r>
            <a:endParaRPr lang="es-CL" sz="1800" dirty="0"/>
          </a:p>
        </p:txBody>
      </p:sp>
      <p:graphicFrame>
        <p:nvGraphicFramePr>
          <p:cNvPr id="4" name="Marcador de contenido 3">
            <a:extLst>
              <a:ext uri="{FF2B5EF4-FFF2-40B4-BE49-F238E27FC236}">
                <a16:creationId xmlns:a16="http://schemas.microsoft.com/office/drawing/2014/main" id="{24C5B100-55F6-F514-AF4E-7EF3F370DEB6}"/>
              </a:ext>
            </a:extLst>
          </p:cNvPr>
          <p:cNvGraphicFramePr>
            <a:graphicFrameLocks noGrp="1"/>
          </p:cNvGraphicFramePr>
          <p:nvPr>
            <p:ph idx="1"/>
            <p:extLst>
              <p:ext uri="{D42A27DB-BD31-4B8C-83A1-F6EECF244321}">
                <p14:modId xmlns:p14="http://schemas.microsoft.com/office/powerpoint/2010/main" val="3140281617"/>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57943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0C80FF9-A69F-1E5F-4E66-E93DBC66E876}"/>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A4D3D0AD-639E-C460-4D44-D2D10864D7E9}"/>
              </a:ext>
            </a:extLst>
          </p:cNvPr>
          <p:cNvSpPr>
            <a:spLocks noGrp="1"/>
          </p:cNvSpPr>
          <p:nvPr>
            <p:ph type="ctrTitle"/>
          </p:nvPr>
        </p:nvSpPr>
        <p:spPr/>
        <p:txBody>
          <a:bodyPr/>
          <a:lstStyle/>
          <a:p>
            <a:r>
              <a:rPr lang="es-MX" dirty="0"/>
              <a:t>Indicador económico</a:t>
            </a:r>
            <a:endParaRPr lang="es-CL" dirty="0"/>
          </a:p>
        </p:txBody>
      </p:sp>
      <p:sp>
        <p:nvSpPr>
          <p:cNvPr id="3" name="Subtítulo 2">
            <a:extLst>
              <a:ext uri="{FF2B5EF4-FFF2-40B4-BE49-F238E27FC236}">
                <a16:creationId xmlns:a16="http://schemas.microsoft.com/office/drawing/2014/main" id="{659C47EE-4A7D-2637-F083-C6C952F34B77}"/>
              </a:ext>
            </a:extLst>
          </p:cNvPr>
          <p:cNvSpPr>
            <a:spLocks noGrp="1"/>
          </p:cNvSpPr>
          <p:nvPr>
            <p:ph type="subTitle" idx="1"/>
          </p:nvPr>
        </p:nvSpPr>
        <p:spPr/>
        <p:txBody>
          <a:bodyPr>
            <a:normAutofit fontScale="85000" lnSpcReduction="20000"/>
          </a:bodyPr>
          <a:lstStyle/>
          <a:p>
            <a:r>
              <a:rPr lang="es-ES" dirty="0"/>
              <a:t>Oferta y demanda turística</a:t>
            </a:r>
          </a:p>
          <a:p>
            <a:r>
              <a:rPr lang="es-ES" dirty="0"/>
              <a:t>Este indicador analiza la relación entre la demanda de productos y/o servicios turísticos indígenas que buscan los turistas y la oferta disponible que tienen los emprendedores o empresas indígenas. Además, pretende medir algunos efectos de esta relación oferta-demanda como es la generación de ingresos económicos y la creación de oportunidades laborales en los territorios indígenas.</a:t>
            </a:r>
            <a:endParaRPr lang="es-CL" dirty="0"/>
          </a:p>
        </p:txBody>
      </p:sp>
    </p:spTree>
    <p:extLst>
      <p:ext uri="{BB962C8B-B14F-4D97-AF65-F5344CB8AC3E}">
        <p14:creationId xmlns:p14="http://schemas.microsoft.com/office/powerpoint/2010/main" val="3404257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1E88FFD-C469-7554-0615-4CADFC2945C3}"/>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C846FC97-65D4-1752-4C46-F7725A599E7E}"/>
              </a:ext>
            </a:extLst>
          </p:cNvPr>
          <p:cNvSpPr>
            <a:spLocks noGrp="1"/>
          </p:cNvSpPr>
          <p:nvPr>
            <p:ph type="title"/>
          </p:nvPr>
        </p:nvSpPr>
        <p:spPr/>
        <p:txBody>
          <a:bodyPr/>
          <a:lstStyle/>
          <a:p>
            <a:r>
              <a:rPr lang="es-MX" dirty="0"/>
              <a:t>Temporada de funcionamiento de actividad turística</a:t>
            </a:r>
            <a:endParaRPr lang="es-CL" dirty="0"/>
          </a:p>
        </p:txBody>
      </p:sp>
      <p:graphicFrame>
        <p:nvGraphicFramePr>
          <p:cNvPr id="4" name="Marcador de contenido 3">
            <a:extLst>
              <a:ext uri="{FF2B5EF4-FFF2-40B4-BE49-F238E27FC236}">
                <a16:creationId xmlns:a16="http://schemas.microsoft.com/office/drawing/2014/main" id="{2A08EAFB-30DC-0156-5198-812A6E28A4C3}"/>
              </a:ext>
            </a:extLst>
          </p:cNvPr>
          <p:cNvGraphicFramePr>
            <a:graphicFrameLocks noGrp="1"/>
          </p:cNvGraphicFramePr>
          <p:nvPr>
            <p:ph idx="1"/>
            <p:extLst>
              <p:ext uri="{D42A27DB-BD31-4B8C-83A1-F6EECF244321}">
                <p14:modId xmlns:p14="http://schemas.microsoft.com/office/powerpoint/2010/main" val="3856182121"/>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58284139"/>
      </p:ext>
    </p:extLst>
  </p:cSld>
  <p:clrMapOvr>
    <a:masterClrMapping/>
  </p:clrMapOvr>
  <p:extLst>
    <p:ext uri="{6950BFC3-D8DA-4A85-94F7-54DA5524770B}">
      <p188:commentRel xmlns:p188="http://schemas.microsoft.com/office/powerpoint/2018/8/main" r:id="rId2"/>
    </p:ext>
  </p:extLs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75283A3-CE90-0CD5-9158-C6399F0E6A8F}"/>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13F67EF3-A8CD-80EF-93D9-0C8A7399117A}"/>
              </a:ext>
            </a:extLst>
          </p:cNvPr>
          <p:cNvSpPr>
            <a:spLocks noGrp="1"/>
          </p:cNvSpPr>
          <p:nvPr>
            <p:ph type="title"/>
          </p:nvPr>
        </p:nvSpPr>
        <p:spPr/>
        <p:txBody>
          <a:bodyPr>
            <a:normAutofit/>
          </a:bodyPr>
          <a:lstStyle/>
          <a:p>
            <a:r>
              <a:rPr lang="es-ES" sz="3600" b="1" dirty="0"/>
              <a:t>Empleos generados por el turismo indígena</a:t>
            </a:r>
            <a:br>
              <a:rPr lang="es-MX" sz="2000" dirty="0"/>
            </a:br>
            <a:r>
              <a:rPr lang="es-MX" sz="2000" dirty="0"/>
              <a:t>Trabajadores en temporada alta (%)</a:t>
            </a:r>
            <a:endParaRPr lang="es-CL" sz="2000" dirty="0"/>
          </a:p>
        </p:txBody>
      </p:sp>
      <p:graphicFrame>
        <p:nvGraphicFramePr>
          <p:cNvPr id="6" name="Marcador de contenido 5">
            <a:extLst>
              <a:ext uri="{FF2B5EF4-FFF2-40B4-BE49-F238E27FC236}">
                <a16:creationId xmlns:a16="http://schemas.microsoft.com/office/drawing/2014/main" id="{941ECE79-E8FC-4460-7F9B-3327D891C487}"/>
              </a:ext>
            </a:extLst>
          </p:cNvPr>
          <p:cNvGraphicFramePr>
            <a:graphicFrameLocks noGrp="1"/>
          </p:cNvGraphicFramePr>
          <p:nvPr>
            <p:ph idx="1"/>
            <p:extLst>
              <p:ext uri="{D42A27DB-BD31-4B8C-83A1-F6EECF244321}">
                <p14:modId xmlns:p14="http://schemas.microsoft.com/office/powerpoint/2010/main" val="289977789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17066268"/>
      </p:ext>
    </p:extLst>
  </p:cSld>
  <p:clrMapOvr>
    <a:masterClrMapping/>
  </p:clrMapOvr>
  <p:extLst>
    <p:ext uri="{6950BFC3-D8DA-4A85-94F7-54DA5524770B}">
      <p188:commentRel xmlns:p188="http://schemas.microsoft.com/office/powerpoint/2018/8/main" r:id="rId2"/>
    </p:ext>
  </p:extLs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27B530D-5E8F-57D8-E57A-C0101D779A79}"/>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13F67EF3-A8CD-80EF-93D9-0C8A7399117A}"/>
              </a:ext>
            </a:extLst>
          </p:cNvPr>
          <p:cNvSpPr>
            <a:spLocks noGrp="1"/>
          </p:cNvSpPr>
          <p:nvPr>
            <p:ph type="title"/>
          </p:nvPr>
        </p:nvSpPr>
        <p:spPr/>
        <p:txBody>
          <a:bodyPr>
            <a:noAutofit/>
          </a:bodyPr>
          <a:lstStyle/>
          <a:p>
            <a:r>
              <a:rPr lang="es-ES" sz="3200" b="1" dirty="0"/>
              <a:t>Empleos generados por el turismo indígena</a:t>
            </a:r>
            <a:br>
              <a:rPr lang="es-MX" sz="2400" dirty="0"/>
            </a:br>
            <a:r>
              <a:rPr lang="es-MX" sz="2400" dirty="0"/>
              <a:t>Trabajadores en temporada baja (%)</a:t>
            </a:r>
            <a:endParaRPr lang="es-CL" sz="2400" dirty="0"/>
          </a:p>
        </p:txBody>
      </p:sp>
      <p:graphicFrame>
        <p:nvGraphicFramePr>
          <p:cNvPr id="6" name="Marcador de contenido 5">
            <a:extLst>
              <a:ext uri="{FF2B5EF4-FFF2-40B4-BE49-F238E27FC236}">
                <a16:creationId xmlns:a16="http://schemas.microsoft.com/office/drawing/2014/main" id="{941ECE79-E8FC-4460-7F9B-3327D891C487}"/>
              </a:ext>
            </a:extLst>
          </p:cNvPr>
          <p:cNvGraphicFramePr>
            <a:graphicFrameLocks noGrp="1"/>
          </p:cNvGraphicFramePr>
          <p:nvPr>
            <p:ph idx="1"/>
            <p:extLst>
              <p:ext uri="{D42A27DB-BD31-4B8C-83A1-F6EECF244321}">
                <p14:modId xmlns:p14="http://schemas.microsoft.com/office/powerpoint/2010/main" val="154872270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232241765"/>
      </p:ext>
    </p:extLst>
  </p:cSld>
  <p:clrMapOvr>
    <a:masterClrMapping/>
  </p:clrMapOvr>
  <p:extLst>
    <p:ext uri="{6950BFC3-D8DA-4A85-94F7-54DA5524770B}">
      <p188:commentRel xmlns:p188="http://schemas.microsoft.com/office/powerpoint/2018/8/main" r:id="rId2"/>
    </p:ext>
  </p:extLs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49960" y="837565"/>
            <a:ext cx="10515600" cy="544195"/>
          </a:xfrm>
        </p:spPr>
        <p:txBody>
          <a:bodyPr>
            <a:normAutofit fontScale="90000"/>
          </a:bodyPr>
          <a:lstStyle/>
          <a:p>
            <a:r>
              <a:rPr lang="es-ES" dirty="0"/>
              <a:t>FALTA: ¿Cuántos/as trabajadores/as de su emprendimiento o empresa turística son de su familia o de la comunidad? (En caso de ninguno elegir 0)</a:t>
            </a:r>
            <a:endParaRPr lang="es-CL" dirty="0"/>
          </a:p>
        </p:txBody>
      </p:sp>
      <p:pic>
        <p:nvPicPr>
          <p:cNvPr id="3" name="Imagen 2">
            <a:extLst>
              <a:ext uri="{FF2B5EF4-FFF2-40B4-BE49-F238E27FC236}">
                <a16:creationId xmlns:a16="http://schemas.microsoft.com/office/drawing/2014/main" id="{99018890-AA0F-2081-AED9-9D1081E4663E}"/>
              </a:ext>
            </a:extLst>
          </p:cNvPr>
          <p:cNvPicPr>
            <a:picLocks noChangeAspect="1"/>
          </p:cNvPicPr>
          <p:nvPr/>
        </p:nvPicPr>
        <p:blipFill>
          <a:blip r:embed="rId3"/>
          <a:stretch>
            <a:fillRect/>
          </a:stretch>
        </p:blipFill>
        <p:spPr>
          <a:xfrm>
            <a:off x="0" y="0"/>
            <a:ext cx="12192000" cy="6852646"/>
          </a:xfrm>
          <a:prstGeom prst="rect">
            <a:avLst/>
          </a:prstGeom>
        </p:spPr>
      </p:pic>
      <p:sp>
        <p:nvSpPr>
          <p:cNvPr id="5" name="Título 1">
            <a:extLst>
              <a:ext uri="{FF2B5EF4-FFF2-40B4-BE49-F238E27FC236}">
                <a16:creationId xmlns:a16="http://schemas.microsoft.com/office/drawing/2014/main" id="{59B37301-15F9-B7FB-4A96-9978B3315662}"/>
              </a:ext>
            </a:extLst>
          </p:cNvPr>
          <p:cNvSpPr txBox="1">
            <a:spLocks/>
          </p:cNvSpPr>
          <p:nvPr/>
        </p:nvSpPr>
        <p:spPr>
          <a:xfrm>
            <a:off x="838200" y="365125"/>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3200" b="1" dirty="0"/>
              <a:t>¿Cuántos/as trabajadores/as de su emprendimiento o empresa turística son de su familia o de la comunidad? </a:t>
            </a:r>
            <a:endParaRPr lang="es-CL" sz="2400" dirty="0"/>
          </a:p>
        </p:txBody>
      </p:sp>
      <mc:AlternateContent xmlns:mc="http://schemas.openxmlformats.org/markup-compatibility/2006">
        <mc:Choice xmlns:cx1="http://schemas.microsoft.com/office/drawing/2015/9/8/chartex" Requires="cx1">
          <p:graphicFrame>
            <p:nvGraphicFramePr>
              <p:cNvPr id="9" name="Gráfico 8">
                <a:extLst>
                  <a:ext uri="{FF2B5EF4-FFF2-40B4-BE49-F238E27FC236}">
                    <a16:creationId xmlns:a16="http://schemas.microsoft.com/office/drawing/2014/main" id="{8CF538D3-F08D-C967-CE0B-FEBFAD77CEE3}"/>
                  </a:ext>
                </a:extLst>
              </p:cNvPr>
              <p:cNvGraphicFramePr/>
              <p:nvPr>
                <p:extLst>
                  <p:ext uri="{D42A27DB-BD31-4B8C-83A1-F6EECF244321}">
                    <p14:modId xmlns:p14="http://schemas.microsoft.com/office/powerpoint/2010/main" val="2353483030"/>
                  </p:ext>
                </p:extLst>
              </p:nvPr>
            </p:nvGraphicFramePr>
            <p:xfrm>
              <a:off x="1645920" y="1767840"/>
              <a:ext cx="8707120" cy="4252595"/>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9" name="Gráfico 8">
                <a:extLst>
                  <a:ext uri="{FF2B5EF4-FFF2-40B4-BE49-F238E27FC236}">
                    <a16:creationId xmlns:a16="http://schemas.microsoft.com/office/drawing/2014/main" id="{8CF538D3-F08D-C967-CE0B-FEBFAD77CEE3}"/>
                  </a:ext>
                </a:extLst>
              </p:cNvPr>
              <p:cNvPicPr>
                <a:picLocks noGrp="1" noRot="1" noChangeAspect="1" noMove="1" noResize="1" noEditPoints="1" noAdjustHandles="1" noChangeArrowheads="1" noChangeShapeType="1"/>
              </p:cNvPicPr>
              <p:nvPr/>
            </p:nvPicPr>
            <p:blipFill>
              <a:blip r:embed="rId5"/>
              <a:stretch>
                <a:fillRect/>
              </a:stretch>
            </p:blipFill>
            <p:spPr>
              <a:xfrm>
                <a:off x="1645920" y="1767840"/>
                <a:ext cx="8707120" cy="4252595"/>
              </a:xfrm>
              <a:prstGeom prst="rect">
                <a:avLst/>
              </a:prstGeom>
            </p:spPr>
          </p:pic>
        </mc:Fallback>
      </mc:AlternateContent>
    </p:spTree>
    <p:extLst>
      <p:ext uri="{BB962C8B-B14F-4D97-AF65-F5344CB8AC3E}">
        <p14:creationId xmlns:p14="http://schemas.microsoft.com/office/powerpoint/2010/main" val="3155383009"/>
      </p:ext>
    </p:extLst>
  </p:cSld>
  <p:clrMapOvr>
    <a:masterClrMapping/>
  </p:clrMapOvr>
  <p:extLst>
    <p:ext uri="{6950BFC3-D8DA-4A85-94F7-54DA5524770B}">
      <p188:commentRel xmlns:p188="http://schemas.microsoft.com/office/powerpoint/2018/8/main" r:id="rId2"/>
    </p:ext>
  </p:extLs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8B27AF5-A3F5-F54E-FC86-DE065024D8A9}"/>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E6F015F3-A6D4-9C1E-C0AB-D4C630601131}"/>
              </a:ext>
            </a:extLst>
          </p:cNvPr>
          <p:cNvSpPr>
            <a:spLocks noGrp="1"/>
          </p:cNvSpPr>
          <p:nvPr>
            <p:ph type="title"/>
          </p:nvPr>
        </p:nvSpPr>
        <p:spPr/>
        <p:txBody>
          <a:bodyPr>
            <a:normAutofit/>
          </a:bodyPr>
          <a:lstStyle/>
          <a:p>
            <a:r>
              <a:rPr lang="es-ES" sz="2400" b="1" dirty="0"/>
              <a:t>Redes y cooperación vinculadas a actividad turística</a:t>
            </a:r>
            <a:br>
              <a:rPr lang="es-MX" sz="2400" dirty="0"/>
            </a:br>
            <a:r>
              <a:rPr lang="es-MX" sz="2400" dirty="0"/>
              <a:t>Vinculación con empresas externas (no del territorio)</a:t>
            </a:r>
            <a:endParaRPr lang="es-CL" sz="2400" dirty="0"/>
          </a:p>
        </p:txBody>
      </p:sp>
      <p:graphicFrame>
        <p:nvGraphicFramePr>
          <p:cNvPr id="4" name="Marcador de contenido 3">
            <a:extLst>
              <a:ext uri="{FF2B5EF4-FFF2-40B4-BE49-F238E27FC236}">
                <a16:creationId xmlns:a16="http://schemas.microsoft.com/office/drawing/2014/main" id="{ED89230E-51EF-FD42-D369-479ADF97B15C}"/>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683841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FALTA: INFRAESCTRUCTURA: TIPOS DE INSTALACIONES TURISTICAS </a:t>
            </a:r>
            <a:endParaRPr lang="es-CL" dirty="0"/>
          </a:p>
        </p:txBody>
      </p:sp>
      <mc:AlternateContent xmlns:mc="http://schemas.openxmlformats.org/markup-compatibility/2006">
        <mc:Choice xmlns:cx1="http://schemas.microsoft.com/office/drawing/2015/9/8/chartex" Requires="cx1">
          <p:graphicFrame>
            <p:nvGraphicFramePr>
              <p:cNvPr id="4" name="Marcador de contenido 3">
                <a:extLst>
                  <a:ext uri="{FF2B5EF4-FFF2-40B4-BE49-F238E27FC236}">
                    <a16:creationId xmlns:a16="http://schemas.microsoft.com/office/drawing/2014/main" id="{24A044D6-146D-1B37-E94A-0741A83A93A9}"/>
                  </a:ext>
                </a:extLst>
              </p:cNvPr>
              <p:cNvGraphicFramePr>
                <a:graphicFrameLocks noGrp="1"/>
              </p:cNvGraphicFramePr>
              <p:nvPr>
                <p:ph idx="1"/>
                <p:extLst>
                  <p:ext uri="{D42A27DB-BD31-4B8C-83A1-F6EECF244321}">
                    <p14:modId xmlns:p14="http://schemas.microsoft.com/office/powerpoint/2010/main" val="980009621"/>
                  </p:ext>
                </p:extLst>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4" name="Marcador de contenido 3">
                <a:extLst>
                  <a:ext uri="{FF2B5EF4-FFF2-40B4-BE49-F238E27FC236}">
                    <a16:creationId xmlns:a16="http://schemas.microsoft.com/office/drawing/2014/main" id="{24A044D6-146D-1B37-E94A-0741A83A93A9}"/>
                  </a:ext>
                </a:extLst>
              </p:cNvPr>
              <p:cNvPicPr>
                <a:picLocks noGrp="1" noRot="1" noChangeAspect="1" noMove="1" noResize="1" noEditPoints="1" noAdjustHandles="1" noChangeArrowheads="1" noChangeShapeType="1"/>
              </p:cNvPicPr>
              <p:nvPr/>
            </p:nvPicPr>
            <p:blipFill>
              <a:blip r:embed="rId4"/>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2311464137"/>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C2B6FBE-67CF-3FD7-FE89-C7891BEE16F3}"/>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B6466907-8CAD-8FF0-9394-B761E400AF5F}"/>
              </a:ext>
            </a:extLst>
          </p:cNvPr>
          <p:cNvSpPr>
            <a:spLocks noGrp="1"/>
          </p:cNvSpPr>
          <p:nvPr>
            <p:ph type="title"/>
          </p:nvPr>
        </p:nvSpPr>
        <p:spPr/>
        <p:txBody>
          <a:bodyPr/>
          <a:lstStyle/>
          <a:p>
            <a:r>
              <a:rPr lang="es-MX" dirty="0"/>
              <a:t>Metodología</a:t>
            </a:r>
            <a:endParaRPr lang="es-CL" dirty="0"/>
          </a:p>
        </p:txBody>
      </p:sp>
      <p:sp>
        <p:nvSpPr>
          <p:cNvPr id="3" name="Marcador de contenido 2">
            <a:extLst>
              <a:ext uri="{FF2B5EF4-FFF2-40B4-BE49-F238E27FC236}">
                <a16:creationId xmlns:a16="http://schemas.microsoft.com/office/drawing/2014/main" id="{C4DBBD8C-75A9-A82A-0C95-F53D62389943}"/>
              </a:ext>
            </a:extLst>
          </p:cNvPr>
          <p:cNvSpPr>
            <a:spLocks noGrp="1"/>
          </p:cNvSpPr>
          <p:nvPr>
            <p:ph idx="1"/>
          </p:nvPr>
        </p:nvSpPr>
        <p:spPr>
          <a:xfrm>
            <a:off x="838200" y="1250654"/>
            <a:ext cx="10515600" cy="4351338"/>
          </a:xfrm>
        </p:spPr>
        <p:txBody>
          <a:bodyPr>
            <a:normAutofit lnSpcReduction="10000"/>
          </a:bodyPr>
          <a:lstStyle/>
          <a:p>
            <a:pPr marL="0" indent="0">
              <a:buNone/>
            </a:pPr>
            <a:endParaRPr lang="es-CL" dirty="0"/>
          </a:p>
          <a:p>
            <a:r>
              <a:rPr lang="es-CL" dirty="0"/>
              <a:t>Tenemos dos fuentes de información de los resultados:</a:t>
            </a:r>
          </a:p>
          <a:p>
            <a:pPr lvl="1"/>
            <a:r>
              <a:rPr lang="es-CL" dirty="0"/>
              <a:t>Los resultados que se generan en forma automatizada en PREATI</a:t>
            </a:r>
          </a:p>
          <a:p>
            <a:pPr lvl="1"/>
            <a:r>
              <a:rPr lang="es-CL" dirty="0"/>
              <a:t>A partir de la extracción de base de datos, un análisis de resultados</a:t>
            </a:r>
          </a:p>
          <a:p>
            <a:r>
              <a:rPr lang="es-CL" dirty="0"/>
              <a:t>Esto permite revisar los errores y ver las soluciones en ambos casos. Principales detectados en automatización:</a:t>
            </a:r>
          </a:p>
          <a:p>
            <a:pPr lvl="1"/>
            <a:r>
              <a:rPr lang="es-CL" dirty="0"/>
              <a:t>N de respuestas y cálculo de porcentajes</a:t>
            </a:r>
          </a:p>
          <a:p>
            <a:pPr lvl="1"/>
            <a:r>
              <a:rPr lang="es-CL" dirty="0"/>
              <a:t>Orden de respuestas (orden lógico y necesidad de dividir algunas respuestas)</a:t>
            </a:r>
          </a:p>
          <a:p>
            <a:r>
              <a:rPr lang="es-CL" dirty="0"/>
              <a:t>Como se señaló desde el comienzo, la base de datos generadas por las encuestas deben revisarse siempre que se aplique </a:t>
            </a:r>
          </a:p>
          <a:p>
            <a:endParaRPr lang="es-CL" dirty="0"/>
          </a:p>
        </p:txBody>
      </p:sp>
    </p:spTree>
    <p:extLst>
      <p:ext uri="{BB962C8B-B14F-4D97-AF65-F5344CB8AC3E}">
        <p14:creationId xmlns:p14="http://schemas.microsoft.com/office/powerpoint/2010/main" val="31168233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E993DF2-15D5-DB59-190C-1089273974D2}"/>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C5C48037-41B5-4D48-7239-986C85FE615D}"/>
              </a:ext>
            </a:extLst>
          </p:cNvPr>
          <p:cNvSpPr>
            <a:spLocks noGrp="1"/>
          </p:cNvSpPr>
          <p:nvPr>
            <p:ph type="title"/>
          </p:nvPr>
        </p:nvSpPr>
        <p:spPr/>
        <p:txBody>
          <a:bodyPr>
            <a:noAutofit/>
          </a:bodyPr>
          <a:lstStyle/>
          <a:p>
            <a:r>
              <a:rPr lang="es-MX" sz="3200" b="1" dirty="0"/>
              <a:t>Servicios especiales para los visitantes</a:t>
            </a:r>
            <a:br>
              <a:rPr lang="es-MX" sz="2000" b="1" dirty="0"/>
            </a:br>
            <a:r>
              <a:rPr lang="es-MX" sz="2000" dirty="0"/>
              <a:t>¿Su actividad contempla adaptabilidad a personas con discapacidad?</a:t>
            </a:r>
            <a:endParaRPr lang="es-CL" sz="2000" dirty="0"/>
          </a:p>
        </p:txBody>
      </p:sp>
      <p:graphicFrame>
        <p:nvGraphicFramePr>
          <p:cNvPr id="4" name="Marcador de contenido 3">
            <a:extLst>
              <a:ext uri="{FF2B5EF4-FFF2-40B4-BE49-F238E27FC236}">
                <a16:creationId xmlns:a16="http://schemas.microsoft.com/office/drawing/2014/main" id="{F5388A8F-F50E-29FD-CF5E-8362765B5E9C}"/>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618998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53887F7-9A49-1E73-12BF-EC370B7E9E54}"/>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432A265E-A3F7-FECF-3589-8ABFA9AD1F2C}"/>
              </a:ext>
            </a:extLst>
          </p:cNvPr>
          <p:cNvSpPr>
            <a:spLocks noGrp="1"/>
          </p:cNvSpPr>
          <p:nvPr>
            <p:ph type="title"/>
          </p:nvPr>
        </p:nvSpPr>
        <p:spPr/>
        <p:txBody>
          <a:bodyPr>
            <a:normAutofit/>
          </a:bodyPr>
          <a:lstStyle/>
          <a:p>
            <a:r>
              <a:rPr lang="es-MX" b="1" dirty="0"/>
              <a:t>Servicios especiales para los visitantes</a:t>
            </a:r>
            <a:br>
              <a:rPr lang="es-MX" sz="3200" dirty="0"/>
            </a:br>
            <a:r>
              <a:rPr lang="es-MX" sz="3200" dirty="0"/>
              <a:t>¿</a:t>
            </a:r>
            <a:r>
              <a:rPr lang="es-MX" sz="2700" dirty="0"/>
              <a:t>Su actividad contempla adaptabilidad de la comida?</a:t>
            </a:r>
            <a:endParaRPr lang="es-CL" sz="2700" dirty="0"/>
          </a:p>
        </p:txBody>
      </p:sp>
      <p:graphicFrame>
        <p:nvGraphicFramePr>
          <p:cNvPr id="4" name="Marcador de contenido 3">
            <a:extLst>
              <a:ext uri="{FF2B5EF4-FFF2-40B4-BE49-F238E27FC236}">
                <a16:creationId xmlns:a16="http://schemas.microsoft.com/office/drawing/2014/main" id="{FE7EB9E3-DC27-6079-9B9B-419A3284B322}"/>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2378831"/>
      </p:ext>
    </p:extLst>
  </p:cSld>
  <p:clrMapOvr>
    <a:masterClrMapping/>
  </p:clrMapOvr>
  <p:extLst>
    <p:ext uri="{6950BFC3-D8DA-4A85-94F7-54DA5524770B}">
      <p188:commentRel xmlns:p188="http://schemas.microsoft.com/office/powerpoint/2018/8/main" r:id="rId2"/>
    </p:ext>
  </p:extLs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2B63372-7375-122D-45EC-3564D4080E02}"/>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3DC6F2A1-44BB-64A9-B906-840258AA3ECD}"/>
              </a:ext>
            </a:extLst>
          </p:cNvPr>
          <p:cNvSpPr>
            <a:spLocks noGrp="1"/>
          </p:cNvSpPr>
          <p:nvPr>
            <p:ph type="title"/>
          </p:nvPr>
        </p:nvSpPr>
        <p:spPr/>
        <p:txBody>
          <a:bodyPr>
            <a:normAutofit/>
          </a:bodyPr>
          <a:lstStyle/>
          <a:p>
            <a:r>
              <a:rPr lang="es-MX" sz="3600" b="1" dirty="0"/>
              <a:t>Servicios especiales para los visitantes</a:t>
            </a:r>
            <a:br>
              <a:rPr lang="es-MX" sz="2400" b="1" dirty="0"/>
            </a:br>
            <a:r>
              <a:rPr lang="es-MX" sz="2400" dirty="0"/>
              <a:t>¿en el emprendimiento o empresa turística se admiten mascotas?</a:t>
            </a:r>
            <a:br>
              <a:rPr lang="es-MX" sz="2800" dirty="0"/>
            </a:br>
            <a:endParaRPr lang="es-CL" sz="2800" dirty="0"/>
          </a:p>
        </p:txBody>
      </p:sp>
      <p:graphicFrame>
        <p:nvGraphicFramePr>
          <p:cNvPr id="4" name="Marcador de contenido 3">
            <a:extLst>
              <a:ext uri="{FF2B5EF4-FFF2-40B4-BE49-F238E27FC236}">
                <a16:creationId xmlns:a16="http://schemas.microsoft.com/office/drawing/2014/main" id="{AB7D8394-9A4C-3617-E482-F74545520D0B}"/>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971826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B3D03FD-671E-EEB3-041F-B282F57F0384}"/>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4721BAE9-CCE4-B12B-C47D-2A3A64259C68}"/>
              </a:ext>
            </a:extLst>
          </p:cNvPr>
          <p:cNvSpPr>
            <a:spLocks noGrp="1"/>
          </p:cNvSpPr>
          <p:nvPr>
            <p:ph type="title"/>
          </p:nvPr>
        </p:nvSpPr>
        <p:spPr/>
        <p:txBody>
          <a:bodyPr/>
          <a:lstStyle/>
          <a:p>
            <a:r>
              <a:rPr lang="es-MX" dirty="0"/>
              <a:t>Comunicación: acceso a internet</a:t>
            </a:r>
            <a:endParaRPr lang="es-CL" dirty="0"/>
          </a:p>
        </p:txBody>
      </p:sp>
      <p:graphicFrame>
        <p:nvGraphicFramePr>
          <p:cNvPr id="9" name="Marcador de contenido 8">
            <a:extLst>
              <a:ext uri="{FF2B5EF4-FFF2-40B4-BE49-F238E27FC236}">
                <a16:creationId xmlns:a16="http://schemas.microsoft.com/office/drawing/2014/main" id="{2995CCFA-4DB0-515C-DF54-247478A3EEED}"/>
              </a:ext>
            </a:extLst>
          </p:cNvPr>
          <p:cNvGraphicFramePr>
            <a:graphicFrameLocks noGrp="1"/>
          </p:cNvGraphicFramePr>
          <p:nvPr>
            <p:ph idx="1"/>
            <p:extLst>
              <p:ext uri="{D42A27DB-BD31-4B8C-83A1-F6EECF244321}">
                <p14:modId xmlns:p14="http://schemas.microsoft.com/office/powerpoint/2010/main" val="2601978175"/>
              </p:ext>
            </p:extLst>
          </p:nvPr>
        </p:nvGraphicFramePr>
        <p:xfrm>
          <a:off x="685800" y="1544320"/>
          <a:ext cx="10515600" cy="479520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77426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FAA68AF-72FA-27FF-1BCC-D917FF0D92DE}"/>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566AB830-A0D4-7E33-9B3D-660C52EB9049}"/>
              </a:ext>
            </a:extLst>
          </p:cNvPr>
          <p:cNvSpPr>
            <a:spLocks noGrp="1"/>
          </p:cNvSpPr>
          <p:nvPr>
            <p:ph type="title"/>
          </p:nvPr>
        </p:nvSpPr>
        <p:spPr/>
        <p:txBody>
          <a:bodyPr/>
          <a:lstStyle/>
          <a:p>
            <a:r>
              <a:rPr lang="es-ES" dirty="0"/>
              <a:t>Medios para la comunicación y comercialización de la oferta</a:t>
            </a:r>
            <a:endParaRPr lang="es-CL" dirty="0"/>
          </a:p>
        </p:txBody>
      </p:sp>
      <mc:AlternateContent xmlns:mc="http://schemas.openxmlformats.org/markup-compatibility/2006" xmlns:cx1="http://schemas.microsoft.com/office/drawing/2015/9/8/chartex">
        <mc:Choice Requires="cx1">
          <p:graphicFrame>
            <p:nvGraphicFramePr>
              <p:cNvPr id="6" name="Marcador de contenido 5">
                <a:extLst>
                  <a:ext uri="{FF2B5EF4-FFF2-40B4-BE49-F238E27FC236}">
                    <a16:creationId xmlns:a16="http://schemas.microsoft.com/office/drawing/2014/main" id="{19036DE3-A7D8-D19C-35ED-280824E4D0C1}"/>
                  </a:ext>
                </a:extLst>
              </p:cNvPr>
              <p:cNvGraphicFramePr>
                <a:graphicFrameLocks noGrp="1"/>
              </p:cNvGraphicFramePr>
              <p:nvPr>
                <p:ph idx="1"/>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6" name="Marcador de contenido 5">
                <a:extLst>
                  <a:ext uri="{FF2B5EF4-FFF2-40B4-BE49-F238E27FC236}">
                    <a16:creationId xmlns:cx1="http://schemas.microsoft.com/office/drawing/2015/9/8/chartex" xmlns="" xmlns:a16="http://schemas.microsoft.com/office/drawing/2014/main" id="{19036DE3-A7D8-D19C-35ED-280824E4D0C1}"/>
                  </a:ext>
                </a:extLst>
              </p:cNvPr>
              <p:cNvPicPr>
                <a:picLocks noGrp="1" noRot="1" noChangeAspect="1" noMove="1" noResize="1" noEditPoints="1" noAdjustHandles="1" noChangeArrowheads="1" noChangeShapeType="1"/>
              </p:cNvPicPr>
              <p:nvPr/>
            </p:nvPicPr>
            <p:blipFill>
              <a:blip r:embed="rId5"/>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4088490158"/>
      </p:ext>
    </p:extLst>
  </p:cSld>
  <p:clrMapOvr>
    <a:masterClrMapping/>
  </p:clrMapOvr>
  <p:extLst>
    <p:ext uri="{6950BFC3-D8DA-4A85-94F7-54DA5524770B}">
      <p188:commentRel xmlns:p188="http://schemas.microsoft.com/office/powerpoint/2018/8/main" r:id="rId2"/>
    </p:ext>
  </p:extLs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4CF1D25-0A53-5F89-DE43-00CA6E0FC9F7}"/>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85D56200-767C-D837-56AC-D72E2BFA2B24}"/>
              </a:ext>
            </a:extLst>
          </p:cNvPr>
          <p:cNvSpPr>
            <a:spLocks noGrp="1"/>
          </p:cNvSpPr>
          <p:nvPr>
            <p:ph type="title"/>
          </p:nvPr>
        </p:nvSpPr>
        <p:spPr/>
        <p:txBody>
          <a:bodyPr/>
          <a:lstStyle/>
          <a:p>
            <a:r>
              <a:rPr lang="es-MX" dirty="0"/>
              <a:t>Trámites de formalización</a:t>
            </a:r>
            <a:endParaRPr lang="es-CL" dirty="0"/>
          </a:p>
        </p:txBody>
      </p:sp>
      <p:graphicFrame>
        <p:nvGraphicFramePr>
          <p:cNvPr id="4" name="Marcador de contenido 3">
            <a:extLst>
              <a:ext uri="{FF2B5EF4-FFF2-40B4-BE49-F238E27FC236}">
                <a16:creationId xmlns:a16="http://schemas.microsoft.com/office/drawing/2014/main" id="{1267E9C0-EE9D-7330-C912-3F5B55D3A699}"/>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60260702"/>
      </p:ext>
    </p:extLst>
  </p:cSld>
  <p:clrMapOvr>
    <a:masterClrMapping/>
  </p:clrMapOvr>
  <p:extLst>
    <p:ext uri="{6950BFC3-D8DA-4A85-94F7-54DA5524770B}">
      <p188:commentRel xmlns:p188="http://schemas.microsoft.com/office/powerpoint/2018/8/main" r:id="rId2"/>
    </p:ext>
  </p:extLs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4CF1D25-0A53-5F89-DE43-00CA6E0FC9F7}"/>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85D56200-767C-D837-56AC-D72E2BFA2B24}"/>
              </a:ext>
            </a:extLst>
          </p:cNvPr>
          <p:cNvSpPr>
            <a:spLocks noGrp="1"/>
          </p:cNvSpPr>
          <p:nvPr>
            <p:ph type="title"/>
          </p:nvPr>
        </p:nvSpPr>
        <p:spPr/>
        <p:txBody>
          <a:bodyPr/>
          <a:lstStyle/>
          <a:p>
            <a:r>
              <a:rPr lang="es-MX" dirty="0"/>
              <a:t>Motivos de no formalización</a:t>
            </a:r>
            <a:endParaRPr lang="es-CL" dirty="0"/>
          </a:p>
        </p:txBody>
      </p:sp>
      <p:graphicFrame>
        <p:nvGraphicFramePr>
          <p:cNvPr id="7" name="Marcador de contenido 5">
            <a:extLst>
              <a:ext uri="{FF2B5EF4-FFF2-40B4-BE49-F238E27FC236}">
                <a16:creationId xmlns:a16="http://schemas.microsoft.com/office/drawing/2014/main" id="{BDB675E4-0CF3-BD4C-E005-D3988DFB3BF0}"/>
              </a:ext>
            </a:extLst>
          </p:cNvPr>
          <p:cNvGraphicFramePr>
            <a:graphicFrameLocks/>
          </p:cNvGraphicFramePr>
          <p:nvPr>
            <p:extLst>
              <p:ext uri="{D42A27DB-BD31-4B8C-83A1-F6EECF244321}">
                <p14:modId xmlns:p14="http://schemas.microsoft.com/office/powerpoint/2010/main" val="1310359756"/>
              </p:ext>
            </p:extLst>
          </p:nvPr>
        </p:nvGraphicFramePr>
        <p:xfrm>
          <a:off x="838200" y="1744981"/>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062562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Categoría SERNATUR</a:t>
            </a:r>
            <a:endParaRPr lang="es-CL" dirty="0"/>
          </a:p>
        </p:txBody>
      </p:sp>
      <mc:AlternateContent xmlns:mc="http://schemas.openxmlformats.org/markup-compatibility/2006" xmlns:cx1="http://schemas.microsoft.com/office/drawing/2015/9/8/chartex">
        <mc:Choice Requires="cx1">
          <p:graphicFrame>
            <p:nvGraphicFramePr>
              <p:cNvPr id="4" name="Marcador de contenido 3">
                <a:extLst>
                  <a:ext uri="{FF2B5EF4-FFF2-40B4-BE49-F238E27FC236}">
                    <a16:creationId xmlns:a16="http://schemas.microsoft.com/office/drawing/2014/main" id="{1F1A1077-FBC1-30C8-690B-0C5BB300BEE8}"/>
                  </a:ext>
                </a:extLst>
              </p:cNvPr>
              <p:cNvGraphicFramePr>
                <a:graphicFrameLocks noGrp="1"/>
              </p:cNvGraphicFramePr>
              <p:nvPr>
                <p:ph idx="1"/>
                <p:extLst>
                  <p:ext uri="{D42A27DB-BD31-4B8C-83A1-F6EECF244321}">
                    <p14:modId xmlns:p14="http://schemas.microsoft.com/office/powerpoint/2010/main" val="378469459"/>
                  </p:ext>
                </p:extLst>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4" name="Marcador de contenido 3">
                <a:extLst>
                  <a:ext uri="{FF2B5EF4-FFF2-40B4-BE49-F238E27FC236}">
                    <a16:creationId xmlns:a16="http://schemas.microsoft.com/office/drawing/2014/main" id="{1F1A1077-FBC1-30C8-690B-0C5BB300BEE8}"/>
                  </a:ext>
                </a:extLst>
              </p:cNvPr>
              <p:cNvPicPr>
                <a:picLocks noGrp="1" noRot="1" noChangeAspect="1" noMove="1" noResize="1" noEditPoints="1" noAdjustHandles="1" noChangeArrowheads="1" noChangeShapeType="1"/>
              </p:cNvPicPr>
              <p:nvPr/>
            </p:nvPicPr>
            <p:blipFill>
              <a:blip r:embed="rId4"/>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962104864"/>
      </p:ext>
    </p:extLst>
  </p:cSld>
  <p:clrMapOvr>
    <a:masterClrMapping/>
  </p:clrMapOvr>
  <p:extLst>
    <p:ext uri="{6950BFC3-D8DA-4A85-94F7-54DA5524770B}">
      <p188:commentRel xmlns:p188="http://schemas.microsoft.com/office/powerpoint/2018/8/main" r:id="rId2"/>
    </p:ext>
  </p:extLs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54DA74F-2140-0966-2F53-E89C82EF028A}"/>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36DA1730-34C7-CD8F-10EA-028E11F96ACE}"/>
              </a:ext>
            </a:extLst>
          </p:cNvPr>
          <p:cNvSpPr>
            <a:spLocks noGrp="1"/>
          </p:cNvSpPr>
          <p:nvPr>
            <p:ph type="title"/>
          </p:nvPr>
        </p:nvSpPr>
        <p:spPr/>
        <p:txBody>
          <a:bodyPr/>
          <a:lstStyle/>
          <a:p>
            <a:r>
              <a:rPr lang="es-MX" dirty="0"/>
              <a:t>Tipo de sociedad comercial</a:t>
            </a:r>
            <a:endParaRPr lang="es-CL" dirty="0"/>
          </a:p>
        </p:txBody>
      </p:sp>
      <p:graphicFrame>
        <p:nvGraphicFramePr>
          <p:cNvPr id="4" name="Marcador de contenido 3">
            <a:extLst>
              <a:ext uri="{FF2B5EF4-FFF2-40B4-BE49-F238E27FC236}">
                <a16:creationId xmlns:a16="http://schemas.microsoft.com/office/drawing/2014/main" id="{268F172F-3F8A-7B59-A5B7-30BE0AC98826}"/>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97697059"/>
      </p:ext>
    </p:extLst>
  </p:cSld>
  <p:clrMapOvr>
    <a:masterClrMapping/>
  </p:clrMapOvr>
  <p:extLst>
    <p:ext uri="{6950BFC3-D8DA-4A85-94F7-54DA5524770B}">
      <p188:commentRel xmlns:p188="http://schemas.microsoft.com/office/powerpoint/2018/8/main" r:id="rId2"/>
    </p:ext>
  </p:extLs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F3E6601-5BE8-02E8-760C-5CDC7573FFA1}"/>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09F36262-1B79-9C4A-A7F2-BD107ABA9455}"/>
              </a:ext>
            </a:extLst>
          </p:cNvPr>
          <p:cNvSpPr>
            <a:spLocks noGrp="1"/>
          </p:cNvSpPr>
          <p:nvPr>
            <p:ph type="title"/>
          </p:nvPr>
        </p:nvSpPr>
        <p:spPr/>
        <p:txBody>
          <a:bodyPr/>
          <a:lstStyle/>
          <a:p>
            <a:r>
              <a:rPr lang="es-ES" dirty="0"/>
              <a:t>¿Es el turismo su actividad principal?</a:t>
            </a:r>
            <a:endParaRPr lang="es-CL" dirty="0"/>
          </a:p>
        </p:txBody>
      </p:sp>
      <p:graphicFrame>
        <p:nvGraphicFramePr>
          <p:cNvPr id="5" name="Marcador de contenido 4">
            <a:extLst>
              <a:ext uri="{FF2B5EF4-FFF2-40B4-BE49-F238E27FC236}">
                <a16:creationId xmlns:a16="http://schemas.microsoft.com/office/drawing/2014/main" id="{BE5E7ACB-7614-CF9D-3A87-5FC415194124}"/>
              </a:ext>
            </a:extLst>
          </p:cNvPr>
          <p:cNvGraphicFramePr>
            <a:graphicFrameLocks noGrp="1"/>
          </p:cNvGraphicFramePr>
          <p:nvPr>
            <p:ph idx="1"/>
            <p:extLst>
              <p:ext uri="{D42A27DB-BD31-4B8C-83A1-F6EECF244321}">
                <p14:modId xmlns:p14="http://schemas.microsoft.com/office/powerpoint/2010/main" val="8707061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85852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9709B7D-42A5-E85B-CCFE-694378C4639A}"/>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8D916C9B-452D-30D2-F121-AB120D201E5A}"/>
              </a:ext>
            </a:extLst>
          </p:cNvPr>
          <p:cNvSpPr>
            <a:spLocks noGrp="1"/>
          </p:cNvSpPr>
          <p:nvPr>
            <p:ph type="title"/>
          </p:nvPr>
        </p:nvSpPr>
        <p:spPr/>
        <p:txBody>
          <a:bodyPr/>
          <a:lstStyle/>
          <a:p>
            <a:r>
              <a:rPr lang="es-MX" dirty="0"/>
              <a:t>Pasos a seguir e importancia de esta reunión</a:t>
            </a:r>
            <a:endParaRPr lang="es-CL" dirty="0"/>
          </a:p>
        </p:txBody>
      </p:sp>
      <p:sp>
        <p:nvSpPr>
          <p:cNvPr id="3" name="Marcador de contenido 2">
            <a:extLst>
              <a:ext uri="{FF2B5EF4-FFF2-40B4-BE49-F238E27FC236}">
                <a16:creationId xmlns:a16="http://schemas.microsoft.com/office/drawing/2014/main" id="{72EBBC0D-3C5D-9105-05BA-E934B4210680}"/>
              </a:ext>
            </a:extLst>
          </p:cNvPr>
          <p:cNvSpPr>
            <a:spLocks noGrp="1"/>
          </p:cNvSpPr>
          <p:nvPr>
            <p:ph idx="1"/>
          </p:nvPr>
        </p:nvSpPr>
        <p:spPr>
          <a:xfrm>
            <a:off x="838200" y="1621439"/>
            <a:ext cx="10515600" cy="4351338"/>
          </a:xfrm>
        </p:spPr>
        <p:txBody>
          <a:bodyPr>
            <a:normAutofit/>
          </a:bodyPr>
          <a:lstStyle/>
          <a:p>
            <a:r>
              <a:rPr lang="es-CL" dirty="0"/>
              <a:t>Revisar los resultados arrojados en la encuesta de emprendedores/as-empresarios/as</a:t>
            </a:r>
          </a:p>
          <a:p>
            <a:r>
              <a:rPr lang="es-CL" dirty="0"/>
              <a:t>Analizar los resultados e identificar los datos que deben difundirse y los que no (por diversos motivos: resguardo de identidad, no significativos, filtros que no debieran activarse, </a:t>
            </a:r>
            <a:r>
              <a:rPr lang="es-CL" dirty="0" err="1"/>
              <a:t>etc</a:t>
            </a:r>
            <a:r>
              <a:rPr lang="es-CL" dirty="0"/>
              <a:t>).</a:t>
            </a:r>
          </a:p>
          <a:p>
            <a:r>
              <a:rPr lang="es-CL" dirty="0"/>
              <a:t>Analizar la cobertura de respuesta (N:78) y proponer formas de ampliar la muestra</a:t>
            </a:r>
          </a:p>
          <a:p>
            <a:r>
              <a:rPr lang="es-CL" dirty="0"/>
              <a:t>Lanzamiento Encuesta 2024 (fechas de apertura)</a:t>
            </a:r>
          </a:p>
          <a:p>
            <a:r>
              <a:rPr lang="es-CL" dirty="0"/>
              <a:t>Analizar la aplicación de encuesta del turista</a:t>
            </a:r>
          </a:p>
        </p:txBody>
      </p:sp>
    </p:spTree>
    <p:extLst>
      <p:ext uri="{BB962C8B-B14F-4D97-AF65-F5344CB8AC3E}">
        <p14:creationId xmlns:p14="http://schemas.microsoft.com/office/powerpoint/2010/main" val="8452453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F3E6601-5BE8-02E8-760C-5CDC7573FFA1}"/>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09F36262-1B79-9C4A-A7F2-BD107ABA9455}"/>
              </a:ext>
            </a:extLst>
          </p:cNvPr>
          <p:cNvSpPr>
            <a:spLocks noGrp="1"/>
          </p:cNvSpPr>
          <p:nvPr>
            <p:ph type="title"/>
          </p:nvPr>
        </p:nvSpPr>
        <p:spPr/>
        <p:txBody>
          <a:bodyPr/>
          <a:lstStyle/>
          <a:p>
            <a:r>
              <a:rPr lang="es-ES" dirty="0"/>
              <a:t>Fuentes de otros ingresos económicos</a:t>
            </a:r>
            <a:endParaRPr lang="es-CL" dirty="0"/>
          </a:p>
        </p:txBody>
      </p:sp>
      <p:graphicFrame>
        <p:nvGraphicFramePr>
          <p:cNvPr id="6" name="Marcador de contenido 5">
            <a:extLst>
              <a:ext uri="{FF2B5EF4-FFF2-40B4-BE49-F238E27FC236}">
                <a16:creationId xmlns:a16="http://schemas.microsoft.com/office/drawing/2014/main" id="{23117DAF-9DA7-ED2C-1D4B-1FA5B2805B3F}"/>
              </a:ext>
            </a:extLst>
          </p:cNvPr>
          <p:cNvGraphicFramePr>
            <a:graphicFrameLocks noGrp="1"/>
          </p:cNvGraphicFramePr>
          <p:nvPr>
            <p:ph idx="1"/>
            <p:extLst>
              <p:ext uri="{D42A27DB-BD31-4B8C-83A1-F6EECF244321}">
                <p14:modId xmlns:p14="http://schemas.microsoft.com/office/powerpoint/2010/main" val="43096270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35446188"/>
      </p:ext>
    </p:extLst>
  </p:cSld>
  <p:clrMapOvr>
    <a:masterClrMapping/>
  </p:clrMapOvr>
  <p:extLst>
    <p:ext uri="{6950BFC3-D8DA-4A85-94F7-54DA5524770B}">
      <p188:commentRel xmlns:p188="http://schemas.microsoft.com/office/powerpoint/2018/8/main" r:id="rId2"/>
    </p:ext>
  </p:extLs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3F15662-9455-D380-3C0E-85A847BB1CB7}"/>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2232A8E1-C840-0A90-F2F3-B44B1DCDD7C4}"/>
              </a:ext>
            </a:extLst>
          </p:cNvPr>
          <p:cNvSpPr>
            <a:spLocks noGrp="1"/>
          </p:cNvSpPr>
          <p:nvPr>
            <p:ph type="title"/>
          </p:nvPr>
        </p:nvSpPr>
        <p:spPr/>
        <p:txBody>
          <a:bodyPr/>
          <a:lstStyle/>
          <a:p>
            <a:r>
              <a:rPr lang="es-CL" dirty="0"/>
              <a:t>Fuentes de Financiamiento Público </a:t>
            </a:r>
          </a:p>
        </p:txBody>
      </p:sp>
      <mc:AlternateContent xmlns:mc="http://schemas.openxmlformats.org/markup-compatibility/2006" xmlns:cx1="http://schemas.microsoft.com/office/drawing/2015/9/8/chartex">
        <mc:Choice Requires="cx1">
          <p:graphicFrame>
            <p:nvGraphicFramePr>
              <p:cNvPr id="7" name="Marcador de contenido 6">
                <a:extLst>
                  <a:ext uri="{FF2B5EF4-FFF2-40B4-BE49-F238E27FC236}">
                    <a16:creationId xmlns:a16="http://schemas.microsoft.com/office/drawing/2014/main" id="{3354B448-2EBB-B9DB-6DA1-B82EEDB9C0DC}"/>
                  </a:ext>
                </a:extLst>
              </p:cNvPr>
              <p:cNvGraphicFramePr>
                <a:graphicFrameLocks noGrp="1"/>
              </p:cNvGraphicFramePr>
              <p:nvPr>
                <p:ph idx="1"/>
                <p:extLst>
                  <p:ext uri="{D42A27DB-BD31-4B8C-83A1-F6EECF244321}">
                    <p14:modId xmlns:p14="http://schemas.microsoft.com/office/powerpoint/2010/main" val="3473863127"/>
                  </p:ext>
                </p:extLst>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7" name="Marcador de contenido 6">
                <a:extLst>
                  <a:ext uri="{FF2B5EF4-FFF2-40B4-BE49-F238E27FC236}">
                    <a16:creationId xmlns:a16="http://schemas.microsoft.com/office/drawing/2014/main" id="{3354B448-2EBB-B9DB-6DA1-B82EEDB9C0DC}"/>
                  </a:ext>
                </a:extLst>
              </p:cNvPr>
              <p:cNvPicPr>
                <a:picLocks noGrp="1" noRot="1" noChangeAspect="1" noMove="1" noResize="1" noEditPoints="1" noAdjustHandles="1" noChangeArrowheads="1" noChangeShapeType="1"/>
              </p:cNvPicPr>
              <p:nvPr/>
            </p:nvPicPr>
            <p:blipFill>
              <a:blip r:embed="rId5"/>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3002047494"/>
      </p:ext>
    </p:extLst>
  </p:cSld>
  <p:clrMapOvr>
    <a:masterClrMapping/>
  </p:clrMapOvr>
  <p:extLst>
    <p:ext uri="{6950BFC3-D8DA-4A85-94F7-54DA5524770B}">
      <p188:commentRel xmlns:p188="http://schemas.microsoft.com/office/powerpoint/2018/8/main" r:id="rId2"/>
    </p:ext>
  </p:extLs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CC57001-067A-AB5A-9C14-E9568DB9397C}"/>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776EE13C-BFC6-102A-C3A2-176D331833E0}"/>
              </a:ext>
            </a:extLst>
          </p:cNvPr>
          <p:cNvSpPr>
            <a:spLocks noGrp="1"/>
          </p:cNvSpPr>
          <p:nvPr>
            <p:ph type="title"/>
          </p:nvPr>
        </p:nvSpPr>
        <p:spPr/>
        <p:txBody>
          <a:bodyPr/>
          <a:lstStyle/>
          <a:p>
            <a:r>
              <a:rPr lang="es-MX" dirty="0"/>
              <a:t>Número de turistas atendidos en el último año</a:t>
            </a:r>
            <a:endParaRPr lang="es-CL" dirty="0"/>
          </a:p>
        </p:txBody>
      </p:sp>
      <p:graphicFrame>
        <p:nvGraphicFramePr>
          <p:cNvPr id="4" name="Marcador de contenido 3">
            <a:extLst>
              <a:ext uri="{FF2B5EF4-FFF2-40B4-BE49-F238E27FC236}">
                <a16:creationId xmlns:a16="http://schemas.microsoft.com/office/drawing/2014/main" id="{3F9C06A4-999D-96FF-3CA2-715C310FEBCD}"/>
              </a:ext>
            </a:extLst>
          </p:cNvPr>
          <p:cNvGraphicFramePr>
            <a:graphicFrameLocks noGrp="1"/>
          </p:cNvGraphicFramePr>
          <p:nvPr>
            <p:ph idx="1"/>
            <p:extLst>
              <p:ext uri="{D42A27DB-BD31-4B8C-83A1-F6EECF244321}">
                <p14:modId xmlns:p14="http://schemas.microsoft.com/office/powerpoint/2010/main" val="122577815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44330050"/>
      </p:ext>
    </p:extLst>
  </p:cSld>
  <p:clrMapOvr>
    <a:masterClrMapping/>
  </p:clrMapOvr>
  <p:extLst>
    <p:ext uri="{6950BFC3-D8DA-4A85-94F7-54DA5524770B}">
      <p188:commentRel xmlns:p188="http://schemas.microsoft.com/office/powerpoint/2018/8/main" r:id="rId2"/>
    </p:ext>
  </p:extLs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4B6C879-804E-D4E8-05DF-2FD2D5E0E950}"/>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FD41FD9D-D004-3922-E00A-47782A4E4B6C}"/>
              </a:ext>
            </a:extLst>
          </p:cNvPr>
          <p:cNvSpPr>
            <a:spLocks noGrp="1"/>
          </p:cNvSpPr>
          <p:nvPr>
            <p:ph type="title"/>
          </p:nvPr>
        </p:nvSpPr>
        <p:spPr/>
        <p:txBody>
          <a:bodyPr/>
          <a:lstStyle/>
          <a:p>
            <a:r>
              <a:rPr lang="es-MX" dirty="0"/>
              <a:t>Gasto diario turista (En %)</a:t>
            </a:r>
            <a:endParaRPr lang="es-CL" dirty="0"/>
          </a:p>
        </p:txBody>
      </p:sp>
      <p:graphicFrame>
        <p:nvGraphicFramePr>
          <p:cNvPr id="6" name="Marcador de contenido 5">
            <a:extLst>
              <a:ext uri="{FF2B5EF4-FFF2-40B4-BE49-F238E27FC236}">
                <a16:creationId xmlns:a16="http://schemas.microsoft.com/office/drawing/2014/main" id="{0CC1F1DF-A999-03C7-22CC-4FEEC3585B7B}"/>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892438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252B09D-CA37-BADB-7026-1EDD8708FB19}"/>
              </a:ext>
            </a:extLst>
          </p:cNvPr>
          <p:cNvPicPr>
            <a:picLocks noChangeAspect="1"/>
          </p:cNvPicPr>
          <p:nvPr/>
        </p:nvPicPr>
        <p:blipFill>
          <a:blip r:embed="rId2"/>
          <a:stretch>
            <a:fillRect/>
          </a:stretch>
        </p:blipFill>
        <p:spPr>
          <a:xfrm>
            <a:off x="0" y="323385"/>
            <a:ext cx="12192000" cy="6852646"/>
          </a:xfrm>
          <a:prstGeom prst="rect">
            <a:avLst/>
          </a:prstGeom>
        </p:spPr>
      </p:pic>
      <p:sp>
        <p:nvSpPr>
          <p:cNvPr id="2" name="Título 1">
            <a:extLst>
              <a:ext uri="{FF2B5EF4-FFF2-40B4-BE49-F238E27FC236}">
                <a16:creationId xmlns:a16="http://schemas.microsoft.com/office/drawing/2014/main" id="{06243D23-4240-BAB1-1CB1-167BA38815B4}"/>
              </a:ext>
            </a:extLst>
          </p:cNvPr>
          <p:cNvSpPr>
            <a:spLocks noGrp="1"/>
          </p:cNvSpPr>
          <p:nvPr>
            <p:ph type="ctrTitle"/>
          </p:nvPr>
        </p:nvSpPr>
        <p:spPr/>
        <p:txBody>
          <a:bodyPr>
            <a:normAutofit fontScale="90000"/>
          </a:bodyPr>
          <a:lstStyle/>
          <a:p>
            <a:r>
              <a:rPr lang="es-MX" dirty="0"/>
              <a:t>Indicador Socio cultural: IDENTIDAD Y PERTINENCIA LOCAL</a:t>
            </a:r>
            <a:endParaRPr lang="es-CL" dirty="0"/>
          </a:p>
        </p:txBody>
      </p:sp>
      <p:sp>
        <p:nvSpPr>
          <p:cNvPr id="3" name="Subtítulo 2">
            <a:extLst>
              <a:ext uri="{FF2B5EF4-FFF2-40B4-BE49-F238E27FC236}">
                <a16:creationId xmlns:a16="http://schemas.microsoft.com/office/drawing/2014/main" id="{331AE47B-78D4-B988-FC67-F631190F9B84}"/>
              </a:ext>
            </a:extLst>
          </p:cNvPr>
          <p:cNvSpPr>
            <a:spLocks noGrp="1"/>
          </p:cNvSpPr>
          <p:nvPr>
            <p:ph type="subTitle" idx="1"/>
          </p:nvPr>
        </p:nvSpPr>
        <p:spPr/>
        <p:txBody>
          <a:bodyPr>
            <a:normAutofit fontScale="85000" lnSpcReduction="10000"/>
          </a:bodyPr>
          <a:lstStyle/>
          <a:p>
            <a:r>
              <a:rPr lang="es-ES" dirty="0"/>
              <a:t>Lo que hace distinto al turismo indígena del turismo en general, es la cultura de cada pueblo originario que le otorga identidad a su actividad turística y a los productos y/o servicios turísticos que ofrece. El objetivo de este indicador es identificar la existencia de elementos culturales indígenas aplicados en el diseño de la oferta turística y en la utilización de protocolos que promuevan y preserven la cultura, en el contexto de la operación de los negocios turísticos indígenas.</a:t>
            </a:r>
            <a:endParaRPr lang="es-CL" dirty="0"/>
          </a:p>
        </p:txBody>
      </p:sp>
    </p:spTree>
    <p:extLst>
      <p:ext uri="{BB962C8B-B14F-4D97-AF65-F5344CB8AC3E}">
        <p14:creationId xmlns:p14="http://schemas.microsoft.com/office/powerpoint/2010/main" val="23001641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FFE52480-E55B-C75B-1A91-0DFAEE703546}"/>
              </a:ext>
            </a:extLst>
          </p:cNvPr>
          <p:cNvPicPr>
            <a:picLocks noChangeAspect="1"/>
          </p:cNvPicPr>
          <p:nvPr/>
        </p:nvPicPr>
        <p:blipFill>
          <a:blip r:embed="rId2"/>
          <a:stretch>
            <a:fillRect/>
          </a:stretch>
        </p:blipFill>
        <p:spPr>
          <a:xfrm>
            <a:off x="0" y="0"/>
            <a:ext cx="11210539" cy="6301005"/>
          </a:xfrm>
          <a:prstGeom prst="rect">
            <a:avLst/>
          </a:prstGeom>
        </p:spPr>
      </p:pic>
      <p:pic>
        <p:nvPicPr>
          <p:cNvPr id="5" name="Imagen 4">
            <a:extLst>
              <a:ext uri="{FF2B5EF4-FFF2-40B4-BE49-F238E27FC236}">
                <a16:creationId xmlns:a16="http://schemas.microsoft.com/office/drawing/2014/main" id="{D42A2041-F6EA-BEB9-AD22-59385BD1BDC7}"/>
              </a:ext>
            </a:extLst>
          </p:cNvPr>
          <p:cNvPicPr>
            <a:picLocks noChangeAspect="1"/>
          </p:cNvPicPr>
          <p:nvPr/>
        </p:nvPicPr>
        <p:blipFill>
          <a:blip r:embed="rId2"/>
          <a:stretch>
            <a:fillRect/>
          </a:stretch>
        </p:blipFill>
        <p:spPr>
          <a:xfrm>
            <a:off x="838198" y="0"/>
            <a:ext cx="11353801" cy="6381527"/>
          </a:xfrm>
          <a:prstGeom prst="rect">
            <a:avLst/>
          </a:prstGeom>
        </p:spPr>
      </p:pic>
      <p:pic>
        <p:nvPicPr>
          <p:cNvPr id="3" name="Imagen 2">
            <a:extLst>
              <a:ext uri="{FF2B5EF4-FFF2-40B4-BE49-F238E27FC236}">
                <a16:creationId xmlns:a16="http://schemas.microsoft.com/office/drawing/2014/main" id="{D2AA5ECD-208E-398F-424F-2256C27CD66D}"/>
              </a:ext>
            </a:extLst>
          </p:cNvPr>
          <p:cNvPicPr>
            <a:picLocks noChangeAspect="1"/>
          </p:cNvPicPr>
          <p:nvPr/>
        </p:nvPicPr>
        <p:blipFill>
          <a:blip r:embed="rId2"/>
          <a:stretch>
            <a:fillRect/>
          </a:stretch>
        </p:blipFill>
        <p:spPr>
          <a:xfrm>
            <a:off x="838200" y="471118"/>
            <a:ext cx="11353800" cy="6381527"/>
          </a:xfrm>
          <a:prstGeom prst="rect">
            <a:avLst/>
          </a:prstGeom>
        </p:spPr>
      </p:pic>
      <p:sp useBgFill="1">
        <p:nvSpPr>
          <p:cNvPr id="9" name="Rectangle 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1C01001-C06D-6133-E76A-1D0E73A2F81B}"/>
              </a:ext>
            </a:extLst>
          </p:cNvPr>
          <p:cNvSpPr>
            <a:spLocks noGrp="1"/>
          </p:cNvSpPr>
          <p:nvPr>
            <p:ph type="title"/>
          </p:nvPr>
        </p:nvSpPr>
        <p:spPr>
          <a:xfrm>
            <a:off x="838200" y="556995"/>
            <a:ext cx="10515600" cy="1133693"/>
          </a:xfrm>
        </p:spPr>
        <p:txBody>
          <a:bodyPr>
            <a:normAutofit/>
          </a:bodyPr>
          <a:lstStyle/>
          <a:p>
            <a:r>
              <a:rPr lang="es-ES" sz="2000" b="1" dirty="0"/>
              <a:t>Prácticas que promueven la identidad cultural local</a:t>
            </a:r>
            <a:br>
              <a:rPr lang="es-MX" sz="2000" b="1" dirty="0"/>
            </a:br>
            <a:r>
              <a:rPr lang="es-MX" sz="2000" dirty="0"/>
              <a:t>¿el emprendimiento o empresa turística desarrolla y/o vende artesanía y/o manifestaciones artísticas con identidad local?</a:t>
            </a:r>
            <a:endParaRPr lang="es-CL" sz="2000" dirty="0"/>
          </a:p>
        </p:txBody>
      </p:sp>
      <p:graphicFrame>
        <p:nvGraphicFramePr>
          <p:cNvPr id="4" name="Marcador de contenido 3">
            <a:extLst>
              <a:ext uri="{FF2B5EF4-FFF2-40B4-BE49-F238E27FC236}">
                <a16:creationId xmlns:a16="http://schemas.microsoft.com/office/drawing/2014/main" id="{7BCFC708-49FB-E246-6784-61CDF86E2891}"/>
              </a:ext>
            </a:extLst>
          </p:cNvPr>
          <p:cNvGraphicFramePr>
            <a:graphicFrameLocks noGrp="1"/>
          </p:cNvGraphicFramePr>
          <p:nvPr>
            <p:ph idx="1"/>
            <p:extLst>
              <p:ext uri="{D42A27DB-BD31-4B8C-83A1-F6EECF244321}">
                <p14:modId xmlns:p14="http://schemas.microsoft.com/office/powerpoint/2010/main" val="2082627145"/>
              </p:ext>
            </p:extLst>
          </p:nvPr>
        </p:nvGraphicFramePr>
        <p:xfrm>
          <a:off x="459059" y="2161806"/>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517988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B3CD3F5-8C8C-BB45-9B95-0EB824DE9FAB}"/>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554FA74C-E3E9-A625-33EB-0E8EF64E9FC5}"/>
              </a:ext>
            </a:extLst>
          </p:cNvPr>
          <p:cNvSpPr>
            <a:spLocks noGrp="1"/>
          </p:cNvSpPr>
          <p:nvPr>
            <p:ph type="title"/>
          </p:nvPr>
        </p:nvSpPr>
        <p:spPr/>
        <p:txBody>
          <a:bodyPr>
            <a:noAutofit/>
          </a:bodyPr>
          <a:lstStyle/>
          <a:p>
            <a:r>
              <a:rPr lang="es-ES" sz="2400" b="1" dirty="0"/>
              <a:t>Prácticas que promueven la identidad cultural local</a:t>
            </a:r>
            <a:br>
              <a:rPr lang="es-MX" sz="1800" b="1" dirty="0"/>
            </a:br>
            <a:br>
              <a:rPr lang="es-MX" sz="1800" dirty="0"/>
            </a:br>
            <a:r>
              <a:rPr lang="es-MX" sz="1800" dirty="0"/>
              <a:t>En su territorio existen señaléticas y demarcaciones para proteger el patrimonio arqueológico, cultural y/o de sitios sagrados del territorio</a:t>
            </a:r>
            <a:endParaRPr lang="es-CL" sz="1800" dirty="0"/>
          </a:p>
        </p:txBody>
      </p:sp>
      <p:graphicFrame>
        <p:nvGraphicFramePr>
          <p:cNvPr id="4" name="Marcador de contenido 3">
            <a:extLst>
              <a:ext uri="{FF2B5EF4-FFF2-40B4-BE49-F238E27FC236}">
                <a16:creationId xmlns:a16="http://schemas.microsoft.com/office/drawing/2014/main" id="{44E22BAD-9B33-C9E0-8E40-4E64D2292629}"/>
              </a:ext>
            </a:extLst>
          </p:cNvPr>
          <p:cNvGraphicFramePr>
            <a:graphicFrameLocks noGrp="1"/>
          </p:cNvGraphicFramePr>
          <p:nvPr>
            <p:ph idx="1"/>
            <p:extLst>
              <p:ext uri="{D42A27DB-BD31-4B8C-83A1-F6EECF244321}">
                <p14:modId xmlns:p14="http://schemas.microsoft.com/office/powerpoint/2010/main" val="1163725179"/>
              </p:ext>
            </p:extLst>
          </p:nvPr>
        </p:nvGraphicFramePr>
        <p:xfrm>
          <a:off x="838200" y="195897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588174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9CCB41E-E795-0F1A-780A-40384D10A2E7}"/>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9AF4364D-255F-3DEE-0CB1-7FB90B96CE6C}"/>
              </a:ext>
            </a:extLst>
          </p:cNvPr>
          <p:cNvSpPr>
            <a:spLocks noGrp="1"/>
          </p:cNvSpPr>
          <p:nvPr>
            <p:ph type="title"/>
          </p:nvPr>
        </p:nvSpPr>
        <p:spPr/>
        <p:txBody>
          <a:bodyPr>
            <a:normAutofit/>
          </a:bodyPr>
          <a:lstStyle/>
          <a:p>
            <a:r>
              <a:rPr lang="es-ES" sz="2400" b="1" dirty="0"/>
              <a:t>Prácticas que promueven la identidad cultural local</a:t>
            </a:r>
            <a:br>
              <a:rPr lang="es-MX" sz="2400" b="1" dirty="0"/>
            </a:br>
            <a:br>
              <a:rPr lang="es-MX" sz="2400" dirty="0"/>
            </a:br>
            <a:r>
              <a:rPr lang="es-MX" sz="2400" dirty="0"/>
              <a:t>Entrega de Información sobre el territorio y el pueblo indígena</a:t>
            </a:r>
            <a:endParaRPr lang="es-CL" sz="2400" dirty="0"/>
          </a:p>
        </p:txBody>
      </p:sp>
      <p:graphicFrame>
        <p:nvGraphicFramePr>
          <p:cNvPr id="6" name="Marcador de contenido 5">
            <a:extLst>
              <a:ext uri="{FF2B5EF4-FFF2-40B4-BE49-F238E27FC236}">
                <a16:creationId xmlns:a16="http://schemas.microsoft.com/office/drawing/2014/main" id="{CE033530-97ED-7B3E-F516-DD5A5C80591E}"/>
              </a:ext>
            </a:extLst>
          </p:cNvPr>
          <p:cNvGraphicFramePr>
            <a:graphicFrameLocks noGrp="1"/>
          </p:cNvGraphicFramePr>
          <p:nvPr>
            <p:ph idx="1"/>
            <p:extLst>
              <p:ext uri="{D42A27DB-BD31-4B8C-83A1-F6EECF244321}">
                <p14:modId xmlns:p14="http://schemas.microsoft.com/office/powerpoint/2010/main" val="182491388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210278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4B6C879-804E-D4E8-05DF-2FD2D5E0E950}"/>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FD41FD9D-D004-3922-E00A-47782A4E4B6C}"/>
              </a:ext>
            </a:extLst>
          </p:cNvPr>
          <p:cNvSpPr>
            <a:spLocks noGrp="1"/>
          </p:cNvSpPr>
          <p:nvPr>
            <p:ph type="title"/>
          </p:nvPr>
        </p:nvSpPr>
        <p:spPr/>
        <p:txBody>
          <a:bodyPr>
            <a:normAutofit/>
          </a:bodyPr>
          <a:lstStyle/>
          <a:p>
            <a:r>
              <a:rPr lang="es-CL" dirty="0"/>
              <a:t>Oferta de actividades turísticas vinculadas a labores diarias de las familias indígenas</a:t>
            </a:r>
          </a:p>
        </p:txBody>
      </p:sp>
      <p:sp>
        <p:nvSpPr>
          <p:cNvPr id="4" name="Marcador de contenido 3"/>
          <p:cNvSpPr>
            <a:spLocks noGrp="1"/>
          </p:cNvSpPr>
          <p:nvPr>
            <p:ph idx="1"/>
          </p:nvPr>
        </p:nvSpPr>
        <p:spPr/>
        <p:txBody>
          <a:bodyPr/>
          <a:lstStyle/>
          <a:p>
            <a:r>
              <a:rPr lang="es-ES" dirty="0"/>
              <a:t>Falta gráfico</a:t>
            </a:r>
            <a:endParaRPr lang="es-CL" dirty="0"/>
          </a:p>
        </p:txBody>
      </p:sp>
    </p:spTree>
    <p:extLst>
      <p:ext uri="{BB962C8B-B14F-4D97-AF65-F5344CB8AC3E}">
        <p14:creationId xmlns:p14="http://schemas.microsoft.com/office/powerpoint/2010/main" val="3598714814"/>
      </p:ext>
    </p:extLst>
  </p:cSld>
  <p:clrMapOvr>
    <a:masterClrMapping/>
  </p:clrMapOvr>
  <p:extLst>
    <p:ext uri="{6950BFC3-D8DA-4A85-94F7-54DA5524770B}">
      <p188:commentRel xmlns:p188="http://schemas.microsoft.com/office/powerpoint/2018/8/main" r:id="rId2"/>
    </p:ext>
  </p:extLs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D12700D-2D92-BA6F-D44E-9FE6C48C62CA}"/>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9DE2116B-F103-C859-43E8-290B7CADA9A7}"/>
              </a:ext>
            </a:extLst>
          </p:cNvPr>
          <p:cNvSpPr>
            <a:spLocks noGrp="1"/>
          </p:cNvSpPr>
          <p:nvPr>
            <p:ph type="title"/>
          </p:nvPr>
        </p:nvSpPr>
        <p:spPr/>
        <p:txBody>
          <a:bodyPr>
            <a:normAutofit/>
          </a:bodyPr>
          <a:lstStyle/>
          <a:p>
            <a:r>
              <a:rPr lang="es-ES" sz="2400" b="1" dirty="0"/>
              <a:t>Normas de comportamiento para visitantes y socios comerciales </a:t>
            </a:r>
            <a:br>
              <a:rPr lang="es-MX" sz="2400" dirty="0"/>
            </a:br>
            <a:r>
              <a:rPr lang="es-MX" sz="2400" dirty="0"/>
              <a:t>Emprendimiento informa sobre normas de comportamiento que debe seguir el turista en los sitios de visita</a:t>
            </a:r>
            <a:endParaRPr lang="es-CL" sz="2400" dirty="0"/>
          </a:p>
        </p:txBody>
      </p:sp>
      <p:graphicFrame>
        <p:nvGraphicFramePr>
          <p:cNvPr id="4" name="Marcador de contenido 3">
            <a:extLst>
              <a:ext uri="{FF2B5EF4-FFF2-40B4-BE49-F238E27FC236}">
                <a16:creationId xmlns:a16="http://schemas.microsoft.com/office/drawing/2014/main" id="{43612149-F3DB-D042-366E-9651ECAC10FC}"/>
              </a:ext>
            </a:extLst>
          </p:cNvPr>
          <p:cNvGraphicFramePr>
            <a:graphicFrameLocks noGrp="1"/>
          </p:cNvGraphicFramePr>
          <p:nvPr>
            <p:ph idx="1"/>
            <p:extLst>
              <p:ext uri="{D42A27DB-BD31-4B8C-83A1-F6EECF244321}">
                <p14:modId xmlns:p14="http://schemas.microsoft.com/office/powerpoint/2010/main" val="72696466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65658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1A99B61-F44E-20D8-550A-AF6D04EB251A}"/>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5C7F2E2D-F026-58E0-B2CF-D7B028025926}"/>
              </a:ext>
            </a:extLst>
          </p:cNvPr>
          <p:cNvSpPr>
            <a:spLocks noGrp="1"/>
          </p:cNvSpPr>
          <p:nvPr>
            <p:ph type="title"/>
          </p:nvPr>
        </p:nvSpPr>
        <p:spPr/>
        <p:txBody>
          <a:bodyPr/>
          <a:lstStyle/>
          <a:p>
            <a:r>
              <a:rPr lang="es-MX" dirty="0"/>
              <a:t>Tasa de respuesta</a:t>
            </a:r>
            <a:endParaRPr lang="es-CL" dirty="0"/>
          </a:p>
        </p:txBody>
      </p:sp>
      <p:graphicFrame>
        <p:nvGraphicFramePr>
          <p:cNvPr id="6" name="Marcador de contenido 5">
            <a:extLst>
              <a:ext uri="{FF2B5EF4-FFF2-40B4-BE49-F238E27FC236}">
                <a16:creationId xmlns:a16="http://schemas.microsoft.com/office/drawing/2014/main" id="{42195E2B-B30F-B08A-EBC0-0D6591E3F27B}"/>
              </a:ext>
            </a:extLst>
          </p:cNvPr>
          <p:cNvGraphicFramePr>
            <a:graphicFrameLocks noGrp="1"/>
          </p:cNvGraphicFramePr>
          <p:nvPr>
            <p:ph idx="1"/>
            <p:extLst>
              <p:ext uri="{D42A27DB-BD31-4B8C-83A1-F6EECF244321}">
                <p14:modId xmlns:p14="http://schemas.microsoft.com/office/powerpoint/2010/main" val="759868227"/>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369450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5D0D263-48BE-1E9E-89AF-F1F7EB688111}"/>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AA1BA6E9-BAF4-B8F7-585E-C221DDEC6DFB}"/>
              </a:ext>
            </a:extLst>
          </p:cNvPr>
          <p:cNvSpPr>
            <a:spLocks noGrp="1"/>
          </p:cNvSpPr>
          <p:nvPr>
            <p:ph type="title"/>
          </p:nvPr>
        </p:nvSpPr>
        <p:spPr/>
        <p:txBody>
          <a:bodyPr>
            <a:normAutofit/>
          </a:bodyPr>
          <a:lstStyle/>
          <a:p>
            <a:r>
              <a:rPr lang="es-ES" sz="2400" b="1" dirty="0"/>
              <a:t>Normas de comportamiento para visitantes y socios comerciales</a:t>
            </a:r>
            <a:br>
              <a:rPr lang="es-MX" sz="2400" dirty="0"/>
            </a:br>
            <a:r>
              <a:rPr lang="es-MX" sz="2400" dirty="0"/>
              <a:t>El emprendimiento informa sobre normas de comportamiento para otros servicios externos que operan en el territorio (agencias de turismo, otros)</a:t>
            </a:r>
            <a:endParaRPr lang="es-CL" sz="2400" dirty="0"/>
          </a:p>
        </p:txBody>
      </p:sp>
      <p:graphicFrame>
        <p:nvGraphicFramePr>
          <p:cNvPr id="4" name="Marcador de contenido 3">
            <a:extLst>
              <a:ext uri="{FF2B5EF4-FFF2-40B4-BE49-F238E27FC236}">
                <a16:creationId xmlns:a16="http://schemas.microsoft.com/office/drawing/2014/main" id="{4DD2A525-6C88-EB0A-C175-8DCF8A672812}"/>
              </a:ext>
            </a:extLst>
          </p:cNvPr>
          <p:cNvGraphicFramePr>
            <a:graphicFrameLocks noGrp="1"/>
          </p:cNvGraphicFramePr>
          <p:nvPr>
            <p:ph idx="1"/>
            <p:extLst>
              <p:ext uri="{D42A27DB-BD31-4B8C-83A1-F6EECF244321}">
                <p14:modId xmlns:p14="http://schemas.microsoft.com/office/powerpoint/2010/main" val="266117423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510822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4B6C879-804E-D4E8-05DF-2FD2D5E0E950}"/>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FD41FD9D-D004-3922-E00A-47782A4E4B6C}"/>
              </a:ext>
            </a:extLst>
          </p:cNvPr>
          <p:cNvSpPr>
            <a:spLocks noGrp="1"/>
          </p:cNvSpPr>
          <p:nvPr>
            <p:ph type="title"/>
          </p:nvPr>
        </p:nvSpPr>
        <p:spPr/>
        <p:txBody>
          <a:bodyPr/>
          <a:lstStyle/>
          <a:p>
            <a:r>
              <a:rPr lang="es-MX" dirty="0"/>
              <a:t>Sello de turismo indígena</a:t>
            </a:r>
            <a:endParaRPr lang="es-CL" dirty="0"/>
          </a:p>
        </p:txBody>
      </p:sp>
      <p:graphicFrame>
        <p:nvGraphicFramePr>
          <p:cNvPr id="5" name="Marcador de contenido 3">
            <a:extLst>
              <a:ext uri="{FF2B5EF4-FFF2-40B4-BE49-F238E27FC236}">
                <a16:creationId xmlns:a16="http://schemas.microsoft.com/office/drawing/2014/main" id="{D0556C32-F981-CC5D-DC1B-30BFD0CA8388}"/>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13593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252B09D-CA37-BADB-7026-1EDD8708FB19}"/>
              </a:ext>
            </a:extLst>
          </p:cNvPr>
          <p:cNvPicPr>
            <a:picLocks noChangeAspect="1"/>
          </p:cNvPicPr>
          <p:nvPr/>
        </p:nvPicPr>
        <p:blipFill>
          <a:blip r:embed="rId2"/>
          <a:stretch>
            <a:fillRect/>
          </a:stretch>
        </p:blipFill>
        <p:spPr>
          <a:xfrm>
            <a:off x="0" y="323385"/>
            <a:ext cx="12192000" cy="6852646"/>
          </a:xfrm>
          <a:prstGeom prst="rect">
            <a:avLst/>
          </a:prstGeom>
        </p:spPr>
      </p:pic>
      <p:sp>
        <p:nvSpPr>
          <p:cNvPr id="2" name="Título 1">
            <a:extLst>
              <a:ext uri="{FF2B5EF4-FFF2-40B4-BE49-F238E27FC236}">
                <a16:creationId xmlns:a16="http://schemas.microsoft.com/office/drawing/2014/main" id="{06243D23-4240-BAB1-1CB1-167BA38815B4}"/>
              </a:ext>
            </a:extLst>
          </p:cNvPr>
          <p:cNvSpPr>
            <a:spLocks noGrp="1"/>
          </p:cNvSpPr>
          <p:nvPr>
            <p:ph type="ctrTitle"/>
          </p:nvPr>
        </p:nvSpPr>
        <p:spPr/>
        <p:txBody>
          <a:bodyPr>
            <a:normAutofit/>
          </a:bodyPr>
          <a:lstStyle/>
          <a:p>
            <a:r>
              <a:rPr lang="es-MX" dirty="0"/>
              <a:t>Ambientales: cuidado y manejo de recursos</a:t>
            </a:r>
            <a:endParaRPr lang="es-CL" dirty="0"/>
          </a:p>
        </p:txBody>
      </p:sp>
      <p:sp>
        <p:nvSpPr>
          <p:cNvPr id="3" name="Subtítulo 2">
            <a:extLst>
              <a:ext uri="{FF2B5EF4-FFF2-40B4-BE49-F238E27FC236}">
                <a16:creationId xmlns:a16="http://schemas.microsoft.com/office/drawing/2014/main" id="{331AE47B-78D4-B988-FC67-F631190F9B84}"/>
              </a:ext>
            </a:extLst>
          </p:cNvPr>
          <p:cNvSpPr>
            <a:spLocks noGrp="1"/>
          </p:cNvSpPr>
          <p:nvPr>
            <p:ph type="subTitle" idx="1"/>
          </p:nvPr>
        </p:nvSpPr>
        <p:spPr/>
        <p:txBody>
          <a:bodyPr>
            <a:normAutofit fontScale="85000" lnSpcReduction="10000"/>
          </a:bodyPr>
          <a:lstStyle/>
          <a:p>
            <a:r>
              <a:rPr lang="es-ES" dirty="0"/>
              <a:t>En el turismo indígena existe una relación de reciprocidad con la naturaleza, donde el comportamiento humano puede afectar el medioambiente y a su vez, los cambios naturales pueden impulsar o retrasar el desarrollo turístico. Conocer el comportamiento de la relación descrita es un objetivo de este indicador donde se indaga, por ejemplo, por la disponibilidad de agua y sus formas de acceso, la eficiencia energética y el manejo de residuos.</a:t>
            </a:r>
            <a:endParaRPr lang="es-CL" dirty="0"/>
          </a:p>
        </p:txBody>
      </p:sp>
    </p:spTree>
    <p:extLst>
      <p:ext uri="{BB962C8B-B14F-4D97-AF65-F5344CB8AC3E}">
        <p14:creationId xmlns:p14="http://schemas.microsoft.com/office/powerpoint/2010/main" val="35921288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D091EC6-FBA1-009B-F185-2E0FEFB3EAAB}"/>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999505B2-2B93-FDF5-2008-D3F6278722DB}"/>
              </a:ext>
            </a:extLst>
          </p:cNvPr>
          <p:cNvSpPr>
            <a:spLocks noGrp="1"/>
          </p:cNvSpPr>
          <p:nvPr>
            <p:ph type="title"/>
          </p:nvPr>
        </p:nvSpPr>
        <p:spPr/>
        <p:txBody>
          <a:bodyPr/>
          <a:lstStyle/>
          <a:p>
            <a:r>
              <a:rPr lang="es-ES" dirty="0"/>
              <a:t>Propiedad del lugar donde realiza la actividad turística</a:t>
            </a:r>
            <a:endParaRPr lang="es-CL" dirty="0"/>
          </a:p>
        </p:txBody>
      </p:sp>
      <p:graphicFrame>
        <p:nvGraphicFramePr>
          <p:cNvPr id="5" name="Marcador de contenido 4">
            <a:extLst>
              <a:ext uri="{FF2B5EF4-FFF2-40B4-BE49-F238E27FC236}">
                <a16:creationId xmlns:a16="http://schemas.microsoft.com/office/drawing/2014/main" id="{D3DEB003-3B80-A2B7-154E-E23E5BFEAEE0}"/>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39875681"/>
      </p:ext>
    </p:extLst>
  </p:cSld>
  <p:clrMapOvr>
    <a:masterClrMapping/>
  </p:clrMapOvr>
  <p:extLst>
    <p:ext uri="{6950BFC3-D8DA-4A85-94F7-54DA5524770B}">
      <p188:commentRel xmlns:p188="http://schemas.microsoft.com/office/powerpoint/2018/8/main" r:id="rId2"/>
    </p:ext>
  </p:extLs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21702EF-EDC8-1CDD-95C9-65EC5ED7EFCA}"/>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207ECCC3-C5F6-F82A-3587-89C7F47B1F82}"/>
              </a:ext>
            </a:extLst>
          </p:cNvPr>
          <p:cNvSpPr>
            <a:spLocks noGrp="1"/>
          </p:cNvSpPr>
          <p:nvPr>
            <p:ph type="title"/>
          </p:nvPr>
        </p:nvSpPr>
        <p:spPr/>
        <p:txBody>
          <a:bodyPr>
            <a:normAutofit/>
          </a:bodyPr>
          <a:lstStyle/>
          <a:p>
            <a:r>
              <a:rPr lang="es-ES" dirty="0"/>
              <a:t>Métodos de tratamientos de residuos utilizados en el turismo indígena</a:t>
            </a:r>
            <a:endParaRPr lang="es-CL" dirty="0"/>
          </a:p>
        </p:txBody>
      </p:sp>
      <p:graphicFrame>
        <p:nvGraphicFramePr>
          <p:cNvPr id="6" name="Marcador de contenido 5">
            <a:extLst>
              <a:ext uri="{FF2B5EF4-FFF2-40B4-BE49-F238E27FC236}">
                <a16:creationId xmlns:a16="http://schemas.microsoft.com/office/drawing/2014/main" id="{E9EFDD67-FAB8-8F2A-60D0-1E4455195A29}"/>
              </a:ext>
            </a:extLst>
          </p:cNvPr>
          <p:cNvGraphicFramePr>
            <a:graphicFrameLocks noGrp="1"/>
          </p:cNvGraphicFramePr>
          <p:nvPr>
            <p:ph idx="1"/>
            <p:extLst>
              <p:ext uri="{D42A27DB-BD31-4B8C-83A1-F6EECF244321}">
                <p14:modId xmlns:p14="http://schemas.microsoft.com/office/powerpoint/2010/main" val="258767440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49805533"/>
      </p:ext>
    </p:extLst>
  </p:cSld>
  <p:clrMapOvr>
    <a:masterClrMapping/>
  </p:clrMapOvr>
  <p:extLst>
    <p:ext uri="{6950BFC3-D8DA-4A85-94F7-54DA5524770B}">
      <p188:commentRel xmlns:p188="http://schemas.microsoft.com/office/powerpoint/2018/8/main" r:id="rId2"/>
    </p:ext>
  </p:extLs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5C7F06D-9700-455D-3A0C-7B5E17F9BE29}"/>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6D16E439-BF2B-4A42-6F97-1CEF9E7C322D}"/>
              </a:ext>
            </a:extLst>
          </p:cNvPr>
          <p:cNvSpPr>
            <a:spLocks noGrp="1"/>
          </p:cNvSpPr>
          <p:nvPr>
            <p:ph type="title"/>
          </p:nvPr>
        </p:nvSpPr>
        <p:spPr/>
        <p:txBody>
          <a:bodyPr/>
          <a:lstStyle/>
          <a:p>
            <a:r>
              <a:rPr lang="es-ES" dirty="0"/>
              <a:t>Eficiencia energética en el turismo indígena</a:t>
            </a:r>
            <a:endParaRPr lang="es-CL" dirty="0"/>
          </a:p>
        </p:txBody>
      </p:sp>
      <p:graphicFrame>
        <p:nvGraphicFramePr>
          <p:cNvPr id="4" name="Marcador de contenido 3">
            <a:extLst>
              <a:ext uri="{FF2B5EF4-FFF2-40B4-BE49-F238E27FC236}">
                <a16:creationId xmlns:a16="http://schemas.microsoft.com/office/drawing/2014/main" id="{BB13C08F-5D2F-A43A-BCAF-0D0A90E303B9}"/>
              </a:ext>
            </a:extLst>
          </p:cNvPr>
          <p:cNvGraphicFramePr>
            <a:graphicFrameLocks noGrp="1"/>
          </p:cNvGraphicFramePr>
          <p:nvPr>
            <p:ph idx="1"/>
            <p:extLst>
              <p:ext uri="{D42A27DB-BD31-4B8C-83A1-F6EECF244321}">
                <p14:modId xmlns:p14="http://schemas.microsoft.com/office/powerpoint/2010/main" val="1796683675"/>
              </p:ext>
            </p:extLst>
          </p:nvPr>
        </p:nvGraphicFramePr>
        <p:xfrm>
          <a:off x="838200" y="1798320"/>
          <a:ext cx="10652760" cy="437864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869083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48FC777-225B-760C-ED87-0EE3FE5F3AAD}"/>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7E483D66-ED1A-78C6-D36D-5B4C5D770F71}"/>
              </a:ext>
            </a:extLst>
          </p:cNvPr>
          <p:cNvSpPr>
            <a:spLocks noGrp="1"/>
          </p:cNvSpPr>
          <p:nvPr>
            <p:ph type="title"/>
          </p:nvPr>
        </p:nvSpPr>
        <p:spPr/>
        <p:txBody>
          <a:bodyPr>
            <a:normAutofit fontScale="90000"/>
          </a:bodyPr>
          <a:lstStyle/>
          <a:p>
            <a:r>
              <a:rPr lang="es-ES" sz="3200" b="1" dirty="0"/>
              <a:t>Prácticas de protección y/o regeneración natural en espacios turísticos</a:t>
            </a:r>
            <a:br>
              <a:rPr lang="es-MX" sz="3200" dirty="0"/>
            </a:br>
            <a:r>
              <a:rPr lang="es-MX" sz="3200" dirty="0"/>
              <a:t>Su emprendimiento cuenta con prácticas de recuperación ambiental</a:t>
            </a:r>
            <a:endParaRPr lang="es-CL" sz="3200" dirty="0"/>
          </a:p>
        </p:txBody>
      </p:sp>
      <p:graphicFrame>
        <p:nvGraphicFramePr>
          <p:cNvPr id="4" name="Marcador de contenido 3">
            <a:extLst>
              <a:ext uri="{FF2B5EF4-FFF2-40B4-BE49-F238E27FC236}">
                <a16:creationId xmlns:a16="http://schemas.microsoft.com/office/drawing/2014/main" id="{DE26EAF7-7DB4-FCF4-773C-958EC720939C}"/>
              </a:ext>
            </a:extLst>
          </p:cNvPr>
          <p:cNvGraphicFramePr>
            <a:graphicFrameLocks noGrp="1"/>
          </p:cNvGraphicFramePr>
          <p:nvPr>
            <p:ph idx="1"/>
            <p:extLst>
              <p:ext uri="{D42A27DB-BD31-4B8C-83A1-F6EECF244321}">
                <p14:modId xmlns:p14="http://schemas.microsoft.com/office/powerpoint/2010/main" val="114837625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388471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F885AC9-8A39-6F75-7DEC-B38BC6E367C0}"/>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B0CB75EA-3C18-ACBE-40AE-FE4E7537F416}"/>
              </a:ext>
            </a:extLst>
          </p:cNvPr>
          <p:cNvSpPr>
            <a:spLocks noGrp="1"/>
          </p:cNvSpPr>
          <p:nvPr>
            <p:ph type="title"/>
          </p:nvPr>
        </p:nvSpPr>
        <p:spPr/>
        <p:txBody>
          <a:bodyPr>
            <a:normAutofit/>
          </a:bodyPr>
          <a:lstStyle/>
          <a:p>
            <a:r>
              <a:rPr lang="es-ES" sz="2400" b="1" dirty="0"/>
              <a:t>Prácticas de protección y/o regeneración natural en espacios turísticos</a:t>
            </a:r>
            <a:br>
              <a:rPr lang="es-MX" sz="2400" dirty="0"/>
            </a:br>
            <a:r>
              <a:rPr lang="es-MX" sz="2400" dirty="0"/>
              <a:t>Turismo ha afectado la conservación del patrimonio</a:t>
            </a:r>
            <a:endParaRPr lang="es-CL" sz="2400" dirty="0"/>
          </a:p>
        </p:txBody>
      </p:sp>
      <p:graphicFrame>
        <p:nvGraphicFramePr>
          <p:cNvPr id="7" name="Marcador de contenido 6">
            <a:extLst>
              <a:ext uri="{FF2B5EF4-FFF2-40B4-BE49-F238E27FC236}">
                <a16:creationId xmlns:a16="http://schemas.microsoft.com/office/drawing/2014/main" id="{FA3E96DD-9D88-2ABC-F674-4343147B1D88}"/>
              </a:ext>
            </a:extLst>
          </p:cNvPr>
          <p:cNvGraphicFramePr>
            <a:graphicFrameLocks noGrp="1"/>
          </p:cNvGraphicFramePr>
          <p:nvPr>
            <p:ph idx="1"/>
            <p:extLst>
              <p:ext uri="{D42A27DB-BD31-4B8C-83A1-F6EECF244321}">
                <p14:modId xmlns:p14="http://schemas.microsoft.com/office/powerpoint/2010/main" val="714796489"/>
              </p:ext>
            </p:extLst>
          </p:nvPr>
        </p:nvGraphicFramePr>
        <p:xfrm>
          <a:off x="838200" y="1690688"/>
          <a:ext cx="10515600" cy="44862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56119062"/>
      </p:ext>
    </p:extLst>
  </p:cSld>
  <p:clrMapOvr>
    <a:masterClrMapping/>
  </p:clrMapOvr>
  <p:extLst>
    <p:ext uri="{6950BFC3-D8DA-4A85-94F7-54DA5524770B}">
      <p188:commentRel xmlns:p188="http://schemas.microsoft.com/office/powerpoint/2018/8/main" r:id="rId2"/>
    </p:ext>
  </p:extLs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BE520DE-7EC6-484E-6D45-39C6DC8E3063}"/>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52DB41FA-8428-0BC9-D085-731541709326}"/>
              </a:ext>
            </a:extLst>
          </p:cNvPr>
          <p:cNvSpPr>
            <a:spLocks noGrp="1"/>
          </p:cNvSpPr>
          <p:nvPr>
            <p:ph type="title"/>
          </p:nvPr>
        </p:nvSpPr>
        <p:spPr/>
        <p:txBody>
          <a:bodyPr>
            <a:normAutofit fontScale="90000"/>
          </a:bodyPr>
          <a:lstStyle/>
          <a:p>
            <a:r>
              <a:rPr lang="es-ES" sz="3200" b="1" dirty="0"/>
              <a:t>Prácticas de protección y/o regeneración natural en espacios turísticos</a:t>
            </a:r>
            <a:br>
              <a:rPr lang="es-MX" sz="3200" dirty="0"/>
            </a:br>
            <a:r>
              <a:rPr lang="es-MX" sz="3200" dirty="0"/>
              <a:t>Su emprendimiento a definido un número máximo de turistas para atender simultáneamente (n° máximo diario)</a:t>
            </a:r>
            <a:endParaRPr lang="es-CL" sz="3200" dirty="0"/>
          </a:p>
        </p:txBody>
      </p:sp>
      <p:graphicFrame>
        <p:nvGraphicFramePr>
          <p:cNvPr id="4" name="Marcador de contenido 3">
            <a:extLst>
              <a:ext uri="{FF2B5EF4-FFF2-40B4-BE49-F238E27FC236}">
                <a16:creationId xmlns:a16="http://schemas.microsoft.com/office/drawing/2014/main" id="{5CB3D9A1-DE21-C80C-5FE5-1FF8B60BC6BD}"/>
              </a:ext>
            </a:extLst>
          </p:cNvPr>
          <p:cNvGraphicFramePr>
            <a:graphicFrameLocks noGrp="1"/>
          </p:cNvGraphicFramePr>
          <p:nvPr>
            <p:ph idx="1"/>
            <p:extLst>
              <p:ext uri="{D42A27DB-BD31-4B8C-83A1-F6EECF244321}">
                <p14:modId xmlns:p14="http://schemas.microsoft.com/office/powerpoint/2010/main" val="3266262757"/>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373907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C67076C-A6C7-96AA-5885-AFC6F4B39BDD}"/>
              </a:ext>
            </a:extLst>
          </p:cNvPr>
          <p:cNvPicPr>
            <a:picLocks noChangeAspect="1"/>
          </p:cNvPicPr>
          <p:nvPr/>
        </p:nvPicPr>
        <p:blipFill>
          <a:blip r:embed="rId3"/>
          <a:stretch>
            <a:fillRect/>
          </a:stretch>
        </p:blipFill>
        <p:spPr>
          <a:xfrm>
            <a:off x="0" y="365125"/>
            <a:ext cx="12192000" cy="6852646"/>
          </a:xfrm>
          <a:prstGeom prst="rect">
            <a:avLst/>
          </a:prstGeom>
        </p:spPr>
      </p:pic>
      <p:sp>
        <p:nvSpPr>
          <p:cNvPr id="2" name="Título 1">
            <a:extLst>
              <a:ext uri="{FF2B5EF4-FFF2-40B4-BE49-F238E27FC236}">
                <a16:creationId xmlns:a16="http://schemas.microsoft.com/office/drawing/2014/main" id="{556EC00D-8CBD-4267-03C0-9E93E927913D}"/>
              </a:ext>
            </a:extLst>
          </p:cNvPr>
          <p:cNvSpPr>
            <a:spLocks noGrp="1"/>
          </p:cNvSpPr>
          <p:nvPr>
            <p:ph type="title"/>
          </p:nvPr>
        </p:nvSpPr>
        <p:spPr/>
        <p:txBody>
          <a:bodyPr/>
          <a:lstStyle/>
          <a:p>
            <a:r>
              <a:rPr lang="es-ES" dirty="0"/>
              <a:t>Disponibilidad de agua durante el año</a:t>
            </a:r>
            <a:endParaRPr lang="es-CL" dirty="0"/>
          </a:p>
        </p:txBody>
      </p:sp>
      <p:graphicFrame>
        <p:nvGraphicFramePr>
          <p:cNvPr id="4" name="Marcador de contenido 3">
            <a:extLst>
              <a:ext uri="{FF2B5EF4-FFF2-40B4-BE49-F238E27FC236}">
                <a16:creationId xmlns:a16="http://schemas.microsoft.com/office/drawing/2014/main" id="{52ACB325-4012-4DF1-1C1D-A1FF71449B4E}"/>
              </a:ext>
            </a:extLst>
          </p:cNvPr>
          <p:cNvGraphicFramePr>
            <a:graphicFrameLocks noGrp="1"/>
          </p:cNvGraphicFramePr>
          <p:nvPr>
            <p:ph idx="1"/>
            <p:extLst>
              <p:ext uri="{D42A27DB-BD31-4B8C-83A1-F6EECF244321}">
                <p14:modId xmlns:p14="http://schemas.microsoft.com/office/powerpoint/2010/main" val="375865638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723748773"/>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5438DA2-771E-D384-0136-4C60B2AA9DC6}"/>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EF3C1FEE-1E0E-24E8-B79E-2347EBC08E6B}"/>
              </a:ext>
            </a:extLst>
          </p:cNvPr>
          <p:cNvSpPr>
            <a:spLocks noGrp="1"/>
          </p:cNvSpPr>
          <p:nvPr>
            <p:ph type="ctrTitle"/>
          </p:nvPr>
        </p:nvSpPr>
        <p:spPr/>
        <p:txBody>
          <a:bodyPr>
            <a:normAutofit fontScale="90000"/>
          </a:bodyPr>
          <a:lstStyle/>
          <a:p>
            <a:r>
              <a:rPr lang="es-MX" dirty="0"/>
              <a:t>Caracterización del emprendimiento o empresas de turismo</a:t>
            </a:r>
            <a:endParaRPr lang="es-CL" dirty="0"/>
          </a:p>
        </p:txBody>
      </p:sp>
      <p:sp>
        <p:nvSpPr>
          <p:cNvPr id="3" name="Subtítulo 2">
            <a:extLst>
              <a:ext uri="{FF2B5EF4-FFF2-40B4-BE49-F238E27FC236}">
                <a16:creationId xmlns:a16="http://schemas.microsoft.com/office/drawing/2014/main" id="{A6745C85-6EE7-98F5-FE0D-2271D02892D5}"/>
              </a:ext>
            </a:extLst>
          </p:cNvPr>
          <p:cNvSpPr>
            <a:spLocks noGrp="1"/>
          </p:cNvSpPr>
          <p:nvPr>
            <p:ph type="subTitle" idx="1"/>
          </p:nvPr>
        </p:nvSpPr>
        <p:spPr/>
        <p:txBody>
          <a:bodyPr>
            <a:normAutofit/>
          </a:bodyPr>
          <a:lstStyle/>
          <a:p>
            <a:r>
              <a:rPr lang="es-CL" sz="2000" dirty="0"/>
              <a:t>En este apartado se caracteriza a emprendedoras(es) y empresarios(a)s turísticos indígenas. También se presentan las características de sus respectivos emprendimientos o empresas turísticas. </a:t>
            </a:r>
          </a:p>
          <a:p>
            <a:endParaRPr lang="es-CL" dirty="0"/>
          </a:p>
        </p:txBody>
      </p:sp>
    </p:spTree>
    <p:extLst>
      <p:ext uri="{BB962C8B-B14F-4D97-AF65-F5344CB8AC3E}">
        <p14:creationId xmlns:p14="http://schemas.microsoft.com/office/powerpoint/2010/main" val="3844547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3FDC2DE-25CF-546A-351F-C5244C9BC1DE}"/>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3BFABBF4-918F-65B5-B835-F586E3FB7433}"/>
              </a:ext>
            </a:extLst>
          </p:cNvPr>
          <p:cNvSpPr>
            <a:spLocks noGrp="1"/>
          </p:cNvSpPr>
          <p:nvPr>
            <p:ph type="ctrTitle"/>
          </p:nvPr>
        </p:nvSpPr>
        <p:spPr/>
        <p:txBody>
          <a:bodyPr>
            <a:normAutofit/>
          </a:bodyPr>
          <a:lstStyle/>
          <a:p>
            <a:r>
              <a:rPr lang="es-MX" sz="4800" dirty="0"/>
              <a:t>Indicador Emergencias: eventos de crisis en el territorio</a:t>
            </a:r>
            <a:endParaRPr lang="es-CL" sz="4800" dirty="0"/>
          </a:p>
        </p:txBody>
      </p:sp>
      <p:sp>
        <p:nvSpPr>
          <p:cNvPr id="3" name="Subtítulo 2">
            <a:extLst>
              <a:ext uri="{FF2B5EF4-FFF2-40B4-BE49-F238E27FC236}">
                <a16:creationId xmlns:a16="http://schemas.microsoft.com/office/drawing/2014/main" id="{87FB507A-22C1-F93E-3C5B-596277C98EEC}"/>
              </a:ext>
            </a:extLst>
          </p:cNvPr>
          <p:cNvSpPr>
            <a:spLocks noGrp="1"/>
          </p:cNvSpPr>
          <p:nvPr>
            <p:ph type="subTitle" idx="1"/>
          </p:nvPr>
        </p:nvSpPr>
        <p:spPr/>
        <p:txBody>
          <a:bodyPr>
            <a:normAutofit lnSpcReduction="10000"/>
          </a:bodyPr>
          <a:lstStyle/>
          <a:p>
            <a:r>
              <a:rPr lang="es-ES" dirty="0"/>
              <a:t>Este indicador pretende identificar las situaciones de crisis y emergencias, ya sean de origen humano o natural, que afectan los territorios donde se desarrollan experiencias de turismo indígena con el fin de visibilizar cuánto afectan la actividad turística y el desarrollo de los emprendimientos y empresas de turismo indígena</a:t>
            </a:r>
            <a:endParaRPr lang="es-CL" dirty="0"/>
          </a:p>
        </p:txBody>
      </p:sp>
    </p:spTree>
    <p:extLst>
      <p:ext uri="{BB962C8B-B14F-4D97-AF65-F5344CB8AC3E}">
        <p14:creationId xmlns:p14="http://schemas.microsoft.com/office/powerpoint/2010/main" val="17726413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9E06DD6-8FBE-AB82-6041-B80EC9232164}"/>
              </a:ext>
            </a:extLst>
          </p:cNvPr>
          <p:cNvPicPr>
            <a:picLocks noChangeAspect="1"/>
          </p:cNvPicPr>
          <p:nvPr/>
        </p:nvPicPr>
        <p:blipFill>
          <a:blip r:embed="rId3"/>
          <a:stretch>
            <a:fillRect/>
          </a:stretch>
        </p:blipFill>
        <p:spPr>
          <a:xfrm>
            <a:off x="0" y="323386"/>
            <a:ext cx="12192000" cy="6852646"/>
          </a:xfrm>
          <a:prstGeom prst="rect">
            <a:avLst/>
          </a:prstGeom>
        </p:spPr>
      </p:pic>
      <p:sp useBgFill="1">
        <p:nvSpPr>
          <p:cNvPr id="16" name="Rectangle 15">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C8718DB-62F9-4143-D57E-285B7E3EC0B4}"/>
              </a:ext>
            </a:extLst>
          </p:cNvPr>
          <p:cNvSpPr>
            <a:spLocks noGrp="1"/>
          </p:cNvSpPr>
          <p:nvPr>
            <p:ph type="title"/>
          </p:nvPr>
        </p:nvSpPr>
        <p:spPr>
          <a:xfrm>
            <a:off x="838200" y="556995"/>
            <a:ext cx="10515600" cy="1133693"/>
          </a:xfrm>
        </p:spPr>
        <p:txBody>
          <a:bodyPr>
            <a:normAutofit/>
          </a:bodyPr>
          <a:lstStyle/>
          <a:p>
            <a:r>
              <a:rPr lang="es-MX" sz="5200" dirty="0"/>
              <a:t>¿Sufrió alguna crisis?</a:t>
            </a:r>
            <a:endParaRPr lang="es-CL" sz="5200" dirty="0"/>
          </a:p>
        </p:txBody>
      </p:sp>
      <p:graphicFrame>
        <p:nvGraphicFramePr>
          <p:cNvPr id="4" name="Marcador de contenido 3">
            <a:extLst>
              <a:ext uri="{FF2B5EF4-FFF2-40B4-BE49-F238E27FC236}">
                <a16:creationId xmlns:a16="http://schemas.microsoft.com/office/drawing/2014/main" id="{5C1035B7-74EA-429A-457B-4768BA641529}"/>
              </a:ext>
            </a:extLst>
          </p:cNvPr>
          <p:cNvGraphicFramePr>
            <a:graphicFrameLocks noGrp="1"/>
          </p:cNvGraphicFramePr>
          <p:nvPr>
            <p:ph idx="1"/>
            <p:extLst>
              <p:ext uri="{D42A27DB-BD31-4B8C-83A1-F6EECF244321}">
                <p14:modId xmlns:p14="http://schemas.microsoft.com/office/powerpoint/2010/main" val="1922270103"/>
              </p:ext>
            </p:extLst>
          </p:nvPr>
        </p:nvGraphicFramePr>
        <p:xfrm>
          <a:off x="838200" y="1815686"/>
          <a:ext cx="10515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71011903"/>
      </p:ext>
    </p:extLst>
  </p:cSld>
  <p:clrMapOvr>
    <a:masterClrMapping/>
  </p:clrMapOvr>
  <p:extLst>
    <p:ext uri="{6950BFC3-D8DA-4A85-94F7-54DA5524770B}">
      <p188:commentRel xmlns:p188="http://schemas.microsoft.com/office/powerpoint/2018/8/main" r:id="rId2"/>
    </p:ext>
  </p:extLs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5007C1A-7230-DE3B-3384-76E35E35AE66}"/>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14BD3284-52E5-54F6-009D-390E72E07382}"/>
              </a:ext>
            </a:extLst>
          </p:cNvPr>
          <p:cNvSpPr>
            <a:spLocks noGrp="1"/>
          </p:cNvSpPr>
          <p:nvPr>
            <p:ph type="title"/>
          </p:nvPr>
        </p:nvSpPr>
        <p:spPr>
          <a:xfrm>
            <a:off x="838200" y="681037"/>
            <a:ext cx="10515600" cy="815605"/>
          </a:xfrm>
        </p:spPr>
        <p:txBody>
          <a:bodyPr>
            <a:normAutofit fontScale="90000"/>
          </a:bodyPr>
          <a:lstStyle/>
          <a:p>
            <a:r>
              <a:rPr lang="es-ES" sz="4400" b="1" i="0" u="none" strike="noStrike" cap="all" baseline="0" dirty="0">
                <a:solidFill>
                  <a:sysClr val="windowText" lastClr="000000">
                    <a:lumMod val="65000"/>
                    <a:lumOff val="35000"/>
                  </a:sysClr>
                </a:solidFill>
                <a:latin typeface="Calibri"/>
              </a:rPr>
              <a:t>EVENTO QUE CAUSÓ LA CRISIS</a:t>
            </a:r>
            <a:br>
              <a:rPr lang="es-ES" sz="4400" b="1" i="0" u="none" strike="noStrike" cap="all" baseline="0" dirty="0">
                <a:solidFill>
                  <a:sysClr val="windowText" lastClr="000000">
                    <a:lumMod val="65000"/>
                    <a:lumOff val="35000"/>
                  </a:sysClr>
                </a:solidFill>
                <a:latin typeface="Calibri"/>
              </a:rPr>
            </a:br>
            <a:endParaRPr lang="es-CL" dirty="0"/>
          </a:p>
        </p:txBody>
      </p:sp>
      <mc:AlternateContent xmlns:mc="http://schemas.openxmlformats.org/markup-compatibility/2006" xmlns:cx1="http://schemas.microsoft.com/office/drawing/2015/9/8/chartex">
        <mc:Choice Requires="cx1">
          <p:graphicFrame>
            <p:nvGraphicFramePr>
              <p:cNvPr id="8" name="Marcador de contenido 7">
                <a:extLst>
                  <a:ext uri="{FF2B5EF4-FFF2-40B4-BE49-F238E27FC236}">
                    <a16:creationId xmlns:a16="http://schemas.microsoft.com/office/drawing/2014/main" id="{CAD53E9C-0B93-5F80-7047-69EB3D2EC1D9}"/>
                  </a:ext>
                </a:extLst>
              </p:cNvPr>
              <p:cNvGraphicFramePr>
                <a:graphicFrameLocks noGrp="1"/>
              </p:cNvGraphicFramePr>
              <p:nvPr>
                <p:ph idx="1"/>
                <p:extLst>
                  <p:ext uri="{D42A27DB-BD31-4B8C-83A1-F6EECF244321}">
                    <p14:modId xmlns:p14="http://schemas.microsoft.com/office/powerpoint/2010/main" val="3638283014"/>
                  </p:ext>
                </p:extLst>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8" name="Marcador de contenido 7">
                <a:extLst>
                  <a:ext uri="{FF2B5EF4-FFF2-40B4-BE49-F238E27FC236}">
                    <a16:creationId xmlns:cx1="http://schemas.microsoft.com/office/drawing/2015/9/8/chartex" xmlns="" xmlns:a16="http://schemas.microsoft.com/office/drawing/2014/main" id="{CAD53E9C-0B93-5F80-7047-69EB3D2EC1D9}"/>
                  </a:ext>
                </a:extLst>
              </p:cNvPr>
              <p:cNvPicPr>
                <a:picLocks noGrp="1" noRot="1" noChangeAspect="1" noMove="1" noResize="1" noEditPoints="1" noAdjustHandles="1" noChangeArrowheads="1" noChangeShapeType="1"/>
              </p:cNvPicPr>
              <p:nvPr/>
            </p:nvPicPr>
            <p:blipFill>
              <a:blip r:embed="rId4"/>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8104575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94AEDDE-373A-A22B-4F47-8C0630DF87D2}"/>
              </a:ext>
            </a:extLst>
          </p:cNvPr>
          <p:cNvPicPr>
            <a:picLocks noChangeAspect="1"/>
          </p:cNvPicPr>
          <p:nvPr/>
        </p:nvPicPr>
        <p:blipFill>
          <a:blip r:embed="rId2"/>
          <a:stretch>
            <a:fillRect/>
          </a:stretch>
        </p:blipFill>
        <p:spPr>
          <a:xfrm>
            <a:off x="0" y="365125"/>
            <a:ext cx="12192000" cy="6852646"/>
          </a:xfrm>
          <a:prstGeom prst="rect">
            <a:avLst/>
          </a:prstGeom>
        </p:spPr>
      </p:pic>
      <p:sp>
        <p:nvSpPr>
          <p:cNvPr id="2" name="Título 1">
            <a:extLst>
              <a:ext uri="{FF2B5EF4-FFF2-40B4-BE49-F238E27FC236}">
                <a16:creationId xmlns:a16="http://schemas.microsoft.com/office/drawing/2014/main" id="{93FB3823-8F73-1E3B-909B-5B44EE9CAE16}"/>
              </a:ext>
            </a:extLst>
          </p:cNvPr>
          <p:cNvSpPr>
            <a:spLocks noGrp="1"/>
          </p:cNvSpPr>
          <p:nvPr>
            <p:ph type="title"/>
          </p:nvPr>
        </p:nvSpPr>
        <p:spPr/>
        <p:txBody>
          <a:bodyPr/>
          <a:lstStyle/>
          <a:p>
            <a:r>
              <a:rPr lang="es-ES" dirty="0"/>
              <a:t>Recuperación del emprendimiento tras la crisis</a:t>
            </a:r>
            <a:endParaRPr lang="es-CL" dirty="0"/>
          </a:p>
        </p:txBody>
      </p:sp>
      <mc:AlternateContent xmlns:mc="http://schemas.openxmlformats.org/markup-compatibility/2006" xmlns:cx1="http://schemas.microsoft.com/office/drawing/2015/9/8/chartex">
        <mc:Choice Requires="cx1">
          <p:graphicFrame>
            <p:nvGraphicFramePr>
              <p:cNvPr id="6" name="Marcador de contenido 5">
                <a:extLst>
                  <a:ext uri="{FF2B5EF4-FFF2-40B4-BE49-F238E27FC236}">
                    <a16:creationId xmlns:a16="http://schemas.microsoft.com/office/drawing/2014/main" id="{753E263E-4BC3-4F96-8AC5-3ACD8770C613}"/>
                  </a:ext>
                </a:extLst>
              </p:cNvPr>
              <p:cNvGraphicFramePr>
                <a:graphicFrameLocks noGrp="1"/>
              </p:cNvGraphicFramePr>
              <p:nvPr>
                <p:ph idx="1"/>
                <p:extLst>
                  <p:ext uri="{D42A27DB-BD31-4B8C-83A1-F6EECF244321}">
                    <p14:modId xmlns:p14="http://schemas.microsoft.com/office/powerpoint/2010/main" val="1339291322"/>
                  </p:ext>
                </p:extLst>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6" name="Marcador de contenido 5">
                <a:extLst>
                  <a:ext uri="{FF2B5EF4-FFF2-40B4-BE49-F238E27FC236}">
                    <a16:creationId xmlns:cx1="http://schemas.microsoft.com/office/drawing/2015/9/8/chartex" xmlns="" xmlns:a16="http://schemas.microsoft.com/office/drawing/2014/main" id="{753E263E-4BC3-4F96-8AC5-3ACD8770C613}"/>
                  </a:ext>
                </a:extLst>
              </p:cNvPr>
              <p:cNvPicPr>
                <a:picLocks noGrp="1" noRot="1" noChangeAspect="1" noMove="1" noResize="1" noEditPoints="1" noAdjustHandles="1" noChangeArrowheads="1" noChangeShapeType="1"/>
              </p:cNvPicPr>
              <p:nvPr/>
            </p:nvPicPr>
            <p:blipFill>
              <a:blip r:embed="rId4"/>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33221629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Actores claves del territorio ante emergencias</a:t>
            </a:r>
            <a:endParaRPr lang="es-CL" dirty="0"/>
          </a:p>
        </p:txBody>
      </p:sp>
      <mc:AlternateContent xmlns:mc="http://schemas.openxmlformats.org/markup-compatibility/2006" xmlns:cx1="http://schemas.microsoft.com/office/drawing/2015/9/8/chartex">
        <mc:Choice Requires="cx1">
          <p:graphicFrame>
            <p:nvGraphicFramePr>
              <p:cNvPr id="4" name="Marcador de contenido 3">
                <a:extLst>
                  <a:ext uri="{FF2B5EF4-FFF2-40B4-BE49-F238E27FC236}">
                    <a16:creationId xmlns:a16="http://schemas.microsoft.com/office/drawing/2014/main" id="{C5581F4A-8306-7424-1B43-5686EC0C5839}"/>
                  </a:ext>
                </a:extLst>
              </p:cNvPr>
              <p:cNvGraphicFramePr>
                <a:graphicFrameLocks noGrp="1"/>
              </p:cNvGraphicFramePr>
              <p:nvPr>
                <p:ph idx="1"/>
                <p:extLst>
                  <p:ext uri="{D42A27DB-BD31-4B8C-83A1-F6EECF244321}">
                    <p14:modId xmlns:p14="http://schemas.microsoft.com/office/powerpoint/2010/main" val="324804952"/>
                  </p:ext>
                </p:extLst>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Marcador de contenido 3">
                <a:extLst>
                  <a:ext uri="{FF2B5EF4-FFF2-40B4-BE49-F238E27FC236}">
                    <a16:creationId xmlns:a16="http://schemas.microsoft.com/office/drawing/2014/main" id="{C5581F4A-8306-7424-1B43-5686EC0C5839}"/>
                  </a:ext>
                </a:extLst>
              </p:cNvPr>
              <p:cNvPicPr>
                <a:picLocks noGrp="1" noRot="1" noChangeAspect="1" noMove="1" noResize="1" noEditPoints="1" noAdjustHandles="1" noChangeArrowheads="1" noChangeShapeType="1"/>
              </p:cNvPicPr>
              <p:nvPr/>
            </p:nvPicPr>
            <p:blipFill>
              <a:blip r:embed="rId3"/>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8612763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82F0AFD-14D9-2B15-094C-3E20B0F85CEE}"/>
              </a:ext>
            </a:extLst>
          </p:cNvPr>
          <p:cNvPicPr>
            <a:picLocks noChangeAspect="1"/>
          </p:cNvPicPr>
          <p:nvPr/>
        </p:nvPicPr>
        <p:blipFill>
          <a:blip r:embed="rId2"/>
          <a:stretch>
            <a:fillRect/>
          </a:stretch>
        </p:blipFill>
        <p:spPr>
          <a:xfrm>
            <a:off x="0" y="365125"/>
            <a:ext cx="12192000" cy="6852646"/>
          </a:xfrm>
          <a:prstGeom prst="rect">
            <a:avLst/>
          </a:prstGeom>
        </p:spPr>
      </p:pic>
      <p:sp>
        <p:nvSpPr>
          <p:cNvPr id="2" name="Título 1">
            <a:extLst>
              <a:ext uri="{FF2B5EF4-FFF2-40B4-BE49-F238E27FC236}">
                <a16:creationId xmlns:a16="http://schemas.microsoft.com/office/drawing/2014/main" id="{A2CC3940-A226-5B16-AEC7-ACF19AA3951C}"/>
              </a:ext>
            </a:extLst>
          </p:cNvPr>
          <p:cNvSpPr>
            <a:spLocks noGrp="1"/>
          </p:cNvSpPr>
          <p:nvPr>
            <p:ph type="title"/>
          </p:nvPr>
        </p:nvSpPr>
        <p:spPr/>
        <p:txBody>
          <a:bodyPr>
            <a:normAutofit/>
          </a:bodyPr>
          <a:lstStyle/>
          <a:p>
            <a:r>
              <a:rPr lang="es-ES" sz="3600" dirty="0"/>
              <a:t>Existencia de protocolo ante crisis</a:t>
            </a:r>
            <a:endParaRPr lang="es-CL" sz="3600" dirty="0"/>
          </a:p>
        </p:txBody>
      </p:sp>
      <p:graphicFrame>
        <p:nvGraphicFramePr>
          <p:cNvPr id="4" name="Marcador de contenido 3">
            <a:extLst>
              <a:ext uri="{FF2B5EF4-FFF2-40B4-BE49-F238E27FC236}">
                <a16:creationId xmlns:a16="http://schemas.microsoft.com/office/drawing/2014/main" id="{D2BDC516-F782-E22C-7992-1D4D6D99F255}"/>
              </a:ext>
            </a:extLst>
          </p:cNvPr>
          <p:cNvGraphicFramePr>
            <a:graphicFrameLocks noGrp="1"/>
          </p:cNvGraphicFramePr>
          <p:nvPr>
            <p:ph idx="1"/>
            <p:extLst>
              <p:ext uri="{D42A27DB-BD31-4B8C-83A1-F6EECF244321}">
                <p14:modId xmlns:p14="http://schemas.microsoft.com/office/powerpoint/2010/main" val="29540750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715904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9A1E406-71ED-4518-99AE-E96EFBAC8CFF}"/>
              </a:ext>
            </a:extLst>
          </p:cNvPr>
          <p:cNvPicPr>
            <a:picLocks noChangeAspect="1"/>
          </p:cNvPicPr>
          <p:nvPr/>
        </p:nvPicPr>
        <p:blipFill>
          <a:blip r:embed="rId3"/>
          <a:stretch>
            <a:fillRect/>
          </a:stretch>
        </p:blipFill>
        <p:spPr>
          <a:xfrm>
            <a:off x="0" y="323385"/>
            <a:ext cx="12192000" cy="6852646"/>
          </a:xfrm>
          <a:prstGeom prst="rect">
            <a:avLst/>
          </a:prstGeom>
        </p:spPr>
      </p:pic>
      <p:sp useBgFill="1">
        <p:nvSpPr>
          <p:cNvPr id="17" name="Rectangle 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58C098B-82E6-62D4-2C05-8963163EE112}"/>
              </a:ext>
            </a:extLst>
          </p:cNvPr>
          <p:cNvSpPr>
            <a:spLocks noGrp="1"/>
          </p:cNvSpPr>
          <p:nvPr>
            <p:ph type="title"/>
          </p:nvPr>
        </p:nvSpPr>
        <p:spPr>
          <a:xfrm>
            <a:off x="838200" y="556995"/>
            <a:ext cx="10515600" cy="1133693"/>
          </a:xfrm>
        </p:spPr>
        <p:txBody>
          <a:bodyPr>
            <a:normAutofit fontScale="90000"/>
          </a:bodyPr>
          <a:lstStyle/>
          <a:p>
            <a:r>
              <a:rPr lang="es-ES" sz="3600" b="1" dirty="0"/>
              <a:t>Estrategias de mitigación de los efectos de crisis de los emprendimientos indígenas</a:t>
            </a:r>
            <a:br>
              <a:rPr lang="es-MX" sz="4000" dirty="0"/>
            </a:br>
            <a:r>
              <a:rPr lang="es-MX" sz="4000" dirty="0"/>
              <a:t>Protocolo sanitario</a:t>
            </a:r>
            <a:endParaRPr lang="es-CL" sz="4000" dirty="0"/>
          </a:p>
        </p:txBody>
      </p:sp>
      <p:graphicFrame>
        <p:nvGraphicFramePr>
          <p:cNvPr id="7" name="Marcador de contenido 6">
            <a:extLst>
              <a:ext uri="{FF2B5EF4-FFF2-40B4-BE49-F238E27FC236}">
                <a16:creationId xmlns:a16="http://schemas.microsoft.com/office/drawing/2014/main" id="{5C1035B7-74EA-429A-457B-4768BA641529}"/>
              </a:ext>
            </a:extLst>
          </p:cNvPr>
          <p:cNvGraphicFramePr>
            <a:graphicFrameLocks noGrp="1"/>
          </p:cNvGraphicFramePr>
          <p:nvPr>
            <p:ph idx="1"/>
            <p:extLst>
              <p:ext uri="{D42A27DB-BD31-4B8C-83A1-F6EECF244321}">
                <p14:modId xmlns:p14="http://schemas.microsoft.com/office/powerpoint/2010/main" val="268229254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77652063"/>
      </p:ext>
    </p:extLst>
  </p:cSld>
  <p:clrMapOvr>
    <a:masterClrMapping/>
  </p:clrMapOvr>
  <p:extLst>
    <p:ext uri="{6950BFC3-D8DA-4A85-94F7-54DA5524770B}">
      <p188:commentRel xmlns:p188="http://schemas.microsoft.com/office/powerpoint/2018/8/main" r:id="rId2"/>
    </p:ext>
  </p:extLs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9E16224-0B35-FF25-E7FA-0E94B94EC033}"/>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CF087674-D856-F62E-5D26-A37826A6B3D5}"/>
              </a:ext>
            </a:extLst>
          </p:cNvPr>
          <p:cNvSpPr>
            <a:spLocks noGrp="1"/>
          </p:cNvSpPr>
          <p:nvPr>
            <p:ph type="title"/>
          </p:nvPr>
        </p:nvSpPr>
        <p:spPr/>
        <p:txBody>
          <a:bodyPr>
            <a:normAutofit/>
          </a:bodyPr>
          <a:lstStyle/>
          <a:p>
            <a:r>
              <a:rPr lang="es-MX" dirty="0"/>
              <a:t>¿Se encuentra en una zona de riesgo?</a:t>
            </a:r>
            <a:endParaRPr lang="es-CL" dirty="0"/>
          </a:p>
        </p:txBody>
      </p:sp>
      <p:graphicFrame>
        <p:nvGraphicFramePr>
          <p:cNvPr id="4" name="Marcador de contenido 3">
            <a:extLst>
              <a:ext uri="{FF2B5EF4-FFF2-40B4-BE49-F238E27FC236}">
                <a16:creationId xmlns:a16="http://schemas.microsoft.com/office/drawing/2014/main" id="{FC6B313B-2112-51A6-98EC-DE979943A6EF}"/>
              </a:ext>
            </a:extLst>
          </p:cNvPr>
          <p:cNvGraphicFramePr>
            <a:graphicFrameLocks noGrp="1"/>
          </p:cNvGraphicFramePr>
          <p:nvPr>
            <p:ph idx="1"/>
            <p:extLst>
              <p:ext uri="{D42A27DB-BD31-4B8C-83A1-F6EECF244321}">
                <p14:modId xmlns:p14="http://schemas.microsoft.com/office/powerpoint/2010/main" val="1339406243"/>
              </p:ext>
            </p:extLst>
          </p:nvPr>
        </p:nvGraphicFramePr>
        <p:xfrm>
          <a:off x="838200" y="184594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1049980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D0D5EA7-F8A9-A8B0-7FA6-9CBAF07EF7BB}"/>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48893BA9-7F84-E588-1D4A-56B6A2579DC8}"/>
              </a:ext>
            </a:extLst>
          </p:cNvPr>
          <p:cNvSpPr>
            <a:spLocks noGrp="1"/>
          </p:cNvSpPr>
          <p:nvPr>
            <p:ph type="title"/>
          </p:nvPr>
        </p:nvSpPr>
        <p:spPr/>
        <p:txBody>
          <a:bodyPr/>
          <a:lstStyle/>
          <a:p>
            <a:r>
              <a:rPr lang="es-MX" dirty="0"/>
              <a:t>Primeros auxilios.</a:t>
            </a:r>
            <a:endParaRPr lang="es-CL" dirty="0"/>
          </a:p>
        </p:txBody>
      </p:sp>
      <p:graphicFrame>
        <p:nvGraphicFramePr>
          <p:cNvPr id="4" name="Marcador de contenido 3">
            <a:extLst>
              <a:ext uri="{FF2B5EF4-FFF2-40B4-BE49-F238E27FC236}">
                <a16:creationId xmlns:a16="http://schemas.microsoft.com/office/drawing/2014/main" id="{3C655F33-EE12-D1D0-81FD-C208B29EC2B9}"/>
              </a:ext>
            </a:extLst>
          </p:cNvPr>
          <p:cNvGraphicFramePr>
            <a:graphicFrameLocks noGrp="1"/>
          </p:cNvGraphicFramePr>
          <p:nvPr>
            <p:ph idx="1"/>
            <p:extLst>
              <p:ext uri="{D42A27DB-BD31-4B8C-83A1-F6EECF244321}">
                <p14:modId xmlns:p14="http://schemas.microsoft.com/office/powerpoint/2010/main" val="184029921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Gráfico 8">
            <a:extLst>
              <a:ext uri="{FF2B5EF4-FFF2-40B4-BE49-F238E27FC236}">
                <a16:creationId xmlns:a16="http://schemas.microsoft.com/office/drawing/2014/main" id="{3C655F33-EE12-D1D0-81FD-C208B29EC2B9}"/>
              </a:ext>
            </a:extLst>
          </p:cNvPr>
          <p:cNvGraphicFramePr>
            <a:graphicFrameLocks/>
          </p:cNvGraphicFramePr>
          <p:nvPr>
            <p:extLst>
              <p:ext uri="{D42A27DB-BD31-4B8C-83A1-F6EECF244321}">
                <p14:modId xmlns:p14="http://schemas.microsoft.com/office/powerpoint/2010/main" val="3418985633"/>
              </p:ext>
            </p:extLst>
          </p:nvPr>
        </p:nvGraphicFramePr>
        <p:xfrm>
          <a:off x="2819400" y="2057400"/>
          <a:ext cx="6553200" cy="42545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543925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1FB9002-84E4-217A-3307-29A613A40DCC}"/>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363AE4D8-2A9A-C213-9F58-80CC33BC74D1}"/>
              </a:ext>
            </a:extLst>
          </p:cNvPr>
          <p:cNvSpPr>
            <a:spLocks noGrp="1"/>
          </p:cNvSpPr>
          <p:nvPr>
            <p:ph type="title"/>
          </p:nvPr>
        </p:nvSpPr>
        <p:spPr>
          <a:xfrm>
            <a:off x="838200" y="334645"/>
            <a:ext cx="10515600" cy="1325563"/>
          </a:xfrm>
        </p:spPr>
        <p:txBody>
          <a:bodyPr/>
          <a:lstStyle/>
          <a:p>
            <a:r>
              <a:rPr lang="es-MX" dirty="0"/>
              <a:t>¿Posee una zona segura?</a:t>
            </a:r>
            <a:endParaRPr lang="es-CL" dirty="0"/>
          </a:p>
        </p:txBody>
      </p:sp>
      <p:graphicFrame>
        <p:nvGraphicFramePr>
          <p:cNvPr id="5" name="Marcador de contenido 4">
            <a:extLst>
              <a:ext uri="{FF2B5EF4-FFF2-40B4-BE49-F238E27FC236}">
                <a16:creationId xmlns:a16="http://schemas.microsoft.com/office/drawing/2014/main" id="{8E62BFEA-8FAF-AC33-0420-55AFCE7844B4}"/>
              </a:ext>
            </a:extLst>
          </p:cNvPr>
          <p:cNvGraphicFramePr>
            <a:graphicFrameLocks noGrp="1"/>
          </p:cNvGraphicFramePr>
          <p:nvPr>
            <p:ph idx="1"/>
            <p:extLst>
              <p:ext uri="{D42A27DB-BD31-4B8C-83A1-F6EECF244321}">
                <p14:modId xmlns:p14="http://schemas.microsoft.com/office/powerpoint/2010/main" val="2567781884"/>
              </p:ext>
            </p:extLst>
          </p:nvPr>
        </p:nvGraphicFramePr>
        <p:xfrm>
          <a:off x="411480" y="1863408"/>
          <a:ext cx="11191240" cy="44862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17096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2A86427-D6E2-2F99-B607-DA258678569D}"/>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D7C0238E-FDD4-9FA7-6B4B-362DEC1C0FFF}"/>
              </a:ext>
            </a:extLst>
          </p:cNvPr>
          <p:cNvSpPr>
            <a:spLocks noGrp="1"/>
          </p:cNvSpPr>
          <p:nvPr>
            <p:ph type="title"/>
          </p:nvPr>
        </p:nvSpPr>
        <p:spPr/>
        <p:txBody>
          <a:bodyPr/>
          <a:lstStyle/>
          <a:p>
            <a:r>
              <a:rPr lang="es-MX" dirty="0"/>
              <a:t>Comuna donde se ubica</a:t>
            </a:r>
            <a:endParaRPr lang="es-CL" dirty="0"/>
          </a:p>
        </p:txBody>
      </p:sp>
      <mc:AlternateContent xmlns:mc="http://schemas.openxmlformats.org/markup-compatibility/2006" xmlns:cx1="http://schemas.microsoft.com/office/drawing/2015/9/8/chartex">
        <mc:Choice Requires="cx1">
          <p:graphicFrame>
            <p:nvGraphicFramePr>
              <p:cNvPr id="4" name="Marcador de contenido 3">
                <a:extLst>
                  <a:ext uri="{FF2B5EF4-FFF2-40B4-BE49-F238E27FC236}">
                    <a16:creationId xmlns:a16="http://schemas.microsoft.com/office/drawing/2014/main" id="{AEA708FD-CE4A-E9C7-CB06-D239B89C129E}"/>
                  </a:ext>
                </a:extLst>
              </p:cNvPr>
              <p:cNvGraphicFramePr>
                <a:graphicFrameLocks noGrp="1"/>
              </p:cNvGraphicFramePr>
              <p:nvPr>
                <p:ph idx="1"/>
                <p:extLst>
                  <p:ext uri="{D42A27DB-BD31-4B8C-83A1-F6EECF244321}">
                    <p14:modId xmlns:p14="http://schemas.microsoft.com/office/powerpoint/2010/main" val="2720944653"/>
                  </p:ext>
                </p:extLst>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4" name="Marcador de contenido 3">
                <a:extLst>
                  <a:ext uri="{FF2B5EF4-FFF2-40B4-BE49-F238E27FC236}">
                    <a16:creationId xmlns:cx1="http://schemas.microsoft.com/office/drawing/2015/9/8/chartex" xmlns="" xmlns:a16="http://schemas.microsoft.com/office/drawing/2014/main" id="{AEA708FD-CE4A-E9C7-CB06-D239B89C129E}"/>
                  </a:ext>
                </a:extLst>
              </p:cNvPr>
              <p:cNvPicPr>
                <a:picLocks noGrp="1" noRot="1" noChangeAspect="1" noMove="1" noResize="1" noEditPoints="1" noAdjustHandles="1" noChangeArrowheads="1" noChangeShapeType="1"/>
              </p:cNvPicPr>
              <p:nvPr/>
            </p:nvPicPr>
            <p:blipFill>
              <a:blip r:embed="rId5"/>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3369570671"/>
      </p:ext>
    </p:extLst>
  </p:cSld>
  <p:clrMapOvr>
    <a:masterClrMapping/>
  </p:clrMapOvr>
  <p:extLst>
    <p:ext uri="{6950BFC3-D8DA-4A85-94F7-54DA5524770B}">
      <p188:commentRel xmlns:p188="http://schemas.microsoft.com/office/powerpoint/2018/8/main" r:id="rId2"/>
    </p:ext>
  </p:extLst>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91E518C-AF0E-BB90-369B-E199C0A82569}"/>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3C1BF81D-364C-6038-1DF9-5BF5E852EB72}"/>
              </a:ext>
            </a:extLst>
          </p:cNvPr>
          <p:cNvSpPr>
            <a:spLocks noGrp="1"/>
          </p:cNvSpPr>
          <p:nvPr>
            <p:ph type="title"/>
          </p:nvPr>
        </p:nvSpPr>
        <p:spPr/>
        <p:txBody>
          <a:bodyPr>
            <a:normAutofit fontScale="90000"/>
          </a:bodyPr>
          <a:lstStyle/>
          <a:p>
            <a:r>
              <a:rPr lang="es-MX" dirty="0"/>
              <a:t>Comunas con mayor afluencia turística (número de turistas recibidos en temporada alta)</a:t>
            </a:r>
            <a:endParaRPr lang="es-CL" dirty="0"/>
          </a:p>
        </p:txBody>
      </p:sp>
      <p:graphicFrame>
        <p:nvGraphicFramePr>
          <p:cNvPr id="4" name="Marcador de contenido 3">
            <a:extLst>
              <a:ext uri="{FF2B5EF4-FFF2-40B4-BE49-F238E27FC236}">
                <a16:creationId xmlns:a16="http://schemas.microsoft.com/office/drawing/2014/main" id="{C4B683FE-C6C6-D7F7-E437-1028DEBBB1EA}"/>
              </a:ext>
            </a:extLst>
          </p:cNvPr>
          <p:cNvGraphicFramePr>
            <a:graphicFrameLocks noGrp="1"/>
          </p:cNvGraphicFramePr>
          <p:nvPr>
            <p:ph idx="1"/>
            <p:extLst>
              <p:ext uri="{D42A27DB-BD31-4B8C-83A1-F6EECF244321}">
                <p14:modId xmlns:p14="http://schemas.microsoft.com/office/powerpoint/2010/main" val="88675656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86882309"/>
      </p:ext>
    </p:extLst>
  </p:cSld>
  <p:clrMapOvr>
    <a:masterClrMapping/>
  </p:clrMapOvr>
  <p:extLst>
    <p:ext uri="{6950BFC3-D8DA-4A85-94F7-54DA5524770B}">
      <p188:commentRel xmlns:p188="http://schemas.microsoft.com/office/powerpoint/2018/8/main" r:id="rId2"/>
    </p:ext>
  </p:extLst>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3E495E0-6648-D6B4-F915-A7C944844A6B}"/>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964430A4-E1EA-D0F7-6948-6AD26DAC119F}"/>
              </a:ext>
            </a:extLst>
          </p:cNvPr>
          <p:cNvSpPr>
            <a:spLocks noGrp="1"/>
          </p:cNvSpPr>
          <p:nvPr>
            <p:ph type="title"/>
          </p:nvPr>
        </p:nvSpPr>
        <p:spPr/>
        <p:txBody>
          <a:bodyPr/>
          <a:lstStyle/>
          <a:p>
            <a:r>
              <a:rPr lang="es-MX" dirty="0"/>
              <a:t>Número aproximado de turistas atendidos en temporada alta.</a:t>
            </a:r>
            <a:endParaRPr lang="es-CL" dirty="0"/>
          </a:p>
        </p:txBody>
      </p:sp>
      <p:graphicFrame>
        <p:nvGraphicFramePr>
          <p:cNvPr id="4" name="Marcador de contenido 3">
            <a:extLst>
              <a:ext uri="{FF2B5EF4-FFF2-40B4-BE49-F238E27FC236}">
                <a16:creationId xmlns:a16="http://schemas.microsoft.com/office/drawing/2014/main" id="{3F9C06A4-999D-96FF-3CA2-715C310FEBCD}"/>
              </a:ext>
            </a:extLst>
          </p:cNvPr>
          <p:cNvGraphicFramePr>
            <a:graphicFrameLocks noGrp="1"/>
          </p:cNvGraphicFramePr>
          <p:nvPr>
            <p:ph idx="1"/>
            <p:extLst>
              <p:ext uri="{D42A27DB-BD31-4B8C-83A1-F6EECF244321}">
                <p14:modId xmlns:p14="http://schemas.microsoft.com/office/powerpoint/2010/main" val="4153283787"/>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71327868"/>
      </p:ext>
    </p:extLst>
  </p:cSld>
  <p:clrMapOvr>
    <a:masterClrMapping/>
  </p:clrMapOvr>
  <p:extLst>
    <p:ext uri="{6950BFC3-D8DA-4A85-94F7-54DA5524770B}">
      <p188:commentRel xmlns:p188="http://schemas.microsoft.com/office/powerpoint/2018/8/main" r:id="rId2"/>
    </p:ext>
  </p:extLst>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5E28C83-20F9-24F1-6F8E-95ED62845EDE}"/>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3C1BF81D-364C-6038-1DF9-5BF5E852EB72}"/>
              </a:ext>
            </a:extLst>
          </p:cNvPr>
          <p:cNvSpPr>
            <a:spLocks noGrp="1"/>
          </p:cNvSpPr>
          <p:nvPr>
            <p:ph type="title"/>
          </p:nvPr>
        </p:nvSpPr>
        <p:spPr/>
        <p:txBody>
          <a:bodyPr>
            <a:normAutofit fontScale="90000"/>
          </a:bodyPr>
          <a:lstStyle/>
          <a:p>
            <a:r>
              <a:rPr lang="es-MX" dirty="0"/>
              <a:t>Pueblo indígena con mayor afluencia turística (número de turistas recibidos en temporada alta)</a:t>
            </a:r>
            <a:endParaRPr lang="es-CL" dirty="0"/>
          </a:p>
        </p:txBody>
      </p:sp>
      <p:graphicFrame>
        <p:nvGraphicFramePr>
          <p:cNvPr id="6" name="Marcador de contenido 5">
            <a:extLst>
              <a:ext uri="{FF2B5EF4-FFF2-40B4-BE49-F238E27FC236}">
                <a16:creationId xmlns:a16="http://schemas.microsoft.com/office/drawing/2014/main" id="{F96DDD22-4A10-6BCB-A232-BD6028AA3BF8}"/>
              </a:ext>
            </a:extLst>
          </p:cNvPr>
          <p:cNvGraphicFramePr>
            <a:graphicFrameLocks noGrp="1"/>
          </p:cNvGraphicFramePr>
          <p:nvPr>
            <p:ph idx="1"/>
            <p:extLst>
              <p:ext uri="{D42A27DB-BD31-4B8C-83A1-F6EECF244321}">
                <p14:modId xmlns:p14="http://schemas.microsoft.com/office/powerpoint/2010/main" val="241016210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724497256"/>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ADDD022-2854-163F-15DF-9981C0B7DA61}"/>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DB15D869-76BF-9F4D-27A2-A5C5BDD2E009}"/>
              </a:ext>
            </a:extLst>
          </p:cNvPr>
          <p:cNvSpPr>
            <a:spLocks noGrp="1"/>
          </p:cNvSpPr>
          <p:nvPr>
            <p:ph type="title"/>
          </p:nvPr>
        </p:nvSpPr>
        <p:spPr/>
        <p:txBody>
          <a:bodyPr/>
          <a:lstStyle/>
          <a:p>
            <a:r>
              <a:rPr lang="es-MX" dirty="0"/>
              <a:t>Pertenencia a un pueblo indígena</a:t>
            </a:r>
            <a:endParaRPr lang="es-CL" dirty="0"/>
          </a:p>
        </p:txBody>
      </p:sp>
      <p:graphicFrame>
        <p:nvGraphicFramePr>
          <p:cNvPr id="4" name="Marcador de contenido 3">
            <a:extLst>
              <a:ext uri="{FF2B5EF4-FFF2-40B4-BE49-F238E27FC236}">
                <a16:creationId xmlns:a16="http://schemas.microsoft.com/office/drawing/2014/main" id="{20C9CB20-A04C-75E8-1245-F5944CE3B730}"/>
              </a:ext>
            </a:extLst>
          </p:cNvPr>
          <p:cNvGraphicFramePr>
            <a:graphicFrameLocks noGrp="1"/>
          </p:cNvGraphicFramePr>
          <p:nvPr>
            <p:ph idx="1"/>
            <p:extLst>
              <p:ext uri="{D42A27DB-BD31-4B8C-83A1-F6EECF244321}">
                <p14:modId xmlns:p14="http://schemas.microsoft.com/office/powerpoint/2010/main" val="13752182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78398071"/>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4108</TotalTime>
  <Words>1425</Words>
  <Application>Microsoft Office PowerPoint</Application>
  <PresentationFormat>Panorámica</PresentationFormat>
  <Paragraphs>140</Paragraphs>
  <Slides>82</Slides>
  <Notes>0</Notes>
  <HiddenSlides>3</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82</vt:i4>
      </vt:variant>
    </vt:vector>
  </HeadingPairs>
  <TitlesOfParts>
    <vt:vector size="87" baseType="lpstr">
      <vt:lpstr>Aptos</vt:lpstr>
      <vt:lpstr>Aptos Display</vt:lpstr>
      <vt:lpstr>Arial</vt:lpstr>
      <vt:lpstr>Calibri</vt:lpstr>
      <vt:lpstr>Tema de Office</vt:lpstr>
      <vt:lpstr>Presentación de PowerPoint</vt:lpstr>
      <vt:lpstr>PRESENTACIÓN BORRADOR</vt:lpstr>
      <vt:lpstr>Introducción</vt:lpstr>
      <vt:lpstr>Metodología</vt:lpstr>
      <vt:lpstr>Pasos a seguir e importancia de esta reunión</vt:lpstr>
      <vt:lpstr>Tasa de respuesta</vt:lpstr>
      <vt:lpstr>Caracterización del emprendimiento o empresas de turismo</vt:lpstr>
      <vt:lpstr>Comuna donde se ubica</vt:lpstr>
      <vt:lpstr>Pertenencia a un pueblo indígena</vt:lpstr>
      <vt:lpstr>Género </vt:lpstr>
      <vt:lpstr>Edad promedio en años</vt:lpstr>
      <vt:lpstr>Nivel educacional</vt:lpstr>
      <vt:lpstr>Capacitaciones recibidas</vt:lpstr>
      <vt:lpstr>Capacitaciones requeridas</vt:lpstr>
      <vt:lpstr>Cruce de capacitaciones requeridas vs recibidas (%)</vt:lpstr>
      <vt:lpstr>Inicio de la actividad turística</vt:lpstr>
      <vt:lpstr>Ubicación urbana y rural</vt:lpstr>
      <vt:lpstr>Idioma en que se ofrece la actividad turística</vt:lpstr>
      <vt:lpstr>Oferta de productos y/o servicios turísticos</vt:lpstr>
      <vt:lpstr>¿Qué servicios de actividad recreativa ofrece su emprendimiento o empresa turística?</vt:lpstr>
      <vt:lpstr>Actividad turística como actividad principal</vt:lpstr>
      <vt:lpstr>Procedencia de trabajadores en la actividad turística</vt:lpstr>
      <vt:lpstr>Temporada de funcionamiento de actividad turística</vt:lpstr>
      <vt:lpstr>Financiamiento de la actividad turistica</vt:lpstr>
      <vt:lpstr>Nivel de formalización</vt:lpstr>
      <vt:lpstr>Tipo de sociedad comercial</vt:lpstr>
      <vt:lpstr>Año de inicio ante el SII</vt:lpstr>
      <vt:lpstr>Propiedad del lugar donde realiza la actividad turística</vt:lpstr>
      <vt:lpstr>Infraestructura: Tipos de instalaciones turísticas</vt:lpstr>
      <vt:lpstr>Redes y cooperación vinculadas a actividad turística Pertenencia a una Organización Indígena</vt:lpstr>
      <vt:lpstr>Redes y cooperación vinculadas a actividad turística ¿compra regularmente insumos y materias primas a otras personas de la comunidad para ofrecer a los turistas?</vt:lpstr>
      <vt:lpstr>Redes y cooperación vinculadas a actividad turística ¿El emprendimiento se vincula con otros actores presentes en el territorio pudiendo desarrollar actividades en conjunto(ej: redes turísticas locales?</vt:lpstr>
      <vt:lpstr>Indicador económico</vt:lpstr>
      <vt:lpstr>Temporada de funcionamiento de actividad turística</vt:lpstr>
      <vt:lpstr>Empleos generados por el turismo indígena Trabajadores en temporada alta (%)</vt:lpstr>
      <vt:lpstr>Empleos generados por el turismo indígena Trabajadores en temporada baja (%)</vt:lpstr>
      <vt:lpstr>FALTA: ¿Cuántos/as trabajadores/as de su emprendimiento o empresa turística son de su familia o de la comunidad? (En caso de ninguno elegir 0)</vt:lpstr>
      <vt:lpstr>Redes y cooperación vinculadas a actividad turística Vinculación con empresas externas (no del territorio)</vt:lpstr>
      <vt:lpstr>FALTA: INFRAESCTRUCTURA: TIPOS DE INSTALACIONES TURISTICAS </vt:lpstr>
      <vt:lpstr>Servicios especiales para los visitantes ¿Su actividad contempla adaptabilidad a personas con discapacidad?</vt:lpstr>
      <vt:lpstr>Servicios especiales para los visitantes ¿Su actividad contempla adaptabilidad de la comida?</vt:lpstr>
      <vt:lpstr>Servicios especiales para los visitantes ¿en el emprendimiento o empresa turística se admiten mascotas? </vt:lpstr>
      <vt:lpstr>Comunicación: acceso a internet</vt:lpstr>
      <vt:lpstr>Medios para la comunicación y comercialización de la oferta</vt:lpstr>
      <vt:lpstr>Trámites de formalización</vt:lpstr>
      <vt:lpstr>Motivos de no formalización</vt:lpstr>
      <vt:lpstr>Categoría SERNATUR</vt:lpstr>
      <vt:lpstr>Tipo de sociedad comercial</vt:lpstr>
      <vt:lpstr>¿Es el turismo su actividad principal?</vt:lpstr>
      <vt:lpstr>Fuentes de otros ingresos económicos</vt:lpstr>
      <vt:lpstr>Fuentes de Financiamiento Público </vt:lpstr>
      <vt:lpstr>Número de turistas atendidos en el último año</vt:lpstr>
      <vt:lpstr>Gasto diario turista (En %)</vt:lpstr>
      <vt:lpstr>Indicador Socio cultural: IDENTIDAD Y PERTINENCIA LOCAL</vt:lpstr>
      <vt:lpstr>Prácticas que promueven la identidad cultural local ¿el emprendimiento o empresa turística desarrolla y/o vende artesanía y/o manifestaciones artísticas con identidad local?</vt:lpstr>
      <vt:lpstr>Prácticas que promueven la identidad cultural local  En su territorio existen señaléticas y demarcaciones para proteger el patrimonio arqueológico, cultural y/o de sitios sagrados del territorio</vt:lpstr>
      <vt:lpstr>Prácticas que promueven la identidad cultural local  Entrega de Información sobre el territorio y el pueblo indígena</vt:lpstr>
      <vt:lpstr>Oferta de actividades turísticas vinculadas a labores diarias de las familias indígenas</vt:lpstr>
      <vt:lpstr>Normas de comportamiento para visitantes y socios comerciales  Emprendimiento informa sobre normas de comportamiento que debe seguir el turista en los sitios de visita</vt:lpstr>
      <vt:lpstr>Normas de comportamiento para visitantes y socios comerciales El emprendimiento informa sobre normas de comportamiento para otros servicios externos que operan en el territorio (agencias de turismo, otros)</vt:lpstr>
      <vt:lpstr>Sello de turismo indígena</vt:lpstr>
      <vt:lpstr>Ambientales: cuidado y manejo de recursos</vt:lpstr>
      <vt:lpstr>Propiedad del lugar donde realiza la actividad turística</vt:lpstr>
      <vt:lpstr>Métodos de tratamientos de residuos utilizados en el turismo indígena</vt:lpstr>
      <vt:lpstr>Eficiencia energética en el turismo indígena</vt:lpstr>
      <vt:lpstr>Prácticas de protección y/o regeneración natural en espacios turísticos Su emprendimiento cuenta con prácticas de recuperación ambiental</vt:lpstr>
      <vt:lpstr>Prácticas de protección y/o regeneración natural en espacios turísticos Turismo ha afectado la conservación del patrimonio</vt:lpstr>
      <vt:lpstr>Prácticas de protección y/o regeneración natural en espacios turísticos Su emprendimiento a definido un número máximo de turistas para atender simultáneamente (n° máximo diario)</vt:lpstr>
      <vt:lpstr>Disponibilidad de agua durante el año</vt:lpstr>
      <vt:lpstr>Indicador Emergencias: eventos de crisis en el territorio</vt:lpstr>
      <vt:lpstr>¿Sufrió alguna crisis?</vt:lpstr>
      <vt:lpstr>EVENTO QUE CAUSÓ LA CRISIS </vt:lpstr>
      <vt:lpstr>Recuperación del emprendimiento tras la crisis</vt:lpstr>
      <vt:lpstr>Actores claves del territorio ante emergencias</vt:lpstr>
      <vt:lpstr>Existencia de protocolo ante crisis</vt:lpstr>
      <vt:lpstr>Estrategias de mitigación de los efectos de crisis de los emprendimientos indígenas Protocolo sanitario</vt:lpstr>
      <vt:lpstr>¿Se encuentra en una zona de riesgo?</vt:lpstr>
      <vt:lpstr>Primeros auxilios.</vt:lpstr>
      <vt:lpstr>¿Posee una zona segura?</vt:lpstr>
      <vt:lpstr>Comunas con mayor afluencia turística (número de turistas recibidos en temporada alta)</vt:lpstr>
      <vt:lpstr>Número aproximado de turistas atendidos en temporada alta.</vt:lpstr>
      <vt:lpstr>Pueblo indígena con mayor afluencia turística (número de turistas recibidos en temporada alta)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Matias Javier Deneken Uribe</dc:creator>
  <cp:lastModifiedBy>Matias Deneken</cp:lastModifiedBy>
  <cp:revision>54</cp:revision>
  <dcterms:created xsi:type="dcterms:W3CDTF">2024-03-27T13:24:06Z</dcterms:created>
  <dcterms:modified xsi:type="dcterms:W3CDTF">2024-04-17T14:30:22Z</dcterms:modified>
</cp:coreProperties>
</file>