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2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3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4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omments/modernComment_145_A4495373.xml" ContentType="application/vnd.ms-powerpoint.comments+xml"/>
  <Override PartName="/ppt/charts/chartEx5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Ex6.xml" ContentType="application/vnd.ms-office.chartex+xml"/>
  <Override PartName="/ppt/charts/style37.xml" ContentType="application/vnd.ms-office.chartstyle+xml"/>
  <Override PartName="/ppt/charts/colors37.xml" ContentType="application/vnd.ms-office.chartcolorstyle+xml"/>
  <Override PartName="/ppt/charts/chart3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Ex7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Ex8.xml" ContentType="application/vnd.ms-office.chartex+xml"/>
  <Override PartName="/ppt/charts/style42.xml" ContentType="application/vnd.ms-office.chartstyle+xml"/>
  <Override PartName="/ppt/charts/colors42.xml" ContentType="application/vnd.ms-office.chartcolorstyle+xml"/>
  <Override PartName="/ppt/charts/chart3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3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3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4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4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4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4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4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48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Ex9.xml" ContentType="application/vnd.ms-office.chartex+xml"/>
  <Override PartName="/ppt/charts/style57.xml" ContentType="application/vnd.ms-office.chartstyle+xml"/>
  <Override PartName="/ppt/charts/colors57.xml" ContentType="application/vnd.ms-office.chartcolorstyle+xml"/>
  <Override PartName="/ppt/charts/chartEx10.xml" ContentType="application/vnd.ms-office.chartex+xml"/>
  <Override PartName="/ppt/charts/style58.xml" ContentType="application/vnd.ms-office.chartstyle+xml"/>
  <Override PartName="/ppt/charts/colors58.xml" ContentType="application/vnd.ms-office.chartcolorstyle+xml"/>
  <Override PartName="/ppt/charts/chart4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5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5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5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5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1" r:id="rId3"/>
    <p:sldId id="332" r:id="rId4"/>
    <p:sldId id="333" r:id="rId5"/>
    <p:sldId id="305" r:id="rId6"/>
    <p:sldId id="256" r:id="rId7"/>
    <p:sldId id="287" r:id="rId8"/>
    <p:sldId id="304" r:id="rId9"/>
    <p:sldId id="303" r:id="rId10"/>
    <p:sldId id="280" r:id="rId11"/>
    <p:sldId id="294" r:id="rId12"/>
    <p:sldId id="317" r:id="rId13"/>
    <p:sldId id="320" r:id="rId14"/>
    <p:sldId id="311" r:id="rId15"/>
    <p:sldId id="285" r:id="rId16"/>
    <p:sldId id="309" r:id="rId17"/>
    <p:sldId id="259" r:id="rId18"/>
    <p:sldId id="315" r:id="rId19"/>
    <p:sldId id="312" r:id="rId20"/>
    <p:sldId id="314" r:id="rId21"/>
    <p:sldId id="295" r:id="rId22"/>
    <p:sldId id="321" r:id="rId23"/>
    <p:sldId id="322" r:id="rId24"/>
    <p:sldId id="282" r:id="rId25"/>
    <p:sldId id="293" r:id="rId26"/>
    <p:sldId id="289" r:id="rId27"/>
    <p:sldId id="323" r:id="rId28"/>
    <p:sldId id="324" r:id="rId29"/>
    <p:sldId id="310" r:id="rId30"/>
    <p:sldId id="325" r:id="rId31"/>
    <p:sldId id="278" r:id="rId32"/>
    <p:sldId id="263" r:id="rId33"/>
    <p:sldId id="258" r:id="rId34"/>
    <p:sldId id="326" r:id="rId35"/>
    <p:sldId id="286" r:id="rId36"/>
    <p:sldId id="257" r:id="rId37"/>
    <p:sldId id="277" r:id="rId38"/>
    <p:sldId id="297" r:id="rId39"/>
    <p:sldId id="328" r:id="rId40"/>
    <p:sldId id="298" r:id="rId41"/>
    <p:sldId id="299" r:id="rId42"/>
    <p:sldId id="283" r:id="rId43"/>
    <p:sldId id="284" r:id="rId44"/>
    <p:sldId id="264" r:id="rId45"/>
    <p:sldId id="307" r:id="rId46"/>
    <p:sldId id="319" r:id="rId47"/>
    <p:sldId id="329" r:id="rId48"/>
    <p:sldId id="330" r:id="rId49"/>
    <p:sldId id="336" r:id="rId50"/>
    <p:sldId id="296" r:id="rId51"/>
    <p:sldId id="308" r:id="rId52"/>
    <p:sldId id="261" r:id="rId53"/>
    <p:sldId id="316" r:id="rId54"/>
    <p:sldId id="291" r:id="rId55"/>
    <p:sldId id="300" r:id="rId56"/>
    <p:sldId id="301" r:id="rId57"/>
    <p:sldId id="318" r:id="rId58"/>
    <p:sldId id="281" r:id="rId59"/>
    <p:sldId id="313" r:id="rId60"/>
    <p:sldId id="262" r:id="rId61"/>
    <p:sldId id="306" r:id="rId62"/>
    <p:sldId id="279" r:id="rId63"/>
    <p:sldId id="266" r:id="rId64"/>
    <p:sldId id="271" r:id="rId65"/>
    <p:sldId id="274" r:id="rId66"/>
    <p:sldId id="273" r:id="rId67"/>
    <p:sldId id="272" r:id="rId68"/>
    <p:sldId id="270" r:id="rId69"/>
    <p:sldId id="275" r:id="rId70"/>
    <p:sldId id="276" r:id="rId71"/>
    <p:sldId id="268" r:id="rId7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58C82F7C-B7F5-4085-9080-3C13E2ABA67C}">
          <p14:sldIdLst>
            <p14:sldId id="335"/>
            <p14:sldId id="331"/>
            <p14:sldId id="332"/>
            <p14:sldId id="333"/>
          </p14:sldIdLst>
        </p14:section>
        <p14:section name="Caracterización" id="{0EEF6669-F42F-4188-910B-C89789DFE68F}">
          <p14:sldIdLst>
            <p14:sldId id="305"/>
            <p14:sldId id="256"/>
            <p14:sldId id="287"/>
            <p14:sldId id="304"/>
            <p14:sldId id="303"/>
            <p14:sldId id="280"/>
            <p14:sldId id="294"/>
            <p14:sldId id="317"/>
            <p14:sldId id="320"/>
            <p14:sldId id="311"/>
          </p14:sldIdLst>
        </p14:section>
        <p14:section name="Indicador económico" id="{DD5BFC10-0472-451C-8ACF-77348E375D2C}">
          <p14:sldIdLst>
            <p14:sldId id="285"/>
            <p14:sldId id="309"/>
            <p14:sldId id="259"/>
            <p14:sldId id="315"/>
            <p14:sldId id="312"/>
            <p14:sldId id="314"/>
            <p14:sldId id="295"/>
            <p14:sldId id="321"/>
            <p14:sldId id="322"/>
            <p14:sldId id="282"/>
            <p14:sldId id="293"/>
            <p14:sldId id="289"/>
            <p14:sldId id="323"/>
            <p14:sldId id="324"/>
            <p14:sldId id="310"/>
            <p14:sldId id="325"/>
            <p14:sldId id="278"/>
            <p14:sldId id="263"/>
            <p14:sldId id="258"/>
            <p14:sldId id="326"/>
            <p14:sldId id="286"/>
            <p14:sldId id="257"/>
            <p14:sldId id="277"/>
            <p14:sldId id="297"/>
            <p14:sldId id="328"/>
            <p14:sldId id="298"/>
            <p14:sldId id="299"/>
            <p14:sldId id="283"/>
            <p14:sldId id="284"/>
            <p14:sldId id="264"/>
            <p14:sldId id="307"/>
            <p14:sldId id="319"/>
            <p14:sldId id="329"/>
            <p14:sldId id="330"/>
            <p14:sldId id="336"/>
            <p14:sldId id="296"/>
            <p14:sldId id="308"/>
            <p14:sldId id="261"/>
            <p14:sldId id="316"/>
            <p14:sldId id="291"/>
            <p14:sldId id="300"/>
            <p14:sldId id="301"/>
            <p14:sldId id="318"/>
            <p14:sldId id="281"/>
            <p14:sldId id="313"/>
            <p14:sldId id="262"/>
            <p14:sldId id="306"/>
            <p14:sldId id="279"/>
          </p14:sldIdLst>
        </p14:section>
        <p14:section name="Indicador de crisis" id="{A946C8F8-FF2E-4BAA-B8BC-9576A11D0221}">
          <p14:sldIdLst>
            <p14:sldId id="266"/>
            <p14:sldId id="271"/>
            <p14:sldId id="274"/>
            <p14:sldId id="273"/>
            <p14:sldId id="272"/>
            <p14:sldId id="270"/>
            <p14:sldId id="275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E7262F-CCB2-20C4-EB17-A6C562021B31}" name="Matias Javier Deneken Uribe" initials="MD" userId="S::MADENEKEN2017@udec.cl::4487f53f-1b57-4332-b668-90e895cd83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58.xml"/><Relationship Id="rId2" Type="http://schemas.microsoft.com/office/2011/relationships/chartStyle" Target="style58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microsoft.com/office/2011/relationships/chartStyle" Target="style5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Encuestados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601-9452-613C195649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41018447"/>
        <c:axId val="1241017487"/>
      </c:barChart>
      <c:catAx>
        <c:axId val="1241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41017487"/>
        <c:crosses val="autoZero"/>
        <c:auto val="1"/>
        <c:lblAlgn val="ctr"/>
        <c:lblOffset val="100"/>
        <c:noMultiLvlLbl val="0"/>
      </c:catAx>
      <c:valAx>
        <c:axId val="124101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3.7942352444236695E-2"/>
          <c:w val="0.97342995169082125"/>
          <c:h val="0.873466965793050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09F-4800-A851-A947156526FC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9F-4800-A851-A947156526FC}"/>
              </c:ext>
            </c:extLst>
          </c:dPt>
          <c:dPt>
            <c:idx val="1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2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09F-4800-A851-A947156526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ano_inicio!$A$2:$A$24</c:f>
              <c:strCache>
                <c:ptCount val="23"/>
                <c:pt idx="0">
                  <c:v>1980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2008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strCache>
            </c:strRef>
          </c:cat>
          <c:val>
            <c:numRef>
              <c:f>ano_inicio!$B$2:$B$24</c:f>
              <c:numCache>
                <c:formatCode>General</c:formatCode>
                <c:ptCount val="23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6</c:v>
                </c:pt>
                <c:pt idx="16">
                  <c:v>3</c:v>
                </c:pt>
                <c:pt idx="17">
                  <c:v>5</c:v>
                </c:pt>
                <c:pt idx="18">
                  <c:v>4</c:v>
                </c:pt>
                <c:pt idx="19">
                  <c:v>11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7E9-80DE-3BEFC821C4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7E9-80DE-3BEFC821C4C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turismo_principal!$A$2:$A$3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turismo_principal!$D$2:$D$3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7E9-80DE-3BEFC8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temporada_abierto!$A$2:$A$6</c:f>
              <c:strCache>
                <c:ptCount val="5"/>
                <c:pt idx="0">
                  <c:v>Todo el año</c:v>
                </c:pt>
                <c:pt idx="1">
                  <c:v>Temporada Alta</c:v>
                </c:pt>
                <c:pt idx="2">
                  <c:v>Fines de semana largos / festivos</c:v>
                </c:pt>
                <c:pt idx="3">
                  <c:v>Vacaciones de invierno</c:v>
                </c:pt>
                <c:pt idx="4">
                  <c:v>Los fines de semana</c:v>
                </c:pt>
              </c:strCache>
            </c:strRef>
          </c:cat>
          <c:val>
            <c:numRef>
              <c:f>temporada_abierto!$D$2:$D$6</c:f>
              <c:numCache>
                <c:formatCode>0%</c:formatCode>
                <c:ptCount val="5"/>
                <c:pt idx="0">
                  <c:v>0.52427184466019416</c:v>
                </c:pt>
                <c:pt idx="1">
                  <c:v>0.22330097087378639</c:v>
                </c:pt>
                <c:pt idx="2">
                  <c:v>0.10679611650485438</c:v>
                </c:pt>
                <c:pt idx="3">
                  <c:v>8.7378640776699032E-2</c:v>
                </c:pt>
                <c:pt idx="4">
                  <c:v>5.8252427184466021E-2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1-408A-B59B-E0DC6DAD21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4377856"/>
        <c:axId val="1694378336"/>
      </c:barChart>
      <c:catAx>
        <c:axId val="1694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4378336"/>
        <c:crosses val="autoZero"/>
        <c:auto val="1"/>
        <c:lblAlgn val="ctr"/>
        <c:lblOffset val="100"/>
        <c:noMultiLvlLbl val="0"/>
      </c:catAx>
      <c:valAx>
        <c:axId val="1694378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94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7-4138-A106-7E9C842681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9C-4F48-B820-30C468CAC3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justificacion_no_inicio!$C$3:$C$7</c:f>
              <c:numCache>
                <c:formatCode>0%</c:formatCode>
                <c:ptCount val="5"/>
                <c:pt idx="0">
                  <c:v>0.33333333333333337</c:v>
                </c:pt>
                <c:pt idx="1">
                  <c:v>0.16666666666666669</c:v>
                </c:pt>
                <c:pt idx="2">
                  <c:v>0.16666666666666669</c:v>
                </c:pt>
                <c:pt idx="3">
                  <c:v>0.16666666666666669</c:v>
                </c:pt>
                <c:pt idx="4">
                  <c:v>0.16666666666666669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F-4FEA-9993-7183BEB2C7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inicio_actividades!$A$3:$A$12</c:f>
              <c:strCache>
                <c:ptCount val="10"/>
                <c:pt idx="0">
                  <c:v>2016</c:v>
                </c:pt>
                <c:pt idx="1">
                  <c:v>2019</c:v>
                </c:pt>
                <c:pt idx="2">
                  <c:v>2010</c:v>
                </c:pt>
                <c:pt idx="3">
                  <c:v>2013</c:v>
                </c:pt>
                <c:pt idx="4">
                  <c:v>2000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2021</c:v>
                </c:pt>
                <c:pt idx="9">
                  <c:v>2005</c:v>
                </c:pt>
              </c:strCache>
            </c:strRef>
          </c:cat>
          <c:val>
            <c:numRef>
              <c:f>inicio_actividades!$C$3:$C$12</c:f>
              <c:numCache>
                <c:formatCode>0%</c:formatCode>
                <c:ptCount val="10"/>
                <c:pt idx="0">
                  <c:v>0.10256410256410257</c:v>
                </c:pt>
                <c:pt idx="1">
                  <c:v>0.10256410256410257</c:v>
                </c:pt>
                <c:pt idx="2">
                  <c:v>5.1282051282051287E-2</c:v>
                </c:pt>
                <c:pt idx="3">
                  <c:v>5.1282051282051287E-2</c:v>
                </c:pt>
                <c:pt idx="4">
                  <c:v>3.8461538461538464E-2</c:v>
                </c:pt>
                <c:pt idx="5">
                  <c:v>3.8461538461538464E-2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  <c:pt idx="9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F-4BD8-8264-58B4923CA0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(tipos_sociedad!$A$2,tipos_sociedad!$A$4:$A$8)</c:f>
              <c:strCache>
                <c:ptCount val="6"/>
                <c:pt idx="0">
                  <c:v>Persona natural (No tengo sociedad comercial)</c:v>
                </c:pt>
                <c:pt idx="1">
                  <c:v>SPA (Sociedad por Acciones)</c:v>
                </c:pt>
                <c:pt idx="2">
                  <c:v>EIRL (Empresa Individual de Responsabilidad Limitada)</c:v>
                </c:pt>
                <c:pt idx="3">
                  <c:v>Cooperativa</c:v>
                </c:pt>
                <c:pt idx="4">
                  <c:v>Otra</c:v>
                </c:pt>
                <c:pt idx="5">
                  <c:v>Sociedad de Responsabilidad Limitada</c:v>
                </c:pt>
              </c:strCache>
              <c:extLst/>
            </c:strRef>
          </c:cat>
          <c:val>
            <c:numRef>
              <c:f>(tipos_sociedad!$D$2,tipos_sociedad!$D$4:$D$8)</c:f>
              <c:numCache>
                <c:formatCode>0%</c:formatCode>
                <c:ptCount val="6"/>
                <c:pt idx="0">
                  <c:v>0.4102564102564103</c:v>
                </c:pt>
                <c:pt idx="1">
                  <c:v>0.16666666666666669</c:v>
                </c:pt>
                <c:pt idx="2">
                  <c:v>0.14102564102564102</c:v>
                </c:pt>
                <c:pt idx="3">
                  <c:v>2.5641025641025644E-2</c:v>
                </c:pt>
                <c:pt idx="4">
                  <c:v>1.2820512820512822E-2</c:v>
                </c:pt>
                <c:pt idx="5">
                  <c:v>1.2820512820512822E-2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958-4AD1-A90B-18408B024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741631"/>
        <c:axId val="475756511"/>
      </c:barChart>
      <c:catAx>
        <c:axId val="4757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56511"/>
        <c:crosses val="autoZero"/>
        <c:auto val="1"/>
        <c:lblAlgn val="ctr"/>
        <c:lblOffset val="100"/>
        <c:noMultiLvlLbl val="0"/>
      </c:catAx>
      <c:valAx>
        <c:axId val="4757565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espacio_desarrollo!$C$2:$C$8</c:f>
              <c:numCache>
                <c:formatCode>0%</c:formatCode>
                <c:ptCount val="7"/>
                <c:pt idx="0">
                  <c:v>0.47435897435897401</c:v>
                </c:pt>
                <c:pt idx="1">
                  <c:v>0.141025641025641</c:v>
                </c:pt>
                <c:pt idx="2">
                  <c:v>6.4102564102564097E-2</c:v>
                </c:pt>
                <c:pt idx="3">
                  <c:v>6.4102564102564097E-2</c:v>
                </c:pt>
                <c:pt idx="4">
                  <c:v>5.1282051282051308E-2</c:v>
                </c:pt>
                <c:pt idx="5">
                  <c:v>3.8461538461538498E-2</c:v>
                </c:pt>
                <c:pt idx="6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7-4F46-821F-AA26CB8D7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0.9358974358974359</c:v>
                </c:pt>
                <c:pt idx="1">
                  <c:v>0.23076923076923078</c:v>
                </c:pt>
                <c:pt idx="2">
                  <c:v>0.10256410256410256</c:v>
                </c:pt>
                <c:pt idx="3">
                  <c:v>8.9743589743589744E-2</c:v>
                </c:pt>
                <c:pt idx="4">
                  <c:v>2.564102564102564E-2</c:v>
                </c:pt>
                <c:pt idx="5">
                  <c:v>1.282051282051282E-2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9-46C8-8D0D-B8BD35AED0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5-4F09-9CE1-74086AF3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5-4F09-9CE1-74086AF3D5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organizacion_no_indigena!$A$2:$A$3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organizacion_no_indigena!$D$2:$D$3</c:f>
              <c:numCache>
                <c:formatCode>0%</c:formatCode>
                <c:ptCount val="2"/>
                <c:pt idx="0">
                  <c:v>0.57692307692307698</c:v>
                </c:pt>
                <c:pt idx="1">
                  <c:v>0.42307692307692307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5-4F09-9CE1-74086AF3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A-4E76-98B9-DC9837333D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A-4E76-98B9-DC9837333D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id_genero!$A$2:$A$3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id_genero!$B$2:$B$3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A-4E76-98B9-DC9837333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admision_mascotas!$C$2:$C$3</c:f>
              <c:numCache>
                <c:formatCode>0%</c:formatCode>
                <c:ptCount val="2"/>
                <c:pt idx="0">
                  <c:v>0.453125</c:v>
                </c:pt>
                <c:pt idx="1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4-4FCD-BA85-AC67C2692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$ 15.000 – $30.000</c:v>
                </c:pt>
                <c:pt idx="1">
                  <c:v>$45.000 - $75.000</c:v>
                </c:pt>
                <c:pt idx="2">
                  <c:v>$ 1 – $15.000</c:v>
                </c:pt>
                <c:pt idx="3">
                  <c:v>$30.000 - $45.000</c:v>
                </c:pt>
                <c:pt idx="4">
                  <c:v>No respuesta</c:v>
                </c:pt>
                <c:pt idx="5">
                  <c:v>Más de $75.000</c:v>
                </c:pt>
              </c:strCache>
            </c:strRef>
          </c:cat>
          <c:val>
            <c:numRef>
              <c:f>gasto_turista!$D$2:$D$7</c:f>
              <c:numCache>
                <c:formatCode>0%</c:formatCode>
                <c:ptCount val="6"/>
                <c:pt idx="0">
                  <c:v>0.25600000000000001</c:v>
                </c:pt>
                <c:pt idx="1">
                  <c:v>0.192</c:v>
                </c:pt>
                <c:pt idx="2">
                  <c:v>0.17899999999999999</c:v>
                </c:pt>
                <c:pt idx="3">
                  <c:v>0.17899999999999999</c:v>
                </c:pt>
                <c:pt idx="4">
                  <c:v>0.115</c:v>
                </c:pt>
                <c:pt idx="5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4ABB-81AD-1FFB2B36B0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actividad_complementaria!$A$2:$A$5</c:f>
              <c:strCache>
                <c:ptCount val="4"/>
                <c:pt idx="0">
                  <c:v>Trabajo agrícola, forestal y ganadero</c:v>
                </c:pt>
                <c:pt idx="1">
                  <c:v>Trabajo remunerado </c:v>
                </c:pt>
                <c:pt idx="2">
                  <c:v>Pensionado(a)</c:v>
                </c:pt>
                <c:pt idx="3">
                  <c:v>Trabajo de cuidado de personas remunerado</c:v>
                </c:pt>
              </c:strCache>
            </c:strRef>
          </c:cat>
          <c:val>
            <c:numRef>
              <c:f>actividad_complementaria!$C$2:$C$5</c:f>
              <c:numCache>
                <c:formatCode>0%</c:formatCode>
                <c:ptCount val="4"/>
                <c:pt idx="0">
                  <c:v>0.44897959183673475</c:v>
                </c:pt>
                <c:pt idx="1">
                  <c:v>0.42857142857142855</c:v>
                </c:pt>
                <c:pt idx="2">
                  <c:v>8.1632653061224497E-2</c:v>
                </c:pt>
                <c:pt idx="3">
                  <c:v>4.0816326530612249E-2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0.24358974358974358</c:v>
                </c:pt>
                <c:pt idx="1">
                  <c:v>0.14102564102564102</c:v>
                </c:pt>
                <c:pt idx="2">
                  <c:v>0.14102564102564102</c:v>
                </c:pt>
                <c:pt idx="3">
                  <c:v>0.11538461538461539</c:v>
                </c:pt>
                <c:pt idx="4">
                  <c:v>7.6923076923076927E-2</c:v>
                </c:pt>
                <c:pt idx="5">
                  <c:v>6.4102564102564111E-2</c:v>
                </c:pt>
                <c:pt idx="6">
                  <c:v>5.1282051282051287E-2</c:v>
                </c:pt>
                <c:pt idx="7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0.26923076923076922</c:v>
                </c:pt>
                <c:pt idx="1">
                  <c:v>0.256410256410256</c:v>
                </c:pt>
                <c:pt idx="2">
                  <c:v>0.14102564102564102</c:v>
                </c:pt>
                <c:pt idx="3">
                  <c:v>0.12820512820512822</c:v>
                </c:pt>
                <c:pt idx="4">
                  <c:v>8.9743589743589744E-2</c:v>
                </c:pt>
                <c:pt idx="5">
                  <c:v>2.5641025641025644E-2</c:v>
                </c:pt>
                <c:pt idx="6">
                  <c:v>2.5641025641025644E-2</c:v>
                </c:pt>
                <c:pt idx="7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7-44C0-A5C1-9C3E8F48EA87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E7-44C0-A5C1-9C3E8F48EA87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7-44C0-A5C1-9C3E8F48EA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7-44C0-A5C1-9C3E8F48E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2-488A-BCE1-DD877514EC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2-488A-BCE1-DD877514EC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2-488A-BCE1-DD877514E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n_turistas_suma!$A$2:$A$12</c:f>
              <c:strCache>
                <c:ptCount val="11"/>
                <c:pt idx="0">
                  <c:v>Rapa Nui</c:v>
                </c:pt>
                <c:pt idx="1">
                  <c:v>Pucón</c:v>
                </c:pt>
                <c:pt idx="2">
                  <c:v>Teodoro Schmidt</c:v>
                </c:pt>
                <c:pt idx="3">
                  <c:v>Panguipulli</c:v>
                </c:pt>
                <c:pt idx="4">
                  <c:v>Lonquimay</c:v>
                </c:pt>
                <c:pt idx="5">
                  <c:v>Freirina</c:v>
                </c:pt>
                <c:pt idx="6">
                  <c:v>Saavedra</c:v>
                </c:pt>
                <c:pt idx="7">
                  <c:v>Melipeuco</c:v>
                </c:pt>
                <c:pt idx="8">
                  <c:v>Nueva Imperial</c:v>
                </c:pt>
                <c:pt idx="9">
                  <c:v>Freire</c:v>
                </c:pt>
                <c:pt idx="10">
                  <c:v>Carahue</c:v>
                </c:pt>
              </c:strCache>
            </c:strRef>
          </c:cat>
          <c:val>
            <c:numRef>
              <c:f>n_turistas_suma!$B$2:$B$12</c:f>
              <c:numCache>
                <c:formatCode>General</c:formatCode>
                <c:ptCount val="11"/>
                <c:pt idx="0">
                  <c:v>1031</c:v>
                </c:pt>
                <c:pt idx="1">
                  <c:v>876</c:v>
                </c:pt>
                <c:pt idx="2">
                  <c:v>710</c:v>
                </c:pt>
                <c:pt idx="3">
                  <c:v>580</c:v>
                </c:pt>
                <c:pt idx="4">
                  <c:v>530</c:v>
                </c:pt>
                <c:pt idx="5">
                  <c:v>500</c:v>
                </c:pt>
                <c:pt idx="6">
                  <c:v>460</c:v>
                </c:pt>
                <c:pt idx="7">
                  <c:v>400</c:v>
                </c:pt>
                <c:pt idx="8">
                  <c:v>393</c:v>
                </c:pt>
                <c:pt idx="9">
                  <c:v>261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62C-B826-25366CE78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4384"/>
        <c:axId val="1691705824"/>
      </c:barChart>
      <c:catAx>
        <c:axId val="16917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5824"/>
        <c:crosses val="autoZero"/>
        <c:auto val="1"/>
        <c:lblAlgn val="ctr"/>
        <c:lblOffset val="100"/>
        <c:noMultiLvlLbl val="0"/>
      </c:catAx>
      <c:valAx>
        <c:axId val="169170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promedio_por_genero!$A$2:$A$3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promedio_por_genero!$B$2:$B$3</c:f>
              <c:numCache>
                <c:formatCode>_(* #,##0_);_(* \(#,##0\);_(* "-"_);_(@_)</c:formatCode>
                <c:ptCount val="2"/>
                <c:pt idx="0">
                  <c:v>48.037735849056602</c:v>
                </c:pt>
                <c:pt idx="1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C8D-81ED-06BA52C0C2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494928"/>
        <c:axId val="1206498768"/>
      </c:barChart>
      <c:catAx>
        <c:axId val="12064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98768"/>
        <c:crosses val="autoZero"/>
        <c:auto val="1"/>
        <c:lblAlgn val="ctr"/>
        <c:lblOffset val="100"/>
        <c:noMultiLvlLbl val="0"/>
      </c:catAx>
      <c:valAx>
        <c:axId val="120649876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064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9D-4E24-8B14-5632FF8AE62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D-4E24-8B14-5632FF8AE6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5FC-4C17-B747-2AFD98F5B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n_turistas_suma_pueblo!$A$2:$A$12</c:f>
              <c:strCache>
                <c:ptCount val="11"/>
                <c:pt idx="0">
                  <c:v>Mapuche</c:v>
                </c:pt>
                <c:pt idx="1">
                  <c:v>Rapa nui</c:v>
                </c:pt>
                <c:pt idx="2">
                  <c:v>Chango</c:v>
                </c:pt>
                <c:pt idx="3">
                  <c:v>Pewenche</c:v>
                </c:pt>
                <c:pt idx="4">
                  <c:v>Yagán</c:v>
                </c:pt>
                <c:pt idx="5">
                  <c:v>Ninguno</c:v>
                </c:pt>
                <c:pt idx="6">
                  <c:v>Aymara</c:v>
                </c:pt>
                <c:pt idx="7">
                  <c:v>Otro</c:v>
                </c:pt>
                <c:pt idx="8">
                  <c:v>Atacameño</c:v>
                </c:pt>
                <c:pt idx="9">
                  <c:v>Colla</c:v>
                </c:pt>
                <c:pt idx="10">
                  <c:v>Quechua</c:v>
                </c:pt>
              </c:strCache>
            </c:strRef>
          </c:cat>
          <c:val>
            <c:numRef>
              <c:f>n_turistas_suma_pueblo!$B$2:$B$12</c:f>
              <c:numCache>
                <c:formatCode>General</c:formatCode>
                <c:ptCount val="11"/>
                <c:pt idx="0">
                  <c:v>5187</c:v>
                </c:pt>
                <c:pt idx="1">
                  <c:v>1181</c:v>
                </c:pt>
                <c:pt idx="2">
                  <c:v>513</c:v>
                </c:pt>
                <c:pt idx="3">
                  <c:v>359</c:v>
                </c:pt>
                <c:pt idx="4">
                  <c:v>114</c:v>
                </c:pt>
                <c:pt idx="5">
                  <c:v>111</c:v>
                </c:pt>
                <c:pt idx="6">
                  <c:v>100</c:v>
                </c:pt>
                <c:pt idx="7">
                  <c:v>75</c:v>
                </c:pt>
                <c:pt idx="8">
                  <c:v>35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6-4268-A910-FF04ECBC41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9184"/>
        <c:axId val="1691707264"/>
      </c:barChart>
      <c:catAx>
        <c:axId val="16917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7264"/>
        <c:crosses val="autoZero"/>
        <c:auto val="1"/>
        <c:lblAlgn val="ctr"/>
        <c:lblOffset val="100"/>
        <c:noMultiLvlLbl val="0"/>
      </c:catAx>
      <c:valAx>
        <c:axId val="169170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D-4E89-9EB0-755C6041D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D-4E89-9EB0-755C6041D02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(relaciones_externas!$A$2,relaciones_externas!$A$4)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(relaciones_externas!$D$2,relaciones_externas!$D$4)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D-4E89-9EB0-755C6041D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E36-BF80-8BC06C2DC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Recibidas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capacitaciones_recibidas_neces!$C$2:$C$11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28</c:v>
                </c:pt>
                <c:pt idx="3">
                  <c:v>29</c:v>
                </c:pt>
                <c:pt idx="4">
                  <c:v>33</c:v>
                </c:pt>
                <c:pt idx="5">
                  <c:v>37</c:v>
                </c:pt>
                <c:pt idx="6">
                  <c:v>37</c:v>
                </c:pt>
                <c:pt idx="7">
                  <c:v>39</c:v>
                </c:pt>
                <c:pt idx="8">
                  <c:v>39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3-45F0-B656-1CC2610689F0}"/>
            </c:ext>
          </c:extLst>
        </c:ser>
        <c:ser>
          <c:idx val="1"/>
          <c:order val="1"/>
          <c:tx>
            <c:v>Necesitadas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capacitaciones_recibidas_neces!$E$2:$E$11</c:f>
              <c:numCache>
                <c:formatCode>0;0</c:formatCode>
                <c:ptCount val="10"/>
                <c:pt idx="0">
                  <c:v>-45</c:v>
                </c:pt>
                <c:pt idx="1">
                  <c:v>-26</c:v>
                </c:pt>
                <c:pt idx="2">
                  <c:v>-19</c:v>
                </c:pt>
                <c:pt idx="3">
                  <c:v>-36</c:v>
                </c:pt>
                <c:pt idx="4">
                  <c:v>-19</c:v>
                </c:pt>
                <c:pt idx="5">
                  <c:v>-33</c:v>
                </c:pt>
                <c:pt idx="6">
                  <c:v>-47</c:v>
                </c:pt>
                <c:pt idx="7">
                  <c:v>-31</c:v>
                </c:pt>
                <c:pt idx="8">
                  <c:v>-35</c:v>
                </c:pt>
                <c:pt idx="9">
                  <c:v>-22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3-45F0-B656-1CC2610689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060174975"/>
        <c:axId val="1060198015"/>
      </c:barChart>
      <c:dateAx>
        <c:axId val="1060174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60198015"/>
        <c:crosses val="autoZero"/>
        <c:auto val="0"/>
        <c:lblOffset val="100"/>
        <c:baseTimeUnit val="days"/>
      </c:dateAx>
      <c:valAx>
        <c:axId val="106019801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017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56377306863488"/>
          <c:y val="0.89595851182052189"/>
          <c:w val="0.19239165852069079"/>
          <c:h val="6.7853309651130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9-483A-A63D-F755CB59F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9-483A-A63D-F755CB59F3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9-483A-A63D-F755CB59F33E}"/>
              </c:ext>
            </c:extLst>
          </c:dPt>
          <c:dLbls>
            <c:dLbl>
              <c:idx val="0"/>
              <c:layout>
                <c:manualLayout>
                  <c:x val="9.9875156054931233E-2"/>
                  <c:y val="-8.4934545043079868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9-483A-A63D-F755CB59F33E}"/>
                </c:ext>
              </c:extLst>
            </c:dLbl>
            <c:dLbl>
              <c:idx val="1"/>
              <c:layout>
                <c:manualLayout>
                  <c:x val="-0.1081980857261756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9-483A-A63D-F755CB59F33E}"/>
                </c:ext>
              </c:extLst>
            </c:dLbl>
            <c:dLbl>
              <c:idx val="2"/>
              <c:layout>
                <c:manualLayout>
                  <c:x val="-0.12484394506866417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C9-483A-A63D-F755CB59F3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resguardo_patrimonial!$A$2:$A$4</c:f>
              <c:strCache>
                <c:ptCount val="3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</c:strCache>
            </c:strRef>
          </c:cat>
          <c:val>
            <c:numRef>
              <c:f>resguardo_patrimonial!$D$2:$D$4</c:f>
              <c:numCache>
                <c:formatCode>0%</c:formatCode>
                <c:ptCount val="3"/>
                <c:pt idx="0">
                  <c:v>0.58064516129032262</c:v>
                </c:pt>
                <c:pt idx="1">
                  <c:v>0.24193548387096778</c:v>
                </c:pt>
                <c:pt idx="2">
                  <c:v>0.17741935483870969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C9-483A-A63D-F755CB59F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3.7121514701966604E-2"/>
                  <c:y val="-1.2868225819276737E-2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-4.0793773060976077E-2"/>
                  <c:y val="-4.4152626157747343E-2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3A1-8684-AB8DD4A57D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3A1-8684-AB8DD4A57D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(vinculacion_otros_actores!$A$2,vinculacion_otros_actores!$A$3)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(vinculacion_otros_actores!$D$2,vinculacion_otros_actores!$D$3)</c:f>
              <c:numCache>
                <c:formatCode>0%</c:formatCode>
                <c:ptCount val="2"/>
                <c:pt idx="0">
                  <c:v>0.76900000000000002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3A1-8684-AB8DD4A5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4.0860994939947208E-2"/>
          <c:w val="0.97342995169082125"/>
          <c:h val="0.9004209739624915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A-4114-B072-CE9EE8D5CC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BA-4114-B072-CE9EE8D5CC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BA-4114-B072-CE9EE8D5CC01}"/>
              </c:ext>
            </c:extLst>
          </c:dPt>
          <c:dLbls>
            <c:dLbl>
              <c:idx val="0"/>
              <c:layout>
                <c:manualLayout>
                  <c:x val="0"/>
                  <c:y val="-0.4377963743565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A-4114-B072-CE9EE8D5CC01}"/>
                </c:ext>
              </c:extLst>
            </c:dLbl>
            <c:dLbl>
              <c:idx val="1"/>
              <c:layout>
                <c:manualLayout>
                  <c:x val="2.2141451144382595E-17"/>
                  <c:y val="-0.14593212478552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BA-4114-B072-CE9EE8D5CC01}"/>
                </c:ext>
              </c:extLst>
            </c:dLbl>
            <c:dLbl>
              <c:idx val="2"/>
              <c:layout>
                <c:manualLayout>
                  <c:x val="0"/>
                  <c:y val="-0.105071129845578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BA-4114-B072-CE9EE8D5CC01}"/>
                </c:ext>
              </c:extLst>
            </c:dLbl>
            <c:dLbl>
              <c:idx val="3"/>
              <c:layout>
                <c:manualLayout>
                  <c:x val="0"/>
                  <c:y val="-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BA-4114-B072-CE9EE8D5CC01}"/>
                </c:ext>
              </c:extLst>
            </c:dLbl>
            <c:dLbl>
              <c:idx val="4"/>
              <c:layout>
                <c:manualLayout>
                  <c:x val="-1.2077294685990338E-3"/>
                  <c:y val="-7.296606239276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BA-4114-B072-CE9EE8D5CC01}"/>
                </c:ext>
              </c:extLst>
            </c:dLbl>
            <c:dLbl>
              <c:idx val="5"/>
              <c:layout>
                <c:manualLayout>
                  <c:x val="0"/>
                  <c:y val="-6.4210134905631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BA-4114-B072-CE9EE8D5CC01}"/>
                </c:ext>
              </c:extLst>
            </c:dLbl>
            <c:dLbl>
              <c:idx val="6"/>
              <c:layout>
                <c:manualLayout>
                  <c:x val="8.856580457753038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BA-4114-B072-CE9EE8D5CC01}"/>
                </c:ext>
              </c:extLst>
            </c:dLbl>
            <c:dLbl>
              <c:idx val="7"/>
              <c:layout>
                <c:manualLayout>
                  <c:x val="0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BA-4114-B072-CE9EE8D5C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porcentaje_pueblo_indigena!$A$2:$A$9</c:f>
              <c:strCache>
                <c:ptCount val="8"/>
                <c:pt idx="0">
                  <c:v>Mapuche</c:v>
                </c:pt>
                <c:pt idx="1">
                  <c:v>Rapa nui</c:v>
                </c:pt>
                <c:pt idx="2">
                  <c:v>Yagán</c:v>
                </c:pt>
                <c:pt idx="3">
                  <c:v>Pewenche</c:v>
                </c:pt>
                <c:pt idx="4">
                  <c:v>Ninguno</c:v>
                </c:pt>
                <c:pt idx="5">
                  <c:v>Atacameño</c:v>
                </c:pt>
                <c:pt idx="6">
                  <c:v>Aymara</c:v>
                </c:pt>
                <c:pt idx="7">
                  <c:v>Chango</c:v>
                </c:pt>
              </c:strCache>
            </c:strRef>
          </c:cat>
          <c:val>
            <c:numRef>
              <c:f>porcentaje_pueblo_indigena!$C$2:$C$9</c:f>
              <c:numCache>
                <c:formatCode>0%</c:formatCode>
                <c:ptCount val="8"/>
                <c:pt idx="0">
                  <c:v>0.58974358974358998</c:v>
                </c:pt>
                <c:pt idx="1">
                  <c:v>0.128205128205128</c:v>
                </c:pt>
                <c:pt idx="2">
                  <c:v>7.69230769230769E-2</c:v>
                </c:pt>
                <c:pt idx="3">
                  <c:v>5.1282051282051308E-2</c:v>
                </c:pt>
                <c:pt idx="4">
                  <c:v>3.8461538461538498E-2</c:v>
                </c:pt>
                <c:pt idx="5">
                  <c:v>2.5641025641025599E-2</c:v>
                </c:pt>
                <c:pt idx="6">
                  <c:v>2.5641025641025599E-2</c:v>
                </c:pt>
                <c:pt idx="7">
                  <c:v>2.5641025641025599E-2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A-4114-B072-CE9EE8D5C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87547072"/>
        <c:axId val="1087548992"/>
      </c:barChart>
      <c:catAx>
        <c:axId val="10875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87548992"/>
        <c:crosses val="autoZero"/>
        <c:auto val="1"/>
        <c:lblAlgn val="ctr"/>
        <c:lblOffset val="100"/>
        <c:noMultiLvlLbl val="0"/>
      </c:catAx>
      <c:valAx>
        <c:axId val="1087548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75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(normas_comportamiento_personas!$A$2,normas_comportamiento_personas!$A$4)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(normas_comportamiento_personas!$D$2,normas_comportamiento_personas!$D$4)</c:f>
              <c:numCache>
                <c:formatCode>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DBC-AB56-B52A9492EA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505008"/>
        <c:axId val="1206485808"/>
      </c:barChart>
      <c:catAx>
        <c:axId val="12065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85808"/>
        <c:crosses val="autoZero"/>
        <c:auto val="1"/>
        <c:lblAlgn val="ctr"/>
        <c:lblOffset val="100"/>
        <c:noMultiLvlLbl val="0"/>
      </c:catAx>
      <c:valAx>
        <c:axId val="1206485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06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(normas_comportamiento_servicios!$A$2,normas_comportamiento_servicios!$A$4)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(normas_comportamiento_servicios!$D$2,normas_comportamiento_servicios!$D$4)</c:f>
              <c:numCache>
                <c:formatCode>0%</c:formatCode>
                <c:ptCount val="2"/>
                <c:pt idx="0">
                  <c:v>0.28813559322033899</c:v>
                </c:pt>
                <c:pt idx="1">
                  <c:v>0.71186440677966101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D-4BB6-8AD7-65F68E1559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08087200"/>
        <c:axId val="1208092960"/>
      </c:barChart>
      <c:catAx>
        <c:axId val="12080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92960"/>
        <c:crosses val="autoZero"/>
        <c:auto val="1"/>
        <c:lblAlgn val="ctr"/>
        <c:lblOffset val="100"/>
        <c:noMultiLvlLbl val="0"/>
      </c:catAx>
      <c:valAx>
        <c:axId val="1208092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sus_gestion_basura!$A$2:$A$7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sus_gestion_basura!$B$2:$B$7</c:f>
              <c:numCache>
                <c:formatCode>0%</c:formatCode>
                <c:ptCount val="6"/>
                <c:pt idx="0">
                  <c:v>0.28289473684210525</c:v>
                </c:pt>
                <c:pt idx="1">
                  <c:v>0.23026315789473686</c:v>
                </c:pt>
                <c:pt idx="2">
                  <c:v>0.2105263157894737</c:v>
                </c:pt>
                <c:pt idx="3">
                  <c:v>0.19736842105263158</c:v>
                </c:pt>
                <c:pt idx="4">
                  <c:v>6.5789473684210523E-2</c:v>
                </c:pt>
                <c:pt idx="5">
                  <c:v>1.3157894736842106E-2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0-491B-B99B-C792EEE8F3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1845759"/>
        <c:axId val="891846719"/>
      </c:barChart>
      <c:catAx>
        <c:axId val="8918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6719"/>
        <c:crosses val="autoZero"/>
        <c:auto val="1"/>
        <c:lblAlgn val="ctr"/>
        <c:lblOffset val="100"/>
        <c:noMultiLvlLbl val="0"/>
      </c:catAx>
      <c:valAx>
        <c:axId val="89184671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D-445D-949A-43A5D865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D-445D-949A-43A5D865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FD-445D-949A-43A5D865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FD-445D-949A-43A5D865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FD-445D-949A-43A5D865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FD-445D-949A-43A5D865A6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7-4488-A119-9756B9A403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7-4488-A119-9756B9A40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7-4488-A119-9756B9A40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7-4488-A119-9756B9A403C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turismo_afectado!$A$2:$A$5</c:f>
              <c:strCache>
                <c:ptCount val="4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  <c:pt idx="3">
                  <c:v>No aplica</c:v>
                </c:pt>
              </c:strCache>
            </c:strRef>
          </c:cat>
          <c:val>
            <c:numRef>
              <c:f>turismo_afectado!$D$2:$D$5</c:f>
              <c:numCache>
                <c:formatCode>0%</c:formatCode>
                <c:ptCount val="4"/>
                <c:pt idx="0">
                  <c:v>0.52564102564102566</c:v>
                </c:pt>
                <c:pt idx="1">
                  <c:v>0.26923076923076922</c:v>
                </c:pt>
                <c:pt idx="2">
                  <c:v>0.19230769230769229</c:v>
                </c:pt>
                <c:pt idx="3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B7-4488-A119-9756B9A4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7-445F-A44E-C5BDE051DA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7-445F-A44E-C5BDE051DA9F}"/>
              </c:ext>
            </c:extLst>
          </c:dPt>
          <c:dLbls>
            <c:dLbl>
              <c:idx val="0"/>
              <c:layout>
                <c:manualLayout>
                  <c:x val="9.239139944463455E-2"/>
                  <c:y val="-7.442538364061811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058655711514319E-2"/>
                      <c:h val="0.1677660986115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877-445F-A44E-C5BDE051DA9F}"/>
                </c:ext>
              </c:extLst>
            </c:dLbl>
            <c:dLbl>
              <c:idx val="1"/>
              <c:layout>
                <c:manualLayout>
                  <c:x val="-0.11654589371980677"/>
                  <c:y val="8.3181426034934544E-2"/>
                </c:manualLayout>
              </c:layout>
              <c:spPr>
                <a:xfrm>
                  <a:off x="2388041" y="3163072"/>
                  <a:ext cx="917958" cy="726615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512"/>
                        <a:gd name="adj2" fmla="val -3853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294876183955261E-2"/>
                      <c:h val="0.16698679808371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877-445F-A44E-C5BDE051DA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(recuperacion_ambiental!$A$2,recuperacion_ambiental!$A$4)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(recuperacion_ambiental!$D$2,recuperacion_ambiental!$D$4)</c:f>
              <c:numCache>
                <c:formatCode>0%</c:formatCode>
                <c:ptCount val="2"/>
                <c:pt idx="0">
                  <c:v>0.27868852459016397</c:v>
                </c:pt>
                <c:pt idx="1">
                  <c:v>0.72131147540983609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77-445F-A44E-C5BDE051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educacion!$A$2:$A$7</c:f>
              <c:strCache>
                <c:ptCount val="5"/>
                <c:pt idx="0">
                  <c:v>Educación Secundaria (técnica o humanista)</c:v>
                </c:pt>
                <c:pt idx="1">
                  <c:v>Educación Superior Técnica</c:v>
                </c:pt>
                <c:pt idx="2">
                  <c:v>Educación Universitaria</c:v>
                </c:pt>
                <c:pt idx="3">
                  <c:v>Educación Primaria</c:v>
                </c:pt>
                <c:pt idx="4">
                  <c:v>Sin estudios</c:v>
                </c:pt>
              </c:strCache>
              <c:extLst/>
            </c:strRef>
          </c:cat>
          <c:val>
            <c:numRef>
              <c:f>educacion!$B$2:$B$7</c:f>
              <c:numCache>
                <c:formatCode>0%</c:formatCode>
                <c:ptCount val="5"/>
                <c:pt idx="0">
                  <c:v>0.38961038961038957</c:v>
                </c:pt>
                <c:pt idx="1">
                  <c:v>0.25974025974025972</c:v>
                </c:pt>
                <c:pt idx="2">
                  <c:v>0.2207792207792208</c:v>
                </c:pt>
                <c:pt idx="3">
                  <c:v>9.0909090909090925E-2</c:v>
                </c:pt>
                <c:pt idx="4">
                  <c:v>1.2987012987012988E-2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7-4E9E-A891-21B568E7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7-4E9E-A891-21B568E7FF6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zona_emprendimiento!$A$2:$A$3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zona_emprendimiento!$C$2:$C$3</c:f>
              <c:numCache>
                <c:formatCode>General</c:formatCode>
                <c:ptCount val="2"/>
                <c:pt idx="0">
                  <c:v>69.230769230769226</c:v>
                </c:pt>
                <c:pt idx="1">
                  <c:v>30.76923076923077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67-4E9E-A891-21B568E7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5-461E-8D56-B1BC5BC7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5-461E-8D56-B1BC5BC7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5-461E-8D56-B1BC5BC7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5-461E-8D56-B1BC5BC73313}"/>
              </c:ext>
            </c:extLst>
          </c:dPt>
          <c:dLbls>
            <c:dLbl>
              <c:idx val="0"/>
              <c:layout>
                <c:manualLayout>
                  <c:x val="7.9710144927536142E-2"/>
                  <c:y val="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5-461E-8D56-B1BC5BC73313}"/>
                </c:ext>
              </c:extLst>
            </c:dLbl>
            <c:dLbl>
              <c:idx val="1"/>
              <c:layout>
                <c:manualLayout>
                  <c:x val="2.7777777777777776E-2"/>
                  <c:y val="4.0860994939947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5-461E-8D56-B1BC5BC73313}"/>
                </c:ext>
              </c:extLst>
            </c:dLbl>
            <c:dLbl>
              <c:idx val="2"/>
              <c:layout>
                <c:manualLayout>
                  <c:x val="-3.6231884057971016E-2"/>
                  <c:y val="1.7511854974263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5-461E-8D56-B1BC5BC73313}"/>
                </c:ext>
              </c:extLst>
            </c:dLbl>
            <c:dLbl>
              <c:idx val="3"/>
              <c:layout>
                <c:manualLayout>
                  <c:x val="-9.057971014492753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5-461E-8D56-B1BC5BC733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sociedad_emprendimiento!$A$2:$A$5</c:f>
              <c:strCache>
                <c:ptCount val="4"/>
                <c:pt idx="0">
                  <c:v>Comunitario</c:v>
                </c:pt>
                <c:pt idx="1">
                  <c:v>Familiar</c:v>
                </c:pt>
                <c:pt idx="2">
                  <c:v>Individual</c:v>
                </c:pt>
                <c:pt idx="3">
                  <c:v>Otro</c:v>
                </c:pt>
              </c:strCache>
            </c:strRef>
          </c:cat>
          <c:val>
            <c:numRef>
              <c:f>sociedad_emprendimiento!$D$2:$D$5</c:f>
              <c:numCache>
                <c:formatCode>0%</c:formatCode>
                <c:ptCount val="4"/>
                <c:pt idx="0">
                  <c:v>5.1282051282051287E-2</c:v>
                </c:pt>
                <c:pt idx="1">
                  <c:v>0.53846153846153844</c:v>
                </c:pt>
                <c:pt idx="2">
                  <c:v>0.37179487179487181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55-461E-8D56-B1BC5BC7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E-4716-9892-59D5EE1B4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E-4716-9892-59D5EE1B4024}"/>
              </c:ext>
            </c:extLst>
          </c:dPt>
          <c:dLbls>
            <c:dLbl>
              <c:idx val="0"/>
              <c:layout>
                <c:manualLayout>
                  <c:x val="9.9033816425120685E-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7326"/>
                        <a:gd name="adj2" fmla="val -917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A5E-4716-9892-59D5EE1B4024}"/>
                </c:ext>
              </c:extLst>
            </c:dLbl>
            <c:dLbl>
              <c:idx val="1"/>
              <c:layout>
                <c:manualLayout>
                  <c:x val="-0.1026570048309179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5E-4716-9892-59D5EE1B402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sello_indigena!$A$2:$A$3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sello_indigena!$B$2:$B$3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E-4716-9892-59D5EE1B4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comuna!$A$2:$A$18</cx:f>
        <cx:lvl ptCount="17">
          <cx:pt idx="0">Rapa Nui</cx:pt>
          <cx:pt idx="1">Nueva Imperial</cx:pt>
          <cx:pt idx="2">Cabo de Hornos</cx:pt>
          <cx:pt idx="3">Cañete</cx:pt>
          <cx:pt idx="4">Pucón</cx:pt>
          <cx:pt idx="5">Saavedra</cx:pt>
          <cx:pt idx="6">Teodoro Schmidt</cx:pt>
          <cx:pt idx="7">Alto Bío Bío</cx:pt>
          <cx:pt idx="8">Carahue</cx:pt>
          <cx:pt idx="9">Freire</cx:pt>
          <cx:pt idx="10">Lonquimay</cx:pt>
          <cx:pt idx="11">Panguipulli</cx:pt>
          <cx:pt idx="12">Putre</cx:pt>
          <cx:pt idx="13">San Pedro de Atacama</cx:pt>
          <cx:pt idx="14">Vicuña</cx:pt>
          <cx:pt idx="15">Vilcún</cx:pt>
          <cx:pt idx="16">Villarrica</cx:pt>
        </cx:lvl>
      </cx:strDim>
      <cx:numDim type="size">
        <cx:f>comuna!$D$2:$D$18</cx:f>
        <cx:lvl ptCount="17" formatCode="0%">
          <cx:pt idx="0">0.115</cx:pt>
          <cx:pt idx="1">0.10199999999999999</cx:pt>
          <cx:pt idx="2">0.075999999999999998</cx:pt>
          <cx:pt idx="3">0.064100000000000004</cx:pt>
          <cx:pt idx="4">0.051200000000000002</cx:pt>
          <cx:pt idx="5">0.038399999999999997</cx:pt>
          <cx:pt idx="6">0.038399999999999997</cx:pt>
          <cx:pt idx="7">0.025399999999999999</cx:pt>
          <cx:pt idx="8">0.025399999999999999</cx:pt>
          <cx:pt idx="9">0.025399999999999999</cx:pt>
          <cx:pt idx="10">0.025399999999999999</cx:pt>
          <cx:pt idx="11">0.025399999999999999</cx:pt>
          <cx:pt idx="12">0.025399999999999999</cx:pt>
          <cx:pt idx="13">0.025399999999999999</cx:pt>
          <cx:pt idx="14">0.025399999999999999</cx:pt>
          <cx:pt idx="15">0.025399999999999999</cx:pt>
          <cx:pt idx="16">0.025399999999999999</cx:pt>
        </cx:lvl>
      </cx:numDim>
    </cx:data>
  </cx:chartData>
  <cx:chart>
    <cx:plotArea>
      <cx:plotAreaRegion>
        <cx:series layoutId="treemap" uniqueId="{055A0A02-36C0-4A83-8834-6023C3844AD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s-ES" sz="18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0.34615384615384615</cx:pt>
          <cx:pt idx="1">0.32051282051282054</cx:pt>
          <cx:pt idx="2">0.29487179487179488</cx:pt>
          <cx:pt idx="3">0.21794871794871795</cx:pt>
          <cx:pt idx="4">0.19230769230769229</cx:pt>
          <cx:pt idx="5">0.19230769230769229</cx:pt>
          <cx:pt idx="6">0.17948717948717949</cx:pt>
          <cx:pt idx="7">0.12820512820512822</cx:pt>
          <cx:pt idx="8">0.10256410256410257</cx:pt>
          <cx:pt idx="9">0.089743589743589744</cx:pt>
          <cx:pt idx="10">0.076923076923076927</cx:pt>
          <cx:pt idx="11">0.025641025641025644</cx:pt>
          <cx:pt idx="12">0.025641025641025644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herramienta_difusion!$D$2:$D$10</cx:f>
        <cx:lvl ptCount="9" formatCode="0%">
          <cx:pt idx="0">0.80769230769230771</cx:pt>
          <cx:pt idx="1">0.79487179487179493</cx:pt>
          <cx:pt idx="2">0.70512820512820518</cx:pt>
          <cx:pt idx="3">0.38461538461538458</cx:pt>
          <cx:pt idx="4">0.33333333333333337</cx:pt>
          <cx:pt idx="5">0.15384615384615385</cx:pt>
          <cx:pt idx="6">0.14102564102564102</cx:pt>
          <cx:pt idx="7">0.14102564102564102</cx:pt>
          <cx:pt idx="8">0.025641025641025644</cx:pt>
        </cx:lvl>
      </cx:numDim>
    </cx:data>
  </cx:chartData>
  <cx:chart>
    <cx:plotArea>
      <cx:plotAreaRegion>
        <cx:series layoutId="treemap" uniqueId="{C1C233ED-5E28-47FE-B7AE-8E77A5D5D10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servicios_turisticos!$A$2:$A$9</cx:f>
        <cx:lvl ptCount="8">
          <cx:pt idx="0">Alojamiento</cx:pt>
          <cx:pt idx="1">Gastronomía</cx:pt>
          <cx:pt idx="2">Guía</cx:pt>
          <cx:pt idx="3">Venta de artesanías o joyas</cx:pt>
          <cx:pt idx="4">Souvenir (recuerdos)</cx:pt>
          <cx:pt idx="5">Productos de huerto o invernadero</cx:pt>
          <cx:pt idx="6">Tour Operador</cx:pt>
          <cx:pt idx="7">Transporte</cx:pt>
        </cx:lvl>
      </cx:strDim>
      <cx:numDim type="size">
        <cx:f>servicios_turisticos!$D$2:$D$9</cx:f>
        <cx:lvl ptCount="8" formatCode="0%">
          <cx:pt idx="0">0.47435897435897439</cx:pt>
          <cx:pt idx="1">0.4102564102564103</cx:pt>
          <cx:pt idx="2">0.38461538461538458</cx:pt>
          <cx:pt idx="3">0.37179487179487181</cx:pt>
          <cx:pt idx="4">0.35897435897435898</cx:pt>
          <cx:pt idx="5">0.33333333333333337</cx:pt>
          <cx:pt idx="6">0.26923076923076922</cx:pt>
          <cx:pt idx="7">0.15384615384615385</cx:pt>
        </cx:lvl>
      </cx:numDim>
    </cx:data>
  </cx:chartData>
  <cx:chart>
    <cx:plotArea>
      <cx:plotAreaRegion>
        <cx:series layoutId="treemap" uniqueId="{020B0BC5-BF48-472B-9CA6-F385C50666B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s-ES" sz="1100" b="0" i="0" u="none" strike="noStrike" baseline="0">
                      <a:solidFill>
                        <a:prstClr val="white"/>
                      </a:solidFill>
                      <a:latin typeface="Aptos" panose="02110004020202020204"/>
                    </a:rPr>
                    <a:t>Alojamiento
47%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servicios_recreativos!$A$3:$A$10</cx:f>
        <cx:lvl ptCount="8">
          <cx:pt idx="0">Caminata</cx:pt>
          <cx:pt idx="1">Charlas culturales</cx:pt>
          <cx:pt idx="2">Observación de aves</cx:pt>
          <cx:pt idx="3">Otros</cx:pt>
          <cx:pt idx="4">Pesca </cx:pt>
          <cx:pt idx="5">Kayak</cx:pt>
          <cx:pt idx="6">Observación astronómica</cx:pt>
          <cx:pt idx="7">Termas</cx:pt>
        </cx:lvl>
      </cx:strDim>
      <cx:numDim type="size">
        <cx:f>servicios_recreativos!$C$3:$C$10</cx:f>
        <cx:lvl ptCount="8" formatCode="0%">
          <cx:pt idx="0">0.38479999999999998</cx:pt>
          <cx:pt idx="1">0.37</cx:pt>
          <cx:pt idx="2">0.23680000000000001</cx:pt>
          <cx:pt idx="3">0.14800000000000002</cx:pt>
          <cx:pt idx="4">0.13320000000000001</cx:pt>
          <cx:pt idx="5">0.07400000000000001</cx:pt>
          <cx:pt idx="6">0.07400000000000001</cx:pt>
          <cx:pt idx="7">0.059200000000000003</cx:pt>
        </cx:lvl>
      </cx:numDim>
    </cx:data>
  </cx:chartData>
  <cx:chart>
    <cx:plotArea>
      <cx:plotAreaRegion>
        <cx:series layoutId="treemap" uniqueId="{E01D4D32-D631-4C52-8E7E-9E3710E5E22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financiamiento_institucion!$A$2:$A$14</cx:f>
        <cx:lvl ptCount="13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  <cx:pt idx="10">Otro</cx:pt>
          <cx:pt idx="11">Ministerio de Energía</cx:pt>
          <cx:pt idx="12">SERNATUR</cx:pt>
        </cx:lvl>
      </cx:strDim>
      <cx:numDim type="size">
        <cx:f>financiamiento_institucion!$C$2:$C$14</cx:f>
        <cx:lvl ptCount="13" formatCode="0%">
          <cx:pt idx="0">0.20212765957446799</cx:pt>
          <cx:pt idx="1">0.17553191489361702</cx:pt>
          <cx:pt idx="2">0.10106382978723399</cx:pt>
          <cx:pt idx="3">0.10106382978723399</cx:pt>
          <cx:pt idx="4">0.095744680851063801</cx:pt>
          <cx:pt idx="5">0.090425531914893595</cx:pt>
          <cx:pt idx="6">0.0531914893617021</cx:pt>
          <cx:pt idx="7">0.0531914893617021</cx:pt>
          <cx:pt idx="8">0.037234042553191501</cx:pt>
          <cx:pt idx="9">0.031914893617021302</cx:pt>
          <cx:pt idx="10">0.026595744680851099</cx:pt>
          <cx:pt idx="11">0.015957446808510599</cx:pt>
          <cx:pt idx="12">0.015957446808510599</cx:pt>
        </cx:lvl>
      </cx:numDim>
    </cx:data>
  </cx:chartData>
  <cx:chart>
    <cx:plotArea>
      <cx:plotAreaRegion>
        <cx:series layoutId="treemap" uniqueId="{0AFD56C9-4C6C-46BE-BBBD-E9C4FEAF1E6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capacitaciones_recibidas!$A$2:$A$12</cx:f>
        <cx:lvl ptCount="11">
          <cx:pt idx="0">Atención al turista</cx:pt>
          <cx:pt idx="1">Diseño de productos turísticos</cx:pt>
          <cx:pt idx="2">Gastronomía</cx:pt>
          <cx:pt idx="3">Gestión del negocio</cx:pt>
          <cx:pt idx="4">Guido turístico</cx:pt>
          <cx:pt idx="5">Idioma extranjero</cx:pt>
          <cx:pt idx="6">Ninguna</cx:pt>
          <cx:pt idx="7">Parimonio</cx:pt>
          <cx:pt idx="8">Primeros auxilios y seguridad</cx:pt>
          <cx:pt idx="9">Tour operador</cx:pt>
          <cx:pt idx="10">Venta y promoción de servicio turístico </cx:pt>
        </cx:lvl>
      </cx:strDim>
      <cx:numDim type="size">
        <cx:f>capacitaciones_recibidas!$C$2:$C$12</cx:f>
        <cx:lvl ptCount="11" formatCode="0%">
          <cx:pt idx="0">0.53846153846153844</cx:pt>
          <cx:pt idx="1">0.37179487179487181</cx:pt>
          <cx:pt idx="2">0.33333333333333337</cx:pt>
          <cx:pt idx="3">0.37179487179487181</cx:pt>
          <cx:pt idx="4">0.28205128205128205</cx:pt>
          <cx:pt idx="5">0.23076923076923078</cx:pt>
          <cx:pt idx="6">0.16666666666666669</cx:pt>
          <cx:pt idx="7">0.39743589743589747</cx:pt>
          <cx:pt idx="8">0.29487179487179488</cx:pt>
          <cx:pt idx="9">0.23076923076923078</cx:pt>
          <cx:pt idx="10">0.39743589743589747</cx:pt>
        </cx:lvl>
      </cx:numDim>
    </cx:data>
  </cx:chartData>
  <cx:chart>
    <cx:plotArea>
      <cx:plotAreaRegion>
        <cx:series layoutId="treemap" uniqueId="{22750F30-8B61-47CE-8411-37D1F3AEF7E7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capacitaciones_necesitadas!$A$2:$A$13</cx:f>
        <cx:lvl ptCount="12">
          <cx:pt idx="0">Gestión de negocios</cx:pt>
          <cx:pt idx="1">Idioma extranjero</cx:pt>
          <cx:pt idx="2">Primero auxilios y seguridad</cx:pt>
          <cx:pt idx="3">Venta y promoción de servicios turísticos</cx:pt>
          <cx:pt idx="4">Diseño de productos turísticos</cx:pt>
          <cx:pt idx="5">Patrimonio</cx:pt>
          <cx:pt idx="6">Tour operador</cx:pt>
          <cx:pt idx="7">Atención al turista</cx:pt>
          <cx:pt idx="8">Gastronomía </cx:pt>
          <cx:pt idx="9">Guiado turístico</cx:pt>
          <cx:pt idx="10">Otra</cx:pt>
          <cx:pt idx="11">Ninguna</cx:pt>
        </cx:lvl>
      </cx:strDim>
      <cx:numDim type="size">
        <cx:f>capacitaciones_necesitadas!$C$2:$C$13</cx:f>
        <cx:lvl ptCount="12" formatCode="0%">
          <cx:pt idx="0">0.47435897435897439</cx:pt>
          <cx:pt idx="1">0.44871794871794868</cx:pt>
          <cx:pt idx="2">0.35897435897435898</cx:pt>
          <cx:pt idx="3">0.34615384615384615</cx:pt>
          <cx:pt idx="4">0.33333333333333337</cx:pt>
          <cx:pt idx="5">0.30769230769230771</cx:pt>
          <cx:pt idx="6">0.25641025641025644</cx:pt>
          <cx:pt idx="7">0.21794871794871795</cx:pt>
          <cx:pt idx="8">0.19230769230769229</cx:pt>
          <cx:pt idx="9">0.19230769230769229</cx:pt>
          <cx:pt idx="10">0.038461538461538464</cx:pt>
          <cx:pt idx="11">0.038461538461538464</cx:pt>
        </cx:lvl>
      </cx:numDim>
    </cx:data>
  </cx:chartData>
  <cx:chart>
    <cx:plotArea>
      <cx:plotAreaRegion>
        <cx:series layoutId="treemap" uniqueId="{A6A0B4D3-8617-4810-8306-5F2AE691C1F2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crisis_tipo_evento!$A$2:$A$13</cx:f>
        <cx:lvl ptCount="12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  <cx:pt idx="6">Marejadas</cx:pt>
          <cx:pt idx="7">Tormenta</cx:pt>
          <cx:pt idx="8">Erupciones volcánicas</cx:pt>
          <cx:pt idx="9">Nieve excesiva</cx:pt>
          <cx:pt idx="10">Remolinos y/o Trombas Marinas</cx:pt>
          <cx:pt idx="11">Terremoto</cx:pt>
        </cx:lvl>
      </cx:strDim>
      <cx:numDim type="size">
        <cx:f>crisis_tipo_evento!$C$2:$C$13</cx:f>
        <cx:lvl ptCount="12" formatCode="0%">
          <cx:pt idx="0">0.69230769230769229</cx:pt>
          <cx:pt idx="1">0.29487179487179488</cx:pt>
          <cx:pt idx="2">0.14102564102564102</cx:pt>
          <cx:pt idx="3">0.11538461538461539</cx:pt>
          <cx:pt idx="4">0.064102564102564111</cx:pt>
          <cx:pt idx="5">0.064102564102564111</cx:pt>
          <cx:pt idx="6">0.051282051282051287</cx:pt>
          <cx:pt idx="7">0.051282051282051287</cx:pt>
          <cx:pt idx="8">0.038461538461538464</cx:pt>
          <cx:pt idx="9">0.025641025641025644</cx:pt>
          <cx:pt idx="10">0.025641025641025644</cx:pt>
          <cx:pt idx="11">0.025641025641025644</cx:pt>
        </cx:lvl>
      </cx:numDim>
    </cx:data>
  </cx:chartData>
  <cx:chart>
    <cx:plotArea>
      <cx:plotAreaRegion>
        <cx:series layoutId="treemap" uniqueId="{FDBE2243-230F-4C95-8927-2136CF2B1CE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5_A4495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A0005-7448-43CA-97A1-CAEF94AEE2FB}" authorId="{2CE7262F-CCB2-20C4-EB17-A6C562021B31}" created="2024-03-29T00:14:03.615">
    <pc:sldMkLst xmlns:pc="http://schemas.microsoft.com/office/powerpoint/2013/main/command">
      <pc:docMk/>
      <pc:sldMk cId="2756268915" sldId="325"/>
    </pc:sldMkLst>
    <p188:txBody>
      <a:bodyPr/>
      <a:lstStyle/>
      <a:p>
        <a:r>
          <a:rPr lang="es-CL"/>
          <a:t>Hasta aquí llegue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microsoft.com/office/2018/10/relationships/comments" Target="../comments/modernComment_145_A44953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C8A3-3F50-A817-7FE5-A54DC12D8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BORRADOR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415E-6FC6-2FB0-B374-4C6B4F2B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2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9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238E-FDD4-9FA7-6B4B-362DEC1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94465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7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526B7-E80E-FEC8-2E3B-AB93A90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Zona del emprendimiento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9BBB139-5FB3-217E-A644-36FB4F6E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24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37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472E-D281-F012-A3F9-07573F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Sociedad del emprendimiento/empresa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515F21-3F45-49CA-5B81-31E8DC5B4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6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9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1C7F-096B-35A2-F8EE-C5A5A29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Sello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703A92-ACFD-376E-52DA-3B9367694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2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Año de inicio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027480"/>
              </p:ext>
            </p:extLst>
          </p:nvPr>
        </p:nvGraphicFramePr>
        <p:xfrm>
          <a:off x="838200" y="181674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ACE9-865F-144A-2DBF-7790BAF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el turismo su ocupación principal?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E7ACB-7614-CF9D-3A87-5FC41519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4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93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FC97-65D4-1752-4C46-F7725A5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Temporada abierta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08EAFB-30DC-0156-5198-812A6E28A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2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28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ACFE-369C-77BD-3950-A30EA06E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5B54E-E8BC-920B-D949-4144134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9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84679-B964-3B0C-76A1-B90EB259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Tramite de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31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1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no inició actividades?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09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1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E6CB-0491-3961-D603-A0E050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ante SII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0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60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1730-34C7-CD8F-10EA-028E11F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sociedad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8F172F-3F8A-7B59-A5B7-30BE0AC9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08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de desarrollo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87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122011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7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9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30DF-0E3D-6627-DA6D-415B14C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8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A2AD-1EC9-2DF9-0702-003DEC0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no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BDAC27-E5D0-32AA-FC23-198E9BA1C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27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580A4-FD6D-54F8-91C4-C74F22B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turísticos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85655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6907-8CAD-8FF0-9394-B761E40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BBD8C-75A9-A82A-0C95-F53D623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2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2A0E-800A-4941-DBA4-4A432A9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recreativos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30080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689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095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de la comida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41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Admisión de mascotas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13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EE13C-BFC6-102A-C3A2-176D331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turistas atendidos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3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33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06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complementarias al turismo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62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alta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09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09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baja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56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67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430A4-E1EA-D0F7-6948-6AD26DA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aproximado de turistas atendidos en temporada alta.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4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3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6C9B-452D-30D2-F121-AB120D2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de campo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BBC0D-3C5D-9105-05BA-E934B421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5245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Comunas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B683FE-C6C6-D7F7-E437-1028DEBB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56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88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Pueblo indígena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6DDD22-4A10-6BCB-A232-BD6028AA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62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49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0890"/>
              </p:ext>
            </p:extLst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94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712298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5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6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70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015F3-A6D4-9C1E-C0AB-D4C6306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Vinculación con empresas externas (no del territorio)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89230E-51EF-FD42-D369-479ADF97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278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61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6200-767C-D837-56AC-D72E2B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Trámites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8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055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95B9-A35D-6D3C-4497-112C99DF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recibidas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08460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17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10E2F-1FBD-2D88-4245-4CA85A73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14576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8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6805D-F3A9-DFFA-9A9A-35DFE94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 vs recibidas (%)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D29FC6-9F87-A8B8-679F-A11AAC135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41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2E2D-F026-58E0-B2CF-D7B0280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respuesta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2195E2B-B30F-B08A-EBC0-0D6591E3F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945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Sustentabilidad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28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A74C-E3E9-A625-33EB-0E8EF64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En su territorio existen señaléticas y demarcaciones para proteger el patrimonio arqueológico, cultural y/o de sitios sagrados del territorio</a:t>
            </a:r>
            <a:endParaRPr lang="es-CL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E22BAD-9B33-C9E0-8E40-4E64D229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5179"/>
              </p:ext>
            </p:extLst>
          </p:nvPr>
        </p:nvGraphicFramePr>
        <p:xfrm>
          <a:off x="838200" y="19589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17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Artesanías locales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5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F0660-C880-EF02-A636-1B6883C1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¿El emprendimiento se vincula con otros actores del territorio?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C5B100-55F6-F514-AF4E-7EF3F370D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943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ancestral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116B-F103-C859-43E8-290B7CAD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personas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12149-F3DB-D042-366E-9651ECAC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658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A6E9-BAF4-B8F7-585E-C221DDE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servicios turísticos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D2A525-6C88-EB0A-C175-8DCF8A672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082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CC3-C5F6-F82A-3587-89C7F47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9EFDD67-FAB8-8F2A-60D0-1E445519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74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805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75EA-3C18-ACBE-40AE-FE4E753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Turismo ha afectado la conservación del patrimonio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3E96DD-9D88-2ABC-F674-4343147B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9648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1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 carga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62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83D66-ED1A-78C6-D36D-5B4C5D7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de recuperación ambiental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26EAF7-7DB4-FCF4-773C-958EC720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76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847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70103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605"/>
          </a:xfrm>
        </p:spPr>
        <p:txBody>
          <a:bodyPr>
            <a:normAutofit fontScale="90000"/>
          </a:bodyPr>
          <a:lstStyle/>
          <a:p>
            <a: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EVENTO QUE CAUSÓ LA CRISIS</a:t>
            </a:r>
            <a:b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828301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2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promedio en años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B2DF2CA-8898-5D20-E565-CEA2DC2A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69187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D869-76BF-9F4D-27A2-A5C5BDD2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C9CB20-A04C-75E8-1245-F5944CE3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398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379</Words>
  <Application>Microsoft Office PowerPoint</Application>
  <PresentationFormat>Panorámica</PresentationFormat>
  <Paragraphs>100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6" baseType="lpstr">
      <vt:lpstr>Aptos</vt:lpstr>
      <vt:lpstr>Aptos Display</vt:lpstr>
      <vt:lpstr>Arial</vt:lpstr>
      <vt:lpstr>Calibri</vt:lpstr>
      <vt:lpstr>Tema de Office</vt:lpstr>
      <vt:lpstr>PRESENTACIÓN BORRADOR</vt:lpstr>
      <vt:lpstr>Introducción</vt:lpstr>
      <vt:lpstr>Metodología</vt:lpstr>
      <vt:lpstr>Trabajo de campo </vt:lpstr>
      <vt:lpstr>Tasa de respuesta</vt:lpstr>
      <vt:lpstr>Caracterización del emprendimiento</vt:lpstr>
      <vt:lpstr>Género </vt:lpstr>
      <vt:lpstr>Edad promedio en años</vt:lpstr>
      <vt:lpstr>Pertenencia indígena</vt:lpstr>
      <vt:lpstr>Educación de emprendedores/empresarios</vt:lpstr>
      <vt:lpstr>Conexión a internet</vt:lpstr>
      <vt:lpstr>Comuna del emprendimiento</vt:lpstr>
      <vt:lpstr>Zona del emprendimiento</vt:lpstr>
      <vt:lpstr>Sociedad del emprendimiento/empresa</vt:lpstr>
      <vt:lpstr>Indicador económico</vt:lpstr>
      <vt:lpstr>Sello indígena</vt:lpstr>
      <vt:lpstr>Año de inicio del emprendimiento</vt:lpstr>
      <vt:lpstr>¿Es el turismo su ocupación principal?</vt:lpstr>
      <vt:lpstr>Temporada abierta del emprendimiento</vt:lpstr>
      <vt:lpstr>Tramite de formalización</vt:lpstr>
      <vt:lpstr>¿Por qué no inició actividades?</vt:lpstr>
      <vt:lpstr>Inicio ante SII</vt:lpstr>
      <vt:lpstr>Tipo de sociedad</vt:lpstr>
      <vt:lpstr>Espacios de desarrollo</vt:lpstr>
      <vt:lpstr>Instalaciones turísticas</vt:lpstr>
      <vt:lpstr>Canales de difusión del emprendimiento</vt:lpstr>
      <vt:lpstr>Idioma</vt:lpstr>
      <vt:lpstr>Organización no indígena</vt:lpstr>
      <vt:lpstr>Servicios turísticos ofrecidos</vt:lpstr>
      <vt:lpstr>Servicios recreativos ofrecidos</vt:lpstr>
      <vt:lpstr>Adaptabilidad a personas con discapacidad</vt:lpstr>
      <vt:lpstr>Adaptabilidad de la comida</vt:lpstr>
      <vt:lpstr>Admisión de mascotas</vt:lpstr>
      <vt:lpstr>Número de turistas atendidos</vt:lpstr>
      <vt:lpstr>Gasto diario turista (En %)</vt:lpstr>
      <vt:lpstr>Actividades complementarias al turismo</vt:lpstr>
      <vt:lpstr>Trabajadores en temporada alta (%)</vt:lpstr>
      <vt:lpstr>Trabajadores en temporada baja (%)</vt:lpstr>
      <vt:lpstr>Número aproximado de turistas atendidos en temporada alta.</vt:lpstr>
      <vt:lpstr>Comunas con mayor afluencia turística (número de turistas recibidos en temporada alta)</vt:lpstr>
      <vt:lpstr>Pueblo indígena con mayor afluencia turística (número de turistas recibidos en temporada alta)</vt:lpstr>
      <vt:lpstr>Tipo de financiamiento</vt:lpstr>
      <vt:lpstr>Financiamiento de instituciones</vt:lpstr>
      <vt:lpstr>Compra la comunidad</vt:lpstr>
      <vt:lpstr>Vinculación con empresas externas (no del territorio)</vt:lpstr>
      <vt:lpstr>Trámites formalización</vt:lpstr>
      <vt:lpstr>Capacitaciones recibidas</vt:lpstr>
      <vt:lpstr>Capacitaciones necesitadas</vt:lpstr>
      <vt:lpstr>Capacitaciones necesitadas vs recibidas (%)</vt:lpstr>
      <vt:lpstr>Sustentabilidad</vt:lpstr>
      <vt:lpstr>En su territorio existen señaléticas y demarcaciones para proteger el patrimonio arqueológico, cultural y/o de sitios sagrados del territorio</vt:lpstr>
      <vt:lpstr>Artesanías locales</vt:lpstr>
      <vt:lpstr>¿El emprendimiento se vincula con otros actores del territorio?</vt:lpstr>
      <vt:lpstr>Entrega de Información ancestral</vt:lpstr>
      <vt:lpstr>Normas de comportamiento para personas</vt:lpstr>
      <vt:lpstr>Normas de comportamiento para servicios turísticos</vt:lpstr>
      <vt:lpstr>Gestión de basura</vt:lpstr>
      <vt:lpstr>Tipo de eficiencia energética</vt:lpstr>
      <vt:lpstr>Turismo ha afectado la conservación del patrimonio</vt:lpstr>
      <vt:lpstr>Capacidad de carga</vt:lpstr>
      <vt:lpstr>Prácticas de recuperación ambiental</vt:lpstr>
      <vt:lpstr>Disponibilidad de agua</vt:lpstr>
      <vt:lpstr>CRISIS</vt:lpstr>
      <vt:lpstr>¿Sufrió alguna crisis?</vt:lpstr>
      <vt:lpstr>EVENTO QUE CAUSÓ LA CRISIS </vt:lpstr>
      <vt:lpstr>Estado recuperación crisis</vt:lpstr>
      <vt:lpstr>Protocolo de emergencia</vt:lpstr>
      <vt:lpstr>Protocolo sanitario</vt:lpstr>
      <vt:lpstr>¿Se encuentra en una zona de riesgo?</vt:lpstr>
      <vt:lpstr>¿Posee una zona segura?</vt:lpstr>
      <vt:lpstr>Primeros auxilios.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Matias Deneken</cp:lastModifiedBy>
  <cp:revision>14</cp:revision>
  <dcterms:created xsi:type="dcterms:W3CDTF">2024-03-27T13:24:06Z</dcterms:created>
  <dcterms:modified xsi:type="dcterms:W3CDTF">2024-04-09T01:25:38Z</dcterms:modified>
</cp:coreProperties>
</file>