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42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230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5270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297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00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8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4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495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5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89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721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47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7188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250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4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2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0680-71CF-4FE2-BD0E-D29DBFBA730A}" type="datetimeFigureOut">
              <a:rPr lang="hu-HU" smtClean="0"/>
              <a:t>2022. 12. 06.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FE8A5B-A8EA-401E-8FE7-0514BFB203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92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CB32CD-C85D-4407-9E90-B7FFA668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6920" y="162605"/>
            <a:ext cx="6173820" cy="2387600"/>
          </a:xfrm>
        </p:spPr>
        <p:txBody>
          <a:bodyPr>
            <a:noAutofit/>
          </a:bodyPr>
          <a:lstStyle/>
          <a:p>
            <a:pPr marL="2610485" algn="l">
              <a:lnSpc>
                <a:spcPct val="107000"/>
              </a:lnSpc>
              <a:spcAft>
                <a:spcPts val="800"/>
              </a:spcAft>
            </a:pPr>
            <a:r>
              <a:rPr lang="hu-HU" sz="36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Mechanikai rendszer szimulációja,</a:t>
            </a:r>
            <a:br>
              <a:rPr lang="hu-HU" sz="36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36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Házi feladat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597B643-B831-4ECB-BF3B-CFDB12CD2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4311" y="419980"/>
            <a:ext cx="3315093" cy="552867"/>
          </a:xfrm>
        </p:spPr>
        <p:txBody>
          <a:bodyPr>
            <a:normAutofit fontScale="25000" lnSpcReduction="20000"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hu-HU" sz="7200" i="0" dirty="0">
                <a:solidFill>
                  <a:srgbClr val="00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Modellezés és mérésadatgyűjtés </a:t>
            </a:r>
            <a:r>
              <a:rPr lang="hu-HU" sz="7200" i="0" dirty="0" err="1">
                <a:solidFill>
                  <a:srgbClr val="00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szoftverei</a:t>
            </a:r>
            <a:r>
              <a:rPr lang="hu-HU" sz="7200" i="0" dirty="0">
                <a:solidFill>
                  <a:srgbClr val="0066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(BMEGEMIBMMM)</a:t>
            </a:r>
            <a:endParaRPr lang="hu-HU" sz="7200" i="1" dirty="0">
              <a:solidFill>
                <a:srgbClr val="0066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475487A1-A292-4200-9F6B-27B19043B4AB}"/>
              </a:ext>
            </a:extLst>
          </p:cNvPr>
          <p:cNvSpPr txBox="1">
            <a:spLocks/>
          </p:cNvSpPr>
          <p:nvPr/>
        </p:nvSpPr>
        <p:spPr>
          <a:xfrm>
            <a:off x="3205066" y="1050575"/>
            <a:ext cx="4832839" cy="1770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0485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hu-HU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Kaposi  </a:t>
            </a:r>
            <a:r>
              <a:rPr lang="hu-HU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Máté</a:t>
            </a:r>
            <a:r>
              <a:rPr lang="hu-HU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u-HU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10485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hu-HU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N5AJM2	</a:t>
            </a:r>
            <a:endParaRPr lang="hu-HU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10485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hu-HU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L05 csoport</a:t>
            </a:r>
            <a:endParaRPr lang="hu-HU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10485" algn="l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hu-HU" sz="7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2022.12.08.</a:t>
            </a:r>
            <a:endParaRPr lang="hu-HU" sz="7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Picture 35">
            <a:extLst>
              <a:ext uri="{FF2B5EF4-FFF2-40B4-BE49-F238E27FC236}">
                <a16:creationId xmlns:a16="http://schemas.microsoft.com/office/drawing/2014/main" id="{DFFF4B33-6C37-46BF-8A41-0939C3BA65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76" y="5823302"/>
            <a:ext cx="1684048" cy="428388"/>
          </a:xfrm>
          <a:prstGeom prst="rect">
            <a:avLst/>
          </a:prstGeom>
        </p:spPr>
      </p:pic>
      <p:sp>
        <p:nvSpPr>
          <p:cNvPr id="6" name="Szövegdoboz 1">
            <a:extLst>
              <a:ext uri="{FF2B5EF4-FFF2-40B4-BE49-F238E27FC236}">
                <a16:creationId xmlns:a16="http://schemas.microsoft.com/office/drawing/2014/main" id="{07A67538-E37E-4376-9F07-C2F00AC80CC2}"/>
              </a:ext>
            </a:extLst>
          </p:cNvPr>
          <p:cNvSpPr txBox="1"/>
          <p:nvPr/>
        </p:nvSpPr>
        <p:spPr>
          <a:xfrm>
            <a:off x="2352677" y="6319899"/>
            <a:ext cx="6688447" cy="31128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  <a:tabLst>
                <a:tab pos="466090" algn="ctr"/>
                <a:tab pos="2878455" algn="ctr"/>
              </a:tabLst>
            </a:pPr>
            <a:r>
              <a:rPr lang="hu-HU" sz="12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Mechatronika, Optika és Gépészeti Informatika Tanszék H-1111 Budapest, Műegyetem rkp. 9, mogi.bme.hu</a:t>
            </a:r>
            <a:endParaRPr lang="hu-H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hu-HU" sz="10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hu-HU" sz="900" i="1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2">
            <a:extLst>
              <a:ext uri="{FF2B5EF4-FFF2-40B4-BE49-F238E27FC236}">
                <a16:creationId xmlns:a16="http://schemas.microsoft.com/office/drawing/2014/main" id="{52606D8B-DA83-4482-9D4C-0113104E6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311" y="2591453"/>
            <a:ext cx="3147060" cy="101346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68580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solidFill>
                  <a:srgbClr val="0066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BME Mechatronika, Optika és Gépészeti Informatika Tanszék </a:t>
            </a:r>
            <a:endParaRPr lang="hu-H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solidFill>
                  <a:srgbClr val="0066C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Informatika csoport</a:t>
            </a:r>
            <a:endParaRPr lang="hu-H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10260" algn="just">
              <a:lnSpc>
                <a:spcPct val="107000"/>
              </a:lnSpc>
              <a:spcAft>
                <a:spcPts val="800"/>
              </a:spcAft>
            </a:pPr>
            <a:r>
              <a:rPr lang="hu-HU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grpSp>
        <p:nvGrpSpPr>
          <p:cNvPr id="8" name="Csoport 114">
            <a:extLst>
              <a:ext uri="{FF2B5EF4-FFF2-40B4-BE49-F238E27FC236}">
                <a16:creationId xmlns:a16="http://schemas.microsoft.com/office/drawing/2014/main" id="{85E94A4A-4E1D-4735-9335-EC2587CC2C13}"/>
              </a:ext>
            </a:extLst>
          </p:cNvPr>
          <p:cNvGrpSpPr/>
          <p:nvPr/>
        </p:nvGrpSpPr>
        <p:grpSpPr>
          <a:xfrm>
            <a:off x="1197204" y="162605"/>
            <a:ext cx="366342" cy="6468579"/>
            <a:chOff x="0" y="0"/>
            <a:chExt cx="228600" cy="9144000"/>
          </a:xfrm>
        </p:grpSpPr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E88271C8-8670-4FC5-A875-F2E451CDFDD4}"/>
                </a:ext>
              </a:extLst>
            </p:cNvPr>
            <p:cNvSpPr/>
            <p:nvPr/>
          </p:nvSpPr>
          <p:spPr>
            <a:xfrm>
              <a:off x="0" y="0"/>
              <a:ext cx="228600" cy="878205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A596DB10-A6B0-4792-A63D-3E094F45C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8915400"/>
              <a:ext cx="228600" cy="228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hu-HU"/>
            </a:p>
          </p:txBody>
        </p:sp>
      </p:grp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25B46FAD-05D9-472F-8B0D-B4BC86FC59D3}"/>
              </a:ext>
            </a:extLst>
          </p:cNvPr>
          <p:cNvCxnSpPr>
            <a:cxnSpLocks/>
          </p:cNvCxnSpPr>
          <p:nvPr/>
        </p:nvCxnSpPr>
        <p:spPr>
          <a:xfrm>
            <a:off x="5920150" y="1003106"/>
            <a:ext cx="331509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CAECBF7F-F73D-4328-841E-B4AA53E61084}"/>
              </a:ext>
            </a:extLst>
          </p:cNvPr>
          <p:cNvCxnSpPr>
            <a:cxnSpLocks/>
          </p:cNvCxnSpPr>
          <p:nvPr/>
        </p:nvCxnSpPr>
        <p:spPr>
          <a:xfrm>
            <a:off x="5920150" y="342914"/>
            <a:ext cx="331509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Kép 14">
            <a:extLst>
              <a:ext uri="{FF2B5EF4-FFF2-40B4-BE49-F238E27FC236}">
                <a16:creationId xmlns:a16="http://schemas.microsoft.com/office/drawing/2014/main" id="{5CC94EA9-C808-49C4-A121-35110057663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r="4982" b="2"/>
          <a:stretch/>
        </p:blipFill>
        <p:spPr>
          <a:xfrm>
            <a:off x="2271600" y="2598662"/>
            <a:ext cx="2111603" cy="34508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1858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7ADCA7-EFC7-4D71-8480-4A370138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marR="68580">
              <a:lnSpc>
                <a:spcPct val="107000"/>
              </a:lnSpc>
              <a:spcAft>
                <a:spcPts val="800"/>
              </a:spcAft>
            </a:pPr>
            <a:r>
              <a:rPr lang="hu-HU" sz="4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858B53-A1B6-43DC-95D5-721E574AD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5137021" cy="370521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Határozzuk meg az ábrán látható rendszer matematikai modelljét. Készítsünk programot szimulációhoz, végezzünk futtatásokat, értékeljük az eredményeket.</a:t>
            </a:r>
          </a:p>
          <a:p>
            <a:endParaRPr lang="hu-HU" sz="2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223373B-0C82-4035-9F75-76EAA155005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" r="4982" b="2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3916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C8CC29-D394-4AD8-B899-EA840414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49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matematikai modell</a:t>
            </a:r>
            <a:br>
              <a:rPr lang="hu-HU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EAF300E-3124-4B21-A514-DF8AAC5C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5668" y="2556610"/>
                <a:ext cx="4004418" cy="388077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ahol:</a:t>
                </a:r>
              </a:p>
              <a:p>
                <a:pPr marL="34290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hu-HU" sz="19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 bal oldali tömeg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𝑘𝑔</m:t>
                        </m:r>
                      </m:e>
                    </m:d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hu-HU" sz="1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hu-HU" sz="19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 jobb oldali tömeg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𝑘𝑔</m:t>
                        </m:r>
                      </m:e>
                    </m:d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hu-HU" sz="1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hu-HU" sz="19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tömeg gyorsulása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sz="19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hu-HU" sz="19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hu-HU" sz="19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hu-HU" sz="1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hu-HU" sz="19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tömeg gyorsulása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u-HU" sz="19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hu-HU" sz="19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hu-HU" sz="1900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hu-HU" sz="1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hu-HU" sz="19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hu-HU" sz="19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 rugóállandó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hu-HU" sz="19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hu-HU" sz="1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hu-HU" sz="19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által megtett út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endParaRPr lang="hu-HU" sz="1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hu-HU" sz="19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sz="19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által megtett út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hu-HU" sz="19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endParaRPr lang="hu-HU" sz="19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EAF300E-3124-4B21-A514-DF8AAC5C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5668" y="2556610"/>
                <a:ext cx="4004418" cy="3880773"/>
              </a:xfrm>
              <a:blipFill>
                <a:blip r:embed="rId2"/>
                <a:stretch>
                  <a:fillRect l="-1218" t="-9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C4B1D54-C025-48B4-831C-46C191B2AF6B}"/>
                  </a:ext>
                </a:extLst>
              </p:cNvPr>
              <p:cNvSpPr txBox="1"/>
              <p:nvPr/>
            </p:nvSpPr>
            <p:spPr>
              <a:xfrm>
                <a:off x="677334" y="1506194"/>
                <a:ext cx="4949421" cy="210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hu-H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 megoldás során eltekintek a légellenállástól és a súrlódástól. Ezek alapján a következő egyenletek írhatóak fel, ezeket megadta a feladat:</a:t>
                </a: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3</m:t>
                      </m:r>
                      <m:sSub>
                        <m:sSub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+5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hu-H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hu-H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C4B1D54-C025-48B4-831C-46C191B2A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506194"/>
                <a:ext cx="4949421" cy="2100832"/>
              </a:xfrm>
              <a:prstGeom prst="rect">
                <a:avLst/>
              </a:prstGeom>
              <a:blipFill>
                <a:blip r:embed="rId3"/>
                <a:stretch>
                  <a:fillRect l="-985" t="-144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48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936FBB-8D2F-49E5-A8FE-F97E4DB7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matematikai modell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797DE4E-B94C-4092-85E1-89225C9E5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2212" y="1417667"/>
                <a:ext cx="6825792" cy="20032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hu-HU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 két egyenletből kifejezhető a két gyorsulás,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u-HU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időpillanatban:</a:t>
                </a:r>
                <a:endParaRPr lang="hu-HU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−5∗</m:t>
                          </m:r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+2∗</m:t>
                          </m:r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3∗</m:t>
                          </m:r>
                          <m:sSub>
                            <m:sSubPr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u-HU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2∗</m:t>
                          </m:r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hu-HU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hu-HU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hu-HU" sz="44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797DE4E-B94C-4092-85E1-89225C9E5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212" y="1417667"/>
                <a:ext cx="6825792" cy="2003212"/>
              </a:xfrm>
              <a:blipFill>
                <a:blip r:embed="rId2"/>
                <a:stretch>
                  <a:fillRect l="-804" t="-15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E532C32-639C-4E66-9974-448519C73269}"/>
                  </a:ext>
                </a:extLst>
              </p:cNvPr>
              <p:cNvSpPr txBox="1"/>
              <p:nvPr/>
            </p:nvSpPr>
            <p:spPr>
              <a:xfrm>
                <a:off x="4807672" y="3437121"/>
                <a:ext cx="3681777" cy="234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hu-HU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időpontban az értékek:</a:t>
                </a:r>
                <a:endParaRPr lang="hu-H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hu-HU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8E532C32-639C-4E66-9974-448519C73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672" y="3437121"/>
                <a:ext cx="3681777" cy="2343590"/>
              </a:xfrm>
              <a:prstGeom prst="rect">
                <a:avLst/>
              </a:prstGeom>
              <a:blipFill>
                <a:blip r:embed="rId3"/>
                <a:stretch>
                  <a:fillRect t="-130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76CD8BED-6548-4D9B-AD64-02DC47A6C631}"/>
                  </a:ext>
                </a:extLst>
              </p:cNvPr>
              <p:cNvSpPr txBox="1"/>
              <p:nvPr/>
            </p:nvSpPr>
            <p:spPr>
              <a:xfrm>
                <a:off x="906546" y="3430051"/>
                <a:ext cx="3195427" cy="23435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időpontban a kezdőértékek:</a:t>
                </a: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hu-H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hu-H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hu-H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hu-HU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hu-HU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hu-HU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76CD8BED-6548-4D9B-AD64-02DC47A6C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6" y="3430051"/>
                <a:ext cx="3195427" cy="2343590"/>
              </a:xfrm>
              <a:prstGeom prst="rect">
                <a:avLst/>
              </a:prstGeom>
              <a:blipFill>
                <a:blip r:embed="rId4"/>
                <a:stretch>
                  <a:fillRect t="-1302" r="-114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23DA-42AE-4592-83A7-3569E633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front panel képe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BB18208-64B5-4DA0-AAC9-AD63EAF634AF}"/>
              </a:ext>
            </a:extLst>
          </p:cNvPr>
          <p:cNvSpPr txBox="1"/>
          <p:nvPr/>
        </p:nvSpPr>
        <p:spPr>
          <a:xfrm>
            <a:off x="5742710" y="4638237"/>
            <a:ext cx="4068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66C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…és akkor nézzük a programot!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69802C7-737F-4BE6-8329-3BC75F7D3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42417"/>
            <a:ext cx="5120828" cy="400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18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688B3-05A2-4F48-A24A-E46CB7B9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45"/>
            <a:ext cx="3319021" cy="691903"/>
          </a:xfrm>
        </p:spPr>
        <p:txBody>
          <a:bodyPr>
            <a:noAutofit/>
          </a:bodyPr>
          <a:lstStyle/>
          <a:p>
            <a:r>
              <a:rPr lang="hu-HU" sz="4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Eredmények</a:t>
            </a:r>
            <a:endParaRPr lang="hu-HU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A03D816-C6E9-4EA5-B858-E934E3575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5672" y="5096611"/>
                <a:ext cx="2699995" cy="5714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Legyen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u-HU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[</m:t>
                    </m:r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u-HU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20</m:t>
                    </m:r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[</m:t>
                    </m:r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hu-HU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 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hu-HU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hu-HU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A03D816-C6E9-4EA5-B858-E934E3575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5672" y="5096611"/>
                <a:ext cx="2699995" cy="571454"/>
              </a:xfrm>
              <a:blipFill>
                <a:blip r:embed="rId2"/>
                <a:stretch>
                  <a:fillRect l="-1806" t="-5319" b="-414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3C90D87D-87C9-4591-B089-E7C1E95F955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3" b="4460"/>
          <a:stretch/>
        </p:blipFill>
        <p:spPr bwMode="auto">
          <a:xfrm>
            <a:off x="3766468" y="1075737"/>
            <a:ext cx="4659064" cy="16940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AD14257B-2082-4797-90C9-2DF057F076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42" y="1601031"/>
                <a:ext cx="2511458" cy="6434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Legyen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 [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 [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 </m:t>
                    </m:r>
                    <m:d>
                      <m:dPr>
                        <m:begChr m:val="["/>
                        <m:endChr m:val="]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AD14257B-2082-4797-90C9-2DF057F0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42" y="1601031"/>
                <a:ext cx="2511458" cy="643449"/>
              </a:xfrm>
              <a:prstGeom prst="rect">
                <a:avLst/>
              </a:prstGeom>
              <a:blipFill>
                <a:blip r:embed="rId4"/>
                <a:stretch>
                  <a:fillRect l="-2184" t="-9524" b="-171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>
            <a:extLst>
              <a:ext uri="{FF2B5EF4-FFF2-40B4-BE49-F238E27FC236}">
                <a16:creationId xmlns:a16="http://schemas.microsoft.com/office/drawing/2014/main" id="{469232B4-3877-445F-9662-A9D512D95F5D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" t="3812" b="3564"/>
          <a:stretch/>
        </p:blipFill>
        <p:spPr bwMode="auto">
          <a:xfrm>
            <a:off x="3744012" y="2942447"/>
            <a:ext cx="4659064" cy="15257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2D5168C7-F9E9-41B6-A87C-0A5C9BEA42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1561" y="3419616"/>
                <a:ext cx="2699995" cy="5714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Legyen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=20 [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=20 [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 </m:t>
                    </m:r>
                    <m:d>
                      <m:dPr>
                        <m:begChr m:val="["/>
                        <m:endChr m:val="]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hu-HU" sz="3200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2D5168C7-F9E9-41B6-A87C-0A5C9BEA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1" y="3419616"/>
                <a:ext cx="2699995" cy="571454"/>
              </a:xfrm>
              <a:prstGeom prst="rect">
                <a:avLst/>
              </a:prstGeom>
              <a:blipFill>
                <a:blip r:embed="rId6"/>
                <a:stretch>
                  <a:fillRect l="-2036" t="-10638" b="-308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B2F37BAD-1051-46D3-897C-F6756156ED3F}"/>
              </a:ext>
            </a:extLst>
          </p:cNvPr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 r="941" b="3738"/>
          <a:stretch/>
        </p:blipFill>
        <p:spPr bwMode="auto">
          <a:xfrm>
            <a:off x="3721556" y="4640911"/>
            <a:ext cx="4703976" cy="14828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04641F6-7AC8-4216-9681-A9EB28189C88}"/>
              </a:ext>
            </a:extLst>
          </p:cNvPr>
          <p:cNvSpPr txBox="1"/>
          <p:nvPr/>
        </p:nvSpPr>
        <p:spPr>
          <a:xfrm>
            <a:off x="4052740" y="589291"/>
            <a:ext cx="3540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66C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…a tömegek függvényében</a:t>
            </a:r>
          </a:p>
        </p:txBody>
      </p:sp>
    </p:spTree>
    <p:extLst>
      <p:ext uri="{BB962C8B-B14F-4D97-AF65-F5344CB8AC3E}">
        <p14:creationId xmlns:p14="http://schemas.microsoft.com/office/powerpoint/2010/main" val="30301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F688B3-05A2-4F48-A24A-E46CB7B9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45"/>
            <a:ext cx="3036215" cy="720183"/>
          </a:xfrm>
        </p:spPr>
        <p:txBody>
          <a:bodyPr>
            <a:noAutofit/>
          </a:bodyPr>
          <a:lstStyle/>
          <a:p>
            <a:r>
              <a:rPr lang="hu-HU" sz="4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Eredmények</a:t>
            </a:r>
            <a:endParaRPr lang="hu-HU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AD14257B-2082-4797-90C9-2DF057F076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7033" y="1687663"/>
                <a:ext cx="2564483" cy="992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Legyen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 [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=5 [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 </m:t>
                    </m:r>
                    <m:d>
                      <m:dPr>
                        <m:begChr m:val="["/>
                        <m:endChr m:val="]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5" name="Tartalom helye 2">
                <a:extLst>
                  <a:ext uri="{FF2B5EF4-FFF2-40B4-BE49-F238E27FC236}">
                    <a16:creationId xmlns:a16="http://schemas.microsoft.com/office/drawing/2014/main" id="{AD14257B-2082-4797-90C9-2DF057F07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3" y="1687663"/>
                <a:ext cx="2564483" cy="992989"/>
              </a:xfrm>
              <a:prstGeom prst="rect">
                <a:avLst/>
              </a:prstGeom>
              <a:blipFill>
                <a:blip r:embed="rId2"/>
                <a:stretch>
                  <a:fillRect l="-2143" t="-61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2D5168C7-F9E9-41B6-A87C-0A5C9BEA42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3988" y="3766838"/>
                <a:ext cx="2693317" cy="9929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Legyen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[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[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=10 </m:t>
                    </m:r>
                    <m:d>
                      <m:dPr>
                        <m:begChr m:val="["/>
                        <m:endChr m:val="]"/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hu-HU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7" name="Tartalom helye 2">
                <a:extLst>
                  <a:ext uri="{FF2B5EF4-FFF2-40B4-BE49-F238E27FC236}">
                    <a16:creationId xmlns:a16="http://schemas.microsoft.com/office/drawing/2014/main" id="{2D5168C7-F9E9-41B6-A87C-0A5C9BEA4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8" y="3766838"/>
                <a:ext cx="2693317" cy="992989"/>
              </a:xfrm>
              <a:prstGeom prst="rect">
                <a:avLst/>
              </a:prstGeom>
              <a:blipFill>
                <a:blip r:embed="rId3"/>
                <a:stretch>
                  <a:fillRect l="-1810" t="-61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zövegdoboz 8">
            <a:extLst>
              <a:ext uri="{FF2B5EF4-FFF2-40B4-BE49-F238E27FC236}">
                <a16:creationId xmlns:a16="http://schemas.microsoft.com/office/drawing/2014/main" id="{304641F6-7AC8-4216-9681-A9EB28189C88}"/>
              </a:ext>
            </a:extLst>
          </p:cNvPr>
          <p:cNvSpPr txBox="1"/>
          <p:nvPr/>
        </p:nvSpPr>
        <p:spPr>
          <a:xfrm>
            <a:off x="3874415" y="589381"/>
            <a:ext cx="3939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solidFill>
                  <a:srgbClr val="0066C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…a rugóállandó függvényében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6DC9697-B7C6-4444-933F-BF37F59DB92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6" b="2175"/>
          <a:stretch/>
        </p:blipFill>
        <p:spPr bwMode="auto">
          <a:xfrm>
            <a:off x="3427305" y="1313864"/>
            <a:ext cx="5462171" cy="17742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EFDC966-3402-4E2F-BBC3-95DF572B6B57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8" b="3459"/>
          <a:stretch/>
        </p:blipFill>
        <p:spPr bwMode="auto">
          <a:xfrm>
            <a:off x="3531517" y="3769862"/>
            <a:ext cx="5537070" cy="189394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456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5B0488-5283-4F86-9D39-F0D70C1A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Továbbfejlesztési lehetőségek</a:t>
            </a:r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F4B674-B224-4742-B24B-A762670C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>
                <a:solidFill>
                  <a:srgbClr val="0066C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Változtatások a rendszeren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Változtatható átmérőjű csigák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Súrlódással, légellenállással kalkulálni, vagyis egy idő után lenyugodna a rendszer</a:t>
            </a:r>
            <a:endParaRPr lang="hu-HU" sz="1800" dirty="0">
              <a:solidFill>
                <a:srgbClr val="0066CC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66CC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Változtatások a programon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Fejlettebb grafikai eszközök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Hangeffektus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ymbol" panose="05050102010706020507" pitchFamily="18" charset="2"/>
              </a:rPr>
              <a:t>Automatikus készítsen eredményeket, azaz többször futtasson megadott adatsorral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783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7CCE4-C8F0-4F4E-B5B0-3E6CC8AE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0" y="2555449"/>
            <a:ext cx="10180948" cy="1747101"/>
          </a:xfrm>
        </p:spPr>
        <p:txBody>
          <a:bodyPr>
            <a:noAutofit/>
          </a:bodyPr>
          <a:lstStyle/>
          <a:p>
            <a:r>
              <a:rPr lang="hu-HU" sz="4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Köszönöm a figyelmet, várom a kérdéseket!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3859991601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413</Words>
  <Application>Microsoft Office PowerPoint</Application>
  <PresentationFormat>Szélesvásznú</PresentationFormat>
  <Paragraphs>59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Trebuchet MS</vt:lpstr>
      <vt:lpstr>Wingdings 3</vt:lpstr>
      <vt:lpstr>Dimenzió</vt:lpstr>
      <vt:lpstr>Mechanikai rendszer szimulációja, Házi feladat</vt:lpstr>
      <vt:lpstr>A feladat</vt:lpstr>
      <vt:lpstr>A matematikai modell </vt:lpstr>
      <vt:lpstr>A matematikai modell</vt:lpstr>
      <vt:lpstr>A front panel képe</vt:lpstr>
      <vt:lpstr>Eredmények</vt:lpstr>
      <vt:lpstr>Eredmények</vt:lpstr>
      <vt:lpstr>Továbbfejlesztési lehetőségek</vt:lpstr>
      <vt:lpstr>Köszönöm a figyelmet, várom a kérdéseket!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Mechanikai rendszer szimulációja, Házi feladat</dc:title>
  <dc:creator>Gergely Dávid Pogácsás</dc:creator>
  <cp:lastModifiedBy>Máté Kaposi</cp:lastModifiedBy>
  <cp:revision>13</cp:revision>
  <dcterms:created xsi:type="dcterms:W3CDTF">2020-12-03T09:39:53Z</dcterms:created>
  <dcterms:modified xsi:type="dcterms:W3CDTF">2022-12-06T14:43:01Z</dcterms:modified>
</cp:coreProperties>
</file>