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00CC"/>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slajd">
    <p:spTree>
      <p:nvGrpSpPr>
        <p:cNvPr id="1" name=""/>
        <p:cNvGrpSpPr/>
        <p:nvPr/>
      </p:nvGrpSpPr>
      <p:grpSpPr>
        <a:xfrm>
          <a:off x="0" y="0"/>
          <a:ext cx="0" cy="0"/>
          <a:chOff x="0" y="0"/>
          <a:chExt cx="0" cy="0"/>
        </a:xfrm>
      </p:grpSpPr>
      <p:sp>
        <p:nvSpPr>
          <p:cNvPr id="2" name="Naslov 1"/>
          <p:cNvSpPr>
            <a:spLocks noGrp="1"/>
          </p:cNvSpPr>
          <p:nvPr>
            <p:ph type="ctrTitle"/>
          </p:nvPr>
        </p:nvSpPr>
        <p:spPr>
          <a:xfrm>
            <a:off x="1524000" y="1122363"/>
            <a:ext cx="9144000" cy="2387600"/>
          </a:xfrm>
        </p:spPr>
        <p:txBody>
          <a:bodyPr anchor="b"/>
          <a:lstStyle>
            <a:lvl1pPr algn="ctr">
              <a:defRPr sz="6000"/>
            </a:lvl1pPr>
          </a:lstStyle>
          <a:p>
            <a:r>
              <a:rPr lang="hr-HR" smtClean="0"/>
              <a:t>Uredite stil naslova matrice</a:t>
            </a:r>
            <a:endParaRPr lang="hr-HR"/>
          </a:p>
        </p:txBody>
      </p:sp>
      <p:sp>
        <p:nvSpPr>
          <p:cNvPr id="3" name="Podnaslov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r-HR" smtClean="0"/>
              <a:t>Kliknite da biste uredili stil podnaslova matrice</a:t>
            </a:r>
            <a:endParaRPr lang="hr-HR"/>
          </a:p>
        </p:txBody>
      </p:sp>
      <p:sp>
        <p:nvSpPr>
          <p:cNvPr id="4" name="Rezervirano mjesto datuma 3"/>
          <p:cNvSpPr>
            <a:spLocks noGrp="1"/>
          </p:cNvSpPr>
          <p:nvPr>
            <p:ph type="dt" sz="half" idx="10"/>
          </p:nvPr>
        </p:nvSpPr>
        <p:spPr/>
        <p:txBody>
          <a:bodyPr/>
          <a:lstStyle/>
          <a:p>
            <a:fld id="{64FC2413-C7D8-404D-87ED-769BD318A6E4}" type="datetimeFigureOut">
              <a:rPr lang="hr-HR" smtClean="0"/>
              <a:t>8.2.2019.</a:t>
            </a:fld>
            <a:endParaRPr lang="hr-HR"/>
          </a:p>
        </p:txBody>
      </p:sp>
      <p:sp>
        <p:nvSpPr>
          <p:cNvPr id="5" name="Rezervirano mjesto podnožja 4"/>
          <p:cNvSpPr>
            <a:spLocks noGrp="1"/>
          </p:cNvSpPr>
          <p:nvPr>
            <p:ph type="ftr" sz="quarter" idx="11"/>
          </p:nvPr>
        </p:nvSpPr>
        <p:spPr/>
        <p:txBody>
          <a:bodyPr/>
          <a:lstStyle/>
          <a:p>
            <a:endParaRPr lang="hr-HR"/>
          </a:p>
        </p:txBody>
      </p:sp>
      <p:sp>
        <p:nvSpPr>
          <p:cNvPr id="6" name="Rezervirano mjesto broja slajda 5"/>
          <p:cNvSpPr>
            <a:spLocks noGrp="1"/>
          </p:cNvSpPr>
          <p:nvPr>
            <p:ph type="sldNum" sz="quarter" idx="12"/>
          </p:nvPr>
        </p:nvSpPr>
        <p:spPr/>
        <p:txBody>
          <a:bodyPr/>
          <a:lstStyle/>
          <a:p>
            <a:fld id="{845D2DE5-79C8-4C92-9E91-1E937BBF6DF6}" type="slidenum">
              <a:rPr lang="hr-HR" smtClean="0"/>
              <a:t>‹#›</a:t>
            </a:fld>
            <a:endParaRPr lang="hr-HR"/>
          </a:p>
        </p:txBody>
      </p:sp>
    </p:spTree>
    <p:extLst>
      <p:ext uri="{BB962C8B-B14F-4D97-AF65-F5344CB8AC3E}">
        <p14:creationId xmlns:p14="http://schemas.microsoft.com/office/powerpoint/2010/main" val="80839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 okomiti tekst">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okomitog teksta 2"/>
          <p:cNvSpPr>
            <a:spLocks noGrp="1"/>
          </p:cNvSpPr>
          <p:nvPr>
            <p:ph type="body" orient="vert" idx="1"/>
          </p:nvPr>
        </p:nvSpPr>
        <p:spPr/>
        <p:txBody>
          <a:bodyPr vert="eaVert"/>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zervirano mjesto datuma 3"/>
          <p:cNvSpPr>
            <a:spLocks noGrp="1"/>
          </p:cNvSpPr>
          <p:nvPr>
            <p:ph type="dt" sz="half" idx="10"/>
          </p:nvPr>
        </p:nvSpPr>
        <p:spPr/>
        <p:txBody>
          <a:bodyPr/>
          <a:lstStyle/>
          <a:p>
            <a:fld id="{64FC2413-C7D8-404D-87ED-769BD318A6E4}" type="datetimeFigureOut">
              <a:rPr lang="hr-HR" smtClean="0"/>
              <a:t>8.2.2019.</a:t>
            </a:fld>
            <a:endParaRPr lang="hr-HR"/>
          </a:p>
        </p:txBody>
      </p:sp>
      <p:sp>
        <p:nvSpPr>
          <p:cNvPr id="5" name="Rezervirano mjesto podnožja 4"/>
          <p:cNvSpPr>
            <a:spLocks noGrp="1"/>
          </p:cNvSpPr>
          <p:nvPr>
            <p:ph type="ftr" sz="quarter" idx="11"/>
          </p:nvPr>
        </p:nvSpPr>
        <p:spPr/>
        <p:txBody>
          <a:bodyPr/>
          <a:lstStyle/>
          <a:p>
            <a:endParaRPr lang="hr-HR"/>
          </a:p>
        </p:txBody>
      </p:sp>
      <p:sp>
        <p:nvSpPr>
          <p:cNvPr id="6" name="Rezervirano mjesto broja slajda 5"/>
          <p:cNvSpPr>
            <a:spLocks noGrp="1"/>
          </p:cNvSpPr>
          <p:nvPr>
            <p:ph type="sldNum" sz="quarter" idx="12"/>
          </p:nvPr>
        </p:nvSpPr>
        <p:spPr/>
        <p:txBody>
          <a:bodyPr/>
          <a:lstStyle/>
          <a:p>
            <a:fld id="{845D2DE5-79C8-4C92-9E91-1E937BBF6DF6}" type="slidenum">
              <a:rPr lang="hr-HR" smtClean="0"/>
              <a:t>‹#›</a:t>
            </a:fld>
            <a:endParaRPr lang="hr-HR"/>
          </a:p>
        </p:txBody>
      </p:sp>
    </p:spTree>
    <p:extLst>
      <p:ext uri="{BB962C8B-B14F-4D97-AF65-F5344CB8AC3E}">
        <p14:creationId xmlns:p14="http://schemas.microsoft.com/office/powerpoint/2010/main" val="2618952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Okomiti naslov i tekst">
    <p:spTree>
      <p:nvGrpSpPr>
        <p:cNvPr id="1" name=""/>
        <p:cNvGrpSpPr/>
        <p:nvPr/>
      </p:nvGrpSpPr>
      <p:grpSpPr>
        <a:xfrm>
          <a:off x="0" y="0"/>
          <a:ext cx="0" cy="0"/>
          <a:chOff x="0" y="0"/>
          <a:chExt cx="0" cy="0"/>
        </a:xfrm>
      </p:grpSpPr>
      <p:sp>
        <p:nvSpPr>
          <p:cNvPr id="2" name="Okomiti naslov 1"/>
          <p:cNvSpPr>
            <a:spLocks noGrp="1"/>
          </p:cNvSpPr>
          <p:nvPr>
            <p:ph type="title" orient="vert"/>
          </p:nvPr>
        </p:nvSpPr>
        <p:spPr>
          <a:xfrm>
            <a:off x="8724900" y="365125"/>
            <a:ext cx="2628900" cy="5811838"/>
          </a:xfrm>
        </p:spPr>
        <p:txBody>
          <a:bodyPr vert="eaVert"/>
          <a:lstStyle/>
          <a:p>
            <a:r>
              <a:rPr lang="hr-HR" smtClean="0"/>
              <a:t>Uredite stil naslova matrice</a:t>
            </a:r>
            <a:endParaRPr lang="hr-HR"/>
          </a:p>
        </p:txBody>
      </p:sp>
      <p:sp>
        <p:nvSpPr>
          <p:cNvPr id="3" name="Rezervirano mjesto okomitog teksta 2"/>
          <p:cNvSpPr>
            <a:spLocks noGrp="1"/>
          </p:cNvSpPr>
          <p:nvPr>
            <p:ph type="body" orient="vert" idx="1"/>
          </p:nvPr>
        </p:nvSpPr>
        <p:spPr>
          <a:xfrm>
            <a:off x="838200" y="365125"/>
            <a:ext cx="7734300" cy="5811838"/>
          </a:xfrm>
        </p:spPr>
        <p:txBody>
          <a:bodyPr vert="eaVert"/>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zervirano mjesto datuma 3"/>
          <p:cNvSpPr>
            <a:spLocks noGrp="1"/>
          </p:cNvSpPr>
          <p:nvPr>
            <p:ph type="dt" sz="half" idx="10"/>
          </p:nvPr>
        </p:nvSpPr>
        <p:spPr/>
        <p:txBody>
          <a:bodyPr/>
          <a:lstStyle/>
          <a:p>
            <a:fld id="{64FC2413-C7D8-404D-87ED-769BD318A6E4}" type="datetimeFigureOut">
              <a:rPr lang="hr-HR" smtClean="0"/>
              <a:t>8.2.2019.</a:t>
            </a:fld>
            <a:endParaRPr lang="hr-HR"/>
          </a:p>
        </p:txBody>
      </p:sp>
      <p:sp>
        <p:nvSpPr>
          <p:cNvPr id="5" name="Rezervirano mjesto podnožja 4"/>
          <p:cNvSpPr>
            <a:spLocks noGrp="1"/>
          </p:cNvSpPr>
          <p:nvPr>
            <p:ph type="ftr" sz="quarter" idx="11"/>
          </p:nvPr>
        </p:nvSpPr>
        <p:spPr/>
        <p:txBody>
          <a:bodyPr/>
          <a:lstStyle/>
          <a:p>
            <a:endParaRPr lang="hr-HR"/>
          </a:p>
        </p:txBody>
      </p:sp>
      <p:sp>
        <p:nvSpPr>
          <p:cNvPr id="6" name="Rezervirano mjesto broja slajda 5"/>
          <p:cNvSpPr>
            <a:spLocks noGrp="1"/>
          </p:cNvSpPr>
          <p:nvPr>
            <p:ph type="sldNum" sz="quarter" idx="12"/>
          </p:nvPr>
        </p:nvSpPr>
        <p:spPr/>
        <p:txBody>
          <a:bodyPr/>
          <a:lstStyle/>
          <a:p>
            <a:fld id="{845D2DE5-79C8-4C92-9E91-1E937BBF6DF6}" type="slidenum">
              <a:rPr lang="hr-HR" smtClean="0"/>
              <a:t>‹#›</a:t>
            </a:fld>
            <a:endParaRPr lang="hr-HR"/>
          </a:p>
        </p:txBody>
      </p:sp>
    </p:spTree>
    <p:extLst>
      <p:ext uri="{BB962C8B-B14F-4D97-AF65-F5344CB8AC3E}">
        <p14:creationId xmlns:p14="http://schemas.microsoft.com/office/powerpoint/2010/main" val="3072334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sadržaja 2"/>
          <p:cNvSpPr>
            <a:spLocks noGrp="1"/>
          </p:cNvSpPr>
          <p:nvPr>
            <p:ph idx="1"/>
          </p:nvPr>
        </p:nvSpPr>
        <p:spPr/>
        <p:txBody>
          <a:body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zervirano mjesto datuma 3"/>
          <p:cNvSpPr>
            <a:spLocks noGrp="1"/>
          </p:cNvSpPr>
          <p:nvPr>
            <p:ph type="dt" sz="half" idx="10"/>
          </p:nvPr>
        </p:nvSpPr>
        <p:spPr/>
        <p:txBody>
          <a:bodyPr/>
          <a:lstStyle/>
          <a:p>
            <a:fld id="{64FC2413-C7D8-404D-87ED-769BD318A6E4}" type="datetimeFigureOut">
              <a:rPr lang="hr-HR" smtClean="0"/>
              <a:t>8.2.2019.</a:t>
            </a:fld>
            <a:endParaRPr lang="hr-HR"/>
          </a:p>
        </p:txBody>
      </p:sp>
      <p:sp>
        <p:nvSpPr>
          <p:cNvPr id="5" name="Rezervirano mjesto podnožja 4"/>
          <p:cNvSpPr>
            <a:spLocks noGrp="1"/>
          </p:cNvSpPr>
          <p:nvPr>
            <p:ph type="ftr" sz="quarter" idx="11"/>
          </p:nvPr>
        </p:nvSpPr>
        <p:spPr/>
        <p:txBody>
          <a:bodyPr/>
          <a:lstStyle/>
          <a:p>
            <a:endParaRPr lang="hr-HR"/>
          </a:p>
        </p:txBody>
      </p:sp>
      <p:sp>
        <p:nvSpPr>
          <p:cNvPr id="6" name="Rezervirano mjesto broja slajda 5"/>
          <p:cNvSpPr>
            <a:spLocks noGrp="1"/>
          </p:cNvSpPr>
          <p:nvPr>
            <p:ph type="sldNum" sz="quarter" idx="12"/>
          </p:nvPr>
        </p:nvSpPr>
        <p:spPr/>
        <p:txBody>
          <a:bodyPr/>
          <a:lstStyle/>
          <a:p>
            <a:fld id="{845D2DE5-79C8-4C92-9E91-1E937BBF6DF6}" type="slidenum">
              <a:rPr lang="hr-HR" smtClean="0"/>
              <a:t>‹#›</a:t>
            </a:fld>
            <a:endParaRPr lang="hr-HR"/>
          </a:p>
        </p:txBody>
      </p:sp>
    </p:spTree>
    <p:extLst>
      <p:ext uri="{BB962C8B-B14F-4D97-AF65-F5344CB8AC3E}">
        <p14:creationId xmlns:p14="http://schemas.microsoft.com/office/powerpoint/2010/main" val="836323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aglavlje sekcije">
    <p:spTree>
      <p:nvGrpSpPr>
        <p:cNvPr id="1" name=""/>
        <p:cNvGrpSpPr/>
        <p:nvPr/>
      </p:nvGrpSpPr>
      <p:grpSpPr>
        <a:xfrm>
          <a:off x="0" y="0"/>
          <a:ext cx="0" cy="0"/>
          <a:chOff x="0" y="0"/>
          <a:chExt cx="0" cy="0"/>
        </a:xfrm>
      </p:grpSpPr>
      <p:sp>
        <p:nvSpPr>
          <p:cNvPr id="2" name="Naslov 1"/>
          <p:cNvSpPr>
            <a:spLocks noGrp="1"/>
          </p:cNvSpPr>
          <p:nvPr>
            <p:ph type="title"/>
          </p:nvPr>
        </p:nvSpPr>
        <p:spPr>
          <a:xfrm>
            <a:off x="831850" y="1709738"/>
            <a:ext cx="10515600" cy="2852737"/>
          </a:xfrm>
        </p:spPr>
        <p:txBody>
          <a:bodyPr anchor="b"/>
          <a:lstStyle>
            <a:lvl1pPr>
              <a:defRPr sz="6000"/>
            </a:lvl1pPr>
          </a:lstStyle>
          <a:p>
            <a:r>
              <a:rPr lang="hr-HR" smtClean="0"/>
              <a:t>Uredite stil naslova matrice</a:t>
            </a:r>
            <a:endParaRPr lang="hr-HR"/>
          </a:p>
        </p:txBody>
      </p:sp>
      <p:sp>
        <p:nvSpPr>
          <p:cNvPr id="3" name="Rezervirano mjesto teksta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r-HR" smtClean="0"/>
              <a:t>Uredite stilove teksta matrice</a:t>
            </a:r>
          </a:p>
        </p:txBody>
      </p:sp>
      <p:sp>
        <p:nvSpPr>
          <p:cNvPr id="4" name="Rezervirano mjesto datuma 3"/>
          <p:cNvSpPr>
            <a:spLocks noGrp="1"/>
          </p:cNvSpPr>
          <p:nvPr>
            <p:ph type="dt" sz="half" idx="10"/>
          </p:nvPr>
        </p:nvSpPr>
        <p:spPr/>
        <p:txBody>
          <a:bodyPr/>
          <a:lstStyle/>
          <a:p>
            <a:fld id="{64FC2413-C7D8-404D-87ED-769BD318A6E4}" type="datetimeFigureOut">
              <a:rPr lang="hr-HR" smtClean="0"/>
              <a:t>8.2.2019.</a:t>
            </a:fld>
            <a:endParaRPr lang="hr-HR"/>
          </a:p>
        </p:txBody>
      </p:sp>
      <p:sp>
        <p:nvSpPr>
          <p:cNvPr id="5" name="Rezervirano mjesto podnožja 4"/>
          <p:cNvSpPr>
            <a:spLocks noGrp="1"/>
          </p:cNvSpPr>
          <p:nvPr>
            <p:ph type="ftr" sz="quarter" idx="11"/>
          </p:nvPr>
        </p:nvSpPr>
        <p:spPr/>
        <p:txBody>
          <a:bodyPr/>
          <a:lstStyle/>
          <a:p>
            <a:endParaRPr lang="hr-HR"/>
          </a:p>
        </p:txBody>
      </p:sp>
      <p:sp>
        <p:nvSpPr>
          <p:cNvPr id="6" name="Rezervirano mjesto broja slajda 5"/>
          <p:cNvSpPr>
            <a:spLocks noGrp="1"/>
          </p:cNvSpPr>
          <p:nvPr>
            <p:ph type="sldNum" sz="quarter" idx="12"/>
          </p:nvPr>
        </p:nvSpPr>
        <p:spPr/>
        <p:txBody>
          <a:bodyPr/>
          <a:lstStyle/>
          <a:p>
            <a:fld id="{845D2DE5-79C8-4C92-9E91-1E937BBF6DF6}" type="slidenum">
              <a:rPr lang="hr-HR" smtClean="0"/>
              <a:t>‹#›</a:t>
            </a:fld>
            <a:endParaRPr lang="hr-HR"/>
          </a:p>
        </p:txBody>
      </p:sp>
    </p:spTree>
    <p:extLst>
      <p:ext uri="{BB962C8B-B14F-4D97-AF65-F5344CB8AC3E}">
        <p14:creationId xmlns:p14="http://schemas.microsoft.com/office/powerpoint/2010/main" val="121169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sadržaja 2"/>
          <p:cNvSpPr>
            <a:spLocks noGrp="1"/>
          </p:cNvSpPr>
          <p:nvPr>
            <p:ph sz="half" idx="1"/>
          </p:nvPr>
        </p:nvSpPr>
        <p:spPr>
          <a:xfrm>
            <a:off x="838200" y="1825625"/>
            <a:ext cx="5181600" cy="4351338"/>
          </a:xfrm>
        </p:spPr>
        <p:txBody>
          <a:body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zervirano mjesto sadržaja 3"/>
          <p:cNvSpPr>
            <a:spLocks noGrp="1"/>
          </p:cNvSpPr>
          <p:nvPr>
            <p:ph sz="half" idx="2"/>
          </p:nvPr>
        </p:nvSpPr>
        <p:spPr>
          <a:xfrm>
            <a:off x="6172200" y="1825625"/>
            <a:ext cx="5181600" cy="4351338"/>
          </a:xfrm>
        </p:spPr>
        <p:txBody>
          <a:body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5" name="Rezervirano mjesto datuma 4"/>
          <p:cNvSpPr>
            <a:spLocks noGrp="1"/>
          </p:cNvSpPr>
          <p:nvPr>
            <p:ph type="dt" sz="half" idx="10"/>
          </p:nvPr>
        </p:nvSpPr>
        <p:spPr/>
        <p:txBody>
          <a:bodyPr/>
          <a:lstStyle/>
          <a:p>
            <a:fld id="{64FC2413-C7D8-404D-87ED-769BD318A6E4}" type="datetimeFigureOut">
              <a:rPr lang="hr-HR" smtClean="0"/>
              <a:t>8.2.2019.</a:t>
            </a:fld>
            <a:endParaRPr lang="hr-HR"/>
          </a:p>
        </p:txBody>
      </p:sp>
      <p:sp>
        <p:nvSpPr>
          <p:cNvPr id="6" name="Rezervirano mjesto podnožja 5"/>
          <p:cNvSpPr>
            <a:spLocks noGrp="1"/>
          </p:cNvSpPr>
          <p:nvPr>
            <p:ph type="ftr" sz="quarter" idx="11"/>
          </p:nvPr>
        </p:nvSpPr>
        <p:spPr/>
        <p:txBody>
          <a:bodyPr/>
          <a:lstStyle/>
          <a:p>
            <a:endParaRPr lang="hr-HR"/>
          </a:p>
        </p:txBody>
      </p:sp>
      <p:sp>
        <p:nvSpPr>
          <p:cNvPr id="7" name="Rezervirano mjesto broja slajda 6"/>
          <p:cNvSpPr>
            <a:spLocks noGrp="1"/>
          </p:cNvSpPr>
          <p:nvPr>
            <p:ph type="sldNum" sz="quarter" idx="12"/>
          </p:nvPr>
        </p:nvSpPr>
        <p:spPr/>
        <p:txBody>
          <a:bodyPr/>
          <a:lstStyle/>
          <a:p>
            <a:fld id="{845D2DE5-79C8-4C92-9E91-1E937BBF6DF6}" type="slidenum">
              <a:rPr lang="hr-HR" smtClean="0"/>
              <a:t>‹#›</a:t>
            </a:fld>
            <a:endParaRPr lang="hr-HR"/>
          </a:p>
        </p:txBody>
      </p:sp>
    </p:spTree>
    <p:extLst>
      <p:ext uri="{BB962C8B-B14F-4D97-AF65-F5344CB8AC3E}">
        <p14:creationId xmlns:p14="http://schemas.microsoft.com/office/powerpoint/2010/main" val="2267563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Usporedba">
    <p:spTree>
      <p:nvGrpSpPr>
        <p:cNvPr id="1" name=""/>
        <p:cNvGrpSpPr/>
        <p:nvPr/>
      </p:nvGrpSpPr>
      <p:grpSpPr>
        <a:xfrm>
          <a:off x="0" y="0"/>
          <a:ext cx="0" cy="0"/>
          <a:chOff x="0" y="0"/>
          <a:chExt cx="0" cy="0"/>
        </a:xfrm>
      </p:grpSpPr>
      <p:sp>
        <p:nvSpPr>
          <p:cNvPr id="2" name="Naslov 1"/>
          <p:cNvSpPr>
            <a:spLocks noGrp="1"/>
          </p:cNvSpPr>
          <p:nvPr>
            <p:ph type="title"/>
          </p:nvPr>
        </p:nvSpPr>
        <p:spPr>
          <a:xfrm>
            <a:off x="839788" y="365125"/>
            <a:ext cx="10515600" cy="1325563"/>
          </a:xfrm>
        </p:spPr>
        <p:txBody>
          <a:bodyPr/>
          <a:lstStyle/>
          <a:p>
            <a:r>
              <a:rPr lang="hr-HR" smtClean="0"/>
              <a:t>Uredite stil naslova matrice</a:t>
            </a:r>
            <a:endParaRPr lang="hr-HR"/>
          </a:p>
        </p:txBody>
      </p:sp>
      <p:sp>
        <p:nvSpPr>
          <p:cNvPr id="3" name="Rezervirano mjesto teksta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smtClean="0"/>
              <a:t>Uredite stilove teksta matrice</a:t>
            </a:r>
          </a:p>
        </p:txBody>
      </p:sp>
      <p:sp>
        <p:nvSpPr>
          <p:cNvPr id="4" name="Rezervirano mjesto sadržaja 3"/>
          <p:cNvSpPr>
            <a:spLocks noGrp="1"/>
          </p:cNvSpPr>
          <p:nvPr>
            <p:ph sz="half" idx="2"/>
          </p:nvPr>
        </p:nvSpPr>
        <p:spPr>
          <a:xfrm>
            <a:off x="839788" y="2505075"/>
            <a:ext cx="5157787" cy="3684588"/>
          </a:xfrm>
        </p:spPr>
        <p:txBody>
          <a:body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5" name="Rezervirano mjesto teksta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smtClean="0"/>
              <a:t>Uredite stilove teksta matrice</a:t>
            </a:r>
          </a:p>
        </p:txBody>
      </p:sp>
      <p:sp>
        <p:nvSpPr>
          <p:cNvPr id="6" name="Rezervirano mjesto sadržaja 5"/>
          <p:cNvSpPr>
            <a:spLocks noGrp="1"/>
          </p:cNvSpPr>
          <p:nvPr>
            <p:ph sz="quarter" idx="4"/>
          </p:nvPr>
        </p:nvSpPr>
        <p:spPr>
          <a:xfrm>
            <a:off x="6172200" y="2505075"/>
            <a:ext cx="5183188" cy="3684588"/>
          </a:xfrm>
        </p:spPr>
        <p:txBody>
          <a:body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7" name="Rezervirano mjesto datuma 6"/>
          <p:cNvSpPr>
            <a:spLocks noGrp="1"/>
          </p:cNvSpPr>
          <p:nvPr>
            <p:ph type="dt" sz="half" idx="10"/>
          </p:nvPr>
        </p:nvSpPr>
        <p:spPr/>
        <p:txBody>
          <a:bodyPr/>
          <a:lstStyle/>
          <a:p>
            <a:fld id="{64FC2413-C7D8-404D-87ED-769BD318A6E4}" type="datetimeFigureOut">
              <a:rPr lang="hr-HR" smtClean="0"/>
              <a:t>8.2.2019.</a:t>
            </a:fld>
            <a:endParaRPr lang="hr-HR"/>
          </a:p>
        </p:txBody>
      </p:sp>
      <p:sp>
        <p:nvSpPr>
          <p:cNvPr id="8" name="Rezervirano mjesto podnožja 7"/>
          <p:cNvSpPr>
            <a:spLocks noGrp="1"/>
          </p:cNvSpPr>
          <p:nvPr>
            <p:ph type="ftr" sz="quarter" idx="11"/>
          </p:nvPr>
        </p:nvSpPr>
        <p:spPr/>
        <p:txBody>
          <a:bodyPr/>
          <a:lstStyle/>
          <a:p>
            <a:endParaRPr lang="hr-HR"/>
          </a:p>
        </p:txBody>
      </p:sp>
      <p:sp>
        <p:nvSpPr>
          <p:cNvPr id="9" name="Rezervirano mjesto broja slajda 8"/>
          <p:cNvSpPr>
            <a:spLocks noGrp="1"/>
          </p:cNvSpPr>
          <p:nvPr>
            <p:ph type="sldNum" sz="quarter" idx="12"/>
          </p:nvPr>
        </p:nvSpPr>
        <p:spPr/>
        <p:txBody>
          <a:bodyPr/>
          <a:lstStyle/>
          <a:p>
            <a:fld id="{845D2DE5-79C8-4C92-9E91-1E937BBF6DF6}" type="slidenum">
              <a:rPr lang="hr-HR" smtClean="0"/>
              <a:t>‹#›</a:t>
            </a:fld>
            <a:endParaRPr lang="hr-HR"/>
          </a:p>
        </p:txBody>
      </p:sp>
    </p:spTree>
    <p:extLst>
      <p:ext uri="{BB962C8B-B14F-4D97-AF65-F5344CB8AC3E}">
        <p14:creationId xmlns:p14="http://schemas.microsoft.com/office/powerpoint/2010/main" val="3436396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datuma 2"/>
          <p:cNvSpPr>
            <a:spLocks noGrp="1"/>
          </p:cNvSpPr>
          <p:nvPr>
            <p:ph type="dt" sz="half" idx="10"/>
          </p:nvPr>
        </p:nvSpPr>
        <p:spPr/>
        <p:txBody>
          <a:bodyPr/>
          <a:lstStyle/>
          <a:p>
            <a:fld id="{64FC2413-C7D8-404D-87ED-769BD318A6E4}" type="datetimeFigureOut">
              <a:rPr lang="hr-HR" smtClean="0"/>
              <a:t>8.2.2019.</a:t>
            </a:fld>
            <a:endParaRPr lang="hr-HR"/>
          </a:p>
        </p:txBody>
      </p:sp>
      <p:sp>
        <p:nvSpPr>
          <p:cNvPr id="4" name="Rezervirano mjesto podnožja 3"/>
          <p:cNvSpPr>
            <a:spLocks noGrp="1"/>
          </p:cNvSpPr>
          <p:nvPr>
            <p:ph type="ftr" sz="quarter" idx="11"/>
          </p:nvPr>
        </p:nvSpPr>
        <p:spPr/>
        <p:txBody>
          <a:bodyPr/>
          <a:lstStyle/>
          <a:p>
            <a:endParaRPr lang="hr-HR"/>
          </a:p>
        </p:txBody>
      </p:sp>
      <p:sp>
        <p:nvSpPr>
          <p:cNvPr id="5" name="Rezervirano mjesto broja slajda 4"/>
          <p:cNvSpPr>
            <a:spLocks noGrp="1"/>
          </p:cNvSpPr>
          <p:nvPr>
            <p:ph type="sldNum" sz="quarter" idx="12"/>
          </p:nvPr>
        </p:nvSpPr>
        <p:spPr/>
        <p:txBody>
          <a:bodyPr/>
          <a:lstStyle/>
          <a:p>
            <a:fld id="{845D2DE5-79C8-4C92-9E91-1E937BBF6DF6}" type="slidenum">
              <a:rPr lang="hr-HR" smtClean="0"/>
              <a:t>‹#›</a:t>
            </a:fld>
            <a:endParaRPr lang="hr-HR"/>
          </a:p>
        </p:txBody>
      </p:sp>
    </p:spTree>
    <p:extLst>
      <p:ext uri="{BB962C8B-B14F-4D97-AF65-F5344CB8AC3E}">
        <p14:creationId xmlns:p14="http://schemas.microsoft.com/office/powerpoint/2010/main" val="116168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no">
    <p:spTree>
      <p:nvGrpSpPr>
        <p:cNvPr id="1" name=""/>
        <p:cNvGrpSpPr/>
        <p:nvPr/>
      </p:nvGrpSpPr>
      <p:grpSpPr>
        <a:xfrm>
          <a:off x="0" y="0"/>
          <a:ext cx="0" cy="0"/>
          <a:chOff x="0" y="0"/>
          <a:chExt cx="0" cy="0"/>
        </a:xfrm>
      </p:grpSpPr>
      <p:sp>
        <p:nvSpPr>
          <p:cNvPr id="2" name="Rezervirano mjesto datuma 1"/>
          <p:cNvSpPr>
            <a:spLocks noGrp="1"/>
          </p:cNvSpPr>
          <p:nvPr>
            <p:ph type="dt" sz="half" idx="10"/>
          </p:nvPr>
        </p:nvSpPr>
        <p:spPr/>
        <p:txBody>
          <a:bodyPr/>
          <a:lstStyle/>
          <a:p>
            <a:fld id="{64FC2413-C7D8-404D-87ED-769BD318A6E4}" type="datetimeFigureOut">
              <a:rPr lang="hr-HR" smtClean="0"/>
              <a:t>8.2.2019.</a:t>
            </a:fld>
            <a:endParaRPr lang="hr-HR"/>
          </a:p>
        </p:txBody>
      </p:sp>
      <p:sp>
        <p:nvSpPr>
          <p:cNvPr id="3" name="Rezervirano mjesto podnožja 2"/>
          <p:cNvSpPr>
            <a:spLocks noGrp="1"/>
          </p:cNvSpPr>
          <p:nvPr>
            <p:ph type="ftr" sz="quarter" idx="11"/>
          </p:nvPr>
        </p:nvSpPr>
        <p:spPr/>
        <p:txBody>
          <a:bodyPr/>
          <a:lstStyle/>
          <a:p>
            <a:endParaRPr lang="hr-HR"/>
          </a:p>
        </p:txBody>
      </p:sp>
      <p:sp>
        <p:nvSpPr>
          <p:cNvPr id="4" name="Rezervirano mjesto broja slajda 3"/>
          <p:cNvSpPr>
            <a:spLocks noGrp="1"/>
          </p:cNvSpPr>
          <p:nvPr>
            <p:ph type="sldNum" sz="quarter" idx="12"/>
          </p:nvPr>
        </p:nvSpPr>
        <p:spPr/>
        <p:txBody>
          <a:bodyPr/>
          <a:lstStyle/>
          <a:p>
            <a:fld id="{845D2DE5-79C8-4C92-9E91-1E937BBF6DF6}" type="slidenum">
              <a:rPr lang="hr-HR" smtClean="0"/>
              <a:t>‹#›</a:t>
            </a:fld>
            <a:endParaRPr lang="hr-HR"/>
          </a:p>
        </p:txBody>
      </p:sp>
    </p:spTree>
    <p:extLst>
      <p:ext uri="{BB962C8B-B14F-4D97-AF65-F5344CB8AC3E}">
        <p14:creationId xmlns:p14="http://schemas.microsoft.com/office/powerpoint/2010/main" val="3805295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Sadržaj s opisom">
    <p:spTree>
      <p:nvGrpSpPr>
        <p:cNvPr id="1" name=""/>
        <p:cNvGrpSpPr/>
        <p:nvPr/>
      </p:nvGrpSpPr>
      <p:grpSpPr>
        <a:xfrm>
          <a:off x="0" y="0"/>
          <a:ext cx="0" cy="0"/>
          <a:chOff x="0" y="0"/>
          <a:chExt cx="0" cy="0"/>
        </a:xfrm>
      </p:grpSpPr>
      <p:sp>
        <p:nvSpPr>
          <p:cNvPr id="2" name="Naslov 1"/>
          <p:cNvSpPr>
            <a:spLocks noGrp="1"/>
          </p:cNvSpPr>
          <p:nvPr>
            <p:ph type="title"/>
          </p:nvPr>
        </p:nvSpPr>
        <p:spPr>
          <a:xfrm>
            <a:off x="839788" y="457200"/>
            <a:ext cx="3932237" cy="1600200"/>
          </a:xfrm>
        </p:spPr>
        <p:txBody>
          <a:bodyPr anchor="b"/>
          <a:lstStyle>
            <a:lvl1pPr>
              <a:defRPr sz="3200"/>
            </a:lvl1pPr>
          </a:lstStyle>
          <a:p>
            <a:r>
              <a:rPr lang="hr-HR" smtClean="0"/>
              <a:t>Uredite stil naslova matrice</a:t>
            </a:r>
            <a:endParaRPr lang="hr-HR"/>
          </a:p>
        </p:txBody>
      </p:sp>
      <p:sp>
        <p:nvSpPr>
          <p:cNvPr id="3" name="Rezervirano mjesto sadržaja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zervirano mjesto teksta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r-HR" smtClean="0"/>
              <a:t>Uredite stilove teksta matrice</a:t>
            </a:r>
          </a:p>
        </p:txBody>
      </p:sp>
      <p:sp>
        <p:nvSpPr>
          <p:cNvPr id="5" name="Rezervirano mjesto datuma 4"/>
          <p:cNvSpPr>
            <a:spLocks noGrp="1"/>
          </p:cNvSpPr>
          <p:nvPr>
            <p:ph type="dt" sz="half" idx="10"/>
          </p:nvPr>
        </p:nvSpPr>
        <p:spPr/>
        <p:txBody>
          <a:bodyPr/>
          <a:lstStyle/>
          <a:p>
            <a:fld id="{64FC2413-C7D8-404D-87ED-769BD318A6E4}" type="datetimeFigureOut">
              <a:rPr lang="hr-HR" smtClean="0"/>
              <a:t>8.2.2019.</a:t>
            </a:fld>
            <a:endParaRPr lang="hr-HR"/>
          </a:p>
        </p:txBody>
      </p:sp>
      <p:sp>
        <p:nvSpPr>
          <p:cNvPr id="6" name="Rezervirano mjesto podnožja 5"/>
          <p:cNvSpPr>
            <a:spLocks noGrp="1"/>
          </p:cNvSpPr>
          <p:nvPr>
            <p:ph type="ftr" sz="quarter" idx="11"/>
          </p:nvPr>
        </p:nvSpPr>
        <p:spPr/>
        <p:txBody>
          <a:bodyPr/>
          <a:lstStyle/>
          <a:p>
            <a:endParaRPr lang="hr-HR"/>
          </a:p>
        </p:txBody>
      </p:sp>
      <p:sp>
        <p:nvSpPr>
          <p:cNvPr id="7" name="Rezervirano mjesto broja slajda 6"/>
          <p:cNvSpPr>
            <a:spLocks noGrp="1"/>
          </p:cNvSpPr>
          <p:nvPr>
            <p:ph type="sldNum" sz="quarter" idx="12"/>
          </p:nvPr>
        </p:nvSpPr>
        <p:spPr/>
        <p:txBody>
          <a:bodyPr/>
          <a:lstStyle/>
          <a:p>
            <a:fld id="{845D2DE5-79C8-4C92-9E91-1E937BBF6DF6}" type="slidenum">
              <a:rPr lang="hr-HR" smtClean="0"/>
              <a:t>‹#›</a:t>
            </a:fld>
            <a:endParaRPr lang="hr-HR"/>
          </a:p>
        </p:txBody>
      </p:sp>
    </p:spTree>
    <p:extLst>
      <p:ext uri="{BB962C8B-B14F-4D97-AF65-F5344CB8AC3E}">
        <p14:creationId xmlns:p14="http://schemas.microsoft.com/office/powerpoint/2010/main" val="1876491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Slika s opisom">
    <p:spTree>
      <p:nvGrpSpPr>
        <p:cNvPr id="1" name=""/>
        <p:cNvGrpSpPr/>
        <p:nvPr/>
      </p:nvGrpSpPr>
      <p:grpSpPr>
        <a:xfrm>
          <a:off x="0" y="0"/>
          <a:ext cx="0" cy="0"/>
          <a:chOff x="0" y="0"/>
          <a:chExt cx="0" cy="0"/>
        </a:xfrm>
      </p:grpSpPr>
      <p:sp>
        <p:nvSpPr>
          <p:cNvPr id="2" name="Naslov 1"/>
          <p:cNvSpPr>
            <a:spLocks noGrp="1"/>
          </p:cNvSpPr>
          <p:nvPr>
            <p:ph type="title"/>
          </p:nvPr>
        </p:nvSpPr>
        <p:spPr>
          <a:xfrm>
            <a:off x="839788" y="457200"/>
            <a:ext cx="3932237" cy="1600200"/>
          </a:xfrm>
        </p:spPr>
        <p:txBody>
          <a:bodyPr anchor="b"/>
          <a:lstStyle>
            <a:lvl1pPr>
              <a:defRPr sz="3200"/>
            </a:lvl1pPr>
          </a:lstStyle>
          <a:p>
            <a:r>
              <a:rPr lang="hr-HR" smtClean="0"/>
              <a:t>Uredite stil naslova matrice</a:t>
            </a:r>
            <a:endParaRPr lang="hr-HR"/>
          </a:p>
        </p:txBody>
      </p:sp>
      <p:sp>
        <p:nvSpPr>
          <p:cNvPr id="3" name="Rezervirano mjesto slik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r-HR"/>
          </a:p>
        </p:txBody>
      </p:sp>
      <p:sp>
        <p:nvSpPr>
          <p:cNvPr id="4" name="Rezervirano mjesto teksta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r-HR" smtClean="0"/>
              <a:t>Uredite stilove teksta matrice</a:t>
            </a:r>
          </a:p>
        </p:txBody>
      </p:sp>
      <p:sp>
        <p:nvSpPr>
          <p:cNvPr id="5" name="Rezervirano mjesto datuma 4"/>
          <p:cNvSpPr>
            <a:spLocks noGrp="1"/>
          </p:cNvSpPr>
          <p:nvPr>
            <p:ph type="dt" sz="half" idx="10"/>
          </p:nvPr>
        </p:nvSpPr>
        <p:spPr/>
        <p:txBody>
          <a:bodyPr/>
          <a:lstStyle/>
          <a:p>
            <a:fld id="{64FC2413-C7D8-404D-87ED-769BD318A6E4}" type="datetimeFigureOut">
              <a:rPr lang="hr-HR" smtClean="0"/>
              <a:t>8.2.2019.</a:t>
            </a:fld>
            <a:endParaRPr lang="hr-HR"/>
          </a:p>
        </p:txBody>
      </p:sp>
      <p:sp>
        <p:nvSpPr>
          <p:cNvPr id="6" name="Rezervirano mjesto podnožja 5"/>
          <p:cNvSpPr>
            <a:spLocks noGrp="1"/>
          </p:cNvSpPr>
          <p:nvPr>
            <p:ph type="ftr" sz="quarter" idx="11"/>
          </p:nvPr>
        </p:nvSpPr>
        <p:spPr/>
        <p:txBody>
          <a:bodyPr/>
          <a:lstStyle/>
          <a:p>
            <a:endParaRPr lang="hr-HR"/>
          </a:p>
        </p:txBody>
      </p:sp>
      <p:sp>
        <p:nvSpPr>
          <p:cNvPr id="7" name="Rezervirano mjesto broja slajda 6"/>
          <p:cNvSpPr>
            <a:spLocks noGrp="1"/>
          </p:cNvSpPr>
          <p:nvPr>
            <p:ph type="sldNum" sz="quarter" idx="12"/>
          </p:nvPr>
        </p:nvSpPr>
        <p:spPr/>
        <p:txBody>
          <a:bodyPr/>
          <a:lstStyle/>
          <a:p>
            <a:fld id="{845D2DE5-79C8-4C92-9E91-1E937BBF6DF6}" type="slidenum">
              <a:rPr lang="hr-HR" smtClean="0"/>
              <a:t>‹#›</a:t>
            </a:fld>
            <a:endParaRPr lang="hr-HR"/>
          </a:p>
        </p:txBody>
      </p:sp>
    </p:spTree>
    <p:extLst>
      <p:ext uri="{BB962C8B-B14F-4D97-AF65-F5344CB8AC3E}">
        <p14:creationId xmlns:p14="http://schemas.microsoft.com/office/powerpoint/2010/main" val="2239873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zervirano mjesto naslova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r-HR" smtClean="0"/>
              <a:t>Uredite stil naslova matrice</a:t>
            </a:r>
            <a:endParaRPr lang="hr-HR"/>
          </a:p>
        </p:txBody>
      </p:sp>
      <p:sp>
        <p:nvSpPr>
          <p:cNvPr id="3" name="Rezervirano mjesto teksta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zervirano mjesto datum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C2413-C7D8-404D-87ED-769BD318A6E4}" type="datetimeFigureOut">
              <a:rPr lang="hr-HR" smtClean="0"/>
              <a:t>8.2.2019.</a:t>
            </a:fld>
            <a:endParaRPr lang="hr-HR"/>
          </a:p>
        </p:txBody>
      </p:sp>
      <p:sp>
        <p:nvSpPr>
          <p:cNvPr id="5" name="Rezervirano mjesto podnožj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r-HR"/>
          </a:p>
        </p:txBody>
      </p:sp>
      <p:sp>
        <p:nvSpPr>
          <p:cNvPr id="6" name="Rezervirano mjesto broja slajd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5D2DE5-79C8-4C92-9E91-1E937BBF6DF6}" type="slidenum">
              <a:rPr lang="hr-HR" smtClean="0"/>
              <a:t>‹#›</a:t>
            </a:fld>
            <a:endParaRPr lang="hr-HR"/>
          </a:p>
        </p:txBody>
      </p:sp>
    </p:spTree>
    <p:extLst>
      <p:ext uri="{BB962C8B-B14F-4D97-AF65-F5344CB8AC3E}">
        <p14:creationId xmlns:p14="http://schemas.microsoft.com/office/powerpoint/2010/main" val="262314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ctrTitle"/>
          </p:nvPr>
        </p:nvSpPr>
        <p:spPr>
          <a:xfrm>
            <a:off x="1524000" y="1"/>
            <a:ext cx="9144000" cy="2834640"/>
          </a:xfrm>
        </p:spPr>
        <p:txBody>
          <a:bodyPr>
            <a:normAutofit fontScale="90000"/>
          </a:bodyPr>
          <a:lstStyle/>
          <a:p>
            <a:r>
              <a:rPr lang="hr-HR" sz="5500" b="1" dirty="0" smtClean="0">
                <a:solidFill>
                  <a:srgbClr val="00B0F0"/>
                </a:solidFill>
              </a:rPr>
              <a:t>ORDINACIJA DENTALNE MEDICINE </a:t>
            </a:r>
            <a:br>
              <a:rPr lang="hr-HR" sz="5500" b="1" dirty="0" smtClean="0">
                <a:solidFill>
                  <a:srgbClr val="00B0F0"/>
                </a:solidFill>
              </a:rPr>
            </a:br>
            <a:r>
              <a:rPr lang="hr-HR" sz="5500" b="1" dirty="0" smtClean="0">
                <a:solidFill>
                  <a:srgbClr val="00B0F0"/>
                </a:solidFill>
              </a:rPr>
              <a:t>IVAN KOMORA DR.MED.DENT.</a:t>
            </a:r>
            <a:br>
              <a:rPr lang="hr-HR" sz="5500" b="1" dirty="0" smtClean="0">
                <a:solidFill>
                  <a:srgbClr val="00B0F0"/>
                </a:solidFill>
              </a:rPr>
            </a:br>
            <a:r>
              <a:rPr lang="hr-HR" sz="3100" b="1" dirty="0" err="1" smtClean="0">
                <a:solidFill>
                  <a:srgbClr val="00B0F0"/>
                </a:solidFill>
              </a:rPr>
              <a:t>Preradovićeva</a:t>
            </a:r>
            <a:r>
              <a:rPr lang="hr-HR" sz="3100" b="1" dirty="0" smtClean="0">
                <a:solidFill>
                  <a:srgbClr val="00B0F0"/>
                </a:solidFill>
              </a:rPr>
              <a:t> </a:t>
            </a:r>
            <a:r>
              <a:rPr lang="hr-HR" sz="3100" b="1" dirty="0" err="1" smtClean="0">
                <a:solidFill>
                  <a:srgbClr val="00B0F0"/>
                </a:solidFill>
              </a:rPr>
              <a:t>bb</a:t>
            </a:r>
            <a:r>
              <a:rPr lang="hr-HR" sz="3100" b="1" dirty="0" smtClean="0">
                <a:solidFill>
                  <a:srgbClr val="00B0F0"/>
                </a:solidFill>
              </a:rPr>
              <a:t> </a:t>
            </a:r>
            <a:br>
              <a:rPr lang="hr-HR" sz="3100" b="1" dirty="0" smtClean="0">
                <a:solidFill>
                  <a:srgbClr val="00B0F0"/>
                </a:solidFill>
              </a:rPr>
            </a:br>
            <a:r>
              <a:rPr lang="hr-HR" sz="3100" b="1" dirty="0" smtClean="0">
                <a:solidFill>
                  <a:srgbClr val="00B0F0"/>
                </a:solidFill>
              </a:rPr>
              <a:t>43500 Daruvar</a:t>
            </a:r>
            <a:r>
              <a:rPr lang="hr-HR" sz="5500" dirty="0" smtClean="0"/>
              <a:t/>
            </a:r>
            <a:br>
              <a:rPr lang="hr-HR" sz="5500" dirty="0" smtClean="0"/>
            </a:br>
            <a:endParaRPr lang="hr-HR" sz="5500" dirty="0"/>
          </a:p>
        </p:txBody>
      </p:sp>
      <p:sp>
        <p:nvSpPr>
          <p:cNvPr id="3" name="Podnaslov 2"/>
          <p:cNvSpPr>
            <a:spLocks noGrp="1"/>
          </p:cNvSpPr>
          <p:nvPr>
            <p:ph type="subTitle" idx="1"/>
          </p:nvPr>
        </p:nvSpPr>
        <p:spPr>
          <a:xfrm>
            <a:off x="0" y="2103120"/>
            <a:ext cx="12192000" cy="4962698"/>
          </a:xfrm>
        </p:spPr>
        <p:txBody>
          <a:bodyPr/>
          <a:lstStyle/>
          <a:p>
            <a:r>
              <a:rPr lang="hr-HR" dirty="0" smtClean="0">
                <a:solidFill>
                  <a:srgbClr val="0000CC"/>
                </a:solidFill>
              </a:rPr>
              <a:t>Radno vrijeme</a:t>
            </a:r>
          </a:p>
          <a:p>
            <a:r>
              <a:rPr lang="hr-HR" dirty="0" smtClean="0">
                <a:solidFill>
                  <a:srgbClr val="0000CC"/>
                </a:solidFill>
              </a:rPr>
              <a:t>Ponedjeljak i utorak…………………………………………….13.00-20.30</a:t>
            </a:r>
          </a:p>
          <a:p>
            <a:r>
              <a:rPr lang="hr-HR" dirty="0" smtClean="0">
                <a:solidFill>
                  <a:srgbClr val="0000CC"/>
                </a:solidFill>
              </a:rPr>
              <a:t>Srijeda, četvrtak i petak……………………….............….07.00-14.30</a:t>
            </a:r>
          </a:p>
          <a:p>
            <a:r>
              <a:rPr lang="hr-HR" dirty="0" smtClean="0">
                <a:solidFill>
                  <a:srgbClr val="0000CC"/>
                </a:solidFill>
              </a:rPr>
              <a:t>Ordiniramo i po dogovoru</a:t>
            </a:r>
          </a:p>
          <a:p>
            <a:r>
              <a:rPr lang="hr-HR" dirty="0" smtClean="0">
                <a:solidFill>
                  <a:srgbClr val="0000CC"/>
                </a:solidFill>
              </a:rPr>
              <a:t>Prvi tjedan u mjesecu radimo: petak ( 13.00-20.30 ) i subota ( 07.30-15.00 )</a:t>
            </a:r>
          </a:p>
          <a:p>
            <a:r>
              <a:rPr lang="hr-HR" dirty="0" smtClean="0">
                <a:solidFill>
                  <a:srgbClr val="0000CC"/>
                </a:solidFill>
              </a:rPr>
              <a:t>Rad sa pacijentima</a:t>
            </a:r>
          </a:p>
          <a:p>
            <a:r>
              <a:rPr lang="hr-HR" dirty="0" smtClean="0">
                <a:solidFill>
                  <a:srgbClr val="0000CC"/>
                </a:solidFill>
              </a:rPr>
              <a:t>Ponedjeljak i utorak………………………........................13.30-19.00</a:t>
            </a:r>
          </a:p>
          <a:p>
            <a:r>
              <a:rPr lang="hr-HR" dirty="0" smtClean="0">
                <a:solidFill>
                  <a:srgbClr val="0000CC"/>
                </a:solidFill>
              </a:rPr>
              <a:t>Srijeda, četvrtak i petak………………………………………..07.30-13.00</a:t>
            </a:r>
          </a:p>
          <a:p>
            <a:r>
              <a:rPr lang="hr-HR" dirty="0" smtClean="0">
                <a:solidFill>
                  <a:srgbClr val="0000CC"/>
                </a:solidFill>
              </a:rPr>
              <a:t>Pauza: dopodnevna ( 10.00-10.30 ) i popodnevna smjena ( 15.30-16.00 ) </a:t>
            </a:r>
          </a:p>
          <a:p>
            <a:r>
              <a:rPr lang="hr-HR" dirty="0" smtClean="0">
                <a:solidFill>
                  <a:srgbClr val="CC0000"/>
                </a:solidFill>
              </a:rPr>
              <a:t>PACIJENTI SE NARUČUJU na br. 043-331084, 098-560196, tanjaivan.komora@gmail.com </a:t>
            </a:r>
          </a:p>
          <a:p>
            <a:endParaRPr lang="hr-HR" dirty="0"/>
          </a:p>
        </p:txBody>
      </p:sp>
    </p:spTree>
    <p:extLst>
      <p:ext uri="{BB962C8B-B14F-4D97-AF65-F5344CB8AC3E}">
        <p14:creationId xmlns:p14="http://schemas.microsoft.com/office/powerpoint/2010/main" val="25590600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smtClean="0"/>
              <a:t>SKYCE ZUBNI NAKIT</a:t>
            </a:r>
            <a:endParaRPr lang="hr-HR" dirty="0"/>
          </a:p>
        </p:txBody>
      </p:sp>
      <p:sp>
        <p:nvSpPr>
          <p:cNvPr id="3" name="Rezervirano mjesto sadržaja 2"/>
          <p:cNvSpPr>
            <a:spLocks noGrp="1"/>
          </p:cNvSpPr>
          <p:nvPr>
            <p:ph idx="1"/>
          </p:nvPr>
        </p:nvSpPr>
        <p:spPr/>
        <p:txBody>
          <a:bodyPr/>
          <a:lstStyle/>
          <a:p>
            <a:pPr marL="0" indent="0">
              <a:buNone/>
            </a:pPr>
            <a:r>
              <a:rPr lang="hr-HR" dirty="0" smtClean="0"/>
              <a:t>Zubni nakit </a:t>
            </a:r>
            <a:r>
              <a:rPr lang="hr-HR" dirty="0" err="1" smtClean="0"/>
              <a:t>Skyce</a:t>
            </a:r>
            <a:r>
              <a:rPr lang="hr-HR" dirty="0" smtClean="0"/>
              <a:t> tvrtke </a:t>
            </a:r>
            <a:r>
              <a:rPr lang="hr-HR" dirty="0" err="1" smtClean="0"/>
              <a:t>Ivoclar</a:t>
            </a:r>
            <a:r>
              <a:rPr lang="hr-HR" dirty="0" smtClean="0"/>
              <a:t> jednostavno se može lijepiti na površinu zuba bez </a:t>
            </a:r>
            <a:r>
              <a:rPr lang="hr-HR" dirty="0" err="1" smtClean="0"/>
              <a:t>preparacije</a:t>
            </a:r>
            <a:r>
              <a:rPr lang="hr-HR" dirty="0" smtClean="0"/>
              <a:t>.</a:t>
            </a:r>
          </a:p>
          <a:p>
            <a:pPr marL="0" indent="0">
              <a:buNone/>
            </a:pPr>
            <a:r>
              <a:rPr lang="hr-HR" dirty="0" err="1" smtClean="0"/>
              <a:t>Skyce</a:t>
            </a:r>
            <a:r>
              <a:rPr lang="hr-HR" dirty="0" smtClean="0"/>
              <a:t> daje dodatni sjaj svakom osmijehu.</a:t>
            </a:r>
            <a:endParaRPr lang="hr-HR" dirty="0"/>
          </a:p>
        </p:txBody>
      </p:sp>
    </p:spTree>
    <p:extLst>
      <p:ext uri="{BB962C8B-B14F-4D97-AF65-F5344CB8AC3E}">
        <p14:creationId xmlns:p14="http://schemas.microsoft.com/office/powerpoint/2010/main" val="916617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smtClean="0"/>
              <a:t>NAŠI CERTIFIKATI</a:t>
            </a:r>
            <a:endParaRPr lang="hr-HR" dirty="0"/>
          </a:p>
        </p:txBody>
      </p:sp>
      <p:sp>
        <p:nvSpPr>
          <p:cNvPr id="3" name="Rezervirano mjesto sadržaja 2"/>
          <p:cNvSpPr>
            <a:spLocks noGrp="1"/>
          </p:cNvSpPr>
          <p:nvPr>
            <p:ph idx="1"/>
          </p:nvPr>
        </p:nvSpPr>
        <p:spPr/>
        <p:txBody>
          <a:bodyPr/>
          <a:lstStyle/>
          <a:p>
            <a:pPr marL="0" indent="0">
              <a:buNone/>
            </a:pPr>
            <a:r>
              <a:rPr lang="hr-HR" dirty="0" smtClean="0"/>
              <a:t>Tu bi postavio slike od certifikata koje posjedujem.</a:t>
            </a:r>
            <a:endParaRPr lang="hr-HR" dirty="0"/>
          </a:p>
        </p:txBody>
      </p:sp>
    </p:spTree>
    <p:extLst>
      <p:ext uri="{BB962C8B-B14F-4D97-AF65-F5344CB8AC3E}">
        <p14:creationId xmlns:p14="http://schemas.microsoft.com/office/powerpoint/2010/main" val="2605775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smtClean="0"/>
              <a:t>NAŠI RADOVI</a:t>
            </a:r>
            <a:endParaRPr lang="hr-HR" dirty="0"/>
          </a:p>
        </p:txBody>
      </p:sp>
      <p:sp>
        <p:nvSpPr>
          <p:cNvPr id="3" name="Rezervirano mjesto sadržaja 2"/>
          <p:cNvSpPr>
            <a:spLocks noGrp="1"/>
          </p:cNvSpPr>
          <p:nvPr>
            <p:ph idx="1"/>
          </p:nvPr>
        </p:nvSpPr>
        <p:spPr/>
        <p:txBody>
          <a:bodyPr/>
          <a:lstStyle/>
          <a:p>
            <a:pPr marL="0" indent="0">
              <a:buNone/>
            </a:pPr>
            <a:r>
              <a:rPr lang="hr-HR" dirty="0" smtClean="0"/>
              <a:t>Tu bih postavio slike </a:t>
            </a:r>
            <a:r>
              <a:rPr lang="hr-HR" smtClean="0"/>
              <a:t>naših radova.</a:t>
            </a:r>
            <a:endParaRPr lang="hr-HR" dirty="0"/>
          </a:p>
        </p:txBody>
      </p:sp>
    </p:spTree>
    <p:extLst>
      <p:ext uri="{BB962C8B-B14F-4D97-AF65-F5344CB8AC3E}">
        <p14:creationId xmlns:p14="http://schemas.microsoft.com/office/powerpoint/2010/main" val="2807296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smtClean="0"/>
              <a:t>O NAMA</a:t>
            </a:r>
            <a:endParaRPr lang="hr-HR" dirty="0"/>
          </a:p>
        </p:txBody>
      </p:sp>
      <p:sp>
        <p:nvSpPr>
          <p:cNvPr id="3" name="Rezervirano mjesto sadržaja 2"/>
          <p:cNvSpPr>
            <a:spLocks noGrp="1"/>
          </p:cNvSpPr>
          <p:nvPr>
            <p:ph idx="1"/>
          </p:nvPr>
        </p:nvSpPr>
        <p:spPr/>
        <p:txBody>
          <a:bodyPr>
            <a:normAutofit fontScale="92500" lnSpcReduction="10000"/>
          </a:bodyPr>
          <a:lstStyle/>
          <a:p>
            <a:pPr marL="0" indent="0">
              <a:buNone/>
            </a:pPr>
            <a:r>
              <a:rPr lang="hr-HR" dirty="0" smtClean="0"/>
              <a:t>Radi se o dugogodišnjoj obiteljskoj tradiciji, koja započinje još davne 1968. godine sa mojim ocem Vladimirom Komora </a:t>
            </a:r>
            <a:r>
              <a:rPr lang="hr-HR" dirty="0" err="1" smtClean="0"/>
              <a:t>dr.med.dent</a:t>
            </a:r>
            <a:r>
              <a:rPr lang="hr-HR" dirty="0" smtClean="0"/>
              <a:t>.</a:t>
            </a:r>
          </a:p>
          <a:p>
            <a:pPr marL="0" indent="0">
              <a:buNone/>
            </a:pPr>
            <a:r>
              <a:rPr lang="hr-HR" dirty="0" smtClean="0"/>
              <a:t>Uz njega sam od najranije mladosti asistirajući i pomažući upoznao i zavolio dentalnu medicinu.</a:t>
            </a:r>
          </a:p>
          <a:p>
            <a:pPr marL="0" indent="0">
              <a:buNone/>
            </a:pPr>
            <a:r>
              <a:rPr lang="hr-HR" dirty="0" smtClean="0"/>
              <a:t>2002. godine završavam Fakultet dentalne medicine Sveučilišta u Zagrebu kao najbolji diplomant što je i zabilježeno u Ministarstvu znanosti i tehnologije. </a:t>
            </a:r>
          </a:p>
          <a:p>
            <a:pPr marL="0" indent="0">
              <a:buNone/>
            </a:pPr>
            <a:r>
              <a:rPr lang="hr-HR" dirty="0" smtClean="0"/>
              <a:t>Danas radim gotovo sve grane dentalne medicine od jednostavnih do složenih operativnih zahvata. Stalni sam sudski vještak iz područja dentalne medicine, drugi put sam izabrani član stručnoga vijeća Hrvatske komore dentalne medicine, od 2011. bavim se </a:t>
            </a:r>
            <a:r>
              <a:rPr lang="hr-HR" dirty="0" err="1" smtClean="0"/>
              <a:t>implantologijom</a:t>
            </a:r>
            <a:r>
              <a:rPr lang="hr-HR" dirty="0" smtClean="0"/>
              <a:t> sa 100 % uspjehom, </a:t>
            </a:r>
            <a:r>
              <a:rPr lang="hr-HR" dirty="0" err="1" smtClean="0"/>
              <a:t>ortodoncijom</a:t>
            </a:r>
            <a:r>
              <a:rPr lang="hr-HR" dirty="0"/>
              <a:t> </a:t>
            </a:r>
            <a:r>
              <a:rPr lang="hr-HR" dirty="0" smtClean="0"/>
              <a:t>te posjedujem niz certifikata sa stručnih edukacija.</a:t>
            </a:r>
            <a:endParaRPr lang="hr-HR" dirty="0"/>
          </a:p>
        </p:txBody>
      </p:sp>
    </p:spTree>
    <p:extLst>
      <p:ext uri="{BB962C8B-B14F-4D97-AF65-F5344CB8AC3E}">
        <p14:creationId xmlns:p14="http://schemas.microsoft.com/office/powerpoint/2010/main" val="3806219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smtClean="0"/>
              <a:t>NAŠA ORDINACIJA</a:t>
            </a:r>
            <a:endParaRPr lang="hr-HR" dirty="0"/>
          </a:p>
        </p:txBody>
      </p:sp>
      <p:sp>
        <p:nvSpPr>
          <p:cNvPr id="3" name="Rezervirano mjesto sadržaja 2"/>
          <p:cNvSpPr>
            <a:spLocks noGrp="1"/>
          </p:cNvSpPr>
          <p:nvPr>
            <p:ph idx="1"/>
          </p:nvPr>
        </p:nvSpPr>
        <p:spPr/>
        <p:txBody>
          <a:bodyPr>
            <a:normAutofit lnSpcReduction="10000"/>
          </a:bodyPr>
          <a:lstStyle/>
          <a:p>
            <a:pPr marL="0" indent="0">
              <a:buNone/>
            </a:pPr>
            <a:r>
              <a:rPr lang="hr-HR" dirty="0" smtClean="0"/>
              <a:t>Naša ordinacija nalazi se unutar Doma zdravlja Bjelovarsko-bilogorske županije u Daruvaru na adresi Petra Preradovića </a:t>
            </a:r>
            <a:r>
              <a:rPr lang="hr-HR" dirty="0" err="1" smtClean="0"/>
              <a:t>bb</a:t>
            </a:r>
            <a:r>
              <a:rPr lang="hr-HR" dirty="0" smtClean="0"/>
              <a:t>.</a:t>
            </a:r>
          </a:p>
          <a:p>
            <a:pPr marL="0" indent="0">
              <a:buNone/>
            </a:pPr>
            <a:r>
              <a:rPr lang="hr-HR" dirty="0" smtClean="0"/>
              <a:t>I čekaonica i ordinacija opremljene su kako bi se pacijent osjećao što ugodnije, opuštenije i sigurnije. </a:t>
            </a:r>
          </a:p>
          <a:p>
            <a:pPr marL="0" indent="0">
              <a:buNone/>
            </a:pPr>
            <a:r>
              <a:rPr lang="hr-HR" dirty="0" smtClean="0"/>
              <a:t>Ordinacija je opremljena sa dvije dentalne jedinice, dva </a:t>
            </a:r>
            <a:r>
              <a:rPr lang="hr-HR" dirty="0" err="1" smtClean="0"/>
              <a:t>rtg</a:t>
            </a:r>
            <a:r>
              <a:rPr lang="hr-HR" dirty="0" smtClean="0"/>
              <a:t> uređaja ( </a:t>
            </a:r>
            <a:r>
              <a:rPr lang="hr-HR" dirty="0" err="1" smtClean="0"/>
              <a:t>intraoralni</a:t>
            </a:r>
            <a:r>
              <a:rPr lang="hr-HR" dirty="0" smtClean="0"/>
              <a:t> </a:t>
            </a:r>
            <a:r>
              <a:rPr lang="hr-HR" dirty="0" err="1" smtClean="0"/>
              <a:t>rtg</a:t>
            </a:r>
            <a:r>
              <a:rPr lang="hr-HR" dirty="0" smtClean="0"/>
              <a:t> i digitalni </a:t>
            </a:r>
            <a:r>
              <a:rPr lang="hr-HR" dirty="0" err="1" smtClean="0"/>
              <a:t>ortopantomogram</a:t>
            </a:r>
            <a:r>
              <a:rPr lang="hr-HR" dirty="0" smtClean="0"/>
              <a:t> ), </a:t>
            </a:r>
            <a:r>
              <a:rPr lang="hr-HR" dirty="0" err="1" smtClean="0"/>
              <a:t>intraoralnom</a:t>
            </a:r>
            <a:r>
              <a:rPr lang="hr-HR" dirty="0" smtClean="0"/>
              <a:t> kamerom, Kavo </a:t>
            </a:r>
            <a:r>
              <a:rPr lang="hr-HR" dirty="0" err="1" smtClean="0"/>
              <a:t>diagnodent</a:t>
            </a:r>
            <a:r>
              <a:rPr lang="hr-HR" dirty="0" smtClean="0"/>
              <a:t> </a:t>
            </a:r>
            <a:r>
              <a:rPr lang="hr-HR" dirty="0" err="1" smtClean="0"/>
              <a:t>pen</a:t>
            </a:r>
            <a:r>
              <a:rPr lang="hr-HR" dirty="0" smtClean="0"/>
              <a:t> laserom za detekciju </a:t>
            </a:r>
            <a:r>
              <a:rPr lang="hr-HR" dirty="0" err="1" smtClean="0"/>
              <a:t>karijene</a:t>
            </a:r>
            <a:r>
              <a:rPr lang="hr-HR" dirty="0" smtClean="0"/>
              <a:t> lezije, </a:t>
            </a:r>
            <a:r>
              <a:rPr lang="hr-HR" dirty="0" err="1" smtClean="0"/>
              <a:t>Zoom</a:t>
            </a:r>
            <a:r>
              <a:rPr lang="hr-HR" dirty="0" smtClean="0"/>
              <a:t> II aparatom za izbjeljivanje zubi, </a:t>
            </a:r>
            <a:r>
              <a:rPr lang="hr-HR" dirty="0" err="1" smtClean="0"/>
              <a:t>Dentsply</a:t>
            </a:r>
            <a:r>
              <a:rPr lang="hr-HR" dirty="0" smtClean="0"/>
              <a:t> </a:t>
            </a:r>
            <a:r>
              <a:rPr lang="hr-HR" dirty="0" err="1" smtClean="0"/>
              <a:t>fotopolimerizacijskim</a:t>
            </a:r>
            <a:r>
              <a:rPr lang="hr-HR" dirty="0" smtClean="0"/>
              <a:t> svjetlom za određivanje boje zubi te nizom drugih aparata, instrumenata i materijala renomiranih svjetskih tvrtki kako bi našim pacijentima pružili najbolje što se nudi unutar dentalne medicine.</a:t>
            </a:r>
            <a:endParaRPr lang="hr-HR" dirty="0"/>
          </a:p>
        </p:txBody>
      </p:sp>
    </p:spTree>
    <p:extLst>
      <p:ext uri="{BB962C8B-B14F-4D97-AF65-F5344CB8AC3E}">
        <p14:creationId xmlns:p14="http://schemas.microsoft.com/office/powerpoint/2010/main" val="2723949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smtClean="0"/>
              <a:t>NAŠE USLUGE</a:t>
            </a:r>
            <a:endParaRPr lang="hr-HR" dirty="0"/>
          </a:p>
        </p:txBody>
      </p:sp>
      <p:sp>
        <p:nvSpPr>
          <p:cNvPr id="3" name="Rezervirano mjesto sadržaja 2"/>
          <p:cNvSpPr>
            <a:spLocks noGrp="1"/>
          </p:cNvSpPr>
          <p:nvPr>
            <p:ph idx="1"/>
          </p:nvPr>
        </p:nvSpPr>
        <p:spPr/>
        <p:txBody>
          <a:bodyPr>
            <a:normAutofit fontScale="25000" lnSpcReduction="20000"/>
          </a:bodyPr>
          <a:lstStyle/>
          <a:p>
            <a:pPr marL="0" indent="0">
              <a:buNone/>
            </a:pPr>
            <a:r>
              <a:rPr lang="hr-HR" dirty="0" smtClean="0"/>
              <a:t>1. ESTETSKA I KONZERVATIVNA DENTALNA MEDICINA</a:t>
            </a:r>
          </a:p>
          <a:p>
            <a:pPr marL="514350" indent="-514350">
              <a:buAutoNum type="alphaLcParenR"/>
            </a:pPr>
            <a:r>
              <a:rPr lang="hr-HR" dirty="0" smtClean="0"/>
              <a:t>Estetski ispuni ( </a:t>
            </a:r>
            <a:r>
              <a:rPr lang="hr-HR" dirty="0" err="1" smtClean="0"/>
              <a:t>Ivoclar</a:t>
            </a:r>
            <a:r>
              <a:rPr lang="hr-HR" dirty="0" smtClean="0"/>
              <a:t>, 3M, GC )</a:t>
            </a:r>
          </a:p>
          <a:p>
            <a:pPr marL="514350" indent="-514350">
              <a:buAutoNum type="alphaLcParenR"/>
            </a:pPr>
            <a:r>
              <a:rPr lang="hr-HR" dirty="0" err="1" smtClean="0"/>
              <a:t>Endodontska</a:t>
            </a:r>
            <a:r>
              <a:rPr lang="hr-HR" dirty="0" smtClean="0"/>
              <a:t> terapija – liječenje zubi</a:t>
            </a:r>
          </a:p>
          <a:p>
            <a:pPr marL="514350" indent="-514350">
              <a:buAutoNum type="alphaLcParenR"/>
            </a:pPr>
            <a:r>
              <a:rPr lang="hr-HR" dirty="0" err="1" smtClean="0"/>
              <a:t>Inlay</a:t>
            </a:r>
            <a:r>
              <a:rPr lang="hr-HR" dirty="0" smtClean="0"/>
              <a:t> / </a:t>
            </a:r>
            <a:r>
              <a:rPr lang="hr-HR" dirty="0" err="1" smtClean="0"/>
              <a:t>Onlay</a:t>
            </a:r>
            <a:r>
              <a:rPr lang="hr-HR" dirty="0" smtClean="0"/>
              <a:t> / </a:t>
            </a:r>
            <a:r>
              <a:rPr lang="hr-HR" dirty="0" err="1" smtClean="0"/>
              <a:t>Overlay</a:t>
            </a:r>
            <a:endParaRPr lang="hr-HR" dirty="0" smtClean="0"/>
          </a:p>
          <a:p>
            <a:pPr marL="514350" indent="-514350">
              <a:buAutoNum type="alphaLcParenR"/>
            </a:pPr>
            <a:r>
              <a:rPr lang="hr-HR" dirty="0" smtClean="0"/>
              <a:t>Uklanjanje tvrdih i mekanih zubnih naslaga i pigmenata ( ultrazvuk, pjeskarenje, četkice i paste )</a:t>
            </a:r>
          </a:p>
          <a:p>
            <a:pPr marL="0" indent="0">
              <a:buNone/>
            </a:pPr>
            <a:r>
              <a:rPr lang="hr-HR" dirty="0" smtClean="0"/>
              <a:t>2. DJEČJA DENTALNA MEDICINA</a:t>
            </a:r>
          </a:p>
          <a:p>
            <a:pPr marL="0" indent="0">
              <a:buNone/>
            </a:pPr>
            <a:r>
              <a:rPr lang="hr-HR" dirty="0" smtClean="0"/>
              <a:t>3. PARODONTOLOGIJA</a:t>
            </a:r>
          </a:p>
          <a:p>
            <a:pPr marL="0" indent="0">
              <a:buNone/>
            </a:pPr>
            <a:r>
              <a:rPr lang="hr-HR" dirty="0" smtClean="0"/>
              <a:t>4. STOMATOLOŠKA PROTETIKA ( IVOCLAR VIVADENT )</a:t>
            </a:r>
          </a:p>
          <a:p>
            <a:pPr marL="514350" indent="-514350">
              <a:buAutoNum type="alphaLcParenR"/>
            </a:pPr>
            <a:r>
              <a:rPr lang="hr-HR" dirty="0" smtClean="0"/>
              <a:t>Zubne proteze ( djelomične / potpune, </a:t>
            </a:r>
            <a:r>
              <a:rPr lang="hr-HR" dirty="0" err="1" smtClean="0"/>
              <a:t>akrilatne</a:t>
            </a:r>
            <a:r>
              <a:rPr lang="hr-HR" dirty="0" smtClean="0"/>
              <a:t> / metalne – </a:t>
            </a:r>
            <a:r>
              <a:rPr lang="hr-HR" dirty="0" err="1" smtClean="0"/>
              <a:t>wironit</a:t>
            </a:r>
            <a:r>
              <a:rPr lang="hr-HR" dirty="0" smtClean="0"/>
              <a:t> )</a:t>
            </a:r>
          </a:p>
          <a:p>
            <a:pPr marL="514350" indent="-514350">
              <a:buAutoNum type="alphaLcParenR"/>
            </a:pPr>
            <a:r>
              <a:rPr lang="hr-HR" dirty="0" smtClean="0"/>
              <a:t>Krunice ( metal-keramika, </a:t>
            </a:r>
            <a:r>
              <a:rPr lang="hr-HR" dirty="0" err="1" smtClean="0"/>
              <a:t>cirkon</a:t>
            </a:r>
            <a:r>
              <a:rPr lang="hr-HR" dirty="0" smtClean="0"/>
              <a:t>-keramika, puna keramika )</a:t>
            </a:r>
          </a:p>
          <a:p>
            <a:pPr marL="514350" indent="-514350">
              <a:buAutoNum type="alphaLcParenR"/>
            </a:pPr>
            <a:r>
              <a:rPr lang="hr-HR" dirty="0" smtClean="0"/>
              <a:t>Keramičke </a:t>
            </a:r>
            <a:r>
              <a:rPr lang="hr-HR" dirty="0" err="1" smtClean="0"/>
              <a:t>ljuskice</a:t>
            </a:r>
            <a:r>
              <a:rPr lang="hr-HR" dirty="0" smtClean="0"/>
              <a:t> </a:t>
            </a:r>
          </a:p>
          <a:p>
            <a:pPr marL="514350" indent="-514350">
              <a:buAutoNum type="alphaLcParenR"/>
            </a:pPr>
            <a:r>
              <a:rPr lang="hr-HR" dirty="0" smtClean="0"/>
              <a:t>Mostovi ( metal-keramika, </a:t>
            </a:r>
            <a:r>
              <a:rPr lang="hr-HR" dirty="0" err="1" smtClean="0"/>
              <a:t>cirkon</a:t>
            </a:r>
            <a:r>
              <a:rPr lang="hr-HR" dirty="0" smtClean="0"/>
              <a:t>-keramika, puna keramika )</a:t>
            </a:r>
          </a:p>
          <a:p>
            <a:pPr marL="0" indent="0">
              <a:buNone/>
            </a:pPr>
            <a:r>
              <a:rPr lang="hr-HR" dirty="0" smtClean="0"/>
              <a:t>5. IMPLANTOLOGIJA</a:t>
            </a:r>
          </a:p>
          <a:p>
            <a:pPr marL="0" indent="0">
              <a:buNone/>
            </a:pPr>
            <a:r>
              <a:rPr lang="hr-HR" dirty="0" smtClean="0"/>
              <a:t>6. ORTODONCIJA</a:t>
            </a:r>
          </a:p>
          <a:p>
            <a:pPr marL="514350" indent="-514350">
              <a:buAutoNum type="alphaLcParenR"/>
            </a:pPr>
            <a:r>
              <a:rPr lang="hr-HR" dirty="0" smtClean="0"/>
              <a:t>Mobilni aparati</a:t>
            </a:r>
          </a:p>
          <a:p>
            <a:pPr marL="514350" indent="-514350">
              <a:buAutoNum type="alphaLcParenR"/>
            </a:pPr>
            <a:r>
              <a:rPr lang="hr-HR" dirty="0" smtClean="0"/>
              <a:t>Fiksni aparati</a:t>
            </a:r>
          </a:p>
          <a:p>
            <a:pPr marL="0" indent="0">
              <a:buNone/>
            </a:pPr>
            <a:r>
              <a:rPr lang="hr-HR" dirty="0" smtClean="0"/>
              <a:t>7. ZOOM II IZBJELJIVANJE ZUBI</a:t>
            </a:r>
          </a:p>
          <a:p>
            <a:pPr marL="0" indent="0">
              <a:buNone/>
            </a:pPr>
            <a:r>
              <a:rPr lang="hr-HR" dirty="0" smtClean="0"/>
              <a:t>8. ESTETIKA LICA ( </a:t>
            </a:r>
            <a:r>
              <a:rPr lang="hr-HR" dirty="0" err="1" smtClean="0"/>
              <a:t>hijaluronski</a:t>
            </a:r>
            <a:r>
              <a:rPr lang="hr-HR" dirty="0" smtClean="0"/>
              <a:t> </a:t>
            </a:r>
            <a:r>
              <a:rPr lang="hr-HR" dirty="0" err="1" smtClean="0"/>
              <a:t>fileri</a:t>
            </a:r>
            <a:r>
              <a:rPr lang="hr-HR" dirty="0" smtClean="0"/>
              <a:t> )</a:t>
            </a:r>
          </a:p>
          <a:p>
            <a:pPr marL="0" indent="0">
              <a:buNone/>
            </a:pPr>
            <a:r>
              <a:rPr lang="hr-HR" dirty="0" smtClean="0"/>
              <a:t>9. DIGITALNI RENDGEN ZUBI ( ciljana snimka, </a:t>
            </a:r>
            <a:r>
              <a:rPr lang="hr-HR" dirty="0" err="1" smtClean="0"/>
              <a:t>ortopantomogram</a:t>
            </a:r>
            <a:r>
              <a:rPr lang="hr-HR" dirty="0" smtClean="0"/>
              <a:t> )</a:t>
            </a:r>
          </a:p>
          <a:p>
            <a:pPr marL="0" indent="0">
              <a:buNone/>
            </a:pPr>
            <a:r>
              <a:rPr lang="hr-HR" dirty="0" smtClean="0"/>
              <a:t>10. LASERSKO OTKRIVANJE KARIJESA</a:t>
            </a:r>
            <a:endParaRPr lang="hr-HR" dirty="0"/>
          </a:p>
        </p:txBody>
      </p:sp>
    </p:spTree>
    <p:extLst>
      <p:ext uri="{BB962C8B-B14F-4D97-AF65-F5344CB8AC3E}">
        <p14:creationId xmlns:p14="http://schemas.microsoft.com/office/powerpoint/2010/main" val="1700747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smtClean="0"/>
              <a:t>IMPLANTOLOGIJA</a:t>
            </a:r>
            <a:endParaRPr lang="hr-HR" dirty="0"/>
          </a:p>
        </p:txBody>
      </p:sp>
      <p:sp>
        <p:nvSpPr>
          <p:cNvPr id="3" name="Rezervirano mjesto sadržaja 2"/>
          <p:cNvSpPr>
            <a:spLocks noGrp="1"/>
          </p:cNvSpPr>
          <p:nvPr>
            <p:ph idx="1"/>
          </p:nvPr>
        </p:nvSpPr>
        <p:spPr/>
        <p:txBody>
          <a:bodyPr/>
          <a:lstStyle/>
          <a:p>
            <a:pPr marL="0" indent="0">
              <a:buNone/>
            </a:pPr>
            <a:r>
              <a:rPr lang="hr-HR" dirty="0" err="1" smtClean="0"/>
              <a:t>Implantologijom</a:t>
            </a:r>
            <a:r>
              <a:rPr lang="hr-HR" dirty="0" smtClean="0"/>
              <a:t> se bavimo od 2011. godine sa 100% uspješnošću. Ukoliko trebate implantate možete se odlučiti za nekoliko renomiranih tvrtki koje koristimo u našoj ordinaciji. To su: </a:t>
            </a:r>
            <a:r>
              <a:rPr lang="hr-HR" dirty="0" err="1" smtClean="0"/>
              <a:t>Straumann</a:t>
            </a:r>
            <a:r>
              <a:rPr lang="hr-HR" dirty="0" smtClean="0"/>
              <a:t>, Nobel </a:t>
            </a:r>
            <a:r>
              <a:rPr lang="hr-HR" dirty="0" err="1" smtClean="0"/>
              <a:t>biocare</a:t>
            </a:r>
            <a:r>
              <a:rPr lang="hr-HR" dirty="0" smtClean="0"/>
              <a:t>, </a:t>
            </a:r>
            <a:r>
              <a:rPr lang="hr-HR" dirty="0" err="1" smtClean="0"/>
              <a:t>Icx</a:t>
            </a:r>
            <a:r>
              <a:rPr lang="hr-HR" dirty="0" smtClean="0"/>
              <a:t>, </a:t>
            </a:r>
            <a:r>
              <a:rPr lang="hr-HR" dirty="0" err="1" smtClean="0"/>
              <a:t>Mis</a:t>
            </a:r>
            <a:r>
              <a:rPr lang="hr-HR" dirty="0" smtClean="0"/>
              <a:t>, </a:t>
            </a:r>
            <a:r>
              <a:rPr lang="hr-HR" dirty="0" err="1" smtClean="0"/>
              <a:t>Zimmer</a:t>
            </a:r>
            <a:r>
              <a:rPr lang="hr-HR" dirty="0" smtClean="0"/>
              <a:t>.</a:t>
            </a:r>
          </a:p>
          <a:p>
            <a:pPr marL="0" indent="0">
              <a:buNone/>
            </a:pPr>
            <a:r>
              <a:rPr lang="hr-HR" dirty="0" smtClean="0"/>
              <a:t>Nedostatak koštanog tkiva </a:t>
            </a:r>
            <a:r>
              <a:rPr lang="hr-HR" dirty="0" err="1" smtClean="0"/>
              <a:t>riješavamo</a:t>
            </a:r>
            <a:r>
              <a:rPr lang="hr-HR" dirty="0" smtClean="0"/>
              <a:t> augmentacijom bilo sa umjetnom ili prirodnom kosti.</a:t>
            </a:r>
            <a:endParaRPr lang="hr-HR" dirty="0"/>
          </a:p>
        </p:txBody>
      </p:sp>
    </p:spTree>
    <p:extLst>
      <p:ext uri="{BB962C8B-B14F-4D97-AF65-F5344CB8AC3E}">
        <p14:creationId xmlns:p14="http://schemas.microsoft.com/office/powerpoint/2010/main" val="1457067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smtClean="0"/>
              <a:t>ORTODONCIJA</a:t>
            </a:r>
            <a:endParaRPr lang="hr-HR" dirty="0"/>
          </a:p>
        </p:txBody>
      </p:sp>
      <p:sp>
        <p:nvSpPr>
          <p:cNvPr id="3" name="Rezervirano mjesto sadržaja 2"/>
          <p:cNvSpPr>
            <a:spLocks noGrp="1"/>
          </p:cNvSpPr>
          <p:nvPr>
            <p:ph idx="1"/>
          </p:nvPr>
        </p:nvSpPr>
        <p:spPr/>
        <p:txBody>
          <a:bodyPr/>
          <a:lstStyle/>
          <a:p>
            <a:pPr marL="0" indent="0">
              <a:buNone/>
            </a:pPr>
            <a:r>
              <a:rPr lang="hr-HR" dirty="0" smtClean="0"/>
              <a:t>Izrađujemo i postavljamo mobilne i fiksne </a:t>
            </a:r>
            <a:r>
              <a:rPr lang="hr-HR" dirty="0" err="1" smtClean="0"/>
              <a:t>aparatiće</a:t>
            </a:r>
            <a:r>
              <a:rPr lang="hr-HR" dirty="0" smtClean="0"/>
              <a:t>. Od fiksnih </a:t>
            </a:r>
            <a:r>
              <a:rPr lang="hr-HR" dirty="0" err="1" smtClean="0"/>
              <a:t>aparatića</a:t>
            </a:r>
            <a:r>
              <a:rPr lang="hr-HR" dirty="0" smtClean="0"/>
              <a:t> radimo isključivo sa estetskim keramičkim bravicama a također posjedujemo certifikat za rad sa Damon sistemom i </a:t>
            </a:r>
            <a:r>
              <a:rPr lang="hr-HR" dirty="0" err="1" smtClean="0"/>
              <a:t>MyClear</a:t>
            </a:r>
            <a:r>
              <a:rPr lang="hr-HR" dirty="0" smtClean="0"/>
              <a:t> brace sistemom ( „nevidljivi </a:t>
            </a:r>
            <a:r>
              <a:rPr lang="hr-HR" dirty="0" err="1" smtClean="0"/>
              <a:t>aparatić</a:t>
            </a:r>
            <a:r>
              <a:rPr lang="hr-HR" dirty="0" smtClean="0"/>
              <a:t>” )</a:t>
            </a:r>
            <a:endParaRPr lang="hr-HR" dirty="0"/>
          </a:p>
        </p:txBody>
      </p:sp>
    </p:spTree>
    <p:extLst>
      <p:ext uri="{BB962C8B-B14F-4D97-AF65-F5344CB8AC3E}">
        <p14:creationId xmlns:p14="http://schemas.microsoft.com/office/powerpoint/2010/main" val="3409815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smtClean="0"/>
              <a:t>RTG ZUBI</a:t>
            </a:r>
            <a:endParaRPr lang="hr-HR" dirty="0"/>
          </a:p>
        </p:txBody>
      </p:sp>
      <p:sp>
        <p:nvSpPr>
          <p:cNvPr id="3" name="Rezervirano mjesto sadržaja 2"/>
          <p:cNvSpPr>
            <a:spLocks noGrp="1"/>
          </p:cNvSpPr>
          <p:nvPr>
            <p:ph idx="1"/>
          </p:nvPr>
        </p:nvSpPr>
        <p:spPr/>
        <p:txBody>
          <a:bodyPr/>
          <a:lstStyle/>
          <a:p>
            <a:pPr marL="0" indent="0">
              <a:buNone/>
            </a:pPr>
            <a:r>
              <a:rPr lang="hr-HR" dirty="0" smtClean="0"/>
              <a:t>U našoj ordinaciji koristimo moderan digitalni </a:t>
            </a:r>
            <a:r>
              <a:rPr lang="hr-HR" dirty="0" err="1" smtClean="0"/>
              <a:t>ortopantomogram</a:t>
            </a:r>
            <a:r>
              <a:rPr lang="hr-HR" dirty="0" smtClean="0"/>
              <a:t>. Snima sve zube u gornjoj i donjoj čeljusti, </a:t>
            </a:r>
            <a:r>
              <a:rPr lang="hr-HR" dirty="0" err="1" smtClean="0"/>
              <a:t>maksilarne</a:t>
            </a:r>
            <a:r>
              <a:rPr lang="hr-HR" dirty="0" smtClean="0"/>
              <a:t> sinuse, </a:t>
            </a:r>
            <a:r>
              <a:rPr lang="hr-HR" dirty="0" err="1" smtClean="0"/>
              <a:t>temporomandibularne</a:t>
            </a:r>
            <a:r>
              <a:rPr lang="hr-HR" dirty="0" smtClean="0"/>
              <a:t> zglobove, koštano tkivo i stanje potpornog aparata zuba. </a:t>
            </a:r>
          </a:p>
          <a:p>
            <a:pPr marL="0" indent="0">
              <a:buNone/>
            </a:pPr>
            <a:r>
              <a:rPr lang="hr-HR" dirty="0" smtClean="0"/>
              <a:t>Moguće je napraviti i ciljanu </a:t>
            </a:r>
            <a:r>
              <a:rPr lang="hr-HR" dirty="0" err="1" smtClean="0"/>
              <a:t>intraoralnu</a:t>
            </a:r>
            <a:r>
              <a:rPr lang="hr-HR" dirty="0" smtClean="0"/>
              <a:t> snimku pojedinačnih zubi uz pomoć našeg </a:t>
            </a:r>
            <a:r>
              <a:rPr lang="hr-HR" dirty="0" err="1" smtClean="0"/>
              <a:t>intraoralnog</a:t>
            </a:r>
            <a:r>
              <a:rPr lang="hr-HR" dirty="0" smtClean="0"/>
              <a:t> </a:t>
            </a:r>
            <a:r>
              <a:rPr lang="hr-HR" dirty="0" err="1" smtClean="0"/>
              <a:t>rtg</a:t>
            </a:r>
            <a:r>
              <a:rPr lang="hr-HR" dirty="0" smtClean="0"/>
              <a:t> uređaja.</a:t>
            </a:r>
            <a:endParaRPr lang="hr-HR" dirty="0"/>
          </a:p>
        </p:txBody>
      </p:sp>
    </p:spTree>
    <p:extLst>
      <p:ext uri="{BB962C8B-B14F-4D97-AF65-F5344CB8AC3E}">
        <p14:creationId xmlns:p14="http://schemas.microsoft.com/office/powerpoint/2010/main" val="2987633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smtClean="0"/>
              <a:t>PROTETIKA FIKSNA / MOBILNA</a:t>
            </a:r>
            <a:endParaRPr lang="hr-HR" dirty="0"/>
          </a:p>
        </p:txBody>
      </p:sp>
      <p:sp>
        <p:nvSpPr>
          <p:cNvPr id="3" name="Rezervirano mjesto sadržaja 2"/>
          <p:cNvSpPr>
            <a:spLocks noGrp="1"/>
          </p:cNvSpPr>
          <p:nvPr>
            <p:ph idx="1"/>
          </p:nvPr>
        </p:nvSpPr>
        <p:spPr/>
        <p:txBody>
          <a:bodyPr/>
          <a:lstStyle/>
          <a:p>
            <a:r>
              <a:rPr lang="hr-HR" dirty="0" smtClean="0"/>
              <a:t>Dajemo 10 godina garancije na sve fiksno-</a:t>
            </a:r>
            <a:r>
              <a:rPr lang="hr-HR" dirty="0" err="1" smtClean="0"/>
              <a:t>protetske</a:t>
            </a:r>
            <a:r>
              <a:rPr lang="hr-HR" dirty="0" smtClean="0"/>
              <a:t> radove.</a:t>
            </a:r>
          </a:p>
          <a:p>
            <a:r>
              <a:rPr lang="hr-HR" dirty="0" smtClean="0"/>
              <a:t>Dajemo 5 godina garancije na sve mobilne radove ( djelomične / potpune proteze )</a:t>
            </a:r>
          </a:p>
          <a:p>
            <a:r>
              <a:rPr lang="hr-HR" dirty="0" smtClean="0"/>
              <a:t>Naša ordinacija dugi niz godina surađuje sa prvim zubotehničkim laboratorijem u Hrvatskoj koji je prošao ISO 9001:2008 SINCERT certifikaciju. Svi korišteni materijali ocijenjeni su kao </a:t>
            </a:r>
            <a:r>
              <a:rPr lang="hr-HR" dirty="0" err="1" smtClean="0"/>
              <a:t>biokompatibilni</a:t>
            </a:r>
            <a:r>
              <a:rPr lang="hr-HR" dirty="0" smtClean="0"/>
              <a:t> i proizvodi su renomiranih svjetskih tvrtki.</a:t>
            </a:r>
            <a:endParaRPr lang="hr-HR" dirty="0"/>
          </a:p>
        </p:txBody>
      </p:sp>
    </p:spTree>
    <p:extLst>
      <p:ext uri="{BB962C8B-B14F-4D97-AF65-F5344CB8AC3E}">
        <p14:creationId xmlns:p14="http://schemas.microsoft.com/office/powerpoint/2010/main" val="1761559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smtClean="0"/>
              <a:t>IZBJELJIVANJE ZUBI</a:t>
            </a:r>
            <a:endParaRPr lang="hr-HR" dirty="0"/>
          </a:p>
        </p:txBody>
      </p:sp>
      <p:sp>
        <p:nvSpPr>
          <p:cNvPr id="3" name="Rezervirano mjesto sadržaja 2"/>
          <p:cNvSpPr>
            <a:spLocks noGrp="1"/>
          </p:cNvSpPr>
          <p:nvPr>
            <p:ph idx="1"/>
          </p:nvPr>
        </p:nvSpPr>
        <p:spPr/>
        <p:txBody>
          <a:bodyPr/>
          <a:lstStyle/>
          <a:p>
            <a:pPr marL="0" indent="0">
              <a:buNone/>
            </a:pPr>
            <a:r>
              <a:rPr lang="hr-HR" dirty="0" smtClean="0"/>
              <a:t>Dugi niz godina uspješno koristimo Philips </a:t>
            </a:r>
            <a:r>
              <a:rPr lang="hr-HR" dirty="0" err="1" smtClean="0"/>
              <a:t>Zoom</a:t>
            </a:r>
            <a:r>
              <a:rPr lang="hr-HR" dirty="0" smtClean="0"/>
              <a:t> II sistem za izbjeljivanje zubi koji je neprikosnoveni lider na području profesionalnog izbjeljivanja zubi.</a:t>
            </a:r>
          </a:p>
          <a:p>
            <a:pPr marL="0" indent="0">
              <a:buNone/>
            </a:pPr>
            <a:r>
              <a:rPr lang="hr-HR" dirty="0" smtClean="0"/>
              <a:t>Ovaj sistem omogućuje izbjeljivanje od 8 nijansi bez pojave osjetljivosti zuba kod pacijenata u samo 45 minuta.</a:t>
            </a:r>
            <a:endParaRPr lang="hr-HR" dirty="0"/>
          </a:p>
        </p:txBody>
      </p:sp>
    </p:spTree>
    <p:extLst>
      <p:ext uri="{BB962C8B-B14F-4D97-AF65-F5344CB8AC3E}">
        <p14:creationId xmlns:p14="http://schemas.microsoft.com/office/powerpoint/2010/main" val="2234707101"/>
      </p:ext>
    </p:extLst>
  </p:cSld>
  <p:clrMapOvr>
    <a:masterClrMapping/>
  </p:clrMapOvr>
</p:sld>
</file>

<file path=ppt/theme/theme1.xml><?xml version="1.0" encoding="utf-8"?>
<a:theme xmlns:a="http://schemas.openxmlformats.org/drawingml/2006/main" name="Tema sustava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718</Words>
  <Application>Microsoft Office PowerPoint</Application>
  <PresentationFormat>Široki zaslon</PresentationFormat>
  <Paragraphs>63</Paragraphs>
  <Slides>12</Slides>
  <Notes>0</Notes>
  <HiddenSlides>0</HiddenSlides>
  <MMClips>0</MMClips>
  <ScaleCrop>false</ScaleCrop>
  <HeadingPairs>
    <vt:vector size="6" baseType="variant">
      <vt:variant>
        <vt:lpstr>Korišteni fontovi</vt:lpstr>
      </vt:variant>
      <vt:variant>
        <vt:i4>3</vt:i4>
      </vt:variant>
      <vt:variant>
        <vt:lpstr>Tema</vt:lpstr>
      </vt:variant>
      <vt:variant>
        <vt:i4>1</vt:i4>
      </vt:variant>
      <vt:variant>
        <vt:lpstr>Naslovi slajdova</vt:lpstr>
      </vt:variant>
      <vt:variant>
        <vt:i4>12</vt:i4>
      </vt:variant>
    </vt:vector>
  </HeadingPairs>
  <TitlesOfParts>
    <vt:vector size="16" baseType="lpstr">
      <vt:lpstr>Arial</vt:lpstr>
      <vt:lpstr>Calibri</vt:lpstr>
      <vt:lpstr>Calibri Light</vt:lpstr>
      <vt:lpstr>Tema sustava Office</vt:lpstr>
      <vt:lpstr>ORDINACIJA DENTALNE MEDICINE  IVAN KOMORA DR.MED.DENT. Preradovićeva bb  43500 Daruvar </vt:lpstr>
      <vt:lpstr>O NAMA</vt:lpstr>
      <vt:lpstr>NAŠA ORDINACIJA</vt:lpstr>
      <vt:lpstr>NAŠE USLUGE</vt:lpstr>
      <vt:lpstr>IMPLANTOLOGIJA</vt:lpstr>
      <vt:lpstr>ORTODONCIJA</vt:lpstr>
      <vt:lpstr>RTG ZUBI</vt:lpstr>
      <vt:lpstr>PROTETIKA FIKSNA / MOBILNA</vt:lpstr>
      <vt:lpstr>IZBJELJIVANJE ZUBI</vt:lpstr>
      <vt:lpstr>SKYCE ZUBNI NAKIT</vt:lpstr>
      <vt:lpstr>NAŠI CERTIFIKATI</vt:lpstr>
      <vt:lpstr>NAŠI RADOVI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ORDINACIJA DENTALNE MEDICINE  IVAN KOMORA DR.MED.DENT. Preradovićeva bb  43500 Daruvar</dc:title>
  <dc:creator>Komora</dc:creator>
  <cp:lastModifiedBy>Komora</cp:lastModifiedBy>
  <cp:revision>17</cp:revision>
  <dcterms:created xsi:type="dcterms:W3CDTF">2018-11-15T20:34:43Z</dcterms:created>
  <dcterms:modified xsi:type="dcterms:W3CDTF">2019-02-08T20:23:05Z</dcterms:modified>
</cp:coreProperties>
</file>