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80" r:id="rId4"/>
    <p:sldId id="259" r:id="rId5"/>
    <p:sldId id="260" r:id="rId6"/>
    <p:sldId id="261" r:id="rId7"/>
    <p:sldId id="281" r:id="rId8"/>
    <p:sldId id="282" r:id="rId9"/>
    <p:sldId id="264" r:id="rId10"/>
    <p:sldId id="266" r:id="rId11"/>
    <p:sldId id="267" r:id="rId12"/>
    <p:sldId id="268" r:id="rId13"/>
    <p:sldId id="269" r:id="rId14"/>
    <p:sldId id="262" r:id="rId15"/>
    <p:sldId id="273" r:id="rId16"/>
    <p:sldId id="274" r:id="rId17"/>
    <p:sldId id="275" r:id="rId18"/>
    <p:sldId id="276" r:id="rId19"/>
    <p:sldId id="277" r:id="rId20"/>
    <p:sldId id="278" r:id="rId21"/>
    <p:sldId id="279"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7" autoAdjust="0"/>
  </p:normalViewPr>
  <p:slideViewPr>
    <p:cSldViewPr>
      <p:cViewPr varScale="1">
        <p:scale>
          <a:sx n="74" d="100"/>
          <a:sy n="74" d="100"/>
        </p:scale>
        <p:origin x="126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229600" cy="13716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457200" y="1981200"/>
            <a:ext cx="40386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40386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ltLang="es-AR"/>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ltLang="es-AR"/>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BBEFB59F-25B0-4234-B32C-23810064AAE8}" type="slidenum">
              <a:rPr lang="es-ES" altLang="es-AR"/>
              <a:pPr/>
              <a:t>‹Nº›</a:t>
            </a:fld>
            <a:endParaRPr lang="es-ES" altLang="es-AR"/>
          </a:p>
        </p:txBody>
      </p:sp>
    </p:spTree>
    <p:extLst>
      <p:ext uri="{BB962C8B-B14F-4D97-AF65-F5344CB8AC3E}">
        <p14:creationId xmlns:p14="http://schemas.microsoft.com/office/powerpoint/2010/main" val="191151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8" name="7 Marcador de número de diapositiva"/>
          <p:cNvSpPr>
            <a:spLocks noGrp="1"/>
          </p:cNvSpPr>
          <p:nvPr>
            <p:ph type="sldNum" sz="quarter" idx="11"/>
          </p:nvPr>
        </p:nvSpPr>
        <p:spPr/>
        <p:txBody>
          <a:bodyPr/>
          <a:lstStyle/>
          <a:p>
            <a:fld id="{132FADFE-3B8F-471C-ABF0-DBC7717ECBBC}" type="slidenum">
              <a:rPr lang="es-ES" smtClean="0"/>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20/03/2019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7A847CFC-816F-41D0-AAC0-9BF4FEBC753E}" type="datetimeFigureOut">
              <a:rPr lang="es-ES" smtClean="0"/>
              <a:t>20/03/2019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A847CFC-816F-41D0-AAC0-9BF4FEBC753E}" type="datetimeFigureOut">
              <a:rPr lang="es-ES" smtClean="0"/>
              <a:t>20/03/2019</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32FADFE-3B8F-471C-ABF0-DBC7717ECBB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slideLayout" Target="../slideLayouts/slideLayout4.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s>
</file>

<file path=ppt/slides/_rels/slide1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15.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9" Type="http://schemas.openxmlformats.org/officeDocument/2006/relationships/tags" Target="../tags/tag122.xml"/><Relationship Id="rId21" Type="http://schemas.openxmlformats.org/officeDocument/2006/relationships/tags" Target="../tags/tag104.xml"/><Relationship Id="rId34" Type="http://schemas.openxmlformats.org/officeDocument/2006/relationships/tags" Target="../tags/tag117.xml"/><Relationship Id="rId42" Type="http://schemas.openxmlformats.org/officeDocument/2006/relationships/tags" Target="../tags/tag125.xml"/><Relationship Id="rId47" Type="http://schemas.openxmlformats.org/officeDocument/2006/relationships/tags" Target="../tags/tag130.xml"/><Relationship Id="rId50" Type="http://schemas.openxmlformats.org/officeDocument/2006/relationships/tags" Target="../tags/tag133.xml"/><Relationship Id="rId7" Type="http://schemas.openxmlformats.org/officeDocument/2006/relationships/tags" Target="../tags/tag90.xml"/><Relationship Id="rId2" Type="http://schemas.openxmlformats.org/officeDocument/2006/relationships/tags" Target="../tags/tag85.xml"/><Relationship Id="rId16" Type="http://schemas.openxmlformats.org/officeDocument/2006/relationships/tags" Target="../tags/tag99.xml"/><Relationship Id="rId29" Type="http://schemas.openxmlformats.org/officeDocument/2006/relationships/tags" Target="../tags/tag112.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tags" Target="../tags/tag115.xml"/><Relationship Id="rId37" Type="http://schemas.openxmlformats.org/officeDocument/2006/relationships/tags" Target="../tags/tag120.xml"/><Relationship Id="rId40" Type="http://schemas.openxmlformats.org/officeDocument/2006/relationships/tags" Target="../tags/tag123.xml"/><Relationship Id="rId45" Type="http://schemas.openxmlformats.org/officeDocument/2006/relationships/tags" Target="../tags/tag128.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36" Type="http://schemas.openxmlformats.org/officeDocument/2006/relationships/tags" Target="../tags/tag119.xml"/><Relationship Id="rId49" Type="http://schemas.openxmlformats.org/officeDocument/2006/relationships/tags" Target="../tags/tag132.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tags" Target="../tags/tag114.xml"/><Relationship Id="rId44" Type="http://schemas.openxmlformats.org/officeDocument/2006/relationships/tags" Target="../tags/tag127.xml"/><Relationship Id="rId52" Type="http://schemas.openxmlformats.org/officeDocument/2006/relationships/slideLayout" Target="../slideLayouts/slideLayout2.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 Id="rId35" Type="http://schemas.openxmlformats.org/officeDocument/2006/relationships/tags" Target="../tags/tag118.xml"/><Relationship Id="rId43" Type="http://schemas.openxmlformats.org/officeDocument/2006/relationships/tags" Target="../tags/tag126.xml"/><Relationship Id="rId48" Type="http://schemas.openxmlformats.org/officeDocument/2006/relationships/tags" Target="../tags/tag131.xml"/><Relationship Id="rId8" Type="http://schemas.openxmlformats.org/officeDocument/2006/relationships/tags" Target="../tags/tag91.xml"/><Relationship Id="rId51" Type="http://schemas.openxmlformats.org/officeDocument/2006/relationships/tags" Target="../tags/tag134.xml"/><Relationship Id="rId3" Type="http://schemas.openxmlformats.org/officeDocument/2006/relationships/tags" Target="../tags/tag86.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33" Type="http://schemas.openxmlformats.org/officeDocument/2006/relationships/tags" Target="../tags/tag116.xml"/><Relationship Id="rId38" Type="http://schemas.openxmlformats.org/officeDocument/2006/relationships/tags" Target="../tags/tag121.xml"/><Relationship Id="rId46" Type="http://schemas.openxmlformats.org/officeDocument/2006/relationships/tags" Target="../tags/tag129.xml"/><Relationship Id="rId20" Type="http://schemas.openxmlformats.org/officeDocument/2006/relationships/tags" Target="../tags/tag103.xml"/><Relationship Id="rId41" Type="http://schemas.openxmlformats.org/officeDocument/2006/relationships/tags" Target="../tags/tag124.xml"/><Relationship Id="rId1" Type="http://schemas.openxmlformats.org/officeDocument/2006/relationships/tags" Target="../tags/tag84.xml"/><Relationship Id="rId6" Type="http://schemas.openxmlformats.org/officeDocument/2006/relationships/tags" Target="../tags/tag89.xml"/></Relationships>
</file>

<file path=ppt/slides/_rels/slide18.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18" Type="http://schemas.openxmlformats.org/officeDocument/2006/relationships/tags" Target="../tags/tag160.xml"/><Relationship Id="rId3" Type="http://schemas.openxmlformats.org/officeDocument/2006/relationships/tags" Target="../tags/tag145.xml"/><Relationship Id="rId21" Type="http://schemas.openxmlformats.org/officeDocument/2006/relationships/tags" Target="../tags/tag163.xml"/><Relationship Id="rId7" Type="http://schemas.openxmlformats.org/officeDocument/2006/relationships/tags" Target="../tags/tag149.xml"/><Relationship Id="rId12" Type="http://schemas.openxmlformats.org/officeDocument/2006/relationships/tags" Target="../tags/tag154.xml"/><Relationship Id="rId17" Type="http://schemas.openxmlformats.org/officeDocument/2006/relationships/tags" Target="../tags/tag159.xml"/><Relationship Id="rId2" Type="http://schemas.openxmlformats.org/officeDocument/2006/relationships/tags" Target="../tags/tag144.xml"/><Relationship Id="rId16" Type="http://schemas.openxmlformats.org/officeDocument/2006/relationships/tags" Target="../tags/tag158.xml"/><Relationship Id="rId20" Type="http://schemas.openxmlformats.org/officeDocument/2006/relationships/tags" Target="../tags/tag162.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24" Type="http://schemas.openxmlformats.org/officeDocument/2006/relationships/slideLayout" Target="../slideLayouts/slideLayout4.xml"/><Relationship Id="rId5" Type="http://schemas.openxmlformats.org/officeDocument/2006/relationships/tags" Target="../tags/tag147.xml"/><Relationship Id="rId15" Type="http://schemas.openxmlformats.org/officeDocument/2006/relationships/tags" Target="../tags/tag157.xml"/><Relationship Id="rId23" Type="http://schemas.openxmlformats.org/officeDocument/2006/relationships/tags" Target="../tags/tag165.xml"/><Relationship Id="rId10" Type="http://schemas.openxmlformats.org/officeDocument/2006/relationships/tags" Target="../tags/tag152.xml"/><Relationship Id="rId19" Type="http://schemas.openxmlformats.org/officeDocument/2006/relationships/tags" Target="../tags/tag161.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 Id="rId22" Type="http://schemas.openxmlformats.org/officeDocument/2006/relationships/tags" Target="../tags/tag1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4.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9064" y="1340768"/>
            <a:ext cx="7887352" cy="4298032"/>
          </a:xfrm>
        </p:spPr>
        <p:txBody>
          <a:bodyPr>
            <a:normAutofit/>
          </a:bodyPr>
          <a:lstStyle/>
          <a:p>
            <a:r>
              <a:rPr lang="es-AR" sz="7200" dirty="0" smtClean="0"/>
              <a:t>Lenguaje de programación C</a:t>
            </a:r>
            <a:endParaRPr lang="es-AR" sz="7200" dirty="0"/>
          </a:p>
        </p:txBody>
      </p:sp>
    </p:spTree>
    <p:extLst>
      <p:ext uri="{BB962C8B-B14F-4D97-AF65-F5344CB8AC3E}">
        <p14:creationId xmlns:p14="http://schemas.microsoft.com/office/powerpoint/2010/main" val="274653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half" idx="1"/>
            <p:custDataLst>
              <p:tags r:id="rId1"/>
            </p:custDataLst>
          </p:nvPr>
        </p:nvSpPr>
        <p:spPr>
          <a:xfrm>
            <a:off x="468313" y="1628775"/>
            <a:ext cx="4248150" cy="1439863"/>
          </a:xfrm>
        </p:spPr>
        <p:txBody>
          <a:bodyPr/>
          <a:lstStyle/>
          <a:p>
            <a:pPr>
              <a:buFontTx/>
              <a:buNone/>
            </a:pPr>
            <a:r>
              <a:rPr lang="es-ES" altLang="es-AR" sz="2400" b="1" dirty="0">
                <a:solidFill>
                  <a:srgbClr val="33CC33"/>
                </a:solidFill>
                <a:effectLst>
                  <a:outerShdw blurRad="38100" dist="38100" dir="2700000" algn="tl">
                    <a:srgbClr val="000000"/>
                  </a:outerShdw>
                </a:effectLst>
              </a:rPr>
              <a:t>SI ( </a:t>
            </a:r>
            <a:r>
              <a:rPr lang="es-ES" altLang="es-AR" sz="2400" b="1" dirty="0">
                <a:solidFill>
                  <a:srgbClr val="FFFF00"/>
                </a:solidFill>
                <a:effectLst>
                  <a:outerShdw blurRad="38100" dist="38100" dir="2700000" algn="tl">
                    <a:srgbClr val="000000"/>
                  </a:outerShdw>
                </a:effectLst>
              </a:rPr>
              <a:t>condición </a:t>
            </a:r>
            <a:r>
              <a:rPr lang="es-ES" altLang="es-AR" sz="2400" b="1" dirty="0">
                <a:solidFill>
                  <a:srgbClr val="33CC33"/>
                </a:solidFill>
                <a:effectLst>
                  <a:outerShdw blurRad="38100" dist="38100" dir="2700000" algn="tl">
                    <a:srgbClr val="000000"/>
                  </a:outerShdw>
                </a:effectLst>
              </a:rPr>
              <a:t>) ENTONCES</a:t>
            </a:r>
          </a:p>
          <a:p>
            <a:pPr>
              <a:buFontTx/>
              <a:buNone/>
            </a:pPr>
            <a:r>
              <a:rPr lang="es-ES" altLang="es-AR" sz="2400" b="1" dirty="0">
                <a:effectLst>
                  <a:outerShdw blurRad="38100" dist="38100" dir="2700000" algn="tl">
                    <a:srgbClr val="FFFFFF"/>
                  </a:outerShdw>
                </a:effectLst>
              </a:rPr>
              <a:t>     sentencias</a:t>
            </a:r>
          </a:p>
          <a:p>
            <a:pPr>
              <a:buFontTx/>
              <a:buNone/>
            </a:pPr>
            <a:r>
              <a:rPr lang="es-ES" altLang="es-AR" sz="2400" b="1" dirty="0">
                <a:solidFill>
                  <a:srgbClr val="33CC33"/>
                </a:solidFill>
                <a:effectLst>
                  <a:outerShdw blurRad="38100" dist="38100" dir="2700000" algn="tl">
                    <a:srgbClr val="000000"/>
                  </a:outerShdw>
                </a:effectLst>
              </a:rPr>
              <a:t>FIN-SI</a:t>
            </a:r>
          </a:p>
        </p:txBody>
      </p:sp>
      <p:sp>
        <p:nvSpPr>
          <p:cNvPr id="35846" name="AutoShape 6"/>
          <p:cNvSpPr>
            <a:spLocks noChangeArrowheads="1"/>
          </p:cNvSpPr>
          <p:nvPr>
            <p:custDataLst>
              <p:tags r:id="rId2"/>
            </p:custDataLst>
          </p:nvPr>
        </p:nvSpPr>
        <p:spPr bwMode="auto">
          <a:xfrm>
            <a:off x="468313" y="908050"/>
            <a:ext cx="2374900" cy="288925"/>
          </a:xfrm>
          <a:prstGeom prst="roundRect">
            <a:avLst>
              <a:gd name="adj" fmla="val 16667"/>
            </a:avLst>
          </a:prstGeom>
          <a:gradFill rotWithShape="1">
            <a:gsLst>
              <a:gs pos="0">
                <a:schemeClr val="accent1">
                  <a:gamma/>
                  <a:shade val="46275"/>
                  <a:invGamma/>
                </a:schemeClr>
              </a:gs>
              <a:gs pos="50000">
                <a:schemeClr val="accent1">
                  <a:alpha val="0"/>
                </a:schemeClr>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600" dirty="0">
                <a:effectLst>
                  <a:outerShdw blurRad="38100" dist="38100" dir="2700000" algn="tl">
                    <a:srgbClr val="FFFFFF"/>
                  </a:outerShdw>
                </a:effectLst>
              </a:rPr>
              <a:t> En pseudocódigo </a:t>
            </a:r>
          </a:p>
        </p:txBody>
      </p:sp>
      <p:sp>
        <p:nvSpPr>
          <p:cNvPr id="35847" name="AutoShape 7"/>
          <p:cNvSpPr>
            <a:spLocks noChangeArrowheads="1"/>
          </p:cNvSpPr>
          <p:nvPr>
            <p:custDataLst>
              <p:tags r:id="rId3"/>
            </p:custDataLst>
          </p:nvPr>
        </p:nvSpPr>
        <p:spPr bwMode="auto">
          <a:xfrm>
            <a:off x="5508625" y="836613"/>
            <a:ext cx="2374900" cy="288925"/>
          </a:xfrm>
          <a:prstGeom prst="roundRect">
            <a:avLst>
              <a:gd name="adj" fmla="val 16667"/>
            </a:avLst>
          </a:prstGeom>
          <a:gradFill rotWithShape="1">
            <a:gsLst>
              <a:gs pos="0">
                <a:schemeClr val="accent1">
                  <a:gamma/>
                  <a:shade val="46275"/>
                  <a:invGamma/>
                </a:schemeClr>
              </a:gs>
              <a:gs pos="50000">
                <a:schemeClr val="accent1">
                  <a:alpha val="0"/>
                </a:schemeClr>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600">
                <a:effectLst>
                  <a:outerShdw blurRad="38100" dist="38100" dir="2700000" algn="tl">
                    <a:srgbClr val="FFFFFF"/>
                  </a:outerShdw>
                </a:effectLst>
              </a:rPr>
              <a:t> Código en C </a:t>
            </a:r>
          </a:p>
        </p:txBody>
      </p:sp>
      <p:sp>
        <p:nvSpPr>
          <p:cNvPr id="35848" name="Line 8"/>
          <p:cNvSpPr>
            <a:spLocks noChangeShapeType="1"/>
          </p:cNvSpPr>
          <p:nvPr>
            <p:custDataLst>
              <p:tags r:id="rId4"/>
            </p:custDataLst>
          </p:nvPr>
        </p:nvSpPr>
        <p:spPr bwMode="auto">
          <a:xfrm>
            <a:off x="250825" y="1844675"/>
            <a:ext cx="0"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5849" name="Line 9"/>
          <p:cNvSpPr>
            <a:spLocks noChangeShapeType="1"/>
          </p:cNvSpPr>
          <p:nvPr>
            <p:custDataLst>
              <p:tags r:id="rId5"/>
            </p:custDataLst>
          </p:nvPr>
        </p:nvSpPr>
        <p:spPr bwMode="auto">
          <a:xfrm>
            <a:off x="250825" y="270827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5850" name="Line 10"/>
          <p:cNvSpPr>
            <a:spLocks noChangeShapeType="1"/>
          </p:cNvSpPr>
          <p:nvPr>
            <p:custDataLst>
              <p:tags r:id="rId6"/>
            </p:custDataLst>
          </p:nvPr>
        </p:nvSpPr>
        <p:spPr bwMode="auto">
          <a:xfrm>
            <a:off x="250825" y="184467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5855" name="AutoShape 15"/>
          <p:cNvSpPr>
            <a:spLocks noChangeArrowheads="1"/>
          </p:cNvSpPr>
          <p:nvPr>
            <p:custDataLst>
              <p:tags r:id="rId7"/>
            </p:custDataLst>
          </p:nvPr>
        </p:nvSpPr>
        <p:spPr bwMode="auto">
          <a:xfrm>
            <a:off x="5364088" y="3717032"/>
            <a:ext cx="3384550" cy="2520950"/>
          </a:xfrm>
          <a:prstGeom prst="star32">
            <a:avLst>
              <a:gd name="adj" fmla="val 46949"/>
            </a:avLst>
          </a:prstGeom>
          <a:ln>
            <a:headEnd/>
            <a:tailEnd/>
          </a:ln>
        </p:spPr>
        <p:style>
          <a:lnRef idx="2">
            <a:schemeClr val="dk1"/>
          </a:lnRef>
          <a:fillRef idx="1">
            <a:schemeClr val="lt1"/>
          </a:fillRef>
          <a:effectRef idx="0">
            <a:schemeClr val="dk1"/>
          </a:effectRef>
          <a:fontRef idx="minor">
            <a:schemeClr val="dk1"/>
          </a:fontRef>
        </p:style>
        <p:txBody>
          <a:bodyPr wrap="none" anchor="ctr">
            <a:scene3d>
              <a:camera prst="orthographicFront"/>
              <a:lightRig rig="balanced" dir="t">
                <a:rot lat="0" lon="0" rev="2100000"/>
              </a:lightRig>
            </a:scene3d>
            <a:sp3d extrusionH="57150" prstMaterial="metal">
              <a:bevelT w="38100" h="25400"/>
              <a:contourClr>
                <a:schemeClr val="bg2"/>
              </a:contourClr>
            </a:sp3d>
          </a:bodyPr>
          <a:lstStyle/>
          <a:p>
            <a:pPr algn="ctr"/>
            <a:r>
              <a:rPr lang="es-ES" altLang="es-AR" b="1" dirty="0">
                <a:ln w="50800"/>
                <a:solidFill>
                  <a:schemeClr val="bg1">
                    <a:shade val="50000"/>
                  </a:schemeClr>
                </a:solidFill>
              </a:rPr>
              <a:t>Si se cumple la </a:t>
            </a:r>
          </a:p>
          <a:p>
            <a:pPr algn="ctr"/>
            <a:r>
              <a:rPr lang="es-ES" altLang="es-AR" b="1" dirty="0">
                <a:ln w="50800"/>
                <a:solidFill>
                  <a:schemeClr val="bg1">
                    <a:shade val="50000"/>
                  </a:schemeClr>
                </a:solidFill>
              </a:rPr>
              <a:t>condición se ejecutan </a:t>
            </a:r>
          </a:p>
          <a:p>
            <a:pPr algn="ctr"/>
            <a:r>
              <a:rPr lang="es-ES" altLang="es-AR" b="1" dirty="0">
                <a:ln w="50800"/>
                <a:solidFill>
                  <a:schemeClr val="bg1">
                    <a:shade val="50000"/>
                  </a:schemeClr>
                </a:solidFill>
              </a:rPr>
              <a:t>las sentencias que están</a:t>
            </a:r>
          </a:p>
          <a:p>
            <a:pPr algn="ctr"/>
            <a:r>
              <a:rPr lang="es-ES" altLang="es-AR" b="1" dirty="0">
                <a:ln w="50800"/>
                <a:solidFill>
                  <a:schemeClr val="bg1">
                    <a:shade val="50000"/>
                  </a:schemeClr>
                </a:solidFill>
              </a:rPr>
              <a:t>entre las llaves que </a:t>
            </a:r>
          </a:p>
          <a:p>
            <a:pPr algn="ctr"/>
            <a:r>
              <a:rPr lang="es-ES" altLang="es-AR" b="1" dirty="0">
                <a:ln w="50800"/>
                <a:solidFill>
                  <a:schemeClr val="bg1">
                    <a:shade val="50000"/>
                  </a:schemeClr>
                </a:solidFill>
              </a:rPr>
              <a:t>delimitan el bloque.  </a:t>
            </a:r>
          </a:p>
        </p:txBody>
      </p:sp>
      <p:sp>
        <p:nvSpPr>
          <p:cNvPr id="35856" name="AutoShape 16"/>
          <p:cNvSpPr>
            <a:spLocks noChangeArrowheads="1"/>
          </p:cNvSpPr>
          <p:nvPr>
            <p:custDataLst>
              <p:tags r:id="rId8"/>
            </p:custDataLst>
          </p:nvPr>
        </p:nvSpPr>
        <p:spPr bwMode="auto">
          <a:xfrm>
            <a:off x="208931" y="3717032"/>
            <a:ext cx="4320976" cy="2663577"/>
          </a:xfrm>
          <a:prstGeom prst="roundRect">
            <a:avLst>
              <a:gd name="adj" fmla="val 16667"/>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AR" sz="2200" dirty="0"/>
              <a:t>La demarcación de los bloques </a:t>
            </a:r>
            <a:endParaRPr lang="es-AR" sz="2200" dirty="0" smtClean="0"/>
          </a:p>
          <a:p>
            <a:r>
              <a:rPr lang="es-AR" sz="2200" dirty="0" smtClean="0"/>
              <a:t>cambia </a:t>
            </a:r>
            <a:r>
              <a:rPr lang="es-AR" sz="2200" dirty="0"/>
              <a:t>a LLAVES de apertura y </a:t>
            </a:r>
            <a:endParaRPr lang="es-AR" sz="2200" dirty="0" smtClean="0"/>
          </a:p>
          <a:p>
            <a:r>
              <a:rPr lang="es-AR" sz="2200" dirty="0" smtClean="0"/>
              <a:t>cierre </a:t>
            </a:r>
            <a:r>
              <a:rPr lang="es-AR" sz="2200" dirty="0"/>
              <a:t>de bloque.</a:t>
            </a:r>
          </a:p>
          <a:p>
            <a:r>
              <a:rPr lang="es-AR" sz="2200" dirty="0"/>
              <a:t>Esto se repite en todas las </a:t>
            </a:r>
            <a:endParaRPr lang="es-AR" sz="2200" dirty="0" smtClean="0"/>
          </a:p>
          <a:p>
            <a:r>
              <a:rPr lang="es-AR" sz="2200" dirty="0" smtClean="0"/>
              <a:t>estructuras </a:t>
            </a:r>
            <a:r>
              <a:rPr lang="es-AR" sz="2200" dirty="0"/>
              <a:t>escritas en C.</a:t>
            </a:r>
          </a:p>
          <a:p>
            <a:endParaRPr lang="es-AR" dirty="0"/>
          </a:p>
        </p:txBody>
      </p:sp>
      <p:sp>
        <p:nvSpPr>
          <p:cNvPr id="35857" name="Rectangle 17"/>
          <p:cNvSpPr>
            <a:spLocks noChangeArrowheads="1"/>
          </p:cNvSpPr>
          <p:nvPr>
            <p:custDataLst>
              <p:tags r:id="rId9"/>
            </p:custDataLst>
          </p:nvPr>
        </p:nvSpPr>
        <p:spPr bwMode="auto">
          <a:xfrm>
            <a:off x="466725" y="188913"/>
            <a:ext cx="4897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defRPr>
            </a:lvl1pPr>
            <a:lvl2pPr algn="ctr">
              <a:defRPr sz="4400">
                <a:solidFill>
                  <a:schemeClr val="tx2"/>
                </a:solidFill>
                <a:latin typeface="Arial" charset="0"/>
              </a:defRPr>
            </a:lvl2pPr>
            <a:lvl3pPr algn="ctr">
              <a:defRPr sz="4400">
                <a:solidFill>
                  <a:schemeClr val="tx2"/>
                </a:solidFill>
                <a:latin typeface="Arial" charset="0"/>
              </a:defRPr>
            </a:lvl3pPr>
            <a:lvl4pPr algn="ctr">
              <a:defRPr sz="4400">
                <a:solidFill>
                  <a:schemeClr val="tx2"/>
                </a:solidFill>
                <a:latin typeface="Arial" charset="0"/>
              </a:defRPr>
            </a:lvl4pPr>
            <a:lvl5pPr algn="ctr">
              <a:defRPr sz="4400">
                <a:solidFill>
                  <a:schemeClr val="tx2"/>
                </a:solidFill>
                <a:latin typeface="Arial" charset="0"/>
              </a:defRPr>
            </a:lvl5pPr>
            <a:lvl6pPr marL="457200" algn="ctr" fontAlgn="base">
              <a:spcBef>
                <a:spcPct val="0"/>
              </a:spcBef>
              <a:spcAft>
                <a:spcPct val="0"/>
              </a:spcAft>
              <a:defRPr sz="4400">
                <a:solidFill>
                  <a:schemeClr val="tx2"/>
                </a:solidFill>
                <a:latin typeface="Arial" charset="0"/>
              </a:defRPr>
            </a:lvl6pPr>
            <a:lvl7pPr marL="914400" algn="ctr" fontAlgn="base">
              <a:spcBef>
                <a:spcPct val="0"/>
              </a:spcBef>
              <a:spcAft>
                <a:spcPct val="0"/>
              </a:spcAft>
              <a:defRPr sz="4400">
                <a:solidFill>
                  <a:schemeClr val="tx2"/>
                </a:solidFill>
                <a:latin typeface="Arial" charset="0"/>
              </a:defRPr>
            </a:lvl7pPr>
            <a:lvl8pPr marL="1371600" algn="ctr" fontAlgn="base">
              <a:spcBef>
                <a:spcPct val="0"/>
              </a:spcBef>
              <a:spcAft>
                <a:spcPct val="0"/>
              </a:spcAft>
              <a:defRPr sz="4400">
                <a:solidFill>
                  <a:schemeClr val="tx2"/>
                </a:solidFill>
                <a:latin typeface="Arial" charset="0"/>
              </a:defRPr>
            </a:lvl8pPr>
            <a:lvl9pPr marL="1828800" algn="ctr" fontAlgn="base">
              <a:spcBef>
                <a:spcPct val="0"/>
              </a:spcBef>
              <a:spcAft>
                <a:spcPct val="0"/>
              </a:spcAft>
              <a:defRPr sz="4400">
                <a:solidFill>
                  <a:schemeClr val="tx2"/>
                </a:solidFill>
                <a:latin typeface="Arial" charset="0"/>
              </a:defRPr>
            </a:lvl9pPr>
          </a:lstStyle>
          <a:p>
            <a:r>
              <a:rPr lang="es-ES" altLang="es-AR" sz="2800" i="1" dirty="0">
                <a:solidFill>
                  <a:schemeClr val="tx1"/>
                </a:solidFill>
                <a:effectLst>
                  <a:outerShdw blurRad="38100" dist="38100" dir="2700000" algn="tl">
                    <a:srgbClr val="000000"/>
                  </a:outerShdw>
                </a:effectLst>
                <a:latin typeface="+mn-lt"/>
              </a:rPr>
              <a:t>Condicionales Simples</a:t>
            </a:r>
          </a:p>
        </p:txBody>
      </p:sp>
      <p:sp>
        <p:nvSpPr>
          <p:cNvPr id="35859" name="AutoShape 19"/>
          <p:cNvSpPr>
            <a:spLocks noChangeArrowheads="1"/>
          </p:cNvSpPr>
          <p:nvPr>
            <p:custDataLst>
              <p:tags r:id="rId10"/>
            </p:custDataLst>
          </p:nvPr>
        </p:nvSpPr>
        <p:spPr bwMode="auto">
          <a:xfrm>
            <a:off x="5219701" y="1412875"/>
            <a:ext cx="3024707" cy="1944117"/>
          </a:xfrm>
          <a:prstGeom prst="roundRect">
            <a:avLst>
              <a:gd name="adj" fmla="val 16667"/>
            </a:avLst>
          </a:prstGeom>
          <a:gradFill rotWithShape="1">
            <a:gsLst>
              <a:gs pos="0">
                <a:srgbClr val="3366FF">
                  <a:gamma/>
                  <a:shade val="46275"/>
                  <a:invGamma/>
                </a:srgbClr>
              </a:gs>
              <a:gs pos="50000">
                <a:srgbClr val="3366FF"/>
              </a:gs>
              <a:gs pos="100000">
                <a:srgbClr val="3366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tLang="es-AR" sz="2800" dirty="0" smtClean="0">
              <a:effectLst>
                <a:outerShdw blurRad="38100" dist="38100" dir="2700000" algn="tl">
                  <a:srgbClr val="000000"/>
                </a:outerShdw>
              </a:effectLst>
            </a:endParaRPr>
          </a:p>
          <a:p>
            <a:r>
              <a:rPr lang="es-ES" altLang="es-AR" sz="2800" dirty="0" err="1" smtClean="0">
                <a:effectLst>
                  <a:outerShdw blurRad="38100" dist="38100" dir="2700000" algn="tl">
                    <a:srgbClr val="000000"/>
                  </a:outerShdw>
                </a:effectLst>
              </a:rPr>
              <a:t>if</a:t>
            </a:r>
            <a:r>
              <a:rPr lang="es-ES" altLang="es-AR" sz="2800" dirty="0" smtClean="0"/>
              <a:t> </a:t>
            </a:r>
            <a:r>
              <a:rPr lang="es-ES" altLang="es-AR" sz="2800" dirty="0">
                <a:solidFill>
                  <a:srgbClr val="FFFF00"/>
                </a:solidFill>
              </a:rPr>
              <a:t>(</a:t>
            </a:r>
            <a:r>
              <a:rPr lang="es-ES" altLang="es-AR" sz="2800" dirty="0">
                <a:solidFill>
                  <a:srgbClr val="FFFF00"/>
                </a:solidFill>
                <a:effectLst>
                  <a:outerShdw blurRad="38100" dist="38100" dir="2700000" algn="tl">
                    <a:srgbClr val="000000"/>
                  </a:outerShdw>
                </a:effectLst>
              </a:rPr>
              <a:t>condición</a:t>
            </a:r>
            <a:r>
              <a:rPr lang="es-ES" altLang="es-AR" sz="2800" dirty="0">
                <a:solidFill>
                  <a:srgbClr val="FFFF00"/>
                </a:solidFill>
              </a:rPr>
              <a:t>)</a:t>
            </a:r>
            <a:r>
              <a:rPr lang="es-ES" altLang="es-AR" sz="2800" b="0" dirty="0"/>
              <a:t>  </a:t>
            </a:r>
          </a:p>
          <a:p>
            <a:r>
              <a:rPr lang="es-ES" altLang="es-AR" sz="2800" dirty="0">
                <a:solidFill>
                  <a:srgbClr val="FFFF00"/>
                </a:solidFill>
                <a:effectLst>
                  <a:outerShdw blurRad="38100" dist="38100" dir="2700000" algn="tl">
                    <a:srgbClr val="000000"/>
                  </a:outerShdw>
                </a:effectLst>
              </a:rPr>
              <a:t>{</a:t>
            </a:r>
          </a:p>
          <a:p>
            <a:r>
              <a:rPr lang="es-ES" altLang="es-AR" sz="2800" dirty="0">
                <a:effectLst>
                  <a:outerShdw blurRad="38100" dist="38100" dir="2700000" algn="tl">
                    <a:srgbClr val="FFFFFF"/>
                  </a:outerShdw>
                </a:effectLst>
              </a:rPr>
              <a:t>   </a:t>
            </a:r>
            <a:r>
              <a:rPr lang="es-ES" altLang="es-AR" sz="2800" dirty="0">
                <a:solidFill>
                  <a:srgbClr val="FFCC00"/>
                </a:solidFill>
                <a:effectLst>
                  <a:outerShdw blurRad="38100" dist="38100" dir="2700000" algn="tl">
                    <a:srgbClr val="000000"/>
                  </a:outerShdw>
                </a:effectLst>
              </a:rPr>
              <a:t>sentencias;</a:t>
            </a:r>
          </a:p>
          <a:p>
            <a:r>
              <a:rPr lang="es-ES" altLang="es-AR" sz="2800" dirty="0">
                <a:solidFill>
                  <a:srgbClr val="FFFF00"/>
                </a:solidFill>
                <a:effectLst>
                  <a:outerShdw blurRad="38100" dist="38100" dir="2700000" algn="tl">
                    <a:srgbClr val="000000"/>
                  </a:outerShdw>
                </a:effectLst>
              </a:rPr>
              <a:t>}</a:t>
            </a:r>
          </a:p>
          <a:p>
            <a:endParaRPr lang="es-ES" altLang="es-AR" sz="2400" b="0" dirty="0"/>
          </a:p>
        </p:txBody>
      </p:sp>
    </p:spTree>
    <p:extLst>
      <p:ext uri="{BB962C8B-B14F-4D97-AF65-F5344CB8AC3E}">
        <p14:creationId xmlns:p14="http://schemas.microsoft.com/office/powerpoint/2010/main" val="1622706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AutoShape 5"/>
          <p:cNvSpPr>
            <a:spLocks noChangeArrowheads="1"/>
          </p:cNvSpPr>
          <p:nvPr>
            <p:custDataLst>
              <p:tags r:id="rId1"/>
            </p:custDataLst>
          </p:nvPr>
        </p:nvSpPr>
        <p:spPr bwMode="auto">
          <a:xfrm>
            <a:off x="468313" y="908050"/>
            <a:ext cx="2374900" cy="288925"/>
          </a:xfrm>
          <a:prstGeom prst="roundRect">
            <a:avLst>
              <a:gd name="adj" fmla="val 16667"/>
            </a:avLst>
          </a:prstGeom>
          <a:gradFill rotWithShape="1">
            <a:gsLst>
              <a:gs pos="0">
                <a:schemeClr val="accent1">
                  <a:gamma/>
                  <a:shade val="46275"/>
                  <a:invGamma/>
                </a:schemeClr>
              </a:gs>
              <a:gs pos="50000">
                <a:schemeClr val="accent1">
                  <a:alpha val="0"/>
                </a:schemeClr>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400">
                <a:effectLst>
                  <a:outerShdw blurRad="38100" dist="38100" dir="2700000" algn="tl">
                    <a:srgbClr val="FFFFFF"/>
                  </a:outerShdw>
                </a:effectLst>
              </a:rPr>
              <a:t> En pseudocódigo </a:t>
            </a:r>
          </a:p>
        </p:txBody>
      </p:sp>
      <p:sp>
        <p:nvSpPr>
          <p:cNvPr id="30726" name="AutoShape 6"/>
          <p:cNvSpPr>
            <a:spLocks noChangeArrowheads="1"/>
          </p:cNvSpPr>
          <p:nvPr>
            <p:custDataLst>
              <p:tags r:id="rId2"/>
            </p:custDataLst>
          </p:nvPr>
        </p:nvSpPr>
        <p:spPr bwMode="auto">
          <a:xfrm>
            <a:off x="5508625" y="836613"/>
            <a:ext cx="2374900" cy="288925"/>
          </a:xfrm>
          <a:prstGeom prst="roundRect">
            <a:avLst>
              <a:gd name="adj" fmla="val 16667"/>
            </a:avLst>
          </a:prstGeom>
          <a:gradFill rotWithShape="1">
            <a:gsLst>
              <a:gs pos="0">
                <a:schemeClr val="accent1">
                  <a:gamma/>
                  <a:shade val="46275"/>
                  <a:invGamma/>
                </a:schemeClr>
              </a:gs>
              <a:gs pos="50000">
                <a:schemeClr val="accent1">
                  <a:alpha val="0"/>
                </a:schemeClr>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400">
                <a:effectLst>
                  <a:outerShdw blurRad="38100" dist="38100" dir="2700000" algn="tl">
                    <a:srgbClr val="FFFFFF"/>
                  </a:outerShdw>
                </a:effectLst>
              </a:rPr>
              <a:t> Código en C </a:t>
            </a:r>
          </a:p>
        </p:txBody>
      </p:sp>
      <p:sp>
        <p:nvSpPr>
          <p:cNvPr id="30727" name="Rectangle 7"/>
          <p:cNvSpPr>
            <a:spLocks noChangeArrowheads="1"/>
          </p:cNvSpPr>
          <p:nvPr>
            <p:custDataLst>
              <p:tags r:id="rId3"/>
            </p:custDataLst>
          </p:nvPr>
        </p:nvSpPr>
        <p:spPr bwMode="auto">
          <a:xfrm>
            <a:off x="468314" y="188913"/>
            <a:ext cx="573638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defRPr>
            </a:lvl1pPr>
            <a:lvl2pPr algn="ctr">
              <a:defRPr sz="4400">
                <a:solidFill>
                  <a:schemeClr val="tx2"/>
                </a:solidFill>
                <a:latin typeface="Arial" charset="0"/>
              </a:defRPr>
            </a:lvl2pPr>
            <a:lvl3pPr algn="ctr">
              <a:defRPr sz="4400">
                <a:solidFill>
                  <a:schemeClr val="tx2"/>
                </a:solidFill>
                <a:latin typeface="Arial" charset="0"/>
              </a:defRPr>
            </a:lvl3pPr>
            <a:lvl4pPr algn="ctr">
              <a:defRPr sz="4400">
                <a:solidFill>
                  <a:schemeClr val="tx2"/>
                </a:solidFill>
                <a:latin typeface="Arial" charset="0"/>
              </a:defRPr>
            </a:lvl4pPr>
            <a:lvl5pPr algn="ctr">
              <a:defRPr sz="4400">
                <a:solidFill>
                  <a:schemeClr val="tx2"/>
                </a:solidFill>
                <a:latin typeface="Arial" charset="0"/>
              </a:defRPr>
            </a:lvl5pPr>
            <a:lvl6pPr marL="457200" algn="ctr" fontAlgn="base">
              <a:spcBef>
                <a:spcPct val="0"/>
              </a:spcBef>
              <a:spcAft>
                <a:spcPct val="0"/>
              </a:spcAft>
              <a:defRPr sz="4400">
                <a:solidFill>
                  <a:schemeClr val="tx2"/>
                </a:solidFill>
                <a:latin typeface="Arial" charset="0"/>
              </a:defRPr>
            </a:lvl6pPr>
            <a:lvl7pPr marL="914400" algn="ctr" fontAlgn="base">
              <a:spcBef>
                <a:spcPct val="0"/>
              </a:spcBef>
              <a:spcAft>
                <a:spcPct val="0"/>
              </a:spcAft>
              <a:defRPr sz="4400">
                <a:solidFill>
                  <a:schemeClr val="tx2"/>
                </a:solidFill>
                <a:latin typeface="Arial" charset="0"/>
              </a:defRPr>
            </a:lvl7pPr>
            <a:lvl8pPr marL="1371600" algn="ctr" fontAlgn="base">
              <a:spcBef>
                <a:spcPct val="0"/>
              </a:spcBef>
              <a:spcAft>
                <a:spcPct val="0"/>
              </a:spcAft>
              <a:defRPr sz="4400">
                <a:solidFill>
                  <a:schemeClr val="tx2"/>
                </a:solidFill>
                <a:latin typeface="Arial" charset="0"/>
              </a:defRPr>
            </a:lvl8pPr>
            <a:lvl9pPr marL="1828800" algn="ctr" fontAlgn="base">
              <a:spcBef>
                <a:spcPct val="0"/>
              </a:spcBef>
              <a:spcAft>
                <a:spcPct val="0"/>
              </a:spcAft>
              <a:defRPr sz="4400">
                <a:solidFill>
                  <a:schemeClr val="tx2"/>
                </a:solidFill>
                <a:latin typeface="Arial" charset="0"/>
              </a:defRPr>
            </a:lvl9pPr>
          </a:lstStyle>
          <a:p>
            <a:r>
              <a:rPr lang="es-ES" altLang="es-AR" sz="2800" i="1" dirty="0">
                <a:solidFill>
                  <a:schemeClr val="tx1"/>
                </a:solidFill>
                <a:effectLst>
                  <a:outerShdw blurRad="38100" dist="38100" dir="2700000" algn="tl">
                    <a:srgbClr val="000000"/>
                  </a:outerShdw>
                </a:effectLst>
                <a:latin typeface="+mn-lt"/>
              </a:rPr>
              <a:t>Condicionales</a:t>
            </a:r>
            <a:r>
              <a:rPr lang="es-ES" altLang="es-AR" sz="2800" i="1" dirty="0">
                <a:solidFill>
                  <a:schemeClr val="bg1"/>
                </a:solidFill>
                <a:effectLst>
                  <a:outerShdw blurRad="38100" dist="38100" dir="2700000" algn="tl">
                    <a:srgbClr val="000000"/>
                  </a:outerShdw>
                </a:effectLst>
                <a:latin typeface="+mn-lt"/>
              </a:rPr>
              <a:t> </a:t>
            </a:r>
            <a:r>
              <a:rPr lang="es-ES" altLang="es-AR" sz="2800" i="1" dirty="0">
                <a:solidFill>
                  <a:schemeClr val="tx1"/>
                </a:solidFill>
                <a:effectLst>
                  <a:outerShdw blurRad="38100" dist="38100" dir="2700000" algn="tl">
                    <a:srgbClr val="000000"/>
                  </a:outerShdw>
                </a:effectLst>
                <a:latin typeface="+mn-lt"/>
              </a:rPr>
              <a:t>Compuestas</a:t>
            </a:r>
          </a:p>
        </p:txBody>
      </p:sp>
      <p:sp>
        <p:nvSpPr>
          <p:cNvPr id="30728" name="Rectangle 8"/>
          <p:cNvSpPr>
            <a:spLocks noChangeArrowheads="1"/>
          </p:cNvSpPr>
          <p:nvPr>
            <p:custDataLst>
              <p:tags r:id="rId4"/>
            </p:custDataLst>
          </p:nvPr>
        </p:nvSpPr>
        <p:spPr bwMode="auto">
          <a:xfrm>
            <a:off x="323850" y="1628775"/>
            <a:ext cx="460851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a:solidFill>
                  <a:schemeClr val="tx1"/>
                </a:solidFill>
                <a:latin typeface="Arial" charset="0"/>
              </a:defRPr>
            </a:lvl5pPr>
            <a:lvl6pPr marL="2514600" indent="-228600" fontAlgn="base">
              <a:spcBef>
                <a:spcPct val="20000"/>
              </a:spcBef>
              <a:spcAft>
                <a:spcPct val="0"/>
              </a:spcAft>
              <a:buChar char="»"/>
              <a:defRPr>
                <a:solidFill>
                  <a:schemeClr val="tx1"/>
                </a:solidFill>
                <a:latin typeface="Arial" charset="0"/>
              </a:defRPr>
            </a:lvl6pPr>
            <a:lvl7pPr marL="2971800" indent="-228600" fontAlgn="base">
              <a:spcBef>
                <a:spcPct val="20000"/>
              </a:spcBef>
              <a:spcAft>
                <a:spcPct val="0"/>
              </a:spcAft>
              <a:buChar char="»"/>
              <a:defRPr>
                <a:solidFill>
                  <a:schemeClr val="tx1"/>
                </a:solidFill>
                <a:latin typeface="Arial" charset="0"/>
              </a:defRPr>
            </a:lvl7pPr>
            <a:lvl8pPr marL="3429000" indent="-228600" fontAlgn="base">
              <a:spcBef>
                <a:spcPct val="20000"/>
              </a:spcBef>
              <a:spcAft>
                <a:spcPct val="0"/>
              </a:spcAft>
              <a:buChar char="»"/>
              <a:defRPr>
                <a:solidFill>
                  <a:schemeClr val="tx1"/>
                </a:solidFill>
                <a:latin typeface="Arial" charset="0"/>
              </a:defRPr>
            </a:lvl8pPr>
            <a:lvl9pPr marL="3886200" indent="-228600" fontAlgn="base">
              <a:spcBef>
                <a:spcPct val="20000"/>
              </a:spcBef>
              <a:spcAft>
                <a:spcPct val="0"/>
              </a:spcAft>
              <a:buChar char="»"/>
              <a:defRPr>
                <a:solidFill>
                  <a:schemeClr val="tx1"/>
                </a:solidFill>
                <a:latin typeface="Arial" charset="0"/>
              </a:defRPr>
            </a:lvl9pPr>
          </a:lstStyle>
          <a:p>
            <a:pPr>
              <a:buFontTx/>
              <a:buNone/>
            </a:pPr>
            <a:r>
              <a:rPr lang="es-ES" altLang="es-AR" sz="2400" dirty="0">
                <a:solidFill>
                  <a:srgbClr val="33CC33"/>
                </a:solidFill>
                <a:effectLst>
                  <a:outerShdw blurRad="38100" dist="38100" dir="2700000" algn="tl">
                    <a:srgbClr val="000000"/>
                  </a:outerShdw>
                </a:effectLst>
              </a:rPr>
              <a:t>SI ( </a:t>
            </a:r>
            <a:r>
              <a:rPr lang="es-ES" altLang="es-AR" sz="2400" dirty="0">
                <a:solidFill>
                  <a:srgbClr val="FFFF00"/>
                </a:solidFill>
                <a:effectLst>
                  <a:outerShdw blurRad="38100" dist="38100" dir="2700000" algn="tl">
                    <a:srgbClr val="000000"/>
                  </a:outerShdw>
                </a:effectLst>
              </a:rPr>
              <a:t>condición </a:t>
            </a:r>
            <a:r>
              <a:rPr lang="es-ES" altLang="es-AR" sz="2400" dirty="0">
                <a:solidFill>
                  <a:srgbClr val="33CC33"/>
                </a:solidFill>
                <a:effectLst>
                  <a:outerShdw blurRad="38100" dist="38100" dir="2700000" algn="tl">
                    <a:srgbClr val="000000"/>
                  </a:outerShdw>
                </a:effectLst>
              </a:rPr>
              <a:t>) ENTONCES</a:t>
            </a:r>
          </a:p>
          <a:p>
            <a:pPr>
              <a:buFontTx/>
              <a:buNone/>
            </a:pPr>
            <a:r>
              <a:rPr lang="es-ES" altLang="es-AR" sz="2400" dirty="0">
                <a:effectLst>
                  <a:outerShdw blurRad="38100" dist="38100" dir="2700000" algn="tl">
                    <a:srgbClr val="FFFFFF"/>
                  </a:outerShdw>
                </a:effectLst>
              </a:rPr>
              <a:t>     sentencias</a:t>
            </a:r>
          </a:p>
          <a:p>
            <a:pPr>
              <a:buFontTx/>
              <a:buNone/>
            </a:pPr>
            <a:r>
              <a:rPr lang="es-ES" altLang="es-AR" sz="2400" dirty="0">
                <a:solidFill>
                  <a:srgbClr val="33CC33"/>
                </a:solidFill>
                <a:effectLst>
                  <a:outerShdw blurRad="38100" dist="38100" dir="2700000" algn="tl">
                    <a:srgbClr val="000000"/>
                  </a:outerShdw>
                </a:effectLst>
              </a:rPr>
              <a:t>SI-NO</a:t>
            </a:r>
          </a:p>
          <a:p>
            <a:pPr>
              <a:buFontTx/>
              <a:buNone/>
            </a:pPr>
            <a:r>
              <a:rPr lang="es-ES" altLang="es-AR" sz="2400" dirty="0">
                <a:solidFill>
                  <a:srgbClr val="33CC33"/>
                </a:solidFill>
                <a:effectLst>
                  <a:outerShdw blurRad="38100" dist="38100" dir="2700000" algn="tl">
                    <a:srgbClr val="000000"/>
                  </a:outerShdw>
                </a:effectLst>
              </a:rPr>
              <a:t>     SI ( </a:t>
            </a:r>
            <a:r>
              <a:rPr lang="es-ES" altLang="es-AR" sz="2400" dirty="0">
                <a:solidFill>
                  <a:srgbClr val="FFFF00"/>
                </a:solidFill>
                <a:effectLst>
                  <a:outerShdw blurRad="38100" dist="38100" dir="2700000" algn="tl">
                    <a:srgbClr val="000000"/>
                  </a:outerShdw>
                </a:effectLst>
              </a:rPr>
              <a:t>condición</a:t>
            </a:r>
            <a:r>
              <a:rPr lang="es-ES" altLang="es-AR" sz="2400" dirty="0">
                <a:solidFill>
                  <a:srgbClr val="33CC33"/>
                </a:solidFill>
                <a:effectLst>
                  <a:outerShdw blurRad="38100" dist="38100" dir="2700000" algn="tl">
                    <a:srgbClr val="000000"/>
                  </a:outerShdw>
                </a:effectLst>
              </a:rPr>
              <a:t> ) ENTONCES</a:t>
            </a:r>
          </a:p>
          <a:p>
            <a:pPr>
              <a:buFontTx/>
              <a:buNone/>
            </a:pPr>
            <a:r>
              <a:rPr lang="es-ES" altLang="es-AR" sz="2400" dirty="0">
                <a:effectLst>
                  <a:outerShdw blurRad="38100" dist="38100" dir="2700000" algn="tl">
                    <a:srgbClr val="FFFFFF"/>
                  </a:outerShdw>
                </a:effectLst>
              </a:rPr>
              <a:t>          sentencias</a:t>
            </a:r>
          </a:p>
          <a:p>
            <a:pPr>
              <a:buFontTx/>
              <a:buNone/>
            </a:pPr>
            <a:r>
              <a:rPr lang="es-ES" altLang="es-AR" sz="2400" dirty="0">
                <a:solidFill>
                  <a:srgbClr val="33CC33"/>
                </a:solidFill>
                <a:effectLst>
                  <a:outerShdw blurRad="38100" dist="38100" dir="2700000" algn="tl">
                    <a:srgbClr val="000000"/>
                  </a:outerShdw>
                </a:effectLst>
              </a:rPr>
              <a:t>     SI-NO</a:t>
            </a:r>
          </a:p>
          <a:p>
            <a:pPr>
              <a:buFontTx/>
              <a:buNone/>
            </a:pPr>
            <a:r>
              <a:rPr lang="es-ES" altLang="es-AR" sz="2400" dirty="0">
                <a:effectLst>
                  <a:outerShdw blurRad="38100" dist="38100" dir="2700000" algn="tl">
                    <a:srgbClr val="FFFFFF"/>
                  </a:outerShdw>
                </a:effectLst>
              </a:rPr>
              <a:t>          sentencias</a:t>
            </a:r>
            <a:endParaRPr lang="es-ES" altLang="es-AR" sz="2400" dirty="0">
              <a:solidFill>
                <a:srgbClr val="33CC33"/>
              </a:solidFill>
              <a:effectLst>
                <a:outerShdw blurRad="38100" dist="38100" dir="2700000" algn="tl">
                  <a:srgbClr val="000000"/>
                </a:outerShdw>
              </a:effectLst>
            </a:endParaRPr>
          </a:p>
          <a:p>
            <a:pPr>
              <a:buFontTx/>
              <a:buNone/>
            </a:pPr>
            <a:r>
              <a:rPr lang="es-ES" altLang="es-AR" sz="2400" dirty="0">
                <a:solidFill>
                  <a:srgbClr val="33CC33"/>
                </a:solidFill>
                <a:effectLst>
                  <a:outerShdw blurRad="38100" dist="38100" dir="2700000" algn="tl">
                    <a:srgbClr val="000000"/>
                  </a:outerShdw>
                </a:effectLst>
              </a:rPr>
              <a:t>     FIN-SI</a:t>
            </a:r>
          </a:p>
          <a:p>
            <a:pPr>
              <a:buFontTx/>
              <a:buNone/>
            </a:pPr>
            <a:r>
              <a:rPr lang="es-ES" altLang="es-AR" sz="2400" dirty="0">
                <a:solidFill>
                  <a:srgbClr val="33CC33"/>
                </a:solidFill>
                <a:effectLst>
                  <a:outerShdw blurRad="38100" dist="38100" dir="2700000" algn="tl">
                    <a:srgbClr val="000000"/>
                  </a:outerShdw>
                </a:effectLst>
              </a:rPr>
              <a:t>FIN-SI</a:t>
            </a:r>
          </a:p>
        </p:txBody>
      </p:sp>
      <p:sp>
        <p:nvSpPr>
          <p:cNvPr id="30729" name="Line 9"/>
          <p:cNvSpPr>
            <a:spLocks noChangeShapeType="1"/>
          </p:cNvSpPr>
          <p:nvPr>
            <p:custDataLst>
              <p:tags r:id="rId5"/>
            </p:custDataLst>
          </p:nvPr>
        </p:nvSpPr>
        <p:spPr bwMode="auto">
          <a:xfrm>
            <a:off x="107950" y="1844675"/>
            <a:ext cx="0" cy="3529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0730" name="Line 10"/>
          <p:cNvSpPr>
            <a:spLocks noChangeShapeType="1"/>
          </p:cNvSpPr>
          <p:nvPr>
            <p:custDataLst>
              <p:tags r:id="rId6"/>
            </p:custDataLst>
          </p:nvPr>
        </p:nvSpPr>
        <p:spPr bwMode="auto">
          <a:xfrm>
            <a:off x="107950" y="184467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0731" name="Line 11"/>
          <p:cNvSpPr>
            <a:spLocks noChangeShapeType="1"/>
          </p:cNvSpPr>
          <p:nvPr>
            <p:custDataLst>
              <p:tags r:id="rId7"/>
            </p:custDataLst>
          </p:nvPr>
        </p:nvSpPr>
        <p:spPr bwMode="auto">
          <a:xfrm>
            <a:off x="107950" y="270827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0732" name="Line 12"/>
          <p:cNvSpPr>
            <a:spLocks noChangeShapeType="1"/>
          </p:cNvSpPr>
          <p:nvPr>
            <p:custDataLst>
              <p:tags r:id="rId8"/>
            </p:custDataLst>
          </p:nvPr>
        </p:nvSpPr>
        <p:spPr bwMode="auto">
          <a:xfrm>
            <a:off x="468313" y="3213100"/>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0733" name="AutoShape 13"/>
          <p:cNvSpPr>
            <a:spLocks noChangeArrowheads="1"/>
          </p:cNvSpPr>
          <p:nvPr>
            <p:custDataLst>
              <p:tags r:id="rId9"/>
            </p:custDataLst>
          </p:nvPr>
        </p:nvSpPr>
        <p:spPr bwMode="auto">
          <a:xfrm>
            <a:off x="5219700" y="1412875"/>
            <a:ext cx="3816350" cy="5059045"/>
          </a:xfrm>
          <a:prstGeom prst="roundRect">
            <a:avLst>
              <a:gd name="adj" fmla="val 16667"/>
            </a:avLst>
          </a:prstGeom>
          <a:gradFill rotWithShape="1">
            <a:gsLst>
              <a:gs pos="0">
                <a:srgbClr val="3366FF">
                  <a:gamma/>
                  <a:shade val="46275"/>
                  <a:invGamma/>
                </a:srgbClr>
              </a:gs>
              <a:gs pos="50000">
                <a:srgbClr val="3366FF"/>
              </a:gs>
              <a:gs pos="100000">
                <a:srgbClr val="3366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AR" sz="2200" i="1" dirty="0" err="1">
                <a:effectLst>
                  <a:outerShdw blurRad="38100" dist="38100" dir="2700000" algn="tl">
                    <a:srgbClr val="000000"/>
                  </a:outerShdw>
                </a:effectLst>
                <a:latin typeface="Courier New" pitchFamily="49" charset="0"/>
              </a:rPr>
              <a:t>if</a:t>
            </a:r>
            <a:r>
              <a:rPr lang="es-ES" altLang="es-AR" sz="2200" i="1" dirty="0">
                <a:effectLst>
                  <a:outerShdw blurRad="38100" dist="38100" dir="2700000" algn="tl">
                    <a:srgbClr val="FFFFFF"/>
                  </a:outerShdw>
                </a:effectLst>
                <a:latin typeface="Courier New" pitchFamily="49" charset="0"/>
              </a:rPr>
              <a:t> </a:t>
            </a:r>
            <a:r>
              <a:rPr lang="es-ES" altLang="es-AR" sz="2200" i="1" dirty="0">
                <a:solidFill>
                  <a:srgbClr val="FFFF00"/>
                </a:solidFill>
                <a:effectLst>
                  <a:outerShdw blurRad="38100" dist="38100" dir="2700000" algn="tl">
                    <a:srgbClr val="000000"/>
                  </a:outerShdw>
                </a:effectLst>
                <a:latin typeface="Courier New" pitchFamily="49" charset="0"/>
              </a:rPr>
              <a:t>(condición)</a:t>
            </a:r>
            <a:r>
              <a:rPr lang="es-ES" altLang="es-AR" sz="2200" i="1" dirty="0">
                <a:effectLst>
                  <a:outerShdw blurRad="38100" dist="38100" dir="2700000" algn="tl">
                    <a:srgbClr val="FFFFFF"/>
                  </a:outerShdw>
                </a:effectLst>
                <a:latin typeface="Courier New" pitchFamily="49" charset="0"/>
              </a:rPr>
              <a:t>  </a:t>
            </a:r>
          </a:p>
          <a:p>
            <a:r>
              <a:rPr lang="es-ES" altLang="es-AR" sz="2200" i="1" dirty="0">
                <a:solidFill>
                  <a:srgbClr val="FFFF00"/>
                </a:solidFill>
                <a:effectLst>
                  <a:outerShdw blurRad="38100" dist="38100" dir="2700000" algn="tl">
                    <a:srgbClr val="000000"/>
                  </a:outerShdw>
                </a:effectLst>
                <a:latin typeface="Courier New" pitchFamily="49" charset="0"/>
              </a:rPr>
              <a:t>{</a:t>
            </a:r>
          </a:p>
          <a:p>
            <a:r>
              <a:rPr lang="es-ES" altLang="es-AR" sz="2200" i="1" dirty="0">
                <a:effectLst>
                  <a:outerShdw blurRad="38100" dist="38100" dir="2700000" algn="tl">
                    <a:srgbClr val="FFFFFF"/>
                  </a:outerShdw>
                </a:effectLst>
                <a:latin typeface="Courier New" pitchFamily="49" charset="0"/>
              </a:rPr>
              <a:t>   </a:t>
            </a:r>
            <a:r>
              <a:rPr lang="es-ES" altLang="es-AR" sz="2200" i="1" dirty="0">
                <a:solidFill>
                  <a:srgbClr val="FFCC00"/>
                </a:solidFill>
                <a:effectLst>
                  <a:outerShdw blurRad="38100" dist="38100" dir="2700000" algn="tl">
                    <a:srgbClr val="000000"/>
                  </a:outerShdw>
                </a:effectLst>
                <a:latin typeface="Courier New" pitchFamily="49" charset="0"/>
              </a:rPr>
              <a:t>sentencias;</a:t>
            </a:r>
          </a:p>
          <a:p>
            <a:r>
              <a:rPr lang="es-ES" altLang="es-AR" sz="2200" i="1" dirty="0">
                <a:solidFill>
                  <a:srgbClr val="FFFF00"/>
                </a:solidFill>
                <a:effectLst>
                  <a:outerShdw blurRad="38100" dist="38100" dir="2700000" algn="tl">
                    <a:srgbClr val="000000"/>
                  </a:outerShdw>
                </a:effectLst>
                <a:latin typeface="Courier New" pitchFamily="49" charset="0"/>
              </a:rPr>
              <a:t>}</a:t>
            </a:r>
          </a:p>
          <a:p>
            <a:r>
              <a:rPr lang="es-ES" altLang="es-AR" sz="2200" i="1" dirty="0" err="1">
                <a:effectLst>
                  <a:outerShdw blurRad="38100" dist="38100" dir="2700000" algn="tl">
                    <a:srgbClr val="000000"/>
                  </a:outerShdw>
                </a:effectLst>
                <a:latin typeface="Courier New" pitchFamily="49" charset="0"/>
              </a:rPr>
              <a:t>else</a:t>
            </a:r>
            <a:r>
              <a:rPr lang="es-ES" altLang="es-AR" sz="2200" i="1" dirty="0">
                <a:effectLst>
                  <a:outerShdw blurRad="38100" dist="38100" dir="2700000" algn="tl">
                    <a:srgbClr val="000000"/>
                  </a:outerShdw>
                </a:effectLst>
                <a:latin typeface="Courier New" pitchFamily="49" charset="0"/>
              </a:rPr>
              <a:t> </a:t>
            </a:r>
            <a:r>
              <a:rPr lang="es-ES" altLang="es-AR" sz="2200" i="1" dirty="0">
                <a:solidFill>
                  <a:srgbClr val="FFFF00"/>
                </a:solidFill>
                <a:effectLst>
                  <a:outerShdw blurRad="38100" dist="38100" dir="2700000" algn="tl">
                    <a:srgbClr val="000000"/>
                  </a:outerShdw>
                </a:effectLst>
                <a:latin typeface="Courier New" pitchFamily="49" charset="0"/>
              </a:rPr>
              <a:t>{</a:t>
            </a:r>
          </a:p>
          <a:p>
            <a:r>
              <a:rPr lang="es-ES" altLang="es-AR" sz="2200" i="1" dirty="0" smtClean="0">
                <a:solidFill>
                  <a:schemeClr val="bg1"/>
                </a:solidFill>
                <a:effectLst>
                  <a:outerShdw blurRad="38100" dist="38100" dir="2700000" algn="tl">
                    <a:srgbClr val="000000"/>
                  </a:outerShdw>
                </a:effectLst>
                <a:latin typeface="Courier New" pitchFamily="49" charset="0"/>
              </a:rPr>
              <a:t>     </a:t>
            </a:r>
            <a:r>
              <a:rPr lang="es-ES" altLang="es-AR" sz="2200" i="1" dirty="0" err="1">
                <a:effectLst>
                  <a:outerShdw blurRad="38100" dist="38100" dir="2700000" algn="tl">
                    <a:srgbClr val="000000"/>
                  </a:outerShdw>
                </a:effectLst>
                <a:latin typeface="Courier New" pitchFamily="49" charset="0"/>
              </a:rPr>
              <a:t>if</a:t>
            </a:r>
            <a:r>
              <a:rPr lang="es-ES" altLang="es-AR" sz="2200" i="1" dirty="0">
                <a:effectLst>
                  <a:outerShdw blurRad="38100" dist="38100" dir="2700000" algn="tl">
                    <a:srgbClr val="000000"/>
                  </a:outerShdw>
                </a:effectLst>
                <a:latin typeface="Courier New" pitchFamily="49" charset="0"/>
              </a:rPr>
              <a:t> </a:t>
            </a:r>
            <a:r>
              <a:rPr lang="es-ES" altLang="es-AR" sz="2200" i="1" dirty="0">
                <a:solidFill>
                  <a:srgbClr val="FFFF00"/>
                </a:solidFill>
                <a:effectLst>
                  <a:outerShdw blurRad="38100" dist="38100" dir="2700000" algn="tl">
                    <a:srgbClr val="000000"/>
                  </a:outerShdw>
                </a:effectLst>
                <a:latin typeface="Courier New" pitchFamily="49" charset="0"/>
              </a:rPr>
              <a:t>(condición)</a:t>
            </a:r>
          </a:p>
          <a:p>
            <a:r>
              <a:rPr lang="es-ES" altLang="es-AR" sz="2200" i="1" dirty="0">
                <a:solidFill>
                  <a:srgbClr val="FFFF00"/>
                </a:solidFill>
                <a:effectLst>
                  <a:outerShdw blurRad="38100" dist="38100" dir="2700000" algn="tl">
                    <a:srgbClr val="000000"/>
                  </a:outerShdw>
                </a:effectLst>
                <a:latin typeface="Courier New" pitchFamily="49" charset="0"/>
              </a:rPr>
              <a:t>     {</a:t>
            </a:r>
          </a:p>
          <a:p>
            <a:r>
              <a:rPr lang="es-ES" altLang="es-AR" sz="2200" i="1" dirty="0">
                <a:effectLst>
                  <a:outerShdw blurRad="38100" dist="38100" dir="2700000" algn="tl">
                    <a:srgbClr val="FFFFFF"/>
                  </a:outerShdw>
                </a:effectLst>
                <a:latin typeface="Courier New" pitchFamily="49" charset="0"/>
              </a:rPr>
              <a:t>        </a:t>
            </a:r>
            <a:r>
              <a:rPr lang="es-ES" altLang="es-AR" sz="2200" i="1" dirty="0">
                <a:solidFill>
                  <a:srgbClr val="FFCC00"/>
                </a:solidFill>
                <a:effectLst>
                  <a:outerShdw blurRad="38100" dist="38100" dir="2700000" algn="tl">
                    <a:srgbClr val="000000"/>
                  </a:outerShdw>
                </a:effectLst>
                <a:latin typeface="Courier New" pitchFamily="49" charset="0"/>
              </a:rPr>
              <a:t>sentencias;</a:t>
            </a:r>
            <a:endParaRPr lang="es-ES" altLang="es-AR" sz="2200" i="1" dirty="0">
              <a:effectLst>
                <a:outerShdw blurRad="38100" dist="38100" dir="2700000" algn="tl">
                  <a:srgbClr val="FFFFFF"/>
                </a:outerShdw>
              </a:effectLst>
              <a:latin typeface="Courier New" pitchFamily="49" charset="0"/>
            </a:endParaRPr>
          </a:p>
          <a:p>
            <a:r>
              <a:rPr lang="es-ES" altLang="es-AR" sz="2200" i="1" dirty="0">
                <a:solidFill>
                  <a:srgbClr val="FFFF00"/>
                </a:solidFill>
                <a:effectLst>
                  <a:outerShdw blurRad="38100" dist="38100" dir="2700000" algn="tl">
                    <a:srgbClr val="000000"/>
                  </a:outerShdw>
                </a:effectLst>
                <a:latin typeface="Courier New" pitchFamily="49" charset="0"/>
              </a:rPr>
              <a:t>     }</a:t>
            </a:r>
          </a:p>
          <a:p>
            <a:r>
              <a:rPr lang="es-ES" altLang="es-AR" sz="2200" i="1" dirty="0">
                <a:solidFill>
                  <a:schemeClr val="bg1"/>
                </a:solidFill>
                <a:effectLst>
                  <a:outerShdw blurRad="38100" dist="38100" dir="2700000" algn="tl">
                    <a:srgbClr val="000000"/>
                  </a:outerShdw>
                </a:effectLst>
                <a:latin typeface="Courier New" pitchFamily="49" charset="0"/>
              </a:rPr>
              <a:t>     </a:t>
            </a:r>
            <a:r>
              <a:rPr lang="es-ES" altLang="es-AR" sz="2200" i="1" dirty="0" err="1">
                <a:effectLst>
                  <a:outerShdw blurRad="38100" dist="38100" dir="2700000" algn="tl">
                    <a:srgbClr val="000000"/>
                  </a:outerShdw>
                </a:effectLst>
                <a:latin typeface="Courier New" pitchFamily="49" charset="0"/>
              </a:rPr>
              <a:t>else</a:t>
            </a:r>
            <a:endParaRPr lang="es-ES" altLang="es-AR" sz="2200" i="1" dirty="0">
              <a:effectLst>
                <a:outerShdw blurRad="38100" dist="38100" dir="2700000" algn="tl">
                  <a:srgbClr val="000000"/>
                </a:outerShdw>
              </a:effectLst>
              <a:latin typeface="Courier New" pitchFamily="49" charset="0"/>
            </a:endParaRPr>
          </a:p>
          <a:p>
            <a:r>
              <a:rPr lang="es-ES" altLang="es-AR" sz="2200" i="1" dirty="0">
                <a:solidFill>
                  <a:srgbClr val="FFFF00"/>
                </a:solidFill>
                <a:effectLst>
                  <a:outerShdw blurRad="38100" dist="38100" dir="2700000" algn="tl">
                    <a:srgbClr val="000000"/>
                  </a:outerShdw>
                </a:effectLst>
                <a:latin typeface="Courier New" pitchFamily="49" charset="0"/>
              </a:rPr>
              <a:t>     {</a:t>
            </a:r>
          </a:p>
          <a:p>
            <a:r>
              <a:rPr lang="es-ES" altLang="es-AR" sz="2200" i="1" dirty="0">
                <a:solidFill>
                  <a:srgbClr val="FFFF00"/>
                </a:solidFill>
                <a:effectLst>
                  <a:outerShdw blurRad="38100" dist="38100" dir="2700000" algn="tl">
                    <a:srgbClr val="000000"/>
                  </a:outerShdw>
                </a:effectLst>
                <a:latin typeface="Courier New" pitchFamily="49" charset="0"/>
              </a:rPr>
              <a:t>        </a:t>
            </a:r>
            <a:r>
              <a:rPr lang="es-ES" altLang="es-AR" sz="2200" i="1" dirty="0">
                <a:solidFill>
                  <a:srgbClr val="FFCC00"/>
                </a:solidFill>
                <a:effectLst>
                  <a:outerShdw blurRad="38100" dist="38100" dir="2700000" algn="tl">
                    <a:srgbClr val="000000"/>
                  </a:outerShdw>
                </a:effectLst>
                <a:latin typeface="Courier New" pitchFamily="49" charset="0"/>
              </a:rPr>
              <a:t>sentencias;</a:t>
            </a:r>
          </a:p>
          <a:p>
            <a:r>
              <a:rPr lang="es-ES" altLang="es-AR" sz="2200" dirty="0">
                <a:solidFill>
                  <a:srgbClr val="FFCC00"/>
                </a:solidFill>
                <a:effectLst>
                  <a:outerShdw blurRad="38100" dist="38100" dir="2700000" algn="tl">
                    <a:srgbClr val="000000"/>
                  </a:outerShdw>
                </a:effectLst>
                <a:latin typeface="Courier New" pitchFamily="49" charset="0"/>
              </a:rPr>
              <a:t>     </a:t>
            </a:r>
            <a:r>
              <a:rPr lang="es-ES" altLang="es-AR" sz="2200" i="1" dirty="0">
                <a:solidFill>
                  <a:srgbClr val="FFFF00"/>
                </a:solidFill>
                <a:effectLst>
                  <a:outerShdw blurRad="38100" dist="38100" dir="2700000" algn="tl">
                    <a:srgbClr val="000000"/>
                  </a:outerShdw>
                </a:effectLst>
                <a:latin typeface="Courier New" pitchFamily="49" charset="0"/>
              </a:rPr>
              <a:t>}</a:t>
            </a:r>
          </a:p>
          <a:p>
            <a:r>
              <a:rPr lang="es-ES" altLang="es-AR" sz="2200" i="1" dirty="0" smtClean="0">
                <a:solidFill>
                  <a:srgbClr val="FFFF00"/>
                </a:solidFill>
                <a:effectLst>
                  <a:outerShdw blurRad="38100" dist="38100" dir="2700000" algn="tl">
                    <a:srgbClr val="000000"/>
                  </a:outerShdw>
                </a:effectLst>
                <a:latin typeface="Courier New" pitchFamily="49" charset="0"/>
              </a:rPr>
              <a:t>}</a:t>
            </a:r>
            <a:endParaRPr lang="es-ES" altLang="es-AR" sz="2200" i="1" dirty="0">
              <a:solidFill>
                <a:srgbClr val="FFFF00"/>
              </a:solidFill>
              <a:effectLst>
                <a:outerShdw blurRad="38100" dist="38100" dir="2700000" algn="tl">
                  <a:srgbClr val="000000"/>
                </a:outerShdw>
              </a:effectLst>
              <a:latin typeface="Courier New" pitchFamily="49" charset="0"/>
            </a:endParaRPr>
          </a:p>
        </p:txBody>
      </p:sp>
      <p:sp>
        <p:nvSpPr>
          <p:cNvPr id="30734" name="Line 14"/>
          <p:cNvSpPr>
            <a:spLocks noChangeShapeType="1"/>
          </p:cNvSpPr>
          <p:nvPr>
            <p:custDataLst>
              <p:tags r:id="rId10"/>
            </p:custDataLst>
          </p:nvPr>
        </p:nvSpPr>
        <p:spPr bwMode="auto">
          <a:xfrm>
            <a:off x="468313" y="3213100"/>
            <a:ext cx="0" cy="1728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0735" name="Line 15"/>
          <p:cNvSpPr>
            <a:spLocks noChangeShapeType="1"/>
          </p:cNvSpPr>
          <p:nvPr>
            <p:custDataLst>
              <p:tags r:id="rId11"/>
            </p:custDataLst>
          </p:nvPr>
        </p:nvSpPr>
        <p:spPr bwMode="auto">
          <a:xfrm>
            <a:off x="468313" y="4005263"/>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0736" name="Line 16"/>
          <p:cNvSpPr>
            <a:spLocks noChangeShapeType="1"/>
          </p:cNvSpPr>
          <p:nvPr>
            <p:custDataLst>
              <p:tags r:id="rId12"/>
            </p:custDataLst>
          </p:nvPr>
        </p:nvSpPr>
        <p:spPr bwMode="auto">
          <a:xfrm>
            <a:off x="468313" y="4941888"/>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0738" name="Line 18"/>
          <p:cNvSpPr>
            <a:spLocks noChangeShapeType="1"/>
          </p:cNvSpPr>
          <p:nvPr>
            <p:custDataLst>
              <p:tags r:id="rId13"/>
            </p:custDataLst>
          </p:nvPr>
        </p:nvSpPr>
        <p:spPr bwMode="auto">
          <a:xfrm>
            <a:off x="107950" y="5373688"/>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 name="1 CuadroTexto"/>
          <p:cNvSpPr txBox="1"/>
          <p:nvPr/>
        </p:nvSpPr>
        <p:spPr>
          <a:xfrm>
            <a:off x="144463" y="5589240"/>
            <a:ext cx="4824413" cy="1477328"/>
          </a:xfrm>
          <a:prstGeom prst="rect">
            <a:avLst/>
          </a:prstGeom>
          <a:noFill/>
        </p:spPr>
        <p:txBody>
          <a:bodyPr wrap="square" rtlCol="0">
            <a:spAutoFit/>
          </a:bodyPr>
          <a:lstStyle/>
          <a:p>
            <a:r>
              <a:rPr lang="es-ES" altLang="es-AR" dirty="0">
                <a:effectLst>
                  <a:outerShdw blurRad="38100" dist="38100" dir="2700000" algn="tl">
                    <a:srgbClr val="FFFFFF"/>
                  </a:outerShdw>
                </a:effectLst>
              </a:rPr>
              <a:t>Una sentencia </a:t>
            </a:r>
            <a:r>
              <a:rPr lang="es-ES" altLang="es-AR" dirty="0" err="1">
                <a:effectLst>
                  <a:outerShdw blurRad="38100" dist="38100" dir="2700000" algn="tl">
                    <a:srgbClr val="FFFFFF"/>
                  </a:outerShdw>
                </a:effectLst>
                <a:latin typeface="Comic Sans MS" pitchFamily="66" charset="0"/>
              </a:rPr>
              <a:t>else</a:t>
            </a:r>
            <a:r>
              <a:rPr lang="es-ES" altLang="es-AR" dirty="0">
                <a:effectLst>
                  <a:outerShdw blurRad="38100" dist="38100" dir="2700000" algn="tl">
                    <a:srgbClr val="FFFFFF"/>
                  </a:outerShdw>
                </a:effectLst>
              </a:rPr>
              <a:t> siempre quedará asociada con el </a:t>
            </a:r>
            <a:r>
              <a:rPr lang="es-ES" altLang="es-AR" dirty="0" err="1">
                <a:effectLst>
                  <a:outerShdw blurRad="38100" dist="38100" dir="2700000" algn="tl">
                    <a:srgbClr val="FFFFFF"/>
                  </a:outerShdw>
                </a:effectLst>
                <a:latin typeface="Comic Sans MS" pitchFamily="66" charset="0"/>
              </a:rPr>
              <a:t>if</a:t>
            </a:r>
            <a:r>
              <a:rPr lang="es-ES" altLang="es-AR" dirty="0">
                <a:effectLst>
                  <a:outerShdw blurRad="38100" dist="38100" dir="2700000" algn="tl">
                    <a:srgbClr val="FFFFFF"/>
                  </a:outerShdw>
                </a:effectLst>
                <a:latin typeface="Comic Sans MS" pitchFamily="66" charset="0"/>
              </a:rPr>
              <a:t> </a:t>
            </a:r>
            <a:r>
              <a:rPr lang="es-ES" altLang="es-AR" dirty="0">
                <a:effectLst>
                  <a:outerShdw blurRad="38100" dist="38100" dir="2700000" algn="tl">
                    <a:srgbClr val="FFFFFF"/>
                  </a:outerShdw>
                </a:effectLst>
              </a:rPr>
              <a:t>precedente más próximo, siempre y cuando éste no tenga ya asociada otra sentencia </a:t>
            </a:r>
            <a:r>
              <a:rPr lang="es-ES" altLang="es-AR" dirty="0" err="1">
                <a:effectLst>
                  <a:outerShdw blurRad="38100" dist="38100" dir="2700000" algn="tl">
                    <a:srgbClr val="FFFFFF"/>
                  </a:outerShdw>
                </a:effectLst>
                <a:latin typeface="Comic Sans MS" pitchFamily="66" charset="0"/>
              </a:rPr>
              <a:t>else</a:t>
            </a:r>
            <a:r>
              <a:rPr lang="es-ES" altLang="es-AR" dirty="0">
                <a:effectLst>
                  <a:outerShdw blurRad="38100" dist="38100" dir="2700000" algn="tl">
                    <a:srgbClr val="FFFFFF"/>
                  </a:outerShdw>
                </a:effectLst>
              </a:rPr>
              <a:t>.</a:t>
            </a:r>
          </a:p>
          <a:p>
            <a:endParaRPr lang="es-AR" dirty="0"/>
          </a:p>
        </p:txBody>
      </p:sp>
    </p:spTree>
    <p:extLst>
      <p:ext uri="{BB962C8B-B14F-4D97-AF65-F5344CB8AC3E}">
        <p14:creationId xmlns:p14="http://schemas.microsoft.com/office/powerpoint/2010/main" val="3773815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body" sz="half" idx="1"/>
            <p:custDataLst>
              <p:tags r:id="rId1"/>
            </p:custDataLst>
          </p:nvPr>
        </p:nvSpPr>
        <p:spPr>
          <a:xfrm>
            <a:off x="611188" y="1484313"/>
            <a:ext cx="6275387" cy="1800225"/>
          </a:xfrm>
        </p:spPr>
        <p:txBody>
          <a:bodyPr/>
          <a:lstStyle/>
          <a:p>
            <a:pPr>
              <a:buFontTx/>
              <a:buNone/>
            </a:pPr>
            <a:r>
              <a:rPr lang="es-AR" altLang="es-AR" sz="2400" b="1" dirty="0">
                <a:solidFill>
                  <a:srgbClr val="66FF33"/>
                </a:solidFill>
                <a:effectLst>
                  <a:outerShdw blurRad="38100" dist="38100" dir="2700000" algn="tl">
                    <a:srgbClr val="000000"/>
                  </a:outerShdw>
                </a:effectLst>
              </a:rPr>
              <a:t>MIENTRAS</a:t>
            </a:r>
            <a:r>
              <a:rPr lang="es-AR" altLang="es-AR" sz="2400" dirty="0">
                <a:solidFill>
                  <a:srgbClr val="66FF33"/>
                </a:solidFill>
                <a:effectLst>
                  <a:outerShdw blurRad="38100" dist="38100" dir="2700000" algn="tl">
                    <a:srgbClr val="000000"/>
                  </a:outerShdw>
                </a:effectLst>
              </a:rPr>
              <a:t> (</a:t>
            </a:r>
            <a:r>
              <a:rPr lang="es-AR" altLang="es-AR" sz="2400" dirty="0">
                <a:solidFill>
                  <a:srgbClr val="FFFF00"/>
                </a:solidFill>
                <a:effectLst>
                  <a:outerShdw blurRad="38100" dist="38100" dir="2700000" algn="tl">
                    <a:srgbClr val="000000"/>
                  </a:outerShdw>
                </a:effectLst>
              </a:rPr>
              <a:t>CONDICION</a:t>
            </a:r>
            <a:r>
              <a:rPr lang="es-AR" altLang="es-AR" sz="2400" dirty="0">
                <a:solidFill>
                  <a:srgbClr val="66FF33"/>
                </a:solidFill>
                <a:effectLst>
                  <a:outerShdw blurRad="38100" dist="38100" dir="2700000" algn="tl">
                    <a:srgbClr val="000000"/>
                  </a:outerShdw>
                </a:effectLst>
              </a:rPr>
              <a:t>) </a:t>
            </a:r>
            <a:r>
              <a:rPr lang="es-AR" altLang="es-AR" sz="2400" b="1" dirty="0">
                <a:solidFill>
                  <a:srgbClr val="66FF33"/>
                </a:solidFill>
                <a:effectLst>
                  <a:outerShdw blurRad="38100" dist="38100" dir="2700000" algn="tl">
                    <a:srgbClr val="000000"/>
                  </a:outerShdw>
                </a:effectLst>
              </a:rPr>
              <a:t>HACER</a:t>
            </a:r>
            <a:r>
              <a:rPr lang="es-AR" altLang="es-AR" sz="2400" b="1" dirty="0">
                <a:effectLst>
                  <a:outerShdw blurRad="38100" dist="38100" dir="2700000" algn="tl">
                    <a:srgbClr val="FFFFFF"/>
                  </a:outerShdw>
                </a:effectLst>
              </a:rPr>
              <a:t>      </a:t>
            </a:r>
          </a:p>
          <a:p>
            <a:pPr>
              <a:buFontTx/>
              <a:buNone/>
            </a:pPr>
            <a:r>
              <a:rPr lang="es-AR" altLang="es-AR" sz="2400" b="1" dirty="0">
                <a:effectLst>
                  <a:outerShdw blurRad="38100" dist="38100" dir="2700000" algn="tl">
                    <a:srgbClr val="FFFFFF"/>
                  </a:outerShdw>
                </a:effectLst>
              </a:rPr>
              <a:t>        </a:t>
            </a:r>
            <a:r>
              <a:rPr lang="es-AR" altLang="es-AR" sz="2400" dirty="0">
                <a:solidFill>
                  <a:srgbClr val="FF9900"/>
                </a:solidFill>
                <a:effectLst>
                  <a:outerShdw blurRad="38100" dist="38100" dir="2700000" algn="tl">
                    <a:srgbClr val="000000"/>
                  </a:outerShdw>
                </a:effectLst>
              </a:rPr>
              <a:t>sentencias</a:t>
            </a:r>
            <a:endParaRPr lang="es-AR" altLang="es-AR" sz="2400" b="1" dirty="0">
              <a:solidFill>
                <a:srgbClr val="FF9900"/>
              </a:solidFill>
              <a:effectLst>
                <a:outerShdw blurRad="38100" dist="38100" dir="2700000" algn="tl">
                  <a:srgbClr val="000000"/>
                </a:outerShdw>
              </a:effectLst>
            </a:endParaRPr>
          </a:p>
          <a:p>
            <a:pPr>
              <a:buFontTx/>
              <a:buNone/>
            </a:pPr>
            <a:r>
              <a:rPr lang="es-AR" altLang="es-AR" sz="2400" b="1" dirty="0">
                <a:solidFill>
                  <a:srgbClr val="66FF33"/>
                </a:solidFill>
                <a:effectLst>
                  <a:outerShdw blurRad="38100" dist="38100" dir="2700000" algn="tl">
                    <a:srgbClr val="000000"/>
                  </a:outerShdw>
                </a:effectLst>
              </a:rPr>
              <a:t>FIN-MIENTRAS</a:t>
            </a:r>
            <a:endParaRPr lang="es-ES" altLang="es-AR" sz="2400" b="1" dirty="0">
              <a:solidFill>
                <a:srgbClr val="66FF33"/>
              </a:solidFill>
              <a:effectLst>
                <a:outerShdw blurRad="38100" dist="38100" dir="2700000" algn="tl">
                  <a:srgbClr val="000000"/>
                </a:outerShdw>
              </a:effectLst>
            </a:endParaRPr>
          </a:p>
        </p:txBody>
      </p:sp>
      <p:sp>
        <p:nvSpPr>
          <p:cNvPr id="53256" name="AutoShape 8"/>
          <p:cNvSpPr>
            <a:spLocks noChangeArrowheads="1"/>
          </p:cNvSpPr>
          <p:nvPr>
            <p:custDataLst>
              <p:tags r:id="rId2"/>
            </p:custDataLst>
          </p:nvPr>
        </p:nvSpPr>
        <p:spPr bwMode="auto">
          <a:xfrm>
            <a:off x="3492500" y="3789363"/>
            <a:ext cx="5402263" cy="2447925"/>
          </a:xfrm>
          <a:prstGeom prst="roundRect">
            <a:avLst>
              <a:gd name="adj" fmla="val 16667"/>
            </a:avLst>
          </a:prstGeom>
          <a:gradFill rotWithShape="1">
            <a:gsLst>
              <a:gs pos="0">
                <a:srgbClr val="0000FF">
                  <a:gamma/>
                  <a:shade val="46275"/>
                  <a:invGamma/>
                </a:srgbClr>
              </a:gs>
              <a:gs pos="50000">
                <a:srgbClr val="0000FF"/>
              </a:gs>
              <a:gs pos="100000">
                <a:srgbClr val="0000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90000"/>
              </a:lnSpc>
              <a:buFontTx/>
              <a:buNone/>
            </a:pPr>
            <a:r>
              <a:rPr lang="es-ES" altLang="es-AR" sz="1100" i="1">
                <a:latin typeface="Courier New" pitchFamily="49" charset="0"/>
              </a:rPr>
              <a:t> </a:t>
            </a:r>
            <a:r>
              <a:rPr lang="es-ES" altLang="es-AR" sz="2800" i="1">
                <a:solidFill>
                  <a:schemeClr val="bg1"/>
                </a:solidFill>
                <a:effectLst>
                  <a:outerShdw blurRad="38100" dist="38100" dir="2700000" algn="tl">
                    <a:srgbClr val="000000"/>
                  </a:outerShdw>
                </a:effectLst>
                <a:latin typeface="Courier New" pitchFamily="49" charset="0"/>
              </a:rPr>
              <a:t>while</a:t>
            </a:r>
            <a:r>
              <a:rPr lang="es-ES" altLang="es-AR" sz="2800" i="1">
                <a:effectLst>
                  <a:outerShdw blurRad="38100" dist="38100" dir="2700000" algn="tl">
                    <a:srgbClr val="FFFFFF"/>
                  </a:outerShdw>
                </a:effectLst>
                <a:latin typeface="Courier New" pitchFamily="49" charset="0"/>
              </a:rPr>
              <a:t> </a:t>
            </a:r>
            <a:r>
              <a:rPr lang="es-ES" altLang="es-AR" sz="2800" i="1">
                <a:solidFill>
                  <a:srgbClr val="FFFF00"/>
                </a:solidFill>
                <a:effectLst>
                  <a:outerShdw blurRad="38100" dist="38100" dir="2700000" algn="tl">
                    <a:srgbClr val="000000"/>
                  </a:outerShdw>
                </a:effectLst>
                <a:latin typeface="Courier New" pitchFamily="49" charset="0"/>
              </a:rPr>
              <a:t>(condición)</a:t>
            </a:r>
          </a:p>
          <a:p>
            <a:pPr>
              <a:lnSpc>
                <a:spcPct val="90000"/>
              </a:lnSpc>
              <a:buFontTx/>
              <a:buNone/>
            </a:pPr>
            <a:r>
              <a:rPr lang="es-ES" altLang="es-AR" sz="2800" i="1">
                <a:solidFill>
                  <a:srgbClr val="FFFF00"/>
                </a:solidFill>
                <a:effectLst>
                  <a:outerShdw blurRad="38100" dist="38100" dir="2700000" algn="tl">
                    <a:srgbClr val="000000"/>
                  </a:outerShdw>
                </a:effectLst>
                <a:latin typeface="Courier New" pitchFamily="49" charset="0"/>
              </a:rPr>
              <a:t>{</a:t>
            </a:r>
          </a:p>
          <a:p>
            <a:pPr>
              <a:lnSpc>
                <a:spcPct val="90000"/>
              </a:lnSpc>
              <a:buFontTx/>
              <a:buNone/>
            </a:pPr>
            <a:r>
              <a:rPr lang="es-ES" altLang="es-AR" sz="2800" i="1">
                <a:effectLst>
                  <a:outerShdw blurRad="38100" dist="38100" dir="2700000" algn="tl">
                    <a:srgbClr val="FFFFFF"/>
                  </a:outerShdw>
                </a:effectLst>
                <a:latin typeface="Courier New" pitchFamily="49" charset="0"/>
              </a:rPr>
              <a:t>    </a:t>
            </a:r>
            <a:r>
              <a:rPr lang="es-ES" altLang="es-AR" sz="2800" i="1">
                <a:solidFill>
                  <a:srgbClr val="FF9900"/>
                </a:solidFill>
                <a:effectLst>
                  <a:outerShdw blurRad="38100" dist="38100" dir="2700000" algn="tl">
                    <a:srgbClr val="000000"/>
                  </a:outerShdw>
                </a:effectLst>
                <a:latin typeface="Courier New" pitchFamily="49" charset="0"/>
              </a:rPr>
              <a:t>sentencias</a:t>
            </a:r>
            <a:r>
              <a:rPr lang="es-ES" altLang="es-AR" sz="2800" i="1">
                <a:effectLst>
                  <a:outerShdw blurRad="38100" dist="38100" dir="2700000" algn="tl">
                    <a:srgbClr val="FFFFFF"/>
                  </a:outerShdw>
                </a:effectLst>
                <a:latin typeface="Courier New" pitchFamily="49" charset="0"/>
              </a:rPr>
              <a:t> </a:t>
            </a:r>
            <a:r>
              <a:rPr lang="es-ES" altLang="es-AR" sz="2800" i="1">
                <a:solidFill>
                  <a:srgbClr val="FFFF00"/>
                </a:solidFill>
                <a:effectLst>
                  <a:outerShdw blurRad="38100" dist="38100" dir="2700000" algn="tl">
                    <a:srgbClr val="000000"/>
                  </a:outerShdw>
                </a:effectLst>
                <a:latin typeface="Courier New" pitchFamily="49" charset="0"/>
              </a:rPr>
              <a:t>;</a:t>
            </a:r>
            <a:r>
              <a:rPr lang="es-ES" altLang="es-AR" sz="2800" i="1">
                <a:effectLst>
                  <a:outerShdw blurRad="38100" dist="38100" dir="2700000" algn="tl">
                    <a:srgbClr val="FFFFFF"/>
                  </a:outerShdw>
                </a:effectLst>
                <a:latin typeface="Courier New" pitchFamily="49" charset="0"/>
              </a:rPr>
              <a:t>    </a:t>
            </a:r>
            <a:endParaRPr lang="es-ES" altLang="es-AR" sz="2800" i="1">
              <a:solidFill>
                <a:schemeClr val="bg1"/>
              </a:solidFill>
              <a:effectLst>
                <a:outerShdw blurRad="38100" dist="38100" dir="2700000" algn="tl">
                  <a:srgbClr val="000000"/>
                </a:outerShdw>
              </a:effectLst>
              <a:latin typeface="Courier New" pitchFamily="49" charset="0"/>
            </a:endParaRPr>
          </a:p>
          <a:p>
            <a:pPr>
              <a:lnSpc>
                <a:spcPct val="90000"/>
              </a:lnSpc>
              <a:buFontTx/>
              <a:buNone/>
            </a:pPr>
            <a:r>
              <a:rPr lang="es-ES" altLang="es-AR" sz="2800" i="1">
                <a:solidFill>
                  <a:srgbClr val="FFFF00"/>
                </a:solidFill>
                <a:effectLst>
                  <a:outerShdw blurRad="38100" dist="38100" dir="2700000" algn="tl">
                    <a:srgbClr val="000000"/>
                  </a:outerShdw>
                </a:effectLst>
                <a:latin typeface="Courier New" pitchFamily="49" charset="0"/>
              </a:rPr>
              <a:t>}</a:t>
            </a:r>
          </a:p>
        </p:txBody>
      </p:sp>
      <p:sp>
        <p:nvSpPr>
          <p:cNvPr id="53257" name="Line 9"/>
          <p:cNvSpPr>
            <a:spLocks noChangeShapeType="1"/>
          </p:cNvSpPr>
          <p:nvPr>
            <p:custDataLst>
              <p:tags r:id="rId3"/>
            </p:custDataLst>
          </p:nvPr>
        </p:nvSpPr>
        <p:spPr bwMode="auto">
          <a:xfrm>
            <a:off x="250825" y="1700213"/>
            <a:ext cx="0" cy="936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3258" name="Line 10"/>
          <p:cNvSpPr>
            <a:spLocks noChangeShapeType="1"/>
          </p:cNvSpPr>
          <p:nvPr>
            <p:custDataLst>
              <p:tags r:id="rId4"/>
            </p:custDataLst>
          </p:nvPr>
        </p:nvSpPr>
        <p:spPr bwMode="auto">
          <a:xfrm>
            <a:off x="250825" y="1700213"/>
            <a:ext cx="217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3259" name="Line 11"/>
          <p:cNvSpPr>
            <a:spLocks noChangeShapeType="1"/>
          </p:cNvSpPr>
          <p:nvPr>
            <p:custDataLst>
              <p:tags r:id="rId5"/>
            </p:custDataLst>
          </p:nvPr>
        </p:nvSpPr>
        <p:spPr bwMode="auto">
          <a:xfrm>
            <a:off x="250825" y="2636838"/>
            <a:ext cx="217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3260" name="AutoShape 12"/>
          <p:cNvSpPr>
            <a:spLocks noChangeArrowheads="1"/>
          </p:cNvSpPr>
          <p:nvPr>
            <p:custDataLst>
              <p:tags r:id="rId6"/>
            </p:custDataLst>
          </p:nvPr>
        </p:nvSpPr>
        <p:spPr bwMode="auto">
          <a:xfrm>
            <a:off x="468313" y="908050"/>
            <a:ext cx="2374900" cy="288925"/>
          </a:xfrm>
          <a:prstGeom prst="roundRect">
            <a:avLst>
              <a:gd name="adj" fmla="val 16667"/>
            </a:avLst>
          </a:prstGeom>
          <a:gradFill rotWithShape="1">
            <a:gsLst>
              <a:gs pos="0">
                <a:schemeClr val="accent1">
                  <a:gamma/>
                  <a:shade val="46275"/>
                  <a:invGamma/>
                </a:schemeClr>
              </a:gs>
              <a:gs pos="50000">
                <a:schemeClr val="accent1">
                  <a:alpha val="0"/>
                </a:schemeClr>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cene3d>
              <a:camera prst="orthographicFront"/>
              <a:lightRig rig="balanced" dir="t">
                <a:rot lat="0" lon="0" rev="2100000"/>
              </a:lightRig>
            </a:scene3d>
            <a:sp3d extrusionH="57150" prstMaterial="metal">
              <a:bevelT w="38100" h="25400"/>
              <a:contourClr>
                <a:schemeClr val="bg2"/>
              </a:contourClr>
            </a:sp3d>
          </a:bodyPr>
          <a:lstStyle/>
          <a:p>
            <a:pPr algn="ctr"/>
            <a:r>
              <a:rPr lang="es-ES" altLang="es-AR" sz="1400" b="1">
                <a:ln w="50800"/>
                <a:solidFill>
                  <a:schemeClr val="bg1">
                    <a:shade val="50000"/>
                  </a:schemeClr>
                </a:solidFill>
              </a:rPr>
              <a:t> En pseudocódigo </a:t>
            </a:r>
          </a:p>
        </p:txBody>
      </p:sp>
      <p:sp>
        <p:nvSpPr>
          <p:cNvPr id="53261" name="AutoShape 13"/>
          <p:cNvSpPr>
            <a:spLocks noChangeArrowheads="1"/>
          </p:cNvSpPr>
          <p:nvPr>
            <p:custDataLst>
              <p:tags r:id="rId7"/>
            </p:custDataLst>
          </p:nvPr>
        </p:nvSpPr>
        <p:spPr bwMode="auto">
          <a:xfrm>
            <a:off x="3924300" y="3141663"/>
            <a:ext cx="2374900" cy="288925"/>
          </a:xfrm>
          <a:prstGeom prst="roundRect">
            <a:avLst>
              <a:gd name="adj" fmla="val 16667"/>
            </a:avLst>
          </a:prstGeom>
          <a:gradFill rotWithShape="1">
            <a:gsLst>
              <a:gs pos="0">
                <a:schemeClr val="accent1">
                  <a:gamma/>
                  <a:shade val="46275"/>
                  <a:invGamma/>
                </a:schemeClr>
              </a:gs>
              <a:gs pos="50000">
                <a:schemeClr val="accent1">
                  <a:alpha val="0"/>
                </a:schemeClr>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cene3d>
              <a:camera prst="orthographicFront"/>
              <a:lightRig rig="balanced" dir="t">
                <a:rot lat="0" lon="0" rev="2100000"/>
              </a:lightRig>
            </a:scene3d>
            <a:sp3d extrusionH="57150" prstMaterial="metal">
              <a:bevelT w="38100" h="25400"/>
              <a:contourClr>
                <a:schemeClr val="bg2"/>
              </a:contourClr>
            </a:sp3d>
          </a:bodyPr>
          <a:lstStyle/>
          <a:p>
            <a:pPr algn="ctr"/>
            <a:r>
              <a:rPr lang="es-ES" altLang="es-AR" sz="1400" b="1" dirty="0">
                <a:ln w="50800"/>
                <a:solidFill>
                  <a:schemeClr val="bg1">
                    <a:shade val="50000"/>
                  </a:schemeClr>
                </a:solidFill>
              </a:rPr>
              <a:t> Código en C </a:t>
            </a:r>
          </a:p>
        </p:txBody>
      </p:sp>
      <p:sp>
        <p:nvSpPr>
          <p:cNvPr id="2" name="1 Rectángulo"/>
          <p:cNvSpPr/>
          <p:nvPr/>
        </p:nvSpPr>
        <p:spPr>
          <a:xfrm>
            <a:off x="107950" y="188640"/>
            <a:ext cx="6468298" cy="584775"/>
          </a:xfrm>
          <a:prstGeom prst="rect">
            <a:avLst/>
          </a:prstGeom>
        </p:spPr>
        <p:txBody>
          <a:bodyPr wrap="square">
            <a:spAutoFit/>
          </a:bodyPr>
          <a:lstStyle/>
          <a:p>
            <a:r>
              <a:rPr lang="es-ES" altLang="es-AR" sz="3200" i="1" dirty="0">
                <a:solidFill>
                  <a:srgbClr val="66FF33"/>
                </a:solidFill>
                <a:effectLst>
                  <a:outerShdw blurRad="38100" dist="38100" dir="2700000" algn="tl">
                    <a:srgbClr val="000000"/>
                  </a:outerShdw>
                </a:effectLst>
              </a:rPr>
              <a:t>Estructuras Cíclicas o Repetitivas</a:t>
            </a:r>
            <a:r>
              <a:rPr lang="es-ES" altLang="es-AR" sz="3200" i="1" dirty="0">
                <a:solidFill>
                  <a:srgbClr val="FFFF99"/>
                </a:solidFill>
                <a:effectLst>
                  <a:outerShdw blurRad="38100" dist="38100" dir="2700000" algn="tl">
                    <a:srgbClr val="000000"/>
                  </a:outerShdw>
                </a:effectLst>
              </a:rPr>
              <a:t> </a:t>
            </a:r>
            <a:endParaRPr lang="es-AR" sz="3200" dirty="0"/>
          </a:p>
        </p:txBody>
      </p:sp>
      <p:sp>
        <p:nvSpPr>
          <p:cNvPr id="3" name="2 CuadroTexto"/>
          <p:cNvSpPr txBox="1"/>
          <p:nvPr/>
        </p:nvSpPr>
        <p:spPr>
          <a:xfrm>
            <a:off x="6576248" y="992186"/>
            <a:ext cx="2376264" cy="2031325"/>
          </a:xfrm>
          <a:prstGeom prst="rect">
            <a:avLst/>
          </a:prstGeom>
          <a:noFill/>
        </p:spPr>
        <p:txBody>
          <a:bodyPr wrap="square" rtlCol="0">
            <a:spAutoFit/>
          </a:bodyPr>
          <a:lstStyle/>
          <a:p>
            <a:r>
              <a:rPr lang="es-ES" altLang="es-AR" dirty="0">
                <a:ln w="18415" cmpd="sng">
                  <a:solidFill>
                    <a:srgbClr val="FFFFFF"/>
                  </a:solidFill>
                  <a:prstDash val="solid"/>
                </a:ln>
                <a:solidFill>
                  <a:srgbClr val="FFFFFF"/>
                </a:solidFill>
                <a:effectLst>
                  <a:outerShdw blurRad="63500" dir="3600000" algn="tl" rotWithShape="0">
                    <a:srgbClr val="000000">
                      <a:alpha val="70000"/>
                    </a:srgbClr>
                  </a:outerShdw>
                </a:effectLst>
              </a:rPr>
              <a:t>Para ingresar y ejecutar el grupo de sentencias, debe cumplirse la condición </a:t>
            </a:r>
            <a:r>
              <a:rPr lang="es-ES" alt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inicialmente…</a:t>
            </a:r>
            <a:endParaRPr lang="es-ES" altLang="es-A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s-A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3 CuadroTexto"/>
          <p:cNvSpPr txBox="1"/>
          <p:nvPr/>
        </p:nvSpPr>
        <p:spPr>
          <a:xfrm>
            <a:off x="497820" y="4274661"/>
            <a:ext cx="2844279" cy="1477328"/>
          </a:xfrm>
          <a:prstGeom prst="rect">
            <a:avLst/>
          </a:prstGeom>
          <a:noFill/>
        </p:spPr>
        <p:txBody>
          <a:bodyPr wrap="square" rtlCol="0">
            <a:spAutoFit/>
          </a:bodyPr>
          <a:lstStyle/>
          <a:p>
            <a:pPr algn="r"/>
            <a:r>
              <a:rPr lang="es-ES" alt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…mientras </a:t>
            </a:r>
            <a:r>
              <a:rPr lang="es-ES" altLang="es-AR" dirty="0">
                <a:ln w="18415" cmpd="sng">
                  <a:solidFill>
                    <a:srgbClr val="FFFFFF"/>
                  </a:solidFill>
                  <a:prstDash val="solid"/>
                </a:ln>
                <a:solidFill>
                  <a:srgbClr val="FFFFFF"/>
                </a:solidFill>
                <a:effectLst>
                  <a:outerShdw blurRad="63500" dir="3600000" algn="tl" rotWithShape="0">
                    <a:srgbClr val="000000">
                      <a:alpha val="70000"/>
                    </a:srgbClr>
                  </a:outerShdw>
                </a:effectLst>
              </a:rPr>
              <a:t>se cumpla la condición o grupo de condiciones, se repite la ejecución de sentencias internas al bucle.</a:t>
            </a:r>
          </a:p>
        </p:txBody>
      </p:sp>
    </p:spTree>
    <p:extLst>
      <p:ext uri="{BB962C8B-B14F-4D97-AF65-F5344CB8AC3E}">
        <p14:creationId xmlns:p14="http://schemas.microsoft.com/office/powerpoint/2010/main" val="502583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sz="half" idx="1"/>
            <p:custDataLst>
              <p:tags r:id="rId1"/>
            </p:custDataLst>
          </p:nvPr>
        </p:nvSpPr>
        <p:spPr>
          <a:xfrm>
            <a:off x="539750" y="1557338"/>
            <a:ext cx="5410200" cy="1828800"/>
          </a:xfrm>
        </p:spPr>
        <p:txBody>
          <a:bodyPr/>
          <a:lstStyle/>
          <a:p>
            <a:pPr>
              <a:buFontTx/>
              <a:buNone/>
            </a:pPr>
            <a:r>
              <a:rPr lang="es-AR" altLang="es-AR" b="1" dirty="0">
                <a:solidFill>
                  <a:srgbClr val="66FF33"/>
                </a:solidFill>
                <a:effectLst>
                  <a:outerShdw blurRad="38100" dist="38100" dir="2700000" algn="tl">
                    <a:srgbClr val="000000"/>
                  </a:outerShdw>
                </a:effectLst>
              </a:rPr>
              <a:t>HACER</a:t>
            </a:r>
            <a:endParaRPr lang="es-AR" altLang="es-AR" dirty="0">
              <a:solidFill>
                <a:srgbClr val="66FF33"/>
              </a:solidFill>
              <a:effectLst>
                <a:outerShdw blurRad="38100" dist="38100" dir="2700000" algn="tl">
                  <a:srgbClr val="000000"/>
                </a:outerShdw>
              </a:effectLst>
            </a:endParaRPr>
          </a:p>
          <a:p>
            <a:pPr>
              <a:buFontTx/>
              <a:buNone/>
            </a:pPr>
            <a:r>
              <a:rPr lang="es-AR" altLang="es-AR" dirty="0">
                <a:effectLst>
                  <a:outerShdw blurRad="38100" dist="38100" dir="2700000" algn="tl">
                    <a:srgbClr val="FFFFFF"/>
                  </a:outerShdw>
                </a:effectLst>
              </a:rPr>
              <a:t>         </a:t>
            </a:r>
            <a:r>
              <a:rPr lang="es-AR" altLang="es-AR" dirty="0">
                <a:solidFill>
                  <a:srgbClr val="FF9900"/>
                </a:solidFill>
                <a:effectLst>
                  <a:outerShdw blurRad="38100" dist="38100" dir="2700000" algn="tl">
                    <a:srgbClr val="000000"/>
                  </a:outerShdw>
                </a:effectLst>
              </a:rPr>
              <a:t>sentencias</a:t>
            </a:r>
            <a:endParaRPr lang="es-AR" altLang="es-AR" b="1" dirty="0">
              <a:solidFill>
                <a:srgbClr val="FF9900"/>
              </a:solidFill>
              <a:effectLst>
                <a:outerShdw blurRad="38100" dist="38100" dir="2700000" algn="tl">
                  <a:srgbClr val="000000"/>
                </a:outerShdw>
              </a:effectLst>
            </a:endParaRPr>
          </a:p>
          <a:p>
            <a:pPr>
              <a:buFontTx/>
              <a:buNone/>
            </a:pPr>
            <a:r>
              <a:rPr lang="es-AR" altLang="es-AR" b="1" dirty="0">
                <a:solidFill>
                  <a:srgbClr val="66FF33"/>
                </a:solidFill>
                <a:effectLst>
                  <a:outerShdw blurRad="38100" dist="38100" dir="2700000" algn="tl">
                    <a:srgbClr val="000000"/>
                  </a:outerShdw>
                </a:effectLst>
              </a:rPr>
              <a:t>MIENTRAS</a:t>
            </a:r>
            <a:r>
              <a:rPr lang="es-AR" altLang="es-AR" dirty="0">
                <a:solidFill>
                  <a:srgbClr val="66FF33"/>
                </a:solidFill>
                <a:effectLst>
                  <a:outerShdw blurRad="38100" dist="38100" dir="2700000" algn="tl">
                    <a:srgbClr val="000000"/>
                  </a:outerShdw>
                </a:effectLst>
              </a:rPr>
              <a:t> (</a:t>
            </a:r>
            <a:r>
              <a:rPr lang="es-AR" altLang="es-AR" b="1" dirty="0">
                <a:solidFill>
                  <a:srgbClr val="FFFF00"/>
                </a:solidFill>
                <a:effectLst>
                  <a:outerShdw blurRad="38100" dist="38100" dir="2700000" algn="tl">
                    <a:srgbClr val="000000"/>
                  </a:outerShdw>
                </a:effectLst>
              </a:rPr>
              <a:t>CONDICION</a:t>
            </a:r>
            <a:r>
              <a:rPr lang="es-AR" altLang="es-AR" dirty="0">
                <a:solidFill>
                  <a:srgbClr val="66FF33"/>
                </a:solidFill>
                <a:effectLst>
                  <a:outerShdw blurRad="38100" dist="38100" dir="2700000" algn="tl">
                    <a:srgbClr val="000000"/>
                  </a:outerShdw>
                </a:effectLst>
              </a:rPr>
              <a:t>)</a:t>
            </a:r>
            <a:endParaRPr lang="es-ES" altLang="es-AR" dirty="0">
              <a:solidFill>
                <a:srgbClr val="66FF33"/>
              </a:solidFill>
              <a:effectLst>
                <a:outerShdw blurRad="38100" dist="38100" dir="2700000" algn="tl">
                  <a:srgbClr val="000000"/>
                </a:outerShdw>
              </a:effectLst>
            </a:endParaRPr>
          </a:p>
          <a:p>
            <a:pPr>
              <a:buFontTx/>
              <a:buNone/>
            </a:pPr>
            <a:endParaRPr lang="es-ES" altLang="es-AR" sz="2400" dirty="0">
              <a:solidFill>
                <a:srgbClr val="66FF33"/>
              </a:solidFill>
            </a:endParaRPr>
          </a:p>
          <a:p>
            <a:pPr>
              <a:buFontTx/>
              <a:buNone/>
            </a:pPr>
            <a:endParaRPr lang="es-ES" altLang="es-AR" dirty="0"/>
          </a:p>
        </p:txBody>
      </p:sp>
      <p:sp>
        <p:nvSpPr>
          <p:cNvPr id="58372" name="Line 4"/>
          <p:cNvSpPr>
            <a:spLocks noChangeShapeType="1"/>
          </p:cNvSpPr>
          <p:nvPr>
            <p:custDataLst>
              <p:tags r:id="rId2"/>
            </p:custDataLst>
          </p:nvPr>
        </p:nvSpPr>
        <p:spPr bwMode="auto">
          <a:xfrm>
            <a:off x="250825" y="1916113"/>
            <a:ext cx="0" cy="936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8373" name="Line 5"/>
          <p:cNvSpPr>
            <a:spLocks noChangeShapeType="1"/>
          </p:cNvSpPr>
          <p:nvPr>
            <p:custDataLst>
              <p:tags r:id="rId3"/>
            </p:custDataLst>
          </p:nvPr>
        </p:nvSpPr>
        <p:spPr bwMode="auto">
          <a:xfrm>
            <a:off x="250825" y="1916113"/>
            <a:ext cx="217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8374" name="Line 6"/>
          <p:cNvSpPr>
            <a:spLocks noChangeShapeType="1"/>
          </p:cNvSpPr>
          <p:nvPr>
            <p:custDataLst>
              <p:tags r:id="rId4"/>
            </p:custDataLst>
          </p:nvPr>
        </p:nvSpPr>
        <p:spPr bwMode="auto">
          <a:xfrm>
            <a:off x="250825" y="2852738"/>
            <a:ext cx="217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58375" name="AutoShape 7"/>
          <p:cNvSpPr>
            <a:spLocks noChangeArrowheads="1"/>
          </p:cNvSpPr>
          <p:nvPr>
            <p:custDataLst>
              <p:tags r:id="rId5"/>
            </p:custDataLst>
          </p:nvPr>
        </p:nvSpPr>
        <p:spPr bwMode="auto">
          <a:xfrm>
            <a:off x="468313" y="1052513"/>
            <a:ext cx="2374900" cy="288925"/>
          </a:xfrm>
          <a:prstGeom prst="roundRect">
            <a:avLst>
              <a:gd name="adj" fmla="val 16667"/>
            </a:avLst>
          </a:prstGeom>
          <a:gradFill rotWithShape="1">
            <a:gsLst>
              <a:gs pos="0">
                <a:schemeClr val="accent1">
                  <a:gamma/>
                  <a:shade val="46275"/>
                  <a:invGamma/>
                </a:schemeClr>
              </a:gs>
              <a:gs pos="50000">
                <a:schemeClr val="accent1">
                  <a:alpha val="0"/>
                </a:schemeClr>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cene3d>
              <a:camera prst="orthographicFront"/>
              <a:lightRig rig="balanced" dir="t">
                <a:rot lat="0" lon="0" rev="2100000"/>
              </a:lightRig>
            </a:scene3d>
            <a:sp3d extrusionH="57150" prstMaterial="metal">
              <a:bevelT w="38100" h="25400"/>
              <a:contourClr>
                <a:schemeClr val="bg2"/>
              </a:contourClr>
            </a:sp3d>
          </a:bodyPr>
          <a:lstStyle/>
          <a:p>
            <a:pPr algn="ctr"/>
            <a:r>
              <a:rPr lang="es-ES" altLang="es-AR" sz="1400" b="1" dirty="0">
                <a:ln w="50800"/>
                <a:solidFill>
                  <a:schemeClr val="bg1">
                    <a:shade val="50000"/>
                  </a:schemeClr>
                </a:solidFill>
              </a:rPr>
              <a:t> En pseudocódigo </a:t>
            </a:r>
          </a:p>
        </p:txBody>
      </p:sp>
      <p:sp>
        <p:nvSpPr>
          <p:cNvPr id="58376" name="AutoShape 8"/>
          <p:cNvSpPr>
            <a:spLocks noChangeArrowheads="1"/>
          </p:cNvSpPr>
          <p:nvPr>
            <p:custDataLst>
              <p:tags r:id="rId6"/>
            </p:custDataLst>
          </p:nvPr>
        </p:nvSpPr>
        <p:spPr bwMode="auto">
          <a:xfrm>
            <a:off x="6156325" y="3357563"/>
            <a:ext cx="2374900" cy="288925"/>
          </a:xfrm>
          <a:prstGeom prst="roundRect">
            <a:avLst>
              <a:gd name="adj" fmla="val 16667"/>
            </a:avLst>
          </a:prstGeom>
          <a:gradFill rotWithShape="1">
            <a:gsLst>
              <a:gs pos="0">
                <a:schemeClr val="accent1">
                  <a:gamma/>
                  <a:shade val="46275"/>
                  <a:invGamma/>
                </a:schemeClr>
              </a:gs>
              <a:gs pos="50000">
                <a:schemeClr val="accent1">
                  <a:alpha val="0"/>
                </a:schemeClr>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cene3d>
              <a:camera prst="orthographicFront"/>
              <a:lightRig rig="balanced" dir="t">
                <a:rot lat="0" lon="0" rev="2100000"/>
              </a:lightRig>
            </a:scene3d>
            <a:sp3d extrusionH="57150" prstMaterial="metal">
              <a:bevelT w="38100" h="25400"/>
              <a:contourClr>
                <a:schemeClr val="bg2"/>
              </a:contourClr>
            </a:sp3d>
          </a:bodyPr>
          <a:lstStyle/>
          <a:p>
            <a:pPr algn="ctr"/>
            <a:r>
              <a:rPr lang="es-ES" altLang="es-AR" sz="1400" b="1">
                <a:ln w="50800"/>
                <a:solidFill>
                  <a:schemeClr val="bg1">
                    <a:shade val="50000"/>
                  </a:schemeClr>
                </a:solidFill>
              </a:rPr>
              <a:t> Código en C </a:t>
            </a:r>
          </a:p>
        </p:txBody>
      </p:sp>
      <p:sp>
        <p:nvSpPr>
          <p:cNvPr id="58377" name="AutoShape 9"/>
          <p:cNvSpPr>
            <a:spLocks noChangeArrowheads="1"/>
          </p:cNvSpPr>
          <p:nvPr>
            <p:custDataLst>
              <p:tags r:id="rId7"/>
            </p:custDataLst>
          </p:nvPr>
        </p:nvSpPr>
        <p:spPr bwMode="auto">
          <a:xfrm>
            <a:off x="3635375" y="4005263"/>
            <a:ext cx="5402263" cy="2592387"/>
          </a:xfrm>
          <a:prstGeom prst="roundRect">
            <a:avLst>
              <a:gd name="adj" fmla="val 16667"/>
            </a:avLst>
          </a:prstGeom>
          <a:gradFill rotWithShape="1">
            <a:gsLst>
              <a:gs pos="0">
                <a:srgbClr val="0000FF">
                  <a:gamma/>
                  <a:shade val="46275"/>
                  <a:invGamma/>
                </a:srgbClr>
              </a:gs>
              <a:gs pos="50000">
                <a:srgbClr val="0000FF"/>
              </a:gs>
              <a:gs pos="100000">
                <a:srgbClr val="0000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90000"/>
              </a:lnSpc>
              <a:buFontTx/>
              <a:buNone/>
            </a:pPr>
            <a:r>
              <a:rPr lang="es-ES" altLang="es-AR" sz="2800" i="1">
                <a:solidFill>
                  <a:schemeClr val="bg1"/>
                </a:solidFill>
                <a:effectLst>
                  <a:outerShdw blurRad="38100" dist="38100" dir="2700000" algn="tl">
                    <a:srgbClr val="000000"/>
                  </a:outerShdw>
                </a:effectLst>
                <a:latin typeface="Courier New" pitchFamily="49" charset="0"/>
              </a:rPr>
              <a:t> do</a:t>
            </a:r>
          </a:p>
          <a:p>
            <a:pPr>
              <a:lnSpc>
                <a:spcPct val="90000"/>
              </a:lnSpc>
              <a:buFontTx/>
              <a:buNone/>
            </a:pPr>
            <a:r>
              <a:rPr lang="es-ES" altLang="es-AR" sz="2800" i="1">
                <a:solidFill>
                  <a:srgbClr val="FFFF00"/>
                </a:solidFill>
                <a:effectLst>
                  <a:outerShdw blurRad="38100" dist="38100" dir="2700000" algn="tl">
                    <a:srgbClr val="000000"/>
                  </a:outerShdw>
                </a:effectLst>
                <a:latin typeface="Courier New" pitchFamily="49" charset="0"/>
              </a:rPr>
              <a:t> {</a:t>
            </a:r>
          </a:p>
          <a:p>
            <a:pPr>
              <a:lnSpc>
                <a:spcPct val="90000"/>
              </a:lnSpc>
              <a:buFontTx/>
              <a:buNone/>
            </a:pPr>
            <a:r>
              <a:rPr lang="es-ES" altLang="es-AR" sz="2800" i="1">
                <a:effectLst>
                  <a:outerShdw blurRad="38100" dist="38100" dir="2700000" algn="tl">
                    <a:srgbClr val="FFFFFF"/>
                  </a:outerShdw>
                </a:effectLst>
                <a:latin typeface="Courier New" pitchFamily="49" charset="0"/>
              </a:rPr>
              <a:t>     </a:t>
            </a:r>
            <a:r>
              <a:rPr lang="es-ES" altLang="es-AR" sz="2800" i="1">
                <a:solidFill>
                  <a:srgbClr val="FF9900"/>
                </a:solidFill>
                <a:effectLst>
                  <a:outerShdw blurRad="38100" dist="38100" dir="2700000" algn="tl">
                    <a:srgbClr val="000000"/>
                  </a:outerShdw>
                </a:effectLst>
                <a:latin typeface="Courier New" pitchFamily="49" charset="0"/>
              </a:rPr>
              <a:t>sentencias </a:t>
            </a:r>
            <a:r>
              <a:rPr lang="es-ES" altLang="es-AR" sz="2800" i="1">
                <a:solidFill>
                  <a:srgbClr val="FFFF00"/>
                </a:solidFill>
                <a:effectLst>
                  <a:outerShdw blurRad="38100" dist="38100" dir="2700000" algn="tl">
                    <a:srgbClr val="000000"/>
                  </a:outerShdw>
                </a:effectLst>
                <a:latin typeface="Courier New" pitchFamily="49" charset="0"/>
              </a:rPr>
              <a:t>;</a:t>
            </a:r>
            <a:r>
              <a:rPr lang="es-ES" altLang="es-AR" sz="2800" i="1">
                <a:effectLst>
                  <a:outerShdw blurRad="38100" dist="38100" dir="2700000" algn="tl">
                    <a:srgbClr val="FFFFFF"/>
                  </a:outerShdw>
                </a:effectLst>
                <a:latin typeface="Courier New" pitchFamily="49" charset="0"/>
              </a:rPr>
              <a:t> </a:t>
            </a:r>
            <a:endParaRPr lang="es-ES" altLang="es-AR" sz="2800" i="1">
              <a:solidFill>
                <a:schemeClr val="bg1"/>
              </a:solidFill>
              <a:effectLst>
                <a:outerShdw blurRad="38100" dist="38100" dir="2700000" algn="tl">
                  <a:srgbClr val="000000"/>
                </a:outerShdw>
              </a:effectLst>
              <a:latin typeface="Courier New" pitchFamily="49" charset="0"/>
            </a:endParaRPr>
          </a:p>
          <a:p>
            <a:pPr>
              <a:lnSpc>
                <a:spcPct val="90000"/>
              </a:lnSpc>
              <a:buFontTx/>
              <a:buNone/>
            </a:pPr>
            <a:r>
              <a:rPr lang="es-ES" altLang="es-AR" sz="2800" i="1">
                <a:solidFill>
                  <a:srgbClr val="FFFF00"/>
                </a:solidFill>
                <a:effectLst>
                  <a:outerShdw blurRad="38100" dist="38100" dir="2700000" algn="tl">
                    <a:srgbClr val="000000"/>
                  </a:outerShdw>
                </a:effectLst>
                <a:latin typeface="Courier New" pitchFamily="49" charset="0"/>
              </a:rPr>
              <a:t> }</a:t>
            </a:r>
          </a:p>
          <a:p>
            <a:pPr>
              <a:lnSpc>
                <a:spcPct val="90000"/>
              </a:lnSpc>
              <a:buFontTx/>
              <a:buNone/>
            </a:pPr>
            <a:r>
              <a:rPr lang="es-ES" altLang="es-AR" sz="2800" i="1">
                <a:solidFill>
                  <a:schemeClr val="bg1"/>
                </a:solidFill>
                <a:effectLst>
                  <a:outerShdw blurRad="38100" dist="38100" dir="2700000" algn="tl">
                    <a:srgbClr val="000000"/>
                  </a:outerShdw>
                </a:effectLst>
                <a:latin typeface="Courier New" pitchFamily="49" charset="0"/>
              </a:rPr>
              <a:t> while</a:t>
            </a:r>
            <a:r>
              <a:rPr lang="es-ES" altLang="es-AR" sz="2800" i="1">
                <a:effectLst>
                  <a:outerShdw blurRad="38100" dist="38100" dir="2700000" algn="tl">
                    <a:srgbClr val="FFFFFF"/>
                  </a:outerShdw>
                </a:effectLst>
                <a:latin typeface="Courier New" pitchFamily="49" charset="0"/>
              </a:rPr>
              <a:t> </a:t>
            </a:r>
            <a:r>
              <a:rPr lang="es-ES" altLang="es-AR" sz="2800" i="1">
                <a:solidFill>
                  <a:srgbClr val="FFFF00"/>
                </a:solidFill>
                <a:effectLst>
                  <a:outerShdw blurRad="38100" dist="38100" dir="2700000" algn="tl">
                    <a:srgbClr val="000000"/>
                  </a:outerShdw>
                </a:effectLst>
                <a:latin typeface="Courier New" pitchFamily="49" charset="0"/>
              </a:rPr>
              <a:t>(condición) ;</a:t>
            </a:r>
            <a:r>
              <a:rPr lang="es-ES" altLang="es-AR" sz="2800" i="1">
                <a:effectLst>
                  <a:outerShdw blurRad="38100" dist="38100" dir="2700000" algn="tl">
                    <a:srgbClr val="FFFFFF"/>
                  </a:outerShdw>
                </a:effectLst>
                <a:latin typeface="Courier New" pitchFamily="49" charset="0"/>
              </a:rPr>
              <a:t> </a:t>
            </a:r>
          </a:p>
        </p:txBody>
      </p:sp>
      <p:sp>
        <p:nvSpPr>
          <p:cNvPr id="2" name="1 CuadroTexto"/>
          <p:cNvSpPr txBox="1"/>
          <p:nvPr/>
        </p:nvSpPr>
        <p:spPr>
          <a:xfrm>
            <a:off x="5364088" y="907097"/>
            <a:ext cx="3311153" cy="1600438"/>
          </a:xfrm>
          <a:prstGeom prst="rect">
            <a:avLst/>
          </a:prstGeom>
          <a:noFill/>
        </p:spPr>
        <p:txBody>
          <a:bodyPr wrap="square" rtlCol="0">
            <a:spAutoFit/>
          </a:bodyPr>
          <a:lstStyle/>
          <a:p>
            <a:r>
              <a:rPr lang="es-ES" altLang="es-AR" sz="2000" dirty="0" smtClean="0">
                <a:effectLst>
                  <a:outerShdw blurRad="38100" dist="38100" dir="2700000" algn="tl">
                    <a:srgbClr val="000000"/>
                  </a:outerShdw>
                </a:effectLst>
              </a:rPr>
              <a:t>Aquí no </a:t>
            </a:r>
            <a:r>
              <a:rPr lang="es-ES" altLang="es-AR" sz="2000" dirty="0">
                <a:effectLst>
                  <a:outerShdw blurRad="38100" dist="38100" dir="2700000" algn="tl">
                    <a:srgbClr val="000000"/>
                  </a:outerShdw>
                </a:effectLst>
              </a:rPr>
              <a:t>es necesario cumplir con una condición para ingresar y ejecutar el grupo de </a:t>
            </a:r>
            <a:r>
              <a:rPr lang="es-ES" altLang="es-AR" sz="2000" dirty="0" smtClean="0">
                <a:effectLst>
                  <a:outerShdw blurRad="38100" dist="38100" dir="2700000" algn="tl">
                    <a:srgbClr val="000000"/>
                  </a:outerShdw>
                </a:effectLst>
              </a:rPr>
              <a:t>sentencias…</a:t>
            </a:r>
            <a:endParaRPr lang="es-ES" altLang="es-AR" sz="2000" dirty="0">
              <a:effectLst>
                <a:outerShdw blurRad="38100" dist="38100" dir="2700000" algn="tl">
                  <a:srgbClr val="000000"/>
                </a:outerShdw>
              </a:effectLst>
            </a:endParaRPr>
          </a:p>
          <a:p>
            <a:endParaRPr lang="es-AR" dirty="0"/>
          </a:p>
        </p:txBody>
      </p:sp>
      <p:sp>
        <p:nvSpPr>
          <p:cNvPr id="3" name="2 CuadroTexto"/>
          <p:cNvSpPr txBox="1"/>
          <p:nvPr/>
        </p:nvSpPr>
        <p:spPr>
          <a:xfrm>
            <a:off x="755576" y="3870295"/>
            <a:ext cx="2735535" cy="2862322"/>
          </a:xfrm>
          <a:prstGeom prst="rect">
            <a:avLst/>
          </a:prstGeom>
          <a:noFill/>
        </p:spPr>
        <p:txBody>
          <a:bodyPr wrap="square" rtlCol="0">
            <a:spAutoFit/>
          </a:bodyPr>
          <a:lstStyle/>
          <a:p>
            <a:pPr algn="r"/>
            <a:r>
              <a:rPr lang="es-ES" altLang="es-AR" dirty="0">
                <a:effectLst>
                  <a:outerShdw blurRad="38100" dist="38100" dir="2700000" algn="tl">
                    <a:srgbClr val="000000"/>
                  </a:outerShdw>
                </a:effectLst>
              </a:rPr>
              <a:t>Cuando se ingrese a un bucle </a:t>
            </a:r>
            <a:r>
              <a:rPr lang="es-ES" altLang="es-AR" dirty="0">
                <a:effectLst>
                  <a:outerShdw blurRad="38100" dist="38100" dir="2700000" algn="tl">
                    <a:srgbClr val="000000"/>
                  </a:outerShdw>
                </a:effectLst>
                <a:latin typeface="Comic Sans MS" pitchFamily="66" charset="0"/>
              </a:rPr>
              <a:t>do-</a:t>
            </a:r>
            <a:r>
              <a:rPr lang="es-ES" altLang="es-AR" dirty="0" err="1">
                <a:effectLst>
                  <a:outerShdw blurRad="38100" dist="38100" dir="2700000" algn="tl">
                    <a:srgbClr val="000000"/>
                  </a:outerShdw>
                </a:effectLst>
                <a:latin typeface="Comic Sans MS" pitchFamily="66" charset="0"/>
              </a:rPr>
              <a:t>while</a:t>
            </a:r>
            <a:r>
              <a:rPr lang="es-ES" altLang="es-AR" dirty="0">
                <a:effectLst>
                  <a:outerShdw blurRad="38100" dist="38100" dir="2700000" algn="tl">
                    <a:srgbClr val="000000"/>
                  </a:outerShdw>
                </a:effectLst>
              </a:rPr>
              <a:t> las sentencias internas se ejecutarán al menos una vez, y luego se evaluará la condición de corte de la iteración. Se repetirá la ejecución hasta que la condición deje de cumplirse.</a:t>
            </a:r>
          </a:p>
        </p:txBody>
      </p:sp>
    </p:spTree>
    <p:extLst>
      <p:ext uri="{BB962C8B-B14F-4D97-AF65-F5344CB8AC3E}">
        <p14:creationId xmlns:p14="http://schemas.microsoft.com/office/powerpoint/2010/main" val="1186552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12"/>
          <p:cNvGraphicFramePr>
            <a:graphicFrameLocks/>
          </p:cNvGraphicFramePr>
          <p:nvPr>
            <p:custDataLst>
              <p:tags r:id="rId1"/>
            </p:custDataLst>
          </p:nvPr>
        </p:nvGraphicFramePr>
        <p:xfrm>
          <a:off x="179388" y="1844675"/>
          <a:ext cx="2962275" cy="3627120"/>
        </p:xfrm>
        <a:graphic>
          <a:graphicData uri="http://schemas.openxmlformats.org/drawingml/2006/table">
            <a:tbl>
              <a:tblPr/>
              <a:tblGrid>
                <a:gridCol w="701675"/>
                <a:gridCol w="2260600"/>
              </a:tblGrid>
              <a:tr h="322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dirty="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1" u="none" strike="noStrike" cap="none" normalizeH="0" baseline="0" dirty="0" smtClean="0">
                          <a:ln>
                            <a:noFill/>
                          </a:ln>
                          <a:solidFill>
                            <a:schemeClr val="tx1"/>
                          </a:solidFill>
                          <a:effectLst>
                            <a:outerShdw blurRad="38100" dist="38100" dir="2700000" algn="tl">
                              <a:srgbClr val="FFFFFF"/>
                            </a:outerShdw>
                          </a:effectLst>
                          <a:latin typeface="Arial" charset="0"/>
                        </a:rPr>
                        <a:t>suma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1" u="none" strike="noStrike" cap="none" normalizeH="0" baseline="0" smtClean="0">
                          <a:ln>
                            <a:noFill/>
                          </a:ln>
                          <a:solidFill>
                            <a:schemeClr val="tx1"/>
                          </a:solidFill>
                          <a:effectLst>
                            <a:outerShdw blurRad="38100" dist="38100" dir="2700000" algn="tl">
                              <a:srgbClr val="FFFFFF"/>
                            </a:outerShdw>
                          </a:effectLst>
                          <a:latin typeface="Arial" charset="0"/>
                        </a:rPr>
                        <a:t>resta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1" u="none" strike="noStrike" cap="none" normalizeH="0" baseline="0" smtClean="0">
                          <a:ln>
                            <a:noFill/>
                          </a:ln>
                          <a:solidFill>
                            <a:schemeClr val="tx1"/>
                          </a:solidFill>
                          <a:effectLst>
                            <a:outerShdw blurRad="38100" dist="38100" dir="2700000" algn="tl">
                              <a:srgbClr val="FFFFFF"/>
                            </a:outerShdw>
                          </a:effectLst>
                          <a:latin typeface="Arial" charset="0"/>
                        </a:rPr>
                        <a:t>multiplicación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1" u="none" strike="noStrike" cap="none" normalizeH="0" baseline="0" smtClean="0">
                          <a:ln>
                            <a:noFill/>
                          </a:ln>
                          <a:solidFill>
                            <a:schemeClr val="tx1"/>
                          </a:solidFill>
                          <a:effectLst>
                            <a:outerShdw blurRad="38100" dist="38100" dir="2700000" algn="tl">
                              <a:srgbClr val="FFFFFF"/>
                            </a:outerShdw>
                          </a:effectLst>
                          <a:latin typeface="Arial" charset="0"/>
                        </a:rPr>
                        <a:t>división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1" u="none" strike="noStrike" cap="none" normalizeH="0" baseline="0" smtClean="0">
                          <a:ln>
                            <a:noFill/>
                          </a:ln>
                          <a:solidFill>
                            <a:schemeClr val="tx1"/>
                          </a:solidFill>
                          <a:effectLst>
                            <a:outerShdw blurRad="38100" dist="38100" dir="2700000" algn="tl">
                              <a:srgbClr val="FFFFFF"/>
                            </a:outerShdw>
                          </a:effectLst>
                          <a:latin typeface="Arial" charset="0"/>
                        </a:rPr>
                        <a:t>módulo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1" u="none" strike="noStrike" cap="none" normalizeH="0" baseline="0" smtClean="0">
                          <a:ln>
                            <a:noFill/>
                          </a:ln>
                          <a:solidFill>
                            <a:schemeClr val="tx1"/>
                          </a:solidFill>
                          <a:effectLst>
                            <a:outerShdw blurRad="38100" dist="38100" dir="2700000" algn="tl">
                              <a:srgbClr val="FFFFFF"/>
                            </a:outerShdw>
                          </a:effectLst>
                          <a:latin typeface="Arial" charset="0"/>
                        </a:rPr>
                        <a:t>incrementación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1" u="none" strike="noStrike" cap="none" normalizeH="0" baseline="0" dirty="0" err="1" smtClean="0">
                          <a:ln>
                            <a:noFill/>
                          </a:ln>
                          <a:solidFill>
                            <a:schemeClr val="tx1"/>
                          </a:solidFill>
                          <a:effectLst>
                            <a:outerShdw blurRad="38100" dist="38100" dir="2700000" algn="tl">
                              <a:srgbClr val="FFFFFF"/>
                            </a:outerShdw>
                          </a:effectLst>
                          <a:latin typeface="Arial" charset="0"/>
                        </a:rPr>
                        <a:t>decrementación</a:t>
                      </a:r>
                      <a:endParaRPr kumimoji="0" lang="es-ES" altLang="es-AR" sz="2000" b="0" i="1" u="none" strike="noStrike" cap="none" normalizeH="0" baseline="0" dirty="0" smtClean="0">
                        <a:ln>
                          <a:noFill/>
                        </a:ln>
                        <a:solidFill>
                          <a:schemeClr val="tx1"/>
                        </a:solidFill>
                        <a:effectLst>
                          <a:outerShdw blurRad="38100" dist="38100" dir="2700000" algn="tl">
                            <a:srgbClr val="FFFFFF"/>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114"/>
          <p:cNvGraphicFramePr>
            <a:graphicFrameLocks/>
          </p:cNvGraphicFramePr>
          <p:nvPr>
            <p:custDataLst>
              <p:tags r:id="rId2"/>
            </p:custDataLst>
          </p:nvPr>
        </p:nvGraphicFramePr>
        <p:xfrm>
          <a:off x="4859338" y="1341438"/>
          <a:ext cx="4038600" cy="3108960"/>
        </p:xfrm>
        <a:graphic>
          <a:graphicData uri="http://schemas.openxmlformats.org/drawingml/2006/table">
            <a:tbl>
              <a:tblPr/>
              <a:tblGrid>
                <a:gridCol w="720725"/>
                <a:gridCol w="3317875"/>
              </a:tblGrid>
              <a:tr h="2333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menor que…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mayor que…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menor o igual que…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mayor o igual que…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igual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distinto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97"/>
          <p:cNvGraphicFramePr>
            <a:graphicFrameLocks/>
          </p:cNvGraphicFramePr>
          <p:nvPr>
            <p:custDataLst>
              <p:tags r:id="rId3"/>
            </p:custDataLst>
          </p:nvPr>
        </p:nvGraphicFramePr>
        <p:xfrm>
          <a:off x="3563938" y="5157788"/>
          <a:ext cx="4038600" cy="1554480"/>
        </p:xfrm>
        <a:graphic>
          <a:graphicData uri="http://schemas.openxmlformats.org/drawingml/2006/table">
            <a:tbl>
              <a:tblPr/>
              <a:tblGrid>
                <a:gridCol w="720725"/>
                <a:gridCol w="3317875"/>
              </a:tblGrid>
              <a:tr h="1809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AND …  es el Y lógico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OR …..  es el O lógico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800" b="0" i="0" u="none" strike="noStrike" cap="none" normalizeH="0" baseline="0" smtClean="0">
                          <a:ln>
                            <a:noFill/>
                          </a:ln>
                          <a:solidFill>
                            <a:srgbClr val="CCCC00"/>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AR" sz="2000" b="0" i="0" u="none" strike="noStrike" cap="none" normalizeH="0" baseline="0" smtClean="0">
                          <a:ln>
                            <a:noFill/>
                          </a:ln>
                          <a:solidFill>
                            <a:schemeClr val="tx1"/>
                          </a:solidFill>
                          <a:effectLst>
                            <a:outerShdw blurRad="38100" dist="38100" dir="2700000" algn="tl">
                              <a:srgbClr val="FFFFFF"/>
                            </a:outerShdw>
                          </a:effectLst>
                          <a:latin typeface="Arial" charset="0"/>
                        </a:rPr>
                        <a:t>NOT … es el NO lógico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AutoShape 98"/>
          <p:cNvSpPr>
            <a:spLocks noChangeArrowheads="1"/>
          </p:cNvSpPr>
          <p:nvPr>
            <p:custDataLst>
              <p:tags r:id="rId4"/>
            </p:custDataLst>
          </p:nvPr>
        </p:nvSpPr>
        <p:spPr bwMode="auto">
          <a:xfrm>
            <a:off x="179388" y="1341438"/>
            <a:ext cx="1655762" cy="358775"/>
          </a:xfrm>
          <a:prstGeom prst="roundRect">
            <a:avLst>
              <a:gd name="adj" fmla="val 16667"/>
            </a:avLst>
          </a:prstGeom>
          <a:gradFill rotWithShape="1">
            <a:gsLst>
              <a:gs pos="0">
                <a:srgbClr val="FFCC00"/>
              </a:gs>
              <a:gs pos="100000">
                <a:srgbClr val="FFCC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dirty="0">
                <a:solidFill>
                  <a:schemeClr val="tx1"/>
                </a:solidFill>
                <a:effectLst>
                  <a:outerShdw blurRad="38100" dist="38100" dir="2700000" algn="tl">
                    <a:srgbClr val="FFFFFF"/>
                  </a:outerShdw>
                </a:effectLst>
                <a:latin typeface="Comic Sans MS" pitchFamily="66" charset="0"/>
              </a:rPr>
              <a:t> </a:t>
            </a:r>
            <a:r>
              <a:rPr lang="es-ES" altLang="es-AR" sz="1800" b="1" dirty="0">
                <a:solidFill>
                  <a:srgbClr val="FFFF00"/>
                </a:solidFill>
                <a:effectLst>
                  <a:outerShdw blurRad="38100" dist="38100" dir="2700000" algn="tl">
                    <a:srgbClr val="000000"/>
                  </a:outerShdw>
                </a:effectLst>
                <a:latin typeface="Comic Sans MS" pitchFamily="66" charset="0"/>
              </a:rPr>
              <a:t>Asignación</a:t>
            </a:r>
            <a:r>
              <a:rPr lang="es-ES" altLang="es-AR" sz="1800" b="1" i="0" dirty="0">
                <a:solidFill>
                  <a:schemeClr val="tx1"/>
                </a:solidFill>
                <a:effectLst>
                  <a:outerShdw blurRad="38100" dist="38100" dir="2700000" algn="tl">
                    <a:srgbClr val="FFFFFF"/>
                  </a:outerShdw>
                </a:effectLst>
                <a:latin typeface="Comic Sans MS" pitchFamily="66" charset="0"/>
              </a:rPr>
              <a:t> </a:t>
            </a:r>
          </a:p>
        </p:txBody>
      </p:sp>
      <p:sp>
        <p:nvSpPr>
          <p:cNvPr id="6" name="AutoShape 99"/>
          <p:cNvSpPr>
            <a:spLocks noChangeArrowheads="1"/>
          </p:cNvSpPr>
          <p:nvPr>
            <p:custDataLst>
              <p:tags r:id="rId5"/>
            </p:custDataLst>
          </p:nvPr>
        </p:nvSpPr>
        <p:spPr bwMode="auto">
          <a:xfrm>
            <a:off x="3492500" y="4652963"/>
            <a:ext cx="1655763" cy="358775"/>
          </a:xfrm>
          <a:prstGeom prst="roundRect">
            <a:avLst>
              <a:gd name="adj" fmla="val 16667"/>
            </a:avLst>
          </a:prstGeom>
          <a:gradFill rotWithShape="1">
            <a:gsLst>
              <a:gs pos="0">
                <a:srgbClr val="FFCC00"/>
              </a:gs>
              <a:gs pos="100000">
                <a:srgbClr val="FFCC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chemeClr val="tx1"/>
                </a:solidFill>
                <a:effectLst>
                  <a:outerShdw blurRad="38100" dist="38100" dir="2700000" algn="tl">
                    <a:srgbClr val="FFFFFF"/>
                  </a:outerShdw>
                </a:effectLst>
                <a:latin typeface="Comic Sans MS" pitchFamily="66" charset="0"/>
              </a:rPr>
              <a:t> </a:t>
            </a:r>
            <a:r>
              <a:rPr lang="es-ES" altLang="es-AR" sz="1800" b="1">
                <a:solidFill>
                  <a:srgbClr val="FFFF00"/>
                </a:solidFill>
                <a:effectLst>
                  <a:outerShdw blurRad="38100" dist="38100" dir="2700000" algn="tl">
                    <a:srgbClr val="000000"/>
                  </a:outerShdw>
                </a:effectLst>
                <a:latin typeface="Comic Sans MS" pitchFamily="66" charset="0"/>
              </a:rPr>
              <a:t>Lógicos</a:t>
            </a:r>
            <a:r>
              <a:rPr lang="es-ES" altLang="es-AR" sz="1800" b="1" i="0">
                <a:solidFill>
                  <a:schemeClr val="tx1"/>
                </a:solidFill>
                <a:effectLst>
                  <a:outerShdw blurRad="38100" dist="38100" dir="2700000" algn="tl">
                    <a:srgbClr val="FFFFFF"/>
                  </a:outerShdw>
                </a:effectLst>
                <a:latin typeface="Comic Sans MS" pitchFamily="66" charset="0"/>
              </a:rPr>
              <a:t> </a:t>
            </a:r>
          </a:p>
        </p:txBody>
      </p:sp>
      <p:sp>
        <p:nvSpPr>
          <p:cNvPr id="7" name="AutoShape 100"/>
          <p:cNvSpPr>
            <a:spLocks noChangeArrowheads="1"/>
          </p:cNvSpPr>
          <p:nvPr>
            <p:custDataLst>
              <p:tags r:id="rId6"/>
            </p:custDataLst>
          </p:nvPr>
        </p:nvSpPr>
        <p:spPr bwMode="auto">
          <a:xfrm>
            <a:off x="4859338" y="836613"/>
            <a:ext cx="1655762" cy="358775"/>
          </a:xfrm>
          <a:prstGeom prst="roundRect">
            <a:avLst>
              <a:gd name="adj" fmla="val 16667"/>
            </a:avLst>
          </a:prstGeom>
          <a:gradFill rotWithShape="1">
            <a:gsLst>
              <a:gs pos="0">
                <a:srgbClr val="FFCC00"/>
              </a:gs>
              <a:gs pos="100000">
                <a:srgbClr val="FFCC00">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chemeClr val="tx1"/>
                </a:solidFill>
                <a:effectLst>
                  <a:outerShdw blurRad="38100" dist="38100" dir="2700000" algn="tl">
                    <a:srgbClr val="FFFFFF"/>
                  </a:outerShdw>
                </a:effectLst>
                <a:latin typeface="Comic Sans MS" pitchFamily="66" charset="0"/>
              </a:rPr>
              <a:t> </a:t>
            </a:r>
            <a:r>
              <a:rPr lang="es-ES" altLang="es-AR" sz="1800" b="1">
                <a:solidFill>
                  <a:srgbClr val="FFFF00"/>
                </a:solidFill>
                <a:effectLst>
                  <a:outerShdw blurRad="38100" dist="38100" dir="2700000" algn="tl">
                    <a:srgbClr val="000000"/>
                  </a:outerShdw>
                </a:effectLst>
                <a:latin typeface="Comic Sans MS" pitchFamily="66" charset="0"/>
              </a:rPr>
              <a:t>Relación</a:t>
            </a:r>
            <a:r>
              <a:rPr lang="es-ES" altLang="es-AR" sz="1800" b="1" i="0">
                <a:solidFill>
                  <a:schemeClr val="tx1"/>
                </a:solidFill>
                <a:effectLst>
                  <a:outerShdw blurRad="38100" dist="38100" dir="2700000" algn="tl">
                    <a:srgbClr val="FFFFFF"/>
                  </a:outerShdw>
                </a:effectLst>
                <a:latin typeface="Comic Sans MS" pitchFamily="66" charset="0"/>
              </a:rPr>
              <a:t> </a:t>
            </a:r>
          </a:p>
        </p:txBody>
      </p:sp>
      <p:sp>
        <p:nvSpPr>
          <p:cNvPr id="9" name="Rectangle 2"/>
          <p:cNvSpPr txBox="1">
            <a:spLocks noChangeArrowheads="1"/>
          </p:cNvSpPr>
          <p:nvPr>
            <p:custDataLst>
              <p:tags r:id="rId7"/>
            </p:custDataLst>
          </p:nvPr>
        </p:nvSpPr>
        <p:spPr>
          <a:xfrm>
            <a:off x="234156" y="116632"/>
            <a:ext cx="8172450" cy="620713"/>
          </a:xfrm>
          <a:prstGeom prst="rect">
            <a:avLst/>
          </a:prstGeom>
        </p:spPr>
        <p:txBody>
          <a:bodyPr/>
          <a:lstStyle>
            <a:lvl1pPr algn="l" rtl="0" eaLnBrk="1" latinLnBrk="0" hangingPunct="1">
              <a:spcBef>
                <a:spcPct val="0"/>
              </a:spcBef>
              <a:buNone/>
              <a:defRPr kumimoji="0" sz="4600" kern="1200">
                <a:solidFill>
                  <a:schemeClr val="tx1"/>
                </a:solidFill>
                <a:latin typeface="+mj-lt"/>
                <a:ea typeface="+mj-ea"/>
                <a:cs typeface="+mj-cs"/>
              </a:defRPr>
            </a:lvl1pPr>
          </a:lstStyle>
          <a:p>
            <a:pPr algn="r"/>
            <a:r>
              <a:rPr lang="es-ES" altLang="es-AR" sz="2000" b="1" i="1" dirty="0" smtClean="0">
                <a:effectLst>
                  <a:outerShdw blurRad="38100" dist="38100" dir="2700000" algn="tl">
                    <a:srgbClr val="000000"/>
                  </a:outerShdw>
                </a:effectLst>
                <a:latin typeface="+mn-lt"/>
              </a:rPr>
              <a:t>O p e r a d o r e s:</a:t>
            </a:r>
            <a:r>
              <a:rPr lang="es-ES" altLang="es-AR" sz="2000" i="1" dirty="0" smtClean="0">
                <a:effectLst>
                  <a:outerShdw blurRad="38100" dist="38100" dir="2700000" algn="tl">
                    <a:srgbClr val="000000"/>
                  </a:outerShdw>
                </a:effectLst>
                <a:latin typeface="+mn-lt"/>
              </a:rPr>
              <a:t> </a:t>
            </a:r>
            <a:r>
              <a:rPr lang="es-ES" altLang="es-AR" sz="1600" i="1" dirty="0" smtClean="0">
                <a:effectLst>
                  <a:outerShdw blurRad="38100" dist="38100" dir="2700000" algn="tl">
                    <a:srgbClr val="000000"/>
                  </a:outerShdw>
                </a:effectLst>
                <a:latin typeface="+mn-lt"/>
              </a:rPr>
              <a:t> </a:t>
            </a:r>
            <a:r>
              <a:rPr lang="es-ES" altLang="es-AR" sz="1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rPr>
              <a:t>al igual que en pseudocódigo las sentencias en C son expresiones </a:t>
            </a:r>
            <a:br>
              <a:rPr lang="es-ES" altLang="es-AR" sz="1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rPr>
            </a:br>
            <a:r>
              <a:rPr lang="es-ES" altLang="es-AR" sz="1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rPr>
              <a:t>en las que intervienen manipuladores de datos de tres tipos: asignación, relacionales y lógicos</a:t>
            </a:r>
            <a:r>
              <a:rPr lang="es-ES" altLang="es-AR" sz="16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rPr>
              <a:t>.</a:t>
            </a:r>
            <a:r>
              <a:rPr lang="es-ES" altLang="es-AR"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rPr>
              <a:t>  </a:t>
            </a:r>
            <a:endParaRPr lang="es-ES" altLang="es-AR" sz="2000" dirty="0">
              <a:latin typeface="+mn-lt"/>
            </a:endParaRPr>
          </a:p>
        </p:txBody>
      </p:sp>
    </p:spTree>
    <p:extLst>
      <p:ext uri="{BB962C8B-B14F-4D97-AF65-F5344CB8AC3E}">
        <p14:creationId xmlns:p14="http://schemas.microsoft.com/office/powerpoint/2010/main" val="313610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custDataLst>
              <p:tags r:id="rId1"/>
            </p:custDataLst>
          </p:nvPr>
        </p:nvSpPr>
        <p:spPr>
          <a:xfrm>
            <a:off x="1331913" y="260350"/>
            <a:ext cx="6897687" cy="404813"/>
          </a:xfrm>
        </p:spPr>
        <p:txBody>
          <a:bodyPr>
            <a:normAutofit fontScale="90000"/>
          </a:bodyPr>
          <a:lstStyle/>
          <a:p>
            <a:r>
              <a:rPr lang="es-ES" altLang="es-AR" sz="3200" i="1" dirty="0">
                <a:latin typeface="+mn-lt"/>
              </a:rPr>
              <a:t>P a l a b r a s    R e s e r v a d a s</a:t>
            </a:r>
          </a:p>
        </p:txBody>
      </p:sp>
      <p:sp>
        <p:nvSpPr>
          <p:cNvPr id="188419" name="Rectangle 3"/>
          <p:cNvSpPr>
            <a:spLocks noGrp="1" noChangeArrowheads="1"/>
          </p:cNvSpPr>
          <p:nvPr>
            <p:ph type="body" sz="half" idx="1"/>
            <p:custDataLst>
              <p:tags r:id="rId2"/>
            </p:custDataLst>
          </p:nvPr>
        </p:nvSpPr>
        <p:spPr>
          <a:xfrm>
            <a:off x="0" y="981075"/>
            <a:ext cx="9144000" cy="5876925"/>
          </a:xfrm>
        </p:spPr>
        <p:txBody>
          <a:bodyPr/>
          <a:lstStyle/>
          <a:p>
            <a:r>
              <a:rPr lang="es-ES" altLang="es-AR" sz="1800" dirty="0"/>
              <a:t>Todos los lenguajes de programación se reservan una lista de palabras clave (</a:t>
            </a:r>
            <a:r>
              <a:rPr lang="es-ES" altLang="es-AR" sz="1800" dirty="0" err="1"/>
              <a:t>keywords</a:t>
            </a:r>
            <a:r>
              <a:rPr lang="es-ES" altLang="es-AR" sz="1800" dirty="0"/>
              <a:t>) o palabras reservadas que pertenecen a su vocabulario particular y participan por lo general de las sentencias en el código fuente.</a:t>
            </a:r>
          </a:p>
          <a:p>
            <a:endParaRPr lang="es-ES" altLang="es-AR" sz="1800" dirty="0"/>
          </a:p>
          <a:p>
            <a:r>
              <a:rPr lang="es-ES" altLang="es-AR" sz="1800" dirty="0"/>
              <a:t>Estas palabras no pueden utilizarse como identificadores de ningún tipo  en nuestros programas (nombres de variables, constantes o funciones).</a:t>
            </a:r>
          </a:p>
          <a:p>
            <a:endParaRPr lang="es-ES" altLang="es-AR" sz="1800" dirty="0"/>
          </a:p>
          <a:p>
            <a:r>
              <a:rPr lang="es-ES" altLang="es-AR" sz="1800" dirty="0"/>
              <a:t>Veamos las más comunes:</a:t>
            </a:r>
          </a:p>
          <a:p>
            <a:endParaRPr lang="es-ES" altLang="es-AR" sz="1800" dirty="0"/>
          </a:p>
          <a:p>
            <a:pPr>
              <a:buFont typeface="Wingdings" pitchFamily="2" charset="2"/>
              <a:buNone/>
            </a:pPr>
            <a:endParaRPr lang="es-ES" altLang="es-AR" sz="1800" i="1" dirty="0"/>
          </a:p>
        </p:txBody>
      </p:sp>
      <p:graphicFrame>
        <p:nvGraphicFramePr>
          <p:cNvPr id="188497" name="Group 81"/>
          <p:cNvGraphicFramePr>
            <a:graphicFrameLocks noGrp="1"/>
          </p:cNvGraphicFramePr>
          <p:nvPr>
            <p:ph sz="half" idx="2"/>
            <p:custDataLst>
              <p:tags r:id="rId3"/>
            </p:custDataLst>
            <p:extLst>
              <p:ext uri="{D42A27DB-BD31-4B8C-83A1-F6EECF244321}">
                <p14:modId xmlns:p14="http://schemas.microsoft.com/office/powerpoint/2010/main" val="2077269675"/>
              </p:ext>
            </p:extLst>
          </p:nvPr>
        </p:nvGraphicFramePr>
        <p:xfrm>
          <a:off x="179388" y="3860800"/>
          <a:ext cx="8820150" cy="2519426"/>
        </p:xfrm>
        <a:graphic>
          <a:graphicData uri="http://schemas.openxmlformats.org/drawingml/2006/table">
            <a:tbl>
              <a:tblPr/>
              <a:tblGrid>
                <a:gridCol w="971550"/>
                <a:gridCol w="1008062"/>
                <a:gridCol w="1223963"/>
                <a:gridCol w="1008062"/>
                <a:gridCol w="1223963"/>
                <a:gridCol w="1223962"/>
                <a:gridCol w="1225550"/>
                <a:gridCol w="935038"/>
              </a:tblGrid>
              <a:tr h="4318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auto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break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const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continue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do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else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enum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extern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if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sizeof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static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struct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switch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typedef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union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unsigned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void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volatile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charset="0"/>
                        </a:defRPr>
                      </a:lvl1pPr>
                      <a:lvl2pPr>
                        <a:spcBef>
                          <a:spcPct val="20000"/>
                        </a:spcBef>
                        <a:buClr>
                          <a:schemeClr val="folHlink"/>
                        </a:buClr>
                        <a:buSzPct val="65000"/>
                        <a:buFont typeface="Wingdings" pitchFamily="2" charset="2"/>
                        <a:defRPr sz="2400">
                          <a:solidFill>
                            <a:schemeClr val="tx1"/>
                          </a:solidFill>
                          <a:effectLst>
                            <a:outerShdw blurRad="38100" dist="38100" dir="2700000" algn="tl">
                              <a:srgbClr val="000000"/>
                            </a:outerShdw>
                          </a:effectLst>
                          <a:latin typeface="Tahoma" charset="0"/>
                        </a:defRPr>
                      </a:lvl2pPr>
                      <a:lvl3pPr>
                        <a:spcBef>
                          <a:spcPct val="20000"/>
                        </a:spcBef>
                        <a:buClr>
                          <a:schemeClr val="hlink"/>
                        </a:buClr>
                        <a:buSzPct val="65000"/>
                        <a:buFont typeface="Wingdings" pitchFamily="2" charset="2"/>
                        <a:defRPr sz="2000">
                          <a:solidFill>
                            <a:schemeClr val="tx1"/>
                          </a:solidFill>
                          <a:effectLst>
                            <a:outerShdw blurRad="38100" dist="38100" dir="2700000" algn="tl">
                              <a:srgbClr val="000000"/>
                            </a:outerShdw>
                          </a:effectLst>
                          <a:latin typeface="Tahoma" charset="0"/>
                        </a:defRPr>
                      </a:lvl3pPr>
                      <a:lvl4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charset="0"/>
                        </a:defRPr>
                      </a:lvl4pPr>
                      <a:lvl5pPr>
                        <a:spcBef>
                          <a:spcPct val="20000"/>
                        </a:spcBef>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5pPr>
                      <a:lvl6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6pPr>
                      <a:lvl7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7pPr>
                      <a:lvl8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8pPr>
                      <a:lvl9pPr fontAlgn="base">
                        <a:spcBef>
                          <a:spcPct val="20000"/>
                        </a:spcBef>
                        <a:spcAft>
                          <a:spcPct val="0"/>
                        </a:spcAft>
                        <a:buClr>
                          <a:schemeClr val="hlink"/>
                        </a:buClr>
                        <a:buSzPct val="65000"/>
                        <a:buFont typeface="Wingdings" pitchFamily="2" charset="2"/>
                        <a:defRPr>
                          <a:solidFill>
                            <a:schemeClr val="tx1"/>
                          </a:solidFill>
                          <a:effectLst>
                            <a:outerShdw blurRad="38100" dist="38100" dir="2700000" algn="tl">
                              <a:srgbClr val="000000"/>
                            </a:outerShdw>
                          </a:effectLst>
                          <a:latin typeface="Tahoma"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rPr>
                        <a:t>while</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s-ES" altLang="es-AR" sz="1600" b="0" i="1" u="none" strike="noStrike" cap="none" normalizeH="0" baseline="0" smtClean="0">
                        <a:ln>
                          <a:noFill/>
                        </a:ln>
                        <a:solidFill>
                          <a:srgbClr val="FFFF00"/>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02541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custDataLst>
              <p:tags r:id="rId1"/>
            </p:custDataLst>
          </p:nvPr>
        </p:nvSpPr>
        <p:spPr>
          <a:xfrm>
            <a:off x="0" y="0"/>
            <a:ext cx="9144000" cy="333375"/>
          </a:xfrm>
        </p:spPr>
        <p:txBody>
          <a:bodyPr>
            <a:normAutofit fontScale="90000"/>
          </a:bodyPr>
          <a:lstStyle/>
          <a:p>
            <a:r>
              <a:rPr lang="es-ES" altLang="es-AR" sz="2000" i="1" dirty="0" smtClean="0">
                <a:solidFill>
                  <a:schemeClr val="tx1"/>
                </a:solidFill>
                <a:latin typeface="+mn-lt"/>
              </a:rPr>
              <a:t>A tener en cuenta algunos detalles</a:t>
            </a:r>
            <a:r>
              <a:rPr lang="es-ES" altLang="es-AR" sz="2000" i="1" dirty="0">
                <a:solidFill>
                  <a:schemeClr val="tx1"/>
                </a:solidFill>
                <a:latin typeface="+mn-lt"/>
              </a:rPr>
              <a:t>:</a:t>
            </a:r>
          </a:p>
        </p:txBody>
      </p:sp>
      <p:sp>
        <p:nvSpPr>
          <p:cNvPr id="172035" name="Rectangle 3"/>
          <p:cNvSpPr>
            <a:spLocks noGrp="1" noChangeArrowheads="1"/>
          </p:cNvSpPr>
          <p:nvPr>
            <p:ph type="body" idx="1"/>
            <p:custDataLst>
              <p:tags r:id="rId2"/>
            </p:custDataLst>
          </p:nvPr>
        </p:nvSpPr>
        <p:spPr>
          <a:xfrm>
            <a:off x="0" y="333375"/>
            <a:ext cx="9144000" cy="6524625"/>
          </a:xfrm>
        </p:spPr>
        <p:txBody>
          <a:bodyPr/>
          <a:lstStyle/>
          <a:p>
            <a:pPr>
              <a:lnSpc>
                <a:spcPct val="90000"/>
              </a:lnSpc>
            </a:pPr>
            <a:r>
              <a:rPr lang="es-ES" altLang="es-AR" sz="1600" b="1" i="1" u="sng" dirty="0">
                <a:solidFill>
                  <a:srgbClr val="FFFF00"/>
                </a:solidFill>
              </a:rPr>
              <a:t>Los Comentarios</a:t>
            </a:r>
            <a:r>
              <a:rPr lang="es-ES" altLang="es-AR" sz="1600" dirty="0">
                <a:solidFill>
                  <a:srgbClr val="FFFF00"/>
                </a:solidFill>
              </a:rPr>
              <a:t> :</a:t>
            </a:r>
            <a:r>
              <a:rPr lang="es-ES" altLang="es-AR" sz="1600" dirty="0"/>
              <a:t>Un buen programa debe contener buenos comentarios. Así, si lo retomamos en el futuro no tendremos que descifrar lo que hicimos en el pasado. </a:t>
            </a:r>
          </a:p>
          <a:p>
            <a:pPr>
              <a:lnSpc>
                <a:spcPct val="90000"/>
              </a:lnSpc>
              <a:buFont typeface="Wingdings" pitchFamily="2" charset="2"/>
              <a:buNone/>
            </a:pPr>
            <a:r>
              <a:rPr lang="es-ES" altLang="es-AR" sz="1600" dirty="0"/>
              <a:t>     </a:t>
            </a:r>
            <a:r>
              <a:rPr lang="es-ES" altLang="es-AR" sz="1600" dirty="0" smtClean="0"/>
              <a:t>  Es </a:t>
            </a:r>
            <a:r>
              <a:rPr lang="es-ES" altLang="es-AR" sz="1600" dirty="0"/>
              <a:t>una buena costumbre del programador comentar sus programas. </a:t>
            </a:r>
          </a:p>
          <a:p>
            <a:pPr>
              <a:lnSpc>
                <a:spcPct val="90000"/>
              </a:lnSpc>
              <a:buFont typeface="Wingdings" pitchFamily="2" charset="2"/>
              <a:buNone/>
            </a:pPr>
            <a:r>
              <a:rPr lang="es-ES" altLang="es-AR" sz="1600" dirty="0"/>
              <a:t>     </a:t>
            </a:r>
            <a:r>
              <a:rPr lang="es-ES" altLang="es-AR" sz="1600" dirty="0" smtClean="0"/>
              <a:t>  Para </a:t>
            </a:r>
            <a:r>
              <a:rPr lang="es-ES" altLang="es-AR" sz="1600" dirty="0"/>
              <a:t>poner un comentario basta con encerrar el texto entre los signos:   </a:t>
            </a:r>
            <a:r>
              <a:rPr lang="es-ES" altLang="es-AR" sz="1600" dirty="0">
                <a:solidFill>
                  <a:srgbClr val="FFFF00"/>
                </a:solidFill>
              </a:rPr>
              <a:t>/*  */</a:t>
            </a:r>
            <a:r>
              <a:rPr lang="es-ES" altLang="es-AR" sz="1600" dirty="0"/>
              <a:t>   </a:t>
            </a:r>
            <a:r>
              <a:rPr lang="es-ES" altLang="es-AR" sz="1600" dirty="0" err="1"/>
              <a:t>ó</a:t>
            </a:r>
            <a:r>
              <a:rPr lang="es-ES" altLang="es-AR" sz="1600" dirty="0"/>
              <a:t>    </a:t>
            </a:r>
            <a:r>
              <a:rPr lang="es-ES" altLang="es-AR" sz="1600" dirty="0">
                <a:solidFill>
                  <a:srgbClr val="FFFF00"/>
                </a:solidFill>
              </a:rPr>
              <a:t>// </a:t>
            </a:r>
          </a:p>
          <a:p>
            <a:pPr>
              <a:lnSpc>
                <a:spcPct val="90000"/>
              </a:lnSpc>
              <a:buFont typeface="Wingdings" pitchFamily="2" charset="2"/>
              <a:buNone/>
            </a:pPr>
            <a:r>
              <a:rPr lang="es-ES" altLang="es-AR" sz="1600" dirty="0"/>
              <a:t>         </a:t>
            </a:r>
          </a:p>
          <a:p>
            <a:pPr>
              <a:lnSpc>
                <a:spcPct val="90000"/>
              </a:lnSpc>
              <a:buFont typeface="Wingdings" pitchFamily="2" charset="2"/>
              <a:buNone/>
            </a:pPr>
            <a:r>
              <a:rPr lang="es-ES" altLang="es-AR" sz="1600" dirty="0"/>
              <a:t> </a:t>
            </a:r>
            <a:r>
              <a:rPr lang="es-ES" altLang="es-AR" sz="1600" dirty="0">
                <a:solidFill>
                  <a:srgbClr val="99CCFF"/>
                </a:solidFill>
              </a:rPr>
              <a:t>Ejemplos:</a:t>
            </a:r>
            <a:endParaRPr lang="es-ES" altLang="es-AR" sz="1600" dirty="0">
              <a:solidFill>
                <a:srgbClr val="99CCFF"/>
              </a:solidFill>
              <a:latin typeface="Comic Sans MS" pitchFamily="66" charset="0"/>
            </a:endParaRPr>
          </a:p>
          <a:p>
            <a:pPr>
              <a:lnSpc>
                <a:spcPct val="90000"/>
              </a:lnSpc>
              <a:buFont typeface="Wingdings" pitchFamily="2" charset="2"/>
              <a:buNone/>
            </a:pPr>
            <a:r>
              <a:rPr lang="es-ES" altLang="es-AR" sz="1600" dirty="0"/>
              <a:t>      </a:t>
            </a:r>
          </a:p>
          <a:p>
            <a:pPr>
              <a:lnSpc>
                <a:spcPct val="90000"/>
              </a:lnSpc>
              <a:buFont typeface="Wingdings" pitchFamily="2" charset="2"/>
              <a:buNone/>
            </a:pPr>
            <a:r>
              <a:rPr lang="es-ES" altLang="es-AR" sz="1600" dirty="0"/>
              <a:t>                                   </a:t>
            </a:r>
            <a:endParaRPr lang="es-ES" altLang="es-AR" sz="1600" dirty="0">
              <a:solidFill>
                <a:srgbClr val="CC3300"/>
              </a:solidFill>
              <a:latin typeface="Comic Sans MS" pitchFamily="66" charset="0"/>
            </a:endParaRPr>
          </a:p>
          <a:p>
            <a:pPr>
              <a:lnSpc>
                <a:spcPct val="90000"/>
              </a:lnSpc>
            </a:pPr>
            <a:endParaRPr lang="es-ES" altLang="es-AR" sz="1600" b="1" i="1" u="sng" dirty="0"/>
          </a:p>
          <a:p>
            <a:pPr>
              <a:lnSpc>
                <a:spcPct val="90000"/>
              </a:lnSpc>
            </a:pPr>
            <a:endParaRPr lang="es-ES" altLang="es-AR" sz="1600" b="1" i="1" u="sng" dirty="0">
              <a:solidFill>
                <a:srgbClr val="FFFF00"/>
              </a:solidFill>
            </a:endParaRPr>
          </a:p>
          <a:p>
            <a:pPr>
              <a:lnSpc>
                <a:spcPct val="90000"/>
              </a:lnSpc>
            </a:pPr>
            <a:r>
              <a:rPr lang="es-ES" altLang="es-AR" sz="1600" b="1" i="1" u="sng" dirty="0">
                <a:solidFill>
                  <a:srgbClr val="FFFF00"/>
                </a:solidFill>
              </a:rPr>
              <a:t>Los Identificadores</a:t>
            </a:r>
            <a:r>
              <a:rPr lang="es-ES" altLang="es-AR" sz="1600" b="1" i="1" dirty="0">
                <a:solidFill>
                  <a:srgbClr val="FFFF00"/>
                </a:solidFill>
              </a:rPr>
              <a:t>:</a:t>
            </a:r>
            <a:r>
              <a:rPr lang="es-ES" altLang="es-AR" sz="1600" b="1" i="1" dirty="0"/>
              <a:t> </a:t>
            </a:r>
            <a:r>
              <a:rPr lang="es-ES" altLang="es-AR" sz="1600" dirty="0"/>
              <a:t> Son nombres dados a constantes, variables y funciones. El identificador esta formado por una secuencia de una o más letras, dígitos y el caracter de subrayado. El primer caracter de un identificador </a:t>
            </a:r>
            <a:r>
              <a:rPr lang="es-ES" altLang="es-AR" sz="1600" b="1" i="1" dirty="0"/>
              <a:t>siempre</a:t>
            </a:r>
            <a:r>
              <a:rPr lang="es-ES" altLang="es-AR" sz="1600" dirty="0"/>
              <a:t> debe ser una letra o el caracter de subrayado, en estos identificadores (nombres de variables) se debe tener gran cuidado, ya que el Lenguaje C hace diferencia entre mayúsculas y minúsculas.</a:t>
            </a:r>
          </a:p>
          <a:p>
            <a:pPr>
              <a:lnSpc>
                <a:spcPct val="90000"/>
              </a:lnSpc>
              <a:buFont typeface="Wingdings" pitchFamily="2" charset="2"/>
              <a:buNone/>
            </a:pPr>
            <a:r>
              <a:rPr lang="es-ES" altLang="es-AR" sz="1600" dirty="0"/>
              <a:t>     </a:t>
            </a:r>
            <a:r>
              <a:rPr lang="es-ES" altLang="es-AR" sz="1600" dirty="0">
                <a:solidFill>
                  <a:srgbClr val="99CCFF"/>
                </a:solidFill>
              </a:rPr>
              <a:t> Ejemplo:</a:t>
            </a:r>
            <a:r>
              <a:rPr lang="es-ES" altLang="es-AR" sz="1600" dirty="0"/>
              <a:t>               ,              </a:t>
            </a:r>
            <a:r>
              <a:rPr lang="es-ES" altLang="es-AR" sz="1600" dirty="0" smtClean="0"/>
              <a:t>    </a:t>
            </a:r>
            <a:r>
              <a:rPr lang="es-ES" altLang="es-AR" sz="1600" dirty="0"/>
              <a:t>y               </a:t>
            </a:r>
            <a:r>
              <a:rPr lang="es-ES" altLang="es-AR" sz="1600" dirty="0" smtClean="0"/>
              <a:t>     son </a:t>
            </a:r>
            <a:r>
              <a:rPr lang="es-ES" altLang="es-AR" sz="1600" dirty="0"/>
              <a:t>tres identificadores diferentes.</a:t>
            </a:r>
          </a:p>
          <a:p>
            <a:pPr>
              <a:lnSpc>
                <a:spcPct val="90000"/>
              </a:lnSpc>
            </a:pPr>
            <a:endParaRPr lang="es-ES" altLang="es-AR" sz="1600" b="1" i="1" u="sng" dirty="0"/>
          </a:p>
          <a:p>
            <a:pPr>
              <a:lnSpc>
                <a:spcPct val="90000"/>
              </a:lnSpc>
            </a:pPr>
            <a:r>
              <a:rPr lang="es-ES" altLang="es-AR" sz="1600" b="1" i="1" u="sng" dirty="0">
                <a:solidFill>
                  <a:srgbClr val="FFFF00"/>
                </a:solidFill>
              </a:rPr>
              <a:t>Las Constantes</a:t>
            </a:r>
            <a:r>
              <a:rPr lang="es-ES" altLang="es-AR" sz="1600" b="1" i="1" dirty="0">
                <a:solidFill>
                  <a:srgbClr val="FFFF00"/>
                </a:solidFill>
              </a:rPr>
              <a:t>:</a:t>
            </a:r>
            <a:r>
              <a:rPr lang="es-ES" altLang="es-AR" sz="1600" i="1" u="sng" dirty="0"/>
              <a:t/>
            </a:r>
            <a:br>
              <a:rPr lang="es-ES" altLang="es-AR" sz="1600" i="1" u="sng" dirty="0"/>
            </a:br>
            <a:r>
              <a:rPr lang="es-ES" altLang="es-AR" sz="1600" dirty="0"/>
              <a:t>Las constantes son un valor que una vez fijado por el compilador, no cambia durante la ejecución del programa. El C indica al programa que se trata de una constante usando la directiva </a:t>
            </a:r>
            <a:r>
              <a:rPr lang="es-ES" altLang="es-AR" sz="1600" b="1" dirty="0">
                <a:solidFill>
                  <a:srgbClr val="FFFF00"/>
                </a:solidFill>
                <a:latin typeface="Comic Sans MS" pitchFamily="66" charset="0"/>
              </a:rPr>
              <a:t>#define</a:t>
            </a:r>
            <a:r>
              <a:rPr lang="es-ES" altLang="es-AR" sz="1600" dirty="0"/>
              <a:t>.   </a:t>
            </a:r>
            <a:r>
              <a:rPr lang="es-ES" altLang="es-AR" sz="1600" dirty="0">
                <a:solidFill>
                  <a:srgbClr val="99CCFF"/>
                </a:solidFill>
              </a:rPr>
              <a:t>Ejemplo:</a:t>
            </a:r>
          </a:p>
          <a:p>
            <a:pPr>
              <a:lnSpc>
                <a:spcPct val="90000"/>
              </a:lnSpc>
              <a:buFont typeface="Wingdings" pitchFamily="2" charset="2"/>
              <a:buNone/>
            </a:pPr>
            <a:r>
              <a:rPr lang="es-ES" altLang="es-AR" sz="1600" dirty="0"/>
              <a:t>                                                                /* Esta línea define a la variable </a:t>
            </a:r>
            <a:r>
              <a:rPr lang="es-ES" altLang="es-AR" sz="1600" dirty="0">
                <a:latin typeface="Comic Sans MS" pitchFamily="66" charset="0"/>
              </a:rPr>
              <a:t>pi</a:t>
            </a:r>
            <a:r>
              <a:rPr lang="es-ES" altLang="es-AR" sz="1600" dirty="0"/>
              <a:t> como </a:t>
            </a:r>
          </a:p>
          <a:p>
            <a:pPr>
              <a:lnSpc>
                <a:spcPct val="90000"/>
              </a:lnSpc>
              <a:buFont typeface="Wingdings" pitchFamily="2" charset="2"/>
              <a:buNone/>
            </a:pPr>
            <a:r>
              <a:rPr lang="es-ES" altLang="es-AR" sz="1600" dirty="0"/>
              <a:t>                                                                      una constante con el valor  3.141592 */</a:t>
            </a:r>
          </a:p>
          <a:p>
            <a:pPr>
              <a:lnSpc>
                <a:spcPct val="90000"/>
              </a:lnSpc>
              <a:buFont typeface="Wingdings" pitchFamily="2" charset="2"/>
              <a:buNone/>
            </a:pPr>
            <a:r>
              <a:rPr lang="es-ES" altLang="es-AR" sz="1600" dirty="0"/>
              <a:t>     Los valores con los que se cargan las constantes pueden ser un número o bien una cadena </a:t>
            </a:r>
          </a:p>
          <a:p>
            <a:pPr>
              <a:lnSpc>
                <a:spcPct val="90000"/>
              </a:lnSpc>
              <a:buFont typeface="Wingdings" pitchFamily="2" charset="2"/>
              <a:buNone/>
            </a:pPr>
            <a:r>
              <a:rPr lang="es-ES" altLang="es-AR" sz="1600" dirty="0"/>
              <a:t>     de caracteres. Pueden ser de tipo numérico o alfanumérico.</a:t>
            </a:r>
          </a:p>
        </p:txBody>
      </p:sp>
      <p:sp>
        <p:nvSpPr>
          <p:cNvPr id="172036" name="AutoShape 4"/>
          <p:cNvSpPr>
            <a:spLocks noChangeArrowheads="1"/>
          </p:cNvSpPr>
          <p:nvPr>
            <p:custDataLst>
              <p:tags r:id="rId3"/>
            </p:custDataLst>
          </p:nvPr>
        </p:nvSpPr>
        <p:spPr bwMode="auto">
          <a:xfrm>
            <a:off x="1258888" y="1484313"/>
            <a:ext cx="5543550" cy="647700"/>
          </a:xfrm>
          <a:prstGeom prst="roundRect">
            <a:avLst>
              <a:gd name="adj" fmla="val 16667"/>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600" i="0" dirty="0">
                <a:solidFill>
                  <a:srgbClr val="CC3300"/>
                </a:solidFill>
                <a:effectLst>
                  <a:outerShdw blurRad="38100" dist="38100" dir="2700000" algn="tl">
                    <a:srgbClr val="C0C0C0"/>
                  </a:outerShdw>
                </a:effectLst>
                <a:latin typeface="Comic Sans MS" pitchFamily="66" charset="0"/>
              </a:rPr>
              <a:t>/*  este es un comentario que puede afectar a un        </a:t>
            </a:r>
          </a:p>
          <a:p>
            <a:pPr algn="ctr"/>
            <a:r>
              <a:rPr lang="es-ES" altLang="es-AR" sz="1600" i="0" dirty="0">
                <a:solidFill>
                  <a:srgbClr val="CC3300"/>
                </a:solidFill>
                <a:effectLst>
                  <a:outerShdw blurRad="38100" dist="38100" dir="2700000" algn="tl">
                    <a:srgbClr val="C0C0C0"/>
                  </a:outerShdw>
                </a:effectLst>
                <a:latin typeface="Comic Sans MS" pitchFamily="66" charset="0"/>
              </a:rPr>
              <a:t>          bloque de varias líneas o a una sola línea   */</a:t>
            </a:r>
          </a:p>
        </p:txBody>
      </p:sp>
      <p:sp>
        <p:nvSpPr>
          <p:cNvPr id="172037" name="AutoShape 5"/>
          <p:cNvSpPr>
            <a:spLocks noChangeArrowheads="1"/>
          </p:cNvSpPr>
          <p:nvPr>
            <p:custDataLst>
              <p:tags r:id="rId4"/>
            </p:custDataLst>
          </p:nvPr>
        </p:nvSpPr>
        <p:spPr bwMode="auto">
          <a:xfrm>
            <a:off x="3059113" y="2276475"/>
            <a:ext cx="5905500" cy="431800"/>
          </a:xfrm>
          <a:prstGeom prst="roundRect">
            <a:avLst>
              <a:gd name="adj" fmla="val 16667"/>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s-ES" altLang="es-AR" sz="1600" i="0">
                <a:solidFill>
                  <a:srgbClr val="CC3300"/>
                </a:solidFill>
                <a:effectLst>
                  <a:outerShdw blurRad="38100" dist="38100" dir="2700000" algn="tl">
                    <a:srgbClr val="C0C0C0"/>
                  </a:outerShdw>
                </a:effectLst>
                <a:latin typeface="Comic Sans MS" pitchFamily="66" charset="0"/>
              </a:rPr>
              <a:t>//  este es un comentario de una sola línea, total o parcial</a:t>
            </a:r>
          </a:p>
        </p:txBody>
      </p:sp>
      <p:sp>
        <p:nvSpPr>
          <p:cNvPr id="172038" name="AutoShape 6"/>
          <p:cNvSpPr>
            <a:spLocks noChangeArrowheads="1"/>
          </p:cNvSpPr>
          <p:nvPr>
            <p:custDataLst>
              <p:tags r:id="rId5"/>
            </p:custDataLst>
          </p:nvPr>
        </p:nvSpPr>
        <p:spPr bwMode="auto">
          <a:xfrm>
            <a:off x="900113" y="5734050"/>
            <a:ext cx="2663825" cy="358775"/>
          </a:xfrm>
          <a:prstGeom prst="roundRect">
            <a:avLst>
              <a:gd name="adj" fmla="val 16667"/>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i="0">
                <a:solidFill>
                  <a:srgbClr val="0000FF"/>
                </a:solidFill>
                <a:effectLst>
                  <a:outerShdw blurRad="38100" dist="38100" dir="2700000" algn="tl">
                    <a:srgbClr val="C0C0C0"/>
                  </a:outerShdw>
                </a:effectLst>
                <a:latin typeface="Comic Sans MS" pitchFamily="66" charset="0"/>
              </a:rPr>
              <a:t># define   pi   3.141592</a:t>
            </a:r>
          </a:p>
        </p:txBody>
      </p:sp>
      <p:sp>
        <p:nvSpPr>
          <p:cNvPr id="172039" name="AutoShape 7"/>
          <p:cNvSpPr>
            <a:spLocks noChangeArrowheads="1"/>
          </p:cNvSpPr>
          <p:nvPr>
            <p:custDataLst>
              <p:tags r:id="rId6"/>
            </p:custDataLst>
          </p:nvPr>
        </p:nvSpPr>
        <p:spPr bwMode="auto">
          <a:xfrm>
            <a:off x="1476375" y="4149725"/>
            <a:ext cx="576263" cy="358775"/>
          </a:xfrm>
          <a:prstGeom prst="roundRect">
            <a:avLst>
              <a:gd name="adj" fmla="val 16667"/>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rgbClr val="008000"/>
                </a:solidFill>
                <a:effectLst>
                  <a:outerShdw blurRad="38100" dist="38100" dir="2700000" algn="tl">
                    <a:srgbClr val="C0C0C0"/>
                  </a:outerShdw>
                </a:effectLst>
              </a:rPr>
              <a:t>Max</a:t>
            </a:r>
          </a:p>
        </p:txBody>
      </p:sp>
      <p:sp>
        <p:nvSpPr>
          <p:cNvPr id="172040" name="AutoShape 8"/>
          <p:cNvSpPr>
            <a:spLocks noChangeArrowheads="1"/>
          </p:cNvSpPr>
          <p:nvPr>
            <p:custDataLst>
              <p:tags r:id="rId7"/>
            </p:custDataLst>
          </p:nvPr>
        </p:nvSpPr>
        <p:spPr bwMode="auto">
          <a:xfrm>
            <a:off x="3492500" y="4149725"/>
            <a:ext cx="576263" cy="358775"/>
          </a:xfrm>
          <a:prstGeom prst="roundRect">
            <a:avLst>
              <a:gd name="adj" fmla="val 16667"/>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rgbClr val="008000"/>
                </a:solidFill>
                <a:effectLst>
                  <a:outerShdw blurRad="38100" dist="38100" dir="2700000" algn="tl">
                    <a:srgbClr val="C0C0C0"/>
                  </a:outerShdw>
                </a:effectLst>
              </a:rPr>
              <a:t>MAX</a:t>
            </a:r>
          </a:p>
        </p:txBody>
      </p:sp>
      <p:sp>
        <p:nvSpPr>
          <p:cNvPr id="172041" name="AutoShape 9"/>
          <p:cNvSpPr>
            <a:spLocks noChangeArrowheads="1"/>
          </p:cNvSpPr>
          <p:nvPr>
            <p:custDataLst>
              <p:tags r:id="rId8"/>
            </p:custDataLst>
          </p:nvPr>
        </p:nvSpPr>
        <p:spPr bwMode="auto">
          <a:xfrm>
            <a:off x="2411413" y="4149725"/>
            <a:ext cx="576262" cy="358775"/>
          </a:xfrm>
          <a:prstGeom prst="roundRect">
            <a:avLst>
              <a:gd name="adj" fmla="val 16667"/>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rgbClr val="008000"/>
                </a:solidFill>
                <a:effectLst>
                  <a:outerShdw blurRad="38100" dist="38100" dir="2700000" algn="tl">
                    <a:srgbClr val="C0C0C0"/>
                  </a:outerShdw>
                </a:effectLst>
              </a:rPr>
              <a:t>max</a:t>
            </a:r>
          </a:p>
        </p:txBody>
      </p:sp>
    </p:spTree>
    <p:extLst>
      <p:ext uri="{BB962C8B-B14F-4D97-AF65-F5344CB8AC3E}">
        <p14:creationId xmlns:p14="http://schemas.microsoft.com/office/powerpoint/2010/main" val="2301443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custDataLst>
              <p:tags r:id="rId1"/>
            </p:custDataLst>
          </p:nvPr>
        </p:nvSpPr>
        <p:spPr>
          <a:xfrm>
            <a:off x="0" y="0"/>
            <a:ext cx="9144000" cy="1773238"/>
          </a:xfrm>
        </p:spPr>
        <p:txBody>
          <a:bodyPr/>
          <a:lstStyle/>
          <a:p>
            <a:r>
              <a:rPr lang="es-ES" altLang="es-AR" sz="1800" i="1" dirty="0" smtClean="0">
                <a:solidFill>
                  <a:srgbClr val="FFFFFF"/>
                </a:solidFill>
                <a:latin typeface="+mn-lt"/>
              </a:rPr>
              <a:t>El </a:t>
            </a:r>
            <a:r>
              <a:rPr lang="es-ES" altLang="es-AR" sz="1800" i="1" dirty="0">
                <a:solidFill>
                  <a:srgbClr val="FFFFFF"/>
                </a:solidFill>
                <a:latin typeface="+mn-lt"/>
              </a:rPr>
              <a:t>objetivo principal de un programa es manejar datos. </a:t>
            </a:r>
            <a:r>
              <a:rPr lang="es-ES" altLang="es-AR" sz="1800" i="1" dirty="0" smtClean="0">
                <a:solidFill>
                  <a:srgbClr val="FFFFFF"/>
                </a:solidFill>
                <a:latin typeface="+mn-lt"/>
              </a:rPr>
              <a:t/>
            </a:r>
            <a:br>
              <a:rPr lang="es-ES" altLang="es-AR" sz="1800" i="1" dirty="0" smtClean="0">
                <a:solidFill>
                  <a:srgbClr val="FFFFFF"/>
                </a:solidFill>
                <a:latin typeface="+mn-lt"/>
              </a:rPr>
            </a:br>
            <a:r>
              <a:rPr lang="es-ES" altLang="es-AR" sz="1800" i="1" dirty="0" smtClean="0">
                <a:solidFill>
                  <a:srgbClr val="FFFFFF"/>
                </a:solidFill>
                <a:latin typeface="+mn-lt"/>
              </a:rPr>
              <a:t>En </a:t>
            </a:r>
            <a:r>
              <a:rPr lang="es-ES" altLang="es-AR" sz="1800" i="1" dirty="0">
                <a:solidFill>
                  <a:srgbClr val="FFFFFF"/>
                </a:solidFill>
                <a:latin typeface="+mn-lt"/>
              </a:rPr>
              <a:t>C podemos almacenar los datos en variables. El contenido de las variables se puede </a:t>
            </a:r>
            <a:br>
              <a:rPr lang="es-ES" altLang="es-AR" sz="1800" i="1" dirty="0">
                <a:solidFill>
                  <a:srgbClr val="FFFFFF"/>
                </a:solidFill>
                <a:latin typeface="+mn-lt"/>
              </a:rPr>
            </a:br>
            <a:r>
              <a:rPr lang="es-ES" altLang="es-AR" sz="1800" i="1" dirty="0">
                <a:solidFill>
                  <a:srgbClr val="FFFFFF"/>
                </a:solidFill>
                <a:latin typeface="+mn-lt"/>
              </a:rPr>
              <a:t>ver o cambiar en cualquier momento. Estas variables pueden ser de distintos tipos dependiendo del tipo de dato que queramos guardar en ellas. No es lo mismo guardar un nombre que un número. Hay que recordar también que la memoria del ordenador es limitada, así que cuando guardamos un dato, debemos usar sólo la necesaria.</a:t>
            </a:r>
          </a:p>
        </p:txBody>
      </p:sp>
      <p:sp>
        <p:nvSpPr>
          <p:cNvPr id="173059" name="Rectangle 3"/>
          <p:cNvSpPr>
            <a:spLocks noGrp="1" noChangeArrowheads="1"/>
          </p:cNvSpPr>
          <p:nvPr>
            <p:ph type="body" idx="1"/>
            <p:custDataLst>
              <p:tags r:id="rId2"/>
            </p:custDataLst>
          </p:nvPr>
        </p:nvSpPr>
        <p:spPr>
          <a:xfrm>
            <a:off x="0" y="1844675"/>
            <a:ext cx="9144000" cy="5013325"/>
          </a:xfrm>
        </p:spPr>
        <p:txBody>
          <a:bodyPr/>
          <a:lstStyle/>
          <a:p>
            <a:pPr>
              <a:buFontTx/>
              <a:buNone/>
            </a:pPr>
            <a:r>
              <a:rPr lang="es-ES" altLang="es-AR" sz="1600" b="1" i="1" dirty="0"/>
              <a:t>                                      </a:t>
            </a:r>
            <a:r>
              <a:rPr lang="es-ES" altLang="es-AR" sz="2000" i="1" dirty="0">
                <a:solidFill>
                  <a:srgbClr val="FF9900"/>
                </a:solidFill>
                <a:latin typeface="Comic Sans MS" pitchFamily="66" charset="0"/>
              </a:rPr>
              <a:t>T  i  p  o  s      d  e      D  a  t  o  s  :</a:t>
            </a:r>
            <a:r>
              <a:rPr lang="es-ES" altLang="es-AR" sz="1600" b="1" i="1" dirty="0"/>
              <a:t>  </a:t>
            </a:r>
          </a:p>
          <a:p>
            <a:pPr>
              <a:buFontTx/>
              <a:buNone/>
            </a:pPr>
            <a:endParaRPr lang="es-ES" altLang="es-AR" sz="1600" b="1" i="1" dirty="0"/>
          </a:p>
        </p:txBody>
      </p:sp>
      <p:sp>
        <p:nvSpPr>
          <p:cNvPr id="173061" name="Line 5"/>
          <p:cNvSpPr>
            <a:spLocks noChangeShapeType="1"/>
          </p:cNvSpPr>
          <p:nvPr>
            <p:custDataLst>
              <p:tags r:id="rId3"/>
            </p:custDataLst>
          </p:nvPr>
        </p:nvSpPr>
        <p:spPr bwMode="auto">
          <a:xfrm>
            <a:off x="1619250" y="3933825"/>
            <a:ext cx="58324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62" name="Line 6"/>
          <p:cNvSpPr>
            <a:spLocks noChangeShapeType="1"/>
          </p:cNvSpPr>
          <p:nvPr>
            <p:custDataLst>
              <p:tags r:id="rId4"/>
            </p:custDataLst>
          </p:nvPr>
        </p:nvSpPr>
        <p:spPr bwMode="auto">
          <a:xfrm>
            <a:off x="827088" y="5876925"/>
            <a:ext cx="7416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63" name="Line 7"/>
          <p:cNvSpPr>
            <a:spLocks noChangeShapeType="1"/>
          </p:cNvSpPr>
          <p:nvPr>
            <p:custDataLst>
              <p:tags r:id="rId5"/>
            </p:custDataLst>
          </p:nvPr>
        </p:nvSpPr>
        <p:spPr bwMode="auto">
          <a:xfrm>
            <a:off x="1042988" y="5373688"/>
            <a:ext cx="6985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64" name="Line 8"/>
          <p:cNvSpPr>
            <a:spLocks noChangeShapeType="1"/>
          </p:cNvSpPr>
          <p:nvPr>
            <p:custDataLst>
              <p:tags r:id="rId6"/>
            </p:custDataLst>
          </p:nvPr>
        </p:nvSpPr>
        <p:spPr bwMode="auto">
          <a:xfrm>
            <a:off x="1187450" y="4941888"/>
            <a:ext cx="66976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65" name="Line 9"/>
          <p:cNvSpPr>
            <a:spLocks noChangeShapeType="1"/>
          </p:cNvSpPr>
          <p:nvPr>
            <p:custDataLst>
              <p:tags r:id="rId7"/>
            </p:custDataLst>
          </p:nvPr>
        </p:nvSpPr>
        <p:spPr bwMode="auto">
          <a:xfrm>
            <a:off x="1331913" y="4581525"/>
            <a:ext cx="640873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66" name="Line 10"/>
          <p:cNvSpPr>
            <a:spLocks noChangeShapeType="1"/>
          </p:cNvSpPr>
          <p:nvPr>
            <p:custDataLst>
              <p:tags r:id="rId8"/>
            </p:custDataLst>
          </p:nvPr>
        </p:nvSpPr>
        <p:spPr bwMode="auto">
          <a:xfrm>
            <a:off x="1476375" y="4221163"/>
            <a:ext cx="611981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67" name="Line 11"/>
          <p:cNvSpPr>
            <a:spLocks noChangeShapeType="1"/>
          </p:cNvSpPr>
          <p:nvPr>
            <p:custDataLst>
              <p:tags r:id="rId9"/>
            </p:custDataLst>
          </p:nvPr>
        </p:nvSpPr>
        <p:spPr bwMode="auto">
          <a:xfrm flipH="1">
            <a:off x="827088" y="3933825"/>
            <a:ext cx="792162"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68" name="Line 12"/>
          <p:cNvSpPr>
            <a:spLocks noChangeShapeType="1"/>
          </p:cNvSpPr>
          <p:nvPr>
            <p:custDataLst>
              <p:tags r:id="rId10"/>
            </p:custDataLst>
          </p:nvPr>
        </p:nvSpPr>
        <p:spPr bwMode="auto">
          <a:xfrm>
            <a:off x="7451725" y="3933825"/>
            <a:ext cx="792163"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69" name="Line 13"/>
          <p:cNvSpPr>
            <a:spLocks noChangeShapeType="1"/>
          </p:cNvSpPr>
          <p:nvPr>
            <p:custDataLst>
              <p:tags r:id="rId11"/>
            </p:custDataLst>
          </p:nvPr>
        </p:nvSpPr>
        <p:spPr bwMode="auto">
          <a:xfrm flipH="1">
            <a:off x="1692275" y="3933825"/>
            <a:ext cx="576263"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70" name="Line 14"/>
          <p:cNvSpPr>
            <a:spLocks noChangeShapeType="1"/>
          </p:cNvSpPr>
          <p:nvPr>
            <p:custDataLst>
              <p:tags r:id="rId12"/>
            </p:custDataLst>
          </p:nvPr>
        </p:nvSpPr>
        <p:spPr bwMode="auto">
          <a:xfrm flipH="1">
            <a:off x="2627313" y="3933825"/>
            <a:ext cx="431800"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71" name="Line 15"/>
          <p:cNvSpPr>
            <a:spLocks noChangeShapeType="1"/>
          </p:cNvSpPr>
          <p:nvPr>
            <p:custDataLst>
              <p:tags r:id="rId13"/>
            </p:custDataLst>
          </p:nvPr>
        </p:nvSpPr>
        <p:spPr bwMode="auto">
          <a:xfrm flipH="1">
            <a:off x="3563938" y="3933825"/>
            <a:ext cx="215900"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72" name="Line 16"/>
          <p:cNvSpPr>
            <a:spLocks noChangeShapeType="1"/>
          </p:cNvSpPr>
          <p:nvPr>
            <p:custDataLst>
              <p:tags r:id="rId14"/>
            </p:custDataLst>
          </p:nvPr>
        </p:nvSpPr>
        <p:spPr bwMode="auto">
          <a:xfrm flipH="1">
            <a:off x="4572000" y="3933825"/>
            <a:ext cx="0"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73" name="Line 17"/>
          <p:cNvSpPr>
            <a:spLocks noChangeShapeType="1"/>
          </p:cNvSpPr>
          <p:nvPr>
            <p:custDataLst>
              <p:tags r:id="rId15"/>
            </p:custDataLst>
          </p:nvPr>
        </p:nvSpPr>
        <p:spPr bwMode="auto">
          <a:xfrm>
            <a:off x="5364163" y="3933825"/>
            <a:ext cx="215900"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74" name="Line 18"/>
          <p:cNvSpPr>
            <a:spLocks noChangeShapeType="1"/>
          </p:cNvSpPr>
          <p:nvPr>
            <p:custDataLst>
              <p:tags r:id="rId16"/>
            </p:custDataLst>
          </p:nvPr>
        </p:nvSpPr>
        <p:spPr bwMode="auto">
          <a:xfrm>
            <a:off x="6084888" y="3933825"/>
            <a:ext cx="431800"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75" name="Line 19"/>
          <p:cNvSpPr>
            <a:spLocks noChangeShapeType="1"/>
          </p:cNvSpPr>
          <p:nvPr>
            <p:custDataLst>
              <p:tags r:id="rId17"/>
            </p:custDataLst>
          </p:nvPr>
        </p:nvSpPr>
        <p:spPr bwMode="auto">
          <a:xfrm>
            <a:off x="6804025" y="3933825"/>
            <a:ext cx="576263" cy="19431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76" name="AutoShape 20"/>
          <p:cNvSpPr>
            <a:spLocks noChangeArrowheads="1"/>
          </p:cNvSpPr>
          <p:nvPr>
            <p:custDataLst>
              <p:tags r:id="rId18"/>
            </p:custDataLst>
          </p:nvPr>
        </p:nvSpPr>
        <p:spPr bwMode="auto">
          <a:xfrm rot="10800000">
            <a:off x="1042988" y="4941888"/>
            <a:ext cx="6985000" cy="431800"/>
          </a:xfrm>
          <a:custGeom>
            <a:avLst/>
            <a:gdLst>
              <a:gd name="G0" fmla="+- 540 0 0"/>
              <a:gd name="G1" fmla="+- 21600 0 540"/>
              <a:gd name="G2" fmla="*/ 540 1 2"/>
              <a:gd name="G3" fmla="+- 21600 0 G2"/>
              <a:gd name="G4" fmla="+/ 540 21600 2"/>
              <a:gd name="G5" fmla="+/ G1 0 2"/>
              <a:gd name="G6" fmla="*/ 21600 21600 540"/>
              <a:gd name="G7" fmla="*/ G6 1 2"/>
              <a:gd name="G8" fmla="+- 21600 0 G7"/>
              <a:gd name="G9" fmla="*/ 21600 1 2"/>
              <a:gd name="G10" fmla="+- 540 0 G9"/>
              <a:gd name="G11" fmla="?: G10 G8 0"/>
              <a:gd name="G12" fmla="?: G10 G7 21600"/>
              <a:gd name="T0" fmla="*/ 21330 w 21600"/>
              <a:gd name="T1" fmla="*/ 10800 h 21600"/>
              <a:gd name="T2" fmla="*/ 10800 w 21600"/>
              <a:gd name="T3" fmla="*/ 21600 h 21600"/>
              <a:gd name="T4" fmla="*/ 270 w 21600"/>
              <a:gd name="T5" fmla="*/ 10800 h 21600"/>
              <a:gd name="T6" fmla="*/ 10800 w 21600"/>
              <a:gd name="T7" fmla="*/ 0 h 21600"/>
              <a:gd name="T8" fmla="*/ 2070 w 21600"/>
              <a:gd name="T9" fmla="*/ 2070 h 21600"/>
              <a:gd name="T10" fmla="*/ 19530 w 21600"/>
              <a:gd name="T11" fmla="*/ 19530 h 21600"/>
            </a:gdLst>
            <a:ahLst/>
            <a:cxnLst>
              <a:cxn ang="0">
                <a:pos x="T0" y="T1"/>
              </a:cxn>
              <a:cxn ang="0">
                <a:pos x="T2" y="T3"/>
              </a:cxn>
              <a:cxn ang="0">
                <a:pos x="T4" y="T5"/>
              </a:cxn>
              <a:cxn ang="0">
                <a:pos x="T6" y="T7"/>
              </a:cxn>
            </a:cxnLst>
            <a:rect l="T8" t="T9" r="T10" b="T11"/>
            <a:pathLst>
              <a:path w="21600" h="21600">
                <a:moveTo>
                  <a:pt x="0" y="0"/>
                </a:moveTo>
                <a:lnTo>
                  <a:pt x="540" y="21600"/>
                </a:lnTo>
                <a:lnTo>
                  <a:pt x="21060" y="21600"/>
                </a:lnTo>
                <a:lnTo>
                  <a:pt x="21600" y="0"/>
                </a:lnTo>
                <a:close/>
              </a:path>
            </a:pathLst>
          </a:custGeom>
          <a:solidFill>
            <a:schemeClr val="accent1">
              <a:alpha val="7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s-ES" altLang="es-AR" sz="1800" b="1" i="0">
                <a:solidFill>
                  <a:srgbClr val="CC6600"/>
                </a:solidFill>
                <a:effectLst>
                  <a:outerShdw blurRad="38100" dist="38100" dir="2700000" algn="tl">
                    <a:srgbClr val="000000"/>
                  </a:outerShdw>
                </a:effectLst>
                <a:latin typeface="Comic Sans MS" pitchFamily="66" charset="0"/>
              </a:rPr>
              <a:t>1  </a:t>
            </a:r>
            <a:r>
              <a:rPr lang="es-ES" altLang="es-AR" sz="2200" b="1" i="0">
                <a:solidFill>
                  <a:srgbClr val="CC6600"/>
                </a:solidFill>
                <a:effectLst>
                  <a:outerShdw blurRad="38100" dist="38100" dir="2700000" algn="tl">
                    <a:srgbClr val="000000"/>
                  </a:outerShdw>
                </a:effectLst>
                <a:latin typeface="Comic Sans MS" pitchFamily="66" charset="0"/>
              </a:rPr>
              <a:t>.</a:t>
            </a:r>
            <a:r>
              <a:rPr lang="es-ES" altLang="es-AR" sz="1800" b="1" i="0">
                <a:solidFill>
                  <a:srgbClr val="CC6600"/>
                </a:solidFill>
                <a:effectLst>
                  <a:outerShdw blurRad="38100" dist="38100" dir="2700000" algn="tl">
                    <a:srgbClr val="000000"/>
                  </a:outerShdw>
                </a:effectLst>
                <a:latin typeface="Comic Sans MS" pitchFamily="66" charset="0"/>
              </a:rPr>
              <a:t>  7  9  7  6  9     *     1   0   ^   3   0   8</a:t>
            </a:r>
          </a:p>
        </p:txBody>
      </p:sp>
      <p:sp>
        <p:nvSpPr>
          <p:cNvPr id="173078" name="AutoShape 22"/>
          <p:cNvSpPr>
            <a:spLocks noChangeArrowheads="1"/>
          </p:cNvSpPr>
          <p:nvPr>
            <p:custDataLst>
              <p:tags r:id="rId19"/>
            </p:custDataLst>
          </p:nvPr>
        </p:nvSpPr>
        <p:spPr bwMode="auto">
          <a:xfrm rot="10800000">
            <a:off x="3563938" y="5373688"/>
            <a:ext cx="1008062" cy="503237"/>
          </a:xfrm>
          <a:custGeom>
            <a:avLst/>
            <a:gdLst>
              <a:gd name="G0" fmla="+- 1054 0 0"/>
              <a:gd name="G1" fmla="+- 21600 0 1054"/>
              <a:gd name="G2" fmla="*/ 1054 1 2"/>
              <a:gd name="G3" fmla="+- 21600 0 G2"/>
              <a:gd name="G4" fmla="+/ 1054 21600 2"/>
              <a:gd name="G5" fmla="+/ G1 0 2"/>
              <a:gd name="G6" fmla="*/ 21600 21600 1054"/>
              <a:gd name="G7" fmla="*/ G6 1 2"/>
              <a:gd name="G8" fmla="+- 21600 0 G7"/>
              <a:gd name="G9" fmla="*/ 21600 1 2"/>
              <a:gd name="G10" fmla="+- 1054 0 G9"/>
              <a:gd name="G11" fmla="?: G10 G8 0"/>
              <a:gd name="G12" fmla="?: G10 G7 21600"/>
              <a:gd name="T0" fmla="*/ 21073 w 21600"/>
              <a:gd name="T1" fmla="*/ 10800 h 21600"/>
              <a:gd name="T2" fmla="*/ 10800 w 21600"/>
              <a:gd name="T3" fmla="*/ 21600 h 21600"/>
              <a:gd name="T4" fmla="*/ 527 w 21600"/>
              <a:gd name="T5" fmla="*/ 10800 h 21600"/>
              <a:gd name="T6" fmla="*/ 10800 w 21600"/>
              <a:gd name="T7" fmla="*/ 0 h 21600"/>
              <a:gd name="T8" fmla="*/ 2327 w 21600"/>
              <a:gd name="T9" fmla="*/ 2327 h 21600"/>
              <a:gd name="T10" fmla="*/ 19273 w 21600"/>
              <a:gd name="T11" fmla="*/ 19273 h 21600"/>
            </a:gdLst>
            <a:ahLst/>
            <a:cxnLst>
              <a:cxn ang="0">
                <a:pos x="T0" y="T1"/>
              </a:cxn>
              <a:cxn ang="0">
                <a:pos x="T2" y="T3"/>
              </a:cxn>
              <a:cxn ang="0">
                <a:pos x="T4" y="T5"/>
              </a:cxn>
              <a:cxn ang="0">
                <a:pos x="T6" y="T7"/>
              </a:cxn>
            </a:cxnLst>
            <a:rect l="T8" t="T9" r="T10" b="T11"/>
            <a:pathLst>
              <a:path w="21600" h="21600">
                <a:moveTo>
                  <a:pt x="0" y="0"/>
                </a:moveTo>
                <a:lnTo>
                  <a:pt x="1054" y="21600"/>
                </a:lnTo>
                <a:lnTo>
                  <a:pt x="20546" y="21600"/>
                </a:lnTo>
                <a:lnTo>
                  <a:pt x="21600" y="0"/>
                </a:lnTo>
                <a:close/>
              </a:path>
            </a:pathLst>
          </a:custGeom>
          <a:solidFill>
            <a:srgbClr val="FFFF00">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s-ES" altLang="es-AR" sz="2400" b="1" i="0">
                <a:solidFill>
                  <a:srgbClr val="0000FF"/>
                </a:solidFill>
                <a:effectLst>
                  <a:outerShdw blurRad="38100" dist="38100" dir="2700000" algn="tl">
                    <a:srgbClr val="000000"/>
                  </a:outerShdw>
                </a:effectLst>
              </a:rPr>
              <a:t>‘ </a:t>
            </a:r>
            <a:r>
              <a:rPr lang="es-ES" altLang="es-AR" sz="2400" i="0">
                <a:solidFill>
                  <a:srgbClr val="0000FF"/>
                </a:solidFill>
                <a:effectLst>
                  <a:outerShdw blurRad="38100" dist="38100" dir="2700000" algn="tl">
                    <a:srgbClr val="000000"/>
                  </a:outerShdw>
                </a:effectLst>
              </a:rPr>
              <a:t>a</a:t>
            </a:r>
            <a:r>
              <a:rPr lang="es-ES" altLang="es-AR" sz="2400" b="1" i="0">
                <a:solidFill>
                  <a:srgbClr val="0000FF"/>
                </a:solidFill>
                <a:effectLst>
                  <a:outerShdw blurRad="38100" dist="38100" dir="2700000" algn="tl">
                    <a:srgbClr val="000000"/>
                  </a:outerShdw>
                </a:effectLst>
              </a:rPr>
              <a:t> ’</a:t>
            </a:r>
          </a:p>
        </p:txBody>
      </p:sp>
      <p:sp>
        <p:nvSpPr>
          <p:cNvPr id="173079" name="AutoShape 23"/>
          <p:cNvSpPr>
            <a:spLocks noChangeArrowheads="1"/>
          </p:cNvSpPr>
          <p:nvPr>
            <p:custDataLst>
              <p:tags r:id="rId20"/>
            </p:custDataLst>
          </p:nvPr>
        </p:nvSpPr>
        <p:spPr bwMode="auto">
          <a:xfrm>
            <a:off x="4572000" y="3933825"/>
            <a:ext cx="2952750" cy="287338"/>
          </a:xfrm>
          <a:prstGeom prst="parallelogram">
            <a:avLst>
              <a:gd name="adj" fmla="val 0"/>
            </a:avLst>
          </a:prstGeom>
          <a:solidFill>
            <a:schemeClr val="tx2">
              <a:alpha val="3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000" b="1" i="0">
                <a:solidFill>
                  <a:srgbClr val="FF9900"/>
                </a:solidFill>
                <a:latin typeface="Comic Sans MS" pitchFamily="66" charset="0"/>
              </a:rPr>
              <a:t>3 . 1 4 1 5 9 2</a:t>
            </a:r>
          </a:p>
        </p:txBody>
      </p:sp>
      <p:sp>
        <p:nvSpPr>
          <p:cNvPr id="173080" name="AutoShape 24"/>
          <p:cNvSpPr>
            <a:spLocks noChangeArrowheads="1"/>
          </p:cNvSpPr>
          <p:nvPr>
            <p:custDataLst>
              <p:tags r:id="rId21"/>
            </p:custDataLst>
          </p:nvPr>
        </p:nvSpPr>
        <p:spPr bwMode="auto">
          <a:xfrm>
            <a:off x="1403350" y="4221163"/>
            <a:ext cx="3168650" cy="360362"/>
          </a:xfrm>
          <a:prstGeom prst="parallelogram">
            <a:avLst>
              <a:gd name="adj" fmla="val 6595"/>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rgbClr val="FFFF00"/>
                </a:solidFill>
                <a:effectLst>
                  <a:outerShdw blurRad="38100" dist="38100" dir="2700000" algn="tl">
                    <a:srgbClr val="000000"/>
                  </a:outerShdw>
                </a:effectLst>
                <a:latin typeface="Comic Sans MS" pitchFamily="66" charset="0"/>
              </a:rPr>
              <a:t>2 1 4 7 4 8 3 6 4 7</a:t>
            </a:r>
            <a:r>
              <a:rPr lang="es-ES" altLang="es-AR" sz="1800" i="0">
                <a:solidFill>
                  <a:schemeClr val="tx1"/>
                </a:solidFill>
                <a:latin typeface="Comic Sans MS" pitchFamily="66" charset="0"/>
              </a:rPr>
              <a:t> </a:t>
            </a:r>
          </a:p>
        </p:txBody>
      </p:sp>
      <p:sp>
        <p:nvSpPr>
          <p:cNvPr id="173081" name="AutoShape 25"/>
          <p:cNvSpPr>
            <a:spLocks noChangeArrowheads="1"/>
          </p:cNvSpPr>
          <p:nvPr>
            <p:custDataLst>
              <p:tags r:id="rId22"/>
            </p:custDataLst>
          </p:nvPr>
        </p:nvSpPr>
        <p:spPr bwMode="auto">
          <a:xfrm rot="15530449">
            <a:off x="6902450" y="4827588"/>
            <a:ext cx="796925" cy="1597025"/>
          </a:xfrm>
          <a:prstGeom prst="parallelogram">
            <a:avLst>
              <a:gd name="adj" fmla="val 42199"/>
            </a:avLst>
          </a:prstGeom>
          <a:solidFill>
            <a:srgbClr val="FF0000">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s-ES" altLang="es-AR" sz="1800" b="1" i="0">
                <a:effectLst>
                  <a:outerShdw blurRad="38100" dist="38100" dir="2700000" algn="tl">
                    <a:srgbClr val="000000"/>
                  </a:outerShdw>
                </a:effectLst>
                <a:latin typeface="Comic Sans MS" pitchFamily="66" charset="0"/>
              </a:rPr>
              <a:t>3 2 7 6 7</a:t>
            </a:r>
          </a:p>
        </p:txBody>
      </p:sp>
      <p:sp>
        <p:nvSpPr>
          <p:cNvPr id="173082" name="Line 26"/>
          <p:cNvSpPr>
            <a:spLocks noChangeShapeType="1"/>
          </p:cNvSpPr>
          <p:nvPr>
            <p:custDataLst>
              <p:tags r:id="rId23"/>
            </p:custDataLst>
          </p:nvPr>
        </p:nvSpPr>
        <p:spPr bwMode="auto">
          <a:xfrm>
            <a:off x="6516688" y="5876925"/>
            <a:ext cx="1727200" cy="0"/>
          </a:xfrm>
          <a:prstGeom prst="line">
            <a:avLst/>
          </a:prstGeom>
          <a:noFill/>
          <a:ln w="762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83" name="Line 27"/>
          <p:cNvSpPr>
            <a:spLocks noChangeShapeType="1"/>
          </p:cNvSpPr>
          <p:nvPr>
            <p:custDataLst>
              <p:tags r:id="rId24"/>
            </p:custDataLst>
          </p:nvPr>
        </p:nvSpPr>
        <p:spPr bwMode="auto">
          <a:xfrm>
            <a:off x="6443663" y="5373688"/>
            <a:ext cx="1584325" cy="0"/>
          </a:xfrm>
          <a:prstGeom prst="line">
            <a:avLst/>
          </a:prstGeom>
          <a:noFill/>
          <a:ln w="762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84" name="Line 28"/>
          <p:cNvSpPr>
            <a:spLocks noChangeShapeType="1"/>
          </p:cNvSpPr>
          <p:nvPr>
            <p:custDataLst>
              <p:tags r:id="rId25"/>
            </p:custDataLst>
          </p:nvPr>
        </p:nvSpPr>
        <p:spPr bwMode="auto">
          <a:xfrm>
            <a:off x="8027988" y="5373688"/>
            <a:ext cx="217487" cy="503237"/>
          </a:xfrm>
          <a:prstGeom prst="line">
            <a:avLst/>
          </a:prstGeom>
          <a:noFill/>
          <a:ln w="762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85" name="Line 29"/>
          <p:cNvSpPr>
            <a:spLocks noChangeShapeType="1"/>
          </p:cNvSpPr>
          <p:nvPr>
            <p:custDataLst>
              <p:tags r:id="rId26"/>
            </p:custDataLst>
          </p:nvPr>
        </p:nvSpPr>
        <p:spPr bwMode="auto">
          <a:xfrm>
            <a:off x="6443663" y="5373688"/>
            <a:ext cx="73025" cy="503237"/>
          </a:xfrm>
          <a:prstGeom prst="line">
            <a:avLst/>
          </a:prstGeom>
          <a:noFill/>
          <a:ln w="762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86" name="Line 30"/>
          <p:cNvSpPr>
            <a:spLocks noChangeShapeType="1"/>
          </p:cNvSpPr>
          <p:nvPr>
            <p:custDataLst>
              <p:tags r:id="rId27"/>
            </p:custDataLst>
          </p:nvPr>
        </p:nvSpPr>
        <p:spPr bwMode="auto">
          <a:xfrm>
            <a:off x="3563938" y="5876925"/>
            <a:ext cx="1008062" cy="0"/>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87" name="Line 31"/>
          <p:cNvSpPr>
            <a:spLocks noChangeShapeType="1"/>
          </p:cNvSpPr>
          <p:nvPr>
            <p:custDataLst>
              <p:tags r:id="rId28"/>
            </p:custDataLst>
          </p:nvPr>
        </p:nvSpPr>
        <p:spPr bwMode="auto">
          <a:xfrm>
            <a:off x="3635375" y="5373688"/>
            <a:ext cx="936625" cy="0"/>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88" name="Line 32"/>
          <p:cNvSpPr>
            <a:spLocks noChangeShapeType="1"/>
          </p:cNvSpPr>
          <p:nvPr>
            <p:custDataLst>
              <p:tags r:id="rId29"/>
            </p:custDataLst>
          </p:nvPr>
        </p:nvSpPr>
        <p:spPr bwMode="auto">
          <a:xfrm flipV="1">
            <a:off x="3563938" y="5373688"/>
            <a:ext cx="71437" cy="503237"/>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89" name="Line 33"/>
          <p:cNvSpPr>
            <a:spLocks noChangeShapeType="1"/>
          </p:cNvSpPr>
          <p:nvPr>
            <p:custDataLst>
              <p:tags r:id="rId30"/>
            </p:custDataLst>
          </p:nvPr>
        </p:nvSpPr>
        <p:spPr bwMode="auto">
          <a:xfrm>
            <a:off x="4572000" y="5373688"/>
            <a:ext cx="0" cy="503237"/>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90" name="Line 34"/>
          <p:cNvSpPr>
            <a:spLocks noChangeShapeType="1"/>
          </p:cNvSpPr>
          <p:nvPr>
            <p:custDataLst>
              <p:tags r:id="rId31"/>
            </p:custDataLst>
          </p:nvPr>
        </p:nvSpPr>
        <p:spPr bwMode="auto">
          <a:xfrm>
            <a:off x="4572000" y="3933825"/>
            <a:ext cx="2879725" cy="0"/>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91" name="Line 35"/>
          <p:cNvSpPr>
            <a:spLocks noChangeShapeType="1"/>
          </p:cNvSpPr>
          <p:nvPr>
            <p:custDataLst>
              <p:tags r:id="rId32"/>
            </p:custDataLst>
          </p:nvPr>
        </p:nvSpPr>
        <p:spPr bwMode="auto">
          <a:xfrm>
            <a:off x="4572000" y="4221163"/>
            <a:ext cx="3024188" cy="0"/>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92" name="Line 36"/>
          <p:cNvSpPr>
            <a:spLocks noChangeShapeType="1"/>
          </p:cNvSpPr>
          <p:nvPr>
            <p:custDataLst>
              <p:tags r:id="rId33"/>
            </p:custDataLst>
          </p:nvPr>
        </p:nvSpPr>
        <p:spPr bwMode="auto">
          <a:xfrm flipV="1">
            <a:off x="4572000" y="3933825"/>
            <a:ext cx="0" cy="287338"/>
          </a:xfrm>
          <a:prstGeom prst="line">
            <a:avLst/>
          </a:prstGeom>
          <a:noFill/>
          <a:ln w="7620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93" name="Line 37"/>
          <p:cNvSpPr>
            <a:spLocks noChangeShapeType="1"/>
          </p:cNvSpPr>
          <p:nvPr>
            <p:custDataLst>
              <p:tags r:id="rId34"/>
            </p:custDataLst>
          </p:nvPr>
        </p:nvSpPr>
        <p:spPr bwMode="auto">
          <a:xfrm>
            <a:off x="7451725" y="3933825"/>
            <a:ext cx="144463" cy="287338"/>
          </a:xfrm>
          <a:prstGeom prst="line">
            <a:avLst/>
          </a:prstGeom>
          <a:noFill/>
          <a:ln w="7620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94" name="Line 38"/>
          <p:cNvSpPr>
            <a:spLocks noChangeShapeType="1"/>
          </p:cNvSpPr>
          <p:nvPr>
            <p:custDataLst>
              <p:tags r:id="rId35"/>
            </p:custDataLst>
          </p:nvPr>
        </p:nvSpPr>
        <p:spPr bwMode="auto">
          <a:xfrm>
            <a:off x="1331913" y="4581525"/>
            <a:ext cx="3240087" cy="0"/>
          </a:xfrm>
          <a:prstGeom prst="line">
            <a:avLst/>
          </a:prstGeom>
          <a:noFill/>
          <a:ln w="571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95" name="Line 39"/>
          <p:cNvSpPr>
            <a:spLocks noChangeShapeType="1"/>
          </p:cNvSpPr>
          <p:nvPr>
            <p:custDataLst>
              <p:tags r:id="rId36"/>
            </p:custDataLst>
          </p:nvPr>
        </p:nvSpPr>
        <p:spPr bwMode="auto">
          <a:xfrm>
            <a:off x="1476375" y="4221163"/>
            <a:ext cx="3095625" cy="0"/>
          </a:xfrm>
          <a:prstGeom prst="line">
            <a:avLst/>
          </a:prstGeom>
          <a:noFill/>
          <a:ln w="571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096" name="Line 40"/>
          <p:cNvSpPr>
            <a:spLocks noChangeShapeType="1"/>
          </p:cNvSpPr>
          <p:nvPr>
            <p:custDataLst>
              <p:tags r:id="rId37"/>
            </p:custDataLst>
          </p:nvPr>
        </p:nvSpPr>
        <p:spPr bwMode="auto">
          <a:xfrm flipV="1">
            <a:off x="1331913" y="4221163"/>
            <a:ext cx="144462" cy="360362"/>
          </a:xfrm>
          <a:prstGeom prst="line">
            <a:avLst/>
          </a:prstGeom>
          <a:noFill/>
          <a:ln w="762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01" name="Line 45"/>
          <p:cNvSpPr>
            <a:spLocks noChangeShapeType="1"/>
          </p:cNvSpPr>
          <p:nvPr>
            <p:custDataLst>
              <p:tags r:id="rId38"/>
            </p:custDataLst>
          </p:nvPr>
        </p:nvSpPr>
        <p:spPr bwMode="auto">
          <a:xfrm flipV="1">
            <a:off x="4572000" y="4221163"/>
            <a:ext cx="0" cy="360362"/>
          </a:xfrm>
          <a:prstGeom prst="line">
            <a:avLst/>
          </a:prstGeom>
          <a:noFill/>
          <a:ln w="571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03" name="Line 47"/>
          <p:cNvSpPr>
            <a:spLocks noChangeShapeType="1"/>
          </p:cNvSpPr>
          <p:nvPr>
            <p:custDataLst>
              <p:tags r:id="rId39"/>
            </p:custDataLst>
          </p:nvPr>
        </p:nvSpPr>
        <p:spPr bwMode="auto">
          <a:xfrm>
            <a:off x="1187450" y="4941888"/>
            <a:ext cx="6697663"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04" name="Line 48"/>
          <p:cNvSpPr>
            <a:spLocks noChangeShapeType="1"/>
          </p:cNvSpPr>
          <p:nvPr>
            <p:custDataLst>
              <p:tags r:id="rId40"/>
            </p:custDataLst>
          </p:nvPr>
        </p:nvSpPr>
        <p:spPr bwMode="auto">
          <a:xfrm flipV="1">
            <a:off x="1042988" y="4941888"/>
            <a:ext cx="144462" cy="43180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05" name="Line 49"/>
          <p:cNvSpPr>
            <a:spLocks noChangeShapeType="1"/>
          </p:cNvSpPr>
          <p:nvPr>
            <p:custDataLst>
              <p:tags r:id="rId41"/>
            </p:custDataLst>
          </p:nvPr>
        </p:nvSpPr>
        <p:spPr bwMode="auto">
          <a:xfrm flipH="1" flipV="1">
            <a:off x="7885113" y="4941888"/>
            <a:ext cx="142875" cy="43180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06" name="Line 50"/>
          <p:cNvSpPr>
            <a:spLocks noChangeShapeType="1"/>
          </p:cNvSpPr>
          <p:nvPr>
            <p:custDataLst>
              <p:tags r:id="rId42"/>
            </p:custDataLst>
          </p:nvPr>
        </p:nvSpPr>
        <p:spPr bwMode="auto">
          <a:xfrm>
            <a:off x="1042988" y="5373688"/>
            <a:ext cx="2520950"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07" name="Line 51"/>
          <p:cNvSpPr>
            <a:spLocks noChangeShapeType="1"/>
          </p:cNvSpPr>
          <p:nvPr>
            <p:custDataLst>
              <p:tags r:id="rId43"/>
            </p:custDataLst>
          </p:nvPr>
        </p:nvSpPr>
        <p:spPr bwMode="auto">
          <a:xfrm>
            <a:off x="4572000" y="5373688"/>
            <a:ext cx="1871663" cy="0"/>
          </a:xfrm>
          <a:prstGeom prst="line">
            <a:avLst/>
          </a:prstGeom>
          <a:noFill/>
          <a:ln w="571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08" name="Line 52"/>
          <p:cNvSpPr>
            <a:spLocks noChangeShapeType="1"/>
          </p:cNvSpPr>
          <p:nvPr>
            <p:custDataLst>
              <p:tags r:id="rId44"/>
            </p:custDataLst>
          </p:nvPr>
        </p:nvSpPr>
        <p:spPr bwMode="auto">
          <a:xfrm>
            <a:off x="3635375" y="5373688"/>
            <a:ext cx="936625" cy="0"/>
          </a:xfrm>
          <a:prstGeom prst="line">
            <a:avLst/>
          </a:prstGeom>
          <a:noFill/>
          <a:ln w="19050">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09" name="Line 53"/>
          <p:cNvSpPr>
            <a:spLocks noChangeShapeType="1"/>
          </p:cNvSpPr>
          <p:nvPr>
            <p:custDataLst>
              <p:tags r:id="rId45"/>
            </p:custDataLst>
          </p:nvPr>
        </p:nvSpPr>
        <p:spPr bwMode="auto">
          <a:xfrm>
            <a:off x="6443663" y="5373688"/>
            <a:ext cx="1584325"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3111" name="AutoShape 55"/>
          <p:cNvSpPr>
            <a:spLocks noChangeArrowheads="1"/>
          </p:cNvSpPr>
          <p:nvPr>
            <p:custDataLst>
              <p:tags r:id="rId46"/>
            </p:custDataLst>
          </p:nvPr>
        </p:nvSpPr>
        <p:spPr bwMode="auto">
          <a:xfrm rot="10800000">
            <a:off x="1042988" y="6165850"/>
            <a:ext cx="2089150" cy="431800"/>
          </a:xfrm>
          <a:prstGeom prst="wedgeRoundRectCallout">
            <a:avLst>
              <a:gd name="adj1" fmla="val -79713"/>
              <a:gd name="adj2" fmla="val 94116"/>
              <a:gd name="adj3" fmla="val 16667"/>
            </a:avLst>
          </a:prstGeom>
          <a:gradFill rotWithShape="1">
            <a:gsLst>
              <a:gs pos="0">
                <a:srgbClr val="FFFF00"/>
              </a:gs>
              <a:gs pos="100000">
                <a:srgbClr val="FFFF00">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s-ES" altLang="es-AR" sz="2000" i="0">
                <a:solidFill>
                  <a:srgbClr val="000000"/>
                </a:solidFill>
                <a:effectLst>
                  <a:outerShdw blurRad="38100" dist="38100" dir="2700000" algn="tl">
                    <a:srgbClr val="FFFFFF"/>
                  </a:outerShdw>
                </a:effectLst>
                <a:latin typeface="Comic Sans MS" pitchFamily="66" charset="0"/>
              </a:rPr>
              <a:t>char</a:t>
            </a:r>
            <a:r>
              <a:rPr lang="es-ES" altLang="es-AR" sz="1800" i="0">
                <a:solidFill>
                  <a:srgbClr val="000000"/>
                </a:solidFill>
                <a:latin typeface="Comic Sans MS" pitchFamily="66" charset="0"/>
              </a:rPr>
              <a:t> </a:t>
            </a:r>
            <a:r>
              <a:rPr lang="es-ES" altLang="es-AR" sz="1800" b="1" i="0">
                <a:solidFill>
                  <a:srgbClr val="000000"/>
                </a:solidFill>
                <a:effectLst>
                  <a:outerShdw blurRad="38100" dist="38100" dir="2700000" algn="tl">
                    <a:srgbClr val="FFFFFF"/>
                  </a:outerShdw>
                </a:effectLst>
                <a:latin typeface="Comic Sans MS" pitchFamily="66" charset="0"/>
                <a:sym typeface="Symbol" pitchFamily="18" charset="2"/>
              </a:rPr>
              <a:t> 1 byte</a:t>
            </a:r>
          </a:p>
        </p:txBody>
      </p:sp>
      <p:sp>
        <p:nvSpPr>
          <p:cNvPr id="173112" name="AutoShape 56"/>
          <p:cNvSpPr>
            <a:spLocks noChangeArrowheads="1"/>
          </p:cNvSpPr>
          <p:nvPr>
            <p:custDataLst>
              <p:tags r:id="rId47"/>
            </p:custDataLst>
          </p:nvPr>
        </p:nvSpPr>
        <p:spPr bwMode="auto">
          <a:xfrm rot="10800000">
            <a:off x="4716463" y="6165850"/>
            <a:ext cx="2089150" cy="431800"/>
          </a:xfrm>
          <a:prstGeom prst="wedgeRoundRectCallout">
            <a:avLst>
              <a:gd name="adj1" fmla="val -79713"/>
              <a:gd name="adj2" fmla="val 94116"/>
              <a:gd name="adj3" fmla="val 16667"/>
            </a:avLst>
          </a:prstGeom>
          <a:gradFill rotWithShape="1">
            <a:gsLst>
              <a:gs pos="0">
                <a:srgbClr val="FF0000"/>
              </a:gs>
              <a:gs pos="100000">
                <a:srgbClr val="FF0000">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s-ES" altLang="es-AR" sz="2000" i="0">
                <a:solidFill>
                  <a:srgbClr val="000000"/>
                </a:solidFill>
                <a:effectLst>
                  <a:outerShdw blurRad="38100" dist="38100" dir="2700000" algn="tl">
                    <a:srgbClr val="FFFFFF"/>
                  </a:outerShdw>
                </a:effectLst>
                <a:latin typeface="Comic Sans MS" pitchFamily="66" charset="0"/>
              </a:rPr>
              <a:t>int</a:t>
            </a:r>
            <a:r>
              <a:rPr lang="es-ES" altLang="es-AR" sz="1800" i="0">
                <a:solidFill>
                  <a:srgbClr val="000000"/>
                </a:solidFill>
                <a:latin typeface="Comic Sans MS" pitchFamily="66" charset="0"/>
              </a:rPr>
              <a:t> </a:t>
            </a:r>
            <a:r>
              <a:rPr lang="es-ES" altLang="es-AR" sz="1800" b="1" i="0">
                <a:solidFill>
                  <a:srgbClr val="000000"/>
                </a:solidFill>
                <a:effectLst>
                  <a:outerShdw blurRad="38100" dist="38100" dir="2700000" algn="tl">
                    <a:srgbClr val="FFFFFF"/>
                  </a:outerShdw>
                </a:effectLst>
                <a:latin typeface="Comic Sans MS" pitchFamily="66" charset="0"/>
                <a:sym typeface="Symbol" pitchFamily="18" charset="2"/>
              </a:rPr>
              <a:t> 2 byte</a:t>
            </a:r>
          </a:p>
        </p:txBody>
      </p:sp>
      <p:sp>
        <p:nvSpPr>
          <p:cNvPr id="173114" name="AutoShape 58"/>
          <p:cNvSpPr>
            <a:spLocks noChangeArrowheads="1"/>
          </p:cNvSpPr>
          <p:nvPr>
            <p:custDataLst>
              <p:tags r:id="rId48"/>
            </p:custDataLst>
          </p:nvPr>
        </p:nvSpPr>
        <p:spPr bwMode="auto">
          <a:xfrm>
            <a:off x="6877050" y="2852738"/>
            <a:ext cx="2016125" cy="433387"/>
          </a:xfrm>
          <a:prstGeom prst="wedgeRoundRectCallout">
            <a:avLst>
              <a:gd name="adj1" fmla="val -101889"/>
              <a:gd name="adj2" fmla="val 174542"/>
              <a:gd name="adj3" fmla="val 16667"/>
            </a:avLst>
          </a:prstGeom>
          <a:gradFill rotWithShape="1">
            <a:gsLst>
              <a:gs pos="0">
                <a:srgbClr val="99CCFF"/>
              </a:gs>
              <a:gs pos="100000">
                <a:srgbClr val="99CCFF">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 altLang="es-AR" sz="1800" i="0">
                <a:solidFill>
                  <a:srgbClr val="000000"/>
                </a:solidFill>
                <a:effectLst>
                  <a:outerShdw blurRad="38100" dist="38100" dir="2700000" algn="tl">
                    <a:srgbClr val="FFFFFF"/>
                  </a:outerShdw>
                </a:effectLst>
                <a:latin typeface="Comic Sans MS" pitchFamily="66" charset="0"/>
              </a:rPr>
              <a:t>float</a:t>
            </a:r>
            <a:r>
              <a:rPr lang="es-ES" altLang="es-AR" sz="1800" i="0">
                <a:solidFill>
                  <a:srgbClr val="000000"/>
                </a:solidFill>
                <a:latin typeface="Comic Sans MS" pitchFamily="66" charset="0"/>
              </a:rPr>
              <a:t> </a:t>
            </a:r>
            <a:r>
              <a:rPr lang="es-ES" altLang="es-AR" sz="1800" b="1" i="0">
                <a:solidFill>
                  <a:srgbClr val="000000"/>
                </a:solidFill>
                <a:effectLst>
                  <a:outerShdw blurRad="38100" dist="38100" dir="2700000" algn="tl">
                    <a:srgbClr val="FFFFFF"/>
                  </a:outerShdw>
                </a:effectLst>
                <a:latin typeface="Comic Sans MS" pitchFamily="66" charset="0"/>
                <a:sym typeface="Symbol" pitchFamily="18" charset="2"/>
              </a:rPr>
              <a:t> 4 byte</a:t>
            </a:r>
          </a:p>
        </p:txBody>
      </p:sp>
      <p:sp>
        <p:nvSpPr>
          <p:cNvPr id="173115" name="AutoShape 59"/>
          <p:cNvSpPr>
            <a:spLocks noChangeArrowheads="1"/>
          </p:cNvSpPr>
          <p:nvPr>
            <p:custDataLst>
              <p:tags r:id="rId49"/>
            </p:custDataLst>
          </p:nvPr>
        </p:nvSpPr>
        <p:spPr bwMode="auto">
          <a:xfrm>
            <a:off x="3708400" y="2565400"/>
            <a:ext cx="2376488" cy="433388"/>
          </a:xfrm>
          <a:prstGeom prst="wedgeRoundRectCallout">
            <a:avLst>
              <a:gd name="adj1" fmla="val -71708"/>
              <a:gd name="adj2" fmla="val 311903"/>
              <a:gd name="adj3" fmla="val 16667"/>
            </a:avLst>
          </a:prstGeom>
          <a:gradFill rotWithShape="1">
            <a:gsLst>
              <a:gs pos="0">
                <a:srgbClr val="CC9900"/>
              </a:gs>
              <a:gs pos="100000">
                <a:srgbClr val="CC9900">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 altLang="es-AR" sz="1800" i="0">
                <a:solidFill>
                  <a:srgbClr val="000000"/>
                </a:solidFill>
                <a:effectLst>
                  <a:outerShdw blurRad="38100" dist="38100" dir="2700000" algn="tl">
                    <a:srgbClr val="FFFFFF"/>
                  </a:outerShdw>
                </a:effectLst>
                <a:latin typeface="Comic Sans MS" pitchFamily="66" charset="0"/>
              </a:rPr>
              <a:t>long int</a:t>
            </a:r>
            <a:r>
              <a:rPr lang="es-ES" altLang="es-AR" sz="1800" i="0">
                <a:solidFill>
                  <a:srgbClr val="000000"/>
                </a:solidFill>
                <a:latin typeface="Comic Sans MS" pitchFamily="66" charset="0"/>
              </a:rPr>
              <a:t> </a:t>
            </a:r>
            <a:r>
              <a:rPr lang="es-ES" altLang="es-AR" sz="1800" b="1" i="0">
                <a:solidFill>
                  <a:srgbClr val="000000"/>
                </a:solidFill>
                <a:effectLst>
                  <a:outerShdw blurRad="38100" dist="38100" dir="2700000" algn="tl">
                    <a:srgbClr val="FFFFFF"/>
                  </a:outerShdw>
                </a:effectLst>
                <a:latin typeface="Comic Sans MS" pitchFamily="66" charset="0"/>
                <a:sym typeface="Symbol" pitchFamily="18" charset="2"/>
              </a:rPr>
              <a:t> 4 byte</a:t>
            </a:r>
          </a:p>
        </p:txBody>
      </p:sp>
      <p:sp>
        <p:nvSpPr>
          <p:cNvPr id="173116" name="AutoShape 60"/>
          <p:cNvSpPr>
            <a:spLocks noChangeArrowheads="1"/>
          </p:cNvSpPr>
          <p:nvPr>
            <p:custDataLst>
              <p:tags r:id="rId50"/>
            </p:custDataLst>
          </p:nvPr>
        </p:nvSpPr>
        <p:spPr bwMode="auto">
          <a:xfrm>
            <a:off x="107950" y="2492375"/>
            <a:ext cx="2303463" cy="431800"/>
          </a:xfrm>
          <a:prstGeom prst="wedgeRoundRectCallout">
            <a:avLst>
              <a:gd name="adj1" fmla="val -10921"/>
              <a:gd name="adj2" fmla="val 561764"/>
              <a:gd name="adj3" fmla="val 16667"/>
            </a:avLst>
          </a:prstGeom>
          <a:gradFill rotWithShape="1">
            <a:gsLst>
              <a:gs pos="0">
                <a:srgbClr val="5C8693"/>
              </a:gs>
              <a:gs pos="0">
                <a:schemeClr val="accent1"/>
              </a:gs>
              <a:gs pos="100000">
                <a:schemeClr val="accent1">
                  <a:gamma/>
                  <a:shade val="46275"/>
                  <a:invGamma/>
                </a:schemeClr>
              </a:gs>
            </a:gsLst>
            <a:path path="rect">
              <a:fillToRect l="50000" t="50000" r="50000" b="50000"/>
            </a:path>
          </a:gradFill>
          <a:ln w="9525">
            <a:solidFill>
              <a:schemeClr val="tx1"/>
            </a:solidFill>
            <a:miter lim="800000"/>
            <a:headEnd/>
            <a:tailEnd/>
          </a:ln>
          <a:effectLst/>
        </p:spPr>
        <p:txBody>
          <a:bodyPr/>
          <a:lstStyle/>
          <a:p>
            <a:pPr algn="ctr"/>
            <a:r>
              <a:rPr lang="es-ES" altLang="es-AR" sz="1800" i="0">
                <a:solidFill>
                  <a:srgbClr val="000000"/>
                </a:solidFill>
                <a:effectLst>
                  <a:outerShdw blurRad="38100" dist="38100" dir="2700000" algn="tl">
                    <a:srgbClr val="FFFFFF"/>
                  </a:outerShdw>
                </a:effectLst>
                <a:latin typeface="Comic Sans MS" pitchFamily="66" charset="0"/>
              </a:rPr>
              <a:t>double</a:t>
            </a:r>
            <a:r>
              <a:rPr lang="es-ES" altLang="es-AR" sz="1800" i="0">
                <a:solidFill>
                  <a:srgbClr val="000000"/>
                </a:solidFill>
                <a:latin typeface="Comic Sans MS" pitchFamily="66" charset="0"/>
              </a:rPr>
              <a:t> </a:t>
            </a:r>
            <a:r>
              <a:rPr lang="es-ES" altLang="es-AR" sz="1800" b="1" i="0">
                <a:solidFill>
                  <a:srgbClr val="000000"/>
                </a:solidFill>
                <a:effectLst>
                  <a:outerShdw blurRad="38100" dist="38100" dir="2700000" algn="tl">
                    <a:srgbClr val="FFFFFF"/>
                  </a:outerShdw>
                </a:effectLst>
                <a:latin typeface="Comic Sans MS" pitchFamily="66" charset="0"/>
                <a:sym typeface="Symbol" pitchFamily="18" charset="2"/>
              </a:rPr>
              <a:t> 8 byte</a:t>
            </a:r>
          </a:p>
        </p:txBody>
      </p:sp>
      <p:sp>
        <p:nvSpPr>
          <p:cNvPr id="173117" name="AutoShape 61"/>
          <p:cNvSpPr>
            <a:spLocks noChangeArrowheads="1"/>
          </p:cNvSpPr>
          <p:nvPr>
            <p:custDataLst>
              <p:tags r:id="rId51"/>
            </p:custDataLst>
          </p:nvPr>
        </p:nvSpPr>
        <p:spPr bwMode="auto">
          <a:xfrm>
            <a:off x="2195513" y="1844675"/>
            <a:ext cx="4392612" cy="431800"/>
          </a:xfrm>
          <a:prstGeom prst="roundRect">
            <a:avLst>
              <a:gd name="adj" fmla="val 16667"/>
            </a:avLst>
          </a:prstGeom>
          <a:solidFill>
            <a:srgbClr val="000000">
              <a:alpha val="0"/>
            </a:srgbClr>
          </a:solidFill>
          <a:ln w="63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Tree>
    <p:extLst>
      <p:ext uri="{BB962C8B-B14F-4D97-AF65-F5344CB8AC3E}">
        <p14:creationId xmlns:p14="http://schemas.microsoft.com/office/powerpoint/2010/main" val="2698485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64" name="Rectangle 64"/>
          <p:cNvSpPr>
            <a:spLocks noGrp="1" noChangeArrowheads="1"/>
          </p:cNvSpPr>
          <p:nvPr>
            <p:ph type="title"/>
            <p:custDataLst>
              <p:tags r:id="rId1"/>
            </p:custDataLst>
          </p:nvPr>
        </p:nvSpPr>
        <p:spPr>
          <a:xfrm>
            <a:off x="2339975" y="188913"/>
            <a:ext cx="4895850" cy="404812"/>
          </a:xfrm>
        </p:spPr>
        <p:txBody>
          <a:bodyPr>
            <a:normAutofit fontScale="90000"/>
          </a:bodyPr>
          <a:lstStyle/>
          <a:p>
            <a:r>
              <a:rPr lang="es-ES" altLang="es-AR" sz="2400" b="1" dirty="0">
                <a:effectLst>
                  <a:outerShdw blurRad="38100" dist="38100" dir="2700000" algn="tl">
                    <a:srgbClr val="FFFFFF"/>
                  </a:outerShdw>
                </a:effectLst>
                <a:latin typeface="+mn-lt"/>
              </a:rPr>
              <a:t>Tipos de variables más usados:</a:t>
            </a:r>
          </a:p>
        </p:txBody>
      </p:sp>
      <p:sp>
        <p:nvSpPr>
          <p:cNvPr id="179265" name="Rectangle 65"/>
          <p:cNvSpPr>
            <a:spLocks noGrp="1" noChangeArrowheads="1"/>
          </p:cNvSpPr>
          <p:nvPr>
            <p:ph type="body" idx="1"/>
            <p:custDataLst>
              <p:tags r:id="rId2"/>
            </p:custDataLst>
          </p:nvPr>
        </p:nvSpPr>
        <p:spPr>
          <a:xfrm>
            <a:off x="0" y="620713"/>
            <a:ext cx="9144000" cy="6237287"/>
          </a:xfrm>
        </p:spPr>
        <p:txBody>
          <a:bodyPr>
            <a:normAutofit lnSpcReduction="10000"/>
          </a:bodyPr>
          <a:lstStyle/>
          <a:p>
            <a:endParaRPr lang="es-ES" altLang="es-AR" sz="1600" dirty="0">
              <a:latin typeface="Courier New" pitchFamily="49" charset="0"/>
            </a:endParaRPr>
          </a:p>
          <a:p>
            <a:pPr algn="ctr"/>
            <a:endParaRPr lang="es-ES" altLang="es-AR" sz="1600" dirty="0">
              <a:latin typeface="Courier New" pitchFamily="49" charset="0"/>
            </a:endParaRPr>
          </a:p>
          <a:p>
            <a:r>
              <a:rPr lang="es-ES" altLang="es-AR" sz="1600" dirty="0">
                <a:latin typeface="Courier New" pitchFamily="49" charset="0"/>
              </a:rPr>
              <a:t>          </a:t>
            </a:r>
            <a:r>
              <a:rPr lang="es-ES" altLang="es-AR" sz="1800" i="1" dirty="0">
                <a:solidFill>
                  <a:srgbClr val="FFFFFF"/>
                </a:solidFill>
                <a:ea typeface="+mj-ea"/>
                <a:cs typeface="+mj-cs"/>
                <a:sym typeface="Symbol" pitchFamily="18" charset="2"/>
              </a:rPr>
              <a:t> las variables de tipo </a:t>
            </a:r>
            <a:r>
              <a:rPr lang="es-ES" altLang="es-AR" sz="1800" i="1" dirty="0" err="1">
                <a:solidFill>
                  <a:srgbClr val="FFFFFF"/>
                </a:solidFill>
                <a:ea typeface="+mj-ea"/>
                <a:cs typeface="+mj-cs"/>
                <a:sym typeface="Symbol" pitchFamily="18" charset="2"/>
              </a:rPr>
              <a:t>char</a:t>
            </a:r>
            <a:r>
              <a:rPr lang="es-ES" altLang="es-AR" sz="1800" i="1" dirty="0">
                <a:solidFill>
                  <a:srgbClr val="FFFFFF"/>
                </a:solidFill>
                <a:ea typeface="+mj-ea"/>
                <a:cs typeface="+mj-cs"/>
                <a:sym typeface="Symbol" pitchFamily="18" charset="2"/>
              </a:rPr>
              <a:t> se utilizan para almacenar caracteres, los </a:t>
            </a:r>
            <a:r>
              <a:rPr lang="es-ES" altLang="es-AR" sz="1800" i="1" dirty="0" smtClean="0">
                <a:solidFill>
                  <a:srgbClr val="FFFFFF"/>
                </a:solidFill>
                <a:ea typeface="+mj-ea"/>
                <a:cs typeface="+mj-cs"/>
                <a:sym typeface="Symbol" pitchFamily="18" charset="2"/>
              </a:rPr>
              <a:t>que se </a:t>
            </a:r>
            <a:r>
              <a:rPr lang="es-ES" altLang="es-AR" sz="1800" i="1" dirty="0">
                <a:solidFill>
                  <a:srgbClr val="FFFFFF"/>
                </a:solidFill>
                <a:ea typeface="+mj-ea"/>
                <a:cs typeface="+mj-cs"/>
                <a:sym typeface="Symbol" pitchFamily="18" charset="2"/>
              </a:rPr>
              <a:t>almacenan en realidad como números del 0 al 255. Su rango depende del modificador </a:t>
            </a:r>
            <a:r>
              <a:rPr lang="es-ES" altLang="es-AR" sz="1800" i="1" dirty="0" err="1">
                <a:solidFill>
                  <a:srgbClr val="FFFFFF"/>
                </a:solidFill>
                <a:ea typeface="+mj-ea"/>
                <a:cs typeface="+mj-cs"/>
                <a:sym typeface="Symbol" pitchFamily="18" charset="2"/>
              </a:rPr>
              <a:t>unsigned</a:t>
            </a:r>
            <a:r>
              <a:rPr lang="es-ES" altLang="es-AR" sz="1800" i="1" dirty="0">
                <a:solidFill>
                  <a:srgbClr val="FFFFFF"/>
                </a:solidFill>
                <a:ea typeface="+mj-ea"/>
                <a:cs typeface="+mj-cs"/>
                <a:sym typeface="Symbol" pitchFamily="18" charset="2"/>
              </a:rPr>
              <a:t>. (-128 a 127 </a:t>
            </a:r>
            <a:r>
              <a:rPr lang="es-ES" altLang="es-AR" sz="1800" i="1" dirty="0" err="1">
                <a:solidFill>
                  <a:srgbClr val="FFFFFF"/>
                </a:solidFill>
                <a:ea typeface="+mj-ea"/>
                <a:cs typeface="+mj-cs"/>
                <a:sym typeface="Symbol" pitchFamily="18" charset="2"/>
              </a:rPr>
              <a:t>ó</a:t>
            </a:r>
            <a:r>
              <a:rPr lang="es-ES" altLang="es-AR" sz="1800" i="1" dirty="0">
                <a:solidFill>
                  <a:srgbClr val="FFFFFF"/>
                </a:solidFill>
                <a:ea typeface="+mj-ea"/>
                <a:cs typeface="+mj-cs"/>
                <a:sym typeface="Symbol" pitchFamily="18" charset="2"/>
              </a:rPr>
              <a:t> 0 a 255</a:t>
            </a:r>
            <a:r>
              <a:rPr lang="es-ES" altLang="es-AR" sz="1800" i="1" dirty="0" smtClean="0">
                <a:solidFill>
                  <a:srgbClr val="FFFFFF"/>
                </a:solidFill>
                <a:ea typeface="+mj-ea"/>
                <a:cs typeface="+mj-cs"/>
                <a:sym typeface="Symbol" pitchFamily="18" charset="2"/>
              </a:rPr>
              <a:t>)</a:t>
            </a:r>
            <a:endParaRPr lang="es-ES" altLang="es-AR" sz="1800" i="1" dirty="0">
              <a:solidFill>
                <a:srgbClr val="FFFFFF"/>
              </a:solidFill>
              <a:ea typeface="+mj-ea"/>
              <a:cs typeface="+mj-cs"/>
              <a:sym typeface="Symbol" pitchFamily="18" charset="2"/>
            </a:endParaRPr>
          </a:p>
          <a:p>
            <a:endParaRPr lang="es-ES" altLang="es-AR" sz="1600" dirty="0">
              <a:effectLst>
                <a:outerShdw blurRad="38100" dist="38100" dir="2700000" algn="tl">
                  <a:srgbClr val="FFFFFF"/>
                </a:outerShdw>
              </a:effectLst>
              <a:sym typeface="Symbol" pitchFamily="18" charset="2"/>
            </a:endParaRPr>
          </a:p>
          <a:p>
            <a:r>
              <a:rPr lang="es-ES" altLang="es-AR" sz="1800" i="1" dirty="0">
                <a:solidFill>
                  <a:srgbClr val="FFFFFF"/>
                </a:solidFill>
                <a:ea typeface="+mj-ea"/>
                <a:cs typeface="+mj-cs"/>
                <a:sym typeface="Symbol" pitchFamily="18" charset="2"/>
              </a:rPr>
              <a:t>                       las variables de tipo </a:t>
            </a:r>
            <a:r>
              <a:rPr lang="es-ES" altLang="es-AR" sz="1800" i="1" dirty="0" err="1">
                <a:solidFill>
                  <a:srgbClr val="FFFFFF"/>
                </a:solidFill>
                <a:ea typeface="+mj-ea"/>
                <a:cs typeface="+mj-cs"/>
                <a:sym typeface="Symbol" pitchFamily="18" charset="2"/>
              </a:rPr>
              <a:t>int</a:t>
            </a:r>
            <a:r>
              <a:rPr lang="es-ES" altLang="es-AR" sz="1800" i="1" dirty="0">
                <a:solidFill>
                  <a:srgbClr val="FFFFFF"/>
                </a:solidFill>
                <a:ea typeface="+mj-ea"/>
                <a:cs typeface="+mj-cs"/>
                <a:sym typeface="Symbol" pitchFamily="18" charset="2"/>
              </a:rPr>
              <a:t> se utilizan para almacenar números enteros en un rango que va desde -</a:t>
            </a:r>
            <a:r>
              <a:rPr lang="es-ES" altLang="es-AR" sz="1800" i="1" dirty="0" smtClean="0">
                <a:solidFill>
                  <a:srgbClr val="FFFFFF"/>
                </a:solidFill>
                <a:ea typeface="+mj-ea"/>
                <a:cs typeface="+mj-cs"/>
                <a:sym typeface="Symbol" pitchFamily="18" charset="2"/>
              </a:rPr>
              <a:t>32.768 </a:t>
            </a:r>
            <a:r>
              <a:rPr lang="es-ES" altLang="es-AR" sz="1800" i="1" dirty="0">
                <a:solidFill>
                  <a:srgbClr val="FFFFFF"/>
                </a:solidFill>
                <a:ea typeface="+mj-ea"/>
                <a:cs typeface="+mj-cs"/>
                <a:sym typeface="Symbol" pitchFamily="18" charset="2"/>
              </a:rPr>
              <a:t>a </a:t>
            </a:r>
            <a:r>
              <a:rPr lang="es-ES" altLang="es-AR" sz="1800" i="1" dirty="0" smtClean="0">
                <a:solidFill>
                  <a:srgbClr val="FFFFFF"/>
                </a:solidFill>
                <a:ea typeface="+mj-ea"/>
                <a:cs typeface="+mj-cs"/>
                <a:sym typeface="Symbol" pitchFamily="18" charset="2"/>
              </a:rPr>
              <a:t>32.767</a:t>
            </a:r>
            <a:r>
              <a:rPr lang="es-ES" altLang="es-AR" sz="1800" i="1" dirty="0">
                <a:solidFill>
                  <a:srgbClr val="FFFFFF"/>
                </a:solidFill>
                <a:ea typeface="+mj-ea"/>
                <a:cs typeface="+mj-cs"/>
                <a:sym typeface="Symbol" pitchFamily="18" charset="2"/>
              </a:rPr>
              <a:t>. Mediante el modificador </a:t>
            </a:r>
            <a:r>
              <a:rPr lang="es-ES" altLang="es-AR" sz="1800" i="1" dirty="0" err="1">
                <a:solidFill>
                  <a:srgbClr val="FFFFFF"/>
                </a:solidFill>
                <a:ea typeface="+mj-ea"/>
                <a:cs typeface="+mj-cs"/>
                <a:sym typeface="Symbol" pitchFamily="18" charset="2"/>
              </a:rPr>
              <a:t>unsigned</a:t>
            </a:r>
            <a:r>
              <a:rPr lang="es-ES" altLang="es-AR" sz="1800" i="1" dirty="0">
                <a:solidFill>
                  <a:srgbClr val="FFFFFF"/>
                </a:solidFill>
                <a:ea typeface="+mj-ea"/>
                <a:cs typeface="+mj-cs"/>
                <a:sym typeface="Symbol" pitchFamily="18" charset="2"/>
              </a:rPr>
              <a:t> podemos conseguir un rango que va desde 0 a </a:t>
            </a:r>
            <a:r>
              <a:rPr lang="es-ES" altLang="es-AR" sz="1800" i="1" dirty="0" smtClean="0">
                <a:solidFill>
                  <a:srgbClr val="FFFFFF"/>
                </a:solidFill>
                <a:ea typeface="+mj-ea"/>
                <a:cs typeface="+mj-cs"/>
                <a:sym typeface="Symbol" pitchFamily="18" charset="2"/>
              </a:rPr>
              <a:t>65.535 </a:t>
            </a:r>
            <a:endParaRPr lang="es-ES" altLang="es-AR" sz="1800" i="1" dirty="0">
              <a:solidFill>
                <a:srgbClr val="FFFFFF"/>
              </a:solidFill>
              <a:ea typeface="+mj-ea"/>
              <a:cs typeface="+mj-cs"/>
              <a:sym typeface="Symbol" pitchFamily="18" charset="2"/>
            </a:endParaRPr>
          </a:p>
          <a:p>
            <a:endParaRPr lang="es-ES" altLang="es-AR" sz="1600" dirty="0">
              <a:effectLst>
                <a:outerShdw blurRad="38100" dist="38100" dir="2700000" algn="tl">
                  <a:srgbClr val="FFFFFF"/>
                </a:outerShdw>
              </a:effectLst>
              <a:sym typeface="Symbol" pitchFamily="18" charset="2"/>
            </a:endParaRPr>
          </a:p>
          <a:p>
            <a:r>
              <a:rPr lang="es-ES" altLang="es-AR" sz="1800" i="1" dirty="0">
                <a:solidFill>
                  <a:srgbClr val="FFFFFF"/>
                </a:solidFill>
                <a:ea typeface="+mj-ea"/>
                <a:cs typeface="+mj-cs"/>
                <a:sym typeface="Symbol" pitchFamily="18" charset="2"/>
              </a:rPr>
              <a:t>                            </a:t>
            </a:r>
            <a:r>
              <a:rPr lang="es-ES" altLang="es-AR" sz="1800" i="1" dirty="0" err="1" smtClean="0">
                <a:solidFill>
                  <a:srgbClr val="FFFFFF"/>
                </a:solidFill>
                <a:ea typeface="+mj-ea"/>
                <a:cs typeface="+mj-cs"/>
                <a:sym typeface="Symbol" pitchFamily="18" charset="2"/>
              </a:rPr>
              <a:t>ó</a:t>
            </a:r>
            <a:r>
              <a:rPr lang="es-ES" altLang="es-AR" sz="1800" i="1" dirty="0" smtClean="0">
                <a:solidFill>
                  <a:srgbClr val="FFFFFF"/>
                </a:solidFill>
                <a:ea typeface="+mj-ea"/>
                <a:cs typeface="+mj-cs"/>
                <a:sym typeface="Symbol" pitchFamily="18" charset="2"/>
              </a:rPr>
              <a:t>  </a:t>
            </a:r>
            <a:r>
              <a:rPr lang="es-ES" altLang="es-AR" sz="1800" i="1" dirty="0">
                <a:solidFill>
                  <a:srgbClr val="FFFFFF"/>
                </a:solidFill>
                <a:ea typeface="+mj-ea"/>
                <a:cs typeface="+mj-cs"/>
                <a:sym typeface="Symbol" pitchFamily="18" charset="2"/>
              </a:rPr>
              <a:t>familiarmente                          las variables de tipo </a:t>
            </a:r>
            <a:r>
              <a:rPr lang="es-ES" altLang="es-AR" sz="1800" i="1" dirty="0" err="1">
                <a:solidFill>
                  <a:srgbClr val="FFFFFF"/>
                </a:solidFill>
                <a:ea typeface="+mj-ea"/>
                <a:cs typeface="+mj-cs"/>
                <a:sym typeface="Symbol" pitchFamily="18" charset="2"/>
              </a:rPr>
              <a:t>long</a:t>
            </a:r>
            <a:r>
              <a:rPr lang="es-ES" altLang="es-AR" sz="1800" i="1" dirty="0">
                <a:solidFill>
                  <a:srgbClr val="FFFFFF"/>
                </a:solidFill>
                <a:ea typeface="+mj-ea"/>
                <a:cs typeface="+mj-cs"/>
                <a:sym typeface="Symbol" pitchFamily="18" charset="2"/>
              </a:rPr>
              <a:t> </a:t>
            </a:r>
            <a:endParaRPr lang="es-ES" altLang="es-AR" sz="1800" i="1" dirty="0" smtClean="0">
              <a:solidFill>
                <a:srgbClr val="FFFFFF"/>
              </a:solidFill>
              <a:ea typeface="+mj-ea"/>
              <a:cs typeface="+mj-cs"/>
              <a:sym typeface="Symbol" pitchFamily="18" charset="2"/>
            </a:endParaRPr>
          </a:p>
          <a:p>
            <a:pPr marL="36576" indent="0">
              <a:buNone/>
            </a:pPr>
            <a:r>
              <a:rPr lang="es-ES" altLang="es-AR" sz="1800" i="1" dirty="0" smtClean="0">
                <a:solidFill>
                  <a:srgbClr val="FFFFFF"/>
                </a:solidFill>
                <a:ea typeface="+mj-ea"/>
                <a:cs typeface="+mj-cs"/>
                <a:sym typeface="Symbol" pitchFamily="18" charset="2"/>
              </a:rPr>
              <a:t>( </a:t>
            </a:r>
            <a:r>
              <a:rPr lang="es-ES" altLang="es-AR" sz="1800" i="1" dirty="0">
                <a:solidFill>
                  <a:srgbClr val="FFFFFF"/>
                </a:solidFill>
                <a:ea typeface="+mj-ea"/>
                <a:cs typeface="+mj-cs"/>
                <a:sym typeface="Symbol" pitchFamily="18" charset="2"/>
              </a:rPr>
              <a:t>entero largo </a:t>
            </a:r>
            <a:r>
              <a:rPr lang="es-ES" altLang="es-AR" sz="1800" i="1" dirty="0" err="1">
                <a:solidFill>
                  <a:srgbClr val="FFFFFF"/>
                </a:solidFill>
                <a:ea typeface="+mj-ea"/>
                <a:cs typeface="+mj-cs"/>
                <a:sym typeface="Symbol" pitchFamily="18" charset="2"/>
              </a:rPr>
              <a:t>ó</a:t>
            </a:r>
            <a:r>
              <a:rPr lang="es-ES" altLang="es-AR" sz="1800" i="1" dirty="0">
                <a:solidFill>
                  <a:srgbClr val="FFFFFF"/>
                </a:solidFill>
                <a:ea typeface="+mj-ea"/>
                <a:cs typeface="+mj-cs"/>
                <a:sym typeface="Symbol" pitchFamily="18" charset="2"/>
              </a:rPr>
              <a:t> de 4 bytes) se utilizan para números grandes soportando valores que van desde </a:t>
            </a:r>
            <a:r>
              <a:rPr lang="es-ES" altLang="es-AR" sz="1800" i="1" dirty="0" smtClean="0">
                <a:solidFill>
                  <a:srgbClr val="FFFFFF"/>
                </a:solidFill>
                <a:ea typeface="+mj-ea"/>
                <a:cs typeface="+mj-cs"/>
                <a:sym typeface="Symbol" pitchFamily="18" charset="2"/>
              </a:rPr>
              <a:t>– 2.147.483.648 </a:t>
            </a:r>
            <a:r>
              <a:rPr lang="es-ES" altLang="es-AR" sz="1800" i="1" dirty="0">
                <a:solidFill>
                  <a:srgbClr val="FFFFFF"/>
                </a:solidFill>
                <a:ea typeface="+mj-ea"/>
                <a:cs typeface="+mj-cs"/>
                <a:sym typeface="Symbol" pitchFamily="18" charset="2"/>
              </a:rPr>
              <a:t>a </a:t>
            </a:r>
            <a:r>
              <a:rPr lang="es-ES" altLang="es-AR" sz="1800" i="1" dirty="0" smtClean="0">
                <a:solidFill>
                  <a:srgbClr val="FFFFFF"/>
                </a:solidFill>
                <a:ea typeface="+mj-ea"/>
                <a:cs typeface="+mj-cs"/>
                <a:sym typeface="Symbol" pitchFamily="18" charset="2"/>
              </a:rPr>
              <a:t>2.147.483.647  </a:t>
            </a:r>
            <a:r>
              <a:rPr lang="es-ES" altLang="es-AR" sz="1800" i="1" dirty="0" err="1">
                <a:solidFill>
                  <a:srgbClr val="FFFFFF"/>
                </a:solidFill>
                <a:ea typeface="+mj-ea"/>
                <a:cs typeface="+mj-cs"/>
                <a:sym typeface="Symbol" pitchFamily="18" charset="2"/>
              </a:rPr>
              <a:t>ó</a:t>
            </a:r>
            <a:r>
              <a:rPr lang="es-ES" altLang="es-AR" sz="1800" i="1" dirty="0">
                <a:solidFill>
                  <a:srgbClr val="FFFFFF"/>
                </a:solidFill>
                <a:ea typeface="+mj-ea"/>
                <a:cs typeface="+mj-cs"/>
                <a:sym typeface="Symbol" pitchFamily="18" charset="2"/>
              </a:rPr>
              <a:t> con </a:t>
            </a:r>
            <a:r>
              <a:rPr lang="es-ES" altLang="es-AR" sz="1800" i="1" dirty="0" err="1">
                <a:solidFill>
                  <a:srgbClr val="FFFFFF"/>
                </a:solidFill>
                <a:ea typeface="+mj-ea"/>
                <a:cs typeface="+mj-cs"/>
                <a:sym typeface="Symbol" pitchFamily="18" charset="2"/>
              </a:rPr>
              <a:t>unsigned</a:t>
            </a:r>
            <a:r>
              <a:rPr lang="es-ES" altLang="es-AR" sz="1800" i="1" dirty="0">
                <a:solidFill>
                  <a:srgbClr val="FFFFFF"/>
                </a:solidFill>
                <a:ea typeface="+mj-ea"/>
                <a:cs typeface="+mj-cs"/>
                <a:sym typeface="Symbol" pitchFamily="18" charset="2"/>
              </a:rPr>
              <a:t>  0 a </a:t>
            </a:r>
            <a:r>
              <a:rPr lang="es-ES" altLang="es-AR" sz="1800" i="1" dirty="0" smtClean="0">
                <a:solidFill>
                  <a:srgbClr val="FFFFFF"/>
                </a:solidFill>
                <a:ea typeface="+mj-ea"/>
                <a:cs typeface="+mj-cs"/>
                <a:sym typeface="Symbol" pitchFamily="18" charset="2"/>
              </a:rPr>
              <a:t>4.294.967.295</a:t>
            </a:r>
            <a:endParaRPr lang="es-ES" altLang="es-AR" sz="1800" i="1" dirty="0">
              <a:solidFill>
                <a:srgbClr val="FFFFFF"/>
              </a:solidFill>
              <a:ea typeface="+mj-ea"/>
              <a:cs typeface="+mj-cs"/>
              <a:sym typeface="Symbol" pitchFamily="18" charset="2"/>
            </a:endParaRPr>
          </a:p>
          <a:p>
            <a:pPr>
              <a:buFontTx/>
              <a:buNone/>
            </a:pPr>
            <a:endParaRPr lang="es-ES" altLang="es-AR" sz="1600" dirty="0">
              <a:effectLst>
                <a:outerShdw blurRad="38100" dist="38100" dir="2700000" algn="tl">
                  <a:srgbClr val="FFFFFF"/>
                </a:outerShdw>
              </a:effectLst>
              <a:sym typeface="Symbol" pitchFamily="18" charset="2"/>
            </a:endParaRPr>
          </a:p>
          <a:p>
            <a:r>
              <a:rPr lang="es-ES" altLang="es-AR" sz="1600" b="1" dirty="0">
                <a:solidFill>
                  <a:srgbClr val="000000"/>
                </a:solidFill>
                <a:effectLst>
                  <a:outerShdw blurRad="38100" dist="38100" dir="2700000" algn="tl">
                    <a:srgbClr val="FFFFFF"/>
                  </a:outerShdw>
                </a:effectLst>
                <a:sym typeface="Symbol" pitchFamily="18" charset="2"/>
              </a:rPr>
              <a:t>                        </a:t>
            </a:r>
            <a:r>
              <a:rPr lang="es-ES" altLang="es-AR" sz="1800" i="1" dirty="0">
                <a:solidFill>
                  <a:srgbClr val="FFFFFF"/>
                </a:solidFill>
                <a:ea typeface="+mj-ea"/>
                <a:cs typeface="+mj-cs"/>
                <a:sym typeface="Symbol" pitchFamily="18" charset="2"/>
              </a:rPr>
              <a:t> las variables de tipo </a:t>
            </a:r>
            <a:r>
              <a:rPr lang="es-ES" altLang="es-AR" sz="1800" i="1" dirty="0" err="1">
                <a:solidFill>
                  <a:srgbClr val="FFFFFF"/>
                </a:solidFill>
                <a:ea typeface="+mj-ea"/>
                <a:cs typeface="+mj-cs"/>
                <a:sym typeface="Symbol" pitchFamily="18" charset="2"/>
              </a:rPr>
              <a:t>float</a:t>
            </a:r>
            <a:r>
              <a:rPr lang="es-ES" altLang="es-AR" sz="1800" i="1" dirty="0">
                <a:solidFill>
                  <a:srgbClr val="FFFFFF"/>
                </a:solidFill>
                <a:ea typeface="+mj-ea"/>
                <a:cs typeface="+mj-cs"/>
                <a:sym typeface="Symbol" pitchFamily="18" charset="2"/>
              </a:rPr>
              <a:t> pertenecen al grupo de variables de coma </a:t>
            </a:r>
            <a:r>
              <a:rPr lang="es-ES" altLang="es-AR" sz="1800" i="1" dirty="0" smtClean="0">
                <a:solidFill>
                  <a:srgbClr val="FFFFFF"/>
                </a:solidFill>
                <a:ea typeface="+mj-ea"/>
                <a:cs typeface="+mj-cs"/>
                <a:sym typeface="Symbol" pitchFamily="18" charset="2"/>
              </a:rPr>
              <a:t>flotante </a:t>
            </a:r>
            <a:r>
              <a:rPr lang="es-ES" altLang="es-AR" sz="1800" i="1" dirty="0">
                <a:solidFill>
                  <a:srgbClr val="FFFFFF"/>
                </a:solidFill>
                <a:ea typeface="+mj-ea"/>
                <a:cs typeface="+mj-cs"/>
                <a:sym typeface="Symbol" pitchFamily="18" charset="2"/>
              </a:rPr>
              <a:t>y en ellas se almacenan números reales de hasta 4 bytes. </a:t>
            </a:r>
          </a:p>
          <a:p>
            <a:pPr>
              <a:buFontTx/>
              <a:buNone/>
            </a:pPr>
            <a:endParaRPr lang="es-ES" altLang="es-AR" sz="1600" dirty="0">
              <a:effectLst>
                <a:outerShdw blurRad="38100" dist="38100" dir="2700000" algn="tl">
                  <a:srgbClr val="FFFFFF"/>
                </a:outerShdw>
              </a:effectLst>
              <a:sym typeface="Symbol" pitchFamily="18" charset="2"/>
            </a:endParaRPr>
          </a:p>
          <a:p>
            <a:r>
              <a:rPr lang="es-ES" altLang="es-AR" sz="1600" dirty="0">
                <a:effectLst>
                  <a:outerShdw blurRad="38100" dist="38100" dir="2700000" algn="tl">
                    <a:srgbClr val="FFFFFF"/>
                  </a:outerShdw>
                </a:effectLst>
                <a:sym typeface="Symbol" pitchFamily="18" charset="2"/>
              </a:rPr>
              <a:t>                             </a:t>
            </a:r>
            <a:r>
              <a:rPr lang="es-ES" altLang="es-AR" sz="1800" i="1" dirty="0">
                <a:solidFill>
                  <a:srgbClr val="FFFFFF"/>
                </a:solidFill>
                <a:ea typeface="+mj-ea"/>
                <a:cs typeface="+mj-cs"/>
                <a:sym typeface="Symbol" pitchFamily="18" charset="2"/>
              </a:rPr>
              <a:t> las variables de tipo </a:t>
            </a:r>
            <a:r>
              <a:rPr lang="es-ES" altLang="es-AR" sz="1800" i="1" dirty="0" err="1">
                <a:solidFill>
                  <a:srgbClr val="FFFFFF"/>
                </a:solidFill>
                <a:ea typeface="+mj-ea"/>
                <a:cs typeface="+mj-cs"/>
                <a:sym typeface="Symbol" pitchFamily="18" charset="2"/>
              </a:rPr>
              <a:t>double</a:t>
            </a:r>
            <a:r>
              <a:rPr lang="es-ES" altLang="es-AR" sz="1800" i="1" dirty="0">
                <a:solidFill>
                  <a:srgbClr val="FFFFFF"/>
                </a:solidFill>
                <a:ea typeface="+mj-ea"/>
                <a:cs typeface="+mj-cs"/>
                <a:sym typeface="Symbol" pitchFamily="18" charset="2"/>
              </a:rPr>
              <a:t> también son de coma flotante y almacenan números reales de hasta 8 bytes.</a:t>
            </a:r>
          </a:p>
          <a:p>
            <a:endParaRPr lang="es-ES" altLang="es-AR" sz="1600" dirty="0">
              <a:solidFill>
                <a:srgbClr val="000000"/>
              </a:solidFill>
              <a:effectLst>
                <a:outerShdw blurRad="38100" dist="38100" dir="2700000" algn="tl">
                  <a:srgbClr val="FFFFFF"/>
                </a:outerShdw>
              </a:effectLst>
              <a:sym typeface="Symbol" pitchFamily="18" charset="2"/>
            </a:endParaRPr>
          </a:p>
          <a:p>
            <a:r>
              <a:rPr lang="es-ES" altLang="es-AR" sz="1400" b="1" dirty="0">
                <a:effectLst>
                  <a:outerShdw blurRad="38100" dist="38100" dir="2700000" algn="tl">
                    <a:srgbClr val="FFFFFF"/>
                  </a:outerShdw>
                </a:effectLst>
                <a:sym typeface="Symbol" pitchFamily="18" charset="2"/>
              </a:rPr>
              <a:t>NOTA:</a:t>
            </a:r>
            <a:r>
              <a:rPr lang="es-ES" altLang="es-AR" sz="1400" dirty="0">
                <a:effectLst>
                  <a:outerShdw blurRad="38100" dist="38100" dir="2700000" algn="tl">
                    <a:srgbClr val="FFFFFF"/>
                  </a:outerShdw>
                </a:effectLst>
                <a:sym typeface="Symbol" pitchFamily="18" charset="2"/>
              </a:rPr>
              <a:t> Si se omite el calificador delante del tipo de la variable entera, éste se adopta por omisión (default) como "</a:t>
            </a:r>
            <a:r>
              <a:rPr lang="es-ES" altLang="es-AR" sz="1400" dirty="0" err="1">
                <a:effectLst>
                  <a:outerShdw blurRad="38100" dist="38100" dir="2700000" algn="tl">
                    <a:srgbClr val="FFFFFF"/>
                  </a:outerShdw>
                </a:effectLst>
                <a:sym typeface="Symbol" pitchFamily="18" charset="2"/>
              </a:rPr>
              <a:t>signed</a:t>
            </a:r>
            <a:r>
              <a:rPr lang="es-ES" altLang="es-AR" sz="1400" dirty="0" smtClean="0">
                <a:effectLst>
                  <a:outerShdw blurRad="38100" dist="38100" dir="2700000" algn="tl">
                    <a:srgbClr val="FFFFFF"/>
                  </a:outerShdw>
                </a:effectLst>
                <a:sym typeface="Symbol" pitchFamily="18" charset="2"/>
              </a:rPr>
              <a:t>“ (</a:t>
            </a:r>
            <a:r>
              <a:rPr lang="es-ES" altLang="es-AR" sz="1400" dirty="0">
                <a:effectLst>
                  <a:outerShdw blurRad="38100" dist="38100" dir="2700000" algn="tl">
                    <a:srgbClr val="FFFFFF"/>
                  </a:outerShdw>
                </a:effectLst>
                <a:sym typeface="Symbol" pitchFamily="18" charset="2"/>
              </a:rPr>
              <a:t>con signo). Solo los tipos de variable entera admiten el calificador </a:t>
            </a:r>
            <a:r>
              <a:rPr lang="es-ES" altLang="es-AR" sz="1400" dirty="0" err="1">
                <a:effectLst>
                  <a:outerShdw blurRad="38100" dist="38100" dir="2700000" algn="tl">
                    <a:srgbClr val="FFFFFF"/>
                  </a:outerShdw>
                </a:effectLst>
                <a:latin typeface="Comic Sans MS" pitchFamily="66" charset="0"/>
                <a:sym typeface="Symbol" pitchFamily="18" charset="2"/>
              </a:rPr>
              <a:t>unsigned</a:t>
            </a:r>
            <a:r>
              <a:rPr lang="es-ES" altLang="es-AR" sz="1400" dirty="0">
                <a:effectLst>
                  <a:outerShdw blurRad="38100" dist="38100" dir="2700000" algn="tl">
                    <a:srgbClr val="FFFFFF"/>
                  </a:outerShdw>
                </a:effectLst>
                <a:latin typeface="Comic Sans MS" pitchFamily="66" charset="0"/>
                <a:sym typeface="Symbol" pitchFamily="18" charset="2"/>
              </a:rPr>
              <a:t>.</a:t>
            </a:r>
            <a:r>
              <a:rPr lang="es-ES" altLang="es-AR" sz="1400" dirty="0">
                <a:effectLst>
                  <a:outerShdw blurRad="38100" dist="38100" dir="2700000" algn="tl">
                    <a:srgbClr val="FFFFFF"/>
                  </a:outerShdw>
                </a:effectLst>
                <a:sym typeface="Symbol" pitchFamily="18" charset="2"/>
              </a:rPr>
              <a:t> </a:t>
            </a:r>
            <a:r>
              <a:rPr lang="es-ES" altLang="es-AR" sz="1400" dirty="0">
                <a:sym typeface="Symbol" pitchFamily="18" charset="2"/>
              </a:rPr>
              <a:t> </a:t>
            </a:r>
          </a:p>
        </p:txBody>
      </p:sp>
      <p:sp>
        <p:nvSpPr>
          <p:cNvPr id="179267" name="AutoShape 67"/>
          <p:cNvSpPr>
            <a:spLocks noChangeArrowheads="1"/>
          </p:cNvSpPr>
          <p:nvPr>
            <p:custDataLst>
              <p:tags r:id="rId3"/>
            </p:custDataLst>
          </p:nvPr>
        </p:nvSpPr>
        <p:spPr bwMode="auto">
          <a:xfrm>
            <a:off x="468164" y="1052736"/>
            <a:ext cx="1079500" cy="3587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chemeClr val="tx1"/>
                </a:solidFill>
                <a:effectLst>
                  <a:outerShdw blurRad="38100" dist="38100" dir="2700000" algn="tl">
                    <a:srgbClr val="C0C0C0"/>
                  </a:outerShdw>
                </a:effectLst>
                <a:latin typeface="Comic Sans MS" pitchFamily="66" charset="0"/>
              </a:rPr>
              <a:t>c h a r</a:t>
            </a:r>
          </a:p>
        </p:txBody>
      </p:sp>
      <p:sp>
        <p:nvSpPr>
          <p:cNvPr id="179268" name="AutoShape 68"/>
          <p:cNvSpPr>
            <a:spLocks noChangeArrowheads="1"/>
          </p:cNvSpPr>
          <p:nvPr>
            <p:custDataLst>
              <p:tags r:id="rId4"/>
            </p:custDataLst>
          </p:nvPr>
        </p:nvSpPr>
        <p:spPr bwMode="auto">
          <a:xfrm>
            <a:off x="468164" y="2132856"/>
            <a:ext cx="1079500" cy="3587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chemeClr val="tx1"/>
                </a:solidFill>
                <a:effectLst>
                  <a:outerShdw blurRad="38100" dist="38100" dir="2700000" algn="tl">
                    <a:srgbClr val="C0C0C0"/>
                  </a:outerShdw>
                </a:effectLst>
                <a:latin typeface="Comic Sans MS" pitchFamily="66" charset="0"/>
              </a:rPr>
              <a:t>i n t</a:t>
            </a:r>
          </a:p>
        </p:txBody>
      </p:sp>
      <p:sp>
        <p:nvSpPr>
          <p:cNvPr id="179269" name="AutoShape 69"/>
          <p:cNvSpPr>
            <a:spLocks noChangeArrowheads="1"/>
          </p:cNvSpPr>
          <p:nvPr>
            <p:custDataLst>
              <p:tags r:id="rId5"/>
            </p:custDataLst>
          </p:nvPr>
        </p:nvSpPr>
        <p:spPr bwMode="auto">
          <a:xfrm>
            <a:off x="468313" y="3212976"/>
            <a:ext cx="1655762" cy="3587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dirty="0">
                <a:solidFill>
                  <a:schemeClr val="tx1"/>
                </a:solidFill>
                <a:effectLst>
                  <a:outerShdw blurRad="38100" dist="38100" dir="2700000" algn="tl">
                    <a:srgbClr val="C0C0C0"/>
                  </a:outerShdw>
                </a:effectLst>
                <a:latin typeface="Comic Sans MS" pitchFamily="66" charset="0"/>
              </a:rPr>
              <a:t>l o n g   i n t</a:t>
            </a:r>
          </a:p>
        </p:txBody>
      </p:sp>
      <p:sp>
        <p:nvSpPr>
          <p:cNvPr id="179270" name="AutoShape 70"/>
          <p:cNvSpPr>
            <a:spLocks noChangeArrowheads="1"/>
          </p:cNvSpPr>
          <p:nvPr>
            <p:custDataLst>
              <p:tags r:id="rId6"/>
            </p:custDataLst>
          </p:nvPr>
        </p:nvSpPr>
        <p:spPr bwMode="auto">
          <a:xfrm>
            <a:off x="4067175" y="3212976"/>
            <a:ext cx="1079500" cy="3587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dirty="0">
                <a:solidFill>
                  <a:schemeClr val="tx1"/>
                </a:solidFill>
                <a:effectLst>
                  <a:outerShdw blurRad="38100" dist="38100" dir="2700000" algn="tl">
                    <a:srgbClr val="C0C0C0"/>
                  </a:outerShdw>
                </a:effectLst>
                <a:latin typeface="Comic Sans MS" pitchFamily="66" charset="0"/>
              </a:rPr>
              <a:t>l o n g</a:t>
            </a:r>
          </a:p>
        </p:txBody>
      </p:sp>
      <p:sp>
        <p:nvSpPr>
          <p:cNvPr id="179272" name="AutoShape 72"/>
          <p:cNvSpPr>
            <a:spLocks noChangeArrowheads="1"/>
          </p:cNvSpPr>
          <p:nvPr>
            <p:custDataLst>
              <p:tags r:id="rId7"/>
            </p:custDataLst>
          </p:nvPr>
        </p:nvSpPr>
        <p:spPr bwMode="auto">
          <a:xfrm>
            <a:off x="488951" y="4293096"/>
            <a:ext cx="1223962" cy="3587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dirty="0">
                <a:solidFill>
                  <a:schemeClr val="tx1"/>
                </a:solidFill>
                <a:effectLst>
                  <a:outerShdw blurRad="38100" dist="38100" dir="2700000" algn="tl">
                    <a:srgbClr val="C0C0C0"/>
                  </a:outerShdw>
                </a:effectLst>
                <a:latin typeface="Comic Sans MS" pitchFamily="66" charset="0"/>
              </a:rPr>
              <a:t>f l o a t</a:t>
            </a:r>
          </a:p>
        </p:txBody>
      </p:sp>
      <p:sp>
        <p:nvSpPr>
          <p:cNvPr id="179273" name="AutoShape 73"/>
          <p:cNvSpPr>
            <a:spLocks noChangeArrowheads="1"/>
          </p:cNvSpPr>
          <p:nvPr>
            <p:custDataLst>
              <p:tags r:id="rId8"/>
            </p:custDataLst>
          </p:nvPr>
        </p:nvSpPr>
        <p:spPr bwMode="auto">
          <a:xfrm>
            <a:off x="539850" y="5157192"/>
            <a:ext cx="1439862" cy="3587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dirty="0">
                <a:solidFill>
                  <a:schemeClr val="tx1"/>
                </a:solidFill>
                <a:effectLst>
                  <a:outerShdw blurRad="38100" dist="38100" dir="2700000" algn="tl">
                    <a:srgbClr val="C0C0C0"/>
                  </a:outerShdw>
                </a:effectLst>
                <a:latin typeface="Comic Sans MS" pitchFamily="66" charset="0"/>
              </a:rPr>
              <a:t>d o u b l e</a:t>
            </a:r>
          </a:p>
        </p:txBody>
      </p:sp>
    </p:spTree>
    <p:extLst>
      <p:ext uri="{BB962C8B-B14F-4D97-AF65-F5344CB8AC3E}">
        <p14:creationId xmlns:p14="http://schemas.microsoft.com/office/powerpoint/2010/main" val="879667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Grp="1" noChangeArrowheads="1"/>
          </p:cNvSpPr>
          <p:nvPr>
            <p:ph type="title"/>
            <p:custDataLst>
              <p:tags r:id="rId1"/>
            </p:custDataLst>
          </p:nvPr>
        </p:nvSpPr>
        <p:spPr>
          <a:xfrm>
            <a:off x="611188" y="260350"/>
            <a:ext cx="7920037" cy="620713"/>
          </a:xfrm>
        </p:spPr>
        <p:txBody>
          <a:bodyPr>
            <a:noAutofit/>
          </a:bodyPr>
          <a:lstStyle/>
          <a:p>
            <a:pPr algn="r"/>
            <a:r>
              <a:rPr lang="es-ES" altLang="es-AR" sz="2800" i="1" dirty="0">
                <a:solidFill>
                  <a:srgbClr val="FFFFFF"/>
                </a:solidFill>
                <a:latin typeface="+mn-lt"/>
              </a:rPr>
              <a:t>Para su uso con las funciones:  </a:t>
            </a:r>
            <a:r>
              <a:rPr lang="es-ES" altLang="es-AR" sz="2800" i="1" dirty="0" err="1">
                <a:solidFill>
                  <a:srgbClr val="FFFFFF"/>
                </a:solidFill>
                <a:latin typeface="+mn-lt"/>
              </a:rPr>
              <a:t>scanf</a:t>
            </a:r>
            <a:r>
              <a:rPr lang="es-ES" altLang="es-AR" sz="2800" i="1" dirty="0">
                <a:solidFill>
                  <a:srgbClr val="FFFFFF"/>
                </a:solidFill>
                <a:latin typeface="+mn-lt"/>
              </a:rPr>
              <a:t>( ) y </a:t>
            </a:r>
            <a:r>
              <a:rPr lang="es-ES" altLang="es-AR" sz="2800" i="1" dirty="0" err="1">
                <a:solidFill>
                  <a:srgbClr val="FFFFFF"/>
                </a:solidFill>
                <a:latin typeface="+mn-lt"/>
              </a:rPr>
              <a:t>printf</a:t>
            </a:r>
            <a:r>
              <a:rPr lang="es-ES" altLang="es-AR" sz="2800" i="1" dirty="0">
                <a:solidFill>
                  <a:srgbClr val="FFFFFF"/>
                </a:solidFill>
                <a:latin typeface="+mn-lt"/>
              </a:rPr>
              <a:t>( )</a:t>
            </a:r>
          </a:p>
        </p:txBody>
      </p:sp>
      <p:graphicFrame>
        <p:nvGraphicFramePr>
          <p:cNvPr id="186532" name="Group 164"/>
          <p:cNvGraphicFramePr>
            <a:graphicFrameLocks noGrp="1"/>
          </p:cNvGraphicFramePr>
          <p:nvPr>
            <p:custDataLst>
              <p:tags r:id="rId2"/>
            </p:custDataLst>
            <p:extLst>
              <p:ext uri="{D42A27DB-BD31-4B8C-83A1-F6EECF244321}">
                <p14:modId xmlns:p14="http://schemas.microsoft.com/office/powerpoint/2010/main" val="207239027"/>
              </p:ext>
            </p:extLst>
          </p:nvPr>
        </p:nvGraphicFramePr>
        <p:xfrm>
          <a:off x="4787900" y="1268413"/>
          <a:ext cx="2952750" cy="4480560"/>
        </p:xfrm>
        <a:graphic>
          <a:graphicData uri="http://schemas.openxmlformats.org/drawingml/2006/table">
            <a:tbl>
              <a:tblPr/>
              <a:tblGrid>
                <a:gridCol w="674688"/>
                <a:gridCol w="2278062"/>
              </a:tblGrid>
              <a:tr h="414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dirty="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nueva </a:t>
                      </a:r>
                      <a:r>
                        <a:rPr kumimoji="0" lang="es-ES" altLang="es-AR" sz="1800" i="1" kern="1200" dirty="0" err="1" smtClean="0">
                          <a:solidFill>
                            <a:srgbClr val="FFFFFF"/>
                          </a:solidFill>
                          <a:latin typeface="+mn-lt"/>
                          <a:ea typeface="+mj-ea"/>
                          <a:cs typeface="+mj-cs"/>
                        </a:rPr>
                        <a:t>linea</a:t>
                      </a:r>
                      <a:endParaRPr kumimoji="0" lang="es-ES" altLang="es-AR" sz="1800" i="1" kern="1200" dirty="0" smtClean="0">
                        <a:solidFill>
                          <a:srgbClr val="FFFFFF"/>
                        </a:solidFill>
                        <a:latin typeface="+mn-lt"/>
                        <a:ea typeface="+mj-ea"/>
                        <a:cs typeface="+mj-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err="1" smtClean="0">
                          <a:solidFill>
                            <a:srgbClr val="FFFFFF"/>
                          </a:solidFill>
                          <a:latin typeface="+mn-lt"/>
                          <a:ea typeface="+mj-ea"/>
                          <a:cs typeface="+mj-cs"/>
                        </a:rPr>
                        <a:t>tabulacion</a:t>
                      </a:r>
                      <a:endParaRPr kumimoji="0" lang="es-ES" altLang="es-AR" sz="1800" i="1" kern="1200" dirty="0" smtClean="0">
                        <a:solidFill>
                          <a:srgbClr val="FFFFFF"/>
                        </a:solidFill>
                        <a:latin typeface="+mn-lt"/>
                        <a:ea typeface="+mj-ea"/>
                        <a:cs typeface="+mj-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bip (sonido)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nueva página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retorno de carro (</a:t>
                      </a:r>
                      <a:r>
                        <a:rPr kumimoji="0" lang="es-ES" altLang="es-AR" sz="1800" i="1" kern="1200" dirty="0" err="1" smtClean="0">
                          <a:solidFill>
                            <a:srgbClr val="FFFFFF"/>
                          </a:solidFill>
                          <a:latin typeface="+mn-lt"/>
                          <a:ea typeface="+mj-ea"/>
                          <a:cs typeface="+mj-cs"/>
                        </a:rPr>
                        <a:t>enter</a:t>
                      </a:r>
                      <a:r>
                        <a:rPr kumimoji="0" lang="es-ES" altLang="es-AR" sz="1800" i="1" kern="1200" dirty="0" smtClean="0">
                          <a:solidFill>
                            <a:srgbClr val="FFFFFF"/>
                          </a:solidFill>
                          <a:latin typeface="+mn-lt"/>
                          <a:ea typeface="+mj-ea"/>
                          <a:cs typeface="+mj-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retroceso (</a:t>
                      </a:r>
                      <a:r>
                        <a:rPr kumimoji="0" lang="es-ES" altLang="es-AR" sz="1800" i="1" kern="1200" dirty="0" err="1" smtClean="0">
                          <a:solidFill>
                            <a:srgbClr val="FFFFFF"/>
                          </a:solidFill>
                          <a:latin typeface="+mn-lt"/>
                          <a:ea typeface="+mj-ea"/>
                          <a:cs typeface="+mj-cs"/>
                        </a:rPr>
                        <a:t>backspace</a:t>
                      </a:r>
                      <a:r>
                        <a:rPr kumimoji="0" lang="es-ES" altLang="es-AR" sz="1800" i="1" kern="1200" dirty="0" smtClean="0">
                          <a:solidFill>
                            <a:srgbClr val="FFFFFF"/>
                          </a:solidFill>
                          <a:latin typeface="+mn-lt"/>
                          <a:ea typeface="+mj-ea"/>
                          <a:cs typeface="+mj-cs"/>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comilla simple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comilla doble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1" i="0" u="none" strike="noStrike" cap="none" normalizeH="0" baseline="0" smtClean="0">
                          <a:ln>
                            <a:noFill/>
                          </a:ln>
                          <a:solidFill>
                            <a:srgbClr val="0000FF"/>
                          </a:solidFill>
                          <a:effectLst>
                            <a:outerShdw blurRad="38100" dist="38100" dir="2700000" algn="tl">
                              <a:srgbClr val="000000"/>
                            </a:outerShdw>
                          </a:effectLst>
                          <a:latin typeface="Courier New" pitchFamily="49"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barra invertida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6530" name="Group 162"/>
          <p:cNvGraphicFramePr>
            <a:graphicFrameLocks noGrp="1"/>
          </p:cNvGraphicFramePr>
          <p:nvPr>
            <p:custDataLst>
              <p:tags r:id="rId3"/>
            </p:custDataLst>
            <p:extLst>
              <p:ext uri="{D42A27DB-BD31-4B8C-83A1-F6EECF244321}">
                <p14:modId xmlns:p14="http://schemas.microsoft.com/office/powerpoint/2010/main" val="3991417004"/>
              </p:ext>
            </p:extLst>
          </p:nvPr>
        </p:nvGraphicFramePr>
        <p:xfrm>
          <a:off x="611188" y="1268413"/>
          <a:ext cx="3168650" cy="4297680"/>
        </p:xfrm>
        <a:graphic>
          <a:graphicData uri="http://schemas.openxmlformats.org/drawingml/2006/table">
            <a:tbl>
              <a:tblPr/>
              <a:tblGrid>
                <a:gridCol w="1584325"/>
                <a:gridCol w="1584325"/>
              </a:tblGrid>
              <a:tr h="4365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dirty="0" smtClean="0">
                          <a:ln>
                            <a:noFill/>
                          </a:ln>
                          <a:solidFill>
                            <a:srgbClr val="0000FF"/>
                          </a:solidFill>
                          <a:effectLst>
                            <a:outerShdw blurRad="38100" dist="38100" dir="2700000" algn="tl">
                              <a:srgbClr val="000000"/>
                            </a:outerShdw>
                          </a:effectLst>
                          <a:latin typeface="Comic Sans MS" pitchFamily="66"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caracter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smtClean="0">
                          <a:ln>
                            <a:noFill/>
                          </a:ln>
                          <a:solidFill>
                            <a:srgbClr val="0000FF"/>
                          </a:solidFill>
                          <a:effectLst>
                            <a:outerShdw blurRad="38100" dist="38100" dir="2700000" algn="tl">
                              <a:srgbClr val="000000"/>
                            </a:outerShdw>
                          </a:effectLst>
                          <a:latin typeface="Comic Sans MS" pitchFamily="66"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err="1" smtClean="0">
                          <a:solidFill>
                            <a:srgbClr val="FFFFFF"/>
                          </a:solidFill>
                          <a:latin typeface="+mn-lt"/>
                          <a:ea typeface="+mj-ea"/>
                          <a:cs typeface="+mj-cs"/>
                        </a:rPr>
                        <a:t>unsigned</a:t>
                      </a:r>
                      <a:endParaRPr kumimoji="0" lang="es-ES" altLang="es-AR" sz="1800" i="1" kern="1200" dirty="0" smtClean="0">
                        <a:solidFill>
                          <a:srgbClr val="FFFFFF"/>
                        </a:solidFill>
                        <a:latin typeface="+mn-lt"/>
                        <a:ea typeface="+mj-ea"/>
                        <a:cs typeface="+mj-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smtClean="0">
                          <a:ln>
                            <a:noFill/>
                          </a:ln>
                          <a:solidFill>
                            <a:srgbClr val="0000FF"/>
                          </a:solidFill>
                          <a:effectLst>
                            <a:outerShdw blurRad="38100" dist="38100" dir="2700000" algn="tl">
                              <a:srgbClr val="000000"/>
                            </a:outerShdw>
                          </a:effectLst>
                          <a:latin typeface="Comic Sans MS" pitchFamily="66" charset="0"/>
                        </a:rPr>
                        <a:t>%d  %i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entero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smtClean="0">
                          <a:ln>
                            <a:noFill/>
                          </a:ln>
                          <a:solidFill>
                            <a:srgbClr val="0000FF"/>
                          </a:solidFill>
                          <a:effectLst>
                            <a:outerShdw blurRad="38100" dist="38100" dir="2700000" algn="tl">
                              <a:srgbClr val="000000"/>
                            </a:outerShdw>
                          </a:effectLst>
                          <a:latin typeface="Comic Sans MS" pitchFamily="66" charset="0"/>
                        </a:rPr>
                        <a:t>%f  %g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flotante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smtClean="0">
                          <a:ln>
                            <a:noFill/>
                          </a:ln>
                          <a:solidFill>
                            <a:srgbClr val="0000FF"/>
                          </a:solidFill>
                          <a:effectLst>
                            <a:outerShdw blurRad="38100" dist="38100" dir="2700000" algn="tl">
                              <a:srgbClr val="000000"/>
                            </a:outerShdw>
                          </a:effectLst>
                          <a:latin typeface="Comic Sans MS" pitchFamily="66"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cadena de caracteres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smtClean="0">
                          <a:ln>
                            <a:noFill/>
                          </a:ln>
                          <a:solidFill>
                            <a:srgbClr val="0000FF"/>
                          </a:solidFill>
                          <a:effectLst>
                            <a:outerShdw blurRad="38100" dist="38100" dir="2700000" algn="tl">
                              <a:srgbClr val="000000"/>
                            </a:outerShdw>
                          </a:effectLst>
                          <a:latin typeface="Comic Sans MS" pitchFamily="66" charset="0"/>
                        </a:rPr>
                        <a:t>%ld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entero largo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smtClean="0">
                          <a:ln>
                            <a:noFill/>
                          </a:ln>
                          <a:solidFill>
                            <a:srgbClr val="0000FF"/>
                          </a:solidFill>
                          <a:effectLst>
                            <a:outerShdw blurRad="38100" dist="38100" dir="2700000" algn="tl">
                              <a:srgbClr val="000000"/>
                            </a:outerShdw>
                          </a:effectLst>
                          <a:latin typeface="Comic Sans MS" pitchFamily="66" charset="0"/>
                        </a:rPr>
                        <a:t>%lf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flotante doble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smtClean="0">
                          <a:ln>
                            <a:noFill/>
                          </a:ln>
                          <a:solidFill>
                            <a:srgbClr val="0000FF"/>
                          </a:solidFill>
                          <a:effectLst>
                            <a:outerShdw blurRad="38100" dist="38100" dir="2700000" algn="tl">
                              <a:srgbClr val="000000"/>
                            </a:outerShdw>
                          </a:effectLst>
                          <a:latin typeface="Comic Sans MS" pitchFamily="66" charset="0"/>
                        </a:rPr>
                        <a: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octal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2400" b="0" i="1" u="none" strike="noStrike" cap="none" normalizeH="0" baseline="0" smtClean="0">
                          <a:ln>
                            <a:noFill/>
                          </a:ln>
                          <a:solidFill>
                            <a:srgbClr val="0000FF"/>
                          </a:solidFill>
                          <a:effectLst>
                            <a:outerShdw blurRad="38100" dist="38100" dir="2700000" algn="tl">
                              <a:srgbClr val="000000"/>
                            </a:outerShdw>
                          </a:effectLst>
                          <a:latin typeface="Comic Sans MS" pitchFamily="66"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AR" sz="1800" i="1" kern="1200" dirty="0" smtClean="0">
                          <a:solidFill>
                            <a:srgbClr val="FFFFFF"/>
                          </a:solidFill>
                          <a:latin typeface="+mn-lt"/>
                          <a:ea typeface="+mj-ea"/>
                          <a:cs typeface="+mj-cs"/>
                        </a:rPr>
                        <a:t>hexadecimal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6517" name="AutoShape 149"/>
          <p:cNvSpPr>
            <a:spLocks noChangeArrowheads="1"/>
          </p:cNvSpPr>
          <p:nvPr>
            <p:custDataLst>
              <p:tags r:id="rId4"/>
            </p:custDataLst>
          </p:nvPr>
        </p:nvSpPr>
        <p:spPr bwMode="auto">
          <a:xfrm>
            <a:off x="107950" y="5876925"/>
            <a:ext cx="3889375" cy="3587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chemeClr val="tx1"/>
                </a:solidFill>
                <a:effectLst>
                  <a:outerShdw blurRad="38100" dist="38100" dir="2700000" algn="tl">
                    <a:srgbClr val="C0C0C0"/>
                  </a:outerShdw>
                </a:effectLst>
                <a:latin typeface="Courier New" pitchFamily="49" charset="0"/>
              </a:rPr>
              <a:t>ESPECIFICADORES DE FORMATO</a:t>
            </a:r>
          </a:p>
        </p:txBody>
      </p:sp>
      <p:sp>
        <p:nvSpPr>
          <p:cNvPr id="186518" name="AutoShape 150"/>
          <p:cNvSpPr>
            <a:spLocks noChangeArrowheads="1"/>
          </p:cNvSpPr>
          <p:nvPr>
            <p:custDataLst>
              <p:tags r:id="rId5"/>
            </p:custDataLst>
          </p:nvPr>
        </p:nvSpPr>
        <p:spPr bwMode="auto">
          <a:xfrm>
            <a:off x="4859338" y="6021388"/>
            <a:ext cx="3889375" cy="3587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1800" b="1" i="0">
                <a:solidFill>
                  <a:schemeClr val="tx1"/>
                </a:solidFill>
                <a:effectLst>
                  <a:outerShdw blurRad="38100" dist="38100" dir="2700000" algn="tl">
                    <a:srgbClr val="C0C0C0"/>
                  </a:outerShdw>
                </a:effectLst>
                <a:latin typeface="Comic Sans MS" pitchFamily="66" charset="0"/>
              </a:rPr>
              <a:t> </a:t>
            </a:r>
            <a:r>
              <a:rPr lang="es-ES" altLang="es-AR" sz="1800" b="1" i="0">
                <a:solidFill>
                  <a:schemeClr val="tx1"/>
                </a:solidFill>
                <a:effectLst>
                  <a:outerShdw blurRad="38100" dist="38100" dir="2700000" algn="tl">
                    <a:srgbClr val="C0C0C0"/>
                  </a:outerShdw>
                </a:effectLst>
                <a:latin typeface="Courier New" pitchFamily="49" charset="0"/>
              </a:rPr>
              <a:t>SECUENCIAS DE ESCAPE</a:t>
            </a:r>
          </a:p>
        </p:txBody>
      </p:sp>
      <p:sp>
        <p:nvSpPr>
          <p:cNvPr id="186520" name="AutoShape 152"/>
          <p:cNvSpPr>
            <a:spLocks noChangeArrowheads="1"/>
          </p:cNvSpPr>
          <p:nvPr>
            <p:custDataLst>
              <p:tags r:id="rId6"/>
            </p:custDataLst>
          </p:nvPr>
        </p:nvSpPr>
        <p:spPr bwMode="auto">
          <a:xfrm>
            <a:off x="611188" y="1268413"/>
            <a:ext cx="1584325" cy="43180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%c</a:t>
            </a:r>
            <a:r>
              <a:rPr lang="es-ES" altLang="es-AR" sz="1800" b="1" i="0" dirty="0">
                <a:solidFill>
                  <a:schemeClr val="tx1">
                    <a:lumMod val="85000"/>
                  </a:schemeClr>
                </a:solidFill>
                <a:effectLst>
                  <a:outerShdw blurRad="38100" dist="38100" dir="2700000" algn="tl">
                    <a:srgbClr val="C0C0C0"/>
                  </a:outerShdw>
                </a:effectLst>
                <a:latin typeface="Comic Sans MS" pitchFamily="66" charset="0"/>
              </a:rPr>
              <a:t>  </a:t>
            </a:r>
          </a:p>
        </p:txBody>
      </p:sp>
      <p:sp>
        <p:nvSpPr>
          <p:cNvPr id="186521" name="AutoShape 153"/>
          <p:cNvSpPr>
            <a:spLocks noChangeArrowheads="1"/>
          </p:cNvSpPr>
          <p:nvPr>
            <p:custDataLst>
              <p:tags r:id="rId7"/>
            </p:custDataLst>
          </p:nvPr>
        </p:nvSpPr>
        <p:spPr bwMode="auto">
          <a:xfrm>
            <a:off x="611188" y="1700213"/>
            <a:ext cx="1584325" cy="43180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%u  </a:t>
            </a:r>
          </a:p>
        </p:txBody>
      </p:sp>
      <p:sp>
        <p:nvSpPr>
          <p:cNvPr id="186522" name="AutoShape 154"/>
          <p:cNvSpPr>
            <a:spLocks noChangeArrowheads="1"/>
          </p:cNvSpPr>
          <p:nvPr>
            <p:custDataLst>
              <p:tags r:id="rId8"/>
            </p:custDataLst>
          </p:nvPr>
        </p:nvSpPr>
        <p:spPr bwMode="auto">
          <a:xfrm>
            <a:off x="611188" y="4652963"/>
            <a:ext cx="1584325" cy="43180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400" dirty="0">
                <a:solidFill>
                  <a:schemeClr val="tx1">
                    <a:lumMod val="85000"/>
                  </a:schemeClr>
                </a:solidFill>
                <a:effectLst>
                  <a:outerShdw blurRad="38100" dist="38100" dir="2700000" algn="tl">
                    <a:srgbClr val="C0C0C0"/>
                  </a:outerShdw>
                </a:effectLst>
                <a:latin typeface="Comic Sans MS" pitchFamily="66" charset="0"/>
              </a:rPr>
              <a:t>  %o  </a:t>
            </a:r>
          </a:p>
        </p:txBody>
      </p:sp>
      <p:sp>
        <p:nvSpPr>
          <p:cNvPr id="186523" name="AutoShape 155"/>
          <p:cNvSpPr>
            <a:spLocks noChangeArrowheads="1"/>
          </p:cNvSpPr>
          <p:nvPr>
            <p:custDataLst>
              <p:tags r:id="rId9"/>
            </p:custDataLst>
          </p:nvPr>
        </p:nvSpPr>
        <p:spPr bwMode="auto">
          <a:xfrm>
            <a:off x="611188" y="5084763"/>
            <a:ext cx="1584325" cy="43180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%x  </a:t>
            </a:r>
          </a:p>
        </p:txBody>
      </p:sp>
      <p:sp>
        <p:nvSpPr>
          <p:cNvPr id="186524" name="AutoShape 156"/>
          <p:cNvSpPr>
            <a:spLocks noChangeArrowheads="1"/>
          </p:cNvSpPr>
          <p:nvPr>
            <p:custDataLst>
              <p:tags r:id="rId10"/>
            </p:custDataLst>
          </p:nvPr>
        </p:nvSpPr>
        <p:spPr bwMode="auto">
          <a:xfrm>
            <a:off x="611188" y="2133600"/>
            <a:ext cx="1584325" cy="43180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400" dirty="0">
                <a:solidFill>
                  <a:schemeClr val="tx1">
                    <a:lumMod val="85000"/>
                  </a:schemeClr>
                </a:solidFill>
                <a:effectLst>
                  <a:outerShdw blurRad="38100" dist="38100" dir="2700000" algn="tl">
                    <a:srgbClr val="C0C0C0"/>
                  </a:outerShdw>
                </a:effectLst>
                <a:latin typeface="Comic Sans MS" pitchFamily="66" charset="0"/>
              </a:rPr>
              <a:t>  %d   %i  </a:t>
            </a:r>
          </a:p>
        </p:txBody>
      </p:sp>
      <p:sp>
        <p:nvSpPr>
          <p:cNvPr id="186525" name="AutoShape 157"/>
          <p:cNvSpPr>
            <a:spLocks noChangeArrowheads="1"/>
          </p:cNvSpPr>
          <p:nvPr>
            <p:custDataLst>
              <p:tags r:id="rId11"/>
            </p:custDataLst>
          </p:nvPr>
        </p:nvSpPr>
        <p:spPr bwMode="auto">
          <a:xfrm>
            <a:off x="611188" y="2565400"/>
            <a:ext cx="1584325" cy="503238"/>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400" dirty="0">
                <a:solidFill>
                  <a:schemeClr val="tx1">
                    <a:lumMod val="85000"/>
                  </a:schemeClr>
                </a:solidFill>
                <a:effectLst>
                  <a:outerShdw blurRad="38100" dist="38100" dir="2700000" algn="tl">
                    <a:srgbClr val="C0C0C0"/>
                  </a:outerShdw>
                </a:effectLst>
                <a:latin typeface="Comic Sans MS" pitchFamily="66" charset="0"/>
              </a:rPr>
              <a:t>  %f   %g  </a:t>
            </a:r>
          </a:p>
        </p:txBody>
      </p:sp>
      <p:sp>
        <p:nvSpPr>
          <p:cNvPr id="186526" name="AutoShape 158"/>
          <p:cNvSpPr>
            <a:spLocks noChangeArrowheads="1"/>
          </p:cNvSpPr>
          <p:nvPr>
            <p:custDataLst>
              <p:tags r:id="rId12"/>
            </p:custDataLst>
          </p:nvPr>
        </p:nvSpPr>
        <p:spPr bwMode="auto">
          <a:xfrm>
            <a:off x="611188" y="3068638"/>
            <a:ext cx="1584325" cy="57467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400" dirty="0">
                <a:solidFill>
                  <a:schemeClr val="tx1">
                    <a:lumMod val="85000"/>
                  </a:schemeClr>
                </a:solidFill>
                <a:effectLst>
                  <a:outerShdw blurRad="38100" dist="38100" dir="2700000" algn="tl">
                    <a:srgbClr val="C0C0C0"/>
                  </a:outerShdw>
                </a:effectLst>
                <a:latin typeface="Comic Sans MS" pitchFamily="66" charset="0"/>
              </a:rPr>
              <a:t>  %s</a:t>
            </a:r>
            <a:r>
              <a:rPr lang="es-ES" altLang="es-AR" sz="1800" b="1" i="0" dirty="0">
                <a:solidFill>
                  <a:schemeClr val="tx1"/>
                </a:solidFill>
                <a:effectLst>
                  <a:outerShdw blurRad="38100" dist="38100" dir="2700000" algn="tl">
                    <a:srgbClr val="C0C0C0"/>
                  </a:outerShdw>
                </a:effectLst>
                <a:latin typeface="Comic Sans MS" pitchFamily="66" charset="0"/>
              </a:rPr>
              <a:t>  </a:t>
            </a:r>
          </a:p>
        </p:txBody>
      </p:sp>
      <p:sp>
        <p:nvSpPr>
          <p:cNvPr id="186527" name="AutoShape 159"/>
          <p:cNvSpPr>
            <a:spLocks noChangeArrowheads="1"/>
          </p:cNvSpPr>
          <p:nvPr>
            <p:custDataLst>
              <p:tags r:id="rId13"/>
            </p:custDataLst>
          </p:nvPr>
        </p:nvSpPr>
        <p:spPr bwMode="auto">
          <a:xfrm>
            <a:off x="611188" y="3644900"/>
            <a:ext cx="1584325" cy="50482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400" dirty="0">
                <a:solidFill>
                  <a:schemeClr val="tx1">
                    <a:lumMod val="85000"/>
                  </a:schemeClr>
                </a:solidFill>
                <a:effectLst>
                  <a:outerShdw blurRad="38100" dist="38100" dir="2700000" algn="tl">
                    <a:srgbClr val="C0C0C0"/>
                  </a:outerShdw>
                </a:effectLst>
                <a:latin typeface="Comic Sans MS" pitchFamily="66" charset="0"/>
              </a:rPr>
              <a:t>  %</a:t>
            </a:r>
            <a:r>
              <a:rPr lang="es-ES" altLang="es-AR" sz="2400" dirty="0" err="1">
                <a:solidFill>
                  <a:schemeClr val="tx1">
                    <a:lumMod val="85000"/>
                  </a:schemeClr>
                </a:solidFill>
                <a:effectLst>
                  <a:outerShdw blurRad="38100" dist="38100" dir="2700000" algn="tl">
                    <a:srgbClr val="C0C0C0"/>
                  </a:outerShdw>
                </a:effectLst>
                <a:latin typeface="Comic Sans MS" pitchFamily="66" charset="0"/>
              </a:rPr>
              <a:t>ld</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  </a:t>
            </a:r>
          </a:p>
        </p:txBody>
      </p:sp>
      <p:sp>
        <p:nvSpPr>
          <p:cNvPr id="186528" name="AutoShape 160"/>
          <p:cNvSpPr>
            <a:spLocks noChangeArrowheads="1"/>
          </p:cNvSpPr>
          <p:nvPr>
            <p:custDataLst>
              <p:tags r:id="rId14"/>
            </p:custDataLst>
          </p:nvPr>
        </p:nvSpPr>
        <p:spPr bwMode="auto">
          <a:xfrm>
            <a:off x="611188" y="4149725"/>
            <a:ext cx="1584325" cy="504825"/>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a:t>
            </a:r>
            <a:r>
              <a:rPr lang="es-ES" altLang="es-AR" sz="2400" dirty="0" err="1">
                <a:solidFill>
                  <a:schemeClr val="tx1">
                    <a:lumMod val="85000"/>
                  </a:schemeClr>
                </a:solidFill>
                <a:effectLst>
                  <a:outerShdw blurRad="38100" dist="38100" dir="2700000" algn="tl">
                    <a:srgbClr val="C0C0C0"/>
                  </a:outerShdw>
                </a:effectLst>
                <a:latin typeface="Comic Sans MS" pitchFamily="66" charset="0"/>
              </a:rPr>
              <a:t>lf</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  </a:t>
            </a:r>
          </a:p>
        </p:txBody>
      </p:sp>
      <p:sp>
        <p:nvSpPr>
          <p:cNvPr id="186531" name="AutoShape 163"/>
          <p:cNvSpPr>
            <a:spLocks noChangeArrowheads="1"/>
          </p:cNvSpPr>
          <p:nvPr>
            <p:custDataLst>
              <p:tags r:id="rId15"/>
            </p:custDataLst>
          </p:nvPr>
        </p:nvSpPr>
        <p:spPr bwMode="auto">
          <a:xfrm>
            <a:off x="4787900" y="1268413"/>
            <a:ext cx="720725" cy="43180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\n  </a:t>
            </a:r>
          </a:p>
        </p:txBody>
      </p:sp>
      <p:sp>
        <p:nvSpPr>
          <p:cNvPr id="186533" name="AutoShape 165"/>
          <p:cNvSpPr>
            <a:spLocks noChangeArrowheads="1"/>
          </p:cNvSpPr>
          <p:nvPr>
            <p:custDataLst>
              <p:tags r:id="rId16"/>
            </p:custDataLst>
          </p:nvPr>
        </p:nvSpPr>
        <p:spPr bwMode="auto">
          <a:xfrm>
            <a:off x="4787900" y="1700213"/>
            <a:ext cx="720725" cy="43180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\t  </a:t>
            </a:r>
          </a:p>
        </p:txBody>
      </p:sp>
      <p:sp>
        <p:nvSpPr>
          <p:cNvPr id="186534" name="AutoShape 166"/>
          <p:cNvSpPr>
            <a:spLocks noChangeArrowheads="1"/>
          </p:cNvSpPr>
          <p:nvPr>
            <p:custDataLst>
              <p:tags r:id="rId17"/>
            </p:custDataLst>
          </p:nvPr>
        </p:nvSpPr>
        <p:spPr bwMode="auto">
          <a:xfrm>
            <a:off x="4787900" y="2133600"/>
            <a:ext cx="720725" cy="503238"/>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\a  </a:t>
            </a:r>
          </a:p>
        </p:txBody>
      </p:sp>
      <p:sp>
        <p:nvSpPr>
          <p:cNvPr id="186535" name="AutoShape 167"/>
          <p:cNvSpPr>
            <a:spLocks noChangeArrowheads="1"/>
          </p:cNvSpPr>
          <p:nvPr>
            <p:custDataLst>
              <p:tags r:id="rId18"/>
            </p:custDataLst>
          </p:nvPr>
        </p:nvSpPr>
        <p:spPr bwMode="auto">
          <a:xfrm>
            <a:off x="4787900" y="4221163"/>
            <a:ext cx="720725" cy="503237"/>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 </a:t>
            </a:r>
            <a:r>
              <a:rPr lang="es-ES" altLang="es-AR" sz="1800" b="1" i="0" dirty="0">
                <a:solidFill>
                  <a:schemeClr val="tx1"/>
                </a:solidFill>
                <a:effectLst>
                  <a:outerShdw blurRad="38100" dist="38100" dir="2700000" algn="tl">
                    <a:srgbClr val="C0C0C0"/>
                  </a:outerShdw>
                </a:effectLst>
                <a:latin typeface="Comic Sans MS" pitchFamily="66" charset="0"/>
              </a:rPr>
              <a:t> </a:t>
            </a:r>
          </a:p>
        </p:txBody>
      </p:sp>
      <p:sp>
        <p:nvSpPr>
          <p:cNvPr id="186536" name="AutoShape 168"/>
          <p:cNvSpPr>
            <a:spLocks noChangeArrowheads="1"/>
          </p:cNvSpPr>
          <p:nvPr>
            <p:custDataLst>
              <p:tags r:id="rId19"/>
            </p:custDataLst>
          </p:nvPr>
        </p:nvSpPr>
        <p:spPr bwMode="auto">
          <a:xfrm>
            <a:off x="4787900" y="4724400"/>
            <a:ext cx="720725" cy="433388"/>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 </a:t>
            </a:r>
            <a:r>
              <a:rPr lang="es-ES" altLang="es-AR" sz="1800" b="1" i="0" dirty="0">
                <a:solidFill>
                  <a:schemeClr val="tx1"/>
                </a:solidFill>
                <a:effectLst>
                  <a:outerShdw blurRad="38100" dist="38100" dir="2700000" algn="tl">
                    <a:srgbClr val="C0C0C0"/>
                  </a:outerShdw>
                </a:effectLst>
                <a:latin typeface="Comic Sans MS" pitchFamily="66" charset="0"/>
              </a:rPr>
              <a:t> </a:t>
            </a:r>
          </a:p>
        </p:txBody>
      </p:sp>
      <p:sp>
        <p:nvSpPr>
          <p:cNvPr id="186537" name="AutoShape 169"/>
          <p:cNvSpPr>
            <a:spLocks noChangeArrowheads="1"/>
          </p:cNvSpPr>
          <p:nvPr>
            <p:custDataLst>
              <p:tags r:id="rId20"/>
            </p:custDataLst>
          </p:nvPr>
        </p:nvSpPr>
        <p:spPr bwMode="auto">
          <a:xfrm>
            <a:off x="4787900" y="2636838"/>
            <a:ext cx="720725" cy="433387"/>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\f</a:t>
            </a:r>
            <a:r>
              <a:rPr lang="es-ES" altLang="es-AR" sz="1800" b="1" i="0" dirty="0">
                <a:solidFill>
                  <a:schemeClr val="tx1"/>
                </a:solidFill>
                <a:effectLst>
                  <a:outerShdw blurRad="38100" dist="38100" dir="2700000" algn="tl">
                    <a:srgbClr val="C0C0C0"/>
                  </a:outerShdw>
                </a:effectLst>
                <a:latin typeface="Comic Sans MS" pitchFamily="66" charset="0"/>
              </a:rPr>
              <a:t>  </a:t>
            </a:r>
          </a:p>
        </p:txBody>
      </p:sp>
      <p:sp>
        <p:nvSpPr>
          <p:cNvPr id="186538" name="AutoShape 170"/>
          <p:cNvSpPr>
            <a:spLocks noChangeArrowheads="1"/>
          </p:cNvSpPr>
          <p:nvPr>
            <p:custDataLst>
              <p:tags r:id="rId21"/>
            </p:custDataLst>
          </p:nvPr>
        </p:nvSpPr>
        <p:spPr bwMode="auto">
          <a:xfrm>
            <a:off x="4787900" y="3068638"/>
            <a:ext cx="720725" cy="5778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\r  </a:t>
            </a:r>
          </a:p>
        </p:txBody>
      </p:sp>
      <p:sp>
        <p:nvSpPr>
          <p:cNvPr id="186539" name="AutoShape 171"/>
          <p:cNvSpPr>
            <a:spLocks noChangeArrowheads="1"/>
          </p:cNvSpPr>
          <p:nvPr>
            <p:custDataLst>
              <p:tags r:id="rId22"/>
            </p:custDataLst>
          </p:nvPr>
        </p:nvSpPr>
        <p:spPr bwMode="auto">
          <a:xfrm>
            <a:off x="4787900" y="3644900"/>
            <a:ext cx="720725" cy="5778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\b  </a:t>
            </a:r>
          </a:p>
        </p:txBody>
      </p:sp>
      <p:sp>
        <p:nvSpPr>
          <p:cNvPr id="186540" name="AutoShape 172"/>
          <p:cNvSpPr>
            <a:spLocks noChangeArrowheads="1"/>
          </p:cNvSpPr>
          <p:nvPr>
            <p:custDataLst>
              <p:tags r:id="rId23"/>
            </p:custDataLst>
          </p:nvPr>
        </p:nvSpPr>
        <p:spPr bwMode="auto">
          <a:xfrm>
            <a:off x="4787900" y="5157788"/>
            <a:ext cx="720725" cy="503237"/>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sz="2800" i="0" dirty="0">
                <a:solidFill>
                  <a:schemeClr val="tx1"/>
                </a:solidFill>
                <a:effectLst>
                  <a:outerShdw blurRad="38100" dist="38100" dir="2700000" algn="tl">
                    <a:srgbClr val="C0C0C0"/>
                  </a:outerShdw>
                </a:effectLst>
              </a:rPr>
              <a:t>  </a:t>
            </a:r>
            <a:r>
              <a:rPr lang="es-ES" altLang="es-AR" sz="2400" dirty="0">
                <a:solidFill>
                  <a:schemeClr val="tx1">
                    <a:lumMod val="85000"/>
                  </a:schemeClr>
                </a:solidFill>
                <a:effectLst>
                  <a:outerShdw blurRad="38100" dist="38100" dir="2700000" algn="tl">
                    <a:srgbClr val="C0C0C0"/>
                  </a:outerShdw>
                </a:effectLst>
                <a:latin typeface="Comic Sans MS" pitchFamily="66" charset="0"/>
              </a:rPr>
              <a:t>\\ </a:t>
            </a:r>
            <a:r>
              <a:rPr lang="es-ES" altLang="es-AR" sz="1800" b="1" i="0" dirty="0">
                <a:solidFill>
                  <a:schemeClr val="tx1"/>
                </a:solidFill>
                <a:effectLst>
                  <a:outerShdw blurRad="38100" dist="38100" dir="2700000" algn="tl">
                    <a:srgbClr val="C0C0C0"/>
                  </a:outerShdw>
                </a:effectLst>
                <a:latin typeface="Comic Sans MS" pitchFamily="66" charset="0"/>
              </a:rPr>
              <a:t> </a:t>
            </a:r>
          </a:p>
        </p:txBody>
      </p:sp>
    </p:spTree>
    <p:extLst>
      <p:ext uri="{BB962C8B-B14F-4D97-AF65-F5344CB8AC3E}">
        <p14:creationId xmlns:p14="http://schemas.microsoft.com/office/powerpoint/2010/main" val="3337479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9632" y="0"/>
            <a:ext cx="6768752" cy="620688"/>
          </a:xfrm>
        </p:spPr>
        <p:txBody>
          <a:bodyPr>
            <a:normAutofit fontScale="90000"/>
          </a:bodyPr>
          <a:lstStyle/>
          <a:p>
            <a:pPr algn="ctr"/>
            <a:r>
              <a:rPr lang="es-AR" dirty="0" smtClean="0"/>
              <a:t>Introducción</a:t>
            </a:r>
            <a:endParaRPr lang="es-AR" dirty="0"/>
          </a:p>
        </p:txBody>
      </p:sp>
      <p:sp>
        <p:nvSpPr>
          <p:cNvPr id="3" name="2 Marcador de contenido"/>
          <p:cNvSpPr>
            <a:spLocks noGrp="1"/>
          </p:cNvSpPr>
          <p:nvPr>
            <p:ph idx="1"/>
          </p:nvPr>
        </p:nvSpPr>
        <p:spPr>
          <a:xfrm>
            <a:off x="0" y="792088"/>
            <a:ext cx="9144000" cy="6093296"/>
          </a:xfrm>
        </p:spPr>
        <p:txBody>
          <a:bodyPr>
            <a:noAutofit/>
          </a:bodyPr>
          <a:lstStyle/>
          <a:p>
            <a:pPr algn="just">
              <a:lnSpc>
                <a:spcPct val="80000"/>
              </a:lnSpc>
            </a:pPr>
            <a:r>
              <a:rPr lang="es-ES" altLang="es-AR" sz="2000" b="1" i="1" dirty="0"/>
              <a:t>C</a:t>
            </a:r>
            <a:r>
              <a:rPr lang="es-ES" altLang="es-AR" sz="2000" dirty="0"/>
              <a:t>  es un lenguaje de programación de propósito general, es uno de los más rápidos y potentes que existen</a:t>
            </a:r>
            <a:r>
              <a:rPr lang="es-ES" altLang="es-AR" sz="2000" dirty="0" smtClean="0"/>
              <a:t>.</a:t>
            </a:r>
          </a:p>
          <a:p>
            <a:pPr algn="just">
              <a:lnSpc>
                <a:spcPct val="80000"/>
              </a:lnSpc>
            </a:pPr>
            <a:endParaRPr lang="es-ES" altLang="es-AR" sz="2000" dirty="0"/>
          </a:p>
          <a:p>
            <a:pPr algn="just">
              <a:lnSpc>
                <a:spcPct val="80000"/>
              </a:lnSpc>
            </a:pPr>
            <a:r>
              <a:rPr lang="es-ES" altLang="es-AR" sz="2000" dirty="0"/>
              <a:t>El lenguaje </a:t>
            </a:r>
            <a:r>
              <a:rPr lang="es-ES" altLang="es-AR" sz="2000" b="1" i="1" dirty="0"/>
              <a:t>C</a:t>
            </a:r>
            <a:r>
              <a:rPr lang="es-ES" altLang="es-AR" sz="2000" dirty="0"/>
              <a:t> ha demostrado ser un lenguaje extremadamente eficaz, de hecho, es el elegido por los grandes productores de software a nivel mundial</a:t>
            </a:r>
            <a:r>
              <a:rPr lang="es-ES" altLang="es-AR" sz="2000" dirty="0" smtClean="0"/>
              <a:t>.</a:t>
            </a:r>
          </a:p>
          <a:p>
            <a:pPr marL="36576" indent="0" algn="just">
              <a:lnSpc>
                <a:spcPct val="80000"/>
              </a:lnSpc>
              <a:buNone/>
            </a:pPr>
            <a:endParaRPr lang="es-ES" altLang="es-AR" sz="2000" dirty="0" smtClean="0"/>
          </a:p>
          <a:p>
            <a:pPr algn="just">
              <a:lnSpc>
                <a:spcPct val="80000"/>
              </a:lnSpc>
            </a:pPr>
            <a:r>
              <a:rPr lang="es-ES" altLang="es-AR" sz="2000" dirty="0" smtClean="0"/>
              <a:t>Se </a:t>
            </a:r>
            <a:r>
              <a:rPr lang="es-ES" altLang="es-AR" sz="2000" dirty="0"/>
              <a:t>ha utilizado como lenguaje base para proyectarse en modernizados lenguajes visuales. Lenguajes exitosos como: </a:t>
            </a:r>
            <a:r>
              <a:rPr lang="es-ES" altLang="es-AR" sz="2000" b="1" i="1" dirty="0"/>
              <a:t>C++</a:t>
            </a:r>
            <a:r>
              <a:rPr lang="es-ES" altLang="es-AR" sz="2000" dirty="0"/>
              <a:t>, </a:t>
            </a:r>
            <a:r>
              <a:rPr lang="es-ES" altLang="es-AR" sz="2000" b="1" i="1" dirty="0"/>
              <a:t>PHP</a:t>
            </a:r>
            <a:r>
              <a:rPr lang="es-ES" altLang="es-AR" sz="2000" dirty="0"/>
              <a:t>, </a:t>
            </a:r>
            <a:r>
              <a:rPr lang="es-ES" altLang="es-AR" sz="2000" b="1" i="1" dirty="0"/>
              <a:t>C</a:t>
            </a:r>
            <a:r>
              <a:rPr lang="es-ES" altLang="es-AR" sz="2000" b="1" i="1" dirty="0" smtClean="0"/>
              <a:t>#</a:t>
            </a:r>
            <a:r>
              <a:rPr lang="es-ES" altLang="es-AR" sz="2000" dirty="0" smtClean="0"/>
              <a:t>, </a:t>
            </a:r>
            <a:r>
              <a:rPr lang="es-ES" altLang="es-AR" sz="2000" b="1" i="1" dirty="0"/>
              <a:t>Java</a:t>
            </a:r>
            <a:r>
              <a:rPr lang="es-ES" altLang="es-AR" sz="2000" dirty="0"/>
              <a:t>, </a:t>
            </a:r>
            <a:r>
              <a:rPr lang="es-ES" altLang="es-AR" sz="2000" b="1" i="1" dirty="0"/>
              <a:t>Java Script</a:t>
            </a:r>
            <a:r>
              <a:rPr lang="es-ES" altLang="es-AR" sz="2000" dirty="0"/>
              <a:t> no pueden negar sus orígenes, han heredado muchas de </a:t>
            </a:r>
            <a:r>
              <a:rPr lang="es-ES" altLang="es-AR" sz="2000" dirty="0" smtClean="0"/>
              <a:t>sus </a:t>
            </a:r>
            <a:r>
              <a:rPr lang="es-ES" altLang="es-AR" sz="2000" dirty="0"/>
              <a:t>características</a:t>
            </a:r>
            <a:r>
              <a:rPr lang="es-ES" altLang="es-AR" sz="2000" dirty="0" smtClean="0"/>
              <a:t>.</a:t>
            </a:r>
          </a:p>
          <a:p>
            <a:pPr algn="just">
              <a:lnSpc>
                <a:spcPct val="80000"/>
              </a:lnSpc>
            </a:pPr>
            <a:endParaRPr lang="es-ES" altLang="es-AR" sz="2000" dirty="0" smtClean="0"/>
          </a:p>
          <a:p>
            <a:pPr algn="just">
              <a:lnSpc>
                <a:spcPct val="80000"/>
              </a:lnSpc>
            </a:pPr>
            <a:r>
              <a:rPr lang="es-ES" altLang="es-AR" sz="2000" dirty="0" smtClean="0"/>
              <a:t>Ha </a:t>
            </a:r>
            <a:r>
              <a:rPr lang="es-ES" altLang="es-AR" sz="2000" dirty="0"/>
              <a:t>evolucionado desde su creación y seguirá siendo parte del desarrollo de los principales sistemas </a:t>
            </a:r>
            <a:r>
              <a:rPr lang="es-ES" altLang="es-AR" sz="2000" dirty="0" smtClean="0"/>
              <a:t>operativos  </a:t>
            </a:r>
            <a:r>
              <a:rPr lang="es-ES" altLang="es-AR" sz="2000" dirty="0"/>
              <a:t>de nuestro universo informático. </a:t>
            </a:r>
          </a:p>
          <a:p>
            <a:pPr algn="just">
              <a:lnSpc>
                <a:spcPct val="80000"/>
              </a:lnSpc>
              <a:buFont typeface="Wingdings" pitchFamily="2" charset="2"/>
              <a:buNone/>
            </a:pPr>
            <a:endParaRPr lang="es-ES" altLang="es-AR" sz="2000" dirty="0"/>
          </a:p>
          <a:p>
            <a:pPr algn="just">
              <a:lnSpc>
                <a:spcPct val="80000"/>
              </a:lnSpc>
            </a:pPr>
            <a:r>
              <a:rPr lang="es-ES" altLang="es-AR" sz="2000" dirty="0" smtClean="0"/>
              <a:t>A </a:t>
            </a:r>
            <a:r>
              <a:rPr lang="es-ES" altLang="es-AR" sz="2000" dirty="0"/>
              <a:t>diferencia de otros lenguajes, que son lenguajes interpretados, los cuales necesitan del código fuente </a:t>
            </a:r>
            <a:r>
              <a:rPr lang="es-ES" altLang="es-AR" sz="2000" dirty="0" smtClean="0"/>
              <a:t>para </a:t>
            </a:r>
            <a:r>
              <a:rPr lang="es-ES" altLang="es-AR" sz="2000" dirty="0"/>
              <a:t>funcionar (por ejemplo </a:t>
            </a:r>
            <a:r>
              <a:rPr lang="es-ES" altLang="es-AR" sz="2000" i="1" dirty="0"/>
              <a:t>Basic</a:t>
            </a:r>
            <a:r>
              <a:rPr lang="es-ES" altLang="es-AR" sz="2000" dirty="0"/>
              <a:t>), </a:t>
            </a:r>
            <a:r>
              <a:rPr lang="es-ES" altLang="es-AR" sz="2000" b="1" i="1" dirty="0"/>
              <a:t>C</a:t>
            </a:r>
            <a:r>
              <a:rPr lang="es-ES" altLang="es-AR" sz="2000" dirty="0"/>
              <a:t> es un </a:t>
            </a:r>
            <a:r>
              <a:rPr lang="es-ES" altLang="es-AR" sz="2000" i="1" dirty="0"/>
              <a:t>lenguaje compilado</a:t>
            </a:r>
            <a:r>
              <a:rPr lang="es-ES" altLang="es-AR" sz="2000" dirty="0"/>
              <a:t> esto quiere decir que convierte el </a:t>
            </a:r>
            <a:r>
              <a:rPr lang="es-ES" altLang="es-AR" sz="2000" i="1" u="sng" dirty="0"/>
              <a:t>código</a:t>
            </a:r>
            <a:r>
              <a:rPr lang="es-ES" altLang="es-AR" sz="2000" i="1" dirty="0"/>
              <a:t> </a:t>
            </a:r>
            <a:r>
              <a:rPr lang="es-ES" altLang="es-AR" sz="2000" i="1" dirty="0" smtClean="0"/>
              <a:t> </a:t>
            </a:r>
            <a:r>
              <a:rPr lang="es-ES" altLang="es-AR" sz="2000" i="1" u="sng" dirty="0"/>
              <a:t>fuente</a:t>
            </a:r>
            <a:r>
              <a:rPr lang="es-ES" altLang="es-AR" sz="2000" dirty="0"/>
              <a:t> en un </a:t>
            </a:r>
            <a:r>
              <a:rPr lang="es-ES" altLang="es-AR" sz="2000" i="1" u="sng" dirty="0"/>
              <a:t>fichero objeto</a:t>
            </a:r>
            <a:r>
              <a:rPr lang="es-ES" altLang="es-AR" sz="2000" dirty="0"/>
              <a:t>, éste es enlazado con las librerías necesarias dando lugar a un </a:t>
            </a:r>
            <a:r>
              <a:rPr lang="es-ES" altLang="es-AR" sz="2000" i="1" u="sng" dirty="0"/>
              <a:t>fichero ejecutable</a:t>
            </a:r>
            <a:r>
              <a:rPr lang="es-ES" altLang="es-AR" sz="2000" dirty="0"/>
              <a:t>.</a:t>
            </a:r>
          </a:p>
          <a:p>
            <a:pPr marL="36576" indent="0" algn="just">
              <a:lnSpc>
                <a:spcPct val="80000"/>
              </a:lnSpc>
              <a:buNone/>
            </a:pPr>
            <a:endParaRPr lang="es-ES" altLang="es-AR" sz="1400" b="1" dirty="0"/>
          </a:p>
        </p:txBody>
      </p:sp>
    </p:spTree>
    <p:extLst>
      <p:ext uri="{BB962C8B-B14F-4D97-AF65-F5344CB8AC3E}">
        <p14:creationId xmlns:p14="http://schemas.microsoft.com/office/powerpoint/2010/main" val="159457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custDataLst>
              <p:tags r:id="rId1"/>
            </p:custDataLst>
          </p:nvPr>
        </p:nvSpPr>
        <p:spPr>
          <a:xfrm>
            <a:off x="0" y="0"/>
            <a:ext cx="9144000" cy="476250"/>
          </a:xfrm>
        </p:spPr>
        <p:txBody>
          <a:bodyPr/>
          <a:lstStyle/>
          <a:p>
            <a:pPr algn="r"/>
            <a:r>
              <a:rPr lang="es-ES" altLang="es-AR" sz="1800" b="1">
                <a:solidFill>
                  <a:srgbClr val="EAEAEA"/>
                </a:solidFill>
                <a:latin typeface="Courier New" pitchFamily="49" charset="0"/>
              </a:rPr>
              <a:t>/* Veamos el uso de variables y funciones standard de E/S */</a:t>
            </a:r>
          </a:p>
        </p:txBody>
      </p:sp>
      <p:sp>
        <p:nvSpPr>
          <p:cNvPr id="184323" name="Rectangle 3"/>
          <p:cNvSpPr>
            <a:spLocks noGrp="1" noChangeArrowheads="1"/>
          </p:cNvSpPr>
          <p:nvPr>
            <p:ph type="body" idx="1"/>
            <p:custDataLst>
              <p:tags r:id="rId2"/>
            </p:custDataLst>
          </p:nvPr>
        </p:nvSpPr>
        <p:spPr>
          <a:xfrm>
            <a:off x="0" y="620713"/>
            <a:ext cx="9144000" cy="6237287"/>
          </a:xfrm>
        </p:spPr>
        <p:txBody>
          <a:bodyPr/>
          <a:lstStyle/>
          <a:p>
            <a:pPr>
              <a:lnSpc>
                <a:spcPct val="80000"/>
              </a:lnSpc>
              <a:buFontTx/>
              <a:buNone/>
            </a:pPr>
            <a:r>
              <a:rPr lang="es-ES" altLang="es-AR" sz="1800" b="1" dirty="0">
                <a:solidFill>
                  <a:srgbClr val="33CC33"/>
                </a:solidFill>
                <a:latin typeface="Courier New" pitchFamily="49" charset="0"/>
              </a:rPr>
              <a:t>#</a:t>
            </a:r>
            <a:r>
              <a:rPr lang="es-ES" altLang="es-AR" sz="1800" b="1" dirty="0" err="1">
                <a:solidFill>
                  <a:srgbClr val="33CC33"/>
                </a:solidFill>
                <a:latin typeface="Courier New" pitchFamily="49" charset="0"/>
              </a:rPr>
              <a:t>include</a:t>
            </a:r>
            <a:r>
              <a:rPr lang="es-ES" altLang="es-AR" sz="1800" b="1" dirty="0">
                <a:solidFill>
                  <a:srgbClr val="33CC33"/>
                </a:solidFill>
                <a:latin typeface="Courier New" pitchFamily="49" charset="0"/>
              </a:rPr>
              <a:t>&lt;</a:t>
            </a:r>
            <a:r>
              <a:rPr lang="es-ES" altLang="es-AR" sz="1800" b="1" dirty="0" err="1">
                <a:solidFill>
                  <a:srgbClr val="33CC33"/>
                </a:solidFill>
                <a:latin typeface="Courier New" pitchFamily="49" charset="0"/>
              </a:rPr>
              <a:t>stdio.h</a:t>
            </a:r>
            <a:r>
              <a:rPr lang="es-ES" altLang="es-AR" sz="1800" b="1" dirty="0" smtClean="0">
                <a:solidFill>
                  <a:srgbClr val="33CC33"/>
                </a:solidFill>
                <a:latin typeface="Courier New" pitchFamily="49" charset="0"/>
              </a:rPr>
              <a:t>&gt;                 </a:t>
            </a:r>
            <a:r>
              <a:rPr lang="es-ES" altLang="es-AR" sz="1800" b="1" dirty="0">
                <a:solidFill>
                  <a:srgbClr val="EAEAEA"/>
                </a:solidFill>
                <a:latin typeface="Courier New" pitchFamily="49" charset="0"/>
              </a:rPr>
              <a:t>/* librería standard de I/O */</a:t>
            </a:r>
          </a:p>
          <a:p>
            <a:pPr marL="36576" indent="0">
              <a:lnSpc>
                <a:spcPct val="80000"/>
              </a:lnSpc>
              <a:buNone/>
            </a:pPr>
            <a:r>
              <a:rPr lang="es-ES" altLang="es-AR" sz="1800" b="1" dirty="0">
                <a:solidFill>
                  <a:srgbClr val="33CC33"/>
                </a:solidFill>
                <a:latin typeface="Courier New" pitchFamily="49" charset="0"/>
              </a:rPr>
              <a:t>#</a:t>
            </a:r>
            <a:r>
              <a:rPr lang="es-ES" altLang="es-AR" sz="1800" b="1" dirty="0" err="1" smtClean="0">
                <a:solidFill>
                  <a:srgbClr val="33CC33"/>
                </a:solidFill>
                <a:latin typeface="Courier New" pitchFamily="49" charset="0"/>
              </a:rPr>
              <a:t>include</a:t>
            </a:r>
            <a:r>
              <a:rPr lang="es-ES" altLang="es-AR" sz="1800" b="1" dirty="0" smtClean="0">
                <a:solidFill>
                  <a:srgbClr val="33CC33"/>
                </a:solidFill>
                <a:latin typeface="Courier New" pitchFamily="49" charset="0"/>
              </a:rPr>
              <a:t>&lt;</a:t>
            </a:r>
            <a:r>
              <a:rPr lang="es-ES" altLang="es-AR" sz="1800" b="1" dirty="0" err="1" smtClean="0">
                <a:solidFill>
                  <a:srgbClr val="33CC33"/>
                </a:solidFill>
                <a:latin typeface="Courier New" pitchFamily="49" charset="0"/>
              </a:rPr>
              <a:t>stdlib.h</a:t>
            </a:r>
            <a:r>
              <a:rPr lang="es-ES" altLang="es-AR" sz="1800" b="1" dirty="0">
                <a:solidFill>
                  <a:srgbClr val="33CC33"/>
                </a:solidFill>
                <a:latin typeface="Courier New" pitchFamily="49" charset="0"/>
              </a:rPr>
              <a:t>&gt;</a:t>
            </a:r>
            <a:endParaRPr lang="es-ES" altLang="es-AR" sz="1800" b="1" dirty="0">
              <a:latin typeface="Courier New" pitchFamily="49" charset="0"/>
            </a:endParaRPr>
          </a:p>
          <a:p>
            <a:pPr>
              <a:lnSpc>
                <a:spcPct val="80000"/>
              </a:lnSpc>
              <a:buFontTx/>
              <a:buNone/>
            </a:pPr>
            <a:r>
              <a:rPr lang="es-ES" altLang="es-AR" sz="1800" b="1" dirty="0" err="1" smtClean="0">
                <a:latin typeface="Courier New" pitchFamily="49" charset="0"/>
              </a:rPr>
              <a:t>int</a:t>
            </a:r>
            <a:r>
              <a:rPr lang="es-ES" altLang="es-AR" sz="1800" b="1" dirty="0" smtClean="0">
                <a:solidFill>
                  <a:schemeClr val="bg1"/>
                </a:solidFill>
                <a:latin typeface="Courier New" pitchFamily="49" charset="0"/>
              </a:rPr>
              <a:t> </a:t>
            </a:r>
            <a:r>
              <a:rPr lang="es-ES" altLang="es-AR" sz="1800" b="1" dirty="0">
                <a:solidFill>
                  <a:srgbClr val="FFFF00"/>
                </a:solidFill>
                <a:latin typeface="Courier New" pitchFamily="49" charset="0"/>
              </a:rPr>
              <a:t>main</a:t>
            </a:r>
            <a:r>
              <a:rPr lang="es-ES" altLang="es-AR" sz="1800" b="1" dirty="0">
                <a:latin typeface="Courier New" pitchFamily="49" charset="0"/>
              </a:rPr>
              <a:t>()</a:t>
            </a:r>
            <a:r>
              <a:rPr lang="es-ES" altLang="es-AR" sz="1800" b="1" dirty="0">
                <a:solidFill>
                  <a:schemeClr val="bg1"/>
                </a:solidFill>
                <a:latin typeface="Courier New" pitchFamily="49" charset="0"/>
              </a:rPr>
              <a:t>                       </a:t>
            </a:r>
            <a:r>
              <a:rPr lang="es-ES" altLang="es-AR" sz="1800" b="1" dirty="0">
                <a:solidFill>
                  <a:srgbClr val="EAEAEA"/>
                </a:solidFill>
                <a:latin typeface="Courier New" pitchFamily="49" charset="0"/>
              </a:rPr>
              <a:t>// </a:t>
            </a:r>
            <a:r>
              <a:rPr lang="es-ES" altLang="es-AR" sz="1800" b="1" dirty="0" err="1">
                <a:solidFill>
                  <a:srgbClr val="EAEAEA"/>
                </a:solidFill>
                <a:latin typeface="Courier New" pitchFamily="49" charset="0"/>
              </a:rPr>
              <a:t>funcion</a:t>
            </a:r>
            <a:r>
              <a:rPr lang="es-ES" altLang="es-AR" sz="1800" b="1" dirty="0">
                <a:solidFill>
                  <a:srgbClr val="EAEAEA"/>
                </a:solidFill>
                <a:latin typeface="Courier New" pitchFamily="49" charset="0"/>
              </a:rPr>
              <a:t> principal</a:t>
            </a:r>
          </a:p>
          <a:p>
            <a:pPr>
              <a:lnSpc>
                <a:spcPct val="80000"/>
              </a:lnSpc>
              <a:buFontTx/>
              <a:buNone/>
            </a:pPr>
            <a:r>
              <a:rPr lang="es-ES" altLang="es-AR" sz="1800" b="1" dirty="0">
                <a:latin typeface="Courier New" pitchFamily="49" charset="0"/>
              </a:rPr>
              <a:t>{</a:t>
            </a:r>
          </a:p>
          <a:p>
            <a:pPr>
              <a:lnSpc>
                <a:spcPct val="80000"/>
              </a:lnSpc>
              <a:buFontTx/>
              <a:buNone/>
            </a:pPr>
            <a:r>
              <a:rPr lang="es-ES" altLang="es-AR" sz="1800" b="1" dirty="0">
                <a:solidFill>
                  <a:schemeClr val="bg1"/>
                </a:solidFill>
                <a:latin typeface="Courier New" pitchFamily="49" charset="0"/>
              </a:rPr>
              <a:t>	</a:t>
            </a:r>
            <a:r>
              <a:rPr lang="es-ES" altLang="es-AR" sz="1800" b="1" dirty="0" err="1">
                <a:latin typeface="Courier New" pitchFamily="49" charset="0"/>
              </a:rPr>
              <a:t>char</a:t>
            </a:r>
            <a:r>
              <a:rPr lang="es-ES" altLang="es-AR" sz="1800" b="1" dirty="0">
                <a:latin typeface="Courier New" pitchFamily="49" charset="0"/>
              </a:rPr>
              <a:t> </a:t>
            </a:r>
            <a:r>
              <a:rPr lang="es-ES" altLang="es-AR" sz="1800" b="1" dirty="0" err="1">
                <a:solidFill>
                  <a:srgbClr val="FFFF00"/>
                </a:solidFill>
                <a:latin typeface="Courier New" pitchFamily="49" charset="0"/>
              </a:rPr>
              <a:t>oper</a:t>
            </a:r>
            <a:r>
              <a:rPr lang="es-ES" altLang="es-AR" sz="1800" b="1" dirty="0">
                <a:solidFill>
                  <a:schemeClr val="bg1"/>
                </a:solidFill>
                <a:latin typeface="Courier New" pitchFamily="49" charset="0"/>
              </a:rPr>
              <a:t> </a:t>
            </a:r>
            <a:r>
              <a:rPr lang="es-ES" altLang="es-AR" sz="1800" b="1" dirty="0">
                <a:latin typeface="Courier New" pitchFamily="49" charset="0"/>
              </a:rPr>
              <a:t>=</a:t>
            </a:r>
            <a:r>
              <a:rPr lang="es-ES" altLang="es-AR" sz="1800" b="1" dirty="0">
                <a:solidFill>
                  <a:schemeClr val="bg1"/>
                </a:solidFill>
                <a:latin typeface="Courier New" pitchFamily="49" charset="0"/>
              </a:rPr>
              <a:t> </a:t>
            </a:r>
            <a:r>
              <a:rPr lang="es-ES" altLang="es-AR" sz="1800" b="1" dirty="0">
                <a:solidFill>
                  <a:srgbClr val="33CCFF"/>
                </a:solidFill>
                <a:latin typeface="Courier New" pitchFamily="49" charset="0"/>
              </a:rPr>
              <a:t>'+'</a:t>
            </a:r>
            <a:r>
              <a:rPr lang="es-ES" altLang="es-AR" sz="1800" b="1" dirty="0">
                <a:latin typeface="Courier New" pitchFamily="49" charset="0"/>
              </a:rPr>
              <a:t>;</a:t>
            </a:r>
          </a:p>
          <a:p>
            <a:pPr>
              <a:lnSpc>
                <a:spcPct val="80000"/>
              </a:lnSpc>
              <a:buFontTx/>
              <a:buNone/>
            </a:pPr>
            <a:r>
              <a:rPr lang="es-ES" altLang="es-AR" sz="1800" b="1" dirty="0">
                <a:solidFill>
                  <a:schemeClr val="bg1"/>
                </a:solidFill>
                <a:latin typeface="Courier New" pitchFamily="49" charset="0"/>
              </a:rPr>
              <a:t>	</a:t>
            </a:r>
            <a:r>
              <a:rPr lang="es-ES" altLang="es-AR" sz="1800" b="1" dirty="0" err="1">
                <a:latin typeface="Courier New" pitchFamily="49" charset="0"/>
              </a:rPr>
              <a:t>int</a:t>
            </a:r>
            <a:r>
              <a:rPr lang="es-ES" altLang="es-AR" sz="1800" b="1" dirty="0">
                <a:latin typeface="Courier New" pitchFamily="49" charset="0"/>
              </a:rPr>
              <a:t> </a:t>
            </a:r>
            <a:r>
              <a:rPr lang="es-ES" altLang="es-AR" sz="1800" b="1" dirty="0">
                <a:solidFill>
                  <a:srgbClr val="FFFF00"/>
                </a:solidFill>
                <a:latin typeface="Courier New" pitchFamily="49" charset="0"/>
              </a:rPr>
              <a:t>num1</a:t>
            </a:r>
            <a:r>
              <a:rPr lang="es-ES" altLang="es-AR" sz="1800" b="1" dirty="0">
                <a:latin typeface="Courier New" pitchFamily="49" charset="0"/>
              </a:rPr>
              <a:t>,</a:t>
            </a:r>
            <a:r>
              <a:rPr lang="es-ES" altLang="es-AR" sz="1800" b="1" dirty="0">
                <a:solidFill>
                  <a:schemeClr val="bg1"/>
                </a:solidFill>
                <a:latin typeface="Courier New" pitchFamily="49" charset="0"/>
              </a:rPr>
              <a:t> </a:t>
            </a:r>
            <a:r>
              <a:rPr lang="es-ES" altLang="es-AR" sz="1800" b="1" dirty="0">
                <a:solidFill>
                  <a:srgbClr val="FFFF00"/>
                </a:solidFill>
                <a:latin typeface="Courier New" pitchFamily="49" charset="0"/>
              </a:rPr>
              <a:t>num2</a:t>
            </a:r>
            <a:r>
              <a:rPr lang="es-ES" altLang="es-AR" sz="1800" b="1" dirty="0">
                <a:latin typeface="Courier New" pitchFamily="49" charset="0"/>
              </a:rPr>
              <a:t>;</a:t>
            </a:r>
          </a:p>
          <a:p>
            <a:pPr>
              <a:lnSpc>
                <a:spcPct val="80000"/>
              </a:lnSpc>
              <a:buFontTx/>
              <a:buNone/>
            </a:pPr>
            <a:r>
              <a:rPr lang="es-ES" altLang="es-AR" sz="1800" b="1" dirty="0">
                <a:solidFill>
                  <a:schemeClr val="bg1"/>
                </a:solidFill>
                <a:latin typeface="Courier New" pitchFamily="49" charset="0"/>
              </a:rPr>
              <a:t>	</a:t>
            </a:r>
            <a:r>
              <a:rPr lang="es-ES" altLang="es-AR" sz="1800" b="1" dirty="0" err="1">
                <a:latin typeface="Courier New" pitchFamily="49" charset="0"/>
              </a:rPr>
              <a:t>float</a:t>
            </a:r>
            <a:r>
              <a:rPr lang="es-ES" altLang="es-AR" sz="1800" b="1" dirty="0">
                <a:latin typeface="Courier New" pitchFamily="49" charset="0"/>
              </a:rPr>
              <a:t> </a:t>
            </a:r>
            <a:r>
              <a:rPr lang="es-ES" altLang="es-AR" sz="1800" b="1" dirty="0" err="1">
                <a:solidFill>
                  <a:srgbClr val="FFFF00"/>
                </a:solidFill>
                <a:latin typeface="Courier New" pitchFamily="49" charset="0"/>
              </a:rPr>
              <a:t>prom</a:t>
            </a:r>
            <a:r>
              <a:rPr lang="es-ES" altLang="es-AR" sz="1800" b="1" dirty="0">
                <a:latin typeface="Courier New" pitchFamily="49" charset="0"/>
              </a:rPr>
              <a:t>,</a:t>
            </a:r>
            <a:r>
              <a:rPr lang="es-ES" altLang="es-AR" sz="1800" b="1" dirty="0">
                <a:solidFill>
                  <a:schemeClr val="bg1"/>
                </a:solidFill>
                <a:latin typeface="Courier New" pitchFamily="49" charset="0"/>
              </a:rPr>
              <a:t> </a:t>
            </a:r>
            <a:r>
              <a:rPr lang="es-ES" altLang="es-AR" sz="1800" b="1" dirty="0">
                <a:solidFill>
                  <a:srgbClr val="FFFF00"/>
                </a:solidFill>
                <a:latin typeface="Courier New" pitchFamily="49" charset="0"/>
              </a:rPr>
              <a:t>suma</a:t>
            </a:r>
            <a:r>
              <a:rPr lang="es-ES" altLang="es-AR" sz="1800" b="1" dirty="0">
                <a:solidFill>
                  <a:schemeClr val="bg1"/>
                </a:solidFill>
                <a:latin typeface="Courier New" pitchFamily="49" charset="0"/>
              </a:rPr>
              <a:t> </a:t>
            </a:r>
            <a:r>
              <a:rPr lang="es-ES" altLang="es-AR" sz="1800" b="1" dirty="0">
                <a:latin typeface="Courier New" pitchFamily="49" charset="0"/>
              </a:rPr>
              <a:t>=</a:t>
            </a:r>
            <a:r>
              <a:rPr lang="es-ES" altLang="es-AR" sz="1800" b="1" dirty="0">
                <a:solidFill>
                  <a:schemeClr val="bg1"/>
                </a:solidFill>
                <a:latin typeface="Courier New" pitchFamily="49" charset="0"/>
              </a:rPr>
              <a:t> </a:t>
            </a:r>
            <a:r>
              <a:rPr lang="es-ES" altLang="es-AR" sz="1800" b="1" dirty="0">
                <a:solidFill>
                  <a:srgbClr val="33CCFF"/>
                </a:solidFill>
                <a:latin typeface="Courier New" pitchFamily="49" charset="0"/>
              </a:rPr>
              <a:t>0</a:t>
            </a:r>
            <a:r>
              <a:rPr lang="es-ES" altLang="es-AR" sz="1800" b="1" dirty="0">
                <a:latin typeface="Courier New" pitchFamily="49" charset="0"/>
              </a:rPr>
              <a:t>;</a:t>
            </a:r>
          </a:p>
          <a:p>
            <a:pPr>
              <a:lnSpc>
                <a:spcPct val="80000"/>
              </a:lnSpc>
              <a:buFontTx/>
              <a:buNone/>
            </a:pPr>
            <a:endParaRPr lang="es-ES" altLang="es-AR" sz="1800" b="1" dirty="0">
              <a:solidFill>
                <a:schemeClr val="bg1"/>
              </a:solidFill>
              <a:latin typeface="Courier New" pitchFamily="49" charset="0"/>
            </a:endParaRPr>
          </a:p>
          <a:p>
            <a:pPr>
              <a:lnSpc>
                <a:spcPct val="80000"/>
              </a:lnSpc>
              <a:buFontTx/>
              <a:buNone/>
            </a:pPr>
            <a:r>
              <a:rPr lang="es-ES" altLang="es-AR" sz="1800" b="1" dirty="0">
                <a:solidFill>
                  <a:schemeClr val="bg1"/>
                </a:solidFill>
                <a:latin typeface="Courier New" pitchFamily="49" charset="0"/>
              </a:rPr>
              <a:t>	</a:t>
            </a:r>
            <a:r>
              <a:rPr lang="es-ES" altLang="es-AR" sz="1800" b="1" dirty="0" err="1">
                <a:latin typeface="Courier New" pitchFamily="49" charset="0"/>
              </a:rPr>
              <a:t>scanf</a:t>
            </a:r>
            <a:r>
              <a:rPr lang="es-ES" altLang="es-AR" sz="1800" b="1" dirty="0">
                <a:latin typeface="Courier New" pitchFamily="49" charset="0"/>
              </a:rPr>
              <a:t> (</a:t>
            </a:r>
            <a:r>
              <a:rPr lang="es-ES" altLang="es-AR" sz="1800" b="1" dirty="0">
                <a:solidFill>
                  <a:srgbClr val="99CCFF"/>
                </a:solidFill>
                <a:latin typeface="Courier New" pitchFamily="49" charset="0"/>
              </a:rPr>
              <a:t>“</a:t>
            </a:r>
            <a:r>
              <a:rPr lang="es-ES" altLang="es-AR" sz="1800" b="1" dirty="0">
                <a:solidFill>
                  <a:srgbClr val="33CCFF"/>
                </a:solidFill>
                <a:latin typeface="Courier New" pitchFamily="49" charset="0"/>
              </a:rPr>
              <a:t>%d</a:t>
            </a:r>
            <a:r>
              <a:rPr lang="es-ES" altLang="es-AR" sz="1800" b="1" dirty="0">
                <a:solidFill>
                  <a:srgbClr val="99CCFF"/>
                </a:solidFill>
                <a:latin typeface="Courier New" pitchFamily="49" charset="0"/>
              </a:rPr>
              <a:t>”</a:t>
            </a:r>
            <a:r>
              <a:rPr lang="es-ES" altLang="es-AR" sz="1800" b="1" dirty="0">
                <a:latin typeface="Courier New" pitchFamily="49" charset="0"/>
              </a:rPr>
              <a:t>,&amp;</a:t>
            </a:r>
            <a:r>
              <a:rPr lang="es-ES" altLang="es-AR" sz="1800" b="1" dirty="0">
                <a:solidFill>
                  <a:srgbClr val="FFFF00"/>
                </a:solidFill>
                <a:latin typeface="Courier New" pitchFamily="49" charset="0"/>
              </a:rPr>
              <a:t>num1</a:t>
            </a:r>
            <a:r>
              <a:rPr lang="es-ES" altLang="es-AR" sz="1800" b="1" dirty="0">
                <a:latin typeface="Courier New" pitchFamily="49" charset="0"/>
              </a:rPr>
              <a:t>);</a:t>
            </a:r>
            <a:r>
              <a:rPr lang="es-ES" altLang="es-AR" sz="1800" b="1" dirty="0">
                <a:solidFill>
                  <a:schemeClr val="bg1"/>
                </a:solidFill>
                <a:latin typeface="Courier New" pitchFamily="49" charset="0"/>
              </a:rPr>
              <a:t> </a:t>
            </a:r>
          </a:p>
          <a:p>
            <a:pPr>
              <a:lnSpc>
                <a:spcPct val="80000"/>
              </a:lnSpc>
              <a:buFontTx/>
              <a:buNone/>
            </a:pPr>
            <a:r>
              <a:rPr lang="es-ES" altLang="es-AR" sz="1800" b="1" dirty="0">
                <a:solidFill>
                  <a:schemeClr val="bg1"/>
                </a:solidFill>
                <a:latin typeface="Courier New" pitchFamily="49" charset="0"/>
              </a:rPr>
              <a:t>	</a:t>
            </a:r>
            <a:r>
              <a:rPr lang="es-ES" altLang="es-AR" sz="1800" b="1" dirty="0">
                <a:solidFill>
                  <a:srgbClr val="FFFF00"/>
                </a:solidFill>
                <a:latin typeface="Courier New" pitchFamily="49" charset="0"/>
              </a:rPr>
              <a:t>num2</a:t>
            </a:r>
            <a:r>
              <a:rPr lang="es-ES" altLang="es-AR" sz="1800" b="1" dirty="0">
                <a:solidFill>
                  <a:schemeClr val="bg1"/>
                </a:solidFill>
                <a:latin typeface="Courier New" pitchFamily="49" charset="0"/>
              </a:rPr>
              <a:t> </a:t>
            </a:r>
            <a:r>
              <a:rPr lang="es-ES" altLang="es-AR" sz="1800" b="1" dirty="0">
                <a:latin typeface="Courier New" pitchFamily="49" charset="0"/>
              </a:rPr>
              <a:t>=</a:t>
            </a:r>
            <a:r>
              <a:rPr lang="es-ES" altLang="es-AR" sz="1800" b="1" dirty="0">
                <a:solidFill>
                  <a:schemeClr val="bg1"/>
                </a:solidFill>
                <a:latin typeface="Courier New" pitchFamily="49" charset="0"/>
              </a:rPr>
              <a:t> </a:t>
            </a:r>
            <a:r>
              <a:rPr lang="es-ES" altLang="es-AR" sz="1800" b="1" dirty="0">
                <a:solidFill>
                  <a:srgbClr val="33CCFF"/>
                </a:solidFill>
                <a:latin typeface="Courier New" pitchFamily="49" charset="0"/>
              </a:rPr>
              <a:t>15</a:t>
            </a:r>
            <a:r>
              <a:rPr lang="es-ES" altLang="es-AR" sz="1800" b="1" dirty="0">
                <a:latin typeface="Courier New" pitchFamily="49" charset="0"/>
              </a:rPr>
              <a:t>; </a:t>
            </a:r>
            <a:r>
              <a:rPr lang="es-ES" altLang="es-AR" sz="1800" b="1" dirty="0">
                <a:solidFill>
                  <a:schemeClr val="bg1"/>
                </a:solidFill>
                <a:latin typeface="Courier New" pitchFamily="49" charset="0"/>
              </a:rPr>
              <a:t>                    </a:t>
            </a:r>
            <a:r>
              <a:rPr lang="es-ES" altLang="es-AR" sz="1800" b="1" dirty="0">
                <a:solidFill>
                  <a:srgbClr val="EAEAEA"/>
                </a:solidFill>
                <a:latin typeface="Courier New" pitchFamily="49" charset="0"/>
              </a:rPr>
              <a:t>/* sumamos de 2</a:t>
            </a:r>
          </a:p>
          <a:p>
            <a:pPr>
              <a:lnSpc>
                <a:spcPct val="80000"/>
              </a:lnSpc>
              <a:buFontTx/>
              <a:buNone/>
            </a:pPr>
            <a:r>
              <a:rPr lang="es-ES" altLang="es-AR" sz="1800" b="1" dirty="0">
                <a:solidFill>
                  <a:srgbClr val="EAEAEA"/>
                </a:solidFill>
                <a:latin typeface="Courier New" pitchFamily="49" charset="0"/>
              </a:rPr>
              <a:t>                                     maneras distintas */</a:t>
            </a:r>
          </a:p>
          <a:p>
            <a:pPr>
              <a:lnSpc>
                <a:spcPct val="80000"/>
              </a:lnSpc>
              <a:buFontTx/>
              <a:buNone/>
            </a:pPr>
            <a:r>
              <a:rPr lang="es-ES" altLang="es-AR" sz="1800" b="1" dirty="0">
                <a:solidFill>
                  <a:schemeClr val="bg1"/>
                </a:solidFill>
                <a:latin typeface="Courier New" pitchFamily="49" charset="0"/>
              </a:rPr>
              <a:t>	</a:t>
            </a:r>
            <a:r>
              <a:rPr lang="es-ES" altLang="es-AR" sz="1800" b="1" dirty="0">
                <a:solidFill>
                  <a:srgbClr val="FFFF00"/>
                </a:solidFill>
                <a:latin typeface="Courier New" pitchFamily="49" charset="0"/>
              </a:rPr>
              <a:t>suma</a:t>
            </a:r>
            <a:r>
              <a:rPr lang="es-ES" altLang="es-AR" sz="1800" b="1" dirty="0">
                <a:solidFill>
                  <a:schemeClr val="bg1"/>
                </a:solidFill>
                <a:latin typeface="Courier New" pitchFamily="49" charset="0"/>
              </a:rPr>
              <a:t> </a:t>
            </a:r>
            <a:r>
              <a:rPr lang="es-ES" altLang="es-AR" sz="1800" b="1" dirty="0">
                <a:latin typeface="Courier New" pitchFamily="49" charset="0"/>
              </a:rPr>
              <a:t>+=</a:t>
            </a:r>
            <a:r>
              <a:rPr lang="es-ES" altLang="es-AR" sz="1800" b="1" dirty="0">
                <a:solidFill>
                  <a:schemeClr val="bg1"/>
                </a:solidFill>
                <a:latin typeface="Courier New" pitchFamily="49" charset="0"/>
              </a:rPr>
              <a:t> </a:t>
            </a:r>
            <a:r>
              <a:rPr lang="es-ES" altLang="es-AR" sz="1800" b="1" dirty="0">
                <a:solidFill>
                  <a:srgbClr val="FFFF00"/>
                </a:solidFill>
                <a:latin typeface="Courier New" pitchFamily="49" charset="0"/>
              </a:rPr>
              <a:t>num1</a:t>
            </a:r>
            <a:r>
              <a:rPr lang="es-ES" altLang="es-AR" sz="1800" b="1" dirty="0">
                <a:latin typeface="Courier New" pitchFamily="49" charset="0"/>
              </a:rPr>
              <a:t>;</a:t>
            </a:r>
          </a:p>
          <a:p>
            <a:pPr>
              <a:lnSpc>
                <a:spcPct val="80000"/>
              </a:lnSpc>
              <a:buFontTx/>
              <a:buNone/>
            </a:pPr>
            <a:r>
              <a:rPr lang="es-ES" altLang="es-AR" sz="1800" b="1" dirty="0">
                <a:solidFill>
                  <a:schemeClr val="bg1"/>
                </a:solidFill>
                <a:latin typeface="Courier New" pitchFamily="49" charset="0"/>
              </a:rPr>
              <a:t>	</a:t>
            </a:r>
            <a:r>
              <a:rPr lang="es-ES" altLang="es-AR" sz="1800" b="1" dirty="0">
                <a:solidFill>
                  <a:srgbClr val="FFFF00"/>
                </a:solidFill>
                <a:latin typeface="Courier New" pitchFamily="49" charset="0"/>
              </a:rPr>
              <a:t>suma</a:t>
            </a:r>
            <a:r>
              <a:rPr lang="es-ES" altLang="es-AR" sz="1800" b="1" dirty="0">
                <a:solidFill>
                  <a:schemeClr val="bg1"/>
                </a:solidFill>
                <a:latin typeface="Courier New" pitchFamily="49" charset="0"/>
              </a:rPr>
              <a:t> </a:t>
            </a:r>
            <a:r>
              <a:rPr lang="es-ES" altLang="es-AR" sz="1800" b="1" dirty="0">
                <a:latin typeface="Courier New" pitchFamily="49" charset="0"/>
              </a:rPr>
              <a:t>=</a:t>
            </a:r>
            <a:r>
              <a:rPr lang="es-ES" altLang="es-AR" sz="1800" b="1" dirty="0">
                <a:solidFill>
                  <a:schemeClr val="bg1"/>
                </a:solidFill>
                <a:latin typeface="Courier New" pitchFamily="49" charset="0"/>
              </a:rPr>
              <a:t> </a:t>
            </a:r>
            <a:r>
              <a:rPr lang="es-ES" altLang="es-AR" sz="1800" b="1" dirty="0">
                <a:solidFill>
                  <a:srgbClr val="FFFF00"/>
                </a:solidFill>
                <a:latin typeface="Courier New" pitchFamily="49" charset="0"/>
              </a:rPr>
              <a:t>suma</a:t>
            </a:r>
            <a:r>
              <a:rPr lang="es-ES" altLang="es-AR" sz="1800" b="1" dirty="0">
                <a:latin typeface="Courier New" pitchFamily="49" charset="0"/>
              </a:rPr>
              <a:t> + </a:t>
            </a:r>
            <a:r>
              <a:rPr lang="es-ES" altLang="es-AR" sz="1800" b="1" dirty="0">
                <a:solidFill>
                  <a:srgbClr val="FFFF00"/>
                </a:solidFill>
                <a:latin typeface="Courier New" pitchFamily="49" charset="0"/>
              </a:rPr>
              <a:t>num2</a:t>
            </a:r>
            <a:r>
              <a:rPr lang="es-ES" altLang="es-AR" sz="1800" b="1" dirty="0">
                <a:latin typeface="Courier New" pitchFamily="49" charset="0"/>
              </a:rPr>
              <a:t>;</a:t>
            </a:r>
          </a:p>
          <a:p>
            <a:pPr>
              <a:lnSpc>
                <a:spcPct val="80000"/>
              </a:lnSpc>
              <a:buFontTx/>
              <a:buNone/>
            </a:pPr>
            <a:endParaRPr lang="es-ES" altLang="es-AR" sz="1800" b="1" dirty="0">
              <a:solidFill>
                <a:schemeClr val="bg1"/>
              </a:solidFill>
              <a:latin typeface="Courier New" pitchFamily="49" charset="0"/>
            </a:endParaRPr>
          </a:p>
          <a:p>
            <a:pPr>
              <a:lnSpc>
                <a:spcPct val="80000"/>
              </a:lnSpc>
              <a:buFontTx/>
              <a:buNone/>
            </a:pPr>
            <a:r>
              <a:rPr lang="es-ES" altLang="es-AR" sz="1800" b="1" dirty="0">
                <a:solidFill>
                  <a:schemeClr val="bg1"/>
                </a:solidFill>
                <a:latin typeface="Courier New" pitchFamily="49" charset="0"/>
              </a:rPr>
              <a:t>	</a:t>
            </a:r>
            <a:r>
              <a:rPr lang="es-ES" altLang="es-AR" sz="1800" b="1" dirty="0" err="1">
                <a:latin typeface="Courier New" pitchFamily="49" charset="0"/>
              </a:rPr>
              <a:t>printf</a:t>
            </a:r>
            <a:r>
              <a:rPr lang="es-ES" altLang="es-AR" sz="1800" b="1" dirty="0">
                <a:latin typeface="Courier New" pitchFamily="49" charset="0"/>
              </a:rPr>
              <a:t>(</a:t>
            </a:r>
            <a:r>
              <a:rPr lang="es-ES" altLang="es-AR" sz="1800" b="1" dirty="0">
                <a:solidFill>
                  <a:srgbClr val="33CCFF"/>
                </a:solidFill>
                <a:latin typeface="Courier New" pitchFamily="49" charset="0"/>
              </a:rPr>
              <a:t>"El resultado de %d %c %d = %f"</a:t>
            </a:r>
            <a:r>
              <a:rPr lang="es-ES" altLang="es-AR" sz="1800" b="1" dirty="0">
                <a:latin typeface="Courier New" pitchFamily="49" charset="0"/>
              </a:rPr>
              <a:t>,</a:t>
            </a:r>
            <a:r>
              <a:rPr lang="es-ES" altLang="es-AR" sz="1800" b="1" dirty="0">
                <a:solidFill>
                  <a:srgbClr val="FFFF00"/>
                </a:solidFill>
                <a:latin typeface="Courier New" pitchFamily="49" charset="0"/>
              </a:rPr>
              <a:t>num1</a:t>
            </a:r>
            <a:r>
              <a:rPr lang="es-ES" altLang="es-AR" sz="1800" b="1" dirty="0">
                <a:latin typeface="Courier New" pitchFamily="49" charset="0"/>
              </a:rPr>
              <a:t>,</a:t>
            </a:r>
            <a:r>
              <a:rPr lang="es-ES" altLang="es-AR" sz="1800" b="1" dirty="0">
                <a:solidFill>
                  <a:srgbClr val="FFFF00"/>
                </a:solidFill>
                <a:latin typeface="Courier New" pitchFamily="49" charset="0"/>
              </a:rPr>
              <a:t>oper</a:t>
            </a:r>
            <a:r>
              <a:rPr lang="es-ES" altLang="es-AR" sz="1800" b="1" dirty="0">
                <a:latin typeface="Courier New" pitchFamily="49" charset="0"/>
              </a:rPr>
              <a:t>,</a:t>
            </a:r>
            <a:r>
              <a:rPr lang="es-ES" altLang="es-AR" sz="1800" b="1" dirty="0">
                <a:solidFill>
                  <a:srgbClr val="FFFF00"/>
                </a:solidFill>
                <a:latin typeface="Courier New" pitchFamily="49" charset="0"/>
              </a:rPr>
              <a:t>num2</a:t>
            </a:r>
            <a:r>
              <a:rPr lang="es-ES" altLang="es-AR" sz="1800" b="1" dirty="0">
                <a:latin typeface="Courier New" pitchFamily="49" charset="0"/>
              </a:rPr>
              <a:t>,</a:t>
            </a:r>
            <a:r>
              <a:rPr lang="es-ES" altLang="es-AR" sz="1800" b="1" dirty="0">
                <a:solidFill>
                  <a:srgbClr val="FFFF00"/>
                </a:solidFill>
                <a:latin typeface="Courier New" pitchFamily="49" charset="0"/>
              </a:rPr>
              <a:t>suma</a:t>
            </a:r>
            <a:r>
              <a:rPr lang="es-ES" altLang="es-AR" sz="1800" b="1" dirty="0">
                <a:latin typeface="Courier New" pitchFamily="49" charset="0"/>
              </a:rPr>
              <a:t>);</a:t>
            </a:r>
          </a:p>
          <a:p>
            <a:pPr>
              <a:lnSpc>
                <a:spcPct val="80000"/>
              </a:lnSpc>
              <a:buFontTx/>
              <a:buNone/>
            </a:pPr>
            <a:endParaRPr lang="es-ES" altLang="es-AR" sz="1800" b="1" dirty="0">
              <a:solidFill>
                <a:schemeClr val="bg1"/>
              </a:solidFill>
              <a:latin typeface="Courier New" pitchFamily="49" charset="0"/>
            </a:endParaRPr>
          </a:p>
          <a:p>
            <a:pPr>
              <a:lnSpc>
                <a:spcPct val="80000"/>
              </a:lnSpc>
              <a:buFontTx/>
              <a:buNone/>
            </a:pPr>
            <a:r>
              <a:rPr lang="es-ES" altLang="es-AR" sz="1800" b="1" dirty="0">
                <a:solidFill>
                  <a:schemeClr val="bg1"/>
                </a:solidFill>
                <a:latin typeface="Courier New" pitchFamily="49" charset="0"/>
              </a:rPr>
              <a:t>	</a:t>
            </a:r>
            <a:r>
              <a:rPr lang="es-ES" altLang="es-AR" sz="1800" b="1" dirty="0" err="1">
                <a:solidFill>
                  <a:srgbClr val="FFFF00"/>
                </a:solidFill>
                <a:latin typeface="Courier New" pitchFamily="49" charset="0"/>
              </a:rPr>
              <a:t>oper</a:t>
            </a:r>
            <a:r>
              <a:rPr lang="es-ES" altLang="es-AR" sz="1800" b="1" dirty="0">
                <a:solidFill>
                  <a:schemeClr val="bg1"/>
                </a:solidFill>
                <a:latin typeface="Courier New" pitchFamily="49" charset="0"/>
              </a:rPr>
              <a:t> </a:t>
            </a:r>
            <a:r>
              <a:rPr lang="es-ES" altLang="es-AR" sz="1800" b="1" dirty="0">
                <a:latin typeface="Courier New" pitchFamily="49" charset="0"/>
              </a:rPr>
              <a:t>= </a:t>
            </a:r>
            <a:r>
              <a:rPr lang="es-ES" altLang="es-AR" sz="1800" b="1" dirty="0">
                <a:solidFill>
                  <a:srgbClr val="33CCFF"/>
                </a:solidFill>
                <a:latin typeface="Courier New" pitchFamily="49" charset="0"/>
              </a:rPr>
              <a:t>'/'</a:t>
            </a:r>
            <a:r>
              <a:rPr lang="es-ES" altLang="es-AR" sz="1800" b="1" dirty="0">
                <a:latin typeface="Courier New" pitchFamily="49" charset="0"/>
              </a:rPr>
              <a:t>;</a:t>
            </a:r>
          </a:p>
          <a:p>
            <a:pPr>
              <a:lnSpc>
                <a:spcPct val="80000"/>
              </a:lnSpc>
              <a:buFontTx/>
              <a:buNone/>
            </a:pPr>
            <a:r>
              <a:rPr lang="es-ES" altLang="es-AR" sz="1800" b="1" dirty="0">
                <a:solidFill>
                  <a:schemeClr val="bg1"/>
                </a:solidFill>
                <a:latin typeface="Courier New" pitchFamily="49" charset="0"/>
              </a:rPr>
              <a:t>	</a:t>
            </a:r>
            <a:r>
              <a:rPr lang="es-ES" altLang="es-AR" sz="1800" b="1" dirty="0" err="1">
                <a:solidFill>
                  <a:srgbClr val="FFFF00"/>
                </a:solidFill>
                <a:latin typeface="Courier New" pitchFamily="49" charset="0"/>
              </a:rPr>
              <a:t>prom</a:t>
            </a:r>
            <a:r>
              <a:rPr lang="es-ES" altLang="es-AR" sz="1800" b="1" dirty="0">
                <a:solidFill>
                  <a:schemeClr val="bg1"/>
                </a:solidFill>
                <a:latin typeface="Courier New" pitchFamily="49" charset="0"/>
              </a:rPr>
              <a:t> </a:t>
            </a:r>
            <a:r>
              <a:rPr lang="es-ES" altLang="es-AR" sz="1800" b="1" dirty="0">
                <a:latin typeface="Courier New" pitchFamily="49" charset="0"/>
              </a:rPr>
              <a:t>= </a:t>
            </a:r>
            <a:r>
              <a:rPr lang="es-ES" altLang="es-AR" sz="1800" b="1" dirty="0">
                <a:solidFill>
                  <a:srgbClr val="FFFF00"/>
                </a:solidFill>
                <a:latin typeface="Courier New" pitchFamily="49" charset="0"/>
              </a:rPr>
              <a:t>suma</a:t>
            </a:r>
            <a:r>
              <a:rPr lang="es-ES" altLang="es-AR" sz="1800" b="1" dirty="0">
                <a:solidFill>
                  <a:schemeClr val="bg1"/>
                </a:solidFill>
                <a:latin typeface="Courier New" pitchFamily="49" charset="0"/>
              </a:rPr>
              <a:t> </a:t>
            </a:r>
            <a:r>
              <a:rPr lang="es-ES" altLang="es-AR" sz="1800" b="1" dirty="0">
                <a:latin typeface="Courier New" pitchFamily="49" charset="0"/>
              </a:rPr>
              <a:t>/ </a:t>
            </a:r>
            <a:r>
              <a:rPr lang="es-ES" altLang="es-AR" sz="1800" b="1" dirty="0">
                <a:solidFill>
                  <a:srgbClr val="33CCFF"/>
                </a:solidFill>
                <a:latin typeface="Courier New" pitchFamily="49" charset="0"/>
              </a:rPr>
              <a:t>2</a:t>
            </a:r>
            <a:r>
              <a:rPr lang="es-ES" altLang="es-AR" sz="1800" b="1" dirty="0">
                <a:latin typeface="Courier New" pitchFamily="49" charset="0"/>
              </a:rPr>
              <a:t>;</a:t>
            </a:r>
          </a:p>
          <a:p>
            <a:pPr>
              <a:lnSpc>
                <a:spcPct val="80000"/>
              </a:lnSpc>
              <a:buFontTx/>
              <a:buNone/>
            </a:pPr>
            <a:endParaRPr lang="es-ES" altLang="es-AR" sz="1800" b="1" dirty="0">
              <a:solidFill>
                <a:schemeClr val="bg1"/>
              </a:solidFill>
              <a:latin typeface="Courier New" pitchFamily="49" charset="0"/>
            </a:endParaRPr>
          </a:p>
          <a:p>
            <a:pPr>
              <a:lnSpc>
                <a:spcPct val="80000"/>
              </a:lnSpc>
              <a:buFontTx/>
              <a:buNone/>
            </a:pPr>
            <a:r>
              <a:rPr lang="es-ES" altLang="es-AR" sz="1800" b="1" dirty="0" smtClean="0">
                <a:solidFill>
                  <a:schemeClr val="bg1"/>
                </a:solidFill>
                <a:latin typeface="Courier New" pitchFamily="49" charset="0"/>
              </a:rPr>
              <a:t>  </a:t>
            </a:r>
            <a:r>
              <a:rPr lang="es-ES" altLang="es-AR" sz="1800" b="1" dirty="0">
                <a:solidFill>
                  <a:schemeClr val="bg1"/>
                </a:solidFill>
                <a:latin typeface="Courier New" pitchFamily="49" charset="0"/>
              </a:rPr>
              <a:t>	</a:t>
            </a:r>
            <a:r>
              <a:rPr lang="es-ES" altLang="es-AR" sz="1800" b="1" dirty="0" err="1" smtClean="0">
                <a:latin typeface="Courier New" pitchFamily="49" charset="0"/>
              </a:rPr>
              <a:t>printf</a:t>
            </a:r>
            <a:r>
              <a:rPr lang="es-ES" altLang="es-AR" sz="1800" b="1" dirty="0" smtClean="0">
                <a:latin typeface="Courier New" pitchFamily="49" charset="0"/>
              </a:rPr>
              <a:t> </a:t>
            </a:r>
            <a:r>
              <a:rPr lang="es-ES" altLang="es-AR" sz="1800" b="1" dirty="0">
                <a:latin typeface="Courier New" pitchFamily="49" charset="0"/>
              </a:rPr>
              <a:t>(</a:t>
            </a:r>
            <a:r>
              <a:rPr lang="es-ES" altLang="es-AR" sz="1800" b="1" dirty="0">
                <a:solidFill>
                  <a:srgbClr val="33CCFF"/>
                </a:solidFill>
                <a:latin typeface="Courier New" pitchFamily="49" charset="0"/>
              </a:rPr>
              <a:t>"\n\</a:t>
            </a:r>
            <a:r>
              <a:rPr lang="es-ES" altLang="es-AR" sz="1800" b="1" dirty="0" err="1">
                <a:solidFill>
                  <a:srgbClr val="33CCFF"/>
                </a:solidFill>
                <a:latin typeface="Courier New" pitchFamily="49" charset="0"/>
              </a:rPr>
              <a:t>nEl</a:t>
            </a:r>
            <a:r>
              <a:rPr lang="es-ES" altLang="es-AR" sz="1800" b="1" dirty="0">
                <a:solidFill>
                  <a:srgbClr val="33CCFF"/>
                </a:solidFill>
                <a:latin typeface="Courier New" pitchFamily="49" charset="0"/>
              </a:rPr>
              <a:t> promedio es %.2f %c 2 = %.2f"</a:t>
            </a:r>
            <a:r>
              <a:rPr lang="es-ES" altLang="es-AR" sz="1800" b="1" dirty="0">
                <a:latin typeface="Courier New" pitchFamily="49" charset="0"/>
              </a:rPr>
              <a:t>,</a:t>
            </a:r>
            <a:r>
              <a:rPr lang="es-ES" altLang="es-AR" sz="1800" b="1" dirty="0">
                <a:solidFill>
                  <a:srgbClr val="FFFF00"/>
                </a:solidFill>
                <a:latin typeface="Courier New" pitchFamily="49" charset="0"/>
              </a:rPr>
              <a:t>suma</a:t>
            </a:r>
            <a:r>
              <a:rPr lang="es-ES" altLang="es-AR" sz="1800" b="1" dirty="0">
                <a:latin typeface="Courier New" pitchFamily="49" charset="0"/>
              </a:rPr>
              <a:t>,</a:t>
            </a:r>
            <a:r>
              <a:rPr lang="es-ES" altLang="es-AR" sz="1800" b="1" dirty="0">
                <a:solidFill>
                  <a:srgbClr val="FFFF00"/>
                </a:solidFill>
                <a:latin typeface="Courier New" pitchFamily="49" charset="0"/>
              </a:rPr>
              <a:t>oper</a:t>
            </a:r>
            <a:r>
              <a:rPr lang="es-ES" altLang="es-AR" sz="1800" b="1" dirty="0">
                <a:latin typeface="Courier New" pitchFamily="49" charset="0"/>
              </a:rPr>
              <a:t>,</a:t>
            </a:r>
            <a:r>
              <a:rPr lang="es-ES" altLang="es-AR" sz="1800" b="1" dirty="0">
                <a:solidFill>
                  <a:srgbClr val="FFFF00"/>
                </a:solidFill>
                <a:latin typeface="Courier New" pitchFamily="49" charset="0"/>
              </a:rPr>
              <a:t>prom</a:t>
            </a:r>
            <a:r>
              <a:rPr lang="es-ES" altLang="es-AR" sz="1800" b="1" dirty="0">
                <a:latin typeface="Courier New" pitchFamily="49" charset="0"/>
              </a:rPr>
              <a:t>);</a:t>
            </a:r>
          </a:p>
          <a:p>
            <a:pPr>
              <a:lnSpc>
                <a:spcPct val="80000"/>
              </a:lnSpc>
              <a:buFontTx/>
              <a:buNone/>
            </a:pPr>
            <a:r>
              <a:rPr lang="es-ES" altLang="es-AR" sz="1800" b="1" dirty="0" smtClean="0">
                <a:latin typeface="Courier New" pitchFamily="49" charset="0"/>
              </a:rPr>
              <a:t>   </a:t>
            </a:r>
            <a:r>
              <a:rPr lang="es-ES" altLang="es-AR" sz="1800" b="1" dirty="0" err="1" smtClean="0">
                <a:latin typeface="Courier New" pitchFamily="49" charset="0"/>
              </a:rPr>
              <a:t>return</a:t>
            </a:r>
            <a:r>
              <a:rPr lang="es-ES" altLang="es-AR" sz="1800" b="1" dirty="0" smtClean="0">
                <a:latin typeface="Courier New" pitchFamily="49" charset="0"/>
              </a:rPr>
              <a:t> 0;</a:t>
            </a:r>
            <a:endParaRPr lang="es-ES" altLang="es-AR" sz="1800" b="1" dirty="0">
              <a:latin typeface="Courier New" pitchFamily="49" charset="0"/>
            </a:endParaRPr>
          </a:p>
          <a:p>
            <a:pPr>
              <a:lnSpc>
                <a:spcPct val="80000"/>
              </a:lnSpc>
              <a:buFontTx/>
              <a:buNone/>
            </a:pPr>
            <a:r>
              <a:rPr lang="es-ES" altLang="es-AR" sz="1800" b="1" dirty="0">
                <a:latin typeface="Courier New" pitchFamily="49" charset="0"/>
              </a:rPr>
              <a:t>} </a:t>
            </a:r>
            <a:r>
              <a:rPr lang="es-ES" altLang="es-AR" sz="1800" b="1" dirty="0">
                <a:solidFill>
                  <a:schemeClr val="bg1"/>
                </a:solidFill>
                <a:latin typeface="Courier New" pitchFamily="49" charset="0"/>
              </a:rPr>
              <a:t>    </a:t>
            </a:r>
            <a:r>
              <a:rPr lang="es-ES" altLang="es-AR" sz="1800" b="1" dirty="0">
                <a:solidFill>
                  <a:srgbClr val="EAEAEA"/>
                </a:solidFill>
                <a:latin typeface="Courier New" pitchFamily="49" charset="0"/>
              </a:rPr>
              <a:t>// fin </a:t>
            </a:r>
            <a:r>
              <a:rPr lang="es-ES" altLang="es-AR" sz="1800" b="1" dirty="0" err="1">
                <a:solidFill>
                  <a:srgbClr val="EAEAEA"/>
                </a:solidFill>
                <a:latin typeface="Courier New" pitchFamily="49" charset="0"/>
              </a:rPr>
              <a:t>funcion</a:t>
            </a:r>
            <a:r>
              <a:rPr lang="es-ES" altLang="es-AR" sz="1800" b="1" dirty="0">
                <a:solidFill>
                  <a:srgbClr val="EAEAEA"/>
                </a:solidFill>
                <a:latin typeface="Courier New" pitchFamily="49" charset="0"/>
              </a:rPr>
              <a:t> principal – fin de la </a:t>
            </a:r>
            <a:r>
              <a:rPr lang="es-ES" altLang="es-AR" sz="1800" b="1" dirty="0" err="1">
                <a:solidFill>
                  <a:srgbClr val="EAEAEA"/>
                </a:solidFill>
                <a:latin typeface="Courier New" pitchFamily="49" charset="0"/>
              </a:rPr>
              <a:t>ejecucion</a:t>
            </a:r>
            <a:r>
              <a:rPr lang="es-ES" altLang="es-AR" sz="1800" b="1" dirty="0">
                <a:solidFill>
                  <a:srgbClr val="EAEAEA"/>
                </a:solidFill>
                <a:latin typeface="Courier New" pitchFamily="49" charset="0"/>
              </a:rPr>
              <a:t> del programa</a:t>
            </a:r>
          </a:p>
        </p:txBody>
      </p:sp>
    </p:spTree>
    <p:extLst>
      <p:ext uri="{BB962C8B-B14F-4D97-AF65-F5344CB8AC3E}">
        <p14:creationId xmlns:p14="http://schemas.microsoft.com/office/powerpoint/2010/main" val="115062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536" y="980728"/>
            <a:ext cx="7561862" cy="5693637"/>
          </a:xfrm>
        </p:spPr>
      </p:pic>
      <p:sp>
        <p:nvSpPr>
          <p:cNvPr id="5" name="Rectangle 4"/>
          <p:cNvSpPr>
            <a:spLocks noGrp="1" noChangeArrowheads="1"/>
          </p:cNvSpPr>
          <p:nvPr>
            <p:ph type="title"/>
            <p:custDataLst>
              <p:tags r:id="rId1"/>
            </p:custDataLst>
          </p:nvPr>
        </p:nvSpPr>
        <p:spPr>
          <a:xfrm>
            <a:off x="611188" y="260350"/>
            <a:ext cx="7920037" cy="620713"/>
          </a:xfrm>
        </p:spPr>
        <p:txBody>
          <a:bodyPr>
            <a:noAutofit/>
          </a:bodyPr>
          <a:lstStyle/>
          <a:p>
            <a:r>
              <a:rPr lang="es-ES" altLang="es-AR" sz="2800" i="1" dirty="0" smtClean="0">
                <a:solidFill>
                  <a:srgbClr val="FFFFFF"/>
                </a:solidFill>
                <a:latin typeface="+mn-lt"/>
              </a:rPr>
              <a:t>Al ejecutar la aplicación…</a:t>
            </a:r>
            <a:endParaRPr lang="es-ES" altLang="es-AR" sz="2800" i="1" dirty="0">
              <a:solidFill>
                <a:srgbClr val="FFFFFF"/>
              </a:solidFill>
              <a:latin typeface="+mn-lt"/>
            </a:endParaRPr>
          </a:p>
        </p:txBody>
      </p:sp>
    </p:spTree>
    <p:extLst>
      <p:ext uri="{BB962C8B-B14F-4D97-AF65-F5344CB8AC3E}">
        <p14:creationId xmlns:p14="http://schemas.microsoft.com/office/powerpoint/2010/main" val="2565298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259632" y="0"/>
            <a:ext cx="6768752" cy="620688"/>
          </a:xfrm>
        </p:spPr>
        <p:txBody>
          <a:bodyPr>
            <a:normAutofit fontScale="90000"/>
          </a:bodyPr>
          <a:lstStyle/>
          <a:p>
            <a:pPr algn="ctr"/>
            <a:r>
              <a:rPr lang="es-AR" dirty="0" smtClean="0"/>
              <a:t>Introducción</a:t>
            </a:r>
            <a:endParaRPr lang="es-AR" dirty="0"/>
          </a:p>
        </p:txBody>
      </p:sp>
      <p:sp>
        <p:nvSpPr>
          <p:cNvPr id="5" name="2 Marcador de contenido"/>
          <p:cNvSpPr>
            <a:spLocks noGrp="1"/>
          </p:cNvSpPr>
          <p:nvPr>
            <p:ph idx="1"/>
          </p:nvPr>
        </p:nvSpPr>
        <p:spPr>
          <a:xfrm>
            <a:off x="-36512" y="864096"/>
            <a:ext cx="9144000" cy="6093296"/>
          </a:xfrm>
        </p:spPr>
        <p:txBody>
          <a:bodyPr>
            <a:noAutofit/>
          </a:bodyPr>
          <a:lstStyle/>
          <a:p>
            <a:pPr marL="36576" indent="0" algn="just">
              <a:lnSpc>
                <a:spcPct val="80000"/>
              </a:lnSpc>
              <a:buNone/>
            </a:pPr>
            <a:endParaRPr lang="es-ES" altLang="es-AR" sz="2000" b="1" dirty="0"/>
          </a:p>
          <a:p>
            <a:pPr algn="just">
              <a:lnSpc>
                <a:spcPct val="80000"/>
              </a:lnSpc>
            </a:pPr>
            <a:r>
              <a:rPr lang="es-ES" altLang="es-AR" sz="2000" dirty="0" smtClean="0"/>
              <a:t>Esto </a:t>
            </a:r>
            <a:r>
              <a:rPr lang="es-ES" altLang="es-AR" sz="2000" dirty="0"/>
              <a:t>quiere decir que combina elementos de lenguaje de </a:t>
            </a:r>
            <a:r>
              <a:rPr lang="es-ES" altLang="es-AR" sz="2000" i="1" dirty="0"/>
              <a:t>alto nivel</a:t>
            </a:r>
            <a:r>
              <a:rPr lang="es-ES" altLang="es-AR" sz="2000" dirty="0"/>
              <a:t> con la funcionalidad del lenguaje </a:t>
            </a:r>
            <a:r>
              <a:rPr lang="es-ES" altLang="es-AR" sz="2000" i="1" dirty="0"/>
              <a:t>ensamblador</a:t>
            </a:r>
            <a:r>
              <a:rPr lang="es-ES" altLang="es-AR" sz="2000" dirty="0"/>
              <a:t>, o sea que trabaja a un nivel cercano al computador, sin embargo, nos ofrece posibilidades de construir estructuras de datos equivalentes a los que manejan los lenguajes de </a:t>
            </a:r>
            <a:r>
              <a:rPr lang="es-ES" altLang="es-AR" sz="2000" i="1" dirty="0"/>
              <a:t>alto nivel</a:t>
            </a:r>
            <a:r>
              <a:rPr lang="es-ES" altLang="es-AR" sz="2000" dirty="0"/>
              <a:t>.</a:t>
            </a:r>
          </a:p>
          <a:p>
            <a:pPr algn="just">
              <a:lnSpc>
                <a:spcPct val="80000"/>
              </a:lnSpc>
            </a:pPr>
            <a:endParaRPr lang="es-ES" altLang="es-AR" sz="2000" b="1" dirty="0"/>
          </a:p>
          <a:p>
            <a:pPr algn="just">
              <a:lnSpc>
                <a:spcPct val="80000"/>
              </a:lnSpc>
            </a:pPr>
            <a:r>
              <a:rPr lang="es-ES" altLang="es-AR" sz="2000" dirty="0" smtClean="0"/>
              <a:t>Esto </a:t>
            </a:r>
            <a:r>
              <a:rPr lang="es-ES" altLang="es-AR" sz="2000" dirty="0"/>
              <a:t>quiere decir que permite crear procedimientos en bloques dentro de otros procedimientos.</a:t>
            </a:r>
          </a:p>
          <a:p>
            <a:pPr algn="just">
              <a:lnSpc>
                <a:spcPct val="80000"/>
              </a:lnSpc>
            </a:pPr>
            <a:endParaRPr lang="es-ES" altLang="es-AR" sz="2000" b="1" dirty="0"/>
          </a:p>
          <a:p>
            <a:pPr algn="just">
              <a:lnSpc>
                <a:spcPct val="80000"/>
              </a:lnSpc>
            </a:pPr>
            <a:r>
              <a:rPr lang="es-ES" altLang="es-AR" sz="2000" dirty="0" smtClean="0"/>
              <a:t>Este </a:t>
            </a:r>
            <a:r>
              <a:rPr lang="es-ES" altLang="es-AR" sz="2000" dirty="0"/>
              <a:t>lenguaje permite utilizar el mismo código en diferentes equipos y sistemas informáticos, o sea que es independiente de la arquitectura de cualquier máquina.</a:t>
            </a:r>
          </a:p>
          <a:p>
            <a:pPr algn="just">
              <a:lnSpc>
                <a:spcPct val="80000"/>
              </a:lnSpc>
            </a:pPr>
            <a:endParaRPr lang="es-ES" altLang="es-AR" sz="2000" b="1" dirty="0"/>
          </a:p>
          <a:p>
            <a:pPr algn="just">
              <a:lnSpc>
                <a:spcPct val="80000"/>
              </a:lnSpc>
            </a:pPr>
            <a:r>
              <a:rPr lang="es-ES" altLang="es-AR" sz="2000" dirty="0" smtClean="0"/>
              <a:t>Este </a:t>
            </a:r>
            <a:r>
              <a:rPr lang="es-ES" altLang="es-AR" sz="2000" dirty="0"/>
              <a:t>es un lenguaje económico en cuanto a expresiones se refiere, se puede describir en poco espacio y es fácil y rápido de aprender.</a:t>
            </a:r>
          </a:p>
          <a:p>
            <a:pPr algn="just">
              <a:lnSpc>
                <a:spcPct val="80000"/>
              </a:lnSpc>
            </a:pPr>
            <a:endParaRPr lang="es-ES" altLang="es-AR" sz="2000" b="1" dirty="0"/>
          </a:p>
          <a:p>
            <a:pPr algn="just">
              <a:lnSpc>
                <a:spcPct val="80000"/>
              </a:lnSpc>
            </a:pPr>
            <a:r>
              <a:rPr lang="es-ES" altLang="es-AR" sz="2000" dirty="0" smtClean="0"/>
              <a:t>Este </a:t>
            </a:r>
            <a:r>
              <a:rPr lang="es-ES" altLang="es-AR" sz="2000" dirty="0"/>
              <a:t>lenguaje prácticamente posee un operador para cada una de las posibles operaciones en </a:t>
            </a:r>
            <a:r>
              <a:rPr lang="es-ES" altLang="es-AR" sz="2000" i="1" dirty="0"/>
              <a:t>código máquina</a:t>
            </a:r>
            <a:r>
              <a:rPr lang="es-ES" altLang="es-AR" sz="2000" dirty="0"/>
              <a:t>.</a:t>
            </a:r>
          </a:p>
          <a:p>
            <a:pPr algn="just"/>
            <a:endParaRPr lang="es-AR" sz="2000" dirty="0"/>
          </a:p>
        </p:txBody>
      </p:sp>
    </p:spTree>
    <p:extLst>
      <p:ext uri="{BB962C8B-B14F-4D97-AF65-F5344CB8AC3E}">
        <p14:creationId xmlns:p14="http://schemas.microsoft.com/office/powerpoint/2010/main" val="35237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9632" y="0"/>
            <a:ext cx="6768752" cy="620688"/>
          </a:xfrm>
        </p:spPr>
        <p:txBody>
          <a:bodyPr>
            <a:normAutofit fontScale="90000"/>
          </a:bodyPr>
          <a:lstStyle/>
          <a:p>
            <a:pPr algn="ctr"/>
            <a:r>
              <a:rPr lang="es-AR" dirty="0" smtClean="0"/>
              <a:t>Empezando a programar</a:t>
            </a:r>
            <a:endParaRPr lang="es-AR" dirty="0"/>
          </a:p>
        </p:txBody>
      </p:sp>
      <p:sp>
        <p:nvSpPr>
          <p:cNvPr id="3" name="2 Marcador de contenido"/>
          <p:cNvSpPr>
            <a:spLocks noGrp="1"/>
          </p:cNvSpPr>
          <p:nvPr>
            <p:ph idx="1"/>
          </p:nvPr>
        </p:nvSpPr>
        <p:spPr>
          <a:xfrm>
            <a:off x="0" y="908720"/>
            <a:ext cx="9144000" cy="5805264"/>
          </a:xfrm>
        </p:spPr>
        <p:txBody>
          <a:bodyPr>
            <a:noAutofit/>
          </a:bodyPr>
          <a:lstStyle/>
          <a:p>
            <a:pPr>
              <a:lnSpc>
                <a:spcPct val="80000"/>
              </a:lnSpc>
            </a:pPr>
            <a:r>
              <a:rPr lang="es-AR" altLang="es-AR" sz="2000" b="1" i="1" dirty="0"/>
              <a:t>Los programas escritos en C, se estructuran en FUNCIONES</a:t>
            </a:r>
          </a:p>
          <a:p>
            <a:pPr>
              <a:lnSpc>
                <a:spcPct val="80000"/>
              </a:lnSpc>
            </a:pPr>
            <a:endParaRPr lang="es-AR" altLang="es-AR" sz="2000" b="1" i="1" dirty="0"/>
          </a:p>
          <a:p>
            <a:pPr>
              <a:lnSpc>
                <a:spcPct val="80000"/>
              </a:lnSpc>
            </a:pPr>
            <a:r>
              <a:rPr lang="es-AR" altLang="es-AR" sz="2000" b="1" i="1" dirty="0"/>
              <a:t>Todo programa en C, se compone de una o más funciones. La función que se ejecuta en primera instancia es una función llamada </a:t>
            </a:r>
            <a:r>
              <a:rPr lang="es-AR" altLang="es-AR" sz="2000" b="1" i="1" dirty="0">
                <a:solidFill>
                  <a:srgbClr val="FFC000"/>
                </a:solidFill>
              </a:rPr>
              <a:t>main( )</a:t>
            </a:r>
            <a:r>
              <a:rPr lang="es-AR" altLang="es-AR" sz="2000" b="1" i="1" dirty="0"/>
              <a:t>, esta función es la más importante de todo el programa y es la que nunca debe faltar. A esta función no se </a:t>
            </a:r>
            <a:r>
              <a:rPr lang="es-AR" altLang="es-AR" sz="2000" b="1" i="1" dirty="0" smtClean="0"/>
              <a:t>le </a:t>
            </a:r>
            <a:r>
              <a:rPr lang="es-AR" altLang="es-AR" sz="2000" b="1" i="1" dirty="0"/>
              <a:t>puede cambiar el nombre.</a:t>
            </a:r>
          </a:p>
          <a:p>
            <a:pPr>
              <a:lnSpc>
                <a:spcPct val="80000"/>
              </a:lnSpc>
            </a:pPr>
            <a:endParaRPr lang="es-AR" altLang="es-AR" sz="2000" b="1" i="1" dirty="0"/>
          </a:p>
          <a:p>
            <a:pPr>
              <a:lnSpc>
                <a:spcPct val="80000"/>
              </a:lnSpc>
            </a:pPr>
            <a:r>
              <a:rPr lang="es-AR" altLang="es-AR" sz="2000" b="1" i="1" dirty="0">
                <a:solidFill>
                  <a:srgbClr val="FFC000"/>
                </a:solidFill>
              </a:rPr>
              <a:t>main( ) </a:t>
            </a:r>
            <a:r>
              <a:rPr lang="es-AR" altLang="es-AR" sz="2000" b="1" i="1" dirty="0"/>
              <a:t>es el cuerpo principal de nuestro programa y es quien gobierna la ejecución del mismo.</a:t>
            </a:r>
          </a:p>
          <a:p>
            <a:pPr>
              <a:lnSpc>
                <a:spcPct val="80000"/>
              </a:lnSpc>
            </a:pPr>
            <a:endParaRPr lang="es-AR" altLang="es-AR" sz="2000" b="1" i="1" dirty="0"/>
          </a:p>
          <a:p>
            <a:pPr>
              <a:lnSpc>
                <a:spcPct val="80000"/>
              </a:lnSpc>
            </a:pPr>
            <a:r>
              <a:rPr lang="es-AR" altLang="es-AR" sz="2000" b="1" i="1" dirty="0"/>
              <a:t>Cuando desde </a:t>
            </a:r>
            <a:r>
              <a:rPr lang="es-AR" altLang="es-AR" sz="2000" b="1" i="1" dirty="0">
                <a:solidFill>
                  <a:srgbClr val="FFC000"/>
                </a:solidFill>
              </a:rPr>
              <a:t>main( ) </a:t>
            </a:r>
            <a:r>
              <a:rPr lang="es-AR" altLang="es-AR" sz="2000" b="1" i="1" dirty="0" smtClean="0">
                <a:solidFill>
                  <a:srgbClr val="FFC000"/>
                </a:solidFill>
              </a:rPr>
              <a:t> </a:t>
            </a:r>
            <a:r>
              <a:rPr lang="es-AR" altLang="es-AR" sz="2000" b="1" i="1" dirty="0" smtClean="0"/>
              <a:t>se </a:t>
            </a:r>
            <a:r>
              <a:rPr lang="es-AR" altLang="es-AR" sz="2000" b="1" i="1" dirty="0"/>
              <a:t>llama a otra función para que ésta haga su trabajo, la ejecución es devuelta a </a:t>
            </a:r>
            <a:r>
              <a:rPr lang="es-AR" altLang="es-AR" sz="2000" b="1" i="1" dirty="0">
                <a:solidFill>
                  <a:srgbClr val="FFC000"/>
                </a:solidFill>
              </a:rPr>
              <a:t>main( ) </a:t>
            </a:r>
            <a:r>
              <a:rPr lang="es-AR" altLang="es-AR" sz="2000" b="1" i="1" dirty="0" smtClean="0"/>
              <a:t>al </a:t>
            </a:r>
            <a:r>
              <a:rPr lang="es-AR" altLang="es-AR" sz="2000" b="1" i="1" dirty="0"/>
              <a:t>terminar de ejecutarse el código de la función.   </a:t>
            </a:r>
          </a:p>
          <a:p>
            <a:pPr>
              <a:lnSpc>
                <a:spcPct val="80000"/>
              </a:lnSpc>
            </a:pPr>
            <a:endParaRPr lang="es-AR" altLang="es-AR" sz="2000" b="1" i="1" dirty="0"/>
          </a:p>
          <a:p>
            <a:pPr>
              <a:lnSpc>
                <a:spcPct val="80000"/>
              </a:lnSpc>
            </a:pPr>
            <a:r>
              <a:rPr lang="es-AR" altLang="es-AR" sz="2000" b="1" i="1" dirty="0"/>
              <a:t>A su vez toda función del programa debe devolver un valor, este valor de devolución o respuesta se indica con la sentencia "</a:t>
            </a:r>
            <a:r>
              <a:rPr lang="es-AR" altLang="es-AR" sz="2000" b="1" i="1" dirty="0" err="1">
                <a:solidFill>
                  <a:srgbClr val="00B0F0"/>
                </a:solidFill>
              </a:rPr>
              <a:t>return</a:t>
            </a:r>
            <a:r>
              <a:rPr lang="es-AR" altLang="es-AR" sz="2000" b="1" i="1" dirty="0">
                <a:solidFill>
                  <a:srgbClr val="00B0F0"/>
                </a:solidFill>
              </a:rPr>
              <a:t> </a:t>
            </a:r>
            <a:r>
              <a:rPr lang="es-AR" altLang="es-AR" sz="2000" b="1" i="1" dirty="0"/>
              <a:t>… ;". </a:t>
            </a:r>
          </a:p>
          <a:p>
            <a:pPr>
              <a:lnSpc>
                <a:spcPct val="80000"/>
              </a:lnSpc>
            </a:pPr>
            <a:endParaRPr lang="es-AR" altLang="es-AR" sz="2000" b="1" i="1" dirty="0"/>
          </a:p>
          <a:p>
            <a:pPr>
              <a:lnSpc>
                <a:spcPct val="80000"/>
              </a:lnSpc>
            </a:pPr>
            <a:r>
              <a:rPr lang="es-AR" altLang="es-AR" sz="2000" b="1" i="1" dirty="0"/>
              <a:t>Ciertas veces no queremos que la función devuelva ningún valor, para estos casos simplemente indicamos en la sentencia: </a:t>
            </a:r>
            <a:r>
              <a:rPr lang="es-AR" altLang="es-AR" sz="2000" b="1" i="1" dirty="0" smtClean="0"/>
              <a:t>"</a:t>
            </a:r>
            <a:r>
              <a:rPr lang="es-AR" altLang="es-AR" sz="2000" b="1" i="1" dirty="0" err="1">
                <a:solidFill>
                  <a:srgbClr val="00B0F0"/>
                </a:solidFill>
              </a:rPr>
              <a:t>return</a:t>
            </a:r>
            <a:r>
              <a:rPr lang="es-AR" altLang="es-AR" sz="2000" b="1" i="1" dirty="0">
                <a:solidFill>
                  <a:srgbClr val="00B0F0"/>
                </a:solidFill>
              </a:rPr>
              <a:t> 0 ;</a:t>
            </a:r>
            <a:r>
              <a:rPr lang="es-AR" altLang="es-AR" sz="2000" b="1" i="1" dirty="0"/>
              <a:t>" o escribimos la palabra reservada "</a:t>
            </a:r>
            <a:r>
              <a:rPr lang="es-AR" altLang="es-AR" sz="2000" b="1" i="1" dirty="0">
                <a:solidFill>
                  <a:srgbClr val="00B0F0"/>
                </a:solidFill>
              </a:rPr>
              <a:t>void</a:t>
            </a:r>
            <a:r>
              <a:rPr lang="es-AR" altLang="es-AR" sz="2000" b="1" i="1" dirty="0"/>
              <a:t>" (vacío, sin valor de retorno) antes del nombre de la función. </a:t>
            </a:r>
            <a:endParaRPr lang="es-AR" sz="2000" dirty="0"/>
          </a:p>
        </p:txBody>
      </p:sp>
    </p:spTree>
    <p:extLst>
      <p:ext uri="{BB962C8B-B14F-4D97-AF65-F5344CB8AC3E}">
        <p14:creationId xmlns:p14="http://schemas.microsoft.com/office/powerpoint/2010/main" val="254655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custDataLst>
              <p:tags r:id="rId1"/>
            </p:custDataLst>
          </p:nvPr>
        </p:nvSpPr>
        <p:spPr>
          <a:xfrm>
            <a:off x="0" y="0"/>
            <a:ext cx="8686800" cy="476250"/>
          </a:xfrm>
        </p:spPr>
        <p:txBody>
          <a:bodyPr>
            <a:normAutofit/>
          </a:bodyPr>
          <a:lstStyle/>
          <a:p>
            <a:r>
              <a:rPr lang="es-ES" altLang="es-AR" sz="2400" dirty="0">
                <a:latin typeface="+mn-lt"/>
              </a:rPr>
              <a:t>                        Estructura de un programa escrito en C</a:t>
            </a:r>
          </a:p>
        </p:txBody>
      </p:sp>
      <p:sp>
        <p:nvSpPr>
          <p:cNvPr id="6" name="Rectangle 5"/>
          <p:cNvSpPr txBox="1">
            <a:spLocks noChangeArrowheads="1"/>
          </p:cNvSpPr>
          <p:nvPr>
            <p:custDataLst>
              <p:tags r:id="rId2"/>
            </p:custDataLst>
          </p:nvPr>
        </p:nvSpPr>
        <p:spPr>
          <a:xfrm>
            <a:off x="0" y="620713"/>
            <a:ext cx="4495800" cy="6237287"/>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26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2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0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18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18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s-ES" altLang="es-AR" sz="2000" smtClean="0"/>
              <a:t>En Pseudocódigo:</a:t>
            </a:r>
            <a:endParaRPr lang="es-ES" altLang="es-AR" sz="2000"/>
          </a:p>
        </p:txBody>
      </p:sp>
      <p:sp>
        <p:nvSpPr>
          <p:cNvPr id="7" name="Rectangle 6"/>
          <p:cNvSpPr txBox="1">
            <a:spLocks noChangeArrowheads="1"/>
          </p:cNvSpPr>
          <p:nvPr>
            <p:custDataLst>
              <p:tags r:id="rId3"/>
            </p:custDataLst>
          </p:nvPr>
        </p:nvSpPr>
        <p:spPr>
          <a:xfrm>
            <a:off x="4648200" y="620713"/>
            <a:ext cx="4495800" cy="6237287"/>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26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2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0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18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18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s-ES" altLang="es-AR" sz="2000" smtClean="0"/>
              <a:t>Codificado en </a:t>
            </a:r>
            <a:r>
              <a:rPr lang="es-ES" altLang="es-AR" sz="2000" b="1" i="1" smtClean="0"/>
              <a:t>C</a:t>
            </a:r>
            <a:r>
              <a:rPr lang="es-ES" altLang="es-AR" sz="2000" i="1" smtClean="0"/>
              <a:t>:</a:t>
            </a:r>
            <a:endParaRPr lang="es-ES" altLang="es-AR" sz="2000" i="1"/>
          </a:p>
        </p:txBody>
      </p:sp>
      <p:sp>
        <p:nvSpPr>
          <p:cNvPr id="8" name="Rectangle 7"/>
          <p:cNvSpPr>
            <a:spLocks noChangeArrowheads="1"/>
          </p:cNvSpPr>
          <p:nvPr>
            <p:custDataLst>
              <p:tags r:id="rId4"/>
            </p:custDataLst>
          </p:nvPr>
        </p:nvSpPr>
        <p:spPr bwMode="auto">
          <a:xfrm>
            <a:off x="179388" y="1125538"/>
            <a:ext cx="4321175" cy="5543550"/>
          </a:xfrm>
          <a:prstGeom prst="rect">
            <a:avLst/>
          </a:prstGeom>
          <a:solidFill>
            <a:schemeClr val="accent1">
              <a:alpha val="0"/>
            </a:scheme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AR" sz="1800" i="0" dirty="0">
                <a:solidFill>
                  <a:schemeClr val="tx1"/>
                </a:solidFill>
              </a:rPr>
              <a:t>    </a:t>
            </a:r>
            <a:r>
              <a:rPr lang="es-ES" altLang="es-AR" sz="1800" i="0" dirty="0" smtClean="0">
                <a:solidFill>
                  <a:schemeClr val="tx2"/>
                </a:solidFill>
              </a:rPr>
              <a:t>INICIO</a:t>
            </a:r>
            <a:endParaRPr lang="es-ES" altLang="es-AR" sz="1800" i="0" dirty="0">
              <a:solidFill>
                <a:schemeClr val="tx2"/>
              </a:solidFill>
            </a:endParaRPr>
          </a:p>
          <a:p>
            <a:r>
              <a:rPr lang="es-ES" altLang="es-AR" sz="1800" i="0" dirty="0">
                <a:solidFill>
                  <a:schemeClr val="tx1"/>
                </a:solidFill>
              </a:rPr>
              <a:t>        </a:t>
            </a:r>
            <a:r>
              <a:rPr lang="es-ES" altLang="es-AR" sz="1800" i="0" dirty="0" err="1">
                <a:solidFill>
                  <a:schemeClr val="tx1"/>
                </a:solidFill>
              </a:rPr>
              <a:t>declaración_variables</a:t>
            </a:r>
            <a:endParaRPr lang="es-ES" altLang="es-AR" sz="1800" i="0" dirty="0">
              <a:solidFill>
                <a:schemeClr val="tx1"/>
              </a:solidFill>
            </a:endParaRPr>
          </a:p>
          <a:p>
            <a:r>
              <a:rPr lang="es-ES" altLang="es-AR" sz="1800" i="0" dirty="0">
                <a:solidFill>
                  <a:schemeClr val="tx1"/>
                </a:solidFill>
              </a:rPr>
              <a:t>        </a:t>
            </a:r>
            <a:r>
              <a:rPr lang="es-ES" altLang="es-AR" sz="1800" i="0" dirty="0">
                <a:solidFill>
                  <a:srgbClr val="FFFF00"/>
                </a:solidFill>
              </a:rPr>
              <a:t>sentencias                    </a:t>
            </a:r>
            <a:r>
              <a:rPr lang="es-ES" altLang="es-AR" sz="1800" i="0" dirty="0">
                <a:solidFill>
                  <a:schemeClr val="tx2"/>
                </a:solidFill>
              </a:rPr>
              <a:t>{</a:t>
            </a:r>
            <a:r>
              <a:rPr lang="es-ES" altLang="es-AR" sz="1400" i="0" dirty="0">
                <a:solidFill>
                  <a:schemeClr val="tx2"/>
                </a:solidFill>
              </a:rPr>
              <a:t>comentario</a:t>
            </a:r>
          </a:p>
          <a:p>
            <a:r>
              <a:rPr lang="es-ES" altLang="es-AR" sz="1400" i="0" dirty="0">
                <a:solidFill>
                  <a:schemeClr val="tx2"/>
                </a:solidFill>
              </a:rPr>
              <a:t>                                                                en bloque</a:t>
            </a:r>
            <a:r>
              <a:rPr lang="es-ES" altLang="es-AR" sz="1800" i="0" dirty="0">
                <a:solidFill>
                  <a:schemeClr val="tx2"/>
                </a:solidFill>
              </a:rPr>
              <a:t>}</a:t>
            </a:r>
            <a:r>
              <a:rPr lang="es-ES" altLang="es-AR" sz="1800" i="0" dirty="0">
                <a:solidFill>
                  <a:schemeClr val="tx1"/>
                </a:solidFill>
              </a:rPr>
              <a:t> </a:t>
            </a:r>
          </a:p>
          <a:p>
            <a:r>
              <a:rPr lang="es-ES" altLang="es-AR" sz="1800" i="0" dirty="0">
                <a:solidFill>
                  <a:schemeClr val="tx1"/>
                </a:solidFill>
              </a:rPr>
              <a:t>        </a:t>
            </a:r>
            <a:r>
              <a:rPr lang="es-ES" altLang="es-AR" sz="1800" i="0" dirty="0" err="1">
                <a:solidFill>
                  <a:srgbClr val="66FF33"/>
                </a:solidFill>
              </a:rPr>
              <a:t>Estructura_Cíclica</a:t>
            </a:r>
            <a:r>
              <a:rPr lang="es-ES" altLang="es-AR" sz="1800" i="0" dirty="0">
                <a:solidFill>
                  <a:srgbClr val="66FF33"/>
                </a:solidFill>
              </a:rPr>
              <a:t> ( )</a:t>
            </a:r>
          </a:p>
          <a:p>
            <a:r>
              <a:rPr lang="es-ES" altLang="es-AR" sz="1800" i="0" dirty="0">
                <a:solidFill>
                  <a:schemeClr val="tx1"/>
                </a:solidFill>
              </a:rPr>
              <a:t>            </a:t>
            </a:r>
            <a:r>
              <a:rPr lang="es-ES" altLang="es-AR" sz="1800" i="0" dirty="0" err="1">
                <a:solidFill>
                  <a:srgbClr val="F197E6"/>
                </a:solidFill>
              </a:rPr>
              <a:t>llamado_a_función</a:t>
            </a:r>
            <a:r>
              <a:rPr lang="es-ES" altLang="es-AR" sz="1800" i="0" dirty="0">
                <a:solidFill>
                  <a:srgbClr val="F197E6"/>
                </a:solidFill>
              </a:rPr>
              <a:t> ( )</a:t>
            </a:r>
          </a:p>
          <a:p>
            <a:r>
              <a:rPr lang="es-ES" altLang="es-AR" sz="1800" i="0" dirty="0">
                <a:solidFill>
                  <a:schemeClr val="tx1"/>
                </a:solidFill>
              </a:rPr>
              <a:t>            </a:t>
            </a:r>
            <a:r>
              <a:rPr lang="es-ES" altLang="es-AR" sz="1800" i="0" dirty="0">
                <a:solidFill>
                  <a:srgbClr val="FFFF00"/>
                </a:solidFill>
              </a:rPr>
              <a:t>sentencias</a:t>
            </a:r>
          </a:p>
          <a:p>
            <a:r>
              <a:rPr lang="es-ES" altLang="es-AR" sz="1800" i="0" dirty="0">
                <a:solidFill>
                  <a:schemeClr val="tx1"/>
                </a:solidFill>
              </a:rPr>
              <a:t>                                               </a:t>
            </a:r>
            <a:r>
              <a:rPr lang="es-ES" altLang="es-AR" sz="1800" i="0" dirty="0">
                <a:solidFill>
                  <a:schemeClr val="tx2"/>
                </a:solidFill>
              </a:rPr>
              <a:t>{</a:t>
            </a:r>
            <a:r>
              <a:rPr lang="es-ES" altLang="es-AR" sz="1400" i="0" dirty="0">
                <a:solidFill>
                  <a:schemeClr val="tx2"/>
                </a:solidFill>
              </a:rPr>
              <a:t>comentario</a:t>
            </a:r>
            <a:r>
              <a:rPr lang="es-ES" altLang="es-AR" sz="1800" i="0" dirty="0">
                <a:solidFill>
                  <a:schemeClr val="tx2"/>
                </a:solidFill>
              </a:rPr>
              <a:t>}</a:t>
            </a:r>
            <a:r>
              <a:rPr lang="es-ES" altLang="es-AR" sz="1800" i="0" dirty="0">
                <a:solidFill>
                  <a:schemeClr val="tx1"/>
                </a:solidFill>
              </a:rPr>
              <a:t> </a:t>
            </a:r>
          </a:p>
          <a:p>
            <a:r>
              <a:rPr lang="es-ES" altLang="es-AR" sz="1800" i="0" dirty="0">
                <a:solidFill>
                  <a:schemeClr val="tx1"/>
                </a:solidFill>
              </a:rPr>
              <a:t>            </a:t>
            </a:r>
            <a:r>
              <a:rPr lang="es-ES" altLang="es-AR" sz="1800" i="0" dirty="0" err="1">
                <a:solidFill>
                  <a:srgbClr val="66FF33"/>
                </a:solidFill>
              </a:rPr>
              <a:t>Estructura_Codicional</a:t>
            </a:r>
            <a:r>
              <a:rPr lang="es-ES" altLang="es-AR" sz="1800" i="0" dirty="0">
                <a:solidFill>
                  <a:srgbClr val="66FF33"/>
                </a:solidFill>
              </a:rPr>
              <a:t> ( )</a:t>
            </a:r>
          </a:p>
          <a:p>
            <a:r>
              <a:rPr lang="es-ES" altLang="es-AR" sz="1800" i="0" dirty="0">
                <a:solidFill>
                  <a:schemeClr val="tx1"/>
                </a:solidFill>
              </a:rPr>
              <a:t>                </a:t>
            </a:r>
            <a:r>
              <a:rPr lang="es-ES" altLang="es-AR" sz="1800" i="0" dirty="0">
                <a:solidFill>
                  <a:srgbClr val="FFFF00"/>
                </a:solidFill>
              </a:rPr>
              <a:t>sentencias</a:t>
            </a:r>
          </a:p>
          <a:p>
            <a:r>
              <a:rPr lang="es-ES" altLang="es-AR" sz="1800" i="0" dirty="0">
                <a:solidFill>
                  <a:schemeClr val="tx1"/>
                </a:solidFill>
              </a:rPr>
              <a:t>               </a:t>
            </a:r>
            <a:r>
              <a:rPr lang="es-ES" altLang="es-AR" sz="1800" i="0" dirty="0">
                <a:solidFill>
                  <a:srgbClr val="F197E6"/>
                </a:solidFill>
              </a:rPr>
              <a:t> </a:t>
            </a:r>
            <a:r>
              <a:rPr lang="es-ES" altLang="es-AR" sz="1800" i="0" dirty="0" err="1">
                <a:solidFill>
                  <a:srgbClr val="F197E6"/>
                </a:solidFill>
              </a:rPr>
              <a:t>llamado_a_función</a:t>
            </a:r>
            <a:r>
              <a:rPr lang="es-ES" altLang="es-AR" sz="1800" i="0" dirty="0">
                <a:solidFill>
                  <a:srgbClr val="F197E6"/>
                </a:solidFill>
              </a:rPr>
              <a:t> ( )</a:t>
            </a:r>
          </a:p>
          <a:p>
            <a:r>
              <a:rPr lang="es-ES" altLang="es-AR" sz="1800" i="0" dirty="0">
                <a:solidFill>
                  <a:schemeClr val="tx1"/>
                </a:solidFill>
              </a:rPr>
              <a:t>            </a:t>
            </a:r>
            <a:r>
              <a:rPr lang="es-ES" altLang="es-AR" sz="1800" i="0" dirty="0">
                <a:solidFill>
                  <a:srgbClr val="66FF33"/>
                </a:solidFill>
              </a:rPr>
              <a:t>FIN-</a:t>
            </a:r>
            <a:r>
              <a:rPr lang="es-ES" altLang="es-AR" sz="1800" i="0" dirty="0" err="1">
                <a:solidFill>
                  <a:srgbClr val="66FF33"/>
                </a:solidFill>
              </a:rPr>
              <a:t>Estructura_Condicional</a:t>
            </a:r>
            <a:r>
              <a:rPr lang="es-ES" altLang="es-AR" sz="1800" i="0" dirty="0">
                <a:solidFill>
                  <a:schemeClr val="tx1"/>
                </a:solidFill>
              </a:rPr>
              <a:t>    </a:t>
            </a:r>
          </a:p>
          <a:p>
            <a:r>
              <a:rPr lang="es-ES" altLang="es-AR" sz="1800" i="0" dirty="0">
                <a:solidFill>
                  <a:schemeClr val="tx1"/>
                </a:solidFill>
              </a:rPr>
              <a:t>        </a:t>
            </a:r>
          </a:p>
          <a:p>
            <a:r>
              <a:rPr lang="es-ES" altLang="es-AR" sz="1800" i="0" dirty="0">
                <a:solidFill>
                  <a:schemeClr val="tx1"/>
                </a:solidFill>
              </a:rPr>
              <a:t>        </a:t>
            </a:r>
            <a:r>
              <a:rPr lang="es-ES" altLang="es-AR" sz="1800" i="0" dirty="0">
                <a:solidFill>
                  <a:srgbClr val="66FF33"/>
                </a:solidFill>
              </a:rPr>
              <a:t>FIN-</a:t>
            </a:r>
            <a:r>
              <a:rPr lang="es-ES" altLang="es-AR" sz="1800" i="0" dirty="0" err="1">
                <a:solidFill>
                  <a:srgbClr val="66FF33"/>
                </a:solidFill>
              </a:rPr>
              <a:t>Estructura_Cíclica</a:t>
            </a:r>
            <a:endParaRPr lang="es-ES" altLang="es-AR" sz="1800" i="0" dirty="0">
              <a:solidFill>
                <a:srgbClr val="66FF33"/>
              </a:solidFill>
            </a:endParaRPr>
          </a:p>
          <a:p>
            <a:r>
              <a:rPr lang="es-ES" altLang="es-AR" sz="1800" i="0" dirty="0">
                <a:solidFill>
                  <a:schemeClr val="tx1"/>
                </a:solidFill>
              </a:rPr>
              <a:t>        </a:t>
            </a:r>
            <a:r>
              <a:rPr lang="es-ES" altLang="es-AR" sz="1800" i="0" dirty="0" err="1">
                <a:solidFill>
                  <a:srgbClr val="F197E6"/>
                </a:solidFill>
              </a:rPr>
              <a:t>llamado_a_función</a:t>
            </a:r>
            <a:r>
              <a:rPr lang="es-ES" altLang="es-AR" sz="1800" i="0" dirty="0">
                <a:solidFill>
                  <a:srgbClr val="F197E6"/>
                </a:solidFill>
              </a:rPr>
              <a:t>( )</a:t>
            </a:r>
          </a:p>
          <a:p>
            <a:r>
              <a:rPr lang="es-ES" altLang="es-AR" sz="1800" i="0" dirty="0">
                <a:solidFill>
                  <a:schemeClr val="tx1"/>
                </a:solidFill>
              </a:rPr>
              <a:t>    </a:t>
            </a:r>
          </a:p>
          <a:p>
            <a:r>
              <a:rPr lang="es-ES" altLang="es-AR" sz="1800" i="0" dirty="0">
                <a:solidFill>
                  <a:schemeClr val="tx1"/>
                </a:solidFill>
              </a:rPr>
              <a:t>     </a:t>
            </a:r>
            <a:r>
              <a:rPr lang="es-ES" altLang="es-AR" sz="1800" i="0" dirty="0">
                <a:solidFill>
                  <a:schemeClr val="tx2"/>
                </a:solidFill>
              </a:rPr>
              <a:t>FIN</a:t>
            </a:r>
          </a:p>
        </p:txBody>
      </p:sp>
      <p:sp>
        <p:nvSpPr>
          <p:cNvPr id="9" name="Rectangle 8"/>
          <p:cNvSpPr>
            <a:spLocks noChangeArrowheads="1"/>
          </p:cNvSpPr>
          <p:nvPr>
            <p:custDataLst>
              <p:tags r:id="rId5"/>
            </p:custDataLst>
          </p:nvPr>
        </p:nvSpPr>
        <p:spPr bwMode="auto">
          <a:xfrm>
            <a:off x="4643438" y="1125538"/>
            <a:ext cx="4321175" cy="5543550"/>
          </a:xfrm>
          <a:prstGeom prst="rect">
            <a:avLst/>
          </a:prstGeom>
          <a:solidFill>
            <a:schemeClr val="accent1">
              <a:alpha val="0"/>
            </a:scheme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AR" sz="1800" i="0" dirty="0">
                <a:solidFill>
                  <a:srgbClr val="99CCFF"/>
                </a:solidFill>
              </a:rPr>
              <a:t># &lt;</a:t>
            </a:r>
            <a:r>
              <a:rPr lang="es-ES" altLang="es-AR" sz="1800" i="0" dirty="0" err="1">
                <a:solidFill>
                  <a:srgbClr val="99CCFF"/>
                </a:solidFill>
              </a:rPr>
              <a:t>Librerias_Standard</a:t>
            </a:r>
            <a:r>
              <a:rPr lang="es-ES" altLang="es-AR" sz="1800" i="0" dirty="0">
                <a:solidFill>
                  <a:srgbClr val="99CCFF"/>
                </a:solidFill>
              </a:rPr>
              <a:t>&gt;</a:t>
            </a:r>
          </a:p>
          <a:p>
            <a:r>
              <a:rPr lang="es-ES" altLang="es-AR" sz="1800" i="0" dirty="0">
                <a:solidFill>
                  <a:srgbClr val="99CCFF"/>
                </a:solidFill>
              </a:rPr>
              <a:t># </a:t>
            </a:r>
            <a:r>
              <a:rPr lang="es-ES" altLang="es-AR" sz="1800" i="0" dirty="0" err="1">
                <a:solidFill>
                  <a:srgbClr val="99CCFF"/>
                </a:solidFill>
              </a:rPr>
              <a:t>Definición_de_Constantes</a:t>
            </a:r>
            <a:endParaRPr lang="es-ES" altLang="es-AR" sz="1800" i="0" dirty="0">
              <a:solidFill>
                <a:srgbClr val="99CCFF"/>
              </a:solidFill>
            </a:endParaRPr>
          </a:p>
          <a:p>
            <a:endParaRPr lang="es-ES" altLang="es-AR" sz="1800" i="0" dirty="0">
              <a:solidFill>
                <a:schemeClr val="tx1"/>
              </a:solidFill>
            </a:endParaRPr>
          </a:p>
          <a:p>
            <a:r>
              <a:rPr lang="es-ES" altLang="es-AR" sz="1800" i="0" dirty="0" err="1">
                <a:solidFill>
                  <a:schemeClr val="tx2"/>
                </a:solidFill>
              </a:rPr>
              <a:t>Definición_De_Funciones</a:t>
            </a:r>
            <a:r>
              <a:rPr lang="es-ES" altLang="es-AR" sz="1800" i="0" dirty="0">
                <a:solidFill>
                  <a:schemeClr val="tx1"/>
                </a:solidFill>
              </a:rPr>
              <a:t>     </a:t>
            </a:r>
            <a:r>
              <a:rPr lang="es-ES" altLang="es-AR" sz="1800" i="0" dirty="0">
                <a:solidFill>
                  <a:schemeClr val="tx2"/>
                </a:solidFill>
              </a:rPr>
              <a:t>/* </a:t>
            </a:r>
            <a:r>
              <a:rPr lang="es-ES" altLang="es-AR" sz="1400" i="0" dirty="0">
                <a:solidFill>
                  <a:schemeClr val="tx2"/>
                </a:solidFill>
              </a:rPr>
              <a:t>comentario</a:t>
            </a:r>
          </a:p>
          <a:p>
            <a:r>
              <a:rPr lang="es-ES" altLang="es-AR" sz="1800" i="0" dirty="0">
                <a:solidFill>
                  <a:schemeClr val="tx2"/>
                </a:solidFill>
              </a:rPr>
              <a:t>                                                 </a:t>
            </a:r>
            <a:r>
              <a:rPr lang="es-ES" altLang="es-AR" sz="1400" i="0" dirty="0">
                <a:solidFill>
                  <a:schemeClr val="tx2"/>
                </a:solidFill>
              </a:rPr>
              <a:t>en bloque </a:t>
            </a:r>
            <a:r>
              <a:rPr lang="es-ES" altLang="es-AR" sz="1800" i="0" dirty="0">
                <a:solidFill>
                  <a:schemeClr val="tx2"/>
                </a:solidFill>
              </a:rPr>
              <a:t>*/</a:t>
            </a:r>
          </a:p>
          <a:p>
            <a:r>
              <a:rPr lang="es-ES" altLang="es-AR" sz="1800" i="0" dirty="0">
                <a:solidFill>
                  <a:schemeClr val="tx1"/>
                </a:solidFill>
              </a:rPr>
              <a:t>tipo</a:t>
            </a:r>
            <a:r>
              <a:rPr lang="es-ES" altLang="es-AR" sz="1800" i="0" dirty="0">
                <a:solidFill>
                  <a:srgbClr val="FFFF00"/>
                </a:solidFill>
              </a:rPr>
              <a:t> </a:t>
            </a:r>
            <a:r>
              <a:rPr lang="es-ES" altLang="es-AR" sz="1800" i="0" dirty="0">
                <a:solidFill>
                  <a:srgbClr val="66FF33"/>
                </a:solidFill>
              </a:rPr>
              <a:t>main</a:t>
            </a:r>
            <a:r>
              <a:rPr lang="es-ES" altLang="es-AR" sz="1800" i="0" dirty="0">
                <a:solidFill>
                  <a:srgbClr val="FFFF00"/>
                </a:solidFill>
              </a:rPr>
              <a:t> ( ) {                    </a:t>
            </a:r>
            <a:r>
              <a:rPr lang="es-ES" altLang="es-AR" sz="1800" i="0" dirty="0">
                <a:solidFill>
                  <a:schemeClr val="tx2"/>
                </a:solidFill>
              </a:rPr>
              <a:t>// </a:t>
            </a:r>
            <a:r>
              <a:rPr lang="es-ES" altLang="es-AR" sz="1400" i="0" dirty="0">
                <a:solidFill>
                  <a:schemeClr val="tx2"/>
                </a:solidFill>
              </a:rPr>
              <a:t>función principal</a:t>
            </a:r>
          </a:p>
          <a:p>
            <a:r>
              <a:rPr lang="es-ES" altLang="es-AR" sz="1800" i="0" dirty="0">
                <a:solidFill>
                  <a:schemeClr val="tx1"/>
                </a:solidFill>
              </a:rPr>
              <a:t>        </a:t>
            </a:r>
            <a:r>
              <a:rPr lang="es-ES" altLang="es-AR" sz="1800" i="0" dirty="0" err="1">
                <a:solidFill>
                  <a:srgbClr val="66FF33"/>
                </a:solidFill>
              </a:rPr>
              <a:t>variables_locales</a:t>
            </a:r>
            <a:r>
              <a:rPr lang="es-ES" altLang="es-AR" sz="1800" i="0" dirty="0">
                <a:solidFill>
                  <a:srgbClr val="66FF33"/>
                </a:solidFill>
              </a:rPr>
              <a:t> </a:t>
            </a:r>
            <a:r>
              <a:rPr lang="es-ES" altLang="es-AR" sz="1800" i="0" dirty="0">
                <a:solidFill>
                  <a:srgbClr val="FFFF00"/>
                </a:solidFill>
              </a:rPr>
              <a:t>;</a:t>
            </a:r>
          </a:p>
          <a:p>
            <a:r>
              <a:rPr lang="es-ES" altLang="es-AR" sz="1800" i="0" dirty="0">
                <a:solidFill>
                  <a:schemeClr val="tx1"/>
                </a:solidFill>
              </a:rPr>
              <a:t>        </a:t>
            </a:r>
            <a:r>
              <a:rPr lang="es-ES" altLang="es-AR" sz="1800" i="0" dirty="0">
                <a:solidFill>
                  <a:srgbClr val="66FF33"/>
                </a:solidFill>
              </a:rPr>
              <a:t>sentencias </a:t>
            </a:r>
            <a:r>
              <a:rPr lang="es-ES" altLang="es-AR" sz="1800" i="0" dirty="0">
                <a:solidFill>
                  <a:srgbClr val="FFFF00"/>
                </a:solidFill>
              </a:rPr>
              <a:t>;</a:t>
            </a:r>
          </a:p>
          <a:p>
            <a:r>
              <a:rPr lang="es-ES" altLang="es-AR" sz="1800" i="0" dirty="0">
                <a:solidFill>
                  <a:schemeClr val="tx1"/>
                </a:solidFill>
              </a:rPr>
              <a:t>        </a:t>
            </a:r>
            <a:r>
              <a:rPr lang="es-ES" altLang="es-AR" sz="1800" i="0" dirty="0" err="1">
                <a:solidFill>
                  <a:schemeClr val="tx1"/>
                </a:solidFill>
              </a:rPr>
              <a:t>Estructura_Cíclica</a:t>
            </a:r>
            <a:r>
              <a:rPr lang="es-ES" altLang="es-AR" sz="1800" i="0" dirty="0">
                <a:solidFill>
                  <a:schemeClr val="tx1"/>
                </a:solidFill>
              </a:rPr>
              <a:t> </a:t>
            </a:r>
            <a:r>
              <a:rPr lang="es-ES" altLang="es-AR" sz="1800" i="0" dirty="0">
                <a:solidFill>
                  <a:srgbClr val="FFFF00"/>
                </a:solidFill>
              </a:rPr>
              <a:t>( ) {</a:t>
            </a:r>
          </a:p>
          <a:p>
            <a:r>
              <a:rPr lang="es-ES" altLang="es-AR" sz="1800" i="0" dirty="0">
                <a:solidFill>
                  <a:schemeClr val="tx1"/>
                </a:solidFill>
              </a:rPr>
              <a:t>             </a:t>
            </a:r>
            <a:r>
              <a:rPr lang="es-ES" altLang="es-AR" sz="1800" i="0" dirty="0">
                <a:solidFill>
                  <a:srgbClr val="66FF33"/>
                </a:solidFill>
              </a:rPr>
              <a:t>sentencias </a:t>
            </a:r>
            <a:r>
              <a:rPr lang="es-ES" altLang="es-AR" sz="1800" i="0" dirty="0">
                <a:solidFill>
                  <a:srgbClr val="FFFF00"/>
                </a:solidFill>
              </a:rPr>
              <a:t>;</a:t>
            </a:r>
          </a:p>
          <a:p>
            <a:r>
              <a:rPr lang="es-ES" altLang="es-AR" sz="1800" i="0" dirty="0">
                <a:solidFill>
                  <a:schemeClr val="tx1"/>
                </a:solidFill>
              </a:rPr>
              <a:t>             </a:t>
            </a:r>
            <a:r>
              <a:rPr lang="es-ES" altLang="es-AR" sz="1800" i="0" dirty="0" err="1">
                <a:solidFill>
                  <a:srgbClr val="66FF33"/>
                </a:solidFill>
              </a:rPr>
              <a:t>llamado_a_función</a:t>
            </a:r>
            <a:r>
              <a:rPr lang="es-ES" altLang="es-AR" sz="1800" i="0" dirty="0">
                <a:solidFill>
                  <a:srgbClr val="66FF33"/>
                </a:solidFill>
              </a:rPr>
              <a:t> </a:t>
            </a:r>
            <a:r>
              <a:rPr lang="es-ES" altLang="es-AR" sz="1800" i="0" dirty="0">
                <a:solidFill>
                  <a:srgbClr val="FFFF00"/>
                </a:solidFill>
              </a:rPr>
              <a:t>( ) ;</a:t>
            </a:r>
          </a:p>
          <a:p>
            <a:r>
              <a:rPr lang="es-ES" altLang="es-AR" sz="1800" i="0" dirty="0">
                <a:solidFill>
                  <a:schemeClr val="tx1"/>
                </a:solidFill>
              </a:rPr>
              <a:t>             </a:t>
            </a:r>
            <a:r>
              <a:rPr lang="es-ES" altLang="es-AR" sz="1800" i="0" dirty="0" err="1">
                <a:solidFill>
                  <a:schemeClr val="tx1"/>
                </a:solidFill>
              </a:rPr>
              <a:t>Estructura_Condicional</a:t>
            </a:r>
            <a:r>
              <a:rPr lang="es-ES" altLang="es-AR" sz="1800" i="0" dirty="0">
                <a:solidFill>
                  <a:schemeClr val="tx1"/>
                </a:solidFill>
              </a:rPr>
              <a:t> </a:t>
            </a:r>
            <a:r>
              <a:rPr lang="es-ES" altLang="es-AR" sz="1800" i="0" dirty="0">
                <a:solidFill>
                  <a:srgbClr val="FFFF00"/>
                </a:solidFill>
              </a:rPr>
              <a:t>( ) {</a:t>
            </a:r>
          </a:p>
          <a:p>
            <a:r>
              <a:rPr lang="es-ES" altLang="es-AR" sz="1800" i="0" dirty="0">
                <a:solidFill>
                  <a:schemeClr val="tx1"/>
                </a:solidFill>
              </a:rPr>
              <a:t>                  </a:t>
            </a:r>
            <a:r>
              <a:rPr lang="es-ES" altLang="es-AR" sz="1800" i="0" dirty="0">
                <a:solidFill>
                  <a:srgbClr val="66FF33"/>
                </a:solidFill>
              </a:rPr>
              <a:t>sentencias </a:t>
            </a:r>
            <a:r>
              <a:rPr lang="es-ES" altLang="es-AR" sz="1800" i="0" dirty="0">
                <a:solidFill>
                  <a:srgbClr val="FFFF00"/>
                </a:solidFill>
              </a:rPr>
              <a:t>;</a:t>
            </a:r>
          </a:p>
          <a:p>
            <a:r>
              <a:rPr lang="es-ES" altLang="es-AR" sz="1800" i="0" dirty="0">
                <a:solidFill>
                  <a:schemeClr val="tx1"/>
                </a:solidFill>
              </a:rPr>
              <a:t>                  </a:t>
            </a:r>
            <a:r>
              <a:rPr lang="es-ES" altLang="es-AR" sz="1800" i="0" dirty="0" err="1">
                <a:solidFill>
                  <a:srgbClr val="66FF33"/>
                </a:solidFill>
              </a:rPr>
              <a:t>llamado_a_función</a:t>
            </a:r>
            <a:r>
              <a:rPr lang="es-ES" altLang="es-AR" sz="1800" i="0" dirty="0">
                <a:solidFill>
                  <a:srgbClr val="66FF33"/>
                </a:solidFill>
              </a:rPr>
              <a:t> </a:t>
            </a:r>
            <a:r>
              <a:rPr lang="es-ES" altLang="es-AR" sz="1800" i="0" dirty="0">
                <a:solidFill>
                  <a:srgbClr val="FFFF00"/>
                </a:solidFill>
              </a:rPr>
              <a:t>( ) ;</a:t>
            </a:r>
            <a:r>
              <a:rPr lang="es-ES" altLang="es-AR" sz="1800" i="0" dirty="0">
                <a:solidFill>
                  <a:schemeClr val="tx1"/>
                </a:solidFill>
              </a:rPr>
              <a:t> </a:t>
            </a:r>
          </a:p>
          <a:p>
            <a:r>
              <a:rPr lang="es-ES" altLang="es-AR" sz="1800" i="0" dirty="0">
                <a:solidFill>
                  <a:schemeClr val="tx1"/>
                </a:solidFill>
              </a:rPr>
              <a:t>             </a:t>
            </a:r>
            <a:r>
              <a:rPr lang="es-ES" altLang="es-AR" sz="1800" i="0" dirty="0">
                <a:solidFill>
                  <a:srgbClr val="FFFF00"/>
                </a:solidFill>
              </a:rPr>
              <a:t>} </a:t>
            </a:r>
            <a:r>
              <a:rPr lang="es-ES" altLang="es-AR" sz="1800" i="0" dirty="0">
                <a:solidFill>
                  <a:schemeClr val="tx1"/>
                </a:solidFill>
              </a:rPr>
              <a:t>                </a:t>
            </a:r>
            <a:r>
              <a:rPr lang="es-ES" altLang="es-AR" sz="1800" i="0" dirty="0">
                <a:solidFill>
                  <a:schemeClr val="tx2"/>
                </a:solidFill>
              </a:rPr>
              <a:t>// </a:t>
            </a:r>
            <a:r>
              <a:rPr lang="es-ES" altLang="es-AR" sz="1400" i="0" dirty="0">
                <a:solidFill>
                  <a:schemeClr val="tx2"/>
                </a:solidFill>
              </a:rPr>
              <a:t>fin estructura condicional</a:t>
            </a:r>
          </a:p>
          <a:p>
            <a:r>
              <a:rPr lang="es-ES" altLang="es-AR" sz="1800" i="0" dirty="0">
                <a:solidFill>
                  <a:schemeClr val="tx1"/>
                </a:solidFill>
              </a:rPr>
              <a:t>        </a:t>
            </a:r>
            <a:r>
              <a:rPr lang="es-ES" altLang="es-AR" sz="1800" i="0" dirty="0">
                <a:solidFill>
                  <a:srgbClr val="FFFF00"/>
                </a:solidFill>
              </a:rPr>
              <a:t>}</a:t>
            </a:r>
            <a:r>
              <a:rPr lang="es-ES" altLang="es-AR" sz="1800" i="0" dirty="0">
                <a:solidFill>
                  <a:schemeClr val="tx1"/>
                </a:solidFill>
              </a:rPr>
              <a:t>                         </a:t>
            </a:r>
            <a:r>
              <a:rPr lang="es-ES" altLang="es-AR" sz="1800" i="0" dirty="0">
                <a:solidFill>
                  <a:schemeClr val="tx2"/>
                </a:solidFill>
              </a:rPr>
              <a:t>// </a:t>
            </a:r>
            <a:r>
              <a:rPr lang="es-ES" altLang="es-AR" sz="1400" i="0" dirty="0">
                <a:solidFill>
                  <a:schemeClr val="tx2"/>
                </a:solidFill>
              </a:rPr>
              <a:t>fin estructura repetitiva</a:t>
            </a:r>
          </a:p>
          <a:p>
            <a:r>
              <a:rPr lang="es-ES" altLang="es-AR" sz="1800" i="0" dirty="0">
                <a:solidFill>
                  <a:schemeClr val="tx1"/>
                </a:solidFill>
              </a:rPr>
              <a:t>        </a:t>
            </a:r>
            <a:r>
              <a:rPr lang="es-ES" altLang="es-AR" sz="1800" i="0" dirty="0" err="1">
                <a:solidFill>
                  <a:schemeClr val="tx1"/>
                </a:solidFill>
              </a:rPr>
              <a:t>return</a:t>
            </a:r>
            <a:r>
              <a:rPr lang="es-ES" altLang="es-AR" sz="1800" i="0" dirty="0">
                <a:solidFill>
                  <a:schemeClr val="tx1"/>
                </a:solidFill>
              </a:rPr>
              <a:t> </a:t>
            </a:r>
            <a:r>
              <a:rPr lang="es-ES" altLang="es-AR" sz="1800" i="0" dirty="0">
                <a:solidFill>
                  <a:schemeClr val="tx2"/>
                </a:solidFill>
              </a:rPr>
              <a:t>0 </a:t>
            </a:r>
            <a:r>
              <a:rPr lang="es-ES" altLang="es-AR" sz="1800" i="0" dirty="0">
                <a:solidFill>
                  <a:srgbClr val="FFFF00"/>
                </a:solidFill>
              </a:rPr>
              <a:t>;</a:t>
            </a:r>
          </a:p>
          <a:p>
            <a:r>
              <a:rPr lang="es-ES" altLang="es-AR" sz="1800" i="0" dirty="0">
                <a:solidFill>
                  <a:srgbClr val="FFFF00"/>
                </a:solidFill>
              </a:rPr>
              <a:t>}</a:t>
            </a:r>
            <a:r>
              <a:rPr lang="es-ES" altLang="es-AR" sz="1800" i="0" dirty="0">
                <a:solidFill>
                  <a:schemeClr val="tx1"/>
                </a:solidFill>
              </a:rPr>
              <a:t>                     </a:t>
            </a:r>
            <a:r>
              <a:rPr lang="es-ES" altLang="es-AR" sz="1800" i="0" dirty="0">
                <a:solidFill>
                  <a:schemeClr val="tx2"/>
                </a:solidFill>
              </a:rPr>
              <a:t>// </a:t>
            </a:r>
            <a:r>
              <a:rPr lang="es-ES" altLang="es-AR" sz="1400" i="0" dirty="0">
                <a:solidFill>
                  <a:schemeClr val="tx2"/>
                </a:solidFill>
              </a:rPr>
              <a:t>fin función main() = fin programa</a:t>
            </a:r>
          </a:p>
        </p:txBody>
      </p:sp>
      <p:sp>
        <p:nvSpPr>
          <p:cNvPr id="10" name="Line 9"/>
          <p:cNvSpPr>
            <a:spLocks noChangeShapeType="1"/>
          </p:cNvSpPr>
          <p:nvPr>
            <p:custDataLst>
              <p:tags r:id="rId6"/>
            </p:custDataLst>
          </p:nvPr>
        </p:nvSpPr>
        <p:spPr bwMode="auto">
          <a:xfrm>
            <a:off x="900113" y="3933825"/>
            <a:ext cx="0" cy="790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1" name="Line 10"/>
          <p:cNvSpPr>
            <a:spLocks noChangeShapeType="1"/>
          </p:cNvSpPr>
          <p:nvPr>
            <p:custDataLst>
              <p:tags r:id="rId7"/>
            </p:custDataLst>
          </p:nvPr>
        </p:nvSpPr>
        <p:spPr bwMode="auto">
          <a:xfrm>
            <a:off x="611188" y="2852738"/>
            <a:ext cx="0" cy="2447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2" name="Line 11"/>
          <p:cNvSpPr>
            <a:spLocks noChangeShapeType="1"/>
          </p:cNvSpPr>
          <p:nvPr>
            <p:custDataLst>
              <p:tags r:id="rId8"/>
            </p:custDataLst>
          </p:nvPr>
        </p:nvSpPr>
        <p:spPr bwMode="auto">
          <a:xfrm>
            <a:off x="323850" y="1700213"/>
            <a:ext cx="0" cy="4392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6" name="Line 12"/>
          <p:cNvSpPr>
            <a:spLocks noChangeShapeType="1"/>
          </p:cNvSpPr>
          <p:nvPr>
            <p:custDataLst>
              <p:tags r:id="rId9"/>
            </p:custDataLst>
          </p:nvPr>
        </p:nvSpPr>
        <p:spPr bwMode="auto">
          <a:xfrm>
            <a:off x="323850" y="1700213"/>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 name="Line 13"/>
          <p:cNvSpPr>
            <a:spLocks noChangeShapeType="1"/>
          </p:cNvSpPr>
          <p:nvPr>
            <p:custDataLst>
              <p:tags r:id="rId10"/>
            </p:custDataLst>
          </p:nvPr>
        </p:nvSpPr>
        <p:spPr bwMode="auto">
          <a:xfrm>
            <a:off x="900113" y="4724400"/>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 name="Line 14"/>
          <p:cNvSpPr>
            <a:spLocks noChangeShapeType="1"/>
          </p:cNvSpPr>
          <p:nvPr>
            <p:custDataLst>
              <p:tags r:id="rId11"/>
            </p:custDataLst>
          </p:nvPr>
        </p:nvSpPr>
        <p:spPr bwMode="auto">
          <a:xfrm>
            <a:off x="900113" y="3933825"/>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9" name="Line 15"/>
          <p:cNvSpPr>
            <a:spLocks noChangeShapeType="1"/>
          </p:cNvSpPr>
          <p:nvPr>
            <p:custDataLst>
              <p:tags r:id="rId12"/>
            </p:custDataLst>
          </p:nvPr>
        </p:nvSpPr>
        <p:spPr bwMode="auto">
          <a:xfrm>
            <a:off x="611188" y="2852738"/>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0" name="Line 16"/>
          <p:cNvSpPr>
            <a:spLocks noChangeShapeType="1"/>
          </p:cNvSpPr>
          <p:nvPr>
            <p:custDataLst>
              <p:tags r:id="rId13"/>
            </p:custDataLst>
          </p:nvPr>
        </p:nvSpPr>
        <p:spPr bwMode="auto">
          <a:xfrm>
            <a:off x="611188" y="5300663"/>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1" name="Line 17"/>
          <p:cNvSpPr>
            <a:spLocks noChangeShapeType="1"/>
          </p:cNvSpPr>
          <p:nvPr>
            <p:custDataLst>
              <p:tags r:id="rId14"/>
            </p:custDataLst>
          </p:nvPr>
        </p:nvSpPr>
        <p:spPr bwMode="auto">
          <a:xfrm>
            <a:off x="323850" y="6092825"/>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extLst>
      <p:ext uri="{BB962C8B-B14F-4D97-AF65-F5344CB8AC3E}">
        <p14:creationId xmlns:p14="http://schemas.microsoft.com/office/powerpoint/2010/main" val="8195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custDataLst>
              <p:tags r:id="rId1"/>
            </p:custDataLst>
          </p:nvPr>
        </p:nvSpPr>
        <p:spPr>
          <a:xfrm>
            <a:off x="0" y="476250"/>
            <a:ext cx="9144000" cy="6381750"/>
          </a:xfrm>
          <a:prstGeom prst="rect">
            <a:avLst/>
          </a:prstGeom>
        </p:spPr>
        <p:txBody>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s-ES" altLang="es-AR" sz="2000" dirty="0" smtClean="0">
                <a:latin typeface="Comic Sans MS" pitchFamily="66" charset="0"/>
              </a:rPr>
              <a:t>Es usual que en un programa el usuario introduzca datos por el teclado. Para ello contamos con varias posibilidades: Usar las funciones de la biblioteca estándar es la más usual de éstas, aunque no es la mejor es la más fácil de aprender. En pseudocódigo hemos usado las funciones </a:t>
            </a:r>
            <a:r>
              <a:rPr lang="es-ES" altLang="es-AR" sz="2000" dirty="0" smtClean="0">
                <a:solidFill>
                  <a:srgbClr val="FFFF00"/>
                </a:solidFill>
                <a:latin typeface="Comic Sans MS" pitchFamily="66" charset="0"/>
              </a:rPr>
              <a:t>LEER( )</a:t>
            </a:r>
            <a:r>
              <a:rPr lang="es-ES" altLang="es-AR" sz="2000" dirty="0" smtClean="0">
                <a:solidFill>
                  <a:srgbClr val="00B0F0"/>
                </a:solidFill>
                <a:latin typeface="Comic Sans MS" pitchFamily="66" charset="0"/>
              </a:rPr>
              <a:t> </a:t>
            </a:r>
            <a:r>
              <a:rPr lang="es-ES" altLang="es-AR" sz="2000" dirty="0" smtClean="0">
                <a:latin typeface="Comic Sans MS" pitchFamily="66" charset="0"/>
              </a:rPr>
              <a:t>y </a:t>
            </a:r>
            <a:r>
              <a:rPr lang="es-ES" altLang="es-AR" sz="2000" dirty="0" smtClean="0">
                <a:solidFill>
                  <a:srgbClr val="FFFF00"/>
                </a:solidFill>
                <a:latin typeface="Comic Sans MS" pitchFamily="66" charset="0"/>
              </a:rPr>
              <a:t>MOSTRAR( )</a:t>
            </a:r>
            <a:r>
              <a:rPr lang="es-ES" altLang="es-AR" sz="2000" dirty="0" smtClean="0">
                <a:latin typeface="Comic Sans MS" pitchFamily="66" charset="0"/>
              </a:rPr>
              <a:t>, que tienen equivalentes en </a:t>
            </a:r>
            <a:r>
              <a:rPr lang="es-ES" altLang="es-AR" sz="2000" b="1" i="1" dirty="0" smtClean="0">
                <a:latin typeface="Comic Sans MS" pitchFamily="66" charset="0"/>
              </a:rPr>
              <a:t>C.</a:t>
            </a:r>
          </a:p>
          <a:p>
            <a:pPr algn="just">
              <a:buFontTx/>
              <a:buNone/>
            </a:pPr>
            <a:endParaRPr lang="es-ES" altLang="es-AR" sz="1300" b="1" i="1" dirty="0" smtClean="0">
              <a:latin typeface="Comic Sans MS" pitchFamily="66" charset="0"/>
            </a:endParaRPr>
          </a:p>
          <a:p>
            <a:pPr algn="just">
              <a:buFontTx/>
              <a:buNone/>
            </a:pPr>
            <a:endParaRPr lang="es-ES" altLang="es-AR" sz="1300" b="1" i="1" dirty="0" smtClean="0">
              <a:latin typeface="Comic Sans MS" pitchFamily="66" charset="0"/>
            </a:endParaRPr>
          </a:p>
          <a:p>
            <a:pPr algn="just"/>
            <a:r>
              <a:rPr lang="es-ES" altLang="es-AR" sz="1300" dirty="0" smtClean="0">
                <a:latin typeface="Comic Sans MS" pitchFamily="66" charset="0"/>
              </a:rPr>
              <a:t> </a:t>
            </a:r>
            <a:r>
              <a:rPr lang="es-ES" altLang="es-AR" sz="2600" b="1" i="1" u="sng" dirty="0" err="1" smtClean="0">
                <a:solidFill>
                  <a:srgbClr val="92D050"/>
                </a:solidFill>
              </a:rPr>
              <a:t>scanf</a:t>
            </a:r>
            <a:r>
              <a:rPr lang="es-ES" altLang="es-AR" sz="2600" b="1" i="1" u="sng" dirty="0" smtClean="0">
                <a:solidFill>
                  <a:srgbClr val="92D050"/>
                </a:solidFill>
              </a:rPr>
              <a:t> ( )</a:t>
            </a:r>
            <a:r>
              <a:rPr lang="es-ES" altLang="es-AR" sz="2600" dirty="0" smtClean="0">
                <a:solidFill>
                  <a:srgbClr val="92D050"/>
                </a:solidFill>
              </a:rPr>
              <a:t>   </a:t>
            </a:r>
            <a:r>
              <a:rPr lang="es-ES" altLang="es-AR" sz="2000" dirty="0" smtClean="0">
                <a:solidFill>
                  <a:srgbClr val="92D050"/>
                </a:solidFill>
              </a:rPr>
              <a:t>      </a:t>
            </a:r>
            <a:r>
              <a:rPr lang="es-ES" altLang="es-AR" sz="2600" dirty="0" smtClean="0">
                <a:solidFill>
                  <a:srgbClr val="92D050"/>
                </a:solidFill>
              </a:rPr>
              <a:t>         </a:t>
            </a:r>
            <a:r>
              <a:rPr lang="es-ES" altLang="es-AR" sz="2600" dirty="0" smtClean="0"/>
              <a:t>/* leer desde el teclado*/</a:t>
            </a:r>
          </a:p>
          <a:p>
            <a:pPr algn="just">
              <a:buFontTx/>
              <a:buNone/>
            </a:pPr>
            <a:r>
              <a:rPr lang="es-ES" altLang="es-AR" sz="2000" dirty="0" smtClean="0"/>
              <a:t>      </a:t>
            </a:r>
            <a:r>
              <a:rPr lang="es-ES" altLang="es-AR" sz="2000" dirty="0" smtClean="0">
                <a:latin typeface="Comic Sans MS" pitchFamily="66" charset="0"/>
              </a:rPr>
              <a:t>Al utilizar la función </a:t>
            </a:r>
            <a:r>
              <a:rPr lang="es-ES" altLang="es-AR" sz="2000" dirty="0" err="1" smtClean="0">
                <a:solidFill>
                  <a:srgbClr val="FFFF00"/>
                </a:solidFill>
                <a:latin typeface="Comic Sans MS" pitchFamily="66" charset="0"/>
              </a:rPr>
              <a:t>scanf</a:t>
            </a:r>
            <a:r>
              <a:rPr lang="es-ES" altLang="es-AR" sz="2000" dirty="0" smtClean="0">
                <a:solidFill>
                  <a:srgbClr val="FFFF00"/>
                </a:solidFill>
                <a:latin typeface="Comic Sans MS" pitchFamily="66" charset="0"/>
              </a:rPr>
              <a:t>( )</a:t>
            </a:r>
            <a:r>
              <a:rPr lang="es-ES" altLang="es-AR" sz="2000" dirty="0" smtClean="0">
                <a:latin typeface="Comic Sans MS" pitchFamily="66" charset="0"/>
              </a:rPr>
              <a:t>, nosotros podemos hacer que el usuario introduzca datos por el teclado. </a:t>
            </a:r>
          </a:p>
          <a:p>
            <a:pPr algn="just">
              <a:buFontTx/>
              <a:buNone/>
            </a:pPr>
            <a:endParaRPr lang="es-ES" altLang="es-AR" sz="2000" dirty="0" smtClean="0">
              <a:latin typeface="Comic Sans MS" pitchFamily="66" charset="0"/>
            </a:endParaRPr>
          </a:p>
          <a:p>
            <a:pPr algn="just">
              <a:buFontTx/>
              <a:buNone/>
            </a:pPr>
            <a:r>
              <a:rPr lang="es-ES" altLang="es-AR" sz="2000" dirty="0" smtClean="0">
                <a:latin typeface="Comic Sans MS" pitchFamily="66" charset="0"/>
              </a:rPr>
              <a:t>	Uso de la función:   "</a:t>
            </a:r>
            <a:r>
              <a:rPr lang="es-ES" altLang="es-AR" sz="2000" dirty="0" err="1" smtClean="0">
                <a:solidFill>
                  <a:srgbClr val="FFFF00"/>
                </a:solidFill>
                <a:latin typeface="Comic Sans MS" pitchFamily="66" charset="0"/>
              </a:rPr>
              <a:t>scanf</a:t>
            </a:r>
            <a:r>
              <a:rPr lang="es-ES" altLang="es-AR" sz="2000" dirty="0" smtClean="0">
                <a:solidFill>
                  <a:srgbClr val="FFFF00"/>
                </a:solidFill>
                <a:latin typeface="Comic Sans MS" pitchFamily="66" charset="0"/>
              </a:rPr>
              <a:t> ( “ % i “,  &amp;</a:t>
            </a:r>
            <a:r>
              <a:rPr lang="es-ES" altLang="es-AR" sz="2000" dirty="0" err="1" smtClean="0">
                <a:solidFill>
                  <a:srgbClr val="FFFF00"/>
                </a:solidFill>
                <a:latin typeface="Comic Sans MS" pitchFamily="66" charset="0"/>
              </a:rPr>
              <a:t>num</a:t>
            </a:r>
            <a:r>
              <a:rPr lang="es-ES" altLang="es-AR" sz="2000" dirty="0" smtClean="0">
                <a:solidFill>
                  <a:srgbClr val="FFFF00"/>
                </a:solidFill>
                <a:latin typeface="Comic Sans MS" pitchFamily="66" charset="0"/>
              </a:rPr>
              <a:t>) </a:t>
            </a:r>
            <a:r>
              <a:rPr lang="es-ES" altLang="es-AR" sz="2000" b="1" dirty="0" smtClean="0">
                <a:solidFill>
                  <a:srgbClr val="FFFF00"/>
                </a:solidFill>
                <a:latin typeface="Comic Sans MS" pitchFamily="66" charset="0"/>
              </a:rPr>
              <a:t>; </a:t>
            </a:r>
            <a:r>
              <a:rPr lang="es-ES" altLang="es-AR" sz="2000" dirty="0" smtClean="0">
                <a:latin typeface="Comic Sans MS" pitchFamily="66" charset="0"/>
              </a:rPr>
              <a:t>“ </a:t>
            </a:r>
          </a:p>
          <a:p>
            <a:pPr algn="just">
              <a:buFontTx/>
              <a:buNone/>
            </a:pPr>
            <a:r>
              <a:rPr lang="es-ES" altLang="es-AR" sz="2000" dirty="0">
                <a:latin typeface="Comic Sans MS" pitchFamily="66" charset="0"/>
              </a:rPr>
              <a:t>	</a:t>
            </a:r>
            <a:r>
              <a:rPr lang="es-ES" altLang="es-AR" sz="2000" dirty="0" smtClean="0">
                <a:latin typeface="Comic Sans MS" pitchFamily="66" charset="0"/>
              </a:rPr>
              <a:t>		// leer un número desde el teclado.  </a:t>
            </a:r>
          </a:p>
          <a:p>
            <a:pPr algn="just">
              <a:buFontTx/>
              <a:buNone/>
            </a:pPr>
            <a:endParaRPr lang="es-ES" altLang="es-AR" sz="2000" dirty="0" smtClean="0">
              <a:latin typeface="Comic Sans MS" pitchFamily="66" charset="0"/>
            </a:endParaRPr>
          </a:p>
          <a:p>
            <a:pPr algn="just">
              <a:buFontTx/>
              <a:buNone/>
            </a:pPr>
            <a:r>
              <a:rPr lang="es-ES" altLang="es-AR" sz="2000" dirty="0" smtClean="0">
                <a:latin typeface="Comic Sans MS" pitchFamily="66" charset="0"/>
              </a:rPr>
              <a:t>     En este caso la función recibe dos parámetros:  el primero ( </a:t>
            </a:r>
            <a:r>
              <a:rPr lang="es-ES" altLang="es-AR" sz="2000" dirty="0" smtClean="0">
                <a:solidFill>
                  <a:srgbClr val="FFFF00"/>
                </a:solidFill>
                <a:latin typeface="Comic Sans MS" pitchFamily="66" charset="0"/>
              </a:rPr>
              <a:t>“ % i ”</a:t>
            </a:r>
            <a:r>
              <a:rPr lang="es-ES" altLang="es-AR" sz="2000" dirty="0" smtClean="0">
                <a:latin typeface="Comic Sans MS" pitchFamily="66" charset="0"/>
              </a:rPr>
              <a:t>) es una cadena de texto que opera como especificación de formato, que le indica el tipo de dato a leer. El segundo (</a:t>
            </a:r>
            <a:r>
              <a:rPr lang="es-ES" altLang="es-AR" sz="2000" dirty="0" smtClean="0">
                <a:solidFill>
                  <a:srgbClr val="FFFF00"/>
                </a:solidFill>
                <a:latin typeface="Comic Sans MS" pitchFamily="66" charset="0"/>
              </a:rPr>
              <a:t>&amp;</a:t>
            </a:r>
            <a:r>
              <a:rPr lang="es-ES" altLang="es-AR" sz="2000" dirty="0" err="1" smtClean="0">
                <a:solidFill>
                  <a:srgbClr val="FFFF00"/>
                </a:solidFill>
                <a:latin typeface="Comic Sans MS" pitchFamily="66" charset="0"/>
              </a:rPr>
              <a:t>num</a:t>
            </a:r>
            <a:r>
              <a:rPr lang="es-ES" altLang="es-AR" sz="2000" dirty="0" smtClean="0">
                <a:latin typeface="Comic Sans MS" pitchFamily="66" charset="0"/>
              </a:rPr>
              <a:t>), le indica el nombre de la variable en la que se va a guardar el dato, éste (el nombre) precedido por el signo &amp;, que indica al programa la dirección de ésta variable.</a:t>
            </a:r>
          </a:p>
        </p:txBody>
      </p:sp>
      <p:sp>
        <p:nvSpPr>
          <p:cNvPr id="16" name="Rectangle 4"/>
          <p:cNvSpPr txBox="1">
            <a:spLocks noChangeArrowheads="1"/>
          </p:cNvSpPr>
          <p:nvPr>
            <p:custDataLst>
              <p:tags r:id="rId2"/>
            </p:custDataLst>
          </p:nvPr>
        </p:nvSpPr>
        <p:spPr>
          <a:xfrm>
            <a:off x="0" y="0"/>
            <a:ext cx="8686800" cy="476250"/>
          </a:xfrm>
          <a:prstGeom prst="rect">
            <a:avLst/>
          </a:prstGeom>
        </p:spPr>
        <p:txBody>
          <a:bodyP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s-ES" altLang="es-AR" sz="2600" i="1" dirty="0" smtClean="0">
                <a:latin typeface="+mn-lt"/>
              </a:rPr>
              <a:t>Introducir e imprimir datos…</a:t>
            </a:r>
            <a:endParaRPr lang="es-ES" altLang="es-AR" sz="2600" i="1" dirty="0">
              <a:latin typeface="+mn-lt"/>
            </a:endParaRPr>
          </a:p>
        </p:txBody>
      </p:sp>
    </p:spTree>
    <p:extLst>
      <p:ext uri="{BB962C8B-B14F-4D97-AF65-F5344CB8AC3E}">
        <p14:creationId xmlns:p14="http://schemas.microsoft.com/office/powerpoint/2010/main" val="350515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custDataLst>
              <p:tags r:id="rId1"/>
            </p:custDataLst>
          </p:nvPr>
        </p:nvSpPr>
        <p:spPr>
          <a:xfrm>
            <a:off x="0" y="476250"/>
            <a:ext cx="9144000" cy="6381750"/>
          </a:xfrm>
          <a:prstGeom prst="rect">
            <a:avLst/>
          </a:prstGeom>
        </p:spPr>
        <p:txBody>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s-ES" altLang="es-AR" sz="2600" b="1" i="1" u="sng" dirty="0" err="1" smtClean="0">
                <a:solidFill>
                  <a:srgbClr val="92D050"/>
                </a:solidFill>
              </a:rPr>
              <a:t>printf</a:t>
            </a:r>
            <a:r>
              <a:rPr lang="es-ES" altLang="es-AR" sz="2600" b="1" i="1" u="sng" dirty="0" smtClean="0">
                <a:solidFill>
                  <a:srgbClr val="92D050"/>
                </a:solidFill>
              </a:rPr>
              <a:t> </a:t>
            </a:r>
            <a:r>
              <a:rPr lang="es-ES" altLang="es-AR" sz="2600" b="1" i="1" u="sng" dirty="0">
                <a:solidFill>
                  <a:srgbClr val="92D050"/>
                </a:solidFill>
              </a:rPr>
              <a:t>( </a:t>
            </a:r>
            <a:r>
              <a:rPr lang="es-ES" altLang="es-AR" sz="2600" b="1" i="1" u="sng" dirty="0" smtClean="0">
                <a:solidFill>
                  <a:srgbClr val="92D050"/>
                </a:solidFill>
              </a:rPr>
              <a:t>)</a:t>
            </a:r>
            <a:r>
              <a:rPr lang="es-ES" altLang="es-AR" sz="2600" b="1" i="1" dirty="0" smtClean="0">
                <a:solidFill>
                  <a:srgbClr val="92D050"/>
                </a:solidFill>
              </a:rPr>
              <a:t>                   </a:t>
            </a:r>
            <a:r>
              <a:rPr lang="es-ES" altLang="es-AR" sz="2600" dirty="0" smtClean="0"/>
              <a:t>/* mostrar por pantalla*/</a:t>
            </a:r>
          </a:p>
          <a:p>
            <a:endParaRPr lang="es-ES" altLang="es-AR" sz="2600" dirty="0" smtClean="0"/>
          </a:p>
          <a:p>
            <a:pPr>
              <a:buFontTx/>
              <a:buNone/>
            </a:pPr>
            <a:r>
              <a:rPr lang="es-ES" altLang="es-AR" sz="2000" dirty="0" smtClean="0">
                <a:latin typeface="Comic Sans MS" pitchFamily="66" charset="0"/>
              </a:rPr>
              <a:t>     El uso de  la función </a:t>
            </a:r>
            <a:r>
              <a:rPr lang="es-ES" altLang="es-AR" sz="2000" dirty="0" err="1" smtClean="0">
                <a:solidFill>
                  <a:srgbClr val="FFFF00"/>
                </a:solidFill>
                <a:latin typeface="Comic Sans MS" pitchFamily="66" charset="0"/>
              </a:rPr>
              <a:t>printf</a:t>
            </a:r>
            <a:r>
              <a:rPr lang="es-ES" altLang="es-AR" sz="2000" dirty="0" smtClean="0">
                <a:solidFill>
                  <a:srgbClr val="FFFF00"/>
                </a:solidFill>
                <a:latin typeface="Comic Sans MS" pitchFamily="66" charset="0"/>
              </a:rPr>
              <a:t>()</a:t>
            </a:r>
            <a:r>
              <a:rPr lang="es-ES" altLang="es-AR" sz="2000" dirty="0" smtClean="0">
                <a:latin typeface="Comic Sans MS" pitchFamily="66" charset="0"/>
              </a:rPr>
              <a:t>, es similar al de </a:t>
            </a:r>
            <a:r>
              <a:rPr lang="es-ES" altLang="es-AR" sz="2000" dirty="0" err="1" smtClean="0">
                <a:solidFill>
                  <a:srgbClr val="FFFF00"/>
                </a:solidFill>
                <a:latin typeface="Comic Sans MS" pitchFamily="66" charset="0"/>
              </a:rPr>
              <a:t>scanf</a:t>
            </a:r>
            <a:r>
              <a:rPr lang="es-ES" altLang="es-AR" sz="2000" dirty="0" smtClean="0">
                <a:solidFill>
                  <a:srgbClr val="FFFF00"/>
                </a:solidFill>
                <a:latin typeface="Comic Sans MS" pitchFamily="66" charset="0"/>
              </a:rPr>
              <a:t>()</a:t>
            </a:r>
            <a:r>
              <a:rPr lang="es-ES" altLang="es-AR" sz="2000" dirty="0" smtClean="0">
                <a:latin typeface="Comic Sans MS" pitchFamily="66" charset="0"/>
              </a:rPr>
              <a:t>, lo que una hace para leer una variable, la otra lo hace para imprimirla. De esta manera podemos imprimir en pantalla, ya sea un mensaje o el valor contenido en una variable. </a:t>
            </a:r>
          </a:p>
          <a:p>
            <a:pPr>
              <a:buFontTx/>
              <a:buNone/>
            </a:pPr>
            <a:endParaRPr lang="es-ES" altLang="es-AR" sz="2000" dirty="0" smtClean="0">
              <a:latin typeface="Comic Sans MS" pitchFamily="66" charset="0"/>
            </a:endParaRPr>
          </a:p>
          <a:p>
            <a:pPr>
              <a:buFontTx/>
              <a:buNone/>
            </a:pPr>
            <a:r>
              <a:rPr lang="es-ES" altLang="es-AR" sz="2000" dirty="0" smtClean="0">
                <a:latin typeface="Comic Sans MS" pitchFamily="66" charset="0"/>
              </a:rPr>
              <a:t>     Uso de la función:  "</a:t>
            </a:r>
            <a:r>
              <a:rPr lang="es-ES" altLang="es-AR" sz="2000" dirty="0" err="1" smtClean="0">
                <a:solidFill>
                  <a:srgbClr val="FFFF00"/>
                </a:solidFill>
                <a:latin typeface="Comic Sans MS" pitchFamily="66" charset="0"/>
              </a:rPr>
              <a:t>printf</a:t>
            </a:r>
            <a:r>
              <a:rPr lang="es-ES" altLang="es-AR" sz="2000" dirty="0" smtClean="0">
                <a:solidFill>
                  <a:srgbClr val="FFFF00"/>
                </a:solidFill>
                <a:latin typeface="Comic Sans MS" pitchFamily="66" charset="0"/>
              </a:rPr>
              <a:t> ( “ % d ", </a:t>
            </a:r>
            <a:r>
              <a:rPr lang="es-ES" altLang="es-AR" sz="2000" dirty="0" err="1" smtClean="0">
                <a:solidFill>
                  <a:srgbClr val="FFFF00"/>
                </a:solidFill>
                <a:latin typeface="Comic Sans MS" pitchFamily="66" charset="0"/>
              </a:rPr>
              <a:t>num</a:t>
            </a:r>
            <a:r>
              <a:rPr lang="es-ES" altLang="es-AR" sz="2000" dirty="0" smtClean="0">
                <a:solidFill>
                  <a:srgbClr val="FFFF00"/>
                </a:solidFill>
                <a:latin typeface="Comic Sans MS" pitchFamily="66" charset="0"/>
              </a:rPr>
              <a:t>) ; </a:t>
            </a:r>
            <a:r>
              <a:rPr lang="es-ES" altLang="es-AR" sz="2000" dirty="0" smtClean="0">
                <a:latin typeface="Comic Sans MS" pitchFamily="66" charset="0"/>
              </a:rPr>
              <a:t>“   </a:t>
            </a:r>
          </a:p>
          <a:p>
            <a:pPr>
              <a:buFontTx/>
              <a:buNone/>
            </a:pPr>
            <a:r>
              <a:rPr lang="es-ES" altLang="es-AR" sz="2000" dirty="0" smtClean="0">
                <a:latin typeface="Comic Sans MS" pitchFamily="66" charset="0"/>
              </a:rPr>
              <a:t>                       // muestra el valor guardado en la variable</a:t>
            </a:r>
          </a:p>
          <a:p>
            <a:pPr>
              <a:buFontTx/>
              <a:buNone/>
            </a:pPr>
            <a:endParaRPr lang="es-ES" altLang="es-AR" sz="2000" dirty="0" smtClean="0">
              <a:latin typeface="Comic Sans MS" pitchFamily="66" charset="0"/>
            </a:endParaRPr>
          </a:p>
          <a:p>
            <a:pPr>
              <a:buFontTx/>
              <a:buNone/>
            </a:pPr>
            <a:r>
              <a:rPr lang="es-ES" altLang="es-AR" sz="2000" dirty="0" smtClean="0">
                <a:latin typeface="Comic Sans MS" pitchFamily="66" charset="0"/>
              </a:rPr>
              <a:t>     Esta sentencia lo que hace es imprimir el valor de la variable ( </a:t>
            </a:r>
            <a:r>
              <a:rPr lang="es-ES" altLang="es-AR" sz="2000" dirty="0" err="1" smtClean="0">
                <a:solidFill>
                  <a:srgbClr val="FFFF00"/>
                </a:solidFill>
                <a:latin typeface="Comic Sans MS" pitchFamily="66" charset="0"/>
              </a:rPr>
              <a:t>num</a:t>
            </a:r>
            <a:r>
              <a:rPr lang="es-ES" altLang="es-AR" sz="2000" dirty="0" smtClean="0">
                <a:solidFill>
                  <a:srgbClr val="FFFF00"/>
                </a:solidFill>
                <a:latin typeface="Comic Sans MS" pitchFamily="66" charset="0"/>
              </a:rPr>
              <a:t> </a:t>
            </a:r>
            <a:r>
              <a:rPr lang="es-ES" altLang="es-AR" sz="2000" dirty="0" smtClean="0">
                <a:latin typeface="Comic Sans MS" pitchFamily="66" charset="0"/>
              </a:rPr>
              <a:t>) en el lugar donde aparece el especificador de formato ( </a:t>
            </a:r>
            <a:r>
              <a:rPr lang="es-ES" altLang="es-AR" sz="2000" dirty="0" smtClean="0">
                <a:solidFill>
                  <a:srgbClr val="FFFF00"/>
                </a:solidFill>
                <a:latin typeface="Comic Sans MS" pitchFamily="66" charset="0"/>
              </a:rPr>
              <a:t>“ % d “ </a:t>
            </a:r>
            <a:r>
              <a:rPr lang="es-ES" altLang="es-AR" sz="2000" dirty="0" smtClean="0">
                <a:latin typeface="Comic Sans MS" pitchFamily="66" charset="0"/>
              </a:rPr>
              <a:t>… para tipo </a:t>
            </a:r>
            <a:r>
              <a:rPr lang="es-ES" altLang="es-AR" sz="2000" b="1" i="1" dirty="0" err="1" smtClean="0">
                <a:solidFill>
                  <a:srgbClr val="FFFF00"/>
                </a:solidFill>
                <a:latin typeface="Comic Sans MS" pitchFamily="66" charset="0"/>
              </a:rPr>
              <a:t>int</a:t>
            </a:r>
            <a:r>
              <a:rPr lang="es-ES" altLang="es-AR" sz="2000" dirty="0" smtClean="0">
                <a:latin typeface="Comic Sans MS" pitchFamily="66" charset="0"/>
              </a:rPr>
              <a:t>  se pueden usar indistintamente: </a:t>
            </a:r>
            <a:r>
              <a:rPr lang="es-ES" altLang="es-AR" sz="2000" dirty="0" smtClean="0">
                <a:solidFill>
                  <a:srgbClr val="FFFF00"/>
                </a:solidFill>
                <a:latin typeface="Comic Sans MS" pitchFamily="66" charset="0"/>
              </a:rPr>
              <a:t>%i %d</a:t>
            </a:r>
            <a:r>
              <a:rPr lang="es-ES" altLang="es-AR" sz="2000" dirty="0" smtClean="0">
                <a:latin typeface="Comic Sans MS" pitchFamily="66" charset="0"/>
              </a:rPr>
              <a:t>). En este caso solo recibe dos parámetros: el especificador de formato y la variable a mostrar, pero es usual que en la misma cadena de texto se incluyan varios especificadores de formato, que harán referencia a varias variables incluidas como parámetros. </a:t>
            </a:r>
            <a:endParaRPr lang="es-ES" altLang="es-AR" sz="2400" dirty="0">
              <a:latin typeface="Comic Sans MS" pitchFamily="66" charset="0"/>
            </a:endParaRPr>
          </a:p>
        </p:txBody>
      </p:sp>
      <p:sp>
        <p:nvSpPr>
          <p:cNvPr id="3" name="Rectangle 4"/>
          <p:cNvSpPr txBox="1">
            <a:spLocks noChangeArrowheads="1"/>
          </p:cNvSpPr>
          <p:nvPr>
            <p:custDataLst>
              <p:tags r:id="rId2"/>
            </p:custDataLst>
          </p:nvPr>
        </p:nvSpPr>
        <p:spPr>
          <a:xfrm>
            <a:off x="0" y="0"/>
            <a:ext cx="8686800" cy="476250"/>
          </a:xfrm>
          <a:prstGeom prst="rect">
            <a:avLst/>
          </a:prstGeom>
        </p:spPr>
        <p:txBody>
          <a:bodyP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s-ES" altLang="es-AR" sz="2600" i="1" dirty="0" smtClean="0">
                <a:latin typeface="+mn-lt"/>
              </a:rPr>
              <a:t>Introducir e imprimir datos…</a:t>
            </a:r>
            <a:endParaRPr lang="es-ES" altLang="es-AR" sz="2600" i="1" dirty="0">
              <a:latin typeface="+mn-lt"/>
            </a:endParaRPr>
          </a:p>
        </p:txBody>
      </p:sp>
    </p:spTree>
    <p:extLst>
      <p:ext uri="{BB962C8B-B14F-4D97-AF65-F5344CB8AC3E}">
        <p14:creationId xmlns:p14="http://schemas.microsoft.com/office/powerpoint/2010/main" val="242601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custDataLst>
              <p:tags r:id="rId1"/>
            </p:custDataLst>
          </p:nvPr>
        </p:nvSpPr>
        <p:spPr>
          <a:xfrm>
            <a:off x="0" y="476250"/>
            <a:ext cx="9144000" cy="6381750"/>
          </a:xfrm>
          <a:prstGeom prst="rect">
            <a:avLst/>
          </a:prstGeom>
        </p:spPr>
        <p:txBody>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endParaRPr lang="es-ES" altLang="es-AR" sz="2000" dirty="0">
              <a:latin typeface="Comic Sans MS" pitchFamily="66" charset="0"/>
            </a:endParaRPr>
          </a:p>
          <a:p>
            <a:pPr marL="338328" lvl="1" indent="0">
              <a:buNone/>
            </a:pPr>
            <a:r>
              <a:rPr lang="es-ES" altLang="es-AR" sz="2000" dirty="0">
                <a:latin typeface="Comic Sans MS" pitchFamily="66" charset="0"/>
              </a:rPr>
              <a:t>La función </a:t>
            </a:r>
            <a:r>
              <a:rPr lang="es-ES" altLang="es-AR" sz="2000" dirty="0" err="1">
                <a:latin typeface="Comic Sans MS" pitchFamily="66" charset="0"/>
              </a:rPr>
              <a:t>printf</a:t>
            </a:r>
            <a:r>
              <a:rPr lang="es-ES" altLang="es-AR" sz="2000" dirty="0">
                <a:latin typeface="Comic Sans MS" pitchFamily="66" charset="0"/>
              </a:rPr>
              <a:t>() nos sirve también para mandar a imprimir en pantalla un mensaje así: </a:t>
            </a:r>
          </a:p>
          <a:p>
            <a:pPr marL="36576" indent="0">
              <a:buNone/>
            </a:pPr>
            <a:endParaRPr lang="es-ES" altLang="es-AR" sz="2000" dirty="0" smtClean="0">
              <a:latin typeface="Comic Sans MS" pitchFamily="66" charset="0"/>
            </a:endParaRPr>
          </a:p>
          <a:p>
            <a:pPr>
              <a:buFontTx/>
              <a:buNone/>
            </a:pPr>
            <a:r>
              <a:rPr lang="es-ES" altLang="es-AR" sz="2000" dirty="0" smtClean="0">
                <a:latin typeface="Comic Sans MS" pitchFamily="66" charset="0"/>
              </a:rPr>
              <a:t>        “ </a:t>
            </a:r>
            <a:r>
              <a:rPr lang="es-ES" altLang="es-AR" sz="2000" dirty="0" err="1" smtClean="0">
                <a:solidFill>
                  <a:srgbClr val="FFFF00"/>
                </a:solidFill>
                <a:latin typeface="Comic Sans MS" pitchFamily="66" charset="0"/>
              </a:rPr>
              <a:t>printf</a:t>
            </a:r>
            <a:r>
              <a:rPr lang="es-ES" altLang="es-AR" sz="2000" dirty="0" smtClean="0">
                <a:solidFill>
                  <a:srgbClr val="FFFF00"/>
                </a:solidFill>
                <a:latin typeface="Comic Sans MS" pitchFamily="66" charset="0"/>
              </a:rPr>
              <a:t> ( “ Bienvenidos al mundo de C “ ) </a:t>
            </a:r>
            <a:r>
              <a:rPr lang="es-ES" altLang="es-AR" sz="2000" b="1" dirty="0" smtClean="0">
                <a:solidFill>
                  <a:srgbClr val="FFFF00"/>
                </a:solidFill>
                <a:latin typeface="Comic Sans MS" pitchFamily="66" charset="0"/>
              </a:rPr>
              <a:t>; </a:t>
            </a:r>
            <a:r>
              <a:rPr lang="es-ES" altLang="es-AR" sz="2000" dirty="0" smtClean="0">
                <a:latin typeface="Comic Sans MS" pitchFamily="66" charset="0"/>
              </a:rPr>
              <a:t>“ </a:t>
            </a:r>
          </a:p>
          <a:p>
            <a:pPr>
              <a:buFontTx/>
              <a:buNone/>
            </a:pPr>
            <a:endParaRPr lang="es-ES" altLang="es-AR" sz="2000" dirty="0">
              <a:latin typeface="Comic Sans MS" pitchFamily="66" charset="0"/>
            </a:endParaRPr>
          </a:p>
          <a:p>
            <a:pPr marL="338328" lvl="1" indent="0">
              <a:buNone/>
            </a:pPr>
            <a:r>
              <a:rPr lang="es-ES" altLang="es-AR" sz="2000" dirty="0">
                <a:latin typeface="Comic Sans MS" pitchFamily="66" charset="0"/>
              </a:rPr>
              <a:t>que imprime solo texto, como hacíamos con la función </a:t>
            </a:r>
            <a:r>
              <a:rPr lang="es-ES" altLang="es-AR" sz="2000" dirty="0">
                <a:solidFill>
                  <a:srgbClr val="FFFF00"/>
                </a:solidFill>
                <a:latin typeface="Comic Sans MS" pitchFamily="66" charset="0"/>
              </a:rPr>
              <a:t>MOSTRAR( ) </a:t>
            </a:r>
            <a:r>
              <a:rPr lang="es-ES" altLang="es-AR" sz="2000" dirty="0">
                <a:latin typeface="Comic Sans MS" pitchFamily="66" charset="0"/>
              </a:rPr>
              <a:t>en pseudocódigo. </a:t>
            </a:r>
          </a:p>
          <a:p>
            <a:pPr marL="338328" lvl="1" indent="0">
              <a:buNone/>
            </a:pPr>
            <a:r>
              <a:rPr lang="es-ES" altLang="es-AR" sz="2000" dirty="0">
                <a:latin typeface="Comic Sans MS" pitchFamily="66" charset="0"/>
              </a:rPr>
              <a:t> </a:t>
            </a:r>
            <a:endParaRPr lang="es-ES" altLang="es-AR" sz="2000" dirty="0" smtClean="0">
              <a:latin typeface="Comic Sans MS" pitchFamily="66" charset="0"/>
            </a:endParaRPr>
          </a:p>
          <a:p>
            <a:pPr marL="338328" lvl="1" indent="0">
              <a:buNone/>
            </a:pPr>
            <a:endParaRPr lang="es-ES" altLang="es-AR" sz="2000" dirty="0">
              <a:latin typeface="Comic Sans MS" pitchFamily="66" charset="0"/>
            </a:endParaRPr>
          </a:p>
          <a:p>
            <a:pPr marL="338328" lvl="1" indent="0">
              <a:buNone/>
            </a:pPr>
            <a:r>
              <a:rPr lang="es-ES" altLang="es-AR" sz="2000" dirty="0">
                <a:latin typeface="Comic Sans MS" pitchFamily="66" charset="0"/>
              </a:rPr>
              <a:t>Nota: Para hacer uso de estas funciones, es necesario incluir la directiva o archivo de cabecera  “</a:t>
            </a:r>
            <a:r>
              <a:rPr lang="es-ES" altLang="es-AR" sz="2000" dirty="0" err="1">
                <a:solidFill>
                  <a:srgbClr val="FFFF00"/>
                </a:solidFill>
                <a:latin typeface="Comic Sans MS" pitchFamily="66" charset="0"/>
              </a:rPr>
              <a:t>stdio.h</a:t>
            </a:r>
            <a:r>
              <a:rPr lang="es-ES" altLang="es-AR" sz="2000" dirty="0">
                <a:latin typeface="Comic Sans MS" pitchFamily="66" charset="0"/>
              </a:rPr>
              <a:t>”, esto se hace de la siguiente manera: </a:t>
            </a:r>
            <a:r>
              <a:rPr lang="es-ES" altLang="es-AR" sz="2000" dirty="0">
                <a:solidFill>
                  <a:srgbClr val="FFFF00"/>
                </a:solidFill>
                <a:latin typeface="Comic Sans MS" pitchFamily="66" charset="0"/>
              </a:rPr>
              <a:t>"#</a:t>
            </a:r>
            <a:r>
              <a:rPr lang="es-ES" altLang="es-AR" sz="2000" dirty="0" err="1">
                <a:solidFill>
                  <a:srgbClr val="FFFF00"/>
                </a:solidFill>
                <a:latin typeface="Comic Sans MS" pitchFamily="66" charset="0"/>
              </a:rPr>
              <a:t>include</a:t>
            </a:r>
            <a:r>
              <a:rPr lang="es-ES" altLang="es-AR" sz="2000" dirty="0">
                <a:solidFill>
                  <a:srgbClr val="FFFF00"/>
                </a:solidFill>
                <a:latin typeface="Comic Sans MS" pitchFamily="66" charset="0"/>
              </a:rPr>
              <a:t>&lt;</a:t>
            </a:r>
            <a:r>
              <a:rPr lang="es-ES" altLang="es-AR" sz="2000" dirty="0" err="1">
                <a:solidFill>
                  <a:srgbClr val="FFFF00"/>
                </a:solidFill>
                <a:latin typeface="Comic Sans MS" pitchFamily="66" charset="0"/>
              </a:rPr>
              <a:t>stdio.h</a:t>
            </a:r>
            <a:r>
              <a:rPr lang="es-ES" altLang="es-AR" sz="2000" dirty="0">
                <a:solidFill>
                  <a:srgbClr val="FFFF00"/>
                </a:solidFill>
                <a:latin typeface="Comic Sans MS" pitchFamily="66" charset="0"/>
              </a:rPr>
              <a:t>&gt;</a:t>
            </a:r>
            <a:r>
              <a:rPr lang="es-ES" altLang="es-AR" sz="2000" dirty="0">
                <a:latin typeface="Comic Sans MS" pitchFamily="66" charset="0"/>
              </a:rPr>
              <a:t>", así queda incluido éste archivo y se podrá proceder con el programa. </a:t>
            </a:r>
          </a:p>
        </p:txBody>
      </p:sp>
      <p:sp>
        <p:nvSpPr>
          <p:cNvPr id="3" name="Rectangle 4"/>
          <p:cNvSpPr txBox="1">
            <a:spLocks noChangeArrowheads="1"/>
          </p:cNvSpPr>
          <p:nvPr>
            <p:custDataLst>
              <p:tags r:id="rId2"/>
            </p:custDataLst>
          </p:nvPr>
        </p:nvSpPr>
        <p:spPr>
          <a:xfrm>
            <a:off x="0" y="0"/>
            <a:ext cx="8686800" cy="476250"/>
          </a:xfrm>
          <a:prstGeom prst="rect">
            <a:avLst/>
          </a:prstGeom>
        </p:spPr>
        <p:txBody>
          <a:bodyP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s-ES" altLang="es-AR" sz="2600" i="1" dirty="0" smtClean="0">
                <a:latin typeface="+mn-lt"/>
              </a:rPr>
              <a:t>Introducir e imprimir datos…</a:t>
            </a:r>
            <a:endParaRPr lang="es-ES" altLang="es-AR" sz="2600" i="1" dirty="0">
              <a:latin typeface="+mn-lt"/>
            </a:endParaRPr>
          </a:p>
        </p:txBody>
      </p:sp>
    </p:spTree>
    <p:extLst>
      <p:ext uri="{BB962C8B-B14F-4D97-AF65-F5344CB8AC3E}">
        <p14:creationId xmlns:p14="http://schemas.microsoft.com/office/powerpoint/2010/main" val="136998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539552" y="116632"/>
            <a:ext cx="7596187" cy="6400800"/>
          </a:xfrm>
        </p:spPr>
        <p:txBody>
          <a:bodyPr/>
          <a:lstStyle/>
          <a:p>
            <a:r>
              <a:rPr lang="es-ES" altLang="es-AR" i="1" dirty="0">
                <a:solidFill>
                  <a:srgbClr val="0000FF"/>
                </a:solidFill>
                <a:effectLst>
                  <a:outerShdw blurRad="38100" dist="38100" dir="2700000" algn="tl">
                    <a:srgbClr val="000000"/>
                  </a:outerShdw>
                </a:effectLst>
                <a:latin typeface="Arial Black" pitchFamily="34" charset="0"/>
              </a:rPr>
              <a:t>C O N T R O L  ;</a:t>
            </a:r>
            <a:br>
              <a:rPr lang="es-ES" altLang="es-AR" i="1" dirty="0">
                <a:solidFill>
                  <a:srgbClr val="0000FF"/>
                </a:solidFill>
                <a:effectLst>
                  <a:outerShdw blurRad="38100" dist="38100" dir="2700000" algn="tl">
                    <a:srgbClr val="000000"/>
                  </a:outerShdw>
                </a:effectLst>
                <a:latin typeface="Arial Black" pitchFamily="34" charset="0"/>
              </a:rPr>
            </a:br>
            <a:r>
              <a:rPr lang="es-ES" altLang="es-AR" i="1" dirty="0">
                <a:solidFill>
                  <a:srgbClr val="0000FF"/>
                </a:solidFill>
                <a:effectLst>
                  <a:outerShdw blurRad="38100" dist="38100" dir="2700000" algn="tl">
                    <a:srgbClr val="000000"/>
                  </a:outerShdw>
                </a:effectLst>
                <a:latin typeface="Arial Black" pitchFamily="34" charset="0"/>
              </a:rPr>
              <a:t>  </a:t>
            </a:r>
            <a:br>
              <a:rPr lang="es-ES" altLang="es-AR" i="1" dirty="0">
                <a:solidFill>
                  <a:srgbClr val="0000FF"/>
                </a:solidFill>
                <a:effectLst>
                  <a:outerShdw blurRad="38100" dist="38100" dir="2700000" algn="tl">
                    <a:srgbClr val="000000"/>
                  </a:outerShdw>
                </a:effectLst>
                <a:latin typeface="Arial Black" pitchFamily="34" charset="0"/>
              </a:rPr>
            </a:br>
            <a:r>
              <a:rPr lang="es-ES" altLang="es-AR" i="1" dirty="0">
                <a:solidFill>
                  <a:srgbClr val="0000FF"/>
                </a:solidFill>
                <a:effectLst>
                  <a:outerShdw blurRad="38100" dist="38100" dir="2700000" algn="tl">
                    <a:srgbClr val="000000"/>
                  </a:outerShdw>
                </a:effectLst>
                <a:latin typeface="Arial Black" pitchFamily="34" charset="0"/>
              </a:rPr>
              <a:t>D E  ; </a:t>
            </a:r>
            <a:br>
              <a:rPr lang="es-ES" altLang="es-AR" i="1" dirty="0">
                <a:solidFill>
                  <a:srgbClr val="0000FF"/>
                </a:solidFill>
                <a:effectLst>
                  <a:outerShdw blurRad="38100" dist="38100" dir="2700000" algn="tl">
                    <a:srgbClr val="000000"/>
                  </a:outerShdw>
                </a:effectLst>
                <a:latin typeface="Arial Black" pitchFamily="34" charset="0"/>
              </a:rPr>
            </a:br>
            <a:r>
              <a:rPr lang="es-ES" altLang="es-AR" i="1" dirty="0">
                <a:solidFill>
                  <a:srgbClr val="0000FF"/>
                </a:solidFill>
                <a:effectLst>
                  <a:outerShdw blurRad="38100" dist="38100" dir="2700000" algn="tl">
                    <a:srgbClr val="000000"/>
                  </a:outerShdw>
                </a:effectLst>
                <a:latin typeface="Arial Black" pitchFamily="34" charset="0"/>
              </a:rPr>
              <a:t/>
            </a:r>
            <a:br>
              <a:rPr lang="es-ES" altLang="es-AR" i="1" dirty="0">
                <a:solidFill>
                  <a:srgbClr val="0000FF"/>
                </a:solidFill>
                <a:effectLst>
                  <a:outerShdw blurRad="38100" dist="38100" dir="2700000" algn="tl">
                    <a:srgbClr val="000000"/>
                  </a:outerShdw>
                </a:effectLst>
                <a:latin typeface="Arial Black" pitchFamily="34" charset="0"/>
              </a:rPr>
            </a:br>
            <a:r>
              <a:rPr lang="es-ES" altLang="es-AR" i="1" dirty="0">
                <a:solidFill>
                  <a:srgbClr val="0000FF"/>
                </a:solidFill>
                <a:effectLst>
                  <a:outerShdw blurRad="38100" dist="38100" dir="2700000" algn="tl">
                    <a:srgbClr val="000000"/>
                  </a:outerShdw>
                </a:effectLst>
                <a:latin typeface="Arial Black" pitchFamily="34" charset="0"/>
              </a:rPr>
              <a:t>F L U J O  ;</a:t>
            </a:r>
            <a:br>
              <a:rPr lang="es-ES" altLang="es-AR" i="1" dirty="0">
                <a:solidFill>
                  <a:srgbClr val="0000FF"/>
                </a:solidFill>
                <a:effectLst>
                  <a:outerShdw blurRad="38100" dist="38100" dir="2700000" algn="tl">
                    <a:srgbClr val="000000"/>
                  </a:outerShdw>
                </a:effectLst>
                <a:latin typeface="Arial Black" pitchFamily="34" charset="0"/>
              </a:rPr>
            </a:br>
            <a:r>
              <a:rPr lang="es-ES" altLang="es-AR" i="1" dirty="0">
                <a:solidFill>
                  <a:srgbClr val="0000FF"/>
                </a:solidFill>
                <a:effectLst>
                  <a:outerShdw blurRad="38100" dist="38100" dir="2700000" algn="tl">
                    <a:srgbClr val="000000"/>
                  </a:outerShdw>
                </a:effectLst>
                <a:latin typeface="Arial Black" pitchFamily="34" charset="0"/>
              </a:rPr>
              <a:t/>
            </a:r>
            <a:br>
              <a:rPr lang="es-ES" altLang="es-AR" i="1" dirty="0">
                <a:solidFill>
                  <a:srgbClr val="0000FF"/>
                </a:solidFill>
                <a:effectLst>
                  <a:outerShdw blurRad="38100" dist="38100" dir="2700000" algn="tl">
                    <a:srgbClr val="000000"/>
                  </a:outerShdw>
                </a:effectLst>
                <a:latin typeface="Arial Black" pitchFamily="34" charset="0"/>
              </a:rPr>
            </a:br>
            <a:r>
              <a:rPr lang="es-ES" altLang="es-AR" i="1" dirty="0">
                <a:solidFill>
                  <a:srgbClr val="0000FF"/>
                </a:solidFill>
                <a:effectLst>
                  <a:outerShdw blurRad="38100" dist="38100" dir="2700000" algn="tl">
                    <a:srgbClr val="000000"/>
                  </a:outerShdw>
                </a:effectLst>
                <a:latin typeface="Arial Black" pitchFamily="34" charset="0"/>
              </a:rPr>
              <a:t>D E  ;</a:t>
            </a:r>
            <a:br>
              <a:rPr lang="es-ES" altLang="es-AR" i="1" dirty="0">
                <a:solidFill>
                  <a:srgbClr val="0000FF"/>
                </a:solidFill>
                <a:effectLst>
                  <a:outerShdw blurRad="38100" dist="38100" dir="2700000" algn="tl">
                    <a:srgbClr val="000000"/>
                  </a:outerShdw>
                </a:effectLst>
                <a:latin typeface="Arial Black" pitchFamily="34" charset="0"/>
              </a:rPr>
            </a:br>
            <a:r>
              <a:rPr lang="es-ES" altLang="es-AR" i="1" dirty="0">
                <a:solidFill>
                  <a:srgbClr val="0000FF"/>
                </a:solidFill>
                <a:effectLst>
                  <a:outerShdw blurRad="38100" dist="38100" dir="2700000" algn="tl">
                    <a:srgbClr val="000000"/>
                  </a:outerShdw>
                </a:effectLst>
                <a:latin typeface="Arial Black" pitchFamily="34" charset="0"/>
              </a:rPr>
              <a:t/>
            </a:r>
            <a:br>
              <a:rPr lang="es-ES" altLang="es-AR" i="1" dirty="0">
                <a:solidFill>
                  <a:srgbClr val="0000FF"/>
                </a:solidFill>
                <a:effectLst>
                  <a:outerShdw blurRad="38100" dist="38100" dir="2700000" algn="tl">
                    <a:srgbClr val="000000"/>
                  </a:outerShdw>
                </a:effectLst>
                <a:latin typeface="Arial Black" pitchFamily="34" charset="0"/>
              </a:rPr>
            </a:br>
            <a:r>
              <a:rPr lang="es-ES" altLang="es-AR" i="1" dirty="0">
                <a:solidFill>
                  <a:srgbClr val="0000FF"/>
                </a:solidFill>
                <a:effectLst>
                  <a:outerShdw blurRad="38100" dist="38100" dir="2700000" algn="tl">
                    <a:srgbClr val="000000"/>
                  </a:outerShdw>
                </a:effectLst>
                <a:latin typeface="Arial Black" pitchFamily="34" charset="0"/>
              </a:rPr>
              <a:t>P R O G R A M A  ;</a:t>
            </a:r>
          </a:p>
        </p:txBody>
      </p:sp>
      <p:sp>
        <p:nvSpPr>
          <p:cNvPr id="18436" name="AutoShape 4"/>
          <p:cNvSpPr>
            <a:spLocks noChangeArrowheads="1"/>
          </p:cNvSpPr>
          <p:nvPr>
            <p:custDataLst>
              <p:tags r:id="rId2"/>
            </p:custDataLst>
          </p:nvPr>
        </p:nvSpPr>
        <p:spPr bwMode="auto">
          <a:xfrm rot="674498">
            <a:off x="5241032" y="2151807"/>
            <a:ext cx="2879725" cy="2519363"/>
          </a:xfrm>
          <a:prstGeom prst="star16">
            <a:avLst>
              <a:gd name="adj" fmla="val 47626"/>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s-AR" b="0" dirty="0">
                <a:solidFill>
                  <a:schemeClr val="bg1"/>
                </a:solidFill>
                <a:effectLst>
                  <a:outerShdw blurRad="38100" dist="38100" dir="2700000" algn="tl">
                    <a:srgbClr val="000000"/>
                  </a:outerShdw>
                </a:effectLst>
              </a:rPr>
              <a:t>En C cada </a:t>
            </a:r>
          </a:p>
          <a:p>
            <a:pPr algn="ctr"/>
            <a:r>
              <a:rPr lang="es-ES" altLang="es-AR" b="0" dirty="0">
                <a:solidFill>
                  <a:schemeClr val="bg1"/>
                </a:solidFill>
                <a:effectLst>
                  <a:outerShdw blurRad="38100" dist="38100" dir="2700000" algn="tl">
                    <a:srgbClr val="000000"/>
                  </a:outerShdw>
                </a:effectLst>
              </a:rPr>
              <a:t>sentencia se </a:t>
            </a:r>
          </a:p>
          <a:p>
            <a:pPr algn="ctr"/>
            <a:r>
              <a:rPr lang="es-ES" altLang="es-AR" b="0" dirty="0">
                <a:solidFill>
                  <a:schemeClr val="bg1"/>
                </a:solidFill>
                <a:effectLst>
                  <a:outerShdw blurRad="38100" dist="38100" dir="2700000" algn="tl">
                    <a:srgbClr val="000000"/>
                  </a:outerShdw>
                </a:effectLst>
              </a:rPr>
              <a:t>cierra con </a:t>
            </a:r>
            <a:r>
              <a:rPr lang="es-ES" altLang="es-AR" b="0" dirty="0">
                <a:solidFill>
                  <a:schemeClr val="bg1"/>
                </a:solidFill>
                <a:effectLst>
                  <a:outerShdw blurRad="38100" dist="38100" dir="2700000" algn="tl">
                    <a:srgbClr val="000000"/>
                  </a:outerShdw>
                </a:effectLst>
                <a:latin typeface="Courier New" pitchFamily="49" charset="0"/>
              </a:rPr>
              <a:t>‘;’</a:t>
            </a:r>
          </a:p>
          <a:p>
            <a:pPr algn="ctr"/>
            <a:r>
              <a:rPr lang="es-ES" altLang="es-AR" b="0" dirty="0">
                <a:solidFill>
                  <a:schemeClr val="bg1"/>
                </a:solidFill>
                <a:effectLst>
                  <a:outerShdw blurRad="38100" dist="38100" dir="2700000" algn="tl">
                    <a:srgbClr val="000000"/>
                  </a:outerShdw>
                </a:effectLst>
              </a:rPr>
              <a:t>esto marca la </a:t>
            </a:r>
          </a:p>
          <a:p>
            <a:pPr algn="ctr"/>
            <a:r>
              <a:rPr lang="es-ES" altLang="es-AR" b="0" dirty="0">
                <a:solidFill>
                  <a:schemeClr val="bg1"/>
                </a:solidFill>
                <a:effectLst>
                  <a:outerShdw blurRad="38100" dist="38100" dir="2700000" algn="tl">
                    <a:srgbClr val="000000"/>
                  </a:outerShdw>
                </a:effectLst>
              </a:rPr>
              <a:t>finalización de </a:t>
            </a:r>
          </a:p>
          <a:p>
            <a:pPr algn="ctr"/>
            <a:r>
              <a:rPr lang="es-ES" altLang="es-AR" b="0" dirty="0">
                <a:solidFill>
                  <a:schemeClr val="bg1"/>
                </a:solidFill>
                <a:effectLst>
                  <a:outerShdw blurRad="38100" dist="38100" dir="2700000" algn="tl">
                    <a:srgbClr val="000000"/>
                  </a:outerShdw>
                </a:effectLst>
              </a:rPr>
              <a:t>la misma.</a:t>
            </a:r>
          </a:p>
        </p:txBody>
      </p:sp>
      <p:sp>
        <p:nvSpPr>
          <p:cNvPr id="18438" name="Oval 6"/>
          <p:cNvSpPr>
            <a:spLocks noChangeArrowheads="1"/>
          </p:cNvSpPr>
          <p:nvPr>
            <p:custDataLst>
              <p:tags r:id="rId3"/>
            </p:custDataLst>
          </p:nvPr>
        </p:nvSpPr>
        <p:spPr bwMode="auto">
          <a:xfrm>
            <a:off x="1907977" y="4456857"/>
            <a:ext cx="576262" cy="64928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439" name="Oval 7"/>
          <p:cNvSpPr>
            <a:spLocks noChangeArrowheads="1"/>
          </p:cNvSpPr>
          <p:nvPr>
            <p:custDataLst>
              <p:tags r:id="rId4"/>
            </p:custDataLst>
          </p:nvPr>
        </p:nvSpPr>
        <p:spPr bwMode="auto">
          <a:xfrm>
            <a:off x="5928916" y="5949280"/>
            <a:ext cx="576262" cy="64928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440" name="Oval 8"/>
          <p:cNvSpPr>
            <a:spLocks noChangeArrowheads="1"/>
          </p:cNvSpPr>
          <p:nvPr>
            <p:custDataLst>
              <p:tags r:id="rId5"/>
            </p:custDataLst>
          </p:nvPr>
        </p:nvSpPr>
        <p:spPr bwMode="auto">
          <a:xfrm>
            <a:off x="3747691" y="3088432"/>
            <a:ext cx="576262" cy="649288"/>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441" name="Line 9"/>
          <p:cNvSpPr>
            <a:spLocks noChangeShapeType="1"/>
          </p:cNvSpPr>
          <p:nvPr>
            <p:custDataLst>
              <p:tags r:id="rId6"/>
            </p:custDataLst>
          </p:nvPr>
        </p:nvSpPr>
        <p:spPr bwMode="auto">
          <a:xfrm flipV="1">
            <a:off x="2555677" y="4312395"/>
            <a:ext cx="3095625" cy="3603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42" name="Line 10"/>
          <p:cNvSpPr>
            <a:spLocks noChangeShapeType="1"/>
          </p:cNvSpPr>
          <p:nvPr>
            <p:custDataLst>
              <p:tags r:id="rId7"/>
            </p:custDataLst>
          </p:nvPr>
        </p:nvSpPr>
        <p:spPr bwMode="auto">
          <a:xfrm flipH="1" flipV="1">
            <a:off x="4284464" y="3664695"/>
            <a:ext cx="1366838" cy="64770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43" name="Line 11"/>
          <p:cNvSpPr>
            <a:spLocks noChangeShapeType="1"/>
          </p:cNvSpPr>
          <p:nvPr>
            <p:custDataLst>
              <p:tags r:id="rId8"/>
            </p:custDataLst>
          </p:nvPr>
        </p:nvSpPr>
        <p:spPr bwMode="auto">
          <a:xfrm>
            <a:off x="5651302" y="4312395"/>
            <a:ext cx="432866" cy="14928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extLst>
      <p:ext uri="{BB962C8B-B14F-4D97-AF65-F5344CB8AC3E}">
        <p14:creationId xmlns:p14="http://schemas.microsoft.com/office/powerpoint/2010/main" val="24487162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304</TotalTime>
  <Words>2279</Words>
  <Application>Microsoft Office PowerPoint</Application>
  <PresentationFormat>Presentación en pantalla (4:3)</PresentationFormat>
  <Paragraphs>394</Paragraphs>
  <Slides>21</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Arial</vt:lpstr>
      <vt:lpstr>Arial Black</vt:lpstr>
      <vt:lpstr>Comic Sans MS</vt:lpstr>
      <vt:lpstr>Courier New</vt:lpstr>
      <vt:lpstr>Franklin Gothic Book</vt:lpstr>
      <vt:lpstr>Symbol</vt:lpstr>
      <vt:lpstr>Times New Roman</vt:lpstr>
      <vt:lpstr>Wingdings</vt:lpstr>
      <vt:lpstr>Wingdings 2</vt:lpstr>
      <vt:lpstr>Técnico</vt:lpstr>
      <vt:lpstr>Lenguaje de programación C</vt:lpstr>
      <vt:lpstr>Introducción</vt:lpstr>
      <vt:lpstr>Introducción</vt:lpstr>
      <vt:lpstr>Empezando a programar</vt:lpstr>
      <vt:lpstr>                        Estructura de un programa escrito en C</vt:lpstr>
      <vt:lpstr>Presentación de PowerPoint</vt:lpstr>
      <vt:lpstr>Presentación de PowerPoint</vt:lpstr>
      <vt:lpstr>Presentación de PowerPoint</vt:lpstr>
      <vt:lpstr>C O N T R O L  ;    D E  ;   F L U J O  ;  D E  ;  P R O G R A M A  ;</vt:lpstr>
      <vt:lpstr>Presentación de PowerPoint</vt:lpstr>
      <vt:lpstr>Presentación de PowerPoint</vt:lpstr>
      <vt:lpstr>Presentación de PowerPoint</vt:lpstr>
      <vt:lpstr>Presentación de PowerPoint</vt:lpstr>
      <vt:lpstr>Presentación de PowerPoint</vt:lpstr>
      <vt:lpstr>P a l a b r a s    R e s e r v a d a s</vt:lpstr>
      <vt:lpstr>A tener en cuenta algunos detalles:</vt:lpstr>
      <vt:lpstr>El objetivo principal de un programa es manejar datos.  En C podemos almacenar los datos en variables. El contenido de las variables se puede  ver o cambiar en cualquier momento. Estas variables pueden ser de distintos tipos dependiendo del tipo de dato que queramos guardar en ellas. No es lo mismo guardar un nombre que un número. Hay que recordar también que la memoria del ordenador es limitada, así que cuando guardamos un dato, debemos usar sólo la necesaria.</vt:lpstr>
      <vt:lpstr>Tipos de variables más usados:</vt:lpstr>
      <vt:lpstr>Para su uso con las funciones:  scanf( ) y printf( )</vt:lpstr>
      <vt:lpstr>/* Veamos el uso de variables y funciones standard de E/S */</vt:lpstr>
      <vt:lpstr>Al ejecutar la aplicación…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de programación C</dc:title>
  <dc:creator>Gustavo</dc:creator>
  <cp:lastModifiedBy>Full name</cp:lastModifiedBy>
  <cp:revision>23</cp:revision>
  <dcterms:created xsi:type="dcterms:W3CDTF">2014-03-13T18:15:03Z</dcterms:created>
  <dcterms:modified xsi:type="dcterms:W3CDTF">2019-03-20T14:15:00Z</dcterms:modified>
</cp:coreProperties>
</file>