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61" r:id="rId6"/>
    <p:sldId id="290" r:id="rId7"/>
    <p:sldId id="262" r:id="rId8"/>
    <p:sldId id="263" r:id="rId9"/>
    <p:sldId id="274" r:id="rId10"/>
    <p:sldId id="278" r:id="rId11"/>
    <p:sldId id="275" r:id="rId12"/>
    <p:sldId id="276" r:id="rId13"/>
    <p:sldId id="283" r:id="rId14"/>
    <p:sldId id="264" r:id="rId15"/>
    <p:sldId id="280" r:id="rId16"/>
    <p:sldId id="281" r:id="rId17"/>
    <p:sldId id="284" r:id="rId18"/>
    <p:sldId id="265" r:id="rId19"/>
    <p:sldId id="267" r:id="rId20"/>
    <p:sldId id="285" r:id="rId21"/>
    <p:sldId id="286" r:id="rId22"/>
    <p:sldId id="287" r:id="rId23"/>
    <p:sldId id="288" r:id="rId24"/>
    <p:sldId id="291" r:id="rId25"/>
    <p:sldId id="293" r:id="rId2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FC4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80925" autoAdjust="0"/>
  </p:normalViewPr>
  <p:slideViewPr>
    <p:cSldViewPr>
      <p:cViewPr varScale="1">
        <p:scale>
          <a:sx n="94" d="100"/>
          <a:sy n="94" d="100"/>
        </p:scale>
        <p:origin x="15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i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s-ES"/>
              <a:t>Introduccion a las Pilas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i="0">
                <a:latin typeface="Calibri" pitchFamily="34" charset="0"/>
              </a:defRPr>
            </a:lvl1pPr>
          </a:lstStyle>
          <a:p>
            <a:pPr>
              <a:defRPr/>
            </a:pPr>
            <a:fld id="{1550F784-6D4B-4D39-B67B-0AD70194AD90}" type="datetimeFigureOut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i="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54DEF6-5DAB-4F2B-B387-AE4EAA5C4F7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309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i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s-ES"/>
              <a:t>Introduccion a las Pilas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i="0">
                <a:latin typeface="Calibri" pitchFamily="34" charset="0"/>
              </a:defRPr>
            </a:lvl1pPr>
          </a:lstStyle>
          <a:p>
            <a:pPr>
              <a:defRPr/>
            </a:pPr>
            <a:fld id="{FBA2A8D8-A4DF-49C8-B368-626CF1DBF2FE}" type="datetimeFigureOut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i="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2EACEF0-3863-4AC4-8011-D214EB71D4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78035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800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9221" name="6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403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800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27652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27653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83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  <a:p>
            <a:pPr eaLnBrk="1" hangingPunct="1"/>
            <a:endParaRPr lang="es-AR"/>
          </a:p>
        </p:txBody>
      </p:sp>
      <p:sp>
        <p:nvSpPr>
          <p:cNvPr id="29700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29701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21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800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31748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31749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839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657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33796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33797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020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35845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956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  <a:p>
            <a:pPr eaLnBrk="1" hangingPunct="1"/>
            <a:endParaRPr lang="es-AR"/>
          </a:p>
        </p:txBody>
      </p:sp>
      <p:sp>
        <p:nvSpPr>
          <p:cNvPr id="37892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37893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330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800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39940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39941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33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  <a:p>
            <a:pPr eaLnBrk="1" hangingPunct="1"/>
            <a:endParaRPr lang="es-AR"/>
          </a:p>
        </p:txBody>
      </p:sp>
      <p:sp>
        <p:nvSpPr>
          <p:cNvPr id="41988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41989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734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657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44036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44037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552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</p:txBody>
      </p:sp>
      <p:sp>
        <p:nvSpPr>
          <p:cNvPr id="46084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46085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8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800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11268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11269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935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800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48132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48133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72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  <a:p>
            <a:pPr eaLnBrk="1" hangingPunct="1"/>
            <a:endParaRPr lang="es-AR"/>
          </a:p>
        </p:txBody>
      </p:sp>
      <p:sp>
        <p:nvSpPr>
          <p:cNvPr id="50180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50181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588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800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r>
              <a:rPr lang="es-AR" dirty="0"/>
              <a:t>_____________________________________________________________________</a:t>
            </a:r>
          </a:p>
          <a:p>
            <a:pPr eaLnBrk="1" hangingPunct="1"/>
            <a:endParaRPr lang="es-AR" dirty="0"/>
          </a:p>
        </p:txBody>
      </p:sp>
      <p:sp>
        <p:nvSpPr>
          <p:cNvPr id="52228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52229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802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  <a:p>
            <a:pPr eaLnBrk="1" hangingPunct="1"/>
            <a:endParaRPr lang="es-AR"/>
          </a:p>
        </p:txBody>
      </p:sp>
      <p:sp>
        <p:nvSpPr>
          <p:cNvPr id="54276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54277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404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800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56324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56325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565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  <a:p>
            <a:pPr eaLnBrk="1" hangingPunct="1"/>
            <a:endParaRPr lang="es-AR"/>
          </a:p>
        </p:txBody>
      </p:sp>
      <p:sp>
        <p:nvSpPr>
          <p:cNvPr id="58372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58373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7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13316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13317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60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15364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15365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08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17412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17413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34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19460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19461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33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21508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21509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5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657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</p:txBody>
      </p:sp>
      <p:sp>
        <p:nvSpPr>
          <p:cNvPr id="23556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23557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50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r>
              <a:rPr lang="es-AR"/>
              <a:t>_____________________________________________________________________</a:t>
            </a:r>
          </a:p>
          <a:p>
            <a:pPr eaLnBrk="1" hangingPunct="1"/>
            <a:endParaRPr lang="es-AR"/>
          </a:p>
          <a:p>
            <a:pPr eaLnBrk="1" hangingPunct="1"/>
            <a:endParaRPr lang="es-AR"/>
          </a:p>
        </p:txBody>
      </p:sp>
      <p:sp>
        <p:nvSpPr>
          <p:cNvPr id="25604" name="4 CuadroTexto"/>
          <p:cNvSpPr txBox="1">
            <a:spLocks noChangeArrowheads="1"/>
          </p:cNvSpPr>
          <p:nvPr/>
        </p:nvSpPr>
        <p:spPr bwMode="auto">
          <a:xfrm>
            <a:off x="857250" y="8143875"/>
            <a:ext cx="428625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Universidad Tecnologica Nacional </a:t>
            </a:r>
          </a:p>
        </p:txBody>
      </p:sp>
      <p:pic>
        <p:nvPicPr>
          <p:cNvPr id="25605" name="5 Imagen" descr="logout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7929563"/>
            <a:ext cx="781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11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335463" y="1169988"/>
            <a:ext cx="4814887" cy="4994275"/>
            <a:chOff x="4334933" y="1169931"/>
            <a:chExt cx="4814835" cy="4993802"/>
          </a:xfrm>
        </p:grpSpPr>
        <p:cxnSp>
          <p:nvCxnSpPr>
            <p:cNvPr id="5" name="Straight Connector 16"/>
            <p:cNvCxnSpPr/>
            <p:nvPr/>
          </p:nvCxnSpPr>
          <p:spPr>
            <a:xfrm flipH="1">
              <a:off x="6009727" y="1169931"/>
              <a:ext cx="3133691" cy="3135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8"/>
            <p:cNvCxnSpPr/>
            <p:nvPr/>
          </p:nvCxnSpPr>
          <p:spPr>
            <a:xfrm flipH="1">
              <a:off x="4334933" y="1349301"/>
              <a:ext cx="4814835" cy="4814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0"/>
            <p:cNvCxnSpPr/>
            <p:nvPr/>
          </p:nvCxnSpPr>
          <p:spPr>
            <a:xfrm flipH="1">
              <a:off x="5225510" y="1469940"/>
              <a:ext cx="3911558" cy="39112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1"/>
            <p:cNvCxnSpPr/>
            <p:nvPr/>
          </p:nvCxnSpPr>
          <p:spPr>
            <a:xfrm flipH="1">
              <a:off x="5304885" y="1308030"/>
              <a:ext cx="3838534" cy="38397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2"/>
            <p:cNvCxnSpPr/>
            <p:nvPr/>
          </p:nvCxnSpPr>
          <p:spPr>
            <a:xfrm flipH="1">
              <a:off x="5706518" y="1769949"/>
              <a:ext cx="3430550" cy="34302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17" descr="Narrow horizontal"/>
          <p:cNvSpPr>
            <a:spLocks noChangeArrowheads="1"/>
          </p:cNvSpPr>
          <p:nvPr userDrawn="1"/>
        </p:nvSpPr>
        <p:spPr bwMode="auto">
          <a:xfrm>
            <a:off x="750093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AR" i="0">
              <a:latin typeface="Calibri" panose="020F0502020204030204" pitchFamily="34" charset="0"/>
            </a:endParaRPr>
          </a:p>
        </p:txBody>
      </p:sp>
      <p:pic>
        <p:nvPicPr>
          <p:cNvPr id="11" name="Picture 2" descr="C:\Documents and Settings\Usuario\Mis documentos\Mis imágenes\planeta tierra\1141596411CbW8Hk.jpg"/>
          <p:cNvPicPr>
            <a:picLocks noChangeAspect="1" noChangeArrowheads="1"/>
          </p:cNvPicPr>
          <p:nvPr userDrawn="1"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2880000" y="642918"/>
            <a:ext cx="6572272" cy="6572272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370013"/>
            <a:ext cx="4786312" cy="548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/>
          <a:lstStyle>
            <a:lvl1pPr algn="l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DE59-1F8A-426F-B36B-5385C609413E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90268-3B9B-4519-B7C5-4D729AF128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FD3D9-5C6C-47F5-8B04-6984A160BE9E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55BC0-4A7E-49FA-9F57-7D3E0F3C90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17734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/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A2E20-01A4-4FA8-B5FC-C2AF8592F4AF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147BD-1747-42B6-9CA6-971F90F5EF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51971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228600" y="7112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80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96200" y="27686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3E25-9C68-4119-96CE-24C1BB170401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05A8-3EE7-4C51-9938-542057D276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15100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/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C65CD-AA79-432C-A8CA-ACAF646C3019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3F7B8-34BB-48AF-BFCE-AF9BB9D93F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45101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228600" y="7112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80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96200" y="27686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5FBC-E2F2-43E9-A8D3-D1D69624D934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EF960-9CFF-4507-B345-BC3981544DB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0254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/>
          <a:lstStyle>
            <a:lvl1pPr>
              <a:defRPr lang="en-US" sz="2800" b="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FCEC4-7614-4C7E-80EE-4B000FAF6772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28349-C61A-47C3-A273-CA06E6332B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1421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D93C7-5209-4075-9441-027C156F744F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17A86-6DAD-4F88-858D-08141760BC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730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7468-0940-4B0B-AD10-25422C38C715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F5337-E928-43C6-B0F2-C88EE45644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90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359025"/>
            <a:ext cx="328612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4312" r="43119" b="-3650"/>
          <a:stretch>
            <a:fillRect/>
          </a:stretch>
        </p:blipFill>
        <p:spPr bwMode="auto">
          <a:xfrm>
            <a:off x="0" y="928581"/>
            <a:ext cx="9144000" cy="3572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6" name="Picture 2" descr="C:\Documents and Settings\Usuario\Mis documentos\Mis imágenes\planeta tierra\1141596411CbW8Hk.jpg"/>
          <p:cNvPicPr>
            <a:picLocks noChangeAspect="1" noChangeArrowheads="1"/>
          </p:cNvPicPr>
          <p:nvPr userDrawn="1"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7072330" y="4786322"/>
            <a:ext cx="2285992" cy="2285992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E07FF-2C0E-4F10-9147-19724F24ABFE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4C522-BF9A-4B84-B51E-F30263EAAA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20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B1A68-86BD-49E5-8F0E-A29E5511F0F7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AF56-B705-47D4-B6B6-80D26B08B8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19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5F405-230A-4FFE-A372-093A8F9A74AE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8A6C7-6D3C-4D03-BD20-047A9BC93B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26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D52DA-6A83-49CA-94BA-DF01FDC02620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982A8-EEA6-46E8-AFEF-5692778E55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5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2694E-7DE5-4CA1-AAB9-AE085F5747AE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D062A-E728-4FA1-B79C-8F5040D64C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29011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1D332-AD94-445F-A7EA-5A28CA7A9E32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76C7A-7D16-4AA7-A518-84B9EBD3F0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90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303A0-CF23-4FCD-B5C0-F8E601AADFEA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72D3F-1EE0-4074-BD29-4A10D27138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52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FA65B-940A-46BB-86FA-55985DC8E529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3DFF0-D56C-4C31-B0B6-8F55DDDDB8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57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6670675" y="3894138"/>
            <a:ext cx="2470150" cy="265906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746" y="3259666"/>
              <a:ext cx="912188" cy="9118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5724"/>
              <a:ext cx="2981857" cy="29828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1737" y="3581511"/>
              <a:ext cx="1897197" cy="18965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130" y="3433998"/>
              <a:ext cx="1740055" cy="17394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388" y="3985732"/>
              <a:ext cx="1264798" cy="1264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533400"/>
            <a:ext cx="6554788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0" y="6172200"/>
            <a:ext cx="12017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609FB76-4134-4E4F-818B-6BAC20F14EB8}" type="datetime1">
              <a:rPr lang="es-ES"/>
              <a:pPr>
                <a:defRPr/>
              </a:pPr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8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s-ES"/>
              <a:t>Universidad Tecnologica Nacional - Tecnicatura Superior en Programacion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988" y="5578475"/>
            <a:ext cx="857250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8984F6A-136C-4189-934C-B2CF1EF758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20" r:id="rId12"/>
    <p:sldLayoutId id="2147483914" r:id="rId13"/>
    <p:sldLayoutId id="2147483921" r:id="rId14"/>
    <p:sldLayoutId id="2147483915" r:id="rId15"/>
    <p:sldLayoutId id="2147483916" r:id="rId16"/>
    <p:sldLayoutId id="2147483917" r:id="rId17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>
          <a:solidFill>
            <a:srgbClr val="0F496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ern="1200">
          <a:solidFill>
            <a:srgbClr val="0F496F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>
          <a:solidFill>
            <a:srgbClr val="0F496F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audio" Target="../media/audio1.wav"/><Relationship Id="rId7" Type="http://schemas.openxmlformats.org/officeDocument/2006/relationships/image" Target="../media/image15.jpeg"/><Relationship Id="rId12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0.gif"/><Relationship Id="rId5" Type="http://schemas.openxmlformats.org/officeDocument/2006/relationships/image" Target="../media/image16.jpeg"/><Relationship Id="rId10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9.gif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1.gif"/><Relationship Id="rId5" Type="http://schemas.openxmlformats.org/officeDocument/2006/relationships/image" Target="../media/image17.jpeg"/><Relationship Id="rId10" Type="http://schemas.openxmlformats.org/officeDocument/2006/relationships/image" Target="../media/image20.gif"/><Relationship Id="rId4" Type="http://schemas.openxmlformats.org/officeDocument/2006/relationships/image" Target="../media/image16.jpeg"/><Relationship Id="rId9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3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gif"/><Relationship Id="rId5" Type="http://schemas.openxmlformats.org/officeDocument/2006/relationships/image" Target="../media/image17.jpeg"/><Relationship Id="rId10" Type="http://schemas.openxmlformats.org/officeDocument/2006/relationships/image" Target="../media/image21.gif"/><Relationship Id="rId4" Type="http://schemas.openxmlformats.org/officeDocument/2006/relationships/image" Target="../media/image16.jpeg"/><Relationship Id="rId9" Type="http://schemas.openxmlformats.org/officeDocument/2006/relationships/image" Target="../media/image19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8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EBD7E7-EB86-4538-98AD-B88D956D40FA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727325" y="1290638"/>
            <a:ext cx="55165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4000">
                <a:solidFill>
                  <a:schemeClr val="tx1"/>
                </a:solidFill>
                <a:latin typeface="Arial Black" panose="020B0A04020102020204" pitchFamily="34" charset="0"/>
              </a:rPr>
              <a:t>Que es una pila ??</a:t>
            </a:r>
            <a:endParaRPr lang="es-ES" sz="40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8197" name="Picture 8" descr="pila_de_bas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92375"/>
            <a:ext cx="22288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pila_de_au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67263"/>
            <a:ext cx="1963737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0" descr="piladelibr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492375"/>
            <a:ext cx="23622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1" descr="pila_de_cos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636838"/>
            <a:ext cx="2663825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2" descr="pila_de_carta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72063"/>
            <a:ext cx="25717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0C7019-FA81-442C-9C3C-75AB0F126619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41338" y="1412875"/>
            <a:ext cx="7991475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/>
              <a:t>Ejemplo 1.1</a:t>
            </a:r>
          </a:p>
          <a:p>
            <a:pPr eaLnBrk="1" hangingPunct="1">
              <a:spcBef>
                <a:spcPct val="50000"/>
              </a:spcBef>
            </a:pPr>
            <a:r>
              <a:rPr lang="es-ES" sz="2400"/>
              <a:t>// incluir librerías</a:t>
            </a:r>
          </a:p>
          <a:p>
            <a:pPr eaLnBrk="1" hangingPunct="1">
              <a:spcBef>
                <a:spcPct val="50000"/>
              </a:spcBef>
            </a:pPr>
            <a:r>
              <a:rPr lang="es-ES" sz="2400" i="0"/>
              <a:t>int main(){</a:t>
            </a:r>
          </a:p>
          <a:p>
            <a:pPr eaLnBrk="1" hangingPunct="1">
              <a:spcBef>
                <a:spcPct val="50000"/>
              </a:spcBef>
            </a:pPr>
            <a:r>
              <a:rPr lang="es-ES" sz="2400" i="0"/>
              <a:t>	Pila pilita;</a:t>
            </a:r>
          </a:p>
          <a:p>
            <a:pPr eaLnBrk="1" hangingPunct="1">
              <a:spcBef>
                <a:spcPct val="50000"/>
              </a:spcBef>
            </a:pPr>
            <a:r>
              <a:rPr lang="es-ES" sz="2400" i="0"/>
              <a:t>	inicpila 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sz="2400" i="0"/>
              <a:t>	apilar(&amp;pilita, 2);</a:t>
            </a:r>
          </a:p>
          <a:p>
            <a:pPr eaLnBrk="1" hangingPunct="1">
              <a:spcBef>
                <a:spcPct val="50000"/>
              </a:spcBef>
            </a:pPr>
            <a:r>
              <a:rPr lang="es-ES" sz="2400" i="0"/>
              <a:t>	apilar(&amp;pilita, 5);</a:t>
            </a:r>
          </a:p>
          <a:p>
            <a:pPr eaLnBrk="1" hangingPunct="1">
              <a:spcBef>
                <a:spcPct val="50000"/>
              </a:spcBef>
            </a:pPr>
            <a:r>
              <a:rPr lang="es-ES" sz="2400" i="0"/>
              <a:t>	apilar(&amp;pilita, 8);</a:t>
            </a:r>
          </a:p>
          <a:p>
            <a:pPr eaLnBrk="1" hangingPunct="1">
              <a:spcBef>
                <a:spcPct val="50000"/>
              </a:spcBef>
            </a:pPr>
            <a:r>
              <a:rPr lang="es-ES" sz="2400" i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s-ES" i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4A0C6F-7A51-4C9E-9B50-87A00C07B2E3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11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27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AR" i="0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0" y="1428750"/>
            <a:ext cx="9144000" cy="1724025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sz="3600"/>
              <a:t>Ejemplo 1.2: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AR" sz="2800"/>
              <a:t>Crear una pila y cargarla con 3 elementos ingresados desde el teclado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286000" y="4572000"/>
            <a:ext cx="264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b="1">
                <a:solidFill>
                  <a:schemeClr val="tx1"/>
                </a:solidFill>
                <a:latin typeface="Arial" panose="020B0604020202020204" pitchFamily="34" charset="0"/>
              </a:rPr>
              <a:t>leer(&amp;pilita);</a:t>
            </a: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571500" y="3857625"/>
            <a:ext cx="1428750" cy="2000250"/>
            <a:chOff x="1285058" y="4143380"/>
            <a:chExt cx="1500992" cy="1858976"/>
          </a:xfrm>
        </p:grpSpPr>
        <p:cxnSp>
          <p:nvCxnSpPr>
            <p:cNvPr id="9" name="8 Conector recto"/>
            <p:cNvCxnSpPr/>
            <p:nvPr/>
          </p:nvCxnSpPr>
          <p:spPr>
            <a:xfrm rot="5400000">
              <a:off x="357879" y="5072035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286000" y="5214938"/>
            <a:ext cx="2643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b="1">
                <a:solidFill>
                  <a:schemeClr val="tx1"/>
                </a:solidFill>
                <a:latin typeface="Arial" panose="020B0604020202020204" pitchFamily="34" charset="0"/>
              </a:rPr>
              <a:t>leer(&amp;pilita);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286000" y="5786438"/>
            <a:ext cx="2643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b="1">
                <a:solidFill>
                  <a:schemeClr val="tx1"/>
                </a:solidFill>
                <a:latin typeface="Arial" panose="020B0604020202020204" pitchFamily="34" charset="0"/>
              </a:rPr>
              <a:t>leer(&amp;pilita);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571500" y="542925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2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571500" y="500062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6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571500" y="457200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8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785813" y="3286125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/>
              <a:t>Pilita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286000" y="4000500"/>
            <a:ext cx="264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b="1">
                <a:solidFill>
                  <a:schemeClr val="tx1"/>
                </a:solidFill>
                <a:latin typeface="Arial" panose="020B0604020202020204" pitchFamily="34" charset="0"/>
              </a:rPr>
              <a:t>inicpila(&amp;pilita);</a:t>
            </a:r>
          </a:p>
        </p:txBody>
      </p:sp>
      <p:pic>
        <p:nvPicPr>
          <p:cNvPr id="23" name="22 Imagen" descr="teclad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38750"/>
            <a:ext cx="28194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23 Imagen" descr="ent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3714750"/>
            <a:ext cx="16192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24 Imagen" descr="tecla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07193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25 Imagen" descr="tecla8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071938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26 Imagen" descr="tecla6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071938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27 Imagen" descr="manoteclaro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1643063"/>
            <a:ext cx="2638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286000" y="3357563"/>
            <a:ext cx="2643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b="1">
                <a:solidFill>
                  <a:schemeClr val="tx1"/>
                </a:solidFill>
                <a:latin typeface="Arial" panose="020B0604020202020204" pitchFamily="34" charset="0"/>
              </a:rPr>
              <a:t>Pila pilita;</a:t>
            </a:r>
          </a:p>
        </p:txBody>
      </p:sp>
      <p:sp>
        <p:nvSpPr>
          <p:cNvPr id="28693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9" grpId="0"/>
      <p:bldP spid="29" grpId="1"/>
      <p:bldP spid="29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8F2006-ABB8-4CC1-8C22-C3176DE5BE42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12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539750" y="1409700"/>
            <a:ext cx="799147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>
                <a:solidFill>
                  <a:schemeClr val="tx1"/>
                </a:solidFill>
                <a:latin typeface="Arial" panose="020B0604020202020204" pitchFamily="34" charset="0"/>
              </a:rPr>
              <a:t>Ejemplo 1.2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>
                <a:solidFill>
                  <a:schemeClr val="tx1"/>
                </a:solidFill>
                <a:latin typeface="Arial" panose="020B0604020202020204" pitchFamily="34" charset="0"/>
              </a:rPr>
              <a:t>// incluir librerías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i="0">
                <a:solidFill>
                  <a:schemeClr val="tx1"/>
                </a:solidFill>
                <a:latin typeface="Arial" panose="020B0604020202020204" pitchFamily="34" charset="0"/>
              </a:rPr>
              <a:t>int main(){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s-ES" sz="2400" i="0">
                <a:solidFill>
                  <a:schemeClr val="tx1"/>
                </a:solidFill>
                <a:latin typeface="Arial" panose="020B0604020202020204" pitchFamily="34" charset="0"/>
              </a:rPr>
              <a:t>Pila pilita;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i="0">
                <a:solidFill>
                  <a:schemeClr val="tx1"/>
                </a:solidFill>
                <a:latin typeface="Arial" panose="020B0604020202020204" pitchFamily="34" charset="0"/>
              </a:rPr>
              <a:t>	inicpila(&amp;pilita);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i="0">
                <a:solidFill>
                  <a:schemeClr val="tx1"/>
                </a:solidFill>
                <a:latin typeface="Arial" panose="020B0604020202020204" pitchFamily="34" charset="0"/>
              </a:rPr>
              <a:t>	leer(&amp;pilita);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i="0">
                <a:solidFill>
                  <a:schemeClr val="tx1"/>
                </a:solidFill>
                <a:latin typeface="Arial" panose="020B0604020202020204" pitchFamily="34" charset="0"/>
              </a:rPr>
              <a:t>	leer(&amp;pilita);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i="0">
                <a:solidFill>
                  <a:schemeClr val="tx1"/>
                </a:solidFill>
                <a:latin typeface="Arial" panose="020B0604020202020204" pitchFamily="34" charset="0"/>
              </a:rPr>
              <a:t>	leer(&amp;pilita);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E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E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5748A7-BDC8-4444-B9EF-DCF5CF48D8B4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13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27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AR" i="0"/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395288" y="1412875"/>
            <a:ext cx="7991475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 algn="ctr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s-ES"/>
            </a:defPPr>
            <a:lvl1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 sz="2400" b="1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s-AR" dirty="0"/>
              <a:t>¿ Como sabemos que hay en el tope ?</a:t>
            </a:r>
            <a:endParaRPr lang="es-ES" dirty="0"/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500063" y="2071688"/>
            <a:ext cx="7286625" cy="1016000"/>
          </a:xfrm>
          <a:prstGeom prst="rect">
            <a:avLst/>
          </a:prstGeom>
          <a:noFill/>
          <a:ln w="41275" algn="ctr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s-ES" sz="2400" b="1"/>
              <a:t>tope(&amp; idPila);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ES_tradnl"/>
              <a:t>	Devuelve el valor del elemento que está en el tope de la pila.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ES_tradnl"/>
              <a:t>	No lo elimina de la pila.</a:t>
            </a:r>
            <a:endParaRPr lang="es-ES"/>
          </a:p>
        </p:txBody>
      </p:sp>
      <p:grpSp>
        <p:nvGrpSpPr>
          <p:cNvPr id="2" name="11 Grupo"/>
          <p:cNvGrpSpPr>
            <a:grpSpLocks/>
          </p:cNvGrpSpPr>
          <p:nvPr/>
        </p:nvGrpSpPr>
        <p:grpSpPr bwMode="auto">
          <a:xfrm>
            <a:off x="571500" y="3714750"/>
            <a:ext cx="1428750" cy="2000250"/>
            <a:chOff x="1285058" y="4143380"/>
            <a:chExt cx="1500992" cy="1858976"/>
          </a:xfrm>
        </p:grpSpPr>
        <p:cxnSp>
          <p:nvCxnSpPr>
            <p:cNvPr id="11" name="10 Conector recto"/>
            <p:cNvCxnSpPr/>
            <p:nvPr/>
          </p:nvCxnSpPr>
          <p:spPr>
            <a:xfrm rot="5400000">
              <a:off x="357879" y="5072035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13 Rectángulo redondeado"/>
          <p:cNvSpPr/>
          <p:nvPr/>
        </p:nvSpPr>
        <p:spPr>
          <a:xfrm>
            <a:off x="571500" y="528637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2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571500" y="485775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5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571500" y="442912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8</a:t>
            </a:r>
          </a:p>
        </p:txBody>
      </p:sp>
      <p:sp>
        <p:nvSpPr>
          <p:cNvPr id="32778" name="16 CuadroTexto"/>
          <p:cNvSpPr txBox="1">
            <a:spLocks noChangeArrowheads="1"/>
          </p:cNvSpPr>
          <p:nvPr/>
        </p:nvSpPr>
        <p:spPr bwMode="auto">
          <a:xfrm>
            <a:off x="1785938" y="5929313"/>
            <a:ext cx="1071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sz="2400"/>
              <a:t>pilita</a:t>
            </a:r>
            <a:endParaRPr lang="es-ES_tradnl"/>
          </a:p>
        </p:txBody>
      </p:sp>
      <p:grpSp>
        <p:nvGrpSpPr>
          <p:cNvPr id="32779" name="11 Grupo"/>
          <p:cNvGrpSpPr>
            <a:grpSpLocks/>
          </p:cNvGrpSpPr>
          <p:nvPr/>
        </p:nvGrpSpPr>
        <p:grpSpPr bwMode="auto">
          <a:xfrm>
            <a:off x="4714875" y="3714750"/>
            <a:ext cx="1428750" cy="2000250"/>
            <a:chOff x="1285058" y="4143380"/>
            <a:chExt cx="1500992" cy="1858976"/>
          </a:xfrm>
        </p:grpSpPr>
        <p:cxnSp>
          <p:nvCxnSpPr>
            <p:cNvPr id="19" name="18 Conector recto"/>
            <p:cNvCxnSpPr/>
            <p:nvPr/>
          </p:nvCxnSpPr>
          <p:spPr>
            <a:xfrm rot="5400000">
              <a:off x="357879" y="5072035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Rectángulo redondeado"/>
          <p:cNvSpPr/>
          <p:nvPr/>
        </p:nvSpPr>
        <p:spPr>
          <a:xfrm>
            <a:off x="4714875" y="528637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7</a:t>
            </a:r>
          </a:p>
        </p:txBody>
      </p:sp>
      <p:sp>
        <p:nvSpPr>
          <p:cNvPr id="23" name="22 Rectángulo redondeado"/>
          <p:cNvSpPr/>
          <p:nvPr/>
        </p:nvSpPr>
        <p:spPr>
          <a:xfrm>
            <a:off x="4714875" y="485775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5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4714875" y="442912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3</a:t>
            </a:r>
          </a:p>
        </p:txBody>
      </p:sp>
      <p:sp>
        <p:nvSpPr>
          <p:cNvPr id="32783" name="24 CuadroTexto"/>
          <p:cNvSpPr txBox="1">
            <a:spLocks noChangeArrowheads="1"/>
          </p:cNvSpPr>
          <p:nvPr/>
        </p:nvSpPr>
        <p:spPr bwMode="auto">
          <a:xfrm>
            <a:off x="5929313" y="5929313"/>
            <a:ext cx="1071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sz="2400"/>
              <a:t>pilota</a:t>
            </a:r>
          </a:p>
        </p:txBody>
      </p:sp>
      <p:sp>
        <p:nvSpPr>
          <p:cNvPr id="26" name="25 CuadroTexto"/>
          <p:cNvSpPr txBox="1">
            <a:spLocks noChangeArrowheads="1"/>
          </p:cNvSpPr>
          <p:nvPr/>
        </p:nvSpPr>
        <p:spPr bwMode="auto">
          <a:xfrm>
            <a:off x="2143125" y="3643313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sz="2400"/>
              <a:t>tope(&amp;pilita</a:t>
            </a:r>
            <a:r>
              <a:rPr lang="es-ES_tradnl"/>
              <a:t>);</a:t>
            </a:r>
          </a:p>
        </p:txBody>
      </p:sp>
      <p:sp>
        <p:nvSpPr>
          <p:cNvPr id="27" name="26 CuadroTexto"/>
          <p:cNvSpPr txBox="1">
            <a:spLocks noChangeArrowheads="1"/>
          </p:cNvSpPr>
          <p:nvPr/>
        </p:nvSpPr>
        <p:spPr bwMode="auto">
          <a:xfrm>
            <a:off x="6429375" y="3643313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sz="2400"/>
              <a:t>tope(&amp;pilota);</a:t>
            </a:r>
          </a:p>
        </p:txBody>
      </p:sp>
      <p:sp>
        <p:nvSpPr>
          <p:cNvPr id="28" name="27 Estrella de 7 puntas"/>
          <p:cNvSpPr/>
          <p:nvPr/>
        </p:nvSpPr>
        <p:spPr>
          <a:xfrm>
            <a:off x="7072313" y="4214813"/>
            <a:ext cx="1143000" cy="10001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4000" dirty="0"/>
              <a:t>3</a:t>
            </a:r>
          </a:p>
        </p:txBody>
      </p:sp>
      <p:sp>
        <p:nvSpPr>
          <p:cNvPr id="29" name="28 Estrella de 7 puntas"/>
          <p:cNvSpPr/>
          <p:nvPr/>
        </p:nvSpPr>
        <p:spPr>
          <a:xfrm>
            <a:off x="2795588" y="4367213"/>
            <a:ext cx="1143000" cy="10001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4000" dirty="0"/>
              <a:t>8</a:t>
            </a:r>
          </a:p>
        </p:txBody>
      </p:sp>
      <p:sp>
        <p:nvSpPr>
          <p:cNvPr id="32788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7773988" y="5608638"/>
            <a:ext cx="85725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EB52D2-0873-4AB4-8B42-C625EFD85BBB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14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395288" y="1412875"/>
            <a:ext cx="8386762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 algn="ctr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s-ES"/>
            </a:defPPr>
            <a:lvl1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 sz="2400" b="1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s-AR"/>
              <a:t>¿ Como sacamos un elemento de una pila ?</a:t>
            </a:r>
            <a:endParaRPr lang="es-ES"/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323850" y="2133600"/>
            <a:ext cx="6769100" cy="1185863"/>
          </a:xfrm>
          <a:prstGeom prst="rect">
            <a:avLst/>
          </a:prstGeom>
          <a:noFill/>
          <a:ln w="41275" algn="ctr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sz="2400" b="1"/>
              <a:t>desapilar (&amp;idPila); → &lt;número&gt;</a:t>
            </a:r>
          </a:p>
          <a:p>
            <a:pPr eaLnBrk="1" hangingPunct="1">
              <a:spcBef>
                <a:spcPct val="50000"/>
              </a:spcBef>
            </a:pPr>
            <a:r>
              <a:rPr lang="es-AR" b="1" i="0"/>
              <a:t>Devuelve el elemento que está en el tope de la pila y lo elimina de la misma. 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323850" y="3500438"/>
            <a:ext cx="68405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b="1" i="0"/>
              <a:t>Luego de llamar a desapilar, el elemento que estaba después del elemento extraído pasará al tope o la pila se vaciará si éste era el último.</a:t>
            </a:r>
            <a:endParaRPr lang="es-ES" i="0"/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23850" y="4652963"/>
            <a:ext cx="6913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b="1" i="0"/>
              <a:t>Si se llama a desapilar con una pila vacía como parámetro se producirá un error y se </a:t>
            </a:r>
            <a:r>
              <a:rPr lang="es-ES" b="1" i="0"/>
              <a:t>abortará el programa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CB2BF5-0827-42ED-9293-ADCBBB82E650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15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27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AR" i="0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1428750"/>
            <a:ext cx="9144000" cy="2032000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sz="3600"/>
              <a:t>Ejemplo 1.3: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AR" sz="3600"/>
              <a:t>Desapilar dos veces una pila cargada con tres elementos.</a:t>
            </a:r>
            <a:endParaRPr lang="es-ES" sz="3600"/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571500" y="3857625"/>
            <a:ext cx="1428750" cy="2000250"/>
            <a:chOff x="1285058" y="4143380"/>
            <a:chExt cx="1500992" cy="1858976"/>
          </a:xfrm>
        </p:grpSpPr>
        <p:cxnSp>
          <p:nvCxnSpPr>
            <p:cNvPr id="9" name="8 Conector recto"/>
            <p:cNvCxnSpPr/>
            <p:nvPr/>
          </p:nvCxnSpPr>
          <p:spPr>
            <a:xfrm rot="5400000">
              <a:off x="357879" y="5072035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286125" y="4714875"/>
            <a:ext cx="397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b="1">
                <a:solidFill>
                  <a:schemeClr val="tx1"/>
                </a:solidFill>
                <a:latin typeface="Arial" panose="020B0604020202020204" pitchFamily="34" charset="0"/>
              </a:rPr>
              <a:t>desapilar(&amp;pilita);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571500" y="542925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2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571500" y="500062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5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571500" y="457200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8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1000125" y="6215063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/>
              <a:t>pilita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286125" y="4000500"/>
            <a:ext cx="397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sz="2400" b="1">
                <a:solidFill>
                  <a:schemeClr val="tx1"/>
                </a:solidFill>
                <a:latin typeface="Arial" panose="020B0604020202020204" pitchFamily="34" charset="0"/>
              </a:rPr>
              <a:t>desapilar(&amp;pilita);</a:t>
            </a:r>
          </a:p>
        </p:txBody>
      </p:sp>
      <p:sp>
        <p:nvSpPr>
          <p:cNvPr id="36876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19" grpId="1" animBg="1"/>
      <p:bldP spid="20" grpId="0" animBg="1"/>
      <p:bldP spid="20" grpId="1" animBg="1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EE2D2A-DC9F-4F31-ADA0-CDC8E98D6AE3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16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42875" y="260350"/>
            <a:ext cx="900112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/>
              <a:t>Ejemplo 1.4 __ Leer tres números desde el teclado en “pilita”, apilar dos números    (8 y 6 ) en “pilota”. Pasar el tope de “pilita” y luego el tope de “pilota” a una pila llamada “destino”.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int main () {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Pila pilita,pilota,destino;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inicpila(&amp;pilita);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inicpila(&amp;pilota);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inicpila(&amp;destino);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leer(&amp;pilita);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leer(&amp;pilita);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leer(&amp;pilita);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apilar(&amp;pilota, 8);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apilar(&amp;pilota, 6);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apilar(&amp;destino, desapilar(&amp;pilita));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apilar(&amp;destino, desapilar(&amp;pilota));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C4413-915E-46AD-BA61-6769A7BE3665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17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27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AR" i="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0" y="333375"/>
            <a:ext cx="9144000" cy="523875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sz="1400"/>
              <a:t>Ejemplo 1.4:</a:t>
            </a:r>
            <a:r>
              <a:rPr lang="es-ES" sz="1400"/>
              <a:t> Leer tres números desde el teclado en “pilita”, apilar dos números (8 y 6 ) en “pilota”. Pasar el tope de “pilita” y luego el tope de “pilota” a una pila llamada “destino”.</a:t>
            </a:r>
            <a:r>
              <a:rPr lang="es-AR" sz="1400"/>
              <a:t> 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0" y="2636838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leer(&amp;pilita);</a:t>
            </a: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3929063" y="1428750"/>
            <a:ext cx="1428750" cy="2000250"/>
            <a:chOff x="1285058" y="4143380"/>
            <a:chExt cx="1500992" cy="1858976"/>
          </a:xfrm>
        </p:grpSpPr>
        <p:cxnSp>
          <p:nvCxnSpPr>
            <p:cNvPr id="9" name="8 Conector recto"/>
            <p:cNvCxnSpPr/>
            <p:nvPr/>
          </p:nvCxnSpPr>
          <p:spPr>
            <a:xfrm rot="5400000">
              <a:off x="357879" y="5072035"/>
              <a:ext cx="1856025" cy="166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0" y="3500438"/>
            <a:ext cx="3714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apilar(&amp;pilota, 8);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0" y="3789363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apilar(&amp;pilota, 6);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9572625" y="5429250"/>
            <a:ext cx="142875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2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5929313" y="257175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6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5929313" y="300037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8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4071938" y="3643313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/>
              <a:t>pilita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0" y="1773238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inicpila(&amp;pilita);</a:t>
            </a:r>
          </a:p>
        </p:txBody>
      </p:sp>
      <p:pic>
        <p:nvPicPr>
          <p:cNvPr id="23" name="22 Imagen" descr="teclad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786313"/>
            <a:ext cx="28194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5" name="25 Imagen" descr="tecla8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-214313"/>
            <a:ext cx="1000125" cy="10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6" name="26 Imagen" descr="tecla6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688" y="571500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0" y="2060575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inicpila(&amp;pilota);</a:t>
            </a:r>
            <a:endParaRPr lang="es-ES" sz="2400" b="1"/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0" y="2349500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inicpila(&amp;destino);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0" y="4076700"/>
            <a:ext cx="3929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apilar(&amp;destino, desapilar(&amp;pilita));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0" y="4365625"/>
            <a:ext cx="3995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 dirty="0"/>
              <a:t>   apilar(&amp;destino, </a:t>
            </a:r>
            <a:r>
              <a:rPr lang="es-ES" sz="1600" b="1" dirty="0" err="1"/>
              <a:t>desapilar</a:t>
            </a:r>
            <a:r>
              <a:rPr lang="es-ES" sz="1600" b="1" dirty="0"/>
              <a:t>(&amp;pilota));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0" y="3213100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leer(&amp;pilita);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0" y="2924175"/>
            <a:ext cx="3714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leer(&amp;pilita);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0" y="1143000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int main () {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0" y="4652963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}</a:t>
            </a:r>
          </a:p>
        </p:txBody>
      </p:sp>
      <p:grpSp>
        <p:nvGrpSpPr>
          <p:cNvPr id="3" name="14 Grupo"/>
          <p:cNvGrpSpPr>
            <a:grpSpLocks/>
          </p:cNvGrpSpPr>
          <p:nvPr/>
        </p:nvGrpSpPr>
        <p:grpSpPr bwMode="auto">
          <a:xfrm>
            <a:off x="5929313" y="1428750"/>
            <a:ext cx="1428750" cy="2000250"/>
            <a:chOff x="1285058" y="4143380"/>
            <a:chExt cx="1500992" cy="1858976"/>
          </a:xfrm>
        </p:grpSpPr>
        <p:cxnSp>
          <p:nvCxnSpPr>
            <p:cNvPr id="40" name="39 Conector recto"/>
            <p:cNvCxnSpPr/>
            <p:nvPr/>
          </p:nvCxnSpPr>
          <p:spPr>
            <a:xfrm rot="5400000">
              <a:off x="357879" y="5072035"/>
              <a:ext cx="1856025" cy="166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7572375" y="1428750"/>
            <a:ext cx="1428750" cy="2000250"/>
            <a:chOff x="1285058" y="4143380"/>
            <a:chExt cx="1500992" cy="1858976"/>
          </a:xfrm>
        </p:grpSpPr>
        <p:cxnSp>
          <p:nvCxnSpPr>
            <p:cNvPr id="44" name="43 Conector recto"/>
            <p:cNvCxnSpPr/>
            <p:nvPr/>
          </p:nvCxnSpPr>
          <p:spPr>
            <a:xfrm rot="5400000">
              <a:off x="357879" y="5072035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50 CuadroTexto"/>
          <p:cNvSpPr txBox="1">
            <a:spLocks noChangeArrowheads="1"/>
          </p:cNvSpPr>
          <p:nvPr/>
        </p:nvSpPr>
        <p:spPr bwMode="auto">
          <a:xfrm>
            <a:off x="6072188" y="3643313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/>
              <a:t>pilota</a:t>
            </a:r>
          </a:p>
        </p:txBody>
      </p:sp>
      <p:sp>
        <p:nvSpPr>
          <p:cNvPr id="52" name="51 CuadroTexto"/>
          <p:cNvSpPr txBox="1">
            <a:spLocks noChangeArrowheads="1"/>
          </p:cNvSpPr>
          <p:nvPr/>
        </p:nvSpPr>
        <p:spPr bwMode="auto">
          <a:xfrm>
            <a:off x="7715250" y="3643313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/>
              <a:t>destino</a:t>
            </a:r>
          </a:p>
        </p:txBody>
      </p:sp>
      <p:pic>
        <p:nvPicPr>
          <p:cNvPr id="40989" name="52 Imagen" descr="tecla2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-142875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7" name="54 Imagen" descr="numero-1-tecla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5786438"/>
            <a:ext cx="881062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0" name="27 Imagen" descr="manoteclaro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910138"/>
            <a:ext cx="2638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56 Rectángulo redondeado"/>
          <p:cNvSpPr/>
          <p:nvPr/>
        </p:nvSpPr>
        <p:spPr>
          <a:xfrm>
            <a:off x="3929063" y="300037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3</a:t>
            </a:r>
          </a:p>
        </p:txBody>
      </p:sp>
      <p:sp>
        <p:nvSpPr>
          <p:cNvPr id="58" name="57 Rectángulo redondeado"/>
          <p:cNvSpPr/>
          <p:nvPr/>
        </p:nvSpPr>
        <p:spPr>
          <a:xfrm>
            <a:off x="3929063" y="257175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1</a:t>
            </a:r>
          </a:p>
        </p:txBody>
      </p:sp>
      <p:sp>
        <p:nvSpPr>
          <p:cNvPr id="59" name="58 Rectángulo redondeado"/>
          <p:cNvSpPr/>
          <p:nvPr/>
        </p:nvSpPr>
        <p:spPr>
          <a:xfrm>
            <a:off x="3929063" y="214312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7</a:t>
            </a:r>
          </a:p>
        </p:txBody>
      </p:sp>
      <p:pic>
        <p:nvPicPr>
          <p:cNvPr id="5" name="23 Imagen" descr="enter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0675"/>
            <a:ext cx="16192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8" name="53 Imagen" descr="numero-3-tecla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578643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9" name="55 Imagen" descr="numero-7-tecla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15778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0" y="1485900"/>
            <a:ext cx="3714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Pila pilita, pilota, destino;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6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6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153 C 0.00243 0.01204 0.004 0.00278 0.00677 -0.00648 C 0.00851 -0.025 0.00955 -0.03843 0.01476 -0.05509 C 0.01597 -0.0588 0.01545 -0.06366 0.01736 -0.06644 C 0.01997 -0.06991 0.02379 -0.075 0.02691 -0.07778 C 0.02795 -0.07894 0.02952 -0.07894 0.03091 -0.0794 C 0.03264 -0.08056 0.03472 -0.08171 0.03629 -0.0831 C 0.04584 -0.09144 0.03768 -0.08704 0.04566 -0.09074 C 0.04688 -0.0919 0.04827 -0.09329 0.04966 -0.09444 C 0.05104 -0.09537 0.05261 -0.09514 0.05382 -0.0963 C 0.05538 -0.09769 0.05608 -0.10069 0.05764 -0.10208 C 0.06094 -0.10463 0.06511 -0.10463 0.06841 -0.10741 C 0.06997 -0.10856 0.07084 -0.11065 0.07257 -0.11134 C 0.08108 -0.11481 0.09028 -0.11481 0.09931 -0.11667 C 0.12344 -0.11574 0.14775 -0.11551 0.17188 -0.11319 C 0.18577 -0.11181 0.20799 -0.09259 0.22275 -0.08704 C 0.24132 -0.07963 0.2625 -0.08148 0.28177 -0.0794 C 0.29445 -0.07431 0.30677 -0.06875 0.31945 -0.06458 C 0.33195 -0.04676 0.34497 -0.02176 0.36233 -0.01412 C 0.36459 -0.01088 0.36667 -0.00787 0.3691 -0.00463 C 0.36997 -0.00347 0.37188 -0.00093 0.37188 -0.00069 C 0.37327 0.00532 0.3757 0.00995 0.37726 0.01597 C 0.37917 0.03889 0.37969 0.06204 0.38108 0.08495 C 0.37986 0.13495 0.379 0.17014 0.37448 0.08889 C 0.36354 0.11134 0.37413 0.08796 0.36511 0.11319 C 0.36389 0.11644 0.3625 0.11944 0.36111 0.12245 C 0.36025 0.12454 0.3566 0.12824 0.35834 0.12824 C 0.36059 0.12824 0.36181 0.12431 0.36372 0.12245 C 0.36719 0.11458 0.3691 0.10764 0.37309 0.1 C 0.37466 0.10671 0.37275 0.11505 0.3757 0.1206 C 0.37743 0.12384 0.38108 0.12338 0.38386 0.12431 C 0.39011 0.12639 0.39566 0.12986 0.40139 0.13356 C 0.40174 0.1338 0.40052 0.13356 0.4 0.13356 " pathEditMode="relative" rAng="0" ptsTypes="ffffffffffffffffffffffffffffffffA">
                                      <p:cBhvr>
                                        <p:cTn id="2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87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3 0.01875 C -0.01996 0.01551 -0.02222 0.0125 -0.02465 0.00926 C -0.02604 0.00741 -0.02899 -0.0081 -0.03038 -0.01157 C -0.03125 -0.01736 -0.03229 -0.02292 -0.03316 -0.0287 C -0.03472 -0.03819 -0.0375 -0.05741 -0.0375 -0.05718 C -0.03698 -0.08148 -0.03698 -0.10556 -0.03611 -0.12963 C -0.03593 -0.13519 -0.03194 -0.14167 -0.02882 -0.14491 C -0.01597 -0.15764 -0.00121 -0.16875 0.01389 -0.17546 C 0.02066 -0.18403 0.03091 -0.18542 0.03976 -0.18681 C 0.05504 -0.18611 0.07032 -0.1875 0.08542 -0.18495 C 0.09097 -0.18403 0.10139 -0.17338 0.10677 -0.16968 C 0.10782 -0.16782 0.10886 -0.16597 0.10972 -0.16389 C 0.11077 -0.16157 0.11129 -0.1588 0.1125 -0.15648 C 0.1158 -0.14977 0.12118 -0.14468 0.12396 -0.13727 C 0.12691 -0.12917 0.12743 -0.11921 0.1283 -0.11065 C 0.12709 -0.08495 0.12882 -0.07245 0.10972 -0.06296 C 0.08959 -0.06412 0.07153 -0.05787 0.05677 -0.07639 C 0.05486 -0.08403 0.05191 -0.08889 0.04827 -0.09537 C 0.0467 -0.10185 0.04514 -0.1081 0.04393 -0.11458 C 0.04445 -0.12778 0.04271 -0.16088 0.05104 -0.17546 C 0.05556 -0.18356 0.06146 -0.18819 0.06684 -0.19444 C 0.07726 -0.20648 0.06962 -0.20231 0.07969 -0.20602 C 0.08542 -0.21088 0.09167 -0.21319 0.09827 -0.21551 C 0.11719 -0.23171 0.13907 -0.21782 0.15834 -0.21157 C 0.16493 -0.20278 0.17205 -0.18889 0.18108 -0.18495 C 0.18351 -0.17523 0.1882 -0.1662 0.19115 -0.15648 C 0.19236 -0.14421 0.19549 -0.1338 0.19827 -0.12199 C 0.20035 -0.10278 0.20087 -0.08009 0.19688 -0.06111 C 0.19653 -0.05972 0.18316 -0.03912 0.18108 -0.03634 C 0.17413 -0.01736 0.17691 -0.01597 0.17691 0.01319 " pathEditMode="relative" rAng="0" ptsTypes="fffffffffffffffffffffffffffffA">
                                      <p:cBhvr>
                                        <p:cTn id="2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16" grpId="0"/>
      <p:bldP spid="17" grpId="0"/>
      <p:bldP spid="19" grpId="0" animBg="1"/>
      <p:bldP spid="19" grpId="1" animBg="1"/>
      <p:bldP spid="20" grpId="0" animBg="1"/>
      <p:bldP spid="21" grpId="0"/>
      <p:bldP spid="22" grpId="0"/>
      <p:bldP spid="29" grpId="0"/>
      <p:bldP spid="30" grpId="0"/>
      <p:bldP spid="31" grpId="0"/>
      <p:bldP spid="32" grpId="0"/>
      <p:bldP spid="34" grpId="0"/>
      <p:bldP spid="35" grpId="0"/>
      <p:bldP spid="37" grpId="0"/>
      <p:bldP spid="38" grpId="0"/>
      <p:bldP spid="51" grpId="0" animBg="1"/>
      <p:bldP spid="52" grpId="0" animBg="1"/>
      <p:bldP spid="57" grpId="0" animBg="1"/>
      <p:bldP spid="58" grpId="0" animBg="1"/>
      <p:bldP spid="59" grpId="0" animBg="1"/>
      <p:bldP spid="59" grpId="1" animBg="1"/>
      <p:bldP spid="49" grpId="0"/>
      <p:bldP spid="4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A110B6-A2B2-49A1-A45B-67DB941384B4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18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395288" y="1412875"/>
            <a:ext cx="7991475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 algn="ctr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s-ES"/>
            </a:defPPr>
            <a:lvl1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 sz="2400" b="1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s-AR"/>
              <a:t>¿ Como sabemos si una pila esta vacía ?</a:t>
            </a:r>
            <a:endParaRPr lang="es-ES"/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857250" y="2071688"/>
            <a:ext cx="6265863" cy="911225"/>
          </a:xfrm>
          <a:prstGeom prst="rect">
            <a:avLst/>
          </a:prstGeom>
          <a:noFill/>
          <a:ln w="41275" algn="ctr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sz="2400" b="1"/>
              <a:t>pilavacia(&amp;idPila);</a:t>
            </a:r>
          </a:p>
          <a:p>
            <a:pPr eaLnBrk="1" hangingPunct="1">
              <a:spcBef>
                <a:spcPct val="50000"/>
              </a:spcBef>
            </a:pPr>
            <a:r>
              <a:rPr lang="es-ES"/>
              <a:t>Me dice si es Verdadero o Falso que la pila este vacia. </a:t>
            </a:r>
          </a:p>
        </p:txBody>
      </p:sp>
      <p:grpSp>
        <p:nvGrpSpPr>
          <p:cNvPr id="43013" name="11 Grupo"/>
          <p:cNvGrpSpPr>
            <a:grpSpLocks/>
          </p:cNvGrpSpPr>
          <p:nvPr/>
        </p:nvGrpSpPr>
        <p:grpSpPr bwMode="auto">
          <a:xfrm>
            <a:off x="4714875" y="3857625"/>
            <a:ext cx="1428750" cy="2000250"/>
            <a:chOff x="1285058" y="4143380"/>
            <a:chExt cx="1500992" cy="1858976"/>
          </a:xfrm>
        </p:grpSpPr>
        <p:cxnSp>
          <p:nvCxnSpPr>
            <p:cNvPr id="13" name="12 Conector recto"/>
            <p:cNvCxnSpPr/>
            <p:nvPr/>
          </p:nvCxnSpPr>
          <p:spPr>
            <a:xfrm rot="5400000">
              <a:off x="357879" y="5072035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Estrella de 7 puntas"/>
          <p:cNvSpPr/>
          <p:nvPr/>
        </p:nvSpPr>
        <p:spPr>
          <a:xfrm>
            <a:off x="2643188" y="4214813"/>
            <a:ext cx="1143000" cy="10001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4000" dirty="0"/>
              <a:t>V</a:t>
            </a:r>
          </a:p>
        </p:txBody>
      </p:sp>
      <p:sp>
        <p:nvSpPr>
          <p:cNvPr id="17" name="16 Estrella de 7 puntas"/>
          <p:cNvSpPr/>
          <p:nvPr/>
        </p:nvSpPr>
        <p:spPr>
          <a:xfrm>
            <a:off x="7215188" y="4143375"/>
            <a:ext cx="1143000" cy="10001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4000" dirty="0"/>
              <a:t>F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4714875" y="5429250"/>
            <a:ext cx="142875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2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4714875" y="5000625"/>
            <a:ext cx="142875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5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4714875" y="4572000"/>
            <a:ext cx="142875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8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2143125" y="364331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/>
              <a:t>pilavacia (&amp;pilita);</a:t>
            </a:r>
          </a:p>
        </p:txBody>
      </p:sp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6500813" y="3571875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/>
              <a:t>pilavacia (&amp;pilota);</a:t>
            </a:r>
          </a:p>
        </p:txBody>
      </p:sp>
      <p:grpSp>
        <p:nvGrpSpPr>
          <p:cNvPr id="43021" name="26 Grupo"/>
          <p:cNvGrpSpPr>
            <a:grpSpLocks/>
          </p:cNvGrpSpPr>
          <p:nvPr/>
        </p:nvGrpSpPr>
        <p:grpSpPr bwMode="auto">
          <a:xfrm>
            <a:off x="571500" y="3857625"/>
            <a:ext cx="1928813" cy="2676525"/>
            <a:chOff x="571500" y="3857625"/>
            <a:chExt cx="1928798" cy="2676247"/>
          </a:xfrm>
        </p:grpSpPr>
        <p:grpSp>
          <p:nvGrpSpPr>
            <p:cNvPr id="43024" name="7 Grupo"/>
            <p:cNvGrpSpPr>
              <a:grpSpLocks/>
            </p:cNvGrpSpPr>
            <p:nvPr/>
          </p:nvGrpSpPr>
          <p:grpSpPr bwMode="auto">
            <a:xfrm>
              <a:off x="571500" y="3857625"/>
              <a:ext cx="1428750" cy="2000250"/>
              <a:chOff x="1285058" y="4143380"/>
              <a:chExt cx="1500992" cy="1858976"/>
            </a:xfrm>
          </p:grpSpPr>
          <p:cxnSp>
            <p:nvCxnSpPr>
              <p:cNvPr id="9" name="8 Conector recto"/>
              <p:cNvCxnSpPr/>
              <p:nvPr/>
            </p:nvCxnSpPr>
            <p:spPr>
              <a:xfrm rot="5400000">
                <a:off x="357975" y="5071938"/>
                <a:ext cx="1855832" cy="166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" descr="Pila Pilita"/>
              <p:cNvCxnSpPr/>
              <p:nvPr/>
            </p:nvCxnSpPr>
            <p:spPr>
              <a:xfrm>
                <a:off x="1285058" y="6000688"/>
                <a:ext cx="1500980" cy="147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 rot="5400000" flipH="1" flipV="1">
                <a:off x="1857384" y="5072034"/>
                <a:ext cx="1857308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025" name="22 CuadroTexto"/>
            <p:cNvSpPr txBox="1">
              <a:spLocks noChangeArrowheads="1"/>
            </p:cNvSpPr>
            <p:nvPr/>
          </p:nvSpPr>
          <p:spPr bwMode="auto">
            <a:xfrm>
              <a:off x="1643055" y="6071958"/>
              <a:ext cx="857243" cy="46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sz="2400"/>
                <a:t>pilita</a:t>
              </a:r>
            </a:p>
          </p:txBody>
        </p:sp>
      </p:grpSp>
      <p:sp>
        <p:nvSpPr>
          <p:cNvPr id="43022" name="25 CuadroTexto"/>
          <p:cNvSpPr txBox="1">
            <a:spLocks noChangeArrowheads="1"/>
          </p:cNvSpPr>
          <p:nvPr/>
        </p:nvSpPr>
        <p:spPr bwMode="auto">
          <a:xfrm>
            <a:off x="5929313" y="6072188"/>
            <a:ext cx="1071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sz="2400"/>
              <a:t>pilota</a:t>
            </a:r>
          </a:p>
        </p:txBody>
      </p:sp>
      <p:sp>
        <p:nvSpPr>
          <p:cNvPr id="43023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454779-277B-4839-9EAE-D5DA659F27DF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19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428625" y="1311275"/>
            <a:ext cx="7991475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 algn="ctr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s-ES"/>
            </a:defPPr>
            <a:lvl1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 sz="2400" b="1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s-AR"/>
              <a:t>¿ Como vemos el contenido de una pila ?</a:t>
            </a:r>
            <a:endParaRPr lang="es-ES"/>
          </a:p>
        </p:txBody>
      </p:sp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500063" y="1916113"/>
            <a:ext cx="4071937" cy="1046162"/>
          </a:xfrm>
          <a:prstGeom prst="rect">
            <a:avLst/>
          </a:prstGeom>
          <a:noFill/>
          <a:ln w="41275" algn="ctr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sz="2400" b="1"/>
              <a:t>mostrar(&amp;idPila);</a:t>
            </a:r>
          </a:p>
          <a:p>
            <a:pPr eaLnBrk="1" hangingPunct="1">
              <a:spcBef>
                <a:spcPct val="50000"/>
              </a:spcBef>
            </a:pPr>
            <a:r>
              <a:rPr lang="es-ES" sz="2400" b="1"/>
              <a:t>    Ej: mostrar(&amp;pilita);</a:t>
            </a:r>
          </a:p>
        </p:txBody>
      </p:sp>
      <p:grpSp>
        <p:nvGrpSpPr>
          <p:cNvPr id="45061" name="14 Grupo"/>
          <p:cNvGrpSpPr>
            <a:grpSpLocks/>
          </p:cNvGrpSpPr>
          <p:nvPr/>
        </p:nvGrpSpPr>
        <p:grpSpPr bwMode="auto">
          <a:xfrm>
            <a:off x="571500" y="3857625"/>
            <a:ext cx="1428750" cy="2000250"/>
            <a:chOff x="1285058" y="4143380"/>
            <a:chExt cx="1500992" cy="1858976"/>
          </a:xfrm>
        </p:grpSpPr>
        <p:cxnSp>
          <p:nvCxnSpPr>
            <p:cNvPr id="9" name="8 Conector recto"/>
            <p:cNvCxnSpPr/>
            <p:nvPr/>
          </p:nvCxnSpPr>
          <p:spPr>
            <a:xfrm rot="5400000">
              <a:off x="357879" y="5072035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11 Rectángulo redondeado"/>
          <p:cNvSpPr/>
          <p:nvPr/>
        </p:nvSpPr>
        <p:spPr>
          <a:xfrm>
            <a:off x="571500" y="542925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2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71500" y="500062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5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571500" y="457200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8</a:t>
            </a:r>
          </a:p>
        </p:txBody>
      </p:sp>
      <p:sp>
        <p:nvSpPr>
          <p:cNvPr id="45065" name="14 CuadroTexto"/>
          <p:cNvSpPr txBox="1">
            <a:spLocks noChangeArrowheads="1"/>
          </p:cNvSpPr>
          <p:nvPr/>
        </p:nvSpPr>
        <p:spPr bwMode="auto">
          <a:xfrm>
            <a:off x="785813" y="3286125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/>
              <a:t>Pilita</a:t>
            </a:r>
          </a:p>
        </p:txBody>
      </p:sp>
      <p:pic>
        <p:nvPicPr>
          <p:cNvPr id="22" name="21 Imagen" descr="monitor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857375"/>
            <a:ext cx="51435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4572000" y="2852738"/>
            <a:ext cx="3214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sz="3200"/>
              <a:t>2          5          8</a:t>
            </a:r>
          </a:p>
        </p:txBody>
      </p:sp>
      <p:sp>
        <p:nvSpPr>
          <p:cNvPr id="45068" name="Text Box 6"/>
          <p:cNvSpPr txBox="1">
            <a:spLocks noChangeArrowheads="1"/>
          </p:cNvSpPr>
          <p:nvPr/>
        </p:nvSpPr>
        <p:spPr bwMode="auto">
          <a:xfrm>
            <a:off x="346075" y="2603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  <p:sp>
        <p:nvSpPr>
          <p:cNvPr id="24" name="15 CuadroTexto"/>
          <p:cNvSpPr txBox="1">
            <a:spLocks noChangeArrowheads="1"/>
          </p:cNvSpPr>
          <p:nvPr/>
        </p:nvSpPr>
        <p:spPr bwMode="auto">
          <a:xfrm>
            <a:off x="4284663" y="2416175"/>
            <a:ext cx="38592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sz="3200"/>
              <a:t>Base…………..Tope</a:t>
            </a:r>
          </a:p>
        </p:txBody>
      </p:sp>
      <p:sp>
        <p:nvSpPr>
          <p:cNvPr id="25" name="15 CuadroTexto"/>
          <p:cNvSpPr txBox="1">
            <a:spLocks noChangeArrowheads="1"/>
          </p:cNvSpPr>
          <p:nvPr/>
        </p:nvSpPr>
        <p:spPr bwMode="auto">
          <a:xfrm>
            <a:off x="4249738" y="3224213"/>
            <a:ext cx="38592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sz="3200"/>
              <a:t>Base…………..Tope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E79626-6B3E-426F-8C13-E23A558A026D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27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AR" i="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539750" y="1844675"/>
            <a:ext cx="7991475" cy="1200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Una pila es una lista de elementos en la que se pueden insertar y eliminar elementos sólo por uno de los extremos. </a:t>
            </a:r>
            <a:endParaRPr lang="es-ES" sz="1800" i="0" dirty="0">
              <a:latin typeface="Arial" panose="020B0604020202020204" pitchFamily="34" charset="0"/>
            </a:endParaRPr>
          </a:p>
        </p:txBody>
      </p:sp>
      <p:pic>
        <p:nvPicPr>
          <p:cNvPr id="10245" name="Picture 5" descr="pila_de_letr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3573463"/>
            <a:ext cx="42354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2E2004-C1A5-491C-945A-73A558911B94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20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27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AR" i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050" y="347663"/>
            <a:ext cx="885825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/>
              <a:t>Ejemplo 1.5 __ Leer tres números desde el teclado en “pilita”, Si el tope de pilita es mayor que 5 pasarlo a “pilota”. Mostrar ambas pilas por pantalla.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Int main () {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Pila pilita, pilota;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inicipila(&amp;pilita);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inicipila(&amp;pilota);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leer(&amp;pilita);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leer(&amp;pilita);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leer(&amp;pilita);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if ( tope(&amp;pilita) &gt; 5) {	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	apilar(&amp;pilota, desapilar(&amp;pilita));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}	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mostrar(&amp;pilita);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	mostrar(&amp;pilota);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t>Universidad Tecnologica Nacional - Tecnicatura Superior en Programacion</a:t>
            </a:r>
          </a:p>
        </p:txBody>
      </p:sp>
      <p:sp>
        <p:nvSpPr>
          <p:cNvPr id="4915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DA94D-9934-488E-9AF8-15C6F05FB2D8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21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0" y="155575"/>
            <a:ext cx="9144000" cy="523875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Ejemplo 1.5 __ Leer tres números desde el teclado en “pilita”, Si el tope de pilita es mayor que 5 pasarlo a “pilota”. Mostrar ambas pilas por pantalla.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0" y="2249488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leer(&amp;pilita);</a:t>
            </a: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4714875" y="1500188"/>
            <a:ext cx="1428750" cy="2000250"/>
            <a:chOff x="1285058" y="4143380"/>
            <a:chExt cx="1500992" cy="1858976"/>
          </a:xfrm>
        </p:grpSpPr>
        <p:cxnSp>
          <p:nvCxnSpPr>
            <p:cNvPr id="9" name="8 Conector recto"/>
            <p:cNvCxnSpPr/>
            <p:nvPr/>
          </p:nvCxnSpPr>
          <p:spPr>
            <a:xfrm rot="5400000">
              <a:off x="357879" y="5072034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 descr="Pila Pilita"/>
            <p:cNvCxnSpPr/>
            <p:nvPr/>
          </p:nvCxnSpPr>
          <p:spPr>
            <a:xfrm>
              <a:off x="1285058" y="6000880"/>
              <a:ext cx="1500992" cy="14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 flipV="1">
              <a:off x="1857300" y="5072130"/>
              <a:ext cx="18575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0" y="3321050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if (tope(&amp;pilita)&gt;5) {</a:t>
            </a:r>
            <a:endParaRPr lang="es-ES" sz="2400" b="1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0" y="3678238"/>
            <a:ext cx="4286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    apilar(&amp;pilota, desapilar(&amp;pilita));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4857750" y="3786188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/>
              <a:t>Pilita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0" y="1463675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inicpila (&amp;pilita);</a:t>
            </a:r>
          </a:p>
        </p:txBody>
      </p:sp>
      <p:pic>
        <p:nvPicPr>
          <p:cNvPr id="23" name="22 Imagen" descr="teclad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786313"/>
            <a:ext cx="28194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25 Imagen" descr="tecla8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-214313"/>
            <a:ext cx="1000125" cy="10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26 Imagen" descr="tecla6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688" y="571500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0" y="1809750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inicpila(&amp;pilota);</a:t>
            </a:r>
            <a:endParaRPr lang="es-ES" sz="2400" b="1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0" y="4041775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}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0" y="2601913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leer(&amp;pilita);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0" y="2963863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leer(&amp;pilita);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0" y="749300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int main () {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0" y="5106988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}</a:t>
            </a:r>
          </a:p>
        </p:txBody>
      </p:sp>
      <p:grpSp>
        <p:nvGrpSpPr>
          <p:cNvPr id="3" name="14 Grupo"/>
          <p:cNvGrpSpPr>
            <a:grpSpLocks/>
          </p:cNvGrpSpPr>
          <p:nvPr/>
        </p:nvGrpSpPr>
        <p:grpSpPr bwMode="auto">
          <a:xfrm>
            <a:off x="6929438" y="1500188"/>
            <a:ext cx="1428750" cy="2000250"/>
            <a:chOff x="1285058" y="4143380"/>
            <a:chExt cx="1500992" cy="1858976"/>
          </a:xfrm>
        </p:grpSpPr>
        <p:cxnSp>
          <p:nvCxnSpPr>
            <p:cNvPr id="40" name="39 Conector recto"/>
            <p:cNvCxnSpPr/>
            <p:nvPr/>
          </p:nvCxnSpPr>
          <p:spPr>
            <a:xfrm rot="5400000">
              <a:off x="357879" y="5072034"/>
              <a:ext cx="1856025" cy="166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 descr="Pila Pilita"/>
            <p:cNvCxnSpPr/>
            <p:nvPr/>
          </p:nvCxnSpPr>
          <p:spPr>
            <a:xfrm>
              <a:off x="1285058" y="6000880"/>
              <a:ext cx="1500992" cy="14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 flipH="1" flipV="1">
              <a:off x="1857300" y="5072130"/>
              <a:ext cx="18575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50 CuadroTexto"/>
          <p:cNvSpPr txBox="1">
            <a:spLocks noChangeArrowheads="1"/>
          </p:cNvSpPr>
          <p:nvPr/>
        </p:nvSpPr>
        <p:spPr bwMode="auto">
          <a:xfrm>
            <a:off x="7215188" y="3786188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/>
              <a:t>Pilota</a:t>
            </a:r>
          </a:p>
        </p:txBody>
      </p:sp>
      <p:pic>
        <p:nvPicPr>
          <p:cNvPr id="49174" name="52 Imagen" descr="tecla2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-142875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7" name="54 Imagen" descr="numero-1-tecla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5786438"/>
            <a:ext cx="881062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0" name="27 Imagen" descr="manoteclaro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786313"/>
            <a:ext cx="2638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56 Rectángulo redondeado"/>
          <p:cNvSpPr/>
          <p:nvPr/>
        </p:nvSpPr>
        <p:spPr>
          <a:xfrm>
            <a:off x="4714875" y="3071813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3</a:t>
            </a:r>
          </a:p>
        </p:txBody>
      </p:sp>
      <p:sp>
        <p:nvSpPr>
          <p:cNvPr id="58" name="57 Rectángulo redondeado"/>
          <p:cNvSpPr/>
          <p:nvPr/>
        </p:nvSpPr>
        <p:spPr>
          <a:xfrm>
            <a:off x="4714875" y="2643188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1</a:t>
            </a:r>
          </a:p>
        </p:txBody>
      </p:sp>
      <p:sp>
        <p:nvSpPr>
          <p:cNvPr id="59" name="58 Rectángulo redondeado"/>
          <p:cNvSpPr/>
          <p:nvPr/>
        </p:nvSpPr>
        <p:spPr>
          <a:xfrm>
            <a:off x="4714875" y="2214563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7</a:t>
            </a:r>
          </a:p>
        </p:txBody>
      </p:sp>
      <p:pic>
        <p:nvPicPr>
          <p:cNvPr id="5" name="23 Imagen" descr="enter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5400675"/>
            <a:ext cx="16192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8" name="53 Imagen" descr="numero-3-tecla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578643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9" name="55 Imagen" descr="numero-7-tecla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514350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0" y="4392613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mostrar(&amp;pilita);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0" y="4749800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mostrar(&amp;pilota);</a:t>
            </a:r>
          </a:p>
        </p:txBody>
      </p:sp>
      <p:sp>
        <p:nvSpPr>
          <p:cNvPr id="53" name="52 Heptágono"/>
          <p:cNvSpPr/>
          <p:nvPr/>
        </p:nvSpPr>
        <p:spPr>
          <a:xfrm>
            <a:off x="2214563" y="2924175"/>
            <a:ext cx="642937" cy="623888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4" name="53 Heptágono"/>
          <p:cNvSpPr/>
          <p:nvPr/>
        </p:nvSpPr>
        <p:spPr>
          <a:xfrm>
            <a:off x="3214688" y="2786063"/>
            <a:ext cx="1071562" cy="1000125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4800" dirty="0"/>
              <a:t>V</a:t>
            </a:r>
          </a:p>
        </p:txBody>
      </p:sp>
      <p:pic>
        <p:nvPicPr>
          <p:cNvPr id="55" name="54 Imagen" descr="monitor.jpe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1890713"/>
            <a:ext cx="51435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55 CuadroTexto"/>
          <p:cNvSpPr txBox="1">
            <a:spLocks noChangeArrowheads="1"/>
          </p:cNvSpPr>
          <p:nvPr/>
        </p:nvSpPr>
        <p:spPr bwMode="auto">
          <a:xfrm>
            <a:off x="3786188" y="2500313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/>
              <a:t>pilita</a:t>
            </a:r>
          </a:p>
        </p:txBody>
      </p:sp>
      <p:sp>
        <p:nvSpPr>
          <p:cNvPr id="60" name="59 CuadroTexto"/>
          <p:cNvSpPr txBox="1">
            <a:spLocks noChangeArrowheads="1"/>
          </p:cNvSpPr>
          <p:nvPr/>
        </p:nvSpPr>
        <p:spPr bwMode="auto">
          <a:xfrm>
            <a:off x="3779838" y="3571875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/>
              <a:t>pilota</a:t>
            </a:r>
          </a:p>
        </p:txBody>
      </p:sp>
      <p:sp>
        <p:nvSpPr>
          <p:cNvPr id="61" name="60 CuadroTexto"/>
          <p:cNvSpPr txBox="1">
            <a:spLocks noChangeArrowheads="1"/>
          </p:cNvSpPr>
          <p:nvPr/>
        </p:nvSpPr>
        <p:spPr bwMode="auto">
          <a:xfrm>
            <a:off x="3751263" y="3087688"/>
            <a:ext cx="342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/>
              <a:t>3              1                  </a:t>
            </a:r>
          </a:p>
        </p:txBody>
      </p:sp>
      <p:sp>
        <p:nvSpPr>
          <p:cNvPr id="63" name="62 CuadroTexto"/>
          <p:cNvSpPr txBox="1">
            <a:spLocks noChangeArrowheads="1"/>
          </p:cNvSpPr>
          <p:nvPr/>
        </p:nvSpPr>
        <p:spPr bwMode="auto">
          <a:xfrm>
            <a:off x="3779838" y="4071938"/>
            <a:ext cx="315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/>
              <a:t>7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0" y="1106488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Pila pilita, pilota;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5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3706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162 C 0.00191 -0.05047 0.00104 -0.10255 0.00104 -0.15463 C 0.00104 -0.18056 0.00069 -0.20672 0.00243 -0.23264 C 0.0026 -0.23496 0.01007 -0.25023 0.01233 -0.25186 C 0.02378 -0.26088 0.03438 -0.26598 0.0467 -0.27084 C 0.05729 -0.275 0.06597 -0.28334 0.07674 -0.28611 C 0.19792 -0.28334 0.12656 -0.29514 0.16962 -0.27454 C 0.17483 -0.2676 0.18038 -0.25741 0.18663 -0.25186 C 0.18958 -0.24074 0.1875 -0.24792 0.19375 -0.23079 C 0.19583 -0.22477 0.19583 -0.21783 0.19809 -0.21181 C 0.19948 -0.20811 0.20191 -0.20556 0.20382 -0.20232 C 0.20503 -0.18635 0.20729 -0.17176 0.21094 -0.15648 C 0.21233 -0.13588 0.21823 -0.10764 0.20677 -0.09167 C 0.18333 -0.09352 0.175 -0.08936 0.16389 -0.11644 C 0.16146 -0.12246 0.15694 -0.13936 0.15521 -0.14514 C 0.15434 -0.14838 0.15243 -0.15463 0.15243 -0.15463 C 0.15469 -0.19723 0.15 -0.21945 0.17674 -0.24028 C 0.18507 -0.25556 0.2 -0.2625 0.21389 -0.26505 C 0.22049 -0.2713 0.22882 -0.27199 0.23663 -0.27454 C 0.24983 -0.27199 0.25208 -0.27523 0.25955 -0.2669 C 0.26424 -0.26181 0.27101 -0.24792 0.27101 -0.24769 C 0.2724 -0.24213 0.27465 -0.23588 0.27674 -0.23079 C 0.27847 -0.22686 0.28247 -0.21945 0.28247 -0.21922 C 0.28524 -0.18449 0.28455 -0.20209 0.28247 -0.14329 C 0.2816 -0.11574 0.28438 -0.12361 0.27813 -0.11088 C 0.27361 -0.08588 0.26128 -0.07338 0.24375 -0.0669 C 0.23663 -0.0676 0.22951 -0.06736 0.2224 -0.06898 C 0.21476 -0.07061 0.20938 -0.0801 0.20382 -0.08611 C 0.20052 -0.08959 0.19705 -0.09236 0.19375 -0.09561 C 0.18993 -0.09931 0.18247 -0.10695 0.18247 -0.10672 C 0.17882 -0.11412 0.17448 -0.11852 0.16962 -0.12408 C 0.16372 -0.13079 0.16007 -0.13959 0.15382 -0.14514 C 0.15295 -0.14699 0.15208 -0.14908 0.15104 -0.15093 C 0.14983 -0.15301 0.14792 -0.15463 0.1467 -0.15648 C 0.14184 -0.16505 0.13976 -0.17338 0.13385 -0.18125 C 0.13281 -0.18449 0.13108 -0.18727 0.1309 -0.19074 C 0.13056 -0.20278 0.13125 -0.21505 0.13247 -0.22709 C 0.13299 -0.23218 0.13715 -0.2338 0.13958 -0.23658 C 0.14774 -0.24584 0.15608 -0.25209 0.16667 -0.25556 C 0.16858 -0.25695 0.17031 -0.25857 0.1724 -0.25949 C 0.17656 -0.26158 0.18524 -0.26505 0.18524 -0.26482 C 0.20694 -0.26343 0.20816 -0.26898 0.21962 -0.25371 C 0.22101 -0.24584 0.22222 -0.24028 0.22674 -0.23473 C 0.2283 -0.22593 0.22934 -0.21806 0.23247 -0.20996 C 0.2349 -0.17037 0.24115 -0.13148 0.24375 -0.09167 C 0.24271 -0.06042 0.24063 -0.04977 0.23819 -0.02315 C 0.23802 -0.02061 0.23073 0.08703 0.23524 0.10439 C 0.23611 0.1081 0.24097 0.10555 0.24375 0.10625 C 0.24896 0.11319 0.2467 0.10833 0.2467 0.12338 " pathEditMode="relative" rAng="0" ptsTypes="ffffffffffffffffffffffffffffffffffffffffffffffffA">
                                      <p:cBhvr>
                                        <p:cTn id="2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16" grpId="0"/>
      <p:bldP spid="17" grpId="0"/>
      <p:bldP spid="21" grpId="0"/>
      <p:bldP spid="22" grpId="0"/>
      <p:bldP spid="29" grpId="0"/>
      <p:bldP spid="31" grpId="0"/>
      <p:bldP spid="34" grpId="0"/>
      <p:bldP spid="35" grpId="0"/>
      <p:bldP spid="37" grpId="0"/>
      <p:bldP spid="38" grpId="0"/>
      <p:bldP spid="51" grpId="0"/>
      <p:bldP spid="57" grpId="0" animBg="1"/>
      <p:bldP spid="58" grpId="0" animBg="1"/>
      <p:bldP spid="59" grpId="0" animBg="1"/>
      <p:bldP spid="59" grpId="1" animBg="1"/>
      <p:bldP spid="49" grpId="0"/>
      <p:bldP spid="50" grpId="0"/>
      <p:bldP spid="53" grpId="0" animBg="1"/>
      <p:bldP spid="54" grpId="0" animBg="1"/>
      <p:bldP spid="56" grpId="0"/>
      <p:bldP spid="60" grpId="0" animBg="1"/>
      <p:bldP spid="61" grpId="0" animBg="1"/>
      <p:bldP spid="63" grpId="0" animBg="1"/>
      <p:bldP spid="48" grpId="0"/>
      <p:bldP spid="4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C97661-155D-4C56-A132-4B5541248180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22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27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AR" i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01613" y="268288"/>
            <a:ext cx="8429625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dirty="0"/>
              <a:t>Ejemplo 1.6 __ Leer una pila “Origen”  con 3 números.  Pasar el tope de “Origen” a “Destino1” si es mayor que 10, de lo contrario pasarlo a “Destino2”.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 err="1"/>
              <a:t>int</a:t>
            </a:r>
            <a:r>
              <a:rPr lang="es-ES" sz="1600" i="0" dirty="0"/>
              <a:t> main () {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Pila origen, destino1,destino2;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</a:t>
            </a:r>
            <a:r>
              <a:rPr lang="es-ES" sz="1600" i="0" dirty="0" err="1"/>
              <a:t>inicpila</a:t>
            </a:r>
            <a:r>
              <a:rPr lang="es-ES" sz="1600" i="0" dirty="0"/>
              <a:t>(&amp;origen);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</a:t>
            </a:r>
            <a:r>
              <a:rPr lang="es-ES" sz="1600" i="0" dirty="0" err="1"/>
              <a:t>inicpila</a:t>
            </a:r>
            <a:r>
              <a:rPr lang="es-ES" sz="1600" i="0" dirty="0"/>
              <a:t>(&amp;destino1);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</a:t>
            </a:r>
            <a:r>
              <a:rPr lang="es-ES" sz="1600" i="0" dirty="0" err="1"/>
              <a:t>inicpila</a:t>
            </a:r>
            <a:r>
              <a:rPr lang="es-ES" sz="1600" i="0" dirty="0"/>
              <a:t>(&amp;destino2);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apilar(&amp;origen, 15);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apilar(&amp;origen, 7);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apilar(&amp;origen, 8);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apilar(&amp;origen, 20);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</a:t>
            </a:r>
            <a:r>
              <a:rPr lang="es-ES" sz="1600" i="0" dirty="0" err="1"/>
              <a:t>if</a:t>
            </a:r>
            <a:r>
              <a:rPr lang="es-ES" sz="1600" i="0" dirty="0"/>
              <a:t> ( tope(&amp;origen) &gt; 10) {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	apilar(&amp;destino1, </a:t>
            </a:r>
            <a:r>
              <a:rPr lang="es-ES" sz="1600" i="0" dirty="0" err="1"/>
              <a:t>desapilar</a:t>
            </a:r>
            <a:r>
              <a:rPr lang="es-ES" sz="1600" i="0" dirty="0"/>
              <a:t>(&amp;origen));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} </a:t>
            </a:r>
            <a:r>
              <a:rPr lang="es-ES" sz="1600" i="0" dirty="0" err="1"/>
              <a:t>else</a:t>
            </a:r>
            <a:r>
              <a:rPr lang="es-ES" sz="1600" i="0" dirty="0"/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	apilar(&amp;destino2, </a:t>
            </a:r>
            <a:r>
              <a:rPr lang="es-ES" sz="1600" i="0" dirty="0" err="1"/>
              <a:t>desapilar</a:t>
            </a:r>
            <a:r>
              <a:rPr lang="es-ES" sz="1600" i="0" dirty="0"/>
              <a:t>(&amp;origen));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	}	</a:t>
            </a:r>
          </a:p>
          <a:p>
            <a:pPr eaLnBrk="1" hangingPunct="1">
              <a:spcBef>
                <a:spcPct val="50000"/>
              </a:spcBef>
            </a:pPr>
            <a:r>
              <a:rPr lang="es-ES" sz="1600" i="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EA7C5-ACB1-4A3D-B51F-D23EE3631649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23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27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AR" i="0"/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0" y="115888"/>
            <a:ext cx="9144000" cy="523875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400"/>
              <a:t>Ejemplo 1.6 __ Leer una pila “Origen”  con 3 números.  Pasar el tope de “Origen” a “Destino1” si es mayor que 10, de lo contrario pasarlo a “Destino2”.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0" y="3357563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leer(&amp;origen);</a:t>
            </a: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3857625" y="1428750"/>
            <a:ext cx="1428750" cy="2000250"/>
            <a:chOff x="1285058" y="4143380"/>
            <a:chExt cx="1500992" cy="1858976"/>
          </a:xfrm>
        </p:grpSpPr>
        <p:cxnSp>
          <p:nvCxnSpPr>
            <p:cNvPr id="9" name="8 Conector recto"/>
            <p:cNvCxnSpPr/>
            <p:nvPr/>
          </p:nvCxnSpPr>
          <p:spPr>
            <a:xfrm rot="5400000">
              <a:off x="357879" y="5072035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0" y="3857625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if (tope(origen)&gt;10) {</a:t>
            </a:r>
            <a:endParaRPr lang="es-ES" sz="2400" b="1"/>
          </a:p>
        </p:txBody>
      </p:sp>
      <p:sp>
        <p:nvSpPr>
          <p:cNvPr id="27658" name="Text Box 6"/>
          <p:cNvSpPr txBox="1">
            <a:spLocks noChangeArrowheads="1"/>
          </p:cNvSpPr>
          <p:nvPr/>
        </p:nvSpPr>
        <p:spPr bwMode="auto">
          <a:xfrm>
            <a:off x="0" y="4214813"/>
            <a:ext cx="4356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   apilar(&amp;destino1, desapilar(&amp;origen));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0" y="1714500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inicpila(&amp;origen);</a:t>
            </a:r>
          </a:p>
        </p:txBody>
      </p:sp>
      <p:pic>
        <p:nvPicPr>
          <p:cNvPr id="23" name="22 Imagen" descr="teclad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786313"/>
            <a:ext cx="28194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25 Imagen" descr="tecla8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-214313"/>
            <a:ext cx="1000125" cy="10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0" name="26 Imagen" descr="tecla6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688" y="571500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0" y="2071688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inicpila(&amp;destino1);</a:t>
            </a:r>
            <a:endParaRPr lang="es-ES" sz="2400" b="1"/>
          </a:p>
        </p:txBody>
      </p:sp>
      <p:sp>
        <p:nvSpPr>
          <p:cNvPr id="27664" name="Text Box 6"/>
          <p:cNvSpPr txBox="1">
            <a:spLocks noChangeArrowheads="1"/>
          </p:cNvSpPr>
          <p:nvPr/>
        </p:nvSpPr>
        <p:spPr bwMode="auto">
          <a:xfrm>
            <a:off x="0" y="5286375"/>
            <a:ext cx="4143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}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0" y="3068638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leer(&amp;origen);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0" y="2781300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leer(&amp;origen);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0" y="1000125"/>
            <a:ext cx="371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int main ( ) {</a:t>
            </a:r>
          </a:p>
        </p:txBody>
      </p:sp>
      <p:grpSp>
        <p:nvGrpSpPr>
          <p:cNvPr id="3" name="14 Grupo"/>
          <p:cNvGrpSpPr>
            <a:grpSpLocks/>
          </p:cNvGrpSpPr>
          <p:nvPr/>
        </p:nvGrpSpPr>
        <p:grpSpPr bwMode="auto">
          <a:xfrm>
            <a:off x="5643563" y="1428750"/>
            <a:ext cx="1428750" cy="2000250"/>
            <a:chOff x="1285058" y="4143380"/>
            <a:chExt cx="1500992" cy="1858976"/>
          </a:xfrm>
        </p:grpSpPr>
        <p:cxnSp>
          <p:nvCxnSpPr>
            <p:cNvPr id="40" name="39 Conector recto"/>
            <p:cNvCxnSpPr/>
            <p:nvPr/>
          </p:nvCxnSpPr>
          <p:spPr>
            <a:xfrm rot="5400000">
              <a:off x="357879" y="5072035"/>
              <a:ext cx="1856025" cy="166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267" name="52 Imagen" descr="tecla2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-142875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56 Rectángulo redondeado"/>
          <p:cNvSpPr/>
          <p:nvPr/>
        </p:nvSpPr>
        <p:spPr>
          <a:xfrm>
            <a:off x="3857625" y="300037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33</a:t>
            </a:r>
          </a:p>
        </p:txBody>
      </p:sp>
      <p:sp>
        <p:nvSpPr>
          <p:cNvPr id="58" name="57 Rectángulo redondeado"/>
          <p:cNvSpPr/>
          <p:nvPr/>
        </p:nvSpPr>
        <p:spPr>
          <a:xfrm>
            <a:off x="3857625" y="257175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13</a:t>
            </a:r>
          </a:p>
        </p:txBody>
      </p:sp>
      <p:sp>
        <p:nvSpPr>
          <p:cNvPr id="59" name="58 Rectángulo redondeado"/>
          <p:cNvSpPr/>
          <p:nvPr/>
        </p:nvSpPr>
        <p:spPr>
          <a:xfrm>
            <a:off x="3857625" y="214312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17</a:t>
            </a:r>
          </a:p>
        </p:txBody>
      </p:sp>
      <p:sp>
        <p:nvSpPr>
          <p:cNvPr id="53" name="52 Heptágono"/>
          <p:cNvSpPr/>
          <p:nvPr/>
        </p:nvSpPr>
        <p:spPr>
          <a:xfrm>
            <a:off x="2571750" y="3357563"/>
            <a:ext cx="642938" cy="571500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4800" dirty="0"/>
              <a:t>?</a:t>
            </a:r>
          </a:p>
        </p:txBody>
      </p:sp>
      <p:sp>
        <p:nvSpPr>
          <p:cNvPr id="54" name="53 Heptágono"/>
          <p:cNvSpPr/>
          <p:nvPr/>
        </p:nvSpPr>
        <p:spPr>
          <a:xfrm>
            <a:off x="4643438" y="4500563"/>
            <a:ext cx="642937" cy="571500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4800" dirty="0"/>
              <a:t>F</a:t>
            </a:r>
          </a:p>
        </p:txBody>
      </p:sp>
      <p:sp>
        <p:nvSpPr>
          <p:cNvPr id="60" name="59 CuadroTexto"/>
          <p:cNvSpPr txBox="1">
            <a:spLocks noChangeArrowheads="1"/>
          </p:cNvSpPr>
          <p:nvPr/>
        </p:nvSpPr>
        <p:spPr bwMode="auto">
          <a:xfrm>
            <a:off x="3857625" y="357187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/>
              <a:t>origen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0" y="2420938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inicpila(&amp;destino2);</a:t>
            </a:r>
          </a:p>
        </p:txBody>
      </p:sp>
      <p:sp>
        <p:nvSpPr>
          <p:cNvPr id="53275" name="Text Box 6"/>
          <p:cNvSpPr txBox="1">
            <a:spLocks noChangeArrowheads="1"/>
          </p:cNvSpPr>
          <p:nvPr/>
        </p:nvSpPr>
        <p:spPr bwMode="auto">
          <a:xfrm>
            <a:off x="0" y="4572000"/>
            <a:ext cx="4143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} else {</a:t>
            </a:r>
          </a:p>
        </p:txBody>
      </p:sp>
      <p:sp>
        <p:nvSpPr>
          <p:cNvPr id="27681" name="Text Box 6"/>
          <p:cNvSpPr txBox="1">
            <a:spLocks noChangeArrowheads="1"/>
          </p:cNvSpPr>
          <p:nvPr/>
        </p:nvSpPr>
        <p:spPr bwMode="auto">
          <a:xfrm>
            <a:off x="0" y="5643563"/>
            <a:ext cx="4143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}</a:t>
            </a:r>
          </a:p>
        </p:txBody>
      </p:sp>
      <p:sp>
        <p:nvSpPr>
          <p:cNvPr id="53277" name="Text Box 6"/>
          <p:cNvSpPr txBox="1">
            <a:spLocks noChangeArrowheads="1"/>
          </p:cNvSpPr>
          <p:nvPr/>
        </p:nvSpPr>
        <p:spPr bwMode="auto">
          <a:xfrm>
            <a:off x="-107950" y="4929188"/>
            <a:ext cx="4540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       apilar(&amp;destino2, desapilar(&amp;origen));</a:t>
            </a:r>
          </a:p>
        </p:txBody>
      </p: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7429500" y="1428750"/>
            <a:ext cx="1428750" cy="2000250"/>
            <a:chOff x="1285058" y="4143380"/>
            <a:chExt cx="1500992" cy="1858976"/>
          </a:xfrm>
        </p:grpSpPr>
        <p:cxnSp>
          <p:nvCxnSpPr>
            <p:cNvPr id="65" name="64 Conector recto"/>
            <p:cNvCxnSpPr/>
            <p:nvPr/>
          </p:nvCxnSpPr>
          <p:spPr>
            <a:xfrm rot="5400000">
              <a:off x="357879" y="5072035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67 CuadroTexto"/>
          <p:cNvSpPr txBox="1">
            <a:spLocks noChangeArrowheads="1"/>
          </p:cNvSpPr>
          <p:nvPr/>
        </p:nvSpPr>
        <p:spPr bwMode="auto">
          <a:xfrm>
            <a:off x="5715000" y="3571875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/>
              <a:t>destino1</a:t>
            </a:r>
          </a:p>
        </p:txBody>
      </p:sp>
      <p:sp>
        <p:nvSpPr>
          <p:cNvPr id="69" name="68 CuadroTexto"/>
          <p:cNvSpPr txBox="1">
            <a:spLocks noChangeArrowheads="1"/>
          </p:cNvSpPr>
          <p:nvPr/>
        </p:nvSpPr>
        <p:spPr bwMode="auto">
          <a:xfrm>
            <a:off x="7500938" y="3571875"/>
            <a:ext cx="1214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/>
              <a:t>destino2</a:t>
            </a:r>
          </a:p>
        </p:txBody>
      </p:sp>
      <p:sp>
        <p:nvSpPr>
          <p:cNvPr id="70" name="69 Heptágono"/>
          <p:cNvSpPr/>
          <p:nvPr/>
        </p:nvSpPr>
        <p:spPr>
          <a:xfrm>
            <a:off x="2786063" y="3071813"/>
            <a:ext cx="1071562" cy="1000125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4800" dirty="0"/>
              <a:t>V</a:t>
            </a:r>
          </a:p>
        </p:txBody>
      </p:sp>
      <p:sp>
        <p:nvSpPr>
          <p:cNvPr id="72" name="71 Heptágono"/>
          <p:cNvSpPr/>
          <p:nvPr/>
        </p:nvSpPr>
        <p:spPr>
          <a:xfrm>
            <a:off x="4643438" y="3786188"/>
            <a:ext cx="642937" cy="571500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4800" dirty="0"/>
              <a:t>V</a:t>
            </a:r>
          </a:p>
        </p:txBody>
      </p:sp>
      <p:pic>
        <p:nvPicPr>
          <p:cNvPr id="21540" name="27 Imagen" descr="manoteclar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5124450"/>
            <a:ext cx="2638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Flecha derecha"/>
          <p:cNvSpPr/>
          <p:nvPr/>
        </p:nvSpPr>
        <p:spPr>
          <a:xfrm>
            <a:off x="4071938" y="4143375"/>
            <a:ext cx="409575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52" name="51 Flecha derecha"/>
          <p:cNvSpPr/>
          <p:nvPr/>
        </p:nvSpPr>
        <p:spPr>
          <a:xfrm>
            <a:off x="4071938" y="4857750"/>
            <a:ext cx="468312" cy="5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0" y="1357313"/>
            <a:ext cx="3714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1600" b="1"/>
              <a:t>Pila origen,destino1, destino2;</a:t>
            </a:r>
          </a:p>
        </p:txBody>
      </p:sp>
      <p:pic>
        <p:nvPicPr>
          <p:cNvPr id="5" name="23 Imagen" descr="enter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5330825"/>
            <a:ext cx="16192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7" name="54 Imagen" descr="numero-1-tecla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5786438"/>
            <a:ext cx="881062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9" name="55 Imagen" descr="numero-7-tecla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85775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8" name="53 Imagen" descr="numero-3-tecla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578643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9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4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5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5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0.00694 C 0.02292 -0.00556 0.01441 -0.03148 0.00972 -0.05023 C 0.01094 -0.08148 0.00781 -0.10231 0.03247 -0.11319 C 0.03941 -0.12199 0.03003 -0.11134 0.04253 -0.11875 C 0.04375 -0.11944 0.0441 -0.12176 0.04531 -0.12269 C 0.04705 -0.12384 0.04913 -0.12384 0.05104 -0.12454 C 0.06684 -0.13542 0.08507 -0.13611 0.10243 -0.14167 C 0.11267 -0.14144 0.23351 -0.19028 0.24965 -0.12269 C 0.24878 -0.08588 0.2533 -0.07847 0.24392 -0.05602 C 0.23958 -0.0456 0.23316 -0.03565 0.2283 -0.02546 C 0.22639 -0.02176 0.22101 -0.01597 0.22101 -0.01574 C 0.21649 0.00278 0.22378 -0.02338 0.21528 -0.00648 C 0.21424 -0.0044 0.21458 -0.00139 0.21389 0.00116 C 0.21215 0.00741 0.21042 0.01389 0.20677 0.01829 C 0.20625 0.02014 0.20625 0.02245 0.20538 0.02407 C 0.20469 0.02569 0.20295 0.02616 0.20243 0.02778 C 0.20139 0.03079 0.20191 0.03426 0.20104 0.03727 C 0.19948 0.04282 0.19635 0.04954 0.19392 0.0544 C 0.1934 0.05694 0.1934 0.05972 0.19253 0.06204 C 0.19184 0.06366 0.18976 0.06412 0.18958 0.06597 C 0.18837 0.08681 0.19392 0.10949 0.19392 0.13056 " pathEditMode="relative" rAng="0" ptsTypes="ffffffffffffffffffffA">
                                      <p:cBhvr>
                                        <p:cTn id="2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45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1000" fill="hold"/>
                                        <p:tgtEl>
                                          <p:spTgt spid="276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51" dur="1000" fill="hold"/>
                                        <p:tgtEl>
                                          <p:spTgt spid="276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000" fill="hold"/>
                                        <p:tgtEl>
                                          <p:spTgt spid="276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59" grpId="1" animBg="1"/>
      <p:bldP spid="53" grpId="0" animBg="1"/>
      <p:bldP spid="53" grpId="1" animBg="1"/>
      <p:bldP spid="54" grpId="0" animBg="1"/>
      <p:bldP spid="60" grpId="0"/>
      <p:bldP spid="68" grpId="0"/>
      <p:bldP spid="69" grpId="0"/>
      <p:bldP spid="70" grpId="0" animBg="1"/>
      <p:bldP spid="70" grpId="1" animBg="1"/>
      <p:bldP spid="72" grpId="0" animBg="1"/>
      <p:bldP spid="51" grpId="0" animBg="1"/>
      <p:bldP spid="52" grpId="0" animBg="1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BEC4C0-4F01-47F3-BA16-E5CF2F7AC515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24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27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AR" i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85750" y="1341438"/>
            <a:ext cx="88582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dirty="0"/>
              <a:t>Ejemplo 1.8 __ Leer tres números desde el teclado en “pilita”. Pasarlos todos a “pilota” utilizando una estructura de repetición.</a:t>
            </a:r>
          </a:p>
          <a:p>
            <a:pPr eaLnBrk="1" hangingPunct="1">
              <a:spcBef>
                <a:spcPct val="50000"/>
              </a:spcBef>
            </a:pPr>
            <a:r>
              <a:rPr lang="es-ES" i="0" dirty="0" err="1"/>
              <a:t>int</a:t>
            </a:r>
            <a:r>
              <a:rPr lang="es-ES" i="0" dirty="0"/>
              <a:t> </a:t>
            </a:r>
            <a:r>
              <a:rPr lang="es-ES" i="0" dirty="0" err="1"/>
              <a:t>main</a:t>
            </a:r>
            <a:r>
              <a:rPr lang="es-ES" i="0" dirty="0"/>
              <a:t> ( ) {</a:t>
            </a:r>
          </a:p>
          <a:p>
            <a:pPr eaLnBrk="1" hangingPunct="1">
              <a:spcBef>
                <a:spcPct val="50000"/>
              </a:spcBef>
            </a:pPr>
            <a:r>
              <a:rPr lang="es-ES" i="0" dirty="0"/>
              <a:t>	Pila pilita, pilota;</a:t>
            </a:r>
          </a:p>
          <a:p>
            <a:pPr eaLnBrk="1" hangingPunct="1">
              <a:spcBef>
                <a:spcPct val="50000"/>
              </a:spcBef>
            </a:pPr>
            <a:r>
              <a:rPr lang="es-ES" i="0" dirty="0"/>
              <a:t>	</a:t>
            </a:r>
            <a:r>
              <a:rPr lang="es-ES" i="0" dirty="0" err="1"/>
              <a:t>inicpila</a:t>
            </a:r>
            <a:r>
              <a:rPr lang="es-ES" i="0" dirty="0"/>
              <a:t>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 dirty="0"/>
              <a:t>	</a:t>
            </a:r>
            <a:r>
              <a:rPr lang="es-ES" i="0" dirty="0" err="1"/>
              <a:t>inicpila</a:t>
            </a:r>
            <a:r>
              <a:rPr lang="es-ES" i="0" dirty="0"/>
              <a:t>(&amp;pilota);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 dirty="0"/>
              <a:t>	leer(&amp;pilita);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 dirty="0"/>
              <a:t>	leer(&amp;pilita);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 dirty="0"/>
              <a:t>	leer(&amp;pilita);</a:t>
            </a:r>
          </a:p>
          <a:p>
            <a:pPr eaLnBrk="1" hangingPunct="1">
              <a:spcBef>
                <a:spcPct val="50000"/>
              </a:spcBef>
            </a:pPr>
            <a:r>
              <a:rPr lang="es-ES" i="0" dirty="0"/>
              <a:t>	</a:t>
            </a:r>
            <a:r>
              <a:rPr lang="es-ES" i="0" dirty="0" err="1"/>
              <a:t>while</a:t>
            </a:r>
            <a:r>
              <a:rPr lang="es-ES" i="0" dirty="0"/>
              <a:t> ( !  </a:t>
            </a:r>
            <a:r>
              <a:rPr lang="es-ES" i="0" dirty="0" err="1"/>
              <a:t>pilavacia</a:t>
            </a:r>
            <a:r>
              <a:rPr lang="es-ES" i="0" dirty="0"/>
              <a:t>(&amp;pilita)) {</a:t>
            </a:r>
          </a:p>
          <a:p>
            <a:pPr eaLnBrk="1" hangingPunct="1">
              <a:spcBef>
                <a:spcPct val="50000"/>
              </a:spcBef>
            </a:pPr>
            <a:r>
              <a:rPr lang="es-ES" i="0" dirty="0"/>
              <a:t>		apilar(&amp;pilota, </a:t>
            </a:r>
            <a:r>
              <a:rPr lang="es-ES" i="0" dirty="0" err="1"/>
              <a:t>desapilar</a:t>
            </a:r>
            <a:r>
              <a:rPr lang="es-ES" i="0" dirty="0"/>
              <a:t>(&amp;pilita));</a:t>
            </a:r>
          </a:p>
          <a:p>
            <a:pPr eaLnBrk="1" hangingPunct="1">
              <a:spcBef>
                <a:spcPct val="50000"/>
              </a:spcBef>
            </a:pPr>
            <a:r>
              <a:rPr lang="es-ES" i="0" dirty="0"/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s-ES" i="0" dirty="0"/>
              <a:t>}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346075" y="260350"/>
            <a:ext cx="72501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Pilas… como recorrerlas?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BCAFBA-05EC-4F79-B5EB-537AE8F29109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25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71438" y="155575"/>
            <a:ext cx="9144000" cy="708025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000"/>
              <a:t>Ejemplo 1.8 __ Leer tres números desde el teclado en “pilita”. Pasarlos todos a “pilota” utilizando una estructura de repetición.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214563" y="2857500"/>
            <a:ext cx="264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i="0"/>
              <a:t>   leer(&amp;pilita);</a:t>
            </a: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5500688" y="1571625"/>
            <a:ext cx="1428750" cy="2000250"/>
            <a:chOff x="1285058" y="4143380"/>
            <a:chExt cx="1500992" cy="1858976"/>
          </a:xfrm>
        </p:grpSpPr>
        <p:cxnSp>
          <p:nvCxnSpPr>
            <p:cNvPr id="9" name="8 Conector recto"/>
            <p:cNvCxnSpPr/>
            <p:nvPr/>
          </p:nvCxnSpPr>
          <p:spPr>
            <a:xfrm rot="5400000">
              <a:off x="357879" y="5072035"/>
              <a:ext cx="1856025" cy="166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214563" y="3357563"/>
            <a:ext cx="2643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i="0"/>
              <a:t>   leer(&amp;pilita);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214563" y="3857625"/>
            <a:ext cx="264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i="0"/>
              <a:t>   leer(&amp;pilita);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571500" y="542925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2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571500" y="500062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6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571500" y="457200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8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785813" y="3286125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/>
              <a:t>pilita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214563" y="1857375"/>
            <a:ext cx="264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i="0"/>
              <a:t>   inicpila(&amp;pilita);</a:t>
            </a:r>
          </a:p>
        </p:txBody>
      </p:sp>
      <p:pic>
        <p:nvPicPr>
          <p:cNvPr id="23" name="22 Imagen" descr="teclad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38750"/>
            <a:ext cx="28194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24 Imagen" descr="tecla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07193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27 Imagen" descr="manoteclar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1214438"/>
            <a:ext cx="2638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214563" y="1357313"/>
            <a:ext cx="2643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i="0"/>
              <a:t>   Pila pilita, pilota;   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2214563" y="2357438"/>
            <a:ext cx="278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i="0"/>
              <a:t>   inicpila(&amp;pilota);</a:t>
            </a:r>
          </a:p>
        </p:txBody>
      </p: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7358063" y="1428750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/>
              <a:t>pilota</a:t>
            </a:r>
          </a:p>
        </p:txBody>
      </p:sp>
      <p:grpSp>
        <p:nvGrpSpPr>
          <p:cNvPr id="3" name="14 Grupo"/>
          <p:cNvGrpSpPr>
            <a:grpSpLocks/>
          </p:cNvGrpSpPr>
          <p:nvPr/>
        </p:nvGrpSpPr>
        <p:grpSpPr bwMode="auto">
          <a:xfrm>
            <a:off x="571500" y="3857625"/>
            <a:ext cx="1428750" cy="2000250"/>
            <a:chOff x="1285058" y="4143380"/>
            <a:chExt cx="1500992" cy="1858976"/>
          </a:xfrm>
        </p:grpSpPr>
        <p:cxnSp>
          <p:nvCxnSpPr>
            <p:cNvPr id="38" name="37 Conector recto"/>
            <p:cNvCxnSpPr/>
            <p:nvPr/>
          </p:nvCxnSpPr>
          <p:spPr>
            <a:xfrm rot="5400000">
              <a:off x="357879" y="5072035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155825" y="4394200"/>
            <a:ext cx="5500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i="0" dirty="0"/>
              <a:t>   </a:t>
            </a:r>
            <a:r>
              <a:rPr lang="es-ES" sz="2400" i="0" dirty="0" err="1"/>
              <a:t>while</a:t>
            </a:r>
            <a:r>
              <a:rPr lang="es-ES" sz="2400" i="0" dirty="0"/>
              <a:t> (! </a:t>
            </a:r>
            <a:r>
              <a:rPr lang="es-ES" sz="2400" i="0" dirty="0" err="1"/>
              <a:t>pilavacia</a:t>
            </a:r>
            <a:r>
              <a:rPr lang="es-ES" sz="2400" i="0" dirty="0"/>
              <a:t>(&amp;pilita)))</a:t>
            </a:r>
            <a:r>
              <a:rPr lang="es-ES" sz="2400" b="1" dirty="0"/>
              <a:t>  {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214563" y="4857750"/>
            <a:ext cx="550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i="0"/>
              <a:t>	   apilar(&amp;pilota, desapilar(&amp;pilita))</a:t>
            </a:r>
            <a:endParaRPr lang="es-ES" sz="2400" b="1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214563" y="5357813"/>
            <a:ext cx="2643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i="0"/>
              <a:t>   }</a:t>
            </a:r>
            <a:endParaRPr lang="es-ES" sz="2400" b="1"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2214563" y="5857875"/>
            <a:ext cx="264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i="0"/>
              <a:t>}</a:t>
            </a:r>
            <a:endParaRPr lang="es-ES" sz="2400" b="1"/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2195513" y="908050"/>
            <a:ext cx="264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i="0"/>
              <a:t>int main ( ) {</a:t>
            </a:r>
            <a:endParaRPr lang="es-ES" sz="2400" b="1"/>
          </a:p>
        </p:txBody>
      </p:sp>
      <p:pic>
        <p:nvPicPr>
          <p:cNvPr id="26" name="25 Imagen" descr="tecla8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071938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26 Imagen" descr="tecla6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071938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23 Imagen" descr="enter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3714750"/>
            <a:ext cx="16192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46 Llamada de flecha hacia abajo"/>
          <p:cNvSpPr/>
          <p:nvPr/>
        </p:nvSpPr>
        <p:spPr>
          <a:xfrm>
            <a:off x="4572000" y="3786188"/>
            <a:ext cx="2571750" cy="7858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2800" dirty="0"/>
              <a:t>???????</a:t>
            </a:r>
          </a:p>
        </p:txBody>
      </p:sp>
      <p:sp>
        <p:nvSpPr>
          <p:cNvPr id="48" name="47 Llamada de flecha hacia abajo"/>
          <p:cNvSpPr/>
          <p:nvPr/>
        </p:nvSpPr>
        <p:spPr>
          <a:xfrm flipV="1">
            <a:off x="3714750" y="4643438"/>
            <a:ext cx="3571875" cy="12858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49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2800" dirty="0"/>
              <a:t>¿¿¿¿¿</a:t>
            </a:r>
          </a:p>
        </p:txBody>
      </p:sp>
      <p:sp>
        <p:nvSpPr>
          <p:cNvPr id="50" name="49 Heptágono"/>
          <p:cNvSpPr/>
          <p:nvPr/>
        </p:nvSpPr>
        <p:spPr>
          <a:xfrm>
            <a:off x="6429375" y="3643313"/>
            <a:ext cx="642938" cy="571500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4800" dirty="0"/>
              <a:t>F</a:t>
            </a:r>
          </a:p>
        </p:txBody>
      </p:sp>
      <p:sp>
        <p:nvSpPr>
          <p:cNvPr id="52" name="51 Heptágono"/>
          <p:cNvSpPr/>
          <p:nvPr/>
        </p:nvSpPr>
        <p:spPr>
          <a:xfrm>
            <a:off x="6500813" y="5286375"/>
            <a:ext cx="642937" cy="571500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4800" dirty="0"/>
              <a:t>V</a:t>
            </a:r>
          </a:p>
        </p:txBody>
      </p:sp>
      <p:sp>
        <p:nvSpPr>
          <p:cNvPr id="41" name="40 Heptágono"/>
          <p:cNvSpPr/>
          <p:nvPr/>
        </p:nvSpPr>
        <p:spPr>
          <a:xfrm>
            <a:off x="4214813" y="5357813"/>
            <a:ext cx="642937" cy="571500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4800" dirty="0"/>
              <a:t>F</a:t>
            </a:r>
          </a:p>
        </p:txBody>
      </p:sp>
      <p:sp>
        <p:nvSpPr>
          <p:cNvPr id="49" name="48 Heptágono"/>
          <p:cNvSpPr/>
          <p:nvPr/>
        </p:nvSpPr>
        <p:spPr>
          <a:xfrm>
            <a:off x="4572000" y="3714750"/>
            <a:ext cx="642938" cy="571500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4800" dirty="0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78 -0.01528 -0.00417 -0.03079 -0.00556 -0.0463 C -0.00521 -0.05741 -0.00191 -0.17662 0.00278 -0.19074 C 0.01319 -0.22222 0.02326 -0.2537 0.03333 -0.28519 C 0.03663 -0.29537 0.04826 -0.31921 0.05 -0.32593 C 0.05469 -0.34444 0.0585 -0.36319 0.06666 -0.37963 C 0.07118 -0.38866 0.06979 -0.38194 0.075 -0.38889 C 0.08264 -0.39907 0.07552 -0.39537 0.08611 -0.40556 C 0.09271 -0.41204 0.09653 -0.41111 0.10416 -0.41481 C 0.11649 -0.4206 0.1276 -0.43102 0.14028 -0.43519 C 0.15503 -0.44838 0.17448 -0.45 0.19166 -0.4537 C 0.20486 -0.46065 0.21927 -0.46273 0.23333 -0.46481 C 0.27621 -0.4838 0.34184 -0.46898 0.37361 -0.46852 C 0.38385 -0.4669 0.3941 -0.46736 0.40416 -0.46481 C 0.40573 -0.46435 0.40677 -0.46181 0.40833 -0.46111 C 0.41475 -0.45787 0.42239 -0.45787 0.42916 -0.45556 C 0.43819 -0.44352 0.4276 -0.45602 0.44028 -0.4463 C 0.44878 -0.43958 0.4566 -0.43218 0.46528 -0.42593 C 0.47257 -0.4206 0.47725 -0.41435 0.48472 -0.40926 C 0.48993 -0.39861 0.49705 -0.38981 0.50278 -0.37963 C 0.51024 -0.3662 0.50312 -0.37384 0.51111 -0.36667 C 0.51632 -0.35625 0.52604 -0.34745 0.52916 -0.33519 C 0.53611 -0.30764 0.53611 -0.27755 0.54305 -0.25 C 0.54253 -0.24259 0.54271 -0.23495 0.54166 -0.22778 C 0.54132 -0.22569 0.53923 -0.22431 0.53889 -0.22222 C 0.53837 -0.21921 0.53889 -0.21597 0.53889 -0.21296 " pathEditMode="relative" ptsTypes="fffffffffffffffffffffffffA">
                                      <p:cBhvr>
                                        <p:cTn id="1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6 0.00717 C 0.00834 0.00208 0.0033 -0.0213 0.004 -0.03357 C 0.00539 -0.05602 0.00643 -0.07986 0.00816 -0.10209 C 0.01077 -0.13473 0.01303 -0.14445 0.01789 -0.17061 C 0.02136 -0.18959 0.03768 -0.21922 0.04566 -0.23357 C 0.04757 -0.23681 0.0481 -0.24121 0.04983 -0.24468 C 0.05816 -0.26158 0.06858 -0.27686 0.07761 -0.29283 C 0.07865 -0.29723 0.07987 -0.30255 0.08178 -0.30579 C 0.08421 -0.30996 0.09011 -0.3169 0.09011 -0.31667 C 0.09323 -0.33125 0.09723 -0.33982 0.10816 -0.34283 C 0.11719 -0.36713 0.13976 -0.37153 0.15539 -0.38542 C 0.1658 -0.39468 0.17483 -0.40648 0.18594 -0.41505 C 0.20365 -0.42848 0.21945 -0.4419 0.23594 -0.45764 C 0.24601 -0.46736 0.24098 -0.4588 0.25122 -0.47246 C 0.26355 -0.48889 0.27796 -0.5301 0.28455 -0.55209 C 0.2856 -0.56227 0.28785 -0.57153 0.28872 -0.58172 C 0.28941 -0.58912 0.28855 -0.59676 0.29011 -0.60394 C 0.29063 -0.60602 0.29289 -0.60648 0.29428 -0.60764 C 0.29844 -0.61598 0.304 -0.61644 0.31094 -0.61875 C 0.31667 -0.62454 0.32101 -0.625 0.32761 -0.62801 C 0.34063 -0.62732 0.35365 -0.62778 0.3665 -0.62616 C 0.37518 -0.62523 0.37292 -0.62269 0.37882 -0.61875 C 0.39028 -0.61135 0.40053 -0.60602 0.41094 -0.59653 C 0.41737 -0.59051 0.42327 -0.59005 0.43039 -0.58542 C 0.44619 -0.575 0.43021 -0.58496 0.4415 -0.57431 C 0.44653 -0.56945 0.45278 -0.56598 0.45816 -0.56135 C 0.46355 -0.53959 0.48091 -0.52639 0.49428 -0.5132 C 0.49757 -0.5 0.49289 -0.51598 0.49966 -0.50209 C 0.5007 -0.50047 0.50018 -0.49815 0.50122 -0.49653 C 0.50226 -0.49468 0.50417 -0.49445 0.50539 -0.49283 C 0.5165 -0.47778 0.50053 -0.49352 0.5165 -0.47616 C 0.53664 -0.45394 0.51337 -0.48403 0.53178 -0.45949 C 0.53282 -0.45556 0.53507 -0.43982 0.53716 -0.43542 C 0.53907 -0.43172 0.54219 -0.42963 0.5441 -0.42616 C 0.5481 -0.41945 0.54879 -0.40996 0.54983 -0.40209 C 0.54757 -0.34098 0.55157 -0.38033 0.54705 -0.35949 C 0.5441 -0.34584 0.54757 -0.35787 0.54289 -0.34653 C 0.54167 -0.34422 0.54011 -0.33912 0.54011 -0.33889 " pathEditMode="relative" rAng="0" ptsTypes="fffffffffffffffffffffffffffffffffffffA">
                                      <p:cBhvr>
                                        <p:cTn id="2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6" y="-3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4" presetClass="exit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4" presetClass="exit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4" presetClass="exit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4" presetClass="exit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2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3 0.01041 C 0.01389 -0.00602 0.01285 -0.02709 0.01997 -0.04121 C 0.02396 -0.06852 0.03386 -0.1044 0.04844 -0.12431 C 0.05001 -0.13542 0.05556 -0.1463 0.0606 -0.15556 C 0.06337 -0.16736 0.06945 -0.1801 0.07414 -0.19051 C 0.07605 -0.19468 0.07917 -0.19885 0.08091 -0.20348 C 0.08403 -0.21181 0.08681 -0.21898 0.09185 -0.2257 C 0.09376 -0.2338 0.10157 -0.24815 0.10539 -0.2551 C 0.11615 -0.27547 0.12761 -0.2963 0.14063 -0.31412 C 0.15886 -0.33889 0.17119 -0.37084 0.18803 -0.39699 C 0.19827 -0.41273 0.20921 -0.4257 0.22066 -0.43936 C 0.22761 -0.44792 0.23403 -0.45579 0.24237 -0.46158 C 0.24775 -0.4713 0.25521 -0.47593 0.26268 -0.4838 C 0.27882 -0.5007 0.29306 -0.51898 0.31146 -0.53172 C 0.3132 -0.53287 0.31407 -0.53565 0.31563 -0.53727 C 0.32153 -0.54398 0.32865 -0.55417 0.33594 -0.55741 C 0.34376 -0.57338 0.33334 -0.55463 0.34271 -0.56482 C 0.35122 -0.57408 0.33837 -0.56806 0.35087 -0.57223 C 0.35261 -0.57408 0.35417 -0.57616 0.35626 -0.57778 C 0.35747 -0.57871 0.35903 -0.57848 0.36025 -0.57963 C 0.3698 -0.5882 0.36424 -0.58797 0.37796 -0.59051 C 0.38837 -0.6 0.40348 -0.60811 0.41598 -0.61088 C 0.44914 -0.61019 0.52674 -0.63797 0.54341 -0.57037 C 0.54636 -0.55857 0.54636 -0.55301 0.5474 -0.54074 C 0.54688 -0.5169 0.55365 -0.48959 0.5448 -0.46898 C 0.54341 -0.46551 0.53994 -0.46436 0.53803 -0.46158 " pathEditMode="relative" rAng="0" ptsTypes="fffffffffffffffffffffffffA">
                                      <p:cBhvr>
                                        <p:cTn id="2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14" y="-3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4" presetClass="exit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4" presetClass="exit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99"/>
                                      </p:to>
                                    </p:animClr>
                                    <p:set>
                                      <p:cBhvr>
                                        <p:cTn id="3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21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4" presetClass="exit" presetSubtype="16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4" presetClass="exit" presetSubtype="16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16" grpId="0"/>
      <p:bldP spid="17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2" grpId="0"/>
      <p:bldP spid="29" grpId="0"/>
      <p:bldP spid="31" grpId="0"/>
      <p:bldP spid="36" grpId="0"/>
      <p:bldP spid="42" grpId="0"/>
      <p:bldP spid="43" grpId="0"/>
      <p:bldP spid="44" grpId="0"/>
      <p:bldP spid="45" grpId="0"/>
      <p:bldP spid="46" grpId="0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8" grpId="6" animBg="1"/>
      <p:bldP spid="48" grpId="7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41" grpId="0" animBg="1"/>
      <p:bldP spid="41" grpId="1" animBg="1"/>
      <p:bldP spid="49" grpId="0" animBg="1"/>
      <p:bldP spid="4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1373F0-7F48-4825-83E4-AF2202C0A3FC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27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AR" i="0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419100" y="1530350"/>
            <a:ext cx="8675688" cy="1754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defPPr>
              <a:defRPr lang="es-ES"/>
            </a:defPPr>
            <a:lvl1pPr algn="ctr" eaLnBrk="1" hangingPunct="1">
              <a:spcBef>
                <a:spcPct val="50000"/>
              </a:spcBef>
              <a:buFontTx/>
              <a:buNone/>
              <a:defRPr sz="24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pPr algn="just">
              <a:defRPr/>
            </a:pPr>
            <a:r>
              <a:rPr lang="es-AR" dirty="0"/>
              <a:t>La inserción como la extracción de elementos de una Pila se realizan en el tope. Este comportamiento lleva a que el modelo también se llame </a:t>
            </a:r>
          </a:p>
          <a:p>
            <a:pPr algn="just">
              <a:defRPr/>
            </a:pPr>
            <a:r>
              <a:rPr lang="es-AR" dirty="0"/>
              <a:t>LIFO ("</a:t>
            </a:r>
            <a:r>
              <a:rPr lang="es-AR" dirty="0" err="1"/>
              <a:t>last</a:t>
            </a:r>
            <a:r>
              <a:rPr lang="es-AR" dirty="0"/>
              <a:t> in, </a:t>
            </a:r>
            <a:r>
              <a:rPr lang="es-AR" dirty="0" err="1"/>
              <a:t>first</a:t>
            </a:r>
            <a:r>
              <a:rPr lang="es-AR" dirty="0"/>
              <a:t> </a:t>
            </a:r>
            <a:r>
              <a:rPr lang="es-AR" dirty="0" err="1"/>
              <a:t>out</a:t>
            </a:r>
            <a:r>
              <a:rPr lang="es-AR" dirty="0"/>
              <a:t>" = "último en entrar primero en salir").</a:t>
            </a:r>
          </a:p>
        </p:txBody>
      </p:sp>
      <p:pic>
        <p:nvPicPr>
          <p:cNvPr id="12293" name="Picture 6" descr="pila_de_letras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848100"/>
            <a:ext cx="3914775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7 CuadroTexto"/>
          <p:cNvSpPr txBox="1">
            <a:spLocks noChangeArrowheads="1"/>
          </p:cNvSpPr>
          <p:nvPr/>
        </p:nvSpPr>
        <p:spPr bwMode="auto">
          <a:xfrm>
            <a:off x="2500313" y="4711700"/>
            <a:ext cx="928687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/>
              <a:t>Tope</a:t>
            </a:r>
          </a:p>
        </p:txBody>
      </p:sp>
      <p:sp>
        <p:nvSpPr>
          <p:cNvPr id="12295" name="8 CuadroTexto"/>
          <p:cNvSpPr txBox="1">
            <a:spLocks noChangeArrowheads="1"/>
          </p:cNvSpPr>
          <p:nvPr/>
        </p:nvSpPr>
        <p:spPr bwMode="auto">
          <a:xfrm>
            <a:off x="5072063" y="5997575"/>
            <a:ext cx="928687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/>
              <a:t>Base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 rot="10800000">
            <a:off x="4572000" y="6151563"/>
            <a:ext cx="500063" cy="158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F011F-5934-49E9-AC48-CE4E7577DA59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395288" y="1355725"/>
            <a:ext cx="7991475" cy="1568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defPPr>
              <a:defRPr lang="es-ES"/>
            </a:defPPr>
            <a:lvl1pPr algn="just" eaLnBrk="1" hangingPunct="1">
              <a:spcBef>
                <a:spcPct val="50000"/>
              </a:spcBef>
              <a:buFontTx/>
              <a:buNone/>
              <a:defRPr sz="24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s-ES" dirty="0"/>
              <a:t>Como consecuencia, los elementos de una pila serán eliminados en orden inverso al que se insertaron. Es decir, el último elemento que se metió a la pila será el primero en salir de ella. </a:t>
            </a:r>
          </a:p>
        </p:txBody>
      </p:sp>
      <p:pic>
        <p:nvPicPr>
          <p:cNvPr id="14340" name="Picture 6" descr="Apilar_desapi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3228975"/>
            <a:ext cx="4103688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346075" y="2603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265762-85A0-4C62-8FF9-C7D7FDDF57CA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27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AR" i="0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46075" y="1412875"/>
            <a:ext cx="8545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000"/>
              <a:t>Que podemos hacer con una pila ??</a:t>
            </a:r>
            <a:endParaRPr lang="es-ES" sz="4000"/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827088" y="2636838"/>
            <a:ext cx="6265862" cy="3278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 algn="ctr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AR" sz="1800" dirty="0">
                <a:latin typeface="Arial" panose="020B0604020202020204" pitchFamily="34" charset="0"/>
              </a:rPr>
              <a:t>Podemos 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s-AR" sz="1800" dirty="0">
                <a:latin typeface="Arial" panose="020B0604020202020204" pitchFamily="34" charset="0"/>
              </a:rPr>
              <a:t>Crearla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s-AR" sz="1800" dirty="0">
                <a:latin typeface="Arial" panose="020B0604020202020204" pitchFamily="34" charset="0"/>
              </a:rPr>
              <a:t>Inicializarla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s-AR" sz="1800" dirty="0">
                <a:latin typeface="Arial" panose="020B0604020202020204" pitchFamily="34" charset="0"/>
              </a:rPr>
              <a:t>Agregar un elemento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s-AR" sz="1800" dirty="0">
                <a:latin typeface="Arial" panose="020B0604020202020204" pitchFamily="34" charset="0"/>
              </a:rPr>
              <a:t>Sacar un elemento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s-AR" sz="1800" dirty="0">
                <a:latin typeface="Arial" panose="020B0604020202020204" pitchFamily="34" charset="0"/>
              </a:rPr>
              <a:t>Ver si esta vacía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s-AR" sz="1800" dirty="0">
                <a:latin typeface="Arial" panose="020B0604020202020204" pitchFamily="34" charset="0"/>
              </a:rPr>
              <a:t>Ver el elemento que esta en el tope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s-AR" sz="1800" dirty="0">
                <a:latin typeface="Arial" panose="020B0604020202020204" pitchFamily="34" charset="0"/>
              </a:rPr>
              <a:t>Mostrar el contenido de toda la pila</a:t>
            </a:r>
            <a:endParaRPr lang="es-ES" sz="1800" dirty="0">
              <a:latin typeface="Arial" panose="020B0604020202020204" pitchFamily="34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ED738C-853E-48D2-B861-7744F27808E3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395288" y="1412875"/>
            <a:ext cx="7991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4000">
                <a:solidFill>
                  <a:schemeClr val="tx1"/>
                </a:solidFill>
                <a:latin typeface="Arial" panose="020B0604020202020204" pitchFamily="34" charset="0"/>
              </a:rPr>
              <a:t>¿ Como creamos una pila ?</a:t>
            </a:r>
            <a:endParaRPr lang="es-E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714500" y="2357438"/>
            <a:ext cx="6265863" cy="1323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 algn="ctr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s-ES" sz="2400" b="1" dirty="0">
                <a:latin typeface="Arial" panose="020B0604020202020204" pitchFamily="34" charset="0"/>
              </a:rPr>
              <a:t>Pila </a:t>
            </a:r>
            <a:r>
              <a:rPr lang="es-ES" sz="2400" b="1" dirty="0" err="1">
                <a:latin typeface="Arial" panose="020B0604020202020204" pitchFamily="34" charset="0"/>
              </a:rPr>
              <a:t>idPila</a:t>
            </a:r>
            <a:r>
              <a:rPr lang="es-ES" sz="2400" b="1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1800" dirty="0">
                <a:latin typeface="Arial" panose="020B0604020202020204" pitchFamily="34" charset="0"/>
              </a:rPr>
              <a:t>Crea una pila. 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AR" sz="1800" dirty="0">
                <a:latin typeface="Arial" panose="020B0604020202020204" pitchFamily="34" charset="0"/>
              </a:rPr>
              <a:t>Ej.: Crea una pila de nombre “pilita”.</a:t>
            </a:r>
            <a:endParaRPr lang="es-ES" sz="1800" dirty="0">
              <a:latin typeface="Arial" panose="020B0604020202020204" pitchFamily="34" charset="0"/>
            </a:endParaRP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928688" y="4181475"/>
            <a:ext cx="1857375" cy="2676525"/>
            <a:chOff x="571716" y="3857625"/>
            <a:chExt cx="1857127" cy="2676246"/>
          </a:xfrm>
        </p:grpSpPr>
        <p:grpSp>
          <p:nvGrpSpPr>
            <p:cNvPr id="18450" name="7 Grupo"/>
            <p:cNvGrpSpPr>
              <a:grpSpLocks/>
            </p:cNvGrpSpPr>
            <p:nvPr/>
          </p:nvGrpSpPr>
          <p:grpSpPr bwMode="auto">
            <a:xfrm>
              <a:off x="571716" y="3857625"/>
              <a:ext cx="1429002" cy="2000250"/>
              <a:chOff x="1285058" y="4143380"/>
              <a:chExt cx="1500992" cy="1858976"/>
            </a:xfrm>
          </p:grpSpPr>
          <p:cxnSp>
            <p:nvCxnSpPr>
              <p:cNvPr id="11" name="10 Conector recto"/>
              <p:cNvCxnSpPr/>
              <p:nvPr/>
            </p:nvCxnSpPr>
            <p:spPr>
              <a:xfrm rot="5400000">
                <a:off x="357976" y="5071938"/>
                <a:ext cx="1855831" cy="166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 descr="Pila Pilita"/>
              <p:cNvCxnSpPr/>
              <p:nvPr/>
            </p:nvCxnSpPr>
            <p:spPr>
              <a:xfrm>
                <a:off x="1285058" y="6000687"/>
                <a:ext cx="1500527" cy="147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Conector recto"/>
              <p:cNvCxnSpPr/>
              <p:nvPr/>
            </p:nvCxnSpPr>
            <p:spPr>
              <a:xfrm rot="5400000" flipH="1" flipV="1">
                <a:off x="1856931" y="5072034"/>
                <a:ext cx="185730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51" name="9 CuadroTexto"/>
            <p:cNvSpPr txBox="1">
              <a:spLocks noChangeArrowheads="1"/>
            </p:cNvSpPr>
            <p:nvPr/>
          </p:nvSpPr>
          <p:spPr bwMode="auto">
            <a:xfrm>
              <a:off x="1571707" y="6071957"/>
              <a:ext cx="857136" cy="46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sz="2400"/>
                <a:t>pilita</a:t>
              </a:r>
            </a:p>
          </p:txBody>
        </p:sp>
      </p:grp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286125" y="4286250"/>
            <a:ext cx="3979863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 algn="ctr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b="1" dirty="0">
                <a:latin typeface="Arial" panose="020B0604020202020204" pitchFamily="34" charset="0"/>
              </a:rPr>
              <a:t>Pila pilita;</a:t>
            </a:r>
          </a:p>
        </p:txBody>
      </p:sp>
      <p:sp>
        <p:nvSpPr>
          <p:cNvPr id="16" name="15 Explosión 2"/>
          <p:cNvSpPr/>
          <p:nvPr/>
        </p:nvSpPr>
        <p:spPr>
          <a:xfrm>
            <a:off x="1143000" y="4786313"/>
            <a:ext cx="700088" cy="55721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17" name="16 Y"/>
          <p:cNvSpPr/>
          <p:nvPr/>
        </p:nvSpPr>
        <p:spPr>
          <a:xfrm>
            <a:off x="1714500" y="4357688"/>
            <a:ext cx="469900" cy="4699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18" name="17 Nube"/>
          <p:cNvSpPr/>
          <p:nvPr/>
        </p:nvSpPr>
        <p:spPr>
          <a:xfrm>
            <a:off x="928688" y="4286250"/>
            <a:ext cx="557212" cy="557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19" name="18 Corazón"/>
          <p:cNvSpPr/>
          <p:nvPr/>
        </p:nvSpPr>
        <p:spPr>
          <a:xfrm>
            <a:off x="1785938" y="5715000"/>
            <a:ext cx="557212" cy="3429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20" name="19 Cara sonriente"/>
          <p:cNvSpPr/>
          <p:nvPr/>
        </p:nvSpPr>
        <p:spPr>
          <a:xfrm>
            <a:off x="1285875" y="5429250"/>
            <a:ext cx="357188" cy="3571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21" name="20 Señal de prohibido"/>
          <p:cNvSpPr/>
          <p:nvPr/>
        </p:nvSpPr>
        <p:spPr>
          <a:xfrm>
            <a:off x="1857375" y="5143500"/>
            <a:ext cx="357188" cy="42862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2" name="21 Sol"/>
          <p:cNvSpPr/>
          <p:nvPr/>
        </p:nvSpPr>
        <p:spPr>
          <a:xfrm>
            <a:off x="1143000" y="5786438"/>
            <a:ext cx="500063" cy="28575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23" name="22 Rayo"/>
          <p:cNvSpPr/>
          <p:nvPr/>
        </p:nvSpPr>
        <p:spPr>
          <a:xfrm>
            <a:off x="2000250" y="4714875"/>
            <a:ext cx="357188" cy="4286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24" name="23 Señal de prohibido"/>
          <p:cNvSpPr/>
          <p:nvPr/>
        </p:nvSpPr>
        <p:spPr>
          <a:xfrm>
            <a:off x="1000125" y="5214938"/>
            <a:ext cx="142875" cy="4603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5" name="24 Bisel"/>
          <p:cNvSpPr/>
          <p:nvPr/>
        </p:nvSpPr>
        <p:spPr>
          <a:xfrm>
            <a:off x="1071563" y="5357813"/>
            <a:ext cx="214312" cy="35718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18449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7F2C95-C442-4544-83CF-173DAB5910A7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95288" y="1412875"/>
            <a:ext cx="7991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rgbClr val="0F496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>
                <a:solidFill>
                  <a:srgbClr val="0F496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>
                <a:solidFill>
                  <a:srgbClr val="0F496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solidFill>
                  <a:srgbClr val="0F496F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4000">
                <a:solidFill>
                  <a:schemeClr val="tx1"/>
                </a:solidFill>
                <a:latin typeface="Arial" panose="020B0604020202020204" pitchFamily="34" charset="0"/>
              </a:rPr>
              <a:t>¿ Como inicializamos una pila ?</a:t>
            </a:r>
            <a:endParaRPr lang="es-E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1504950" y="2286000"/>
            <a:ext cx="7321550" cy="10144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 algn="ctr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s-ES"/>
            </a:defPPr>
            <a:lvl1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 sz="2400" b="1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s-ES" dirty="0" err="1"/>
              <a:t>inicpila</a:t>
            </a:r>
            <a:r>
              <a:rPr lang="es-ES" dirty="0"/>
              <a:t> (&amp;</a:t>
            </a:r>
            <a:r>
              <a:rPr lang="es-ES" dirty="0" err="1"/>
              <a:t>idPila</a:t>
            </a:r>
            <a:r>
              <a:rPr lang="es-ES" dirty="0"/>
              <a:t>);</a:t>
            </a:r>
          </a:p>
          <a:p>
            <a:pPr>
              <a:defRPr/>
            </a:pPr>
            <a:r>
              <a:rPr lang="es-ES" dirty="0"/>
              <a:t>Inicializa a la pila con cero elementos. 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928688" y="4181475"/>
            <a:ext cx="1928812" cy="2676525"/>
            <a:chOff x="571500" y="3857625"/>
            <a:chExt cx="1928798" cy="2676246"/>
          </a:xfrm>
        </p:grpSpPr>
        <p:grpSp>
          <p:nvGrpSpPr>
            <p:cNvPr id="20488" name="7 Grupo"/>
            <p:cNvGrpSpPr>
              <a:grpSpLocks/>
            </p:cNvGrpSpPr>
            <p:nvPr/>
          </p:nvGrpSpPr>
          <p:grpSpPr bwMode="auto">
            <a:xfrm>
              <a:off x="571716" y="3857625"/>
              <a:ext cx="1429002" cy="2000250"/>
              <a:chOff x="1285058" y="4143380"/>
              <a:chExt cx="1500992" cy="1858976"/>
            </a:xfrm>
          </p:grpSpPr>
          <p:cxnSp>
            <p:nvCxnSpPr>
              <p:cNvPr id="11" name="10 Conector recto"/>
              <p:cNvCxnSpPr/>
              <p:nvPr/>
            </p:nvCxnSpPr>
            <p:spPr>
              <a:xfrm rot="5400000">
                <a:off x="357749" y="5071938"/>
                <a:ext cx="1855831" cy="166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 descr="Pila Pilita"/>
              <p:cNvCxnSpPr/>
              <p:nvPr/>
            </p:nvCxnSpPr>
            <p:spPr>
              <a:xfrm>
                <a:off x="1284831" y="6000687"/>
                <a:ext cx="1500717" cy="147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Conector recto"/>
              <p:cNvCxnSpPr/>
              <p:nvPr/>
            </p:nvCxnSpPr>
            <p:spPr>
              <a:xfrm rot="5400000" flipH="1" flipV="1">
                <a:off x="1856894" y="5072034"/>
                <a:ext cx="185730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89" name="9 CuadroTexto"/>
            <p:cNvSpPr txBox="1">
              <a:spLocks noChangeArrowheads="1"/>
            </p:cNvSpPr>
            <p:nvPr/>
          </p:nvSpPr>
          <p:spPr bwMode="auto">
            <a:xfrm>
              <a:off x="1643054" y="6071957"/>
              <a:ext cx="857244" cy="46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sz="2400"/>
                <a:t>pilita</a:t>
              </a:r>
            </a:p>
          </p:txBody>
        </p:sp>
      </p:grp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286125" y="4286250"/>
            <a:ext cx="3979863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 algn="ctr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s-ES"/>
            </a:defPPr>
            <a:lvl1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 sz="2400" b="1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s-ES" dirty="0" err="1"/>
              <a:t>inicpila</a:t>
            </a:r>
            <a:r>
              <a:rPr lang="es-ES" dirty="0"/>
              <a:t> (&amp;pilita);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FC059-90D3-4625-BAA6-1EDC6D15B3A2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395288" y="1412875"/>
            <a:ext cx="8497887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 algn="ctr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s-ES"/>
            </a:defPPr>
            <a:lvl1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q"/>
              <a:defRPr sz="2400" b="1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s-AR" dirty="0"/>
              <a:t>¿ Como agregamos un elemento a una pila ?</a:t>
            </a:r>
            <a:endParaRPr lang="es-ES" dirty="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55650" y="2349500"/>
            <a:ext cx="6265863" cy="2608263"/>
          </a:xfrm>
          <a:prstGeom prst="rect">
            <a:avLst/>
          </a:prstGeom>
          <a:noFill/>
          <a:ln w="41275" algn="ctr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/>
              <a:t>Tenemos dos maneras: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b="1"/>
              <a:t>apilar (&amp;idPila, número);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AR" b="1"/>
              <a:t>Pone el elemento &lt;número&gt; al tope de la pila.</a:t>
            </a:r>
            <a:r>
              <a:rPr lang="es-AR"/>
              <a:t> </a:t>
            </a:r>
            <a:endParaRPr lang="es-ES" b="1"/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s-ES" b="1"/>
              <a:t>leer (&amp;idPila);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AR" b="1"/>
              <a:t>Agrega al tope de la pila un elemento ingresado desde el teclado por el usuario.</a:t>
            </a:r>
            <a:endParaRPr lang="es-ES" b="1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F3865-39FD-417D-B83B-6D1E918B9A6B}" type="slidenum">
              <a:rPr lang="es-ES" sz="1200" i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s-ES" sz="1200" i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0" y="1428750"/>
            <a:ext cx="9144000" cy="1477963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sz="3600"/>
              <a:t>Ejemplo 1.1: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AR" sz="3600"/>
              <a:t>Crear una pila y cargarla con 3 elementos.</a:t>
            </a:r>
            <a:endParaRPr lang="es-ES" sz="3600"/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571500" y="3857625"/>
            <a:ext cx="1428750" cy="2000250"/>
            <a:chOff x="1285058" y="4143380"/>
            <a:chExt cx="1500992" cy="1858976"/>
          </a:xfrm>
        </p:grpSpPr>
        <p:cxnSp>
          <p:nvCxnSpPr>
            <p:cNvPr id="9" name="8 Conector recto"/>
            <p:cNvCxnSpPr/>
            <p:nvPr/>
          </p:nvCxnSpPr>
          <p:spPr>
            <a:xfrm rot="5400000">
              <a:off x="357879" y="5072035"/>
              <a:ext cx="1856025" cy="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 descr="Pila Pilita"/>
            <p:cNvCxnSpPr/>
            <p:nvPr/>
          </p:nvCxnSpPr>
          <p:spPr>
            <a:xfrm>
              <a:off x="1285058" y="6000881"/>
              <a:ext cx="1500992" cy="1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 flipV="1">
              <a:off x="1857299" y="5072131"/>
              <a:ext cx="18575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286125" y="5072063"/>
            <a:ext cx="3979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b="1"/>
              <a:t>apilar(&amp;pilita, 5);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286125" y="5715000"/>
            <a:ext cx="397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b="1"/>
              <a:t>apilar(&amp;pilita; 8);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571500" y="542925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2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571500" y="5000625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5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571500" y="4572000"/>
            <a:ext cx="142875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400" dirty="0"/>
              <a:t>8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785813" y="3000375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400"/>
              <a:t>pilita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286125" y="3714750"/>
            <a:ext cx="397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b="1"/>
              <a:t>inicpila(&amp;pilita);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286125" y="4357688"/>
            <a:ext cx="3979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b="1"/>
              <a:t>apilar(&amp;pilita, 2);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3286125" y="3071813"/>
            <a:ext cx="3979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b="1"/>
              <a:t>Pila pilita;</a:t>
            </a:r>
          </a:p>
        </p:txBody>
      </p:sp>
      <p:sp>
        <p:nvSpPr>
          <p:cNvPr id="25" name="24 Y"/>
          <p:cNvSpPr/>
          <p:nvPr/>
        </p:nvSpPr>
        <p:spPr>
          <a:xfrm>
            <a:off x="1428750" y="3929063"/>
            <a:ext cx="469900" cy="4699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26" name="25 Nube"/>
          <p:cNvSpPr/>
          <p:nvPr/>
        </p:nvSpPr>
        <p:spPr>
          <a:xfrm>
            <a:off x="642938" y="3857625"/>
            <a:ext cx="557212" cy="557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27" name="26 Corazón"/>
          <p:cNvSpPr/>
          <p:nvPr/>
        </p:nvSpPr>
        <p:spPr>
          <a:xfrm>
            <a:off x="1500188" y="5286375"/>
            <a:ext cx="557212" cy="3429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28" name="27 Cara sonriente"/>
          <p:cNvSpPr/>
          <p:nvPr/>
        </p:nvSpPr>
        <p:spPr>
          <a:xfrm>
            <a:off x="1000125" y="5000625"/>
            <a:ext cx="357188" cy="3571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29" name="28 Señal de prohibido"/>
          <p:cNvSpPr/>
          <p:nvPr/>
        </p:nvSpPr>
        <p:spPr>
          <a:xfrm>
            <a:off x="1571625" y="4714875"/>
            <a:ext cx="357188" cy="42862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0" name="29 Sol"/>
          <p:cNvSpPr/>
          <p:nvPr/>
        </p:nvSpPr>
        <p:spPr>
          <a:xfrm>
            <a:off x="857250" y="5357813"/>
            <a:ext cx="500063" cy="28575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31" name="30 Rayo"/>
          <p:cNvSpPr/>
          <p:nvPr/>
        </p:nvSpPr>
        <p:spPr>
          <a:xfrm>
            <a:off x="1714500" y="4286250"/>
            <a:ext cx="357188" cy="4286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32" name="31 Bisel"/>
          <p:cNvSpPr/>
          <p:nvPr/>
        </p:nvSpPr>
        <p:spPr>
          <a:xfrm>
            <a:off x="785813" y="4929188"/>
            <a:ext cx="214312" cy="35718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24598" name="Text Box 6"/>
          <p:cNvSpPr txBox="1">
            <a:spLocks noChangeArrowheads="1"/>
          </p:cNvSpPr>
          <p:nvPr/>
        </p:nvSpPr>
        <p:spPr bwMode="auto">
          <a:xfrm>
            <a:off x="346075" y="222250"/>
            <a:ext cx="238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AR" sz="4400" b="1" i="0">
                <a:cs typeface="Arial" panose="020B0604020202020204" pitchFamily="34" charset="0"/>
              </a:rPr>
              <a:t>Pilas</a:t>
            </a:r>
            <a:endParaRPr lang="es-ES" sz="4400" b="1" i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4" grpId="0"/>
      <p:bldP spid="23" grpId="0"/>
      <p:bldP spid="25" grpId="0" animBg="1"/>
      <p:bldP spid="25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1706</TotalTime>
  <Words>2041</Words>
  <Application>Microsoft Office PowerPoint</Application>
  <PresentationFormat>Presentación en pantalla (4:3)</PresentationFormat>
  <Paragraphs>720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Century Gothic</vt:lpstr>
      <vt:lpstr>Wingdings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WinuE</dc:creator>
  <cp:keywords/>
  <cp:lastModifiedBy>Sergio Garguir</cp:lastModifiedBy>
  <cp:revision>208</cp:revision>
  <dcterms:created xsi:type="dcterms:W3CDTF">2012-06-19T00:43:04Z</dcterms:created>
  <dcterms:modified xsi:type="dcterms:W3CDTF">2020-04-02T11:31:16Z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TC020428419991</vt:lpwstr>
  </property>
</Properties>
</file>