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7099300" cy="8988425"/>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6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p:nvPr/>
        </p:nvSpPr>
        <p:spPr>
          <a:xfrm>
            <a:off x="0" y="0"/>
            <a:ext cx="7099300" cy="8990012"/>
          </a:xfrm>
          <a:prstGeom prst="roundRect">
            <a:avLst>
              <a:gd name="adj" fmla="val 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rgbClr val="000000"/>
              </a:solidFill>
              <a:latin typeface="Times New Roman"/>
              <a:ea typeface="Times New Roman"/>
              <a:cs typeface="Times New Roman"/>
              <a:sym typeface="Times New Roman"/>
            </a:endParaRPr>
          </a:p>
        </p:txBody>
      </p:sp>
      <p:sp>
        <p:nvSpPr>
          <p:cNvPr id="3" name="Shape 3"/>
          <p:cNvSpPr>
            <a:spLocks noGrp="1" noRot="1" noChangeAspect="1"/>
          </p:cNvSpPr>
          <p:nvPr>
            <p:ph type="sldImg" idx="2"/>
          </p:nvPr>
        </p:nvSpPr>
        <p:spPr>
          <a:xfrm>
            <a:off x="1346200" y="685800"/>
            <a:ext cx="4470399" cy="3352799"/>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4" name="Shape 4"/>
          <p:cNvSpPr txBox="1">
            <a:spLocks noGrp="1"/>
          </p:cNvSpPr>
          <p:nvPr>
            <p:ph type="body" idx="1"/>
          </p:nvPr>
        </p:nvSpPr>
        <p:spPr>
          <a:xfrm>
            <a:off x="914400" y="4267200"/>
            <a:ext cx="5257799" cy="403859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1800051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05" name="Shape 105"/>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182668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79" name="Shape 179"/>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24490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86" name="Shape 186"/>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48091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93" name="Shape 193"/>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360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00" name="Shape 200"/>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079742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07" name="Shape 207"/>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161810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14" name="Shape 214"/>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50474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914400" y="4267200"/>
            <a:ext cx="5257799" cy="4038599"/>
          </a:xfrm>
          <a:prstGeom prst="rect">
            <a:avLst/>
          </a:prstGeom>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101004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4267200"/>
            <a:ext cx="5257799" cy="4038599"/>
          </a:xfrm>
          <a:prstGeom prst="rect">
            <a:avLst/>
          </a:prstGeom>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594875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 name="Shape 232"/>
          <p:cNvSpPr txBox="1">
            <a:spLocks noGrp="1"/>
          </p:cNvSpPr>
          <p:nvPr>
            <p:ph type="body" idx="1"/>
          </p:nvPr>
        </p:nvSpPr>
        <p:spPr>
          <a:xfrm>
            <a:off x="914400" y="4267200"/>
            <a:ext cx="5257799" cy="4038599"/>
          </a:xfrm>
          <a:prstGeom prst="rect">
            <a:avLst/>
          </a:prstGeom>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4226420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8" name="Shape 238"/>
          <p:cNvSpPr txBox="1">
            <a:spLocks noGrp="1"/>
          </p:cNvSpPr>
          <p:nvPr>
            <p:ph type="body" idx="1"/>
          </p:nvPr>
        </p:nvSpPr>
        <p:spPr>
          <a:xfrm>
            <a:off x="914400" y="4267200"/>
            <a:ext cx="5257799" cy="4038599"/>
          </a:xfrm>
          <a:prstGeom prst="rect">
            <a:avLst/>
          </a:prstGeom>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271530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12" name="Shape 112"/>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414586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5" name="Shape 245"/>
          <p:cNvSpPr txBox="1">
            <a:spLocks noGrp="1"/>
          </p:cNvSpPr>
          <p:nvPr>
            <p:ph type="body" idx="1"/>
          </p:nvPr>
        </p:nvSpPr>
        <p:spPr>
          <a:xfrm>
            <a:off x="914400" y="4267200"/>
            <a:ext cx="5257799" cy="4038599"/>
          </a:xfrm>
          <a:prstGeom prst="rect">
            <a:avLst/>
          </a:prstGeom>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59145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1" name="Shape 251"/>
          <p:cNvSpPr txBox="1">
            <a:spLocks noGrp="1"/>
          </p:cNvSpPr>
          <p:nvPr>
            <p:ph type="body" idx="1"/>
          </p:nvPr>
        </p:nvSpPr>
        <p:spPr>
          <a:xfrm>
            <a:off x="914400" y="4267200"/>
            <a:ext cx="5257799" cy="4038599"/>
          </a:xfrm>
          <a:prstGeom prst="rect">
            <a:avLst/>
          </a:prstGeom>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2611464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58" name="Shape 258"/>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442106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65" name="Shape 265"/>
          <p:cNvSpPr txBox="1">
            <a:spLocks noGrp="1"/>
          </p:cNvSpPr>
          <p:nvPr>
            <p:ph type="body" idx="1"/>
          </p:nvPr>
        </p:nvSpPr>
        <p:spPr>
          <a:xfrm>
            <a:off x="914400" y="4267200"/>
            <a:ext cx="5257799" cy="4040099"/>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73566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72" name="Shape 272"/>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275309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80" name="Shape 280"/>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4100989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288" name="Shape 288"/>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199063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19" name="Shape 119"/>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51758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29" name="Shape 129"/>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94041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36" name="Shape 136"/>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716106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43" name="Shape 143"/>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880377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50" name="Shape 150"/>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336025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57" name="Shape 157"/>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8125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346200" y="685800"/>
            <a:ext cx="4470400" cy="33528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64" name="Shape 164"/>
          <p:cNvSpPr txBox="1">
            <a:spLocks noGrp="1"/>
          </p:cNvSpPr>
          <p:nvPr>
            <p:ph type="body" idx="1"/>
          </p:nvPr>
        </p:nvSpPr>
        <p:spPr>
          <a:xfrm>
            <a:off x="914400" y="4267200"/>
            <a:ext cx="5257799" cy="4040187"/>
          </a:xfrm>
          <a:prstGeom prst="rect">
            <a:avLst/>
          </a:prstGeom>
          <a:noFill/>
          <a:ln>
            <a:noFill/>
          </a:ln>
        </p:spPr>
        <p:txBody>
          <a:bodyPr lIns="0" tIns="0" rIns="0" bIns="0" anchor="ctr" anchorCtr="0">
            <a:noAutofit/>
          </a:bodyPr>
          <a:lstStyle/>
          <a:p>
            <a:pPr>
              <a:spcBef>
                <a:spcPts val="0"/>
              </a:spcBef>
              <a:buNone/>
            </a:pPr>
            <a:endParaRPr/>
          </a:p>
        </p:txBody>
      </p:sp>
    </p:spTree>
    <p:extLst>
      <p:ext uri="{BB962C8B-B14F-4D97-AF65-F5344CB8AC3E}">
        <p14:creationId xmlns:p14="http://schemas.microsoft.com/office/powerpoint/2010/main" val="21995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3924380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36586694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4541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1357181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54514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11252240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3024084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30384115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85800" y="236537"/>
            <a:ext cx="7770900" cy="127799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1536700" indent="-215900" algn="l" rtl="0">
              <a:spcBef>
                <a:spcPts val="0"/>
              </a:spcBef>
              <a:spcAft>
                <a:spcPts val="0"/>
              </a:spcAft>
              <a:defRPr/>
            </a:lvl6pPr>
            <a:lvl7pPr marL="1993900" indent="-215900" algn="l" rtl="0">
              <a:spcBef>
                <a:spcPts val="0"/>
              </a:spcBef>
              <a:spcAft>
                <a:spcPts val="0"/>
              </a:spcAft>
              <a:defRPr/>
            </a:lvl7pPr>
            <a:lvl8pPr marL="2451100" indent="-215900" algn="l" rtl="0">
              <a:spcBef>
                <a:spcPts val="0"/>
              </a:spcBef>
              <a:spcAft>
                <a:spcPts val="0"/>
              </a:spcAft>
              <a:defRPr/>
            </a:lvl8pPr>
            <a:lvl9pPr marL="2908300" indent="-215900" algn="l" rtl="0">
              <a:spcBef>
                <a:spcPts val="0"/>
              </a:spcBef>
              <a:spcAft>
                <a:spcPts val="0"/>
              </a:spcAft>
              <a:defRPr/>
            </a:lvl9pPr>
          </a:lstStyle>
          <a:p>
            <a:endParaRPr/>
          </a:p>
        </p:txBody>
      </p:sp>
    </p:spTree>
    <p:extLst>
      <p:ext uri="{BB962C8B-B14F-4D97-AF65-F5344CB8AC3E}">
        <p14:creationId xmlns:p14="http://schemas.microsoft.com/office/powerpoint/2010/main" val="41102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‹Nº›</a:t>
            </a:fld>
            <a:endParaRPr lang="en-US" dirty="0"/>
          </a:p>
        </p:txBody>
      </p:sp>
    </p:spTree>
    <p:extLst>
      <p:ext uri="{BB962C8B-B14F-4D97-AF65-F5344CB8AC3E}">
        <p14:creationId xmlns:p14="http://schemas.microsoft.com/office/powerpoint/2010/main" val="9152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19478604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26412233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7127542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23675755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18517527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0DDF080-5E8C-48AD-84E5-6C08B304C14E}" type="datetimeFigureOut">
              <a:rPr lang="en-US" dirty="0"/>
              <a:t>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30261967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34732445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spcBef>
                <a:spcPts val="0"/>
              </a:spcBef>
              <a:buNone/>
            </a:pPr>
            <a:fld id="{00000000-1234-1234-1234-123412341234}" type="slidenum">
              <a:rPr lang="en-US" smtClean="0"/>
              <a:t>‹Nº›</a:t>
            </a:fld>
            <a:endParaRPr lang="en-US"/>
          </a:p>
        </p:txBody>
      </p:sp>
    </p:spTree>
    <p:extLst>
      <p:ext uri="{BB962C8B-B14F-4D97-AF65-F5344CB8AC3E}">
        <p14:creationId xmlns:p14="http://schemas.microsoft.com/office/powerpoint/2010/main" val="259324153"/>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85800" y="649287"/>
            <a:ext cx="7772400" cy="5732462"/>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0000" tIns="46800" rIns="90000" bIns="46800" anchor="ctr" anchorCtr="0">
            <a:noAutofit/>
          </a:bodyPr>
          <a:lstStyle/>
          <a:p>
            <a:pPr marL="0" marR="0" lvl="0" indent="0" algn="ctr" rtl="0">
              <a:lnSpc>
                <a:spcPct val="100000"/>
              </a:lnSpc>
              <a:spcBef>
                <a:spcPts val="0"/>
              </a:spcBef>
              <a:spcAft>
                <a:spcPts val="0"/>
              </a:spcAft>
              <a:buClr>
                <a:srgbClr val="FFFFCC"/>
              </a:buClr>
              <a:buSzPct val="25000"/>
              <a:buFont typeface="Times New Roman"/>
              <a:buNone/>
            </a:pPr>
            <a:r>
              <a:rPr lang="en-US" sz="4400" b="1" i="0" u="none" strike="noStrike" cap="none" baseline="0" dirty="0">
                <a:solidFill>
                  <a:srgbClr val="000000"/>
                </a:solidFill>
                <a:latin typeface="Comic Sans MS"/>
                <a:ea typeface="Comic Sans MS"/>
                <a:cs typeface="Comic Sans MS"/>
                <a:sym typeface="Comic Sans MS"/>
              </a:rPr>
              <a:t>Funciones </a:t>
            </a:r>
            <a:r>
              <a:rPr lang="en-US" sz="4400" b="1" i="0" u="none" strike="noStrike" cap="none" baseline="0" dirty="0" err="1">
                <a:solidFill>
                  <a:srgbClr val="000000"/>
                </a:solidFill>
                <a:latin typeface="Comic Sans MS"/>
                <a:ea typeface="Comic Sans MS"/>
                <a:cs typeface="Comic Sans MS"/>
                <a:sym typeface="Comic Sans MS"/>
              </a:rPr>
              <a:t>en</a:t>
            </a:r>
            <a:r>
              <a:rPr lang="en-US" sz="4400" b="1" i="0" u="none" strike="noStrike" cap="none" baseline="0" dirty="0">
                <a:solidFill>
                  <a:srgbClr val="000000"/>
                </a:solidFill>
                <a:latin typeface="Comic Sans MS"/>
                <a:ea typeface="Comic Sans MS"/>
                <a:cs typeface="Comic Sans MS"/>
                <a:sym typeface="Comic Sans MS"/>
              </a:rPr>
              <a:t> </a:t>
            </a:r>
            <a:r>
              <a:rPr lang="en-US" sz="4400" b="1" i="0" u="none" strike="noStrike" cap="none" baseline="0" dirty="0" err="1">
                <a:solidFill>
                  <a:srgbClr val="000000"/>
                </a:solidFill>
                <a:latin typeface="Comic Sans MS"/>
                <a:ea typeface="Comic Sans MS"/>
                <a:cs typeface="Comic Sans MS"/>
                <a:sym typeface="Comic Sans MS"/>
              </a:rPr>
              <a:t>lenguaje</a:t>
            </a:r>
            <a:r>
              <a:rPr lang="en-US" sz="4400" b="1" i="0" u="none" strike="noStrike" cap="none" baseline="0" dirty="0">
                <a:solidFill>
                  <a:srgbClr val="000000"/>
                </a:solidFill>
                <a:latin typeface="Comic Sans MS"/>
                <a:ea typeface="Comic Sans MS"/>
                <a:cs typeface="Comic Sans MS"/>
                <a:sym typeface="Comic Sans MS"/>
              </a:rPr>
              <a:t> C</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Shape 166"/>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10</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67" name="Shape 167"/>
          <p:cNvSpPr txBox="1">
            <a:spLocks noGrp="1"/>
          </p:cNvSpPr>
          <p:nvPr>
            <p:ph type="title"/>
          </p:nvPr>
        </p:nvSpPr>
        <p:spPr>
          <a:xfrm>
            <a:off x="685800" y="304800"/>
            <a:ext cx="7772400" cy="1143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dirty="0" err="1">
                <a:solidFill>
                  <a:srgbClr val="000000"/>
                </a:solidFill>
                <a:latin typeface="Comic Sans MS"/>
                <a:ea typeface="Comic Sans MS"/>
                <a:cs typeface="Comic Sans MS"/>
                <a:sym typeface="Comic Sans MS"/>
              </a:rPr>
              <a:t>Argumentos</a:t>
            </a:r>
            <a:r>
              <a:rPr lang="en-US" b="1" dirty="0">
                <a:solidFill>
                  <a:srgbClr val="000000"/>
                </a:solidFill>
                <a:latin typeface="Comic Sans MS"/>
                <a:ea typeface="Comic Sans MS"/>
                <a:cs typeface="Comic Sans MS"/>
                <a:sym typeface="Comic Sans MS"/>
              </a:rPr>
              <a:t> de </a:t>
            </a:r>
            <a:r>
              <a:rPr lang="en-US" b="1" dirty="0" err="1">
                <a:solidFill>
                  <a:srgbClr val="000000"/>
                </a:solidFill>
                <a:latin typeface="Comic Sans MS"/>
                <a:ea typeface="Comic Sans MS"/>
                <a:cs typeface="Comic Sans MS"/>
                <a:sym typeface="Comic Sans MS"/>
              </a:rPr>
              <a:t>funciones</a:t>
            </a:r>
            <a:endParaRPr lang="en-US" b="1" dirty="0">
              <a:solidFill>
                <a:srgbClr val="000000"/>
              </a:solidFill>
              <a:latin typeface="Comic Sans MS"/>
              <a:ea typeface="Comic Sans MS"/>
              <a:cs typeface="Comic Sans MS"/>
              <a:sym typeface="Comic Sans MS"/>
            </a:endParaRPr>
          </a:p>
        </p:txBody>
      </p:sp>
      <p:sp>
        <p:nvSpPr>
          <p:cNvPr id="168" name="Shape 168"/>
          <p:cNvSpPr txBox="1">
            <a:spLocks noGrp="1"/>
          </p:cNvSpPr>
          <p:nvPr>
            <p:ph idx="1"/>
          </p:nvPr>
        </p:nvSpPr>
        <p:spPr>
          <a:xfrm>
            <a:off x="746125" y="1520825"/>
            <a:ext cx="7772400" cy="2265362"/>
          </a:xfrm>
          <a:prstGeom prst="rect">
            <a:avLst/>
          </a:prstGeom>
          <a:noFill/>
          <a:ln>
            <a:noFill/>
          </a:ln>
        </p:spPr>
        <p:txBody>
          <a:bodyPr lIns="90000" tIns="46800" rIns="90000" bIns="46800" anchor="t" anchorCtr="0">
            <a:noAutofit/>
          </a:bodyPr>
          <a:lstStyle/>
          <a:p>
            <a:pPr marL="341312" marR="0" lvl="0" indent="-341312" algn="l" rtl="0">
              <a:lnSpc>
                <a:spcPct val="90000"/>
              </a:lnSpc>
              <a:spcBef>
                <a:spcPts val="0"/>
              </a:spcBef>
              <a:spcAft>
                <a:spcPts val="0"/>
              </a:spcAft>
              <a:buClr>
                <a:srgbClr val="000000"/>
              </a:buClr>
              <a:buSzPct val="100000"/>
              <a:buFont typeface="Times New Roman"/>
              <a:buChar char="•"/>
            </a:pPr>
            <a:r>
              <a:rPr lang="en-US" sz="2400" b="0" i="0" u="none" strike="noStrike" cap="none" baseline="0">
                <a:solidFill>
                  <a:srgbClr val="000000"/>
                </a:solidFill>
                <a:latin typeface="Arial"/>
                <a:ea typeface="Arial"/>
                <a:cs typeface="Arial"/>
                <a:sym typeface="Arial"/>
              </a:rPr>
              <a:t>Son variables locales conocidas como </a:t>
            </a:r>
            <a:r>
              <a:rPr lang="en-US" sz="2400" b="1" i="1" u="none" strike="noStrike" cap="none" baseline="0">
                <a:solidFill>
                  <a:srgbClr val="000000"/>
                </a:solidFill>
                <a:latin typeface="Arial"/>
                <a:ea typeface="Arial"/>
                <a:cs typeface="Arial"/>
                <a:sym typeface="Arial"/>
              </a:rPr>
              <a:t>parámetros formales</a:t>
            </a:r>
            <a:r>
              <a:rPr lang="en-US" sz="2400" b="0" i="1" u="none" strike="noStrike" cap="none" baseline="0">
                <a:solidFill>
                  <a:srgbClr val="000000"/>
                </a:solidFill>
                <a:latin typeface="Arial"/>
                <a:ea typeface="Arial"/>
                <a:cs typeface="Arial"/>
                <a:sym typeface="Arial"/>
              </a:rPr>
              <a:t> </a:t>
            </a:r>
            <a:r>
              <a:rPr lang="en-US" sz="2400" b="0" i="0" u="none" strike="noStrike" cap="none" baseline="0">
                <a:solidFill>
                  <a:srgbClr val="000000"/>
                </a:solidFill>
                <a:latin typeface="Arial"/>
                <a:ea typeface="Arial"/>
                <a:cs typeface="Arial"/>
                <a:sym typeface="Arial"/>
              </a:rPr>
              <a:t>y se utilizan como un medio para entregarle información a la función. </a:t>
            </a:r>
          </a:p>
          <a:p>
            <a:pPr marL="341312" marR="0" lvl="0" indent="-341312" algn="l" rtl="0">
              <a:lnSpc>
                <a:spcPct val="90000"/>
              </a:lnSpc>
              <a:spcBef>
                <a:spcPts val="700"/>
              </a:spcBef>
              <a:spcAft>
                <a:spcPts val="0"/>
              </a:spcAft>
              <a:buClr>
                <a:srgbClr val="000000"/>
              </a:buClr>
              <a:buSzPct val="100000"/>
              <a:buFont typeface="Times New Roman"/>
              <a:buChar char="•"/>
            </a:pPr>
            <a:r>
              <a:rPr lang="en-US" sz="2400" b="0" i="0" u="none" strike="noStrike" cap="none" baseline="0">
                <a:solidFill>
                  <a:srgbClr val="000000"/>
                </a:solidFill>
                <a:latin typeface="Arial"/>
                <a:ea typeface="Arial"/>
                <a:cs typeface="Arial"/>
                <a:sym typeface="Arial"/>
              </a:rPr>
              <a:t>Los  parámetros formales reciben sus valores iniciales desde los parámetros </a:t>
            </a:r>
            <a:r>
              <a:rPr lang="en-US" sz="2400"/>
              <a:t>actuales</a:t>
            </a:r>
            <a:r>
              <a:rPr lang="en-US" sz="2400" b="0" i="0" u="none" strike="noStrike" cap="none" baseline="0">
                <a:solidFill>
                  <a:srgbClr val="000000"/>
                </a:solidFill>
                <a:latin typeface="Arial"/>
                <a:ea typeface="Arial"/>
                <a:cs typeface="Arial"/>
                <a:sym typeface="Arial"/>
              </a:rPr>
              <a:t>, es decir desde los valores que se les pasan a traveś de la llamada. Ejemplo:</a:t>
            </a:r>
          </a:p>
        </p:txBody>
      </p:sp>
      <p:sp>
        <p:nvSpPr>
          <p:cNvPr id="169" name="Shape 169"/>
          <p:cNvSpPr txBox="1"/>
          <p:nvPr/>
        </p:nvSpPr>
        <p:spPr>
          <a:xfrm>
            <a:off x="1647825" y="4225925"/>
            <a:ext cx="5509500" cy="2195400"/>
          </a:xfrm>
          <a:prstGeom prst="rect">
            <a:avLst/>
          </a:prstGeom>
          <a:noFill/>
          <a:ln>
            <a:noFill/>
          </a:ln>
        </p:spPr>
        <p:txBody>
          <a:bodyPr lIns="0" tIns="0" rIns="0" bIns="0" anchor="t" anchorCtr="0">
            <a:noAutofit/>
          </a:bodyPr>
          <a:lstStyle/>
          <a:p>
            <a:pPr marL="0" marR="0" lvl="0" indent="0" algn="l" rtl="0">
              <a:lnSpc>
                <a:spcPct val="92000"/>
              </a:lnSpc>
              <a:spcBef>
                <a:spcPts val="0"/>
              </a:spcBef>
              <a:spcAft>
                <a:spcPts val="0"/>
              </a:spcAft>
              <a:buClr>
                <a:schemeClr val="dk1"/>
              </a:buClr>
              <a:buSzPct val="25000"/>
              <a:buFont typeface="Courier New"/>
              <a:buNone/>
            </a:pPr>
            <a:r>
              <a:rPr lang="en-US" sz="2000" b="0" i="0" u="none" strike="noStrike" cap="none" baseline="0" dirty="0">
                <a:solidFill>
                  <a:schemeClr val="dk1"/>
                </a:solidFill>
                <a:latin typeface="Courier New"/>
                <a:ea typeface="Courier New"/>
                <a:cs typeface="Courier New"/>
                <a:sym typeface="Courier New"/>
              </a:rPr>
              <a:t>main( ){</a:t>
            </a:r>
          </a:p>
          <a:p>
            <a:pPr marL="0" marR="0" lvl="0" indent="0" algn="l" rtl="0">
              <a:lnSpc>
                <a:spcPct val="99000"/>
              </a:lnSpc>
              <a:spcBef>
                <a:spcPts val="0"/>
              </a:spcBef>
              <a:spcAft>
                <a:spcPts val="0"/>
              </a:spcAft>
              <a:buClr>
                <a:schemeClr val="dk1"/>
              </a:buClr>
              <a:buSzPct val="25000"/>
              <a:buFont typeface="Courier New"/>
              <a:buNone/>
            </a:pPr>
            <a:r>
              <a:rPr lang="en-US" sz="2000" b="0" i="0" u="none" strike="noStrike" cap="none" baseline="0" dirty="0">
                <a:solidFill>
                  <a:schemeClr val="dk1"/>
                </a:solidFill>
                <a:latin typeface="Courier New"/>
                <a:ea typeface="Courier New"/>
                <a:cs typeface="Courier New"/>
                <a:sym typeface="Courier New"/>
              </a:rPr>
              <a:t>  </a:t>
            </a:r>
            <a:r>
              <a:rPr lang="en-US" sz="2000" b="0" i="0" u="none" strike="noStrike" cap="none" baseline="0" dirty="0" err="1">
                <a:solidFill>
                  <a:srgbClr val="B80047"/>
                </a:solidFill>
                <a:latin typeface="Courier New"/>
                <a:ea typeface="Courier New"/>
                <a:cs typeface="Courier New"/>
                <a:sym typeface="Courier New"/>
              </a:rPr>
              <a:t>imprimeEntero</a:t>
            </a:r>
            <a:r>
              <a:rPr lang="en-US" sz="2000" b="0" i="0" u="none" strike="noStrike" cap="none" baseline="0" dirty="0">
                <a:solidFill>
                  <a:schemeClr val="dk1"/>
                </a:solidFill>
                <a:latin typeface="Courier New"/>
                <a:ea typeface="Courier New"/>
                <a:cs typeface="Courier New"/>
                <a:sym typeface="Courier New"/>
              </a:rPr>
              <a:t>(</a:t>
            </a:r>
            <a:r>
              <a:rPr lang="en-US" sz="2000" b="0" i="0" u="none" strike="noStrike" cap="none" baseline="0" dirty="0">
                <a:solidFill>
                  <a:srgbClr val="FF0000"/>
                </a:solidFill>
                <a:latin typeface="Courier New"/>
                <a:ea typeface="Courier New"/>
                <a:cs typeface="Courier New"/>
                <a:sym typeface="Courier New"/>
              </a:rPr>
              <a:t>5</a:t>
            </a:r>
            <a:r>
              <a:rPr lang="en-US" sz="2000" b="0" i="0" u="none" strike="noStrike" cap="none" baseline="0" dirty="0">
                <a:solidFill>
                  <a:schemeClr val="dk1"/>
                </a:solidFill>
                <a:latin typeface="Courier New"/>
                <a:ea typeface="Courier New"/>
                <a:cs typeface="Courier New"/>
                <a:sym typeface="Courier New"/>
              </a:rPr>
              <a:t>);</a:t>
            </a:r>
          </a:p>
          <a:p>
            <a:pPr marL="0" marR="0" lvl="0" indent="0" algn="l" rtl="0">
              <a:lnSpc>
                <a:spcPct val="99000"/>
              </a:lnSpc>
              <a:spcBef>
                <a:spcPts val="0"/>
              </a:spcBef>
              <a:spcAft>
                <a:spcPts val="0"/>
              </a:spcAft>
              <a:buClr>
                <a:schemeClr val="dk1"/>
              </a:buClr>
              <a:buSzPct val="25000"/>
              <a:buFont typeface="Courier New"/>
              <a:buNone/>
            </a:pPr>
            <a:r>
              <a:rPr lang="en-US" sz="2000" b="0" i="0" u="none" strike="noStrike" cap="none" baseline="0" dirty="0">
                <a:solidFill>
                  <a:schemeClr val="dk1"/>
                </a:solidFill>
                <a:latin typeface="Courier New"/>
                <a:ea typeface="Courier New"/>
                <a:cs typeface="Courier New"/>
                <a:sym typeface="Courier New"/>
              </a:rPr>
              <a:t>}</a:t>
            </a:r>
          </a:p>
          <a:p>
            <a:pPr marL="0" marR="0" lvl="0" indent="0" algn="l" rtl="0">
              <a:lnSpc>
                <a:spcPct val="99000"/>
              </a:lnSpc>
              <a:spcBef>
                <a:spcPts val="0"/>
              </a:spcBef>
              <a:spcAft>
                <a:spcPts val="0"/>
              </a:spcAft>
              <a:buClr>
                <a:schemeClr val="dk1"/>
              </a:buClr>
              <a:buSzPct val="25000"/>
              <a:buFont typeface="Courier New"/>
              <a:buNone/>
            </a:pPr>
            <a:r>
              <a:rPr lang="en-US" sz="2000" b="0" i="0" u="none" strike="noStrike" cap="none" baseline="0" dirty="0">
                <a:solidFill>
                  <a:schemeClr val="dk1"/>
                </a:solidFill>
                <a:latin typeface="Courier New"/>
                <a:ea typeface="Courier New"/>
                <a:cs typeface="Courier New"/>
                <a:sym typeface="Courier New"/>
              </a:rPr>
              <a:t>void </a:t>
            </a:r>
            <a:r>
              <a:rPr lang="en-US" sz="2000" b="0" i="0" u="none" strike="noStrike" cap="none" baseline="0" dirty="0" err="1">
                <a:solidFill>
                  <a:srgbClr val="B84747"/>
                </a:solidFill>
                <a:latin typeface="Courier New"/>
                <a:ea typeface="Courier New"/>
                <a:cs typeface="Courier New"/>
                <a:sym typeface="Courier New"/>
              </a:rPr>
              <a:t>imprimeEntero</a:t>
            </a:r>
            <a:r>
              <a:rPr lang="en-US" sz="2000" b="0" i="0" u="none" strike="noStrike" cap="none" baseline="0" dirty="0">
                <a:solidFill>
                  <a:schemeClr val="dk1"/>
                </a:solidFill>
                <a:latin typeface="Courier New"/>
                <a:ea typeface="Courier New"/>
                <a:cs typeface="Courier New"/>
                <a:sym typeface="Courier New"/>
              </a:rPr>
              <a:t>(</a:t>
            </a:r>
            <a:r>
              <a:rPr lang="en-US" sz="2000" b="0" i="0" u="none" strike="noStrike" cap="none" baseline="0" dirty="0" err="1">
                <a:solidFill>
                  <a:srgbClr val="0000FF"/>
                </a:solidFill>
                <a:latin typeface="Courier New"/>
                <a:ea typeface="Courier New"/>
                <a:cs typeface="Courier New"/>
                <a:sym typeface="Courier New"/>
              </a:rPr>
              <a:t>int</a:t>
            </a:r>
            <a:r>
              <a:rPr lang="en-US" sz="2000" b="0" i="0" u="none" strike="noStrike" cap="none" baseline="0" dirty="0">
                <a:solidFill>
                  <a:srgbClr val="0000FF"/>
                </a:solidFill>
                <a:latin typeface="Courier New"/>
                <a:ea typeface="Courier New"/>
                <a:cs typeface="Courier New"/>
                <a:sym typeface="Courier New"/>
              </a:rPr>
              <a:t> x</a:t>
            </a:r>
            <a:r>
              <a:rPr lang="en-US" sz="2000" b="0" i="0" u="none" strike="noStrike" cap="none" baseline="0" dirty="0">
                <a:solidFill>
                  <a:schemeClr val="dk1"/>
                </a:solidFill>
                <a:latin typeface="Courier New"/>
                <a:ea typeface="Courier New"/>
                <a:cs typeface="Courier New"/>
                <a:sym typeface="Courier New"/>
              </a:rPr>
              <a:t>){</a:t>
            </a:r>
          </a:p>
          <a:p>
            <a:pPr marL="0" marR="0" lvl="0" indent="0" algn="l" rtl="0">
              <a:lnSpc>
                <a:spcPct val="99000"/>
              </a:lnSpc>
              <a:spcBef>
                <a:spcPts val="0"/>
              </a:spcBef>
              <a:spcAft>
                <a:spcPts val="0"/>
              </a:spcAft>
              <a:buClr>
                <a:schemeClr val="dk1"/>
              </a:buClr>
              <a:buSzPct val="25000"/>
              <a:buFont typeface="Courier New"/>
              <a:buNone/>
            </a:pPr>
            <a:r>
              <a:rPr lang="en-US" sz="2000" b="0" i="0" u="none" strike="noStrike" cap="none" baseline="0" dirty="0">
                <a:solidFill>
                  <a:schemeClr val="dk1"/>
                </a:solidFill>
                <a:latin typeface="Courier New"/>
                <a:ea typeface="Courier New"/>
                <a:cs typeface="Courier New"/>
                <a:sym typeface="Courier New"/>
              </a:rPr>
              <a:t>  </a:t>
            </a:r>
            <a:r>
              <a:rPr lang="en-US" sz="2000" b="0" i="0" u="none" strike="noStrike" cap="none" baseline="0" dirty="0" err="1">
                <a:solidFill>
                  <a:schemeClr val="dk1"/>
                </a:solidFill>
                <a:latin typeface="Courier New"/>
                <a:ea typeface="Courier New"/>
                <a:cs typeface="Courier New"/>
                <a:sym typeface="Courier New"/>
              </a:rPr>
              <a:t>printf</a:t>
            </a:r>
            <a:r>
              <a:rPr lang="en-US" sz="2000" b="0" i="0" u="none" strike="noStrike" cap="none" baseline="0" dirty="0">
                <a:solidFill>
                  <a:schemeClr val="dk1"/>
                </a:solidFill>
                <a:latin typeface="Courier New"/>
                <a:ea typeface="Courier New"/>
                <a:cs typeface="Courier New"/>
                <a:sym typeface="Courier New"/>
              </a:rPr>
              <a:t>(“%d\n”, x);/* x vale 5 */</a:t>
            </a:r>
          </a:p>
          <a:p>
            <a:pPr marL="0" marR="0" lvl="0" indent="0" algn="l" rtl="0">
              <a:lnSpc>
                <a:spcPct val="99000"/>
              </a:lnSpc>
              <a:spcBef>
                <a:spcPts val="0"/>
              </a:spcBef>
              <a:spcAft>
                <a:spcPts val="0"/>
              </a:spcAft>
              <a:buClr>
                <a:schemeClr val="dk1"/>
              </a:buClr>
              <a:buSzPct val="25000"/>
              <a:buFont typeface="Courier New"/>
              <a:buNone/>
            </a:pPr>
            <a:r>
              <a:rPr lang="en-US" sz="2000" b="0" i="0" u="none" strike="noStrike" cap="none" baseline="0" dirty="0">
                <a:solidFill>
                  <a:schemeClr val="dk1"/>
                </a:solidFill>
                <a:latin typeface="Courier New"/>
                <a:ea typeface="Courier New"/>
                <a:cs typeface="Courier New"/>
                <a:sym typeface="Courier New"/>
              </a:rPr>
              <a:t>}</a:t>
            </a:r>
          </a:p>
        </p:txBody>
      </p:sp>
      <p:grpSp>
        <p:nvGrpSpPr>
          <p:cNvPr id="170" name="Shape 170"/>
          <p:cNvGrpSpPr/>
          <p:nvPr/>
        </p:nvGrpSpPr>
        <p:grpSpPr>
          <a:xfrm>
            <a:off x="3779836" y="3871912"/>
            <a:ext cx="3101975" cy="636587"/>
            <a:chOff x="3749675" y="3992562"/>
            <a:chExt cx="3101975" cy="636587"/>
          </a:xfrm>
        </p:grpSpPr>
        <p:sp>
          <p:nvSpPr>
            <p:cNvPr id="171" name="Shape 171"/>
            <p:cNvSpPr txBox="1"/>
            <p:nvPr/>
          </p:nvSpPr>
          <p:spPr>
            <a:xfrm>
              <a:off x="3749675" y="3992562"/>
              <a:ext cx="3101975" cy="311149"/>
            </a:xfrm>
            <a:prstGeom prst="rect">
              <a:avLst/>
            </a:prstGeom>
            <a:noFill/>
            <a:ln>
              <a:noFill/>
            </a:ln>
          </p:spPr>
          <p:txBody>
            <a:bodyPr lIns="0" tIns="0" rIns="0" bIns="0" anchor="t" anchorCtr="0">
              <a:noAutofit/>
            </a:bodyPr>
            <a:lstStyle/>
            <a:p>
              <a:pPr marL="0" marR="0" lvl="0" indent="0" algn="l" rtl="0">
                <a:lnSpc>
                  <a:spcPct val="102000"/>
                </a:lnSpc>
                <a:spcBef>
                  <a:spcPts val="0"/>
                </a:spcBef>
                <a:spcAft>
                  <a:spcPts val="0"/>
                </a:spcAft>
                <a:buClr>
                  <a:srgbClr val="FF0000"/>
                </a:buClr>
                <a:buSzPct val="25000"/>
                <a:buFont typeface="Times New Roman"/>
                <a:buNone/>
              </a:pPr>
              <a:r>
                <a:rPr lang="en-US" sz="2000" b="0" i="0" u="none" strike="noStrike" cap="none" baseline="0">
                  <a:solidFill>
                    <a:srgbClr val="FF0000"/>
                  </a:solidFill>
                  <a:latin typeface="Times New Roman"/>
                  <a:ea typeface="Times New Roman"/>
                  <a:cs typeface="Times New Roman"/>
                  <a:sym typeface="Times New Roman"/>
                </a:rPr>
                <a:t>Parámetro real (llamada)</a:t>
              </a:r>
            </a:p>
          </p:txBody>
        </p:sp>
        <p:cxnSp>
          <p:nvCxnSpPr>
            <p:cNvPr id="172" name="Shape 172"/>
            <p:cNvCxnSpPr/>
            <p:nvPr/>
          </p:nvCxnSpPr>
          <p:spPr>
            <a:xfrm flipH="1">
              <a:off x="4248150" y="4384675"/>
              <a:ext cx="650874" cy="244474"/>
            </a:xfrm>
            <a:prstGeom prst="straightConnector1">
              <a:avLst/>
            </a:prstGeom>
            <a:noFill/>
            <a:ln w="9525" cap="flat">
              <a:solidFill>
                <a:srgbClr val="000000"/>
              </a:solidFill>
              <a:prstDash val="solid"/>
              <a:miter/>
              <a:headEnd type="none" w="med" len="med"/>
              <a:tailEnd type="triangle" w="lg" len="lg"/>
            </a:ln>
          </p:spPr>
        </p:cxnSp>
      </p:grpSp>
      <p:grpSp>
        <p:nvGrpSpPr>
          <p:cNvPr id="173" name="Shape 173"/>
          <p:cNvGrpSpPr/>
          <p:nvPr/>
        </p:nvGrpSpPr>
        <p:grpSpPr>
          <a:xfrm>
            <a:off x="5064125" y="4292600"/>
            <a:ext cx="3179762" cy="782637"/>
            <a:chOff x="4908550" y="4603750"/>
            <a:chExt cx="3179762" cy="782637"/>
          </a:xfrm>
        </p:grpSpPr>
        <p:sp>
          <p:nvSpPr>
            <p:cNvPr id="174" name="Shape 174"/>
            <p:cNvSpPr txBox="1"/>
            <p:nvPr/>
          </p:nvSpPr>
          <p:spPr>
            <a:xfrm>
              <a:off x="4908550" y="4603750"/>
              <a:ext cx="3179762" cy="311149"/>
            </a:xfrm>
            <a:prstGeom prst="rect">
              <a:avLst/>
            </a:prstGeom>
            <a:noFill/>
            <a:ln>
              <a:noFill/>
            </a:ln>
          </p:spPr>
          <p:txBody>
            <a:bodyPr lIns="0" tIns="0" rIns="0" bIns="0" anchor="t" anchorCtr="0">
              <a:noAutofit/>
            </a:bodyPr>
            <a:lstStyle/>
            <a:p>
              <a:pPr marL="0" marR="0" lvl="0" indent="0" algn="l" rtl="0">
                <a:lnSpc>
                  <a:spcPct val="102000"/>
                </a:lnSpc>
                <a:spcBef>
                  <a:spcPts val="0"/>
                </a:spcBef>
                <a:spcAft>
                  <a:spcPts val="0"/>
                </a:spcAft>
                <a:buClr>
                  <a:srgbClr val="0000FF"/>
                </a:buClr>
                <a:buSzPct val="25000"/>
                <a:buFont typeface="Times New Roman"/>
                <a:buNone/>
              </a:pPr>
              <a:r>
                <a:rPr lang="en-US" sz="2000" b="0" i="0" u="none" strike="noStrike" cap="none" baseline="0">
                  <a:solidFill>
                    <a:srgbClr val="0000FF"/>
                  </a:solidFill>
                  <a:latin typeface="Times New Roman"/>
                  <a:ea typeface="Times New Roman"/>
                  <a:cs typeface="Times New Roman"/>
                  <a:sym typeface="Times New Roman"/>
                </a:rPr>
                <a:t>Parámetro formal (declaración)</a:t>
              </a:r>
            </a:p>
          </p:txBody>
        </p:sp>
        <p:cxnSp>
          <p:nvCxnSpPr>
            <p:cNvPr id="175" name="Shape 175"/>
            <p:cNvCxnSpPr/>
            <p:nvPr/>
          </p:nvCxnSpPr>
          <p:spPr>
            <a:xfrm flipH="1">
              <a:off x="5164137" y="4983162"/>
              <a:ext cx="723900" cy="403225"/>
            </a:xfrm>
            <a:prstGeom prst="straightConnector1">
              <a:avLst/>
            </a:prstGeom>
            <a:noFill/>
            <a:ln w="9525" cap="flat">
              <a:solidFill>
                <a:srgbClr val="000000"/>
              </a:solidFill>
              <a:prstDash val="solid"/>
              <a:miter/>
              <a:headEnd type="none" w="med" len="med"/>
              <a:tailEnd type="triangle" w="lg" len="lg"/>
            </a:ln>
          </p:spPr>
        </p:cxnSp>
      </p:grpSp>
      <p:cxnSp>
        <p:nvCxnSpPr>
          <p:cNvPr id="176" name="Shape 176"/>
          <p:cNvCxnSpPr/>
          <p:nvPr/>
        </p:nvCxnSpPr>
        <p:spPr>
          <a:xfrm>
            <a:off x="4139952" y="4873624"/>
            <a:ext cx="789233" cy="261937"/>
          </a:xfrm>
          <a:prstGeom prst="straightConnector1">
            <a:avLst/>
          </a:prstGeom>
          <a:noFill/>
          <a:ln w="72000" cap="flat">
            <a:solidFill>
              <a:srgbClr val="FF0000"/>
            </a:solidFill>
            <a:prstDash val="sysDot"/>
            <a:miter/>
            <a:headEnd type="none" w="med" len="med"/>
            <a:tailEnd type="arrow" w="sm" len="sm"/>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
        <p:cNvGrpSpPr/>
        <p:nvPr/>
      </p:nvGrpSpPr>
      <p:grpSpPr>
        <a:xfrm>
          <a:off x="0" y="0"/>
          <a:ext cx="0" cy="0"/>
          <a:chOff x="0" y="0"/>
          <a:chExt cx="0" cy="0"/>
        </a:xfrm>
      </p:grpSpPr>
      <p:sp>
        <p:nvSpPr>
          <p:cNvPr id="181" name="Shape 181"/>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11</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82" name="Shape 182"/>
          <p:cNvSpPr txBox="1">
            <a:spLocks noGrp="1"/>
          </p:cNvSpPr>
          <p:nvPr>
            <p:ph type="title"/>
          </p:nvPr>
        </p:nvSpPr>
        <p:spPr>
          <a:xfrm>
            <a:off x="685800" y="304800"/>
            <a:ext cx="7772400" cy="1143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rgbClr val="000000"/>
                </a:solidFill>
                <a:latin typeface="Comic Sans MS"/>
                <a:ea typeface="Comic Sans MS"/>
                <a:cs typeface="Comic Sans MS"/>
                <a:sym typeface="Comic Sans MS"/>
              </a:rPr>
              <a:t>Transferencia de Información</a:t>
            </a:r>
          </a:p>
        </p:txBody>
      </p:sp>
      <p:sp>
        <p:nvSpPr>
          <p:cNvPr id="183" name="Shape 183"/>
          <p:cNvSpPr txBox="1">
            <a:spLocks noGrp="1"/>
          </p:cNvSpPr>
          <p:nvPr>
            <p:ph idx="1"/>
          </p:nvPr>
        </p:nvSpPr>
        <p:spPr>
          <a:xfrm>
            <a:off x="685800" y="1524000"/>
            <a:ext cx="7772400" cy="4884737"/>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rgbClr val="000000"/>
              </a:buClr>
              <a:buFont typeface="Times New Roman"/>
              <a:buNone/>
            </a:pPr>
            <a:endParaRPr sz="2800" b="0" i="0" u="none" strike="noStrike" cap="none" baseline="0">
              <a:solidFill>
                <a:srgbClr val="000000"/>
              </a:solidFill>
              <a:latin typeface="Comic Sans MS"/>
              <a:ea typeface="Comic Sans MS"/>
              <a:cs typeface="Comic Sans MS"/>
              <a:sym typeface="Comic Sans MS"/>
            </a:endParaRPr>
          </a:p>
          <a:p>
            <a:pPr marL="741362" marR="0" lvl="1" indent="-284162" algn="l" rtl="0">
              <a:lnSpc>
                <a:spcPct val="100000"/>
              </a:lnSpc>
              <a:spcBef>
                <a:spcPts val="600"/>
              </a:spcBef>
              <a:spcAft>
                <a:spcPts val="0"/>
              </a:spcAft>
              <a:buClr>
                <a:srgbClr val="000000"/>
              </a:buClr>
              <a:buSzPct val="100000"/>
              <a:buFont typeface="Times New Roman"/>
              <a:buChar char="–"/>
            </a:pPr>
            <a:r>
              <a:rPr lang="en-US" sz="2400" b="1" i="1" u="none" strike="noStrike" cap="none" baseline="0">
                <a:solidFill>
                  <a:srgbClr val="000000"/>
                </a:solidFill>
                <a:latin typeface="Comic Sans MS"/>
                <a:ea typeface="Comic Sans MS"/>
                <a:cs typeface="Comic Sans MS"/>
                <a:sym typeface="Comic Sans MS"/>
              </a:rPr>
              <a:t>por valor</a:t>
            </a:r>
            <a:r>
              <a:rPr lang="en-US" sz="2400" b="0" i="1" u="none" strike="noStrike" cap="none" baseline="0">
                <a:solidFill>
                  <a:srgbClr val="000000"/>
                </a:solidFill>
                <a:latin typeface="Comic Sans MS"/>
                <a:ea typeface="Comic Sans MS"/>
                <a:cs typeface="Comic Sans MS"/>
                <a:sym typeface="Comic Sans MS"/>
              </a:rPr>
              <a:t>: </a:t>
            </a:r>
            <a:r>
              <a:rPr lang="en-US" sz="2400" b="0" i="0" u="none" strike="noStrike" cap="none" baseline="0">
                <a:solidFill>
                  <a:srgbClr val="000000"/>
                </a:solidFill>
                <a:latin typeface="Comic Sans MS"/>
                <a:ea typeface="Comic Sans MS"/>
                <a:cs typeface="Comic Sans MS"/>
                <a:sym typeface="Comic Sans MS"/>
              </a:rPr>
              <a:t>c</a:t>
            </a:r>
            <a:r>
              <a:rPr lang="en-US" sz="2400" b="0" i="0" u="none" strike="noStrike" cap="none" baseline="0">
                <a:solidFill>
                  <a:srgbClr val="000000"/>
                </a:solidFill>
                <a:latin typeface="Arial"/>
                <a:ea typeface="Arial"/>
                <a:cs typeface="Arial"/>
                <a:sym typeface="Arial"/>
              </a:rPr>
              <a:t>opia el valor de un argumento de la llamada en el parámetro formal de la función. Por lo tanto, los cambios en los parámetros de la función no afectan a las variables que se usan en la llamada.</a:t>
            </a:r>
          </a:p>
          <a:p>
            <a:pPr marL="741362" marR="0" lvl="1" indent="-284162" algn="l" rtl="0">
              <a:lnSpc>
                <a:spcPct val="100000"/>
              </a:lnSpc>
              <a:spcBef>
                <a:spcPts val="600"/>
              </a:spcBef>
              <a:spcAft>
                <a:spcPts val="0"/>
              </a:spcAft>
              <a:buClr>
                <a:srgbClr val="000000"/>
              </a:buClr>
              <a:buSzPct val="100000"/>
              <a:buFont typeface="Times New Roman"/>
              <a:buChar char="–"/>
            </a:pPr>
            <a:r>
              <a:rPr lang="en-US" sz="2400" b="1" i="1" u="none" strike="noStrike" cap="none" baseline="0">
                <a:solidFill>
                  <a:srgbClr val="000000"/>
                </a:solidFill>
                <a:latin typeface="Comic Sans MS"/>
                <a:ea typeface="Comic Sans MS"/>
                <a:cs typeface="Comic Sans MS"/>
                <a:sym typeface="Comic Sans MS"/>
              </a:rPr>
              <a:t>por referencia</a:t>
            </a:r>
            <a:r>
              <a:rPr lang="en-US" sz="2400" b="0" i="1" u="none" strike="noStrike" cap="none" baseline="0">
                <a:solidFill>
                  <a:srgbClr val="000000"/>
                </a:solidFill>
                <a:latin typeface="Comic Sans MS"/>
                <a:ea typeface="Comic Sans MS"/>
                <a:cs typeface="Comic Sans MS"/>
                <a:sym typeface="Comic Sans MS"/>
              </a:rPr>
              <a:t>: </a:t>
            </a:r>
            <a:r>
              <a:rPr lang="en-US" sz="2400" b="0" i="0" u="none" strike="noStrike" cap="none" baseline="0">
                <a:solidFill>
                  <a:srgbClr val="000000"/>
                </a:solidFill>
                <a:latin typeface="Arial"/>
                <a:ea typeface="Arial"/>
                <a:cs typeface="Arial"/>
                <a:sym typeface="Arial"/>
              </a:rPr>
              <a:t>se copia la dirección del argumento en el parámetro. Los cambios hechos a los parámetros afectan a las variables usadas en la llamada a la función.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7"/>
        <p:cNvGrpSpPr/>
        <p:nvPr/>
      </p:nvGrpSpPr>
      <p:grpSpPr>
        <a:xfrm>
          <a:off x="0" y="0"/>
          <a:ext cx="0" cy="0"/>
          <a:chOff x="0" y="0"/>
          <a:chExt cx="0" cy="0"/>
        </a:xfrm>
      </p:grpSpPr>
      <p:sp>
        <p:nvSpPr>
          <p:cNvPr id="188" name="Shape 188"/>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12</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89" name="Shape 189"/>
          <p:cNvSpPr txBox="1">
            <a:spLocks noGrp="1"/>
          </p:cNvSpPr>
          <p:nvPr>
            <p:ph type="title"/>
          </p:nvPr>
        </p:nvSpPr>
        <p:spPr>
          <a:xfrm>
            <a:off x="395536" y="304800"/>
            <a:ext cx="7772400" cy="1143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rgbClr val="000000"/>
                </a:solidFill>
                <a:latin typeface="Comic Sans MS"/>
                <a:ea typeface="Comic Sans MS"/>
                <a:cs typeface="Comic Sans MS"/>
                <a:sym typeface="Comic Sans MS"/>
              </a:rPr>
              <a:t>Pasaje de parámetros  </a:t>
            </a:r>
          </a:p>
          <a:p>
            <a:pPr algn="ctr">
              <a:spcBef>
                <a:spcPts val="0"/>
              </a:spcBef>
              <a:buClr>
                <a:srgbClr val="FFFFCC"/>
              </a:buClr>
              <a:buSzPct val="25000"/>
              <a:buFont typeface="Times New Roman"/>
            </a:pPr>
            <a:r>
              <a:rPr lang="en-US" b="1">
                <a:solidFill>
                  <a:srgbClr val="000000"/>
                </a:solidFill>
                <a:latin typeface="Comic Sans MS"/>
                <a:ea typeface="Comic Sans MS"/>
                <a:cs typeface="Comic Sans MS"/>
                <a:sym typeface="Comic Sans MS"/>
              </a:rPr>
              <a:t>Ejemplo “por valor o copia”</a:t>
            </a:r>
          </a:p>
        </p:txBody>
      </p:sp>
      <p:sp>
        <p:nvSpPr>
          <p:cNvPr id="190" name="Shape 190"/>
          <p:cNvSpPr txBox="1">
            <a:spLocks noGrp="1"/>
          </p:cNvSpPr>
          <p:nvPr>
            <p:ph idx="1"/>
          </p:nvPr>
        </p:nvSpPr>
        <p:spPr>
          <a:xfrm>
            <a:off x="685800" y="1524000"/>
            <a:ext cx="7772400" cy="4572000"/>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rgbClr val="000000"/>
              </a:buClr>
              <a:buFont typeface="Times New Roman"/>
              <a:buNone/>
            </a:pPr>
            <a:endParaRPr sz="2800" b="0" i="0" u="none" strike="noStrike" cap="none" baseline="0">
              <a:solidFill>
                <a:srgbClr val="000000"/>
              </a:solidFill>
              <a:latin typeface="Comic Sans MS"/>
              <a:ea typeface="Comic Sans MS"/>
              <a:cs typeface="Comic Sans MS"/>
              <a:sym typeface="Comic Sans MS"/>
            </a:endParaRPr>
          </a:p>
          <a:p>
            <a:pPr marL="341312" marR="0" lvl="0" indent="-341312" algn="l" rtl="0">
              <a:lnSpc>
                <a:spcPct val="100000"/>
              </a:lnSpc>
              <a:spcBef>
                <a:spcPts val="700"/>
              </a:spcBef>
              <a:spcAft>
                <a:spcPts val="0"/>
              </a:spcAft>
              <a:buClr>
                <a:srgbClr val="000000"/>
              </a:buClr>
              <a:buFont typeface="Times New Roman"/>
              <a:buNone/>
            </a:pPr>
            <a:endParaRPr sz="2800" b="0" i="0" u="none" strike="noStrike" cap="none" baseline="0">
              <a:solidFill>
                <a:srgbClr val="000000"/>
              </a:solidFill>
              <a:latin typeface="Comic Sans MS"/>
              <a:ea typeface="Comic Sans MS"/>
              <a:cs typeface="Comic Sans MS"/>
              <a:sym typeface="Comic Sans MS"/>
            </a:endParaRPr>
          </a:p>
          <a:p>
            <a:pPr marL="341312" marR="0" lvl="0" indent="-341312" algn="l" rtl="0">
              <a:lnSpc>
                <a:spcPct val="100000"/>
              </a:lnSpc>
              <a:spcBef>
                <a:spcPts val="700"/>
              </a:spcBef>
              <a:spcAft>
                <a:spcPts val="0"/>
              </a:spcAft>
              <a:buClr>
                <a:srgbClr val="000000"/>
              </a:buClr>
              <a:buSzPct val="25000"/>
              <a:buFont typeface="Times New Roman"/>
              <a:buNone/>
            </a:pPr>
            <a:r>
              <a:rPr lang="en-US" sz="2800" b="0" i="0" u="none" strike="noStrike" cap="none" baseline="0">
                <a:solidFill>
                  <a:srgbClr val="000000"/>
                </a:solidFill>
                <a:latin typeface="Comic Sans MS"/>
                <a:ea typeface="Comic Sans MS"/>
                <a:cs typeface="Comic Sans MS"/>
                <a:sym typeface="Comic Sans MS"/>
              </a:rPr>
              <a:t>  </a:t>
            </a:r>
            <a:r>
              <a:rPr lang="en-US" sz="2800" b="0" i="0" u="none" strike="noStrike" cap="none" baseline="0">
                <a:solidFill>
                  <a:srgbClr val="000000"/>
                </a:solidFill>
                <a:latin typeface="Arial"/>
                <a:ea typeface="Arial"/>
                <a:cs typeface="Arial"/>
                <a:sym typeface="Arial"/>
              </a:rPr>
              <a:t>Construya un programa que calcule </a:t>
            </a:r>
            <a:r>
              <a:rPr lang="en-US" sz="2800"/>
              <a:t>la suma de dos valores enteros</a:t>
            </a:r>
            <a:r>
              <a:rPr lang="en-US" sz="2800" b="0" i="0" u="none" strike="noStrike" cap="none" baseline="0">
                <a:solidFill>
                  <a:srgbClr val="000000"/>
                </a:solidFill>
                <a:latin typeface="Arial"/>
                <a:ea typeface="Arial"/>
                <a:cs typeface="Arial"/>
                <a:sym typeface="Arial"/>
              </a:rPr>
              <a:t>.</a:t>
            </a:r>
          </a:p>
          <a:p>
            <a:pPr marL="341312" marR="0" lvl="0" indent="-163512" algn="l" rtl="0">
              <a:spcBef>
                <a:spcPts val="700"/>
              </a:spcBef>
              <a:spcAft>
                <a:spcPts val="0"/>
              </a:spcAft>
              <a:buClr>
                <a:srgbClr val="000000"/>
              </a:buClr>
              <a:buFont typeface="Times New Roman"/>
              <a:buNone/>
            </a:pPr>
            <a:endParaRPr sz="28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Shape 195"/>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13</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96" name="Shape 196"/>
          <p:cNvSpPr txBox="1">
            <a:spLocks noGrp="1"/>
          </p:cNvSpPr>
          <p:nvPr>
            <p:ph type="title"/>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rgbClr val="000000"/>
                </a:solidFill>
                <a:latin typeface="Comic Sans MS"/>
                <a:ea typeface="Comic Sans MS"/>
                <a:cs typeface="Comic Sans MS"/>
                <a:sym typeface="Comic Sans MS"/>
              </a:rPr>
              <a:t>Solución</a:t>
            </a:r>
          </a:p>
        </p:txBody>
      </p:sp>
      <p:sp>
        <p:nvSpPr>
          <p:cNvPr id="197" name="Shape 197"/>
          <p:cNvSpPr txBox="1">
            <a:spLocks noGrp="1"/>
          </p:cNvSpPr>
          <p:nvPr>
            <p:ph idx="1"/>
          </p:nvPr>
        </p:nvSpPr>
        <p:spPr>
          <a:xfrm>
            <a:off x="685800" y="1295400"/>
            <a:ext cx="8025599" cy="506100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2000"/>
              </a:lnSpc>
              <a:spcBef>
                <a:spcPts val="0"/>
              </a:spcBef>
              <a:spcAft>
                <a:spcPts val="0"/>
              </a:spcAft>
              <a:buClr>
                <a:srgbClr val="000000"/>
              </a:buClr>
              <a:buSzPct val="25000"/>
              <a:buFont typeface="Times New Roman"/>
              <a:buNone/>
            </a:pPr>
            <a:r>
              <a:rPr lang="en-US" sz="1600" b="1" i="0" u="none" strike="noStrike" cap="none" baseline="0" dirty="0">
                <a:solidFill>
                  <a:srgbClr val="3333CC"/>
                </a:solidFill>
                <a:latin typeface="Courier New"/>
                <a:ea typeface="Courier New"/>
                <a:cs typeface="Courier New"/>
                <a:sym typeface="Courier New"/>
              </a:rPr>
              <a:t>#include</a:t>
            </a:r>
            <a:r>
              <a:rPr lang="en-US" sz="1600" b="1" i="0" u="none" strike="noStrike" cap="none" baseline="0" dirty="0">
                <a:solidFill>
                  <a:srgbClr val="000000"/>
                </a:solidFill>
                <a:latin typeface="Courier New"/>
                <a:ea typeface="Courier New"/>
                <a:cs typeface="Courier New"/>
                <a:sym typeface="Courier New"/>
              </a:rPr>
              <a:t> &lt;</a:t>
            </a:r>
            <a:r>
              <a:rPr lang="en-US" sz="1600" b="1" i="0" u="none" strike="noStrike" cap="none" baseline="0" dirty="0" err="1">
                <a:solidFill>
                  <a:srgbClr val="000000"/>
                </a:solidFill>
                <a:latin typeface="Courier New"/>
                <a:ea typeface="Courier New"/>
                <a:cs typeface="Courier New"/>
                <a:sym typeface="Courier New"/>
              </a:rPr>
              <a:t>stdio.h</a:t>
            </a:r>
            <a:r>
              <a:rPr lang="en-US" sz="1600" b="1" i="0" u="none" strike="noStrike" cap="none" baseline="0" dirty="0">
                <a:solidFill>
                  <a:srgbClr val="000000"/>
                </a:solidFill>
                <a:latin typeface="Courier New"/>
                <a:ea typeface="Courier New"/>
                <a:cs typeface="Courier New"/>
                <a:sym typeface="Courier New"/>
              </a:rPr>
              <a:t>&gt;</a:t>
            </a:r>
          </a:p>
          <a:p>
            <a:pPr marL="341312" marR="0" lvl="0" indent="-341312" algn="l" rtl="0">
              <a:lnSpc>
                <a:spcPct val="97000"/>
              </a:lnSpc>
              <a:spcBef>
                <a:spcPts val="400"/>
              </a:spcBef>
              <a:spcAft>
                <a:spcPts val="0"/>
              </a:spcAft>
              <a:buClr>
                <a:srgbClr val="000000"/>
              </a:buClr>
              <a:buFont typeface="Times New Roman"/>
              <a:buNone/>
            </a:pPr>
            <a:endParaRPr sz="1600" b="1" i="0" u="none" strike="noStrike" cap="none" baseline="0" dirty="0">
              <a:solidFill>
                <a:srgbClr val="000000"/>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err="1">
                <a:solidFill>
                  <a:srgbClr val="3333CC"/>
                </a:solidFill>
                <a:latin typeface="Courier New"/>
                <a:ea typeface="Courier New"/>
                <a:cs typeface="Courier New"/>
                <a:sym typeface="Courier New"/>
              </a:rPr>
              <a:t>int</a:t>
            </a:r>
            <a:r>
              <a:rPr lang="en-US" sz="1600" b="1" i="0" u="none" strike="noStrike" cap="none" baseline="0" dirty="0">
                <a:solidFill>
                  <a:srgbClr val="000000"/>
                </a:solidFill>
                <a:latin typeface="Courier New"/>
                <a:ea typeface="Courier New"/>
                <a:cs typeface="Courier New"/>
                <a:sym typeface="Courier New"/>
              </a:rPr>
              <a:t> </a:t>
            </a:r>
            <a:r>
              <a:rPr lang="en-US" sz="1600" b="1" dirty="0" err="1">
                <a:solidFill>
                  <a:schemeClr val="tx1"/>
                </a:solidFill>
                <a:latin typeface="Courier New"/>
                <a:ea typeface="Courier New"/>
                <a:cs typeface="Courier New"/>
                <a:sym typeface="Courier New"/>
              </a:rPr>
              <a:t>suma</a:t>
            </a:r>
            <a:r>
              <a:rPr lang="en-US" sz="1600" b="1" i="0" u="none" strike="noStrike" cap="none" baseline="0" dirty="0">
                <a:solidFill>
                  <a:srgbClr val="000000"/>
                </a:solidFill>
                <a:latin typeface="Courier New"/>
                <a:ea typeface="Courier New"/>
                <a:cs typeface="Courier New"/>
                <a:sym typeface="Courier New"/>
              </a:rPr>
              <a:t>(</a:t>
            </a:r>
            <a:r>
              <a:rPr lang="en-US" sz="1600" b="1" i="0" u="none" strike="noStrike" cap="none" baseline="0" dirty="0" err="1">
                <a:solidFill>
                  <a:srgbClr val="3333CC"/>
                </a:solidFill>
                <a:latin typeface="Courier New"/>
                <a:ea typeface="Courier New"/>
                <a:cs typeface="Courier New"/>
                <a:sym typeface="Courier New"/>
              </a:rPr>
              <a:t>int</a:t>
            </a:r>
            <a:r>
              <a:rPr lang="en-US" sz="1600" b="1" i="0" u="none" strike="noStrike" cap="none" baseline="0" dirty="0">
                <a:solidFill>
                  <a:srgbClr val="000000"/>
                </a:solidFill>
                <a:latin typeface="Courier New"/>
                <a:ea typeface="Courier New"/>
                <a:cs typeface="Courier New"/>
                <a:sym typeface="Courier New"/>
              </a:rPr>
              <a:t> </a:t>
            </a:r>
            <a:r>
              <a:rPr lang="en-US" sz="1600" b="1" dirty="0">
                <a:solidFill>
                  <a:schemeClr val="tx1"/>
                </a:solidFill>
                <a:latin typeface="Courier New"/>
                <a:ea typeface="Courier New"/>
                <a:cs typeface="Courier New"/>
                <a:sym typeface="Courier New"/>
              </a:rPr>
              <a:t>x</a:t>
            </a:r>
            <a:r>
              <a:rPr lang="en-US" sz="1600" b="1" dirty="0" smtClean="0">
                <a:latin typeface="Courier New"/>
                <a:ea typeface="Courier New"/>
                <a:cs typeface="Courier New"/>
                <a:sym typeface="Courier New"/>
              </a:rPr>
              <a:t>, </a:t>
            </a:r>
            <a:r>
              <a:rPr lang="en-US" sz="1600" b="1" dirty="0" err="1">
                <a:solidFill>
                  <a:srgbClr val="3333CC"/>
                </a:solidFill>
                <a:latin typeface="Courier New"/>
                <a:ea typeface="Courier New"/>
                <a:cs typeface="Courier New"/>
                <a:sym typeface="Courier New"/>
              </a:rPr>
              <a:t>int</a:t>
            </a:r>
            <a:r>
              <a:rPr lang="en-US" sz="1600" b="1" dirty="0">
                <a:solidFill>
                  <a:schemeClr val="dk1"/>
                </a:solidFill>
                <a:latin typeface="Courier New"/>
                <a:ea typeface="Courier New"/>
                <a:cs typeface="Courier New"/>
                <a:sym typeface="Courier New"/>
              </a:rPr>
              <a:t> </a:t>
            </a:r>
            <a:r>
              <a:rPr lang="en-US" sz="1600" b="1" dirty="0" smtClean="0">
                <a:solidFill>
                  <a:schemeClr val="dk1"/>
                </a:solidFill>
                <a:latin typeface="Courier New"/>
                <a:ea typeface="Courier New"/>
                <a:cs typeface="Courier New"/>
                <a:sym typeface="Courier New"/>
              </a:rPr>
              <a:t>y</a:t>
            </a:r>
            <a:r>
              <a:rPr lang="en-US" sz="1600" b="1" i="0" u="none" strike="noStrike" cap="none" baseline="0" dirty="0" smtClean="0">
                <a:solidFill>
                  <a:srgbClr val="000000"/>
                </a:solidFill>
                <a:latin typeface="Courier New"/>
                <a:ea typeface="Courier New"/>
                <a:cs typeface="Courier New"/>
                <a:sym typeface="Courier New"/>
              </a:rPr>
              <a:t>){</a:t>
            </a:r>
            <a:endParaRPr lang="en-US" sz="1600" b="1" i="0" u="none" strike="noStrike" cap="none" baseline="0" dirty="0">
              <a:solidFill>
                <a:srgbClr val="000000"/>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000000"/>
                </a:solidFill>
                <a:latin typeface="Courier New"/>
                <a:ea typeface="Courier New"/>
                <a:cs typeface="Courier New"/>
                <a:sym typeface="Courier New"/>
              </a:rPr>
              <a:t>	</a:t>
            </a:r>
            <a:r>
              <a:rPr lang="en-US" sz="1600" b="1" i="0" u="none" strike="noStrike" cap="none" baseline="0" dirty="0" err="1">
                <a:solidFill>
                  <a:srgbClr val="3333CC"/>
                </a:solidFill>
                <a:latin typeface="Courier New"/>
                <a:ea typeface="Courier New"/>
                <a:cs typeface="Courier New"/>
                <a:sym typeface="Courier New"/>
              </a:rPr>
              <a:t>int</a:t>
            </a:r>
            <a:r>
              <a:rPr lang="en-US" sz="1600" b="1" i="0" u="none" strike="noStrike" cap="none" baseline="0" dirty="0">
                <a:solidFill>
                  <a:srgbClr val="000000"/>
                </a:solidFill>
                <a:latin typeface="Courier New"/>
                <a:ea typeface="Courier New"/>
                <a:cs typeface="Courier New"/>
                <a:sym typeface="Courier New"/>
              </a:rPr>
              <a:t> </a:t>
            </a:r>
            <a:r>
              <a:rPr lang="en-US" sz="1600" b="1" i="0" u="none" strike="noStrike" cap="none" baseline="0" dirty="0" err="1">
                <a:solidFill>
                  <a:schemeClr val="tx1"/>
                </a:solidFill>
                <a:latin typeface="Courier New"/>
                <a:ea typeface="Courier New"/>
                <a:cs typeface="Courier New"/>
                <a:sym typeface="Courier New"/>
              </a:rPr>
              <a:t>res</a:t>
            </a:r>
            <a:r>
              <a:rPr lang="en-US" sz="1600" b="1" dirty="0" err="1">
                <a:solidFill>
                  <a:schemeClr val="tx1"/>
                </a:solidFill>
                <a:latin typeface="Courier New"/>
                <a:ea typeface="Courier New"/>
                <a:cs typeface="Courier New"/>
                <a:sym typeface="Courier New"/>
              </a:rPr>
              <a:t>puesta</a:t>
            </a:r>
            <a:r>
              <a:rPr lang="en-US" sz="1600" b="1" dirty="0">
                <a:solidFill>
                  <a:schemeClr val="tx1"/>
                </a:solidFill>
                <a:latin typeface="Courier New"/>
                <a:ea typeface="Courier New"/>
                <a:cs typeface="Courier New"/>
                <a:sym typeface="Courier New"/>
              </a:rPr>
              <a:t>=0</a:t>
            </a:r>
            <a:r>
              <a:rPr lang="en-US" sz="1600" b="1" i="0" u="none" strike="noStrike" cap="none" baseline="0" dirty="0">
                <a:solidFill>
                  <a:schemeClr val="tx1"/>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chemeClr val="tx1"/>
                </a:solidFill>
                <a:latin typeface="Courier New"/>
                <a:ea typeface="Courier New"/>
                <a:cs typeface="Courier New"/>
                <a:sym typeface="Courier New"/>
              </a:rPr>
              <a:t>	</a:t>
            </a:r>
            <a:r>
              <a:rPr lang="en-US" sz="1600" b="1" i="0" u="none" strike="noStrike" cap="none" baseline="0" dirty="0" err="1">
                <a:solidFill>
                  <a:schemeClr val="tx1"/>
                </a:solidFill>
                <a:latin typeface="Courier New"/>
                <a:ea typeface="Courier New"/>
                <a:cs typeface="Courier New"/>
                <a:sym typeface="Courier New"/>
              </a:rPr>
              <a:t>r</a:t>
            </a:r>
            <a:r>
              <a:rPr lang="en-US" sz="1600" b="1" dirty="0" err="1">
                <a:solidFill>
                  <a:schemeClr val="tx1"/>
                </a:solidFill>
                <a:latin typeface="Courier New"/>
                <a:ea typeface="Courier New"/>
                <a:cs typeface="Courier New"/>
                <a:sym typeface="Courier New"/>
              </a:rPr>
              <a:t>espuesta</a:t>
            </a:r>
            <a:r>
              <a:rPr lang="en-US" sz="1600" b="1" dirty="0">
                <a:solidFill>
                  <a:schemeClr val="tx1"/>
                </a:solidFill>
                <a:latin typeface="Courier New"/>
                <a:ea typeface="Courier New"/>
                <a:cs typeface="Courier New"/>
                <a:sym typeface="Courier New"/>
              </a:rPr>
              <a:t>= </a:t>
            </a:r>
            <a:r>
              <a:rPr lang="en-US" sz="1600" b="1" dirty="0" smtClean="0">
                <a:solidFill>
                  <a:schemeClr val="tx1"/>
                </a:solidFill>
                <a:latin typeface="Courier New"/>
                <a:ea typeface="Courier New"/>
                <a:cs typeface="Courier New"/>
                <a:sym typeface="Courier New"/>
              </a:rPr>
              <a:t>x </a:t>
            </a:r>
            <a:r>
              <a:rPr lang="en-US" sz="1600" b="1" dirty="0">
                <a:solidFill>
                  <a:schemeClr val="tx1"/>
                </a:solidFill>
                <a:latin typeface="Courier New"/>
                <a:ea typeface="Courier New"/>
                <a:cs typeface="Courier New"/>
                <a:sym typeface="Courier New"/>
              </a:rPr>
              <a:t>+ </a:t>
            </a:r>
            <a:r>
              <a:rPr lang="en-US" sz="1600" b="1" dirty="0" smtClean="0">
                <a:solidFill>
                  <a:schemeClr val="tx1"/>
                </a:solidFill>
                <a:latin typeface="Courier New"/>
                <a:ea typeface="Courier New"/>
                <a:cs typeface="Courier New"/>
                <a:sym typeface="Courier New"/>
              </a:rPr>
              <a:t>y</a:t>
            </a:r>
            <a:r>
              <a:rPr lang="en-US" sz="1600" b="1" i="0" u="none" strike="noStrike" cap="none" baseline="0" dirty="0" smtClean="0">
                <a:solidFill>
                  <a:schemeClr val="tx1"/>
                </a:solidFill>
                <a:latin typeface="Courier New"/>
                <a:ea typeface="Courier New"/>
                <a:cs typeface="Courier New"/>
                <a:sym typeface="Courier New"/>
              </a:rPr>
              <a:t>;</a:t>
            </a:r>
            <a:endParaRPr lang="en-US" sz="1600" b="1" i="0" u="none" strike="noStrike" cap="none" baseline="0" dirty="0">
              <a:solidFill>
                <a:schemeClr val="tx1"/>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000000"/>
                </a:solidFill>
                <a:latin typeface="Courier New"/>
                <a:ea typeface="Courier New"/>
                <a:cs typeface="Courier New"/>
                <a:sym typeface="Courier New"/>
              </a:rPr>
              <a:t>	</a:t>
            </a:r>
            <a:r>
              <a:rPr lang="en-US" sz="1600" b="1" i="0" u="none" strike="noStrike" cap="none" baseline="0" dirty="0">
                <a:solidFill>
                  <a:srgbClr val="3333CC"/>
                </a:solidFill>
                <a:latin typeface="Courier New"/>
                <a:ea typeface="Courier New"/>
                <a:cs typeface="Courier New"/>
                <a:sym typeface="Courier New"/>
              </a:rPr>
              <a:t>return</a:t>
            </a:r>
            <a:r>
              <a:rPr lang="en-US" sz="1600" b="1" i="0" u="none" strike="noStrike" cap="none" baseline="0" dirty="0">
                <a:solidFill>
                  <a:srgbClr val="000000"/>
                </a:solidFill>
                <a:latin typeface="Courier New"/>
                <a:ea typeface="Courier New"/>
                <a:cs typeface="Courier New"/>
                <a:sym typeface="Courier New"/>
              </a:rPr>
              <a:t> </a:t>
            </a:r>
            <a:r>
              <a:rPr lang="en-US" sz="1600" b="1" i="0" u="none" strike="noStrike" cap="none" baseline="0" dirty="0" err="1">
                <a:solidFill>
                  <a:srgbClr val="000000"/>
                </a:solidFill>
                <a:latin typeface="Courier New"/>
                <a:ea typeface="Courier New"/>
                <a:cs typeface="Courier New"/>
                <a:sym typeface="Courier New"/>
              </a:rPr>
              <a:t>respuesta</a:t>
            </a:r>
            <a:r>
              <a:rPr lang="en-US" sz="16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Font typeface="Times New Roman"/>
              <a:buNone/>
            </a:pPr>
            <a:endParaRPr sz="1600" b="1" i="0" u="none" strike="noStrike" cap="none" baseline="0" dirty="0">
              <a:solidFill>
                <a:srgbClr val="000000"/>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3333CC"/>
                </a:solidFill>
                <a:latin typeface="Courier New"/>
                <a:ea typeface="Courier New"/>
                <a:cs typeface="Courier New"/>
                <a:sym typeface="Courier New"/>
              </a:rPr>
              <a:t>main</a:t>
            </a:r>
            <a:r>
              <a:rPr lang="en-US" sz="16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000000"/>
                </a:solidFill>
                <a:latin typeface="Courier New"/>
                <a:ea typeface="Courier New"/>
                <a:cs typeface="Courier New"/>
                <a:sym typeface="Courier New"/>
              </a:rPr>
              <a:t>	</a:t>
            </a:r>
            <a:r>
              <a:rPr lang="en-US" sz="1600" b="1" i="0" u="none" strike="noStrike" cap="none" baseline="0" dirty="0" err="1">
                <a:solidFill>
                  <a:srgbClr val="3333CC"/>
                </a:solidFill>
                <a:latin typeface="Courier New"/>
                <a:ea typeface="Courier New"/>
                <a:cs typeface="Courier New"/>
                <a:sym typeface="Courier New"/>
              </a:rPr>
              <a:t>int</a:t>
            </a:r>
            <a:r>
              <a:rPr lang="en-US" sz="1600" b="1" i="0" u="none" strike="noStrike" cap="none" baseline="0" dirty="0">
                <a:solidFill>
                  <a:srgbClr val="000000"/>
                </a:solidFill>
                <a:latin typeface="Courier New"/>
                <a:ea typeface="Courier New"/>
                <a:cs typeface="Courier New"/>
                <a:sym typeface="Courier New"/>
              </a:rPr>
              <a:t> </a:t>
            </a:r>
            <a:r>
              <a:rPr lang="en-US" sz="1600" b="1" dirty="0">
                <a:solidFill>
                  <a:schemeClr val="tx1"/>
                </a:solidFill>
                <a:latin typeface="Courier New"/>
                <a:ea typeface="Courier New"/>
                <a:cs typeface="Courier New"/>
                <a:sym typeface="Courier New"/>
              </a:rPr>
              <a:t>a=3;</a:t>
            </a:r>
            <a:r>
              <a:rPr lang="en-US" sz="1600" b="1" dirty="0">
                <a:latin typeface="Courier New"/>
                <a:ea typeface="Courier New"/>
                <a:cs typeface="Courier New"/>
                <a:sym typeface="Courier New"/>
              </a:rPr>
              <a:t> </a:t>
            </a:r>
          </a:p>
          <a:p>
            <a:pPr marL="341312" marR="0" lvl="0" indent="-341312" algn="l" rtl="0">
              <a:lnSpc>
                <a:spcPct val="97000"/>
              </a:lnSpc>
              <a:spcBef>
                <a:spcPts val="400"/>
              </a:spcBef>
              <a:spcAft>
                <a:spcPts val="0"/>
              </a:spcAft>
              <a:buClr>
                <a:srgbClr val="000000"/>
              </a:buClr>
              <a:buSzPct val="25000"/>
              <a:buFont typeface="Times New Roman"/>
              <a:buNone/>
            </a:pPr>
            <a:r>
              <a:rPr lang="en-US" sz="1600" b="1" dirty="0">
                <a:solidFill>
                  <a:schemeClr val="accent2"/>
                </a:solidFill>
                <a:latin typeface="Courier New"/>
                <a:ea typeface="Courier New"/>
                <a:cs typeface="Courier New"/>
                <a:sym typeface="Courier New"/>
              </a:rPr>
              <a:t>   </a:t>
            </a:r>
            <a:r>
              <a:rPr lang="en-US" sz="1600" b="1" dirty="0" err="1">
                <a:solidFill>
                  <a:srgbClr val="3333CC"/>
                </a:solidFill>
                <a:latin typeface="Courier New"/>
                <a:ea typeface="Courier New"/>
                <a:cs typeface="Courier New"/>
                <a:sym typeface="Courier New"/>
              </a:rPr>
              <a:t>int</a:t>
            </a:r>
            <a:r>
              <a:rPr lang="en-US" sz="1600" b="1" dirty="0">
                <a:solidFill>
                  <a:schemeClr val="dk1"/>
                </a:solidFill>
                <a:latin typeface="Courier New"/>
                <a:ea typeface="Courier New"/>
                <a:cs typeface="Courier New"/>
                <a:sym typeface="Courier New"/>
              </a:rPr>
              <a:t> b=8;</a:t>
            </a:r>
          </a:p>
          <a:p>
            <a:pPr marL="0" marR="0" lvl="0" indent="0" algn="l" rtl="0">
              <a:lnSpc>
                <a:spcPct val="97000"/>
              </a:lnSpc>
              <a:spcBef>
                <a:spcPts val="400"/>
              </a:spcBef>
              <a:spcAft>
                <a:spcPts val="0"/>
              </a:spcAft>
              <a:buClr>
                <a:srgbClr val="000000"/>
              </a:buClr>
              <a:buSzPct val="25000"/>
              <a:buFont typeface="Times New Roman"/>
              <a:buNone/>
            </a:pPr>
            <a:r>
              <a:rPr lang="en-US" sz="1600" b="1" dirty="0">
                <a:solidFill>
                  <a:schemeClr val="accent2"/>
                </a:solidFill>
                <a:latin typeface="Courier New"/>
                <a:ea typeface="Courier New"/>
                <a:cs typeface="Courier New"/>
                <a:sym typeface="Courier New"/>
              </a:rPr>
              <a:t>   </a:t>
            </a:r>
            <a:r>
              <a:rPr lang="en-US" sz="1600" b="1" dirty="0" err="1">
                <a:solidFill>
                  <a:srgbClr val="3333CC"/>
                </a:solidFill>
                <a:latin typeface="Courier New"/>
                <a:ea typeface="Courier New"/>
                <a:cs typeface="Courier New"/>
                <a:sym typeface="Courier New"/>
              </a:rPr>
              <a:t>int</a:t>
            </a:r>
            <a:r>
              <a:rPr lang="en-US" sz="1600" b="1" dirty="0">
                <a:solidFill>
                  <a:schemeClr val="accent2"/>
                </a:solidFill>
                <a:latin typeface="Courier New"/>
                <a:ea typeface="Courier New"/>
                <a:cs typeface="Courier New"/>
                <a:sym typeface="Courier New"/>
              </a:rPr>
              <a:t> </a:t>
            </a:r>
            <a:r>
              <a:rPr lang="en-US" sz="1600" b="1" i="0" u="none" strike="noStrike" cap="none" baseline="0" dirty="0" err="1">
                <a:solidFill>
                  <a:schemeClr val="tx1"/>
                </a:solidFill>
                <a:latin typeface="Courier New"/>
                <a:ea typeface="Courier New"/>
                <a:cs typeface="Courier New"/>
                <a:sym typeface="Courier New"/>
              </a:rPr>
              <a:t>resultado</a:t>
            </a:r>
            <a:r>
              <a:rPr lang="en-US" sz="1600" b="1" i="0" u="none" strike="noStrike" cap="none" baseline="0" dirty="0">
                <a:solidFill>
                  <a:schemeClr val="tx1"/>
                </a:solidFill>
                <a:latin typeface="Courier New"/>
                <a:ea typeface="Courier New"/>
                <a:cs typeface="Courier New"/>
                <a:sym typeface="Courier New"/>
              </a:rPr>
              <a:t> </a:t>
            </a:r>
            <a:r>
              <a:rPr lang="en-US" sz="1600" b="1" dirty="0">
                <a:solidFill>
                  <a:schemeClr val="tx1"/>
                </a:solidFill>
                <a:latin typeface="Courier New"/>
                <a:ea typeface="Courier New"/>
                <a:cs typeface="Courier New"/>
                <a:sym typeface="Courier New"/>
              </a:rPr>
              <a:t>= </a:t>
            </a:r>
            <a:r>
              <a:rPr lang="en-US" sz="1600" b="1" dirty="0" err="1">
                <a:solidFill>
                  <a:schemeClr val="tx1"/>
                </a:solidFill>
                <a:latin typeface="Courier New"/>
                <a:ea typeface="Courier New"/>
                <a:cs typeface="Courier New"/>
                <a:sym typeface="Courier New"/>
              </a:rPr>
              <a:t>suma</a:t>
            </a:r>
            <a:r>
              <a:rPr lang="en-US" sz="1600" b="1" dirty="0">
                <a:solidFill>
                  <a:schemeClr val="tx1"/>
                </a:solidFill>
                <a:latin typeface="Courier New"/>
                <a:ea typeface="Courier New"/>
                <a:cs typeface="Courier New"/>
                <a:sym typeface="Courier New"/>
              </a:rPr>
              <a:t>(a, b);</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000000"/>
                </a:solidFill>
                <a:latin typeface="Courier New"/>
                <a:ea typeface="Courier New"/>
                <a:cs typeface="Courier New"/>
                <a:sym typeface="Courier New"/>
              </a:rPr>
              <a:t>	</a:t>
            </a:r>
            <a:r>
              <a:rPr lang="en-US" sz="1600" b="1" i="0" u="none" strike="noStrike" cap="none" baseline="0" dirty="0" err="1">
                <a:solidFill>
                  <a:srgbClr val="3333CC"/>
                </a:solidFill>
                <a:latin typeface="Courier New"/>
                <a:ea typeface="Courier New"/>
                <a:cs typeface="Courier New"/>
                <a:sym typeface="Courier New"/>
              </a:rPr>
              <a:t>printf</a:t>
            </a:r>
            <a:r>
              <a:rPr lang="en-US" sz="1600" b="1" dirty="0">
                <a:solidFill>
                  <a:schemeClr val="tx1"/>
                </a:solidFill>
                <a:latin typeface="Courier New"/>
                <a:ea typeface="Courier New"/>
                <a:cs typeface="Courier New"/>
                <a:sym typeface="Courier New"/>
              </a:rPr>
              <a:t>(</a:t>
            </a:r>
            <a:r>
              <a:rPr lang="en-US" sz="1600" b="1" dirty="0">
                <a:latin typeface="Courier New"/>
                <a:ea typeface="Courier New"/>
                <a:cs typeface="Courier New"/>
                <a:sym typeface="Courier New"/>
              </a:rPr>
              <a:t>"La </a:t>
            </a:r>
            <a:r>
              <a:rPr lang="en-US" sz="1600" b="1" dirty="0" err="1">
                <a:latin typeface="Courier New"/>
                <a:ea typeface="Courier New"/>
                <a:cs typeface="Courier New"/>
                <a:sym typeface="Courier New"/>
              </a:rPr>
              <a:t>suma</a:t>
            </a:r>
            <a:r>
              <a:rPr lang="en-US" sz="1600" b="1" dirty="0">
                <a:latin typeface="Courier New"/>
                <a:ea typeface="Courier New"/>
                <a:cs typeface="Courier New"/>
                <a:sym typeface="Courier New"/>
              </a:rPr>
              <a:t> de %d mas %d </a:t>
            </a:r>
            <a:r>
              <a:rPr lang="en-US" sz="1600" b="1" dirty="0" err="1">
                <a:latin typeface="Courier New"/>
                <a:ea typeface="Courier New"/>
                <a:cs typeface="Courier New"/>
                <a:sym typeface="Courier New"/>
              </a:rPr>
              <a:t>es</a:t>
            </a: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igual</a:t>
            </a:r>
            <a:r>
              <a:rPr lang="en-US" sz="1600" b="1" dirty="0">
                <a:latin typeface="Courier New"/>
                <a:ea typeface="Courier New"/>
                <a:cs typeface="Courier New"/>
                <a:sym typeface="Courier New"/>
              </a:rPr>
              <a:t> a %d\n"</a:t>
            </a:r>
            <a:r>
              <a:rPr lang="en-US" sz="1600" b="1" i="0" u="none" strike="noStrike" cap="none" baseline="0" dirty="0">
                <a:solidFill>
                  <a:srgbClr val="000000"/>
                </a:solidFill>
                <a:latin typeface="Courier New"/>
                <a:ea typeface="Courier New"/>
                <a:cs typeface="Courier New"/>
                <a:sym typeface="Courier New"/>
              </a:rPr>
              <a:t>,</a:t>
            </a:r>
            <a:r>
              <a:rPr lang="en-US" sz="1600" b="1" dirty="0" err="1">
                <a:solidFill>
                  <a:schemeClr val="tx1"/>
                </a:solidFill>
                <a:latin typeface="Courier New"/>
                <a:ea typeface="Courier New"/>
                <a:cs typeface="Courier New"/>
                <a:sym typeface="Courier New"/>
              </a:rPr>
              <a:t>a,b</a:t>
            </a:r>
            <a:r>
              <a:rPr lang="en-US" sz="1600" b="1" i="0" u="none" strike="noStrike" cap="none" baseline="0" dirty="0" err="1">
                <a:solidFill>
                  <a:schemeClr val="tx1"/>
                </a:solidFill>
                <a:latin typeface="Courier New"/>
                <a:ea typeface="Courier New"/>
                <a:cs typeface="Courier New"/>
                <a:sym typeface="Courier New"/>
              </a:rPr>
              <a:t>,resultad</a:t>
            </a:r>
            <a:r>
              <a:rPr lang="en-US" sz="1600" b="1" i="0" u="none" strike="noStrike" cap="none" baseline="0" dirty="0" err="1">
                <a:solidFill>
                  <a:srgbClr val="000000"/>
                </a:solidFill>
                <a:latin typeface="Courier New"/>
                <a:ea typeface="Courier New"/>
                <a:cs typeface="Courier New"/>
                <a:sym typeface="Courier New"/>
              </a:rPr>
              <a:t>o</a:t>
            </a:r>
            <a:r>
              <a:rPr lang="en-US" sz="16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dirty="0">
                <a:solidFill>
                  <a:srgbClr val="3333CC"/>
                </a:solidFill>
                <a:latin typeface="Courier New"/>
                <a:ea typeface="Courier New"/>
                <a:cs typeface="Courier New"/>
                <a:sym typeface="Courier New"/>
              </a:rPr>
              <a:t>   </a:t>
            </a:r>
            <a:r>
              <a:rPr lang="en-US" sz="1600" b="1" i="0" u="none" strike="noStrike" cap="none" baseline="0" dirty="0">
                <a:solidFill>
                  <a:srgbClr val="3333CC"/>
                </a:solidFill>
                <a:latin typeface="Courier New"/>
                <a:ea typeface="Courier New"/>
                <a:cs typeface="Courier New"/>
                <a:sym typeface="Courier New"/>
              </a:rPr>
              <a:t>return</a:t>
            </a:r>
            <a:r>
              <a:rPr lang="en-US" sz="1600" b="1" i="0" u="none" strike="noStrike" cap="none" baseline="0" dirty="0">
                <a:solidFill>
                  <a:srgbClr val="000000"/>
                </a:solidFill>
                <a:latin typeface="Courier New"/>
                <a:ea typeface="Courier New"/>
                <a:cs typeface="Courier New"/>
                <a:sym typeface="Courier New"/>
              </a:rPr>
              <a:t> 0;</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dirty="0">
                <a:solidFill>
                  <a:srgbClr val="000000"/>
                </a:solidFill>
                <a:latin typeface="Courier New"/>
                <a:ea typeface="Courier New"/>
                <a:cs typeface="Courier New"/>
                <a:sym typeface="Courier New"/>
              </a:rPr>
              <a:t>}</a:t>
            </a:r>
          </a:p>
          <a:p>
            <a:pPr marL="341313" marR="0" lvl="0" indent="-239713" algn="l" rtl="0">
              <a:spcBef>
                <a:spcPts val="700"/>
              </a:spcBef>
              <a:spcAft>
                <a:spcPts val="0"/>
              </a:spcAft>
              <a:buClr>
                <a:srgbClr val="000000"/>
              </a:buClr>
              <a:buFont typeface="Times New Roman"/>
              <a:buNone/>
            </a:pPr>
            <a:endParaRPr sz="1600" b="1" i="0" u="none" strike="noStrike" cap="none" baseline="0" dirty="0">
              <a:solidFill>
                <a:srgbClr val="000000"/>
              </a:solidFill>
              <a:latin typeface="Courier New"/>
              <a:ea typeface="Courier New"/>
              <a:cs typeface="Courier New"/>
              <a:sym typeface="Courier New"/>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Shape 202"/>
          <p:cNvSpPr txBox="1"/>
          <p:nvPr/>
        </p:nvSpPr>
        <p:spPr>
          <a:xfrm>
            <a:off x="6572250" y="6267450"/>
            <a:ext cx="1904999" cy="309561"/>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14</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03" name="Shape 203"/>
          <p:cNvSpPr txBox="1"/>
          <p:nvPr/>
        </p:nvSpPr>
        <p:spPr>
          <a:xfrm>
            <a:off x="704850" y="323850"/>
            <a:ext cx="7772400" cy="1143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lvl1pPr algn="ctr" defTabSz="457200" eaLnBrk="1" latinLnBrk="0" hangingPunct="1">
              <a:buClr>
                <a:srgbClr val="FFFFCC"/>
              </a:buClr>
              <a:buSzPct val="25000"/>
              <a:buFont typeface="Times New Roman"/>
              <a:defRPr sz="3600" b="1" kern="1200">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dirty="0" err="1">
                <a:sym typeface="Comic Sans MS"/>
              </a:rPr>
              <a:t>Pasaje</a:t>
            </a:r>
            <a:r>
              <a:rPr lang="en-US" dirty="0">
                <a:sym typeface="Comic Sans MS"/>
              </a:rPr>
              <a:t> de </a:t>
            </a:r>
            <a:r>
              <a:rPr lang="en-US" dirty="0" err="1">
                <a:sym typeface="Comic Sans MS"/>
              </a:rPr>
              <a:t>parámetros</a:t>
            </a:r>
            <a:r>
              <a:rPr lang="en-US" dirty="0">
                <a:sym typeface="Comic Sans MS"/>
              </a:rPr>
              <a:t> </a:t>
            </a:r>
          </a:p>
          <a:p>
            <a:r>
              <a:rPr lang="en-US" dirty="0" err="1">
                <a:sym typeface="Comic Sans MS"/>
              </a:rPr>
              <a:t>Ejemplo</a:t>
            </a:r>
            <a:r>
              <a:rPr lang="en-US" dirty="0">
                <a:sym typeface="Comic Sans MS"/>
              </a:rPr>
              <a:t> “</a:t>
            </a:r>
            <a:r>
              <a:rPr lang="en-US" dirty="0" err="1">
                <a:sym typeface="Comic Sans MS"/>
              </a:rPr>
              <a:t>por</a:t>
            </a:r>
            <a:r>
              <a:rPr lang="en-US" dirty="0">
                <a:sym typeface="Comic Sans MS"/>
              </a:rPr>
              <a:t> </a:t>
            </a:r>
            <a:r>
              <a:rPr lang="en-US" dirty="0" err="1">
                <a:sym typeface="Comic Sans MS"/>
              </a:rPr>
              <a:t>referencia</a:t>
            </a:r>
            <a:r>
              <a:rPr lang="en-US" dirty="0">
                <a:sym typeface="Comic Sans MS"/>
              </a:rPr>
              <a:t>”</a:t>
            </a:r>
          </a:p>
        </p:txBody>
      </p:sp>
      <p:sp>
        <p:nvSpPr>
          <p:cNvPr id="204" name="Shape 204"/>
          <p:cNvSpPr txBox="1"/>
          <p:nvPr/>
        </p:nvSpPr>
        <p:spPr>
          <a:xfrm>
            <a:off x="468312" y="1543050"/>
            <a:ext cx="8008936" cy="2493961"/>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chemeClr val="lt1"/>
              </a:buClr>
              <a:buFont typeface="Times New Roman"/>
              <a:buNone/>
            </a:pPr>
            <a:endParaRPr sz="2800" b="0" i="0" u="none" strike="noStrike" cap="none" baseline="0">
              <a:solidFill>
                <a:schemeClr val="dk1"/>
              </a:solidFill>
              <a:latin typeface="Comic Sans MS"/>
              <a:ea typeface="Comic Sans MS"/>
              <a:cs typeface="Comic Sans MS"/>
              <a:sym typeface="Comic Sans MS"/>
            </a:endParaRPr>
          </a:p>
          <a:p>
            <a:pPr marL="341312" marR="0" lvl="0" indent="-341312" algn="l" rtl="0">
              <a:lnSpc>
                <a:spcPct val="100000"/>
              </a:lnSpc>
              <a:spcBef>
                <a:spcPts val="7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   </a:t>
            </a:r>
          </a:p>
          <a:p>
            <a:pPr marL="341312" marR="0" lvl="0" indent="-341312" algn="l" rtl="0">
              <a:lnSpc>
                <a:spcPct val="100000"/>
              </a:lnSpc>
              <a:spcBef>
                <a:spcPts val="700"/>
              </a:spcBef>
              <a:spcAft>
                <a:spcPts val="0"/>
              </a:spcAft>
              <a:buClr>
                <a:schemeClr val="dk1"/>
              </a:buClr>
              <a:buSzPct val="25000"/>
              <a:buFont typeface="Comic Sans MS"/>
              <a:buNone/>
            </a:pPr>
            <a:r>
              <a:rPr lang="en-US" sz="2800" b="0" i="0" u="none" strike="noStrike" cap="none" baseline="0">
                <a:solidFill>
                  <a:schemeClr val="dk1"/>
                </a:solidFill>
                <a:latin typeface="Comic Sans MS"/>
                <a:ea typeface="Comic Sans MS"/>
                <a:cs typeface="Comic Sans MS"/>
                <a:sym typeface="Comic Sans MS"/>
              </a:rPr>
              <a:t>   </a:t>
            </a:r>
            <a:r>
              <a:rPr lang="en-US" sz="2800" b="0" i="0" u="none" strike="noStrike" cap="none" baseline="0">
                <a:solidFill>
                  <a:schemeClr val="dk1"/>
                </a:solidFill>
                <a:latin typeface="Arial"/>
                <a:ea typeface="Arial"/>
                <a:cs typeface="Arial"/>
                <a:sym typeface="Arial"/>
              </a:rPr>
              <a:t>Construya una función que realice intercambio de los valores entre 2 variables.</a:t>
            </a:r>
          </a:p>
          <a:p>
            <a:pPr marL="0" marR="0" lvl="0" indent="0" algn="l" rtl="0">
              <a:lnSpc>
                <a:spcPct val="100000"/>
              </a:lnSpc>
              <a:spcBef>
                <a:spcPts val="0"/>
              </a:spcBef>
              <a:spcAft>
                <a:spcPts val="0"/>
              </a:spcAft>
              <a:buNone/>
            </a:pPr>
            <a:endParaRPr sz="2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Shape 209"/>
          <p:cNvSpPr txBox="1"/>
          <p:nvPr/>
        </p:nvSpPr>
        <p:spPr>
          <a:xfrm>
            <a:off x="6553200" y="6248400"/>
            <a:ext cx="1904999" cy="309561"/>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15</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10" name="Shape 210"/>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Solución con error ¿porqué?</a:t>
            </a:r>
          </a:p>
        </p:txBody>
      </p:sp>
      <p:sp>
        <p:nvSpPr>
          <p:cNvPr id="211" name="Shape 211"/>
          <p:cNvSpPr txBox="1">
            <a:spLocks noGrp="1"/>
          </p:cNvSpPr>
          <p:nvPr>
            <p:ph idx="1"/>
          </p:nvPr>
        </p:nvSpPr>
        <p:spPr>
          <a:xfrm>
            <a:off x="685800" y="1143000"/>
            <a:ext cx="7773987" cy="52387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2000"/>
              </a:lnSpc>
              <a:spcBef>
                <a:spcPts val="0"/>
              </a:spcBef>
              <a:spcAft>
                <a:spcPts val="0"/>
              </a:spcAft>
              <a:buClr>
                <a:srgbClr val="000000"/>
              </a:buClr>
              <a:buSzPct val="25000"/>
              <a:buFont typeface="Times New Roman"/>
              <a:buNone/>
            </a:pPr>
            <a:r>
              <a:rPr lang="en-US" sz="2000" b="1" i="0" u="none" strike="noStrike" cap="none" baseline="0" dirty="0">
                <a:solidFill>
                  <a:srgbClr val="3333CC"/>
                </a:solidFill>
                <a:latin typeface="Courier New"/>
                <a:ea typeface="Courier New"/>
                <a:cs typeface="Courier New"/>
                <a:sym typeface="Courier New"/>
              </a:rPr>
              <a:t>#include</a:t>
            </a:r>
            <a:r>
              <a:rPr lang="en-US" sz="2000" b="1" i="0" u="none" strike="noStrike" cap="none" baseline="0" dirty="0">
                <a:solidFill>
                  <a:srgbClr val="000000"/>
                </a:solidFill>
                <a:latin typeface="Courier New"/>
                <a:ea typeface="Courier New"/>
                <a:cs typeface="Courier New"/>
                <a:sym typeface="Courier New"/>
              </a:rPr>
              <a:t> &lt;</a:t>
            </a:r>
            <a:r>
              <a:rPr lang="en-US" sz="2000" b="1" i="0" u="none" strike="noStrike" cap="none" baseline="0" dirty="0" err="1">
                <a:solidFill>
                  <a:srgbClr val="000000"/>
                </a:solidFill>
                <a:latin typeface="Courier New"/>
                <a:ea typeface="Courier New"/>
                <a:cs typeface="Courier New"/>
                <a:sym typeface="Courier New"/>
              </a:rPr>
              <a:t>stdio.h</a:t>
            </a:r>
            <a:r>
              <a:rPr lang="en-US" sz="2000" b="1" i="0" u="none" strike="noStrike" cap="none" baseline="0" dirty="0">
                <a:solidFill>
                  <a:srgbClr val="000000"/>
                </a:solidFill>
                <a:latin typeface="Courier New"/>
                <a:ea typeface="Courier New"/>
                <a:cs typeface="Courier New"/>
                <a:sym typeface="Courier New"/>
              </a:rPr>
              <a:t>&gt;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3333CC"/>
                </a:solidFill>
                <a:latin typeface="Courier New"/>
                <a:ea typeface="Courier New"/>
                <a:cs typeface="Courier New"/>
                <a:sym typeface="Courier New"/>
              </a:rPr>
              <a:t>void</a:t>
            </a: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err="1">
                <a:solidFill>
                  <a:srgbClr val="000000"/>
                </a:solidFill>
                <a:latin typeface="Courier New"/>
                <a:ea typeface="Courier New"/>
                <a:cs typeface="Courier New"/>
                <a:sym typeface="Courier New"/>
              </a:rPr>
              <a:t>intercambio</a:t>
            </a:r>
            <a:r>
              <a:rPr lang="en-US" sz="2000" b="1" i="0" u="none" strike="noStrike" cap="none" baseline="0" dirty="0">
                <a:solidFill>
                  <a:srgbClr val="000000"/>
                </a:solidFill>
                <a:latin typeface="Courier New"/>
                <a:ea typeface="Courier New"/>
                <a:cs typeface="Courier New"/>
                <a:sym typeface="Courier New"/>
              </a:rPr>
              <a:t>(</a:t>
            </a:r>
            <a:r>
              <a:rPr lang="en-US" sz="2000" b="1" i="0" u="none" strike="noStrike" cap="none" baseline="0" dirty="0" err="1">
                <a:solidFill>
                  <a:srgbClr val="3333CC"/>
                </a:solidFill>
                <a:latin typeface="Courier New"/>
                <a:ea typeface="Courier New"/>
                <a:cs typeface="Courier New"/>
                <a:sym typeface="Courier New"/>
              </a:rPr>
              <a:t>int</a:t>
            </a:r>
            <a:r>
              <a:rPr lang="en-US" sz="2000" b="1" i="0" u="none" strike="noStrike" cap="none" baseline="0" dirty="0">
                <a:solidFill>
                  <a:srgbClr val="000000"/>
                </a:solidFill>
                <a:latin typeface="Courier New"/>
                <a:ea typeface="Courier New"/>
                <a:cs typeface="Courier New"/>
                <a:sym typeface="Courier New"/>
              </a:rPr>
              <a:t> </a:t>
            </a:r>
            <a:r>
              <a:rPr lang="en-US" sz="2000" b="1" dirty="0">
                <a:solidFill>
                  <a:srgbClr val="000000"/>
                </a:solidFill>
                <a:latin typeface="Courier New"/>
                <a:ea typeface="Courier New"/>
                <a:cs typeface="Courier New"/>
                <a:sym typeface="Courier New"/>
              </a:rPr>
              <a:t>a</a:t>
            </a: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err="1">
                <a:solidFill>
                  <a:srgbClr val="3333CC"/>
                </a:solidFill>
                <a:latin typeface="Courier New"/>
                <a:ea typeface="Courier New"/>
                <a:cs typeface="Courier New"/>
                <a:sym typeface="Courier New"/>
              </a:rPr>
              <a:t>int</a:t>
            </a:r>
            <a:r>
              <a:rPr lang="en-US" sz="2000" b="1" i="0" u="none" strike="noStrike" cap="none" baseline="0" dirty="0">
                <a:solidFill>
                  <a:srgbClr val="000000"/>
                </a:solidFill>
                <a:latin typeface="Courier New"/>
                <a:ea typeface="Courier New"/>
                <a:cs typeface="Courier New"/>
                <a:sym typeface="Courier New"/>
              </a:rPr>
              <a:t> </a:t>
            </a:r>
            <a:r>
              <a:rPr lang="en-US" sz="2000" b="1" dirty="0">
                <a:solidFill>
                  <a:srgbClr val="000000"/>
                </a:solidFill>
                <a:latin typeface="Courier New"/>
                <a:ea typeface="Courier New"/>
                <a:cs typeface="Courier New"/>
                <a:sym typeface="Courier New"/>
              </a:rPr>
              <a:t>b</a:t>
            </a:r>
            <a:r>
              <a:rPr lang="en-US" sz="20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err="1">
                <a:solidFill>
                  <a:srgbClr val="3333CC"/>
                </a:solidFill>
                <a:latin typeface="Courier New"/>
                <a:ea typeface="Courier New"/>
                <a:cs typeface="Courier New"/>
                <a:sym typeface="Courier New"/>
              </a:rPr>
              <a:t>int</a:t>
            </a:r>
            <a:r>
              <a:rPr lang="en-US" sz="2000" b="1" i="0" u="none" strike="noStrike" cap="none" baseline="0" dirty="0">
                <a:solidFill>
                  <a:srgbClr val="000000"/>
                </a:solidFill>
                <a:latin typeface="Courier New"/>
                <a:ea typeface="Courier New"/>
                <a:cs typeface="Courier New"/>
                <a:sym typeface="Courier New"/>
              </a:rPr>
              <a:t> temp;</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temp=</a:t>
            </a:r>
            <a:r>
              <a:rPr lang="en-US" sz="2000" b="1" dirty="0">
                <a:solidFill>
                  <a:srgbClr val="000000"/>
                </a:solidFill>
                <a:latin typeface="Courier New"/>
                <a:ea typeface="Courier New"/>
                <a:cs typeface="Courier New"/>
                <a:sym typeface="Courier New"/>
              </a:rPr>
              <a:t>a</a:t>
            </a:r>
            <a:r>
              <a:rPr lang="en-US" sz="2000" b="1" i="0" u="none" strike="noStrike" cap="none" baseline="0" dirty="0">
                <a:solidFill>
                  <a:srgbClr val="000000"/>
                </a:solidFill>
                <a:latin typeface="Courier New"/>
                <a:ea typeface="Courier New"/>
                <a:cs typeface="Courier New"/>
                <a:sym typeface="Courier New"/>
              </a:rPr>
              <a:t>; </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dirty="0">
                <a:solidFill>
                  <a:srgbClr val="000000"/>
                </a:solidFill>
                <a:latin typeface="Courier New"/>
                <a:ea typeface="Courier New"/>
                <a:cs typeface="Courier New"/>
                <a:sym typeface="Courier New"/>
              </a:rPr>
              <a:t>a</a:t>
            </a:r>
            <a:r>
              <a:rPr lang="en-US" sz="2000" b="1" i="0" u="none" strike="noStrike" cap="none" baseline="0" dirty="0">
                <a:solidFill>
                  <a:srgbClr val="000000"/>
                </a:solidFill>
                <a:latin typeface="Courier New"/>
                <a:ea typeface="Courier New"/>
                <a:cs typeface="Courier New"/>
                <a:sym typeface="Courier New"/>
              </a:rPr>
              <a:t>=</a:t>
            </a:r>
            <a:r>
              <a:rPr lang="en-US" sz="2000" b="1" dirty="0">
                <a:solidFill>
                  <a:srgbClr val="000000"/>
                </a:solidFill>
                <a:latin typeface="Courier New"/>
                <a:ea typeface="Courier New"/>
                <a:cs typeface="Courier New"/>
                <a:sym typeface="Courier New"/>
              </a:rPr>
              <a:t>b</a:t>
            </a:r>
            <a:r>
              <a:rPr lang="en-US" sz="2000" b="1" i="0" u="none" strike="noStrike" cap="none" baseline="0" dirty="0">
                <a:solidFill>
                  <a:srgbClr val="000000"/>
                </a:solidFill>
                <a:latin typeface="Courier New"/>
                <a:ea typeface="Courier New"/>
                <a:cs typeface="Courier New"/>
                <a:sym typeface="Courier New"/>
              </a:rPr>
              <a:t>; </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dirty="0">
                <a:solidFill>
                  <a:srgbClr val="000000"/>
                </a:solidFill>
                <a:latin typeface="Courier New"/>
                <a:ea typeface="Courier New"/>
                <a:cs typeface="Courier New"/>
                <a:sym typeface="Courier New"/>
              </a:rPr>
              <a:t>b</a:t>
            </a:r>
            <a:r>
              <a:rPr lang="en-US" sz="2000" b="1" i="0" u="none" strike="noStrike" cap="none" baseline="0" dirty="0">
                <a:solidFill>
                  <a:srgbClr val="000000"/>
                </a:solidFill>
                <a:latin typeface="Courier New"/>
                <a:ea typeface="Courier New"/>
                <a:cs typeface="Courier New"/>
                <a:sym typeface="Courier New"/>
              </a:rPr>
              <a:t>=temp; </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err="1">
                <a:solidFill>
                  <a:srgbClr val="000000"/>
                </a:solidFill>
                <a:latin typeface="Courier New"/>
                <a:ea typeface="Courier New"/>
                <a:cs typeface="Courier New"/>
                <a:sym typeface="Courier New"/>
              </a:rPr>
              <a:t>printf</a:t>
            </a:r>
            <a:r>
              <a:rPr lang="en-US" sz="2000" b="1" dirty="0">
                <a:solidFill>
                  <a:schemeClr val="tx1"/>
                </a:solidFill>
                <a:latin typeface="Courier New"/>
                <a:ea typeface="Courier New"/>
                <a:cs typeface="Courier New"/>
                <a:sym typeface="Courier New"/>
              </a:rPr>
              <a:t>(</a:t>
            </a:r>
            <a:r>
              <a:rPr lang="en-US" sz="2000" b="1" dirty="0">
                <a:solidFill>
                  <a:srgbClr val="3333CC"/>
                </a:solidFill>
                <a:latin typeface="Courier New"/>
                <a:ea typeface="Courier New"/>
                <a:cs typeface="Courier New"/>
                <a:sym typeface="Courier New"/>
              </a:rPr>
              <a:t>“ a=%d b=%d temp=%d\n“</a:t>
            </a:r>
            <a:r>
              <a:rPr lang="en-US" sz="2000" b="1" i="0" u="none" strike="noStrike" cap="none" baseline="0" dirty="0">
                <a:solidFill>
                  <a:srgbClr val="000000"/>
                </a:solidFill>
                <a:latin typeface="Courier New"/>
                <a:ea typeface="Courier New"/>
                <a:cs typeface="Courier New"/>
                <a:sym typeface="Courier New"/>
              </a:rPr>
              <a:t>,</a:t>
            </a:r>
            <a:r>
              <a:rPr lang="en-US" sz="2000" b="1" dirty="0" err="1">
                <a:solidFill>
                  <a:srgbClr val="000000"/>
                </a:solidFill>
                <a:latin typeface="Courier New"/>
                <a:ea typeface="Courier New"/>
                <a:cs typeface="Courier New"/>
                <a:sym typeface="Courier New"/>
              </a:rPr>
              <a:t>a</a:t>
            </a:r>
            <a:r>
              <a:rPr lang="en-US" sz="2000" b="1" i="0" u="none" strike="noStrike" cap="none" baseline="0" dirty="0" err="1">
                <a:solidFill>
                  <a:srgbClr val="000000"/>
                </a:solidFill>
                <a:latin typeface="Courier New"/>
                <a:ea typeface="Courier New"/>
                <a:cs typeface="Courier New"/>
                <a:sym typeface="Courier New"/>
              </a:rPr>
              <a:t>,</a:t>
            </a:r>
            <a:r>
              <a:rPr lang="en-US" sz="2000" b="1" dirty="0" err="1">
                <a:solidFill>
                  <a:srgbClr val="000000"/>
                </a:solidFill>
                <a:latin typeface="Courier New"/>
                <a:ea typeface="Courier New"/>
                <a:cs typeface="Courier New"/>
                <a:sym typeface="Courier New"/>
              </a:rPr>
              <a:t>b</a:t>
            </a:r>
            <a:r>
              <a:rPr lang="en-US" sz="2000" b="1" i="0" u="none" strike="noStrike" cap="none" baseline="0" dirty="0" err="1">
                <a:solidFill>
                  <a:srgbClr val="000000"/>
                </a:solidFill>
                <a:latin typeface="Courier New"/>
                <a:ea typeface="Courier New"/>
                <a:cs typeface="Courier New"/>
                <a:sym typeface="Courier New"/>
              </a:rPr>
              <a:t>,temp</a:t>
            </a:r>
            <a:r>
              <a:rPr lang="en-US" sz="20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3333CC"/>
                </a:solidFill>
                <a:latin typeface="Courier New"/>
                <a:ea typeface="Courier New"/>
                <a:cs typeface="Courier New"/>
                <a:sym typeface="Courier New"/>
              </a:rPr>
              <a:t>main</a:t>
            </a:r>
            <a:r>
              <a:rPr lang="en-US" sz="20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err="1">
                <a:solidFill>
                  <a:srgbClr val="3333CC"/>
                </a:solidFill>
                <a:latin typeface="Courier New"/>
                <a:ea typeface="Courier New"/>
                <a:cs typeface="Courier New"/>
                <a:sym typeface="Courier New"/>
              </a:rPr>
              <a:t>int</a:t>
            </a:r>
            <a:r>
              <a:rPr lang="en-US" sz="2000" b="1" i="0" u="none" strike="noStrike" cap="none" baseline="0" dirty="0">
                <a:solidFill>
                  <a:srgbClr val="000000"/>
                </a:solidFill>
                <a:latin typeface="Courier New"/>
                <a:ea typeface="Courier New"/>
                <a:cs typeface="Courier New"/>
                <a:sym typeface="Courier New"/>
              </a:rPr>
              <a:t> </a:t>
            </a:r>
            <a:r>
              <a:rPr lang="en-US" sz="2000" b="1" dirty="0">
                <a:solidFill>
                  <a:srgbClr val="000000"/>
                </a:solidFill>
                <a:latin typeface="Courier New"/>
                <a:ea typeface="Courier New"/>
                <a:cs typeface="Courier New"/>
                <a:sym typeface="Courier New"/>
              </a:rPr>
              <a:t>p</a:t>
            </a:r>
            <a:r>
              <a:rPr lang="en-US" sz="2000" b="1" i="0" u="none" strike="noStrike" cap="none" baseline="0" dirty="0">
                <a:solidFill>
                  <a:srgbClr val="000000"/>
                </a:solidFill>
                <a:latin typeface="Courier New"/>
                <a:ea typeface="Courier New"/>
                <a:cs typeface="Courier New"/>
                <a:sym typeface="Courier New"/>
              </a:rPr>
              <a:t>=10,</a:t>
            </a:r>
            <a:r>
              <a:rPr lang="en-US" sz="2000" b="1" dirty="0">
                <a:solidFill>
                  <a:srgbClr val="000000"/>
                </a:solidFill>
                <a:latin typeface="Courier New"/>
                <a:ea typeface="Courier New"/>
                <a:cs typeface="Courier New"/>
                <a:sym typeface="Courier New"/>
              </a:rPr>
              <a:t>q</a:t>
            </a:r>
            <a:r>
              <a:rPr lang="en-US" sz="2000" b="1" i="0" u="none" strike="noStrike" cap="none" baseline="0" dirty="0">
                <a:solidFill>
                  <a:srgbClr val="000000"/>
                </a:solidFill>
                <a:latin typeface="Courier New"/>
                <a:ea typeface="Courier New"/>
                <a:cs typeface="Courier New"/>
                <a:sym typeface="Courier New"/>
              </a:rPr>
              <a:t>=20; </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3333CC"/>
                </a:solidFill>
                <a:latin typeface="Courier New"/>
                <a:ea typeface="Courier New"/>
                <a:cs typeface="Courier New"/>
                <a:sym typeface="Courier New"/>
              </a:rPr>
              <a:t>  </a:t>
            </a:r>
            <a:r>
              <a:rPr lang="en-US" sz="2000" b="1" i="0" u="none" strike="noStrike" cap="none" baseline="0" dirty="0" err="1">
                <a:solidFill>
                  <a:srgbClr val="3333CC"/>
                </a:solidFill>
                <a:latin typeface="Courier New"/>
                <a:ea typeface="Courier New"/>
                <a:cs typeface="Courier New"/>
                <a:sym typeface="Courier New"/>
              </a:rPr>
              <a:t>printf</a:t>
            </a:r>
            <a:r>
              <a:rPr lang="en-US" sz="2000" b="1" i="0" u="none" strike="noStrike" cap="none" baseline="0" dirty="0">
                <a:solidFill>
                  <a:srgbClr val="000000"/>
                </a:solidFill>
                <a:latin typeface="Courier New"/>
                <a:ea typeface="Courier New"/>
                <a:cs typeface="Courier New"/>
                <a:sym typeface="Courier New"/>
              </a:rPr>
              <a:t>(</a:t>
            </a:r>
            <a:r>
              <a:rPr lang="en-US" sz="2000" b="1" dirty="0">
                <a:solidFill>
                  <a:srgbClr val="3333CC"/>
                </a:solidFill>
                <a:latin typeface="Courier New"/>
                <a:ea typeface="Courier New"/>
                <a:cs typeface="Courier New"/>
                <a:sym typeface="Courier New"/>
              </a:rPr>
              <a:t>"p=%d q=%d\n"</a:t>
            </a:r>
            <a:r>
              <a:rPr lang="en-US" sz="2000" b="1" i="0" u="none" strike="noStrike" cap="none" baseline="0" dirty="0">
                <a:solidFill>
                  <a:srgbClr val="000000"/>
                </a:solidFill>
                <a:latin typeface="Courier New"/>
                <a:ea typeface="Courier New"/>
                <a:cs typeface="Courier New"/>
                <a:sym typeface="Courier New"/>
              </a:rPr>
              <a:t>,</a:t>
            </a:r>
            <a:r>
              <a:rPr lang="en-US" sz="2000" b="1" dirty="0" err="1">
                <a:solidFill>
                  <a:srgbClr val="000000"/>
                </a:solidFill>
                <a:latin typeface="Courier New"/>
                <a:ea typeface="Courier New"/>
                <a:cs typeface="Courier New"/>
                <a:sym typeface="Courier New"/>
              </a:rPr>
              <a:t>p</a:t>
            </a:r>
            <a:r>
              <a:rPr lang="en-US" sz="2000" b="1" i="0" u="none" strike="noStrike" cap="none" baseline="0" dirty="0" err="1">
                <a:solidFill>
                  <a:srgbClr val="000000"/>
                </a:solidFill>
                <a:latin typeface="Courier New"/>
                <a:ea typeface="Courier New"/>
                <a:cs typeface="Courier New"/>
                <a:sym typeface="Courier New"/>
              </a:rPr>
              <a:t>,</a:t>
            </a:r>
            <a:r>
              <a:rPr lang="en-US" sz="2000" b="1" dirty="0" err="1">
                <a:solidFill>
                  <a:srgbClr val="000000"/>
                </a:solidFill>
                <a:latin typeface="Courier New"/>
                <a:ea typeface="Courier New"/>
                <a:cs typeface="Courier New"/>
                <a:sym typeface="Courier New"/>
              </a:rPr>
              <a:t>q</a:t>
            </a:r>
            <a:r>
              <a:rPr lang="en-US" sz="20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err="1">
                <a:solidFill>
                  <a:srgbClr val="000000"/>
                </a:solidFill>
                <a:latin typeface="Courier New"/>
                <a:ea typeface="Courier New"/>
                <a:cs typeface="Courier New"/>
                <a:sym typeface="Courier New"/>
              </a:rPr>
              <a:t>intercambio</a:t>
            </a:r>
            <a:r>
              <a:rPr lang="en-US" sz="2000" b="1" i="0" u="none" strike="noStrike" cap="none" baseline="0" dirty="0">
                <a:solidFill>
                  <a:srgbClr val="000000"/>
                </a:solidFill>
                <a:latin typeface="Courier New"/>
                <a:ea typeface="Courier New"/>
                <a:cs typeface="Courier New"/>
                <a:sym typeface="Courier New"/>
              </a:rPr>
              <a:t>(</a:t>
            </a:r>
            <a:r>
              <a:rPr lang="en-US" sz="2000" b="1" dirty="0" err="1">
                <a:solidFill>
                  <a:srgbClr val="000000"/>
                </a:solidFill>
                <a:latin typeface="Courier New"/>
                <a:ea typeface="Courier New"/>
                <a:cs typeface="Courier New"/>
                <a:sym typeface="Courier New"/>
              </a:rPr>
              <a:t>p</a:t>
            </a:r>
            <a:r>
              <a:rPr lang="en-US" sz="2000" b="1" i="0" u="none" strike="noStrike" cap="none" baseline="0" dirty="0" err="1">
                <a:solidFill>
                  <a:srgbClr val="000000"/>
                </a:solidFill>
                <a:latin typeface="Courier New"/>
                <a:ea typeface="Courier New"/>
                <a:cs typeface="Courier New"/>
                <a:sym typeface="Courier New"/>
              </a:rPr>
              <a:t>,</a:t>
            </a:r>
            <a:r>
              <a:rPr lang="en-US" sz="2000" b="1" dirty="0" err="1">
                <a:solidFill>
                  <a:srgbClr val="000000"/>
                </a:solidFill>
                <a:latin typeface="Courier New"/>
                <a:ea typeface="Courier New"/>
                <a:cs typeface="Courier New"/>
                <a:sym typeface="Courier New"/>
              </a:rPr>
              <a:t>q</a:t>
            </a:r>
            <a:r>
              <a:rPr lang="en-US" sz="2000" b="1" i="0" u="none" strike="noStrike" cap="none" baseline="0" dirty="0">
                <a:solidFill>
                  <a:srgbClr val="000000"/>
                </a:solidFill>
                <a:latin typeface="Courier New"/>
                <a:ea typeface="Courier New"/>
                <a:cs typeface="Courier New"/>
                <a:sym typeface="Courier New"/>
              </a:rPr>
              <a:t>);</a:t>
            </a:r>
          </a:p>
          <a:p>
            <a:pPr lvl="0" indent="0" rtl="0">
              <a:lnSpc>
                <a:spcPct val="97000"/>
              </a:lnSpc>
              <a:spcBef>
                <a:spcPts val="400"/>
              </a:spcBef>
              <a:buClr>
                <a:schemeClr val="dk1"/>
              </a:buClr>
              <a:buSzPct val="25000"/>
              <a:buFont typeface="Times New Roman"/>
              <a:buNone/>
            </a:pPr>
            <a:r>
              <a:rPr lang="en-US" sz="2000" b="1" dirty="0" err="1" smtClean="0">
                <a:solidFill>
                  <a:srgbClr val="3333CC"/>
                </a:solidFill>
                <a:latin typeface="Courier New"/>
                <a:ea typeface="Courier New"/>
                <a:cs typeface="Courier New"/>
                <a:sym typeface="Courier New"/>
              </a:rPr>
              <a:t>printf</a:t>
            </a:r>
            <a:r>
              <a:rPr lang="en-US" sz="2000" b="1" dirty="0">
                <a:solidFill>
                  <a:schemeClr val="tx1"/>
                </a:solidFill>
                <a:latin typeface="Courier New"/>
                <a:ea typeface="Courier New"/>
                <a:cs typeface="Courier New"/>
                <a:sym typeface="Courier New"/>
              </a:rPr>
              <a:t>(</a:t>
            </a:r>
            <a:r>
              <a:rPr lang="en-US" sz="2000" b="1" dirty="0">
                <a:solidFill>
                  <a:srgbClr val="3333CC"/>
                </a:solidFill>
                <a:latin typeface="Courier New"/>
                <a:ea typeface="Courier New"/>
                <a:cs typeface="Courier New"/>
                <a:sym typeface="Courier New"/>
              </a:rPr>
              <a:t>"p=%d q=%d\n"</a:t>
            </a:r>
            <a:r>
              <a:rPr lang="en-US" sz="2000" b="1" dirty="0">
                <a:solidFill>
                  <a:schemeClr val="tx1"/>
                </a:solidFill>
                <a:latin typeface="Courier New"/>
                <a:ea typeface="Courier New"/>
                <a:cs typeface="Courier New"/>
                <a:sym typeface="Courier New"/>
              </a:rPr>
              <a:t>,</a:t>
            </a:r>
            <a:r>
              <a:rPr lang="en-US" sz="2000" b="1" dirty="0" err="1">
                <a:solidFill>
                  <a:schemeClr val="dk1"/>
                </a:solidFill>
                <a:latin typeface="Courier New"/>
                <a:ea typeface="Courier New"/>
                <a:cs typeface="Courier New"/>
                <a:sym typeface="Courier New"/>
              </a:rPr>
              <a:t>p,q</a:t>
            </a:r>
            <a:r>
              <a:rPr lang="en-US" sz="2000" b="1" dirty="0">
                <a:solidFill>
                  <a:schemeClr val="dk1"/>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	</a:t>
            </a:r>
            <a:r>
              <a:rPr lang="en-US" sz="2000" b="1" i="0" u="none" strike="noStrike" cap="none" baseline="0" dirty="0">
                <a:solidFill>
                  <a:srgbClr val="3333CC"/>
                </a:solidFill>
                <a:latin typeface="Courier New"/>
                <a:ea typeface="Courier New"/>
                <a:cs typeface="Courier New"/>
                <a:sym typeface="Courier New"/>
              </a:rPr>
              <a:t>return</a:t>
            </a:r>
            <a:r>
              <a:rPr lang="en-US" sz="2000" b="1" i="0" u="none" strike="noStrike" cap="none" baseline="0" dirty="0">
                <a:solidFill>
                  <a:srgbClr val="000000"/>
                </a:solidFill>
                <a:latin typeface="Courier New"/>
                <a:ea typeface="Courier New"/>
                <a:cs typeface="Courier New"/>
                <a:sym typeface="Courier New"/>
              </a:rPr>
              <a:t> 0;</a:t>
            </a:r>
          </a:p>
          <a:p>
            <a:pPr marL="341312" marR="0" lvl="0" indent="-341312" algn="l" rtl="0">
              <a:lnSpc>
                <a:spcPct val="97000"/>
              </a:lnSpc>
              <a:spcBef>
                <a:spcPts val="400"/>
              </a:spcBef>
              <a:spcAft>
                <a:spcPts val="0"/>
              </a:spcAft>
              <a:buClr>
                <a:srgbClr val="000000"/>
              </a:buClr>
              <a:buSzPct val="25000"/>
              <a:buFont typeface="Times New Roman"/>
              <a:buNone/>
            </a:pPr>
            <a:r>
              <a:rPr lang="en-US" sz="2000" b="1" i="0" u="none" strike="noStrike" cap="none" baseline="0" dirty="0">
                <a:solidFill>
                  <a:srgbClr val="000000"/>
                </a:solidFill>
                <a:latin typeface="Courier New"/>
                <a:ea typeface="Courier New"/>
                <a:cs typeface="Courier New"/>
                <a:sym typeface="Courier New"/>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Punteros</a:t>
            </a:r>
          </a:p>
        </p:txBody>
      </p:sp>
      <p:sp>
        <p:nvSpPr>
          <p:cNvPr id="217" name="Shape 217"/>
          <p:cNvSpPr txBox="1">
            <a:spLocks noGrp="1"/>
          </p:cNvSpPr>
          <p:nvPr>
            <p:ph idx="1"/>
          </p:nvPr>
        </p:nvSpPr>
        <p:spPr>
          <a:xfrm>
            <a:off x="685800" y="1143000"/>
            <a:ext cx="7773900" cy="5238899"/>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just" rtl="0">
              <a:lnSpc>
                <a:spcPct val="97000"/>
              </a:lnSpc>
              <a:spcBef>
                <a:spcPts val="400"/>
              </a:spcBef>
              <a:spcAft>
                <a:spcPts val="0"/>
              </a:spcAft>
              <a:buClr>
                <a:schemeClr val="dk1"/>
              </a:buClr>
              <a:buSzPct val="45833"/>
              <a:buFont typeface="Arial"/>
              <a:buNone/>
            </a:pPr>
            <a:r>
              <a:rPr lang="en-US" sz="2400" b="1" dirty="0" err="1">
                <a:solidFill>
                  <a:srgbClr val="000000"/>
                </a:solidFill>
              </a:rPr>
              <a:t>Dirección</a:t>
            </a:r>
            <a:r>
              <a:rPr lang="en-US" sz="2400" b="1" dirty="0">
                <a:solidFill>
                  <a:srgbClr val="000000"/>
                </a:solidFill>
              </a:rPr>
              <a:t> de </a:t>
            </a:r>
            <a:r>
              <a:rPr lang="en-US" sz="2400" b="1" dirty="0" err="1">
                <a:solidFill>
                  <a:srgbClr val="000000"/>
                </a:solidFill>
              </a:rPr>
              <a:t>memoria</a:t>
            </a:r>
            <a:endParaRPr lang="en-US" sz="2400" b="1" dirty="0">
              <a:solidFill>
                <a:srgbClr val="000000"/>
              </a:solidFill>
            </a:endParaRPr>
          </a:p>
          <a:p>
            <a:pPr marL="341312" marR="0" lvl="0" indent="-341312" algn="just" rtl="0">
              <a:lnSpc>
                <a:spcPct val="97000"/>
              </a:lnSpc>
              <a:spcBef>
                <a:spcPts val="400"/>
              </a:spcBef>
              <a:spcAft>
                <a:spcPts val="0"/>
              </a:spcAft>
              <a:buClr>
                <a:schemeClr val="dk1"/>
              </a:buClr>
              <a:buFont typeface="Arial"/>
              <a:buNone/>
            </a:pPr>
            <a:endParaRPr sz="2400" b="1" dirty="0">
              <a:solidFill>
                <a:srgbClr val="000000"/>
              </a:solidFill>
            </a:endParaRPr>
          </a:p>
          <a:p>
            <a:pPr marL="341312" marR="0" lvl="0" indent="-341312" algn="just" rtl="0">
              <a:lnSpc>
                <a:spcPct val="97000"/>
              </a:lnSpc>
              <a:spcBef>
                <a:spcPts val="400"/>
              </a:spcBef>
              <a:spcAft>
                <a:spcPts val="0"/>
              </a:spcAft>
              <a:buClr>
                <a:schemeClr val="dk1"/>
              </a:buClr>
              <a:buSzPct val="55000"/>
              <a:buFont typeface="Arial"/>
              <a:buNone/>
            </a:pPr>
            <a:r>
              <a:rPr lang="en-US" sz="2000" dirty="0">
                <a:solidFill>
                  <a:srgbClr val="000000"/>
                </a:solidFill>
              </a:rPr>
              <a:t>  Si </a:t>
            </a:r>
            <a:r>
              <a:rPr lang="en-US" sz="2000" dirty="0" err="1">
                <a:solidFill>
                  <a:srgbClr val="000000"/>
                </a:solidFill>
              </a:rPr>
              <a:t>bien</a:t>
            </a:r>
            <a:r>
              <a:rPr lang="en-US" sz="2000" dirty="0">
                <a:solidFill>
                  <a:srgbClr val="000000"/>
                </a:solidFill>
              </a:rPr>
              <a:t> </a:t>
            </a:r>
            <a:r>
              <a:rPr lang="en-US" sz="2000" dirty="0" err="1">
                <a:solidFill>
                  <a:srgbClr val="000000"/>
                </a:solidFill>
              </a:rPr>
              <a:t>utilizamos</a:t>
            </a:r>
            <a:r>
              <a:rPr lang="en-US" sz="2000" dirty="0">
                <a:solidFill>
                  <a:srgbClr val="000000"/>
                </a:solidFill>
              </a:rPr>
              <a:t> </a:t>
            </a:r>
            <a:r>
              <a:rPr lang="en-US" sz="2000" dirty="0" err="1">
                <a:solidFill>
                  <a:srgbClr val="000000"/>
                </a:solidFill>
              </a:rPr>
              <a:t>nombres</a:t>
            </a:r>
            <a:r>
              <a:rPr lang="en-US" sz="2000" dirty="0">
                <a:solidFill>
                  <a:srgbClr val="000000"/>
                </a:solidFill>
              </a:rPr>
              <a:t> para </a:t>
            </a:r>
            <a:r>
              <a:rPr lang="en-US" sz="2000" dirty="0" err="1">
                <a:solidFill>
                  <a:srgbClr val="000000"/>
                </a:solidFill>
              </a:rPr>
              <a:t>identificar</a:t>
            </a:r>
            <a:r>
              <a:rPr lang="en-US" sz="2000" dirty="0">
                <a:solidFill>
                  <a:srgbClr val="000000"/>
                </a:solidFill>
              </a:rPr>
              <a:t> </a:t>
            </a:r>
            <a:r>
              <a:rPr lang="en-US" sz="2000" dirty="0" err="1">
                <a:solidFill>
                  <a:srgbClr val="000000"/>
                </a:solidFill>
              </a:rPr>
              <a:t>una</a:t>
            </a:r>
            <a:r>
              <a:rPr lang="en-US" sz="2000" dirty="0">
                <a:solidFill>
                  <a:srgbClr val="000000"/>
                </a:solidFill>
              </a:rPr>
              <a:t> variable y </a:t>
            </a:r>
            <a:r>
              <a:rPr lang="en-US" sz="2000" dirty="0" err="1">
                <a:solidFill>
                  <a:srgbClr val="000000"/>
                </a:solidFill>
              </a:rPr>
              <a:t>manipular</a:t>
            </a:r>
            <a:r>
              <a:rPr lang="en-US" sz="2000" dirty="0">
                <a:solidFill>
                  <a:srgbClr val="000000"/>
                </a:solidFill>
              </a:rPr>
              <a:t> </a:t>
            </a:r>
            <a:r>
              <a:rPr lang="en-US" sz="2000" dirty="0" err="1">
                <a:solidFill>
                  <a:srgbClr val="000000"/>
                </a:solidFill>
              </a:rPr>
              <a:t>datos</a:t>
            </a:r>
            <a:r>
              <a:rPr lang="en-US" sz="2000" dirty="0">
                <a:solidFill>
                  <a:srgbClr val="000000"/>
                </a:solidFill>
              </a:rPr>
              <a:t>, </a:t>
            </a:r>
            <a:r>
              <a:rPr lang="en-US" sz="2000" dirty="0" err="1">
                <a:solidFill>
                  <a:srgbClr val="000000"/>
                </a:solidFill>
              </a:rPr>
              <a:t>en</a:t>
            </a:r>
            <a:r>
              <a:rPr lang="en-US" sz="2000" dirty="0">
                <a:solidFill>
                  <a:srgbClr val="000000"/>
                </a:solidFill>
              </a:rPr>
              <a:t> </a:t>
            </a:r>
            <a:r>
              <a:rPr lang="en-US" sz="2000" dirty="0" err="1">
                <a:solidFill>
                  <a:srgbClr val="000000"/>
                </a:solidFill>
              </a:rPr>
              <a:t>realidad</a:t>
            </a:r>
            <a:r>
              <a:rPr lang="en-US" sz="2000" dirty="0">
                <a:solidFill>
                  <a:srgbClr val="000000"/>
                </a:solidFill>
              </a:rPr>
              <a:t>, a un </a:t>
            </a:r>
            <a:r>
              <a:rPr lang="en-US" sz="2000" dirty="0" err="1">
                <a:solidFill>
                  <a:srgbClr val="000000"/>
                </a:solidFill>
              </a:rPr>
              <a:t>nivel</a:t>
            </a:r>
            <a:r>
              <a:rPr lang="en-US" sz="2000" dirty="0">
                <a:solidFill>
                  <a:srgbClr val="000000"/>
                </a:solidFill>
              </a:rPr>
              <a:t> </a:t>
            </a:r>
            <a:r>
              <a:rPr lang="en-US" sz="2000" dirty="0" err="1">
                <a:solidFill>
                  <a:srgbClr val="000000"/>
                </a:solidFill>
              </a:rPr>
              <a:t>más</a:t>
            </a:r>
            <a:r>
              <a:rPr lang="en-US" sz="2000" dirty="0">
                <a:solidFill>
                  <a:srgbClr val="000000"/>
                </a:solidFill>
              </a:rPr>
              <a:t> </a:t>
            </a:r>
            <a:r>
              <a:rPr lang="en-US" sz="2000" dirty="0" err="1">
                <a:solidFill>
                  <a:srgbClr val="000000"/>
                </a:solidFill>
              </a:rPr>
              <a:t>cercano</a:t>
            </a:r>
            <a:r>
              <a:rPr lang="en-US" sz="2000" dirty="0">
                <a:solidFill>
                  <a:srgbClr val="000000"/>
                </a:solidFill>
              </a:rPr>
              <a:t> al hardware los </a:t>
            </a:r>
            <a:r>
              <a:rPr lang="en-US" sz="2000" dirty="0" err="1">
                <a:solidFill>
                  <a:srgbClr val="000000"/>
                </a:solidFill>
              </a:rPr>
              <a:t>datos</a:t>
            </a:r>
            <a:r>
              <a:rPr lang="en-US" sz="2000" dirty="0">
                <a:solidFill>
                  <a:srgbClr val="000000"/>
                </a:solidFill>
              </a:rPr>
              <a:t> se </a:t>
            </a:r>
            <a:r>
              <a:rPr lang="en-US" sz="2000" dirty="0" err="1">
                <a:solidFill>
                  <a:srgbClr val="000000"/>
                </a:solidFill>
              </a:rPr>
              <a:t>almacenan</a:t>
            </a:r>
            <a:r>
              <a:rPr lang="en-US" sz="2000" dirty="0">
                <a:solidFill>
                  <a:srgbClr val="000000"/>
                </a:solidFill>
              </a:rPr>
              <a:t> </a:t>
            </a:r>
            <a:r>
              <a:rPr lang="en-US" sz="2000" dirty="0" err="1">
                <a:solidFill>
                  <a:srgbClr val="000000"/>
                </a:solidFill>
              </a:rPr>
              <a:t>en</a:t>
            </a:r>
            <a:r>
              <a:rPr lang="en-US" sz="2000" dirty="0">
                <a:solidFill>
                  <a:srgbClr val="000000"/>
                </a:solidFill>
              </a:rPr>
              <a:t> </a:t>
            </a:r>
            <a:r>
              <a:rPr lang="en-US" sz="2000" dirty="0" err="1">
                <a:solidFill>
                  <a:srgbClr val="000000"/>
                </a:solidFill>
              </a:rPr>
              <a:t>direcciones</a:t>
            </a:r>
            <a:r>
              <a:rPr lang="en-US" sz="2000" dirty="0">
                <a:solidFill>
                  <a:srgbClr val="000000"/>
                </a:solidFill>
              </a:rPr>
              <a:t> de </a:t>
            </a:r>
            <a:r>
              <a:rPr lang="en-US" sz="2000" dirty="0" err="1">
                <a:solidFill>
                  <a:srgbClr val="000000"/>
                </a:solidFill>
              </a:rPr>
              <a:t>memoria</a:t>
            </a:r>
            <a:r>
              <a:rPr lang="en-US" sz="2000" dirty="0">
                <a:solidFill>
                  <a:srgbClr val="000000"/>
                </a:solidFill>
              </a:rPr>
              <a:t>. Las variables </a:t>
            </a:r>
            <a:r>
              <a:rPr lang="en-US" sz="2000" dirty="0" err="1">
                <a:solidFill>
                  <a:srgbClr val="000000"/>
                </a:solidFill>
              </a:rPr>
              <a:t>reemplazan</a:t>
            </a:r>
            <a:r>
              <a:rPr lang="en-US" sz="2000" dirty="0">
                <a:solidFill>
                  <a:srgbClr val="000000"/>
                </a:solidFill>
              </a:rPr>
              <a:t> a </a:t>
            </a:r>
            <a:r>
              <a:rPr lang="en-US" sz="2000" dirty="0" err="1">
                <a:solidFill>
                  <a:srgbClr val="000000"/>
                </a:solidFill>
              </a:rPr>
              <a:t>las</a:t>
            </a:r>
            <a:r>
              <a:rPr lang="en-US" sz="2000" dirty="0">
                <a:solidFill>
                  <a:srgbClr val="000000"/>
                </a:solidFill>
              </a:rPr>
              <a:t> </a:t>
            </a:r>
            <a:r>
              <a:rPr lang="en-US" sz="2000" dirty="0" err="1">
                <a:solidFill>
                  <a:srgbClr val="000000"/>
                </a:solidFill>
              </a:rPr>
              <a:t>direcciones</a:t>
            </a:r>
            <a:r>
              <a:rPr lang="en-US" sz="2000" dirty="0">
                <a:solidFill>
                  <a:srgbClr val="000000"/>
                </a:solidFill>
              </a:rPr>
              <a:t> de </a:t>
            </a:r>
            <a:r>
              <a:rPr lang="en-US" sz="2000" dirty="0" err="1">
                <a:solidFill>
                  <a:srgbClr val="000000"/>
                </a:solidFill>
              </a:rPr>
              <a:t>memoria</a:t>
            </a:r>
            <a:r>
              <a:rPr lang="en-US" sz="2000" dirty="0">
                <a:solidFill>
                  <a:srgbClr val="000000"/>
                </a:solidFill>
              </a:rPr>
              <a:t> y </a:t>
            </a:r>
            <a:r>
              <a:rPr lang="en-US" sz="2000" dirty="0" err="1">
                <a:solidFill>
                  <a:srgbClr val="000000"/>
                </a:solidFill>
              </a:rPr>
              <a:t>hacen</a:t>
            </a:r>
            <a:r>
              <a:rPr lang="en-US" sz="2000" dirty="0">
                <a:solidFill>
                  <a:srgbClr val="000000"/>
                </a:solidFill>
              </a:rPr>
              <a:t> el </a:t>
            </a:r>
            <a:r>
              <a:rPr lang="en-US" sz="2000" dirty="0" err="1">
                <a:solidFill>
                  <a:srgbClr val="000000"/>
                </a:solidFill>
              </a:rPr>
              <a:t>trabajo</a:t>
            </a:r>
            <a:r>
              <a:rPr lang="en-US" sz="2000" dirty="0">
                <a:solidFill>
                  <a:srgbClr val="000000"/>
                </a:solidFill>
              </a:rPr>
              <a:t> de la </a:t>
            </a:r>
            <a:r>
              <a:rPr lang="en-US" sz="2000" dirty="0" err="1">
                <a:solidFill>
                  <a:srgbClr val="000000"/>
                </a:solidFill>
              </a:rPr>
              <a:t>programación</a:t>
            </a:r>
            <a:r>
              <a:rPr lang="en-US" sz="2000" dirty="0">
                <a:solidFill>
                  <a:srgbClr val="000000"/>
                </a:solidFill>
              </a:rPr>
              <a:t> mucho </a:t>
            </a:r>
            <a:r>
              <a:rPr lang="en-US" sz="2000" dirty="0" err="1">
                <a:solidFill>
                  <a:srgbClr val="000000"/>
                </a:solidFill>
              </a:rPr>
              <a:t>más</a:t>
            </a:r>
            <a:r>
              <a:rPr lang="en-US" sz="2000" dirty="0">
                <a:solidFill>
                  <a:srgbClr val="000000"/>
                </a:solidFill>
              </a:rPr>
              <a:t> simple, </a:t>
            </a:r>
            <a:r>
              <a:rPr lang="en-US" sz="2000" dirty="0" err="1">
                <a:solidFill>
                  <a:srgbClr val="000000"/>
                </a:solidFill>
              </a:rPr>
              <a:t>dejando</a:t>
            </a:r>
            <a:r>
              <a:rPr lang="en-US" sz="2000" dirty="0">
                <a:solidFill>
                  <a:srgbClr val="000000"/>
                </a:solidFill>
              </a:rPr>
              <a:t> al </a:t>
            </a:r>
            <a:r>
              <a:rPr lang="en-US" sz="2000" dirty="0" err="1">
                <a:solidFill>
                  <a:srgbClr val="000000"/>
                </a:solidFill>
              </a:rPr>
              <a:t>compilador</a:t>
            </a:r>
            <a:r>
              <a:rPr lang="en-US" sz="2000" dirty="0">
                <a:solidFill>
                  <a:srgbClr val="000000"/>
                </a:solidFill>
              </a:rPr>
              <a:t> la </a:t>
            </a:r>
            <a:r>
              <a:rPr lang="en-US" sz="2000" dirty="0" err="1">
                <a:solidFill>
                  <a:srgbClr val="000000"/>
                </a:solidFill>
              </a:rPr>
              <a:t>traducción</a:t>
            </a:r>
            <a:r>
              <a:rPr lang="en-US" sz="2000" dirty="0">
                <a:solidFill>
                  <a:srgbClr val="000000"/>
                </a:solidFill>
              </a:rPr>
              <a:t> de “variables” a “</a:t>
            </a:r>
            <a:r>
              <a:rPr lang="en-US" sz="2000" dirty="0" err="1">
                <a:solidFill>
                  <a:srgbClr val="000000"/>
                </a:solidFill>
              </a:rPr>
              <a:t>direcciones</a:t>
            </a:r>
            <a:r>
              <a:rPr lang="en-US" sz="2000" dirty="0">
                <a:solidFill>
                  <a:srgbClr val="000000"/>
                </a:solidFill>
              </a:rPr>
              <a:t> de </a:t>
            </a:r>
            <a:r>
              <a:rPr lang="en-US" sz="2000" dirty="0" err="1">
                <a:solidFill>
                  <a:srgbClr val="000000"/>
                </a:solidFill>
              </a:rPr>
              <a:t>memoria</a:t>
            </a:r>
            <a:r>
              <a:rPr lang="en-US" sz="2000" dirty="0">
                <a:solidFill>
                  <a:srgbClr val="000000"/>
                </a:solidFill>
              </a:rPr>
              <a:t>”.</a:t>
            </a:r>
          </a:p>
          <a:p>
            <a:pPr marL="341312" marR="0" lvl="0" indent="-341312" algn="just" rtl="0">
              <a:lnSpc>
                <a:spcPct val="97000"/>
              </a:lnSpc>
              <a:spcBef>
                <a:spcPts val="400"/>
              </a:spcBef>
              <a:spcAft>
                <a:spcPts val="0"/>
              </a:spcAft>
              <a:buClr>
                <a:schemeClr val="dk1"/>
              </a:buClr>
              <a:buFont typeface="Arial"/>
              <a:buNone/>
            </a:pPr>
            <a:endParaRPr sz="2000" dirty="0">
              <a:solidFill>
                <a:srgbClr val="000000"/>
              </a:solidFill>
            </a:endParaRPr>
          </a:p>
          <a:p>
            <a:pPr marL="341312" marR="0" lvl="0" indent="-341312" algn="just" rtl="0">
              <a:lnSpc>
                <a:spcPct val="97000"/>
              </a:lnSpc>
              <a:spcBef>
                <a:spcPts val="400"/>
              </a:spcBef>
              <a:spcAft>
                <a:spcPts val="0"/>
              </a:spcAft>
              <a:buClr>
                <a:schemeClr val="dk1"/>
              </a:buClr>
              <a:buSzPct val="55000"/>
              <a:buFont typeface="Arial"/>
              <a:buNone/>
            </a:pPr>
            <a:r>
              <a:rPr lang="en-US" sz="2000" dirty="0">
                <a:solidFill>
                  <a:srgbClr val="000000"/>
                </a:solidFill>
              </a:rPr>
              <a:t>   Toda variable </a:t>
            </a:r>
            <a:r>
              <a:rPr lang="en-US" sz="2000" dirty="0" err="1">
                <a:solidFill>
                  <a:srgbClr val="000000"/>
                </a:solidFill>
              </a:rPr>
              <a:t>tiene</a:t>
            </a:r>
            <a:r>
              <a:rPr lang="en-US" sz="2000" dirty="0">
                <a:solidFill>
                  <a:srgbClr val="000000"/>
                </a:solidFill>
              </a:rPr>
              <a:t> </a:t>
            </a:r>
            <a:r>
              <a:rPr lang="en-US" sz="2000" dirty="0" err="1">
                <a:solidFill>
                  <a:srgbClr val="000000"/>
                </a:solidFill>
              </a:rPr>
              <a:t>una</a:t>
            </a:r>
            <a:r>
              <a:rPr lang="en-US" sz="2000" dirty="0">
                <a:solidFill>
                  <a:srgbClr val="000000"/>
                </a:solidFill>
              </a:rPr>
              <a:t> </a:t>
            </a:r>
            <a:r>
              <a:rPr lang="en-US" sz="2000" dirty="0" err="1">
                <a:solidFill>
                  <a:srgbClr val="000000"/>
                </a:solidFill>
              </a:rPr>
              <a:t>dirección</a:t>
            </a:r>
            <a:r>
              <a:rPr lang="en-US" sz="2000" dirty="0">
                <a:solidFill>
                  <a:srgbClr val="000000"/>
                </a:solidFill>
              </a:rPr>
              <a:t> de </a:t>
            </a:r>
            <a:r>
              <a:rPr lang="en-US" sz="2000" dirty="0" err="1">
                <a:solidFill>
                  <a:srgbClr val="000000"/>
                </a:solidFill>
              </a:rPr>
              <a:t>memoria</a:t>
            </a:r>
            <a:r>
              <a:rPr lang="en-US" sz="2000" dirty="0">
                <a:solidFill>
                  <a:srgbClr val="000000"/>
                </a:solidFill>
              </a:rPr>
              <a:t>, y </a:t>
            </a:r>
            <a:r>
              <a:rPr lang="en-US" sz="2000" dirty="0" err="1">
                <a:solidFill>
                  <a:srgbClr val="000000"/>
                </a:solidFill>
              </a:rPr>
              <a:t>si</a:t>
            </a:r>
            <a:r>
              <a:rPr lang="en-US" sz="2000" dirty="0">
                <a:solidFill>
                  <a:srgbClr val="000000"/>
                </a:solidFill>
              </a:rPr>
              <a:t> </a:t>
            </a:r>
            <a:r>
              <a:rPr lang="en-US" sz="2000" dirty="0" err="1">
                <a:solidFill>
                  <a:srgbClr val="000000"/>
                </a:solidFill>
              </a:rPr>
              <a:t>bien</a:t>
            </a:r>
            <a:r>
              <a:rPr lang="en-US" sz="2000" dirty="0">
                <a:solidFill>
                  <a:srgbClr val="000000"/>
                </a:solidFill>
              </a:rPr>
              <a:t> </a:t>
            </a:r>
            <a:r>
              <a:rPr lang="en-US" sz="2000" dirty="0" err="1">
                <a:solidFill>
                  <a:srgbClr val="000000"/>
                </a:solidFill>
              </a:rPr>
              <a:t>es</a:t>
            </a:r>
            <a:r>
              <a:rPr lang="en-US" sz="2000" dirty="0">
                <a:solidFill>
                  <a:srgbClr val="000000"/>
                </a:solidFill>
              </a:rPr>
              <a:t> un valor </a:t>
            </a:r>
            <a:r>
              <a:rPr lang="en-US" sz="2000" dirty="0" err="1">
                <a:solidFill>
                  <a:srgbClr val="000000"/>
                </a:solidFill>
              </a:rPr>
              <a:t>que</a:t>
            </a:r>
            <a:r>
              <a:rPr lang="en-US" sz="2000" dirty="0">
                <a:solidFill>
                  <a:srgbClr val="000000"/>
                </a:solidFill>
              </a:rPr>
              <a:t> </a:t>
            </a:r>
            <a:r>
              <a:rPr lang="en-US" sz="2000" dirty="0" err="1">
                <a:solidFill>
                  <a:srgbClr val="000000"/>
                </a:solidFill>
              </a:rPr>
              <a:t>podemos</a:t>
            </a:r>
            <a:r>
              <a:rPr lang="en-US" sz="2000" dirty="0">
                <a:solidFill>
                  <a:srgbClr val="000000"/>
                </a:solidFill>
              </a:rPr>
              <a:t> </a:t>
            </a:r>
            <a:r>
              <a:rPr lang="en-US" sz="2000" dirty="0" err="1">
                <a:solidFill>
                  <a:srgbClr val="000000"/>
                </a:solidFill>
              </a:rPr>
              <a:t>conocer</a:t>
            </a:r>
            <a:r>
              <a:rPr lang="en-US" sz="2000" dirty="0">
                <a:solidFill>
                  <a:srgbClr val="000000"/>
                </a:solidFill>
              </a:rPr>
              <a:t>, no </a:t>
            </a:r>
            <a:r>
              <a:rPr lang="en-US" sz="2000" dirty="0" err="1">
                <a:solidFill>
                  <a:srgbClr val="000000"/>
                </a:solidFill>
              </a:rPr>
              <a:t>podemos</a:t>
            </a:r>
            <a:r>
              <a:rPr lang="en-US" sz="2000" dirty="0">
                <a:solidFill>
                  <a:srgbClr val="000000"/>
                </a:solidFill>
              </a:rPr>
              <a:t> </a:t>
            </a:r>
            <a:r>
              <a:rPr lang="en-US" sz="2000" dirty="0" err="1">
                <a:solidFill>
                  <a:srgbClr val="000000"/>
                </a:solidFill>
              </a:rPr>
              <a:t>asignarlo</a:t>
            </a:r>
            <a:r>
              <a:rPr lang="en-US" sz="2000" dirty="0">
                <a:solidFill>
                  <a:srgbClr val="000000"/>
                </a:solidFill>
              </a:rPr>
              <a:t> </a:t>
            </a:r>
            <a:r>
              <a:rPr lang="en-US" sz="2000" dirty="0" err="1">
                <a:solidFill>
                  <a:srgbClr val="000000"/>
                </a:solidFill>
              </a:rPr>
              <a:t>en</a:t>
            </a:r>
            <a:r>
              <a:rPr lang="en-US" sz="2000" dirty="0">
                <a:solidFill>
                  <a:srgbClr val="000000"/>
                </a:solidFill>
              </a:rPr>
              <a:t> forma </a:t>
            </a:r>
            <a:r>
              <a:rPr lang="en-US" sz="2000" dirty="0" err="1">
                <a:solidFill>
                  <a:srgbClr val="000000"/>
                </a:solidFill>
              </a:rPr>
              <a:t>arbitraria</a:t>
            </a:r>
            <a:r>
              <a:rPr lang="en-US" sz="2000" dirty="0">
                <a:solidFill>
                  <a:srgbClr val="000000"/>
                </a:solidFill>
              </a:rPr>
              <a:t>, </a:t>
            </a:r>
            <a:r>
              <a:rPr lang="en-US" sz="2000" dirty="0" err="1">
                <a:solidFill>
                  <a:srgbClr val="000000"/>
                </a:solidFill>
              </a:rPr>
              <a:t>sino</a:t>
            </a:r>
            <a:r>
              <a:rPr lang="en-US" sz="2000" dirty="0">
                <a:solidFill>
                  <a:srgbClr val="000000"/>
                </a:solidFill>
              </a:rPr>
              <a:t> a </a:t>
            </a:r>
            <a:r>
              <a:rPr lang="en-US" sz="2000" dirty="0" err="1">
                <a:solidFill>
                  <a:srgbClr val="000000"/>
                </a:solidFill>
              </a:rPr>
              <a:t>través</a:t>
            </a:r>
            <a:r>
              <a:rPr lang="en-US" sz="2000" dirty="0">
                <a:solidFill>
                  <a:srgbClr val="000000"/>
                </a:solidFill>
              </a:rPr>
              <a:t> de la </a:t>
            </a:r>
            <a:r>
              <a:rPr lang="en-US" sz="2000" dirty="0" err="1">
                <a:solidFill>
                  <a:srgbClr val="000000"/>
                </a:solidFill>
              </a:rPr>
              <a:t>invocación</a:t>
            </a:r>
            <a:r>
              <a:rPr lang="en-US" sz="2000" dirty="0">
                <a:solidFill>
                  <a:srgbClr val="000000"/>
                </a:solidFill>
              </a:rPr>
              <a:t> de </a:t>
            </a:r>
            <a:r>
              <a:rPr lang="en-US" sz="2000" dirty="0" err="1">
                <a:solidFill>
                  <a:srgbClr val="000000"/>
                </a:solidFill>
              </a:rPr>
              <a:t>funciones</a:t>
            </a:r>
            <a:r>
              <a:rPr lang="en-US" sz="2000" dirty="0">
                <a:solidFill>
                  <a:srgbClr val="000000"/>
                </a:solidFill>
              </a:rPr>
              <a:t> y </a:t>
            </a:r>
            <a:r>
              <a:rPr lang="en-US" sz="2000" dirty="0" err="1">
                <a:solidFill>
                  <a:srgbClr val="000000"/>
                </a:solidFill>
              </a:rPr>
              <a:t>operadores</a:t>
            </a:r>
            <a:r>
              <a:rPr lang="en-US" sz="2000" dirty="0">
                <a:solidFill>
                  <a:srgbClr val="000000"/>
                </a:solidFill>
              </a:rPr>
              <a:t> </a:t>
            </a:r>
            <a:r>
              <a:rPr lang="en-US" sz="2000" dirty="0" err="1">
                <a:solidFill>
                  <a:srgbClr val="000000"/>
                </a:solidFill>
              </a:rPr>
              <a:t>especiales</a:t>
            </a:r>
            <a:r>
              <a:rPr lang="en-US" sz="2000" dirty="0">
                <a:solidFill>
                  <a:srgbClr val="000000"/>
                </a:solidFill>
              </a:rPr>
              <a:t>.</a:t>
            </a:r>
          </a:p>
          <a:p>
            <a:pPr marL="341312" marR="0" lvl="0" indent="-341312" algn="just" rtl="0">
              <a:lnSpc>
                <a:spcPct val="97000"/>
              </a:lnSpc>
              <a:spcBef>
                <a:spcPts val="400"/>
              </a:spcBef>
              <a:spcAft>
                <a:spcPts val="0"/>
              </a:spcAft>
              <a:buClr>
                <a:srgbClr val="000000"/>
              </a:buClr>
              <a:buFont typeface="Times New Roman"/>
              <a:buNone/>
            </a:pPr>
            <a:endParaRPr dirty="0">
              <a:solidFill>
                <a:srgbClr val="000000"/>
              </a:solidFill>
            </a:endParaRPr>
          </a:p>
          <a:p>
            <a:pPr marL="341312" marR="0" lvl="0" indent="-341312" algn="just" rtl="0">
              <a:lnSpc>
                <a:spcPct val="97000"/>
              </a:lnSpc>
              <a:spcBef>
                <a:spcPts val="400"/>
              </a:spcBef>
              <a:spcAft>
                <a:spcPts val="0"/>
              </a:spcAft>
              <a:buClr>
                <a:srgbClr val="000000"/>
              </a:buClr>
              <a:buFont typeface="Times New Roman"/>
              <a:buNone/>
            </a:pPr>
            <a:endParaRPr dirty="0">
              <a:solidFill>
                <a:srgbClr val="000000"/>
              </a:solidFil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Punteros</a:t>
            </a:r>
          </a:p>
        </p:txBody>
      </p:sp>
      <p:sp>
        <p:nvSpPr>
          <p:cNvPr id="223" name="Shape 223"/>
          <p:cNvSpPr txBox="1">
            <a:spLocks noGrp="1"/>
          </p:cNvSpPr>
          <p:nvPr>
            <p:ph idx="1"/>
          </p:nvPr>
        </p:nvSpPr>
        <p:spPr>
          <a:xfrm>
            <a:off x="685800" y="1143000"/>
            <a:ext cx="7773900" cy="5238899"/>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just" rtl="0">
              <a:lnSpc>
                <a:spcPct val="97000"/>
              </a:lnSpc>
              <a:spcBef>
                <a:spcPts val="400"/>
              </a:spcBef>
              <a:spcAft>
                <a:spcPts val="0"/>
              </a:spcAft>
              <a:buClr>
                <a:schemeClr val="dk1"/>
              </a:buClr>
              <a:buSzPct val="45833"/>
              <a:buFont typeface="Arial"/>
              <a:buNone/>
            </a:pPr>
            <a:r>
              <a:rPr lang="en-US" sz="2400" b="1" dirty="0" err="1">
                <a:solidFill>
                  <a:srgbClr val="000000"/>
                </a:solidFill>
              </a:rPr>
              <a:t>Operador</a:t>
            </a:r>
            <a:r>
              <a:rPr lang="en-US" sz="2400" b="1" dirty="0">
                <a:solidFill>
                  <a:srgbClr val="000000"/>
                </a:solidFill>
              </a:rPr>
              <a:t> &amp;</a:t>
            </a:r>
          </a:p>
          <a:p>
            <a:pPr marL="341312" marR="0" lvl="0" indent="-341312" algn="just" rtl="0">
              <a:lnSpc>
                <a:spcPct val="97000"/>
              </a:lnSpc>
              <a:spcBef>
                <a:spcPts val="400"/>
              </a:spcBef>
              <a:spcAft>
                <a:spcPts val="0"/>
              </a:spcAft>
              <a:buClr>
                <a:schemeClr val="dk1"/>
              </a:buClr>
              <a:buSzPct val="61111"/>
              <a:buFont typeface="Arial"/>
              <a:buNone/>
            </a:pPr>
            <a:r>
              <a:rPr lang="en-US" dirty="0">
                <a:solidFill>
                  <a:srgbClr val="000000"/>
                </a:solidFill>
              </a:rPr>
              <a:t>    </a:t>
            </a:r>
            <a:r>
              <a:rPr lang="en-US" sz="2000" dirty="0">
                <a:solidFill>
                  <a:srgbClr val="000000"/>
                </a:solidFill>
              </a:rPr>
              <a:t>Este </a:t>
            </a:r>
            <a:r>
              <a:rPr lang="en-US" sz="2000" dirty="0" err="1">
                <a:solidFill>
                  <a:srgbClr val="000000"/>
                </a:solidFill>
              </a:rPr>
              <a:t>operador</a:t>
            </a:r>
            <a:r>
              <a:rPr lang="en-US" sz="2000" dirty="0">
                <a:solidFill>
                  <a:srgbClr val="000000"/>
                </a:solidFill>
              </a:rPr>
              <a:t>, </a:t>
            </a:r>
            <a:r>
              <a:rPr lang="en-US" sz="2000" dirty="0" err="1">
                <a:solidFill>
                  <a:srgbClr val="000000"/>
                </a:solidFill>
              </a:rPr>
              <a:t>aplicado</a:t>
            </a:r>
            <a:r>
              <a:rPr lang="en-US" sz="2000" dirty="0">
                <a:solidFill>
                  <a:srgbClr val="000000"/>
                </a:solidFill>
              </a:rPr>
              <a:t> a </a:t>
            </a:r>
            <a:r>
              <a:rPr lang="en-US" sz="2000" dirty="0" err="1">
                <a:solidFill>
                  <a:srgbClr val="000000"/>
                </a:solidFill>
              </a:rPr>
              <a:t>una</a:t>
            </a:r>
            <a:r>
              <a:rPr lang="en-US" sz="2000" dirty="0">
                <a:solidFill>
                  <a:srgbClr val="000000"/>
                </a:solidFill>
              </a:rPr>
              <a:t> variable </a:t>
            </a:r>
            <a:r>
              <a:rPr lang="en-US" sz="2000" dirty="0" err="1">
                <a:solidFill>
                  <a:srgbClr val="000000"/>
                </a:solidFill>
              </a:rPr>
              <a:t>retorna</a:t>
            </a:r>
            <a:r>
              <a:rPr lang="en-US" sz="2000" dirty="0">
                <a:solidFill>
                  <a:srgbClr val="000000"/>
                </a:solidFill>
              </a:rPr>
              <a:t> la </a:t>
            </a:r>
            <a:r>
              <a:rPr lang="en-US" sz="2000" dirty="0" err="1">
                <a:solidFill>
                  <a:srgbClr val="000000"/>
                </a:solidFill>
              </a:rPr>
              <a:t>dirección</a:t>
            </a:r>
            <a:r>
              <a:rPr lang="en-US" sz="2000" dirty="0">
                <a:solidFill>
                  <a:srgbClr val="000000"/>
                </a:solidFill>
              </a:rPr>
              <a:t> de </a:t>
            </a:r>
            <a:r>
              <a:rPr lang="en-US" sz="2000" dirty="0" err="1">
                <a:solidFill>
                  <a:srgbClr val="000000"/>
                </a:solidFill>
              </a:rPr>
              <a:t>memoria</a:t>
            </a:r>
            <a:r>
              <a:rPr lang="en-US" sz="2000" dirty="0">
                <a:solidFill>
                  <a:srgbClr val="000000"/>
                </a:solidFill>
              </a:rPr>
              <a:t> de la </a:t>
            </a:r>
            <a:r>
              <a:rPr lang="en-US" sz="2000" dirty="0" err="1">
                <a:solidFill>
                  <a:srgbClr val="000000"/>
                </a:solidFill>
              </a:rPr>
              <a:t>misma</a:t>
            </a:r>
            <a:r>
              <a:rPr lang="en-US" sz="2000" dirty="0">
                <a:solidFill>
                  <a:srgbClr val="000000"/>
                </a:solidFill>
              </a:rPr>
              <a:t>.</a:t>
            </a:r>
          </a:p>
          <a:p>
            <a:pPr marL="341312" marR="0" lvl="0" indent="-341312" algn="just" rtl="0">
              <a:lnSpc>
                <a:spcPct val="97000"/>
              </a:lnSpc>
              <a:spcBef>
                <a:spcPts val="400"/>
              </a:spcBef>
              <a:spcAft>
                <a:spcPts val="0"/>
              </a:spcAft>
              <a:buClr>
                <a:schemeClr val="dk1"/>
              </a:buClr>
              <a:buFont typeface="Arial"/>
              <a:buNone/>
            </a:pPr>
            <a:endParaRPr sz="2000" dirty="0">
              <a:solidFill>
                <a:srgbClr val="000000"/>
              </a:solidFill>
            </a:endParaRPr>
          </a:p>
          <a:p>
            <a:pPr marL="341312" marR="0" lvl="0" indent="-341312" algn="just" rtl="0">
              <a:lnSpc>
                <a:spcPct val="97000"/>
              </a:lnSpc>
              <a:spcBef>
                <a:spcPts val="400"/>
              </a:spcBef>
              <a:spcAft>
                <a:spcPts val="0"/>
              </a:spcAft>
              <a:buClr>
                <a:schemeClr val="dk1"/>
              </a:buClr>
              <a:buSzPct val="55000"/>
              <a:buFont typeface="Arial"/>
              <a:buNone/>
            </a:pPr>
            <a:r>
              <a:rPr lang="en-US" sz="2000" dirty="0">
                <a:solidFill>
                  <a:srgbClr val="000000"/>
                </a:solidFill>
              </a:rPr>
              <a:t>     </a:t>
            </a:r>
            <a:r>
              <a:rPr lang="en-US" sz="2000" dirty="0" err="1">
                <a:solidFill>
                  <a:srgbClr val="000000"/>
                </a:solidFill>
              </a:rPr>
              <a:t>sintaxis</a:t>
            </a:r>
            <a:r>
              <a:rPr lang="en-US" sz="2000" dirty="0">
                <a:solidFill>
                  <a:srgbClr val="000000"/>
                </a:solidFill>
              </a:rPr>
              <a:t>: &amp;</a:t>
            </a:r>
            <a:r>
              <a:rPr lang="en-US" sz="2000" dirty="0" err="1">
                <a:solidFill>
                  <a:srgbClr val="000000"/>
                </a:solidFill>
              </a:rPr>
              <a:t>id_variable</a:t>
            </a:r>
            <a:r>
              <a:rPr lang="en-US" sz="2000" dirty="0">
                <a:solidFill>
                  <a:srgbClr val="000000"/>
                </a:solidFill>
              </a:rPr>
              <a:t>		</a:t>
            </a:r>
          </a:p>
          <a:p>
            <a:pPr marL="341312" marR="0" lvl="0" indent="-341312" algn="just" rtl="0">
              <a:lnSpc>
                <a:spcPct val="97000"/>
              </a:lnSpc>
              <a:spcBef>
                <a:spcPts val="400"/>
              </a:spcBef>
              <a:spcAft>
                <a:spcPts val="0"/>
              </a:spcAft>
              <a:buClr>
                <a:schemeClr val="dk1"/>
              </a:buClr>
              <a:buFont typeface="Arial"/>
              <a:buNone/>
            </a:pPr>
            <a:endParaRPr sz="2000" dirty="0">
              <a:solidFill>
                <a:srgbClr val="000000"/>
              </a:solidFill>
            </a:endParaRPr>
          </a:p>
          <a:p>
            <a:pPr marL="341312" marR="0" lvl="0" indent="-341312" algn="just" rtl="0">
              <a:lnSpc>
                <a:spcPct val="97000"/>
              </a:lnSpc>
              <a:spcBef>
                <a:spcPts val="400"/>
              </a:spcBef>
              <a:spcAft>
                <a:spcPts val="0"/>
              </a:spcAft>
              <a:buClr>
                <a:schemeClr val="dk1"/>
              </a:buClr>
              <a:buSzPct val="55000"/>
              <a:buFont typeface="Arial"/>
              <a:buNone/>
            </a:pPr>
            <a:r>
              <a:rPr lang="en-US" sz="2000" dirty="0">
                <a:solidFill>
                  <a:srgbClr val="000000"/>
                </a:solidFill>
              </a:rPr>
              <a:t>    El valor </a:t>
            </a:r>
            <a:r>
              <a:rPr lang="en-US" sz="2000" dirty="0" err="1">
                <a:solidFill>
                  <a:srgbClr val="000000"/>
                </a:solidFill>
              </a:rPr>
              <a:t>retornado</a:t>
            </a:r>
            <a:r>
              <a:rPr lang="en-US" sz="2000" dirty="0">
                <a:solidFill>
                  <a:srgbClr val="000000"/>
                </a:solidFill>
              </a:rPr>
              <a:t> </a:t>
            </a:r>
            <a:r>
              <a:rPr lang="en-US" sz="2000" dirty="0" err="1">
                <a:solidFill>
                  <a:srgbClr val="000000"/>
                </a:solidFill>
              </a:rPr>
              <a:t>puede</a:t>
            </a:r>
            <a:r>
              <a:rPr lang="en-US" sz="2000" dirty="0">
                <a:solidFill>
                  <a:srgbClr val="000000"/>
                </a:solidFill>
              </a:rPr>
              <a:t> </a:t>
            </a:r>
            <a:r>
              <a:rPr lang="en-US" sz="2000" dirty="0" err="1">
                <a:solidFill>
                  <a:srgbClr val="000000"/>
                </a:solidFill>
              </a:rPr>
              <a:t>asignarse</a:t>
            </a:r>
            <a:r>
              <a:rPr lang="en-US" sz="2000" dirty="0">
                <a:solidFill>
                  <a:srgbClr val="000000"/>
                </a:solidFill>
              </a:rPr>
              <a:t> a </a:t>
            </a:r>
            <a:r>
              <a:rPr lang="en-US" sz="2000" dirty="0" err="1">
                <a:solidFill>
                  <a:srgbClr val="000000"/>
                </a:solidFill>
              </a:rPr>
              <a:t>otra</a:t>
            </a:r>
            <a:r>
              <a:rPr lang="en-US" sz="2000" dirty="0">
                <a:solidFill>
                  <a:srgbClr val="000000"/>
                </a:solidFill>
              </a:rPr>
              <a:t> variable o </a:t>
            </a:r>
            <a:r>
              <a:rPr lang="en-US" sz="2000" dirty="0" err="1">
                <a:solidFill>
                  <a:srgbClr val="000000"/>
                </a:solidFill>
              </a:rPr>
              <a:t>imprimirse</a:t>
            </a:r>
            <a:r>
              <a:rPr lang="en-US" sz="2000" dirty="0">
                <a:solidFill>
                  <a:srgbClr val="000000"/>
                </a:solidFill>
              </a:rPr>
              <a:t> </a:t>
            </a:r>
            <a:r>
              <a:rPr lang="en-US" sz="2000" dirty="0" err="1">
                <a:solidFill>
                  <a:srgbClr val="000000"/>
                </a:solidFill>
              </a:rPr>
              <a:t>por</a:t>
            </a:r>
            <a:r>
              <a:rPr lang="en-US" sz="2000" dirty="0">
                <a:solidFill>
                  <a:srgbClr val="000000"/>
                </a:solidFill>
              </a:rPr>
              <a:t> </a:t>
            </a:r>
            <a:r>
              <a:rPr lang="en-US" sz="2000" dirty="0" err="1">
                <a:solidFill>
                  <a:srgbClr val="000000"/>
                </a:solidFill>
              </a:rPr>
              <a:t>pantalla</a:t>
            </a:r>
            <a:r>
              <a:rPr lang="en-US" sz="2000" dirty="0">
                <a:solidFill>
                  <a:srgbClr val="000000"/>
                </a:solidFill>
              </a:rPr>
              <a:t> </a:t>
            </a:r>
            <a:r>
              <a:rPr lang="en-US" sz="2000" dirty="0" err="1">
                <a:solidFill>
                  <a:srgbClr val="000000"/>
                </a:solidFill>
              </a:rPr>
              <a:t>usando</a:t>
            </a:r>
            <a:r>
              <a:rPr lang="en-US" sz="2000" dirty="0">
                <a:solidFill>
                  <a:srgbClr val="000000"/>
                </a:solidFill>
              </a:rPr>
              <a:t> %p.</a:t>
            </a:r>
          </a:p>
          <a:p>
            <a:pPr marL="341312" marR="0" lvl="0" indent="-341312" algn="just" rtl="0">
              <a:lnSpc>
                <a:spcPct val="97000"/>
              </a:lnSpc>
              <a:spcBef>
                <a:spcPts val="400"/>
              </a:spcBef>
              <a:spcAft>
                <a:spcPts val="0"/>
              </a:spcAft>
              <a:buClr>
                <a:srgbClr val="000000"/>
              </a:buClr>
              <a:buSzPct val="25000"/>
              <a:buFont typeface="Times New Roman"/>
              <a:buNone/>
            </a:pPr>
            <a:r>
              <a:rPr lang="en-US" sz="2000" dirty="0">
                <a:solidFill>
                  <a:srgbClr val="000000"/>
                </a:solidFill>
              </a:rPr>
              <a:t>     </a:t>
            </a:r>
            <a:r>
              <a:rPr lang="en-US" sz="2000" i="1" dirty="0" err="1">
                <a:solidFill>
                  <a:srgbClr val="000000"/>
                </a:solidFill>
              </a:rPr>
              <a:t>Ejemplo</a:t>
            </a:r>
            <a:r>
              <a:rPr lang="en-US" sz="2000" i="1" dirty="0">
                <a:solidFill>
                  <a:srgbClr val="000000"/>
                </a:solidFill>
              </a:rPr>
              <a:t>:</a:t>
            </a:r>
          </a:p>
          <a:p>
            <a:pPr marL="341312" marR="0" lvl="0" indent="-341312" algn="just" rtl="0">
              <a:lnSpc>
                <a:spcPct val="97000"/>
              </a:lnSpc>
              <a:spcBef>
                <a:spcPts val="400"/>
              </a:spcBef>
              <a:spcAft>
                <a:spcPts val="0"/>
              </a:spcAft>
              <a:buClr>
                <a:srgbClr val="000000"/>
              </a:buClr>
              <a:buSzPct val="25000"/>
              <a:buFont typeface="Times New Roman"/>
              <a:buNone/>
            </a:pPr>
            <a:r>
              <a:rPr lang="en-US" sz="2000" dirty="0">
                <a:solidFill>
                  <a:srgbClr val="000000"/>
                </a:solidFill>
              </a:rPr>
              <a:t>     </a:t>
            </a:r>
            <a:r>
              <a:rPr lang="en-US" sz="2000" dirty="0" err="1">
                <a:solidFill>
                  <a:srgbClr val="000000"/>
                </a:solidFill>
                <a:latin typeface="Courier New"/>
                <a:ea typeface="Courier New"/>
                <a:cs typeface="Courier New"/>
                <a:sym typeface="Courier New"/>
              </a:rPr>
              <a:t>int</a:t>
            </a:r>
            <a:r>
              <a:rPr lang="en-US" sz="2000" dirty="0">
                <a:solidFill>
                  <a:srgbClr val="000000"/>
                </a:solidFill>
                <a:latin typeface="Courier New"/>
                <a:ea typeface="Courier New"/>
                <a:cs typeface="Courier New"/>
                <a:sym typeface="Courier New"/>
              </a:rPr>
              <a:t> main (){</a:t>
            </a:r>
          </a:p>
          <a:p>
            <a:pPr marL="341312" marR="0" lvl="0" indent="-341312" algn="l" rtl="0">
              <a:lnSpc>
                <a:spcPct val="97000"/>
              </a:lnSpc>
              <a:spcBef>
                <a:spcPts val="400"/>
              </a:spcBef>
              <a:spcAft>
                <a:spcPts val="0"/>
              </a:spcAft>
              <a:buClr>
                <a:srgbClr val="000000"/>
              </a:buClr>
              <a:buSzPct val="25000"/>
              <a:buFont typeface="Times New Roman"/>
              <a:buNone/>
            </a:pPr>
            <a:r>
              <a:rPr lang="en-US" sz="2000" dirty="0">
                <a:solidFill>
                  <a:srgbClr val="000000"/>
                </a:solidFill>
                <a:latin typeface="Courier New"/>
                <a:ea typeface="Courier New"/>
                <a:cs typeface="Courier New"/>
                <a:sym typeface="Courier New"/>
              </a:rPr>
              <a:t>	</a:t>
            </a:r>
            <a:r>
              <a:rPr lang="en-US" sz="2000" dirty="0" smtClean="0">
                <a:solidFill>
                  <a:srgbClr val="000000"/>
                </a:solidFill>
                <a:latin typeface="Courier New"/>
                <a:ea typeface="Courier New"/>
                <a:cs typeface="Courier New"/>
                <a:sym typeface="Courier New"/>
              </a:rPr>
              <a:t>  </a:t>
            </a:r>
            <a:r>
              <a:rPr lang="en-US" sz="2000" b="1" dirty="0" err="1">
                <a:solidFill>
                  <a:srgbClr val="3333CC"/>
                </a:solidFill>
                <a:latin typeface="Courier New"/>
                <a:ea typeface="Courier New"/>
                <a:cs typeface="Courier New"/>
                <a:sym typeface="Courier New"/>
              </a:rPr>
              <a:t>int</a:t>
            </a:r>
            <a:r>
              <a:rPr lang="en-US" sz="2000" b="1" dirty="0">
                <a:solidFill>
                  <a:srgbClr val="3333CC"/>
                </a:solidFill>
                <a:latin typeface="Courier New"/>
                <a:ea typeface="Courier New"/>
                <a:cs typeface="Courier New"/>
                <a:sym typeface="Courier New"/>
              </a:rPr>
              <a:t> </a:t>
            </a:r>
            <a:r>
              <a:rPr lang="en-US" sz="2000" dirty="0">
                <a:solidFill>
                  <a:srgbClr val="000000"/>
                </a:solidFill>
                <a:latin typeface="Courier New"/>
                <a:ea typeface="Courier New"/>
                <a:cs typeface="Courier New"/>
                <a:sym typeface="Courier New"/>
              </a:rPr>
              <a:t>a=2;</a:t>
            </a:r>
          </a:p>
          <a:p>
            <a:pPr marL="341312" marR="0" lvl="0" indent="-341312" algn="l" rtl="0">
              <a:lnSpc>
                <a:spcPct val="97000"/>
              </a:lnSpc>
              <a:spcBef>
                <a:spcPts val="400"/>
              </a:spcBef>
              <a:spcAft>
                <a:spcPts val="0"/>
              </a:spcAft>
              <a:buClr>
                <a:srgbClr val="000000"/>
              </a:buClr>
              <a:buSzPct val="25000"/>
              <a:buFont typeface="Times New Roman"/>
              <a:buNone/>
            </a:pPr>
            <a:r>
              <a:rPr lang="en-US" sz="2000" dirty="0">
                <a:solidFill>
                  <a:srgbClr val="000000"/>
                </a:solidFill>
                <a:latin typeface="Courier New"/>
                <a:ea typeface="Courier New"/>
                <a:cs typeface="Courier New"/>
                <a:sym typeface="Courier New"/>
              </a:rPr>
              <a:t>	  </a:t>
            </a:r>
            <a:r>
              <a:rPr lang="en-US" sz="2000" b="1" dirty="0" err="1">
                <a:solidFill>
                  <a:srgbClr val="3333CC"/>
                </a:solidFill>
                <a:latin typeface="Courier New"/>
                <a:ea typeface="Courier New"/>
                <a:cs typeface="Courier New"/>
                <a:sym typeface="Courier New"/>
              </a:rPr>
              <a:t>printf</a:t>
            </a:r>
            <a:r>
              <a:rPr lang="en-US" sz="2000" b="1" dirty="0">
                <a:solidFill>
                  <a:schemeClr val="tx1"/>
                </a:solidFill>
                <a:latin typeface="Courier New"/>
                <a:ea typeface="Courier New"/>
                <a:cs typeface="Courier New"/>
                <a:sym typeface="Courier New"/>
              </a:rPr>
              <a:t>(</a:t>
            </a:r>
            <a:r>
              <a:rPr lang="en-US" sz="2000" b="1" dirty="0">
                <a:solidFill>
                  <a:srgbClr val="3333CC"/>
                </a:solidFill>
                <a:latin typeface="Courier New"/>
                <a:ea typeface="Courier New"/>
                <a:cs typeface="Courier New"/>
                <a:sym typeface="Courier New"/>
              </a:rPr>
              <a:t>“La </a:t>
            </a:r>
            <a:r>
              <a:rPr lang="en-US" sz="2000" b="1" dirty="0" err="1">
                <a:solidFill>
                  <a:srgbClr val="3333CC"/>
                </a:solidFill>
                <a:latin typeface="Courier New"/>
                <a:ea typeface="Courier New"/>
                <a:cs typeface="Courier New"/>
                <a:sym typeface="Courier New"/>
              </a:rPr>
              <a:t>posicion</a:t>
            </a:r>
            <a:r>
              <a:rPr lang="en-US" sz="2000" b="1" dirty="0">
                <a:solidFill>
                  <a:srgbClr val="3333CC"/>
                </a:solidFill>
                <a:latin typeface="Courier New"/>
                <a:ea typeface="Courier New"/>
                <a:cs typeface="Courier New"/>
                <a:sym typeface="Courier New"/>
              </a:rPr>
              <a:t> de </a:t>
            </a:r>
            <a:r>
              <a:rPr lang="en-US" sz="2000" b="1" dirty="0" err="1">
                <a:solidFill>
                  <a:srgbClr val="3333CC"/>
                </a:solidFill>
                <a:latin typeface="Courier New"/>
                <a:ea typeface="Courier New"/>
                <a:cs typeface="Courier New"/>
                <a:sym typeface="Courier New"/>
              </a:rPr>
              <a:t>memoria</a:t>
            </a:r>
            <a:r>
              <a:rPr lang="en-US" sz="2000" b="1" dirty="0">
                <a:solidFill>
                  <a:srgbClr val="3333CC"/>
                </a:solidFill>
                <a:latin typeface="Courier New"/>
                <a:ea typeface="Courier New"/>
                <a:cs typeface="Courier New"/>
                <a:sym typeface="Courier New"/>
              </a:rPr>
              <a:t> de a </a:t>
            </a:r>
            <a:r>
              <a:rPr lang="en-US" sz="2000" b="1" dirty="0" err="1">
                <a:solidFill>
                  <a:srgbClr val="3333CC"/>
                </a:solidFill>
                <a:latin typeface="Courier New"/>
                <a:ea typeface="Courier New"/>
                <a:cs typeface="Courier New"/>
                <a:sym typeface="Courier New"/>
              </a:rPr>
              <a:t>es</a:t>
            </a:r>
            <a:r>
              <a:rPr lang="en-US" sz="2000" b="1" dirty="0">
                <a:solidFill>
                  <a:srgbClr val="3333CC"/>
                </a:solidFill>
                <a:latin typeface="Courier New"/>
                <a:ea typeface="Courier New"/>
                <a:cs typeface="Courier New"/>
                <a:sym typeface="Courier New"/>
              </a:rPr>
              <a:t> </a:t>
            </a:r>
          </a:p>
          <a:p>
            <a:pPr marL="341312" marR="0" lvl="0" indent="-341312" algn="l" rtl="0">
              <a:lnSpc>
                <a:spcPct val="97000"/>
              </a:lnSpc>
              <a:spcBef>
                <a:spcPts val="400"/>
              </a:spcBef>
              <a:spcAft>
                <a:spcPts val="0"/>
              </a:spcAft>
              <a:buClr>
                <a:srgbClr val="000000"/>
              </a:buClr>
              <a:buSzPct val="25000"/>
              <a:buFont typeface="Times New Roman"/>
              <a:buNone/>
            </a:pPr>
            <a:r>
              <a:rPr lang="en-US" sz="2000" b="1" dirty="0">
                <a:solidFill>
                  <a:srgbClr val="3333CC"/>
                </a:solidFill>
                <a:latin typeface="Courier New"/>
                <a:ea typeface="Courier New"/>
                <a:cs typeface="Courier New"/>
                <a:sym typeface="Courier New"/>
              </a:rPr>
              <a:t>			%d y </a:t>
            </a:r>
            <a:r>
              <a:rPr lang="en-US" sz="2000" b="1" dirty="0" err="1">
                <a:solidFill>
                  <a:srgbClr val="3333CC"/>
                </a:solidFill>
                <a:latin typeface="Courier New"/>
                <a:ea typeface="Courier New"/>
                <a:cs typeface="Courier New"/>
                <a:sym typeface="Courier New"/>
              </a:rPr>
              <a:t>su</a:t>
            </a:r>
            <a:r>
              <a:rPr lang="en-US" sz="2000" b="1" dirty="0">
                <a:solidFill>
                  <a:srgbClr val="3333CC"/>
                </a:solidFill>
                <a:latin typeface="Courier New"/>
                <a:ea typeface="Courier New"/>
                <a:cs typeface="Courier New"/>
                <a:sym typeface="Courier New"/>
              </a:rPr>
              <a:t> </a:t>
            </a:r>
            <a:r>
              <a:rPr lang="en-US" sz="2000" b="1" dirty="0" err="1">
                <a:solidFill>
                  <a:srgbClr val="3333CC"/>
                </a:solidFill>
                <a:latin typeface="Courier New"/>
                <a:ea typeface="Courier New"/>
                <a:cs typeface="Courier New"/>
                <a:sym typeface="Courier New"/>
              </a:rPr>
              <a:t>contenido</a:t>
            </a:r>
            <a:r>
              <a:rPr lang="en-US" sz="2000" b="1" dirty="0">
                <a:solidFill>
                  <a:srgbClr val="3333CC"/>
                </a:solidFill>
                <a:latin typeface="Courier New"/>
                <a:ea typeface="Courier New"/>
                <a:cs typeface="Courier New"/>
                <a:sym typeface="Courier New"/>
              </a:rPr>
              <a:t> </a:t>
            </a:r>
            <a:r>
              <a:rPr lang="en-US" sz="2000" b="1" dirty="0" err="1">
                <a:solidFill>
                  <a:srgbClr val="3333CC"/>
                </a:solidFill>
                <a:latin typeface="Courier New"/>
                <a:ea typeface="Courier New"/>
                <a:cs typeface="Courier New"/>
                <a:sym typeface="Courier New"/>
              </a:rPr>
              <a:t>es</a:t>
            </a:r>
            <a:r>
              <a:rPr lang="en-US" sz="2000" b="1" dirty="0">
                <a:solidFill>
                  <a:srgbClr val="3333CC"/>
                </a:solidFill>
                <a:latin typeface="Courier New"/>
                <a:ea typeface="Courier New"/>
                <a:cs typeface="Courier New"/>
                <a:sym typeface="Courier New"/>
              </a:rPr>
              <a:t> %d”, </a:t>
            </a:r>
            <a:r>
              <a:rPr lang="en-US" sz="2000" dirty="0">
                <a:solidFill>
                  <a:srgbClr val="000000"/>
                </a:solidFill>
                <a:latin typeface="Courier New"/>
                <a:ea typeface="Courier New"/>
                <a:cs typeface="Courier New"/>
                <a:sym typeface="Courier New"/>
              </a:rPr>
              <a:t>&amp;a, a);</a:t>
            </a:r>
          </a:p>
          <a:p>
            <a:pPr marL="341312" marR="0" lvl="0" indent="-341312" algn="l" rtl="0">
              <a:lnSpc>
                <a:spcPct val="97000"/>
              </a:lnSpc>
              <a:spcBef>
                <a:spcPts val="400"/>
              </a:spcBef>
              <a:spcAft>
                <a:spcPts val="0"/>
              </a:spcAft>
              <a:buClr>
                <a:srgbClr val="000000"/>
              </a:buClr>
              <a:buSzPct val="25000"/>
              <a:buFont typeface="Times New Roman"/>
              <a:buNone/>
            </a:pPr>
            <a:r>
              <a:rPr lang="en-US" sz="2000" dirty="0">
                <a:solidFill>
                  <a:srgbClr val="000000"/>
                </a:solidFill>
                <a:latin typeface="Courier New"/>
                <a:ea typeface="Courier New"/>
                <a:cs typeface="Courier New"/>
                <a:sym typeface="Courier New"/>
              </a:rPr>
              <a:t>	 </a:t>
            </a:r>
            <a:r>
              <a:rPr lang="en-US" sz="2000" dirty="0" smtClean="0">
                <a:solidFill>
                  <a:srgbClr val="000000"/>
                </a:solidFill>
                <a:latin typeface="Courier New"/>
                <a:ea typeface="Courier New"/>
                <a:cs typeface="Courier New"/>
                <a:sym typeface="Courier New"/>
              </a:rPr>
              <a:t> </a:t>
            </a:r>
            <a:r>
              <a:rPr lang="en-US" sz="2000" b="1" dirty="0" smtClean="0">
                <a:solidFill>
                  <a:srgbClr val="3333CC"/>
                </a:solidFill>
                <a:latin typeface="Courier New"/>
                <a:ea typeface="Courier New"/>
                <a:cs typeface="Courier New"/>
                <a:sym typeface="Courier New"/>
              </a:rPr>
              <a:t>return </a:t>
            </a:r>
            <a:r>
              <a:rPr lang="en-US" sz="2000" dirty="0">
                <a:solidFill>
                  <a:srgbClr val="000000"/>
                </a:solidFill>
                <a:latin typeface="Courier New"/>
                <a:ea typeface="Courier New"/>
                <a:cs typeface="Courier New"/>
                <a:sym typeface="Courier New"/>
              </a:rPr>
              <a:t>0;</a:t>
            </a:r>
          </a:p>
          <a:p>
            <a:pPr marL="341312" marR="0" lvl="0" indent="-341312" algn="l" rtl="0">
              <a:lnSpc>
                <a:spcPct val="97000"/>
              </a:lnSpc>
              <a:spcBef>
                <a:spcPts val="400"/>
              </a:spcBef>
              <a:spcAft>
                <a:spcPts val="0"/>
              </a:spcAft>
              <a:buClr>
                <a:srgbClr val="000000"/>
              </a:buClr>
              <a:buSzPct val="25000"/>
              <a:buFont typeface="Times New Roman"/>
              <a:buNone/>
            </a:pPr>
            <a:r>
              <a:rPr lang="en-US" sz="2000" dirty="0">
                <a:solidFill>
                  <a:srgbClr val="000000"/>
                </a:solidFill>
                <a:latin typeface="Courier New"/>
                <a:ea typeface="Courier New"/>
                <a:cs typeface="Courier New"/>
                <a:sym typeface="Courier New"/>
              </a:rPr>
              <a:t>  }</a:t>
            </a:r>
          </a:p>
          <a:p>
            <a:pPr marL="341312" marR="0" lvl="0" indent="-341312" algn="just" rtl="0">
              <a:lnSpc>
                <a:spcPct val="97000"/>
              </a:lnSpc>
              <a:spcBef>
                <a:spcPts val="400"/>
              </a:spcBef>
              <a:spcAft>
                <a:spcPts val="0"/>
              </a:spcAft>
              <a:buClr>
                <a:srgbClr val="000000"/>
              </a:buClr>
              <a:buSzPct val="25000"/>
              <a:buFont typeface="Times New Roman"/>
              <a:buNone/>
            </a:pPr>
            <a:r>
              <a:rPr lang="en-US" sz="2000" dirty="0">
                <a:solidFill>
                  <a:srgbClr val="000000"/>
                </a:solidFill>
              </a:rPr>
              <a:t>     </a:t>
            </a:r>
          </a:p>
          <a:p>
            <a:pPr marL="341312" marR="0" lvl="0" indent="-341312" algn="just" rtl="0">
              <a:lnSpc>
                <a:spcPct val="97000"/>
              </a:lnSpc>
              <a:spcBef>
                <a:spcPts val="400"/>
              </a:spcBef>
              <a:spcAft>
                <a:spcPts val="0"/>
              </a:spcAft>
              <a:buClr>
                <a:srgbClr val="000000"/>
              </a:buClr>
              <a:buSzPct val="25000"/>
              <a:buFont typeface="Times New Roman"/>
              <a:buNone/>
            </a:pPr>
            <a:r>
              <a:rPr lang="en-US" sz="2000" dirty="0">
                <a:solidFill>
                  <a:srgbClr val="000000"/>
                </a:solidFill>
              </a:rPr>
              <a:t>	</a:t>
            </a:r>
          </a:p>
        </p:txBody>
      </p:sp>
    </p:spTree>
  </p:cSld>
  <p:clrMapOvr>
    <a:overrideClrMapping bg1="lt1" tx1="dk1" bg2="lt2" tx2="dk2" accent1="accent1" accent2="accent2" accent3="accent3" accent4="accent4" accent5="accent5" accent6="accent6" hlink="hlink" folHlink="folHlink"/>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Punteros</a:t>
            </a:r>
          </a:p>
        </p:txBody>
      </p:sp>
      <p:sp>
        <p:nvSpPr>
          <p:cNvPr id="229" name="Shape 229"/>
          <p:cNvSpPr txBox="1">
            <a:spLocks noGrp="1"/>
          </p:cNvSpPr>
          <p:nvPr>
            <p:ph idx="1"/>
          </p:nvPr>
        </p:nvSpPr>
        <p:spPr>
          <a:xfrm>
            <a:off x="685800" y="1143000"/>
            <a:ext cx="7773900" cy="5238899"/>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7000"/>
              </a:lnSpc>
              <a:spcBef>
                <a:spcPts val="400"/>
              </a:spcBef>
              <a:spcAft>
                <a:spcPts val="0"/>
              </a:spcAft>
              <a:buClr>
                <a:schemeClr val="dk1"/>
              </a:buClr>
              <a:buSzPct val="45833"/>
              <a:buFont typeface="Arial"/>
              <a:buNone/>
            </a:pPr>
            <a:r>
              <a:rPr lang="en-US" sz="2400" b="1" dirty="0" err="1">
                <a:solidFill>
                  <a:srgbClr val="000000"/>
                </a:solidFill>
              </a:rPr>
              <a:t>Definición</a:t>
            </a:r>
            <a:r>
              <a:rPr lang="en-US" sz="2400" b="1" dirty="0">
                <a:solidFill>
                  <a:srgbClr val="000000"/>
                </a:solidFill>
              </a:rPr>
              <a:t> de </a:t>
            </a:r>
            <a:r>
              <a:rPr lang="en-US" sz="2400" b="1" dirty="0" err="1">
                <a:solidFill>
                  <a:srgbClr val="000000"/>
                </a:solidFill>
              </a:rPr>
              <a:t>Puntero</a:t>
            </a:r>
            <a:endParaRPr lang="en-US" sz="2400" b="1" dirty="0">
              <a:solidFill>
                <a:srgbClr val="000000"/>
              </a:solidFill>
            </a:endParaRPr>
          </a:p>
          <a:p>
            <a:pPr marL="341312" marR="0" lvl="0" indent="-341312" algn="just" rtl="0">
              <a:lnSpc>
                <a:spcPct val="97000"/>
              </a:lnSpc>
              <a:spcBef>
                <a:spcPts val="400"/>
              </a:spcBef>
              <a:spcAft>
                <a:spcPts val="0"/>
              </a:spcAft>
              <a:buClr>
                <a:schemeClr val="dk1"/>
              </a:buClr>
              <a:buSzPct val="55000"/>
              <a:buFont typeface="Arial"/>
              <a:buNone/>
            </a:pPr>
            <a:r>
              <a:rPr lang="en-US" sz="2000" dirty="0">
                <a:solidFill>
                  <a:srgbClr val="000000"/>
                </a:solidFill>
              </a:rPr>
              <a:t>  Se </a:t>
            </a:r>
            <a:r>
              <a:rPr lang="en-US" sz="2000" dirty="0" err="1">
                <a:solidFill>
                  <a:srgbClr val="000000"/>
                </a:solidFill>
              </a:rPr>
              <a:t>denomina</a:t>
            </a:r>
            <a:r>
              <a:rPr lang="en-US" sz="2000" dirty="0">
                <a:solidFill>
                  <a:srgbClr val="000000"/>
                </a:solidFill>
              </a:rPr>
              <a:t> variable de </a:t>
            </a:r>
            <a:r>
              <a:rPr lang="en-US" sz="2000" dirty="0" err="1">
                <a:solidFill>
                  <a:srgbClr val="000000"/>
                </a:solidFill>
              </a:rPr>
              <a:t>tipo</a:t>
            </a:r>
            <a:r>
              <a:rPr lang="en-US" sz="2000" dirty="0">
                <a:solidFill>
                  <a:srgbClr val="000000"/>
                </a:solidFill>
              </a:rPr>
              <a:t> </a:t>
            </a:r>
            <a:r>
              <a:rPr lang="en-US" sz="2000" dirty="0" err="1">
                <a:solidFill>
                  <a:srgbClr val="000000"/>
                </a:solidFill>
              </a:rPr>
              <a:t>puntero</a:t>
            </a:r>
            <a:r>
              <a:rPr lang="en-US" sz="2000" dirty="0">
                <a:solidFill>
                  <a:srgbClr val="000000"/>
                </a:solidFill>
              </a:rPr>
              <a:t> a </a:t>
            </a:r>
            <a:r>
              <a:rPr lang="en-US" sz="2000" dirty="0" err="1">
                <a:solidFill>
                  <a:srgbClr val="000000"/>
                </a:solidFill>
              </a:rPr>
              <a:t>aquella</a:t>
            </a:r>
            <a:r>
              <a:rPr lang="en-US" sz="2000" dirty="0">
                <a:solidFill>
                  <a:srgbClr val="000000"/>
                </a:solidFill>
              </a:rPr>
              <a:t> </a:t>
            </a:r>
            <a:r>
              <a:rPr lang="en-US" sz="2000" dirty="0" err="1">
                <a:solidFill>
                  <a:srgbClr val="000000"/>
                </a:solidFill>
              </a:rPr>
              <a:t>que</a:t>
            </a:r>
            <a:r>
              <a:rPr lang="en-US" sz="2000" dirty="0">
                <a:solidFill>
                  <a:srgbClr val="000000"/>
                </a:solidFill>
              </a:rPr>
              <a:t> </a:t>
            </a:r>
            <a:r>
              <a:rPr lang="en-US" sz="2000" dirty="0" err="1">
                <a:solidFill>
                  <a:srgbClr val="000000"/>
                </a:solidFill>
              </a:rPr>
              <a:t>almacena</a:t>
            </a:r>
            <a:r>
              <a:rPr lang="en-US" sz="2000" dirty="0">
                <a:solidFill>
                  <a:srgbClr val="000000"/>
                </a:solidFill>
              </a:rPr>
              <a:t> </a:t>
            </a:r>
            <a:r>
              <a:rPr lang="en-US" sz="2000" dirty="0" err="1">
                <a:solidFill>
                  <a:srgbClr val="000000"/>
                </a:solidFill>
              </a:rPr>
              <a:t>como</a:t>
            </a:r>
            <a:r>
              <a:rPr lang="en-US" sz="2000" dirty="0">
                <a:solidFill>
                  <a:srgbClr val="000000"/>
                </a:solidFill>
              </a:rPr>
              <a:t> </a:t>
            </a:r>
            <a:r>
              <a:rPr lang="en-US" sz="2000" dirty="0" err="1">
                <a:solidFill>
                  <a:srgbClr val="000000"/>
                </a:solidFill>
              </a:rPr>
              <a:t>dato</a:t>
            </a:r>
            <a:r>
              <a:rPr lang="en-US" sz="2000" dirty="0">
                <a:solidFill>
                  <a:srgbClr val="000000"/>
                </a:solidFill>
              </a:rPr>
              <a:t> la </a:t>
            </a:r>
            <a:r>
              <a:rPr lang="en-US" sz="2000" dirty="0" err="1">
                <a:solidFill>
                  <a:srgbClr val="000000"/>
                </a:solidFill>
              </a:rPr>
              <a:t>dirección</a:t>
            </a:r>
            <a:r>
              <a:rPr lang="en-US" sz="2000" dirty="0">
                <a:solidFill>
                  <a:srgbClr val="000000"/>
                </a:solidFill>
              </a:rPr>
              <a:t> de </a:t>
            </a:r>
            <a:r>
              <a:rPr lang="en-US" sz="2000" dirty="0" err="1">
                <a:solidFill>
                  <a:srgbClr val="000000"/>
                </a:solidFill>
              </a:rPr>
              <a:t>memoria</a:t>
            </a:r>
            <a:r>
              <a:rPr lang="en-US" sz="2000" dirty="0">
                <a:solidFill>
                  <a:srgbClr val="000000"/>
                </a:solidFill>
              </a:rPr>
              <a:t> de </a:t>
            </a:r>
            <a:r>
              <a:rPr lang="en-US" sz="2000" dirty="0" err="1">
                <a:solidFill>
                  <a:srgbClr val="000000"/>
                </a:solidFill>
              </a:rPr>
              <a:t>otra</a:t>
            </a:r>
            <a:r>
              <a:rPr lang="en-US" sz="2000" dirty="0">
                <a:solidFill>
                  <a:srgbClr val="000000"/>
                </a:solidFill>
              </a:rPr>
              <a:t> variable.</a:t>
            </a:r>
          </a:p>
          <a:p>
            <a:pPr marL="341312" marR="0" lvl="0" indent="-341312" algn="just" rtl="0">
              <a:lnSpc>
                <a:spcPct val="97000"/>
              </a:lnSpc>
              <a:spcBef>
                <a:spcPts val="400"/>
              </a:spcBef>
              <a:spcAft>
                <a:spcPts val="0"/>
              </a:spcAft>
              <a:buClr>
                <a:schemeClr val="dk1"/>
              </a:buClr>
              <a:buFont typeface="Arial"/>
              <a:buNone/>
            </a:pPr>
            <a:endParaRPr sz="2000" dirty="0">
              <a:solidFill>
                <a:srgbClr val="000000"/>
              </a:solidFill>
            </a:endParaRPr>
          </a:p>
          <a:p>
            <a:pPr marL="798512" marR="0" lvl="0" indent="-341312" algn="just" rtl="0">
              <a:lnSpc>
                <a:spcPct val="97000"/>
              </a:lnSpc>
              <a:spcBef>
                <a:spcPts val="400"/>
              </a:spcBef>
              <a:spcAft>
                <a:spcPts val="0"/>
              </a:spcAft>
              <a:buClr>
                <a:schemeClr val="dk1"/>
              </a:buClr>
              <a:buSzPct val="55000"/>
              <a:buFont typeface="Arial"/>
              <a:buNone/>
            </a:pPr>
            <a:r>
              <a:rPr lang="en-US" sz="2000" dirty="0" err="1">
                <a:solidFill>
                  <a:srgbClr val="000000"/>
                </a:solidFill>
              </a:rPr>
              <a:t>sintaxis</a:t>
            </a:r>
            <a:r>
              <a:rPr lang="en-US" sz="2000" dirty="0">
                <a:solidFill>
                  <a:srgbClr val="000000"/>
                </a:solidFill>
              </a:rPr>
              <a:t>: </a:t>
            </a:r>
            <a:r>
              <a:rPr lang="en-US" sz="2000" dirty="0" err="1">
                <a:solidFill>
                  <a:srgbClr val="000000"/>
                </a:solidFill>
              </a:rPr>
              <a:t>tipo_dato</a:t>
            </a:r>
            <a:r>
              <a:rPr lang="en-US" sz="2000" dirty="0">
                <a:solidFill>
                  <a:srgbClr val="000000"/>
                </a:solidFill>
              </a:rPr>
              <a:t> * </a:t>
            </a:r>
            <a:r>
              <a:rPr lang="en-US" sz="2000" dirty="0" err="1">
                <a:solidFill>
                  <a:srgbClr val="000000"/>
                </a:solidFill>
              </a:rPr>
              <a:t>id_variable</a:t>
            </a:r>
            <a:r>
              <a:rPr lang="en-US" sz="2000" dirty="0">
                <a:solidFill>
                  <a:srgbClr val="000000"/>
                </a:solidFill>
              </a:rPr>
              <a:t>;</a:t>
            </a:r>
          </a:p>
          <a:p>
            <a:pPr marL="798512" marR="0" lvl="0" indent="-341312" algn="just" rtl="0">
              <a:lnSpc>
                <a:spcPct val="97000"/>
              </a:lnSpc>
              <a:spcBef>
                <a:spcPts val="400"/>
              </a:spcBef>
              <a:spcAft>
                <a:spcPts val="0"/>
              </a:spcAft>
              <a:buClr>
                <a:schemeClr val="dk1"/>
              </a:buClr>
              <a:buFont typeface="Arial"/>
              <a:buNone/>
            </a:pPr>
            <a:endParaRPr sz="2000" dirty="0">
              <a:solidFill>
                <a:srgbClr val="000000"/>
              </a:solidFill>
            </a:endParaRPr>
          </a:p>
          <a:p>
            <a:pPr marL="341312" marR="0" lvl="0" indent="-341312" algn="just" rtl="0">
              <a:lnSpc>
                <a:spcPct val="97000"/>
              </a:lnSpc>
              <a:spcBef>
                <a:spcPts val="400"/>
              </a:spcBef>
              <a:spcAft>
                <a:spcPts val="0"/>
              </a:spcAft>
              <a:buClr>
                <a:schemeClr val="dk1"/>
              </a:buClr>
              <a:buSzPct val="55000"/>
              <a:buFont typeface="Arial"/>
              <a:buNone/>
            </a:pPr>
            <a:r>
              <a:rPr lang="en-US" sz="2000" dirty="0">
                <a:solidFill>
                  <a:srgbClr val="000000"/>
                </a:solidFill>
              </a:rPr>
              <a:t>   La variable </a:t>
            </a:r>
            <a:r>
              <a:rPr lang="en-US" sz="2000" dirty="0" err="1">
                <a:solidFill>
                  <a:srgbClr val="000000"/>
                </a:solidFill>
              </a:rPr>
              <a:t>id_variable</a:t>
            </a:r>
            <a:r>
              <a:rPr lang="en-US" sz="2000" dirty="0">
                <a:solidFill>
                  <a:srgbClr val="000000"/>
                </a:solidFill>
              </a:rPr>
              <a:t> </a:t>
            </a:r>
            <a:r>
              <a:rPr lang="en-US" sz="2000" dirty="0" err="1">
                <a:solidFill>
                  <a:srgbClr val="000000"/>
                </a:solidFill>
              </a:rPr>
              <a:t>podrá</a:t>
            </a:r>
            <a:r>
              <a:rPr lang="en-US" sz="2000" dirty="0">
                <a:solidFill>
                  <a:srgbClr val="000000"/>
                </a:solidFill>
              </a:rPr>
              <a:t> </a:t>
            </a:r>
            <a:r>
              <a:rPr lang="en-US" sz="2000" dirty="0" err="1">
                <a:solidFill>
                  <a:srgbClr val="000000"/>
                </a:solidFill>
              </a:rPr>
              <a:t>almacenar</a:t>
            </a:r>
            <a:r>
              <a:rPr lang="en-US" sz="2000" dirty="0">
                <a:solidFill>
                  <a:srgbClr val="000000"/>
                </a:solidFill>
              </a:rPr>
              <a:t> la </a:t>
            </a:r>
            <a:r>
              <a:rPr lang="en-US" sz="2000" dirty="0" err="1">
                <a:solidFill>
                  <a:srgbClr val="000000"/>
                </a:solidFill>
              </a:rPr>
              <a:t>dirección</a:t>
            </a:r>
            <a:r>
              <a:rPr lang="en-US" sz="2000" dirty="0">
                <a:solidFill>
                  <a:srgbClr val="000000"/>
                </a:solidFill>
              </a:rPr>
              <a:t> de </a:t>
            </a:r>
            <a:r>
              <a:rPr lang="en-US" sz="2000" dirty="0" err="1">
                <a:solidFill>
                  <a:srgbClr val="000000"/>
                </a:solidFill>
              </a:rPr>
              <a:t>memoria</a:t>
            </a:r>
            <a:r>
              <a:rPr lang="en-US" sz="2000" dirty="0">
                <a:solidFill>
                  <a:srgbClr val="000000"/>
                </a:solidFill>
              </a:rPr>
              <a:t> de </a:t>
            </a:r>
            <a:r>
              <a:rPr lang="en-US" sz="2000" dirty="0" err="1">
                <a:solidFill>
                  <a:srgbClr val="000000"/>
                </a:solidFill>
              </a:rPr>
              <a:t>otra</a:t>
            </a:r>
            <a:r>
              <a:rPr lang="en-US" sz="2000" dirty="0">
                <a:solidFill>
                  <a:srgbClr val="000000"/>
                </a:solidFill>
              </a:rPr>
              <a:t> variable de </a:t>
            </a:r>
            <a:r>
              <a:rPr lang="en-US" sz="2000" dirty="0" err="1">
                <a:solidFill>
                  <a:srgbClr val="000000"/>
                </a:solidFill>
              </a:rPr>
              <a:t>tipo</a:t>
            </a:r>
            <a:r>
              <a:rPr lang="en-US" sz="2000" dirty="0">
                <a:solidFill>
                  <a:srgbClr val="000000"/>
                </a:solidFill>
              </a:rPr>
              <a:t> </a:t>
            </a:r>
            <a:r>
              <a:rPr lang="en-US" sz="2000" dirty="0" err="1">
                <a:solidFill>
                  <a:srgbClr val="000000"/>
                </a:solidFill>
              </a:rPr>
              <a:t>tipo_dato</a:t>
            </a:r>
            <a:r>
              <a:rPr lang="en-US" sz="2000" dirty="0">
                <a:solidFill>
                  <a:srgbClr val="000000"/>
                </a:solidFill>
              </a:rPr>
              <a:t>.</a:t>
            </a:r>
          </a:p>
          <a:p>
            <a:pPr lvl="0" indent="0" algn="just" rtl="0">
              <a:lnSpc>
                <a:spcPct val="97000"/>
              </a:lnSpc>
              <a:spcBef>
                <a:spcPts val="400"/>
              </a:spcBef>
              <a:buClr>
                <a:schemeClr val="dk1"/>
              </a:buClr>
              <a:buSzPct val="25000"/>
              <a:buFont typeface="Times New Roman"/>
              <a:buNone/>
            </a:pPr>
            <a:r>
              <a:rPr lang="en-US" sz="2000" i="1" dirty="0">
                <a:solidFill>
                  <a:schemeClr val="dk1"/>
                </a:solidFill>
              </a:rPr>
              <a:t>    </a:t>
            </a:r>
            <a:r>
              <a:rPr lang="en-US" sz="2000" i="1" dirty="0" err="1">
                <a:solidFill>
                  <a:schemeClr val="dk1"/>
                </a:solidFill>
              </a:rPr>
              <a:t>Ejemplo</a:t>
            </a:r>
            <a:r>
              <a:rPr lang="en-US" sz="2000" i="1" dirty="0">
                <a:solidFill>
                  <a:schemeClr val="dk1"/>
                </a:solidFill>
              </a:rPr>
              <a:t>:</a:t>
            </a:r>
          </a:p>
          <a:p>
            <a:pPr lvl="0" indent="0" algn="just" rtl="0">
              <a:lnSpc>
                <a:spcPct val="97000"/>
              </a:lnSpc>
              <a:spcBef>
                <a:spcPts val="400"/>
              </a:spcBef>
              <a:buClr>
                <a:schemeClr val="dk1"/>
              </a:buClr>
              <a:buSzPct val="25000"/>
              <a:buFont typeface="Times New Roman"/>
              <a:buNone/>
            </a:pPr>
            <a:r>
              <a:rPr lang="en-US" sz="2000" dirty="0">
                <a:solidFill>
                  <a:schemeClr val="dk1"/>
                </a:solidFill>
              </a:rPr>
              <a:t>     </a:t>
            </a:r>
            <a:r>
              <a:rPr lang="en-US" sz="2000" dirty="0" err="1">
                <a:solidFill>
                  <a:schemeClr val="dk1"/>
                </a:solidFill>
                <a:latin typeface="Courier New"/>
                <a:ea typeface="Courier New"/>
                <a:cs typeface="Courier New"/>
                <a:sym typeface="Courier New"/>
              </a:rPr>
              <a:t>int</a:t>
            </a:r>
            <a:r>
              <a:rPr lang="en-US" sz="2000" dirty="0">
                <a:solidFill>
                  <a:schemeClr val="dk1"/>
                </a:solidFill>
                <a:latin typeface="Courier New"/>
                <a:ea typeface="Courier New"/>
                <a:cs typeface="Courier New"/>
                <a:sym typeface="Courier New"/>
              </a:rPr>
              <a:t> main (){</a:t>
            </a:r>
          </a:p>
          <a:p>
            <a:pPr lvl="0" indent="0" rtl="0">
              <a:lnSpc>
                <a:spcPct val="97000"/>
              </a:lnSpc>
              <a:spcBef>
                <a:spcPts val="400"/>
              </a:spcBef>
              <a:buClr>
                <a:schemeClr val="dk1"/>
              </a:buClr>
              <a:buSzPct val="25000"/>
              <a:buFont typeface="Times New Roman"/>
              <a:buNone/>
            </a:pPr>
            <a:r>
              <a:rPr lang="en-US" sz="2000" dirty="0">
                <a:solidFill>
                  <a:schemeClr val="dk1"/>
                </a:solidFill>
                <a:latin typeface="Courier New"/>
                <a:ea typeface="Courier New"/>
                <a:cs typeface="Courier New"/>
                <a:sym typeface="Courier New"/>
              </a:rPr>
              <a:t>	</a:t>
            </a:r>
            <a:r>
              <a:rPr lang="en-US" sz="2000" dirty="0" smtClean="0">
                <a:solidFill>
                  <a:schemeClr val="dk1"/>
                </a:solidFill>
                <a:latin typeface="Courier New"/>
                <a:ea typeface="Courier New"/>
                <a:cs typeface="Courier New"/>
                <a:sym typeface="Courier New"/>
              </a:rPr>
              <a:t>  </a:t>
            </a:r>
            <a:r>
              <a:rPr lang="en-US" sz="2000" b="1" dirty="0" err="1" smtClean="0">
                <a:solidFill>
                  <a:srgbClr val="3333CC"/>
                </a:solidFill>
                <a:latin typeface="Courier New"/>
                <a:ea typeface="Courier New"/>
                <a:cs typeface="Courier New"/>
                <a:sym typeface="Courier New"/>
              </a:rPr>
              <a:t>int</a:t>
            </a:r>
            <a:r>
              <a:rPr lang="en-US" sz="2000" b="1" dirty="0" smtClean="0">
                <a:solidFill>
                  <a:srgbClr val="3333CC"/>
                </a:solidFill>
                <a:latin typeface="Courier New"/>
                <a:ea typeface="Courier New"/>
                <a:cs typeface="Courier New"/>
                <a:sym typeface="Courier New"/>
              </a:rPr>
              <a:t> </a:t>
            </a:r>
            <a:r>
              <a:rPr lang="en-US" sz="2000" dirty="0">
                <a:solidFill>
                  <a:schemeClr val="dk1"/>
                </a:solidFill>
                <a:latin typeface="Courier New"/>
                <a:ea typeface="Courier New"/>
                <a:cs typeface="Courier New"/>
                <a:sym typeface="Courier New"/>
              </a:rPr>
              <a:t>a=2;</a:t>
            </a:r>
          </a:p>
          <a:p>
            <a:pPr lvl="0" indent="0" rtl="0">
              <a:lnSpc>
                <a:spcPct val="97000"/>
              </a:lnSpc>
              <a:spcBef>
                <a:spcPts val="400"/>
              </a:spcBef>
              <a:buClr>
                <a:schemeClr val="dk1"/>
              </a:buClr>
              <a:buSzPct val="25000"/>
              <a:buFont typeface="Times New Roman"/>
              <a:buNone/>
            </a:pPr>
            <a:r>
              <a:rPr lang="en-US" sz="2000" dirty="0">
                <a:solidFill>
                  <a:schemeClr val="dk1"/>
                </a:solidFill>
                <a:latin typeface="Courier New"/>
                <a:ea typeface="Courier New"/>
                <a:cs typeface="Courier New"/>
                <a:sym typeface="Courier New"/>
              </a:rPr>
              <a:t>	  </a:t>
            </a:r>
            <a:r>
              <a:rPr lang="en-US" sz="2000" b="1" dirty="0" err="1">
                <a:solidFill>
                  <a:srgbClr val="3333CC"/>
                </a:solidFill>
                <a:latin typeface="Courier New"/>
                <a:ea typeface="Courier New"/>
                <a:cs typeface="Courier New"/>
                <a:sym typeface="Courier New"/>
              </a:rPr>
              <a:t>int</a:t>
            </a:r>
            <a:r>
              <a:rPr lang="en-US" sz="2000" b="1" dirty="0">
                <a:solidFill>
                  <a:srgbClr val="3333CC"/>
                </a:solidFill>
                <a:latin typeface="Courier New"/>
                <a:ea typeface="Courier New"/>
                <a:cs typeface="Courier New"/>
                <a:sym typeface="Courier New"/>
              </a:rPr>
              <a:t> *</a:t>
            </a:r>
            <a:r>
              <a:rPr lang="en-US" sz="2000" dirty="0">
                <a:solidFill>
                  <a:schemeClr val="dk1"/>
                </a:solidFill>
                <a:latin typeface="Courier New"/>
                <a:ea typeface="Courier New"/>
                <a:cs typeface="Courier New"/>
                <a:sym typeface="Courier New"/>
              </a:rPr>
              <a:t> p= &amp;a;</a:t>
            </a:r>
          </a:p>
          <a:p>
            <a:pPr lvl="0" indent="0" rtl="0">
              <a:lnSpc>
                <a:spcPct val="97000"/>
              </a:lnSpc>
              <a:spcBef>
                <a:spcPts val="400"/>
              </a:spcBef>
              <a:buClr>
                <a:schemeClr val="dk1"/>
              </a:buClr>
              <a:buSzPct val="25000"/>
              <a:buFont typeface="Times New Roman"/>
              <a:buNone/>
            </a:pPr>
            <a:r>
              <a:rPr lang="en-US" sz="2000" dirty="0">
                <a:solidFill>
                  <a:schemeClr val="dk1"/>
                </a:solidFill>
                <a:latin typeface="Courier New"/>
                <a:ea typeface="Courier New"/>
                <a:cs typeface="Courier New"/>
                <a:sym typeface="Courier New"/>
              </a:rPr>
              <a:t>	</a:t>
            </a:r>
            <a:r>
              <a:rPr lang="en-US" sz="2000" dirty="0" smtClean="0">
                <a:solidFill>
                  <a:schemeClr val="dk1"/>
                </a:solidFill>
                <a:latin typeface="Courier New"/>
                <a:ea typeface="Courier New"/>
                <a:cs typeface="Courier New"/>
                <a:sym typeface="Courier New"/>
              </a:rPr>
              <a:t>  </a:t>
            </a:r>
            <a:r>
              <a:rPr lang="en-US" sz="2000" b="1" dirty="0" smtClean="0">
                <a:solidFill>
                  <a:srgbClr val="3333CC"/>
                </a:solidFill>
                <a:latin typeface="Courier New"/>
                <a:ea typeface="Courier New"/>
                <a:cs typeface="Courier New"/>
                <a:sym typeface="Courier New"/>
              </a:rPr>
              <a:t>return </a:t>
            </a:r>
            <a:r>
              <a:rPr lang="en-US" sz="2000" dirty="0">
                <a:solidFill>
                  <a:schemeClr val="dk1"/>
                </a:solidFill>
                <a:latin typeface="Courier New"/>
                <a:ea typeface="Courier New"/>
                <a:cs typeface="Courier New"/>
                <a:sym typeface="Courier New"/>
              </a:rPr>
              <a:t>0;</a:t>
            </a:r>
          </a:p>
          <a:p>
            <a:pPr lvl="0" indent="0" rtl="0">
              <a:lnSpc>
                <a:spcPct val="97000"/>
              </a:lnSpc>
              <a:spcBef>
                <a:spcPts val="400"/>
              </a:spcBef>
              <a:buClr>
                <a:schemeClr val="dk1"/>
              </a:buClr>
              <a:buSzPct val="25000"/>
              <a:buFont typeface="Times New Roman"/>
              <a:buNone/>
            </a:pPr>
            <a:r>
              <a:rPr lang="en-US" sz="2000" dirty="0">
                <a:solidFill>
                  <a:schemeClr val="dk1"/>
                </a:solidFill>
                <a:latin typeface="Courier New"/>
                <a:ea typeface="Courier New"/>
                <a:cs typeface="Courier New"/>
                <a:sym typeface="Courier New"/>
              </a:rPr>
              <a:t>  }</a:t>
            </a:r>
          </a:p>
          <a:p>
            <a:pPr marL="341312" marR="0" lvl="0" indent="-341312" algn="just" rtl="0">
              <a:lnSpc>
                <a:spcPct val="97000"/>
              </a:lnSpc>
              <a:spcBef>
                <a:spcPts val="400"/>
              </a:spcBef>
              <a:spcAft>
                <a:spcPts val="0"/>
              </a:spcAft>
              <a:buClr>
                <a:srgbClr val="000000"/>
              </a:buClr>
              <a:buFont typeface="Times New Roman"/>
              <a:buNone/>
            </a:pPr>
            <a:endParaRPr sz="2000" dirty="0">
              <a:solidFill>
                <a:srgbClr val="000000"/>
              </a:solidFil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Punteros</a:t>
            </a:r>
          </a:p>
        </p:txBody>
      </p:sp>
      <p:sp>
        <p:nvSpPr>
          <p:cNvPr id="235" name="Shape 235"/>
          <p:cNvSpPr txBox="1">
            <a:spLocks noGrp="1"/>
          </p:cNvSpPr>
          <p:nvPr>
            <p:ph idx="1"/>
          </p:nvPr>
        </p:nvSpPr>
        <p:spPr>
          <a:xfrm>
            <a:off x="685800" y="1143000"/>
            <a:ext cx="7773900" cy="5238899"/>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just" rtl="0">
              <a:lnSpc>
                <a:spcPct val="97000"/>
              </a:lnSpc>
              <a:spcBef>
                <a:spcPts val="400"/>
              </a:spcBef>
              <a:spcAft>
                <a:spcPts val="0"/>
              </a:spcAft>
              <a:buClr>
                <a:schemeClr val="dk1"/>
              </a:buClr>
              <a:buSzPct val="55000"/>
              <a:buFont typeface="Arial"/>
              <a:buNone/>
            </a:pPr>
            <a:r>
              <a:rPr lang="en-US" sz="2000">
                <a:solidFill>
                  <a:srgbClr val="000000"/>
                </a:solidFill>
              </a:rPr>
              <a:t>Para poder acceder a la variable apuntada (variable cuya dirección de memoria almacena la variable de tipo puntero) se utiliza el mismo operador *.</a:t>
            </a:r>
          </a:p>
          <a:p>
            <a:pPr marL="341312" marR="0" lvl="0" indent="-341312" algn="just" rtl="0">
              <a:lnSpc>
                <a:spcPct val="97000"/>
              </a:lnSpc>
              <a:spcBef>
                <a:spcPts val="400"/>
              </a:spcBef>
              <a:spcAft>
                <a:spcPts val="0"/>
              </a:spcAft>
              <a:buClr>
                <a:schemeClr val="dk1"/>
              </a:buClr>
              <a:buSzPct val="55000"/>
              <a:buFont typeface="Arial"/>
              <a:buNone/>
            </a:pPr>
            <a:r>
              <a:rPr lang="en-US" sz="2000">
                <a:solidFill>
                  <a:srgbClr val="000000"/>
                </a:solidFill>
              </a:rPr>
              <a:t>Siguiendo el ejemplo anterior, p contiene la dirección de memoria de la variable *p (se dice “p apuntada”).</a:t>
            </a:r>
          </a:p>
          <a:p>
            <a:pPr marL="341312" marR="0" lvl="0" indent="-341312" algn="just" rtl="0">
              <a:lnSpc>
                <a:spcPct val="97000"/>
              </a:lnSpc>
              <a:spcBef>
                <a:spcPts val="400"/>
              </a:spcBef>
              <a:spcAft>
                <a:spcPts val="0"/>
              </a:spcAft>
              <a:buClr>
                <a:schemeClr val="dk1"/>
              </a:buClr>
              <a:buSzPct val="55000"/>
              <a:buFont typeface="Arial"/>
              <a:buNone/>
            </a:pPr>
            <a:r>
              <a:rPr lang="en-US" sz="2000">
                <a:solidFill>
                  <a:srgbClr val="000000"/>
                </a:solidFill>
              </a:rPr>
              <a:t>Como se aclaró previamente, no se puede asignar a una variable puntero un valor arbitrario, o sea, las direcciones de memoria no pueden ser ingresadas por el programador en forma directa, no se pueden inventar. Cómo se hace entonces para obtener una dirección de memoria y así asignarla a una variable de tipo puntero?.</a:t>
            </a:r>
          </a:p>
          <a:p>
            <a:pPr marL="341312" marR="0" lvl="0" indent="-341312" algn="just" rtl="0">
              <a:lnSpc>
                <a:spcPct val="97000"/>
              </a:lnSpc>
              <a:spcBef>
                <a:spcPts val="400"/>
              </a:spcBef>
              <a:spcAft>
                <a:spcPts val="0"/>
              </a:spcAft>
              <a:buClr>
                <a:schemeClr val="dk1"/>
              </a:buClr>
              <a:buSzPct val="55000"/>
              <a:buFont typeface="Arial"/>
              <a:buNone/>
            </a:pPr>
            <a:r>
              <a:rPr lang="en-US" sz="2000" i="1">
                <a:solidFill>
                  <a:srgbClr val="000000"/>
                </a:solidFill>
              </a:rPr>
              <a:t>Existen dos recursos:</a:t>
            </a:r>
          </a:p>
          <a:p>
            <a:pPr marL="341312" marR="0" lvl="0" indent="-341312" algn="just" rtl="0">
              <a:lnSpc>
                <a:spcPct val="97000"/>
              </a:lnSpc>
              <a:spcBef>
                <a:spcPts val="400"/>
              </a:spcBef>
              <a:spcAft>
                <a:spcPts val="0"/>
              </a:spcAft>
              <a:buClr>
                <a:schemeClr val="dk1"/>
              </a:buClr>
              <a:buSzPct val="55000"/>
              <a:buFont typeface="Arial"/>
              <a:buNone/>
            </a:pPr>
            <a:r>
              <a:rPr lang="en-US" sz="2000">
                <a:solidFill>
                  <a:srgbClr val="000000"/>
                </a:solidFill>
              </a:rPr>
              <a:t>1. usar el operador &amp; (que retorna justamente la dirección de memoria de una variable existente).</a:t>
            </a:r>
          </a:p>
          <a:p>
            <a:pPr marL="341312" marR="0" lvl="0" indent="-341312" algn="just" rtl="0">
              <a:lnSpc>
                <a:spcPct val="97000"/>
              </a:lnSpc>
              <a:spcBef>
                <a:spcPts val="400"/>
              </a:spcBef>
              <a:spcAft>
                <a:spcPts val="0"/>
              </a:spcAft>
              <a:buClr>
                <a:schemeClr val="dk1"/>
              </a:buClr>
              <a:buSzPct val="55000"/>
              <a:buFont typeface="Arial"/>
              <a:buNone/>
            </a:pPr>
            <a:r>
              <a:rPr lang="en-US" sz="2000">
                <a:solidFill>
                  <a:srgbClr val="000000"/>
                </a:solidFill>
              </a:rPr>
              <a:t>2. usar la función malloc(), que busca una zona disponible de memoria, la reserva y retorna su dirección.</a:t>
            </a:r>
          </a:p>
          <a:p>
            <a:pPr marL="341312" marR="0" lvl="0" indent="-341312" algn="l" rtl="0">
              <a:lnSpc>
                <a:spcPct val="97000"/>
              </a:lnSpc>
              <a:spcBef>
                <a:spcPts val="400"/>
              </a:spcBef>
              <a:spcAft>
                <a:spcPts val="0"/>
              </a:spcAft>
              <a:buClr>
                <a:schemeClr val="dk1"/>
              </a:buClr>
              <a:buFont typeface="Arial"/>
              <a:buNone/>
            </a:pPr>
            <a:endParaRPr sz="2000" b="1">
              <a:solidFill>
                <a:srgbClr val="000000"/>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Shape 107"/>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08" name="Shape 108"/>
          <p:cNvSpPr txBox="1">
            <a:spLocks noGrp="1"/>
          </p:cNvSpPr>
          <p:nvPr>
            <p:ph type="title"/>
          </p:nvPr>
        </p:nvSpPr>
        <p:spPr>
          <a:xfrm>
            <a:off x="685800" y="304800"/>
            <a:ext cx="77724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a:solidFill>
                  <a:srgbClr val="000000"/>
                </a:solidFill>
                <a:latin typeface="Comic Sans MS"/>
                <a:ea typeface="Comic Sans MS"/>
                <a:cs typeface="Comic Sans MS"/>
                <a:sym typeface="Comic Sans MS"/>
              </a:rPr>
              <a:t>Funciones</a:t>
            </a:r>
          </a:p>
        </p:txBody>
      </p:sp>
      <p:sp>
        <p:nvSpPr>
          <p:cNvPr id="109" name="Shape 109"/>
          <p:cNvSpPr txBox="1">
            <a:spLocks noGrp="1"/>
          </p:cNvSpPr>
          <p:nvPr>
            <p:ph idx="1"/>
          </p:nvPr>
        </p:nvSpPr>
        <p:spPr>
          <a:xfrm>
            <a:off x="685800" y="1524000"/>
            <a:ext cx="7772400" cy="5492749"/>
          </a:xfrm>
          <a:prstGeom prst="rect">
            <a:avLst/>
          </a:prstGeom>
          <a:noFill/>
          <a:ln>
            <a:noFill/>
          </a:ln>
        </p:spPr>
        <p:txBody>
          <a:bodyPr lIns="90000" tIns="46800" rIns="90000" bIns="46800" anchor="t" anchorCtr="0">
            <a:noAutofit/>
          </a:bodyPr>
          <a:lstStyle/>
          <a:p>
            <a:pPr marL="341312" marR="0" lvl="0" indent="-341312" algn="l" rtl="0">
              <a:lnSpc>
                <a:spcPct val="90000"/>
              </a:lnSpc>
              <a:spcBef>
                <a:spcPts val="0"/>
              </a:spcBef>
              <a:spcAft>
                <a:spcPts val="0"/>
              </a:spcAft>
              <a:buClr>
                <a:srgbClr val="000000"/>
              </a:buClr>
              <a:buSzPct val="100000"/>
              <a:buFont typeface="Times New Roman"/>
              <a:buChar char="•"/>
            </a:pPr>
            <a:r>
              <a:rPr lang="en-US" sz="2800" b="0" i="0" u="none" strike="noStrike" cap="none" baseline="0" dirty="0" err="1">
                <a:solidFill>
                  <a:srgbClr val="000000"/>
                </a:solidFill>
                <a:latin typeface="Arial"/>
                <a:ea typeface="Arial"/>
                <a:cs typeface="Arial"/>
                <a:sym typeface="Arial"/>
              </a:rPr>
              <a:t>Definición</a:t>
            </a:r>
            <a:r>
              <a:rPr lang="en-US" sz="28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Las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 son los </a:t>
            </a:r>
            <a:r>
              <a:rPr lang="en-US" sz="2400" b="0" i="0" u="none" strike="noStrike" cap="none" baseline="0" dirty="0" err="1">
                <a:solidFill>
                  <a:srgbClr val="000000"/>
                </a:solidFill>
                <a:latin typeface="Arial"/>
                <a:ea typeface="Arial"/>
                <a:cs typeface="Arial"/>
                <a:sym typeface="Arial"/>
              </a:rPr>
              <a:t>bloques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construcción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básicos</a:t>
            </a:r>
            <a:r>
              <a:rPr lang="en-US" sz="2400" b="0" i="0" u="none" strike="noStrike" cap="none" baseline="0" dirty="0">
                <a:solidFill>
                  <a:srgbClr val="000000"/>
                </a:solidFill>
                <a:latin typeface="Arial"/>
                <a:ea typeface="Arial"/>
                <a:cs typeface="Arial"/>
                <a:sym typeface="Arial"/>
              </a:rPr>
              <a:t> de C. </a:t>
            </a:r>
            <a:r>
              <a:rPr lang="en-US" sz="2400" b="0" i="0" u="none" strike="noStrike" cap="none" baseline="0" dirty="0" err="1">
                <a:solidFill>
                  <a:srgbClr val="000000"/>
                </a:solidFill>
                <a:latin typeface="Arial"/>
                <a:ea typeface="Arial"/>
                <a:cs typeface="Arial"/>
                <a:sym typeface="Arial"/>
              </a:rPr>
              <a:t>Dentro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ellas</a:t>
            </a:r>
            <a:r>
              <a:rPr lang="en-US" sz="2400" b="0" i="0" u="none" strike="noStrike" cap="none" baseline="0" dirty="0">
                <a:solidFill>
                  <a:srgbClr val="000000"/>
                </a:solidFill>
                <a:latin typeface="Arial"/>
                <a:ea typeface="Arial"/>
                <a:cs typeface="Arial"/>
                <a:sym typeface="Arial"/>
              </a:rPr>
              <a:t> se da </a:t>
            </a:r>
            <a:r>
              <a:rPr lang="en-US" sz="2400" b="0" i="0" u="none" strike="noStrike" cap="none" baseline="0" dirty="0" err="1">
                <a:solidFill>
                  <a:srgbClr val="000000"/>
                </a:solidFill>
                <a:latin typeface="Arial"/>
                <a:ea typeface="Arial"/>
                <a:cs typeface="Arial"/>
                <a:sym typeface="Arial"/>
              </a:rPr>
              <a:t>toda</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actividad</a:t>
            </a:r>
            <a:r>
              <a:rPr lang="en-US" sz="2400" b="0" i="0" u="none" strike="noStrike" cap="none" baseline="0" dirty="0">
                <a:solidFill>
                  <a:srgbClr val="000000"/>
                </a:solidFill>
                <a:latin typeface="Arial"/>
                <a:ea typeface="Arial"/>
                <a:cs typeface="Arial"/>
                <a:sym typeface="Arial"/>
              </a:rPr>
              <a:t> del </a:t>
            </a:r>
            <a:r>
              <a:rPr lang="en-US" sz="2400" b="0" i="0" u="none" strike="noStrike" cap="none" baseline="0" dirty="0" err="1">
                <a:solidFill>
                  <a:srgbClr val="000000"/>
                </a:solidFill>
                <a:latin typeface="Arial"/>
                <a:ea typeface="Arial"/>
                <a:cs typeface="Arial"/>
                <a:sym typeface="Arial"/>
              </a:rPr>
              <a:t>programa</a:t>
            </a:r>
            <a:r>
              <a:rPr lang="en-US" sz="2400" b="0" i="0" u="none" strike="noStrike" cap="none" baseline="0" dirty="0">
                <a:solidFill>
                  <a:srgbClr val="000000"/>
                </a:solidFill>
                <a:latin typeface="Arial"/>
                <a:ea typeface="Arial"/>
                <a:cs typeface="Arial"/>
                <a:sym typeface="Arial"/>
              </a:rPr>
              <a:t>.</a:t>
            </a: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err="1">
                <a:solidFill>
                  <a:srgbClr val="000000"/>
                </a:solidFill>
                <a:latin typeface="Arial"/>
                <a:ea typeface="Arial"/>
                <a:cs typeface="Arial"/>
                <a:sym typeface="Arial"/>
              </a:rPr>
              <a:t>Criterios</a:t>
            </a:r>
            <a:r>
              <a:rPr lang="en-US" sz="2800" b="0" i="0" u="none" strike="noStrike" cap="none" baseline="0" dirty="0">
                <a:solidFill>
                  <a:srgbClr val="000000"/>
                </a:solidFill>
                <a:latin typeface="Arial"/>
                <a:ea typeface="Arial"/>
                <a:cs typeface="Arial"/>
                <a:sym typeface="Arial"/>
              </a:rPr>
              <a:t> para </a:t>
            </a:r>
            <a:r>
              <a:rPr lang="en-US" sz="2800" b="0" i="0" u="none" strike="noStrike" cap="none" baseline="0" dirty="0" err="1">
                <a:solidFill>
                  <a:srgbClr val="000000"/>
                </a:solidFill>
                <a:latin typeface="Arial"/>
                <a:ea typeface="Arial"/>
                <a:cs typeface="Arial"/>
                <a:sym typeface="Arial"/>
              </a:rPr>
              <a:t>crearlas</a:t>
            </a:r>
            <a:r>
              <a:rPr lang="en-US" sz="28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Se </a:t>
            </a:r>
            <a:r>
              <a:rPr lang="en-US" sz="2400" b="0" i="0" u="none" strike="noStrike" cap="none" baseline="0" dirty="0" err="1">
                <a:solidFill>
                  <a:srgbClr val="000000"/>
                </a:solidFill>
                <a:latin typeface="Arial"/>
                <a:ea typeface="Arial"/>
                <a:cs typeface="Arial"/>
                <a:sym typeface="Arial"/>
              </a:rPr>
              <a:t>usa</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estrategia</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Dividir</a:t>
            </a:r>
            <a:r>
              <a:rPr lang="en-US" sz="2400" b="0" i="0" u="none" strike="noStrike" cap="none" baseline="0" dirty="0">
                <a:solidFill>
                  <a:srgbClr val="000000"/>
                </a:solidFill>
                <a:latin typeface="Arial"/>
                <a:ea typeface="Arial"/>
                <a:cs typeface="Arial"/>
                <a:sym typeface="Arial"/>
              </a:rPr>
              <a:t> y </a:t>
            </a:r>
            <a:r>
              <a:rPr lang="en-US" sz="2400" b="0" i="0" u="none" strike="noStrike" cap="none" baseline="0" dirty="0" err="1">
                <a:solidFill>
                  <a:srgbClr val="000000"/>
                </a:solidFill>
                <a:latin typeface="Arial"/>
                <a:ea typeface="Arial"/>
                <a:cs typeface="Arial"/>
                <a:sym typeface="Arial"/>
              </a:rPr>
              <a:t>Conquistar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otras</a:t>
            </a:r>
            <a:r>
              <a:rPr lang="en-US" sz="2400" b="0" i="0" u="none" strike="noStrike" cap="none" baseline="0" dirty="0">
                <a:solidFill>
                  <a:srgbClr val="000000"/>
                </a:solidFill>
                <a:latin typeface="Arial"/>
                <a:ea typeface="Arial"/>
                <a:cs typeface="Arial"/>
                <a:sym typeface="Arial"/>
              </a:rPr>
              <a:t> palabras, </a:t>
            </a:r>
            <a:r>
              <a:rPr lang="en-US" sz="2400" b="0" i="0" u="none" strike="noStrike" cap="none" baseline="0" dirty="0" err="1">
                <a:solidFill>
                  <a:srgbClr val="000000"/>
                </a:solidFill>
                <a:latin typeface="Arial"/>
                <a:ea typeface="Arial"/>
                <a:cs typeface="Arial"/>
                <a:sym typeface="Arial"/>
              </a:rPr>
              <a:t>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realizar</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partición</a:t>
            </a:r>
            <a:r>
              <a:rPr lang="en-US" sz="2400" b="0" i="0" u="none" strike="noStrike" cap="none" baseline="0" dirty="0">
                <a:solidFill>
                  <a:srgbClr val="000000"/>
                </a:solidFill>
                <a:latin typeface="Arial"/>
                <a:ea typeface="Arial"/>
                <a:cs typeface="Arial"/>
                <a:sym typeface="Arial"/>
              </a:rPr>
              <a:t> de la </a:t>
            </a:r>
            <a:r>
              <a:rPr lang="en-US" sz="2400" b="0" i="0" u="none" strike="noStrike" cap="none" baseline="0" dirty="0" err="1">
                <a:solidFill>
                  <a:srgbClr val="000000"/>
                </a:solidFill>
                <a:latin typeface="Arial"/>
                <a:ea typeface="Arial"/>
                <a:cs typeface="Arial"/>
                <a:sym typeface="Arial"/>
              </a:rPr>
              <a:t>tarea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subtareas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más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fáciles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abordar</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err="1">
                <a:solidFill>
                  <a:srgbClr val="000000"/>
                </a:solidFill>
                <a:latin typeface="Arial"/>
                <a:ea typeface="Arial"/>
                <a:cs typeface="Arial"/>
                <a:sym typeface="Arial"/>
              </a:rPr>
              <a:t>Todo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problema</a:t>
            </a:r>
            <a:r>
              <a:rPr lang="en-US" sz="2400" b="0" i="0" u="none" strike="noStrike" cap="none" baseline="0" dirty="0">
                <a:solidFill>
                  <a:srgbClr val="000000"/>
                </a:solidFill>
                <a:latin typeface="Arial"/>
                <a:ea typeface="Arial"/>
                <a:cs typeface="Arial"/>
                <a:sym typeface="Arial"/>
              </a:rPr>
              <a:t> se </a:t>
            </a:r>
            <a:r>
              <a:rPr lang="en-US" sz="2400" b="0" i="0" u="none" strike="noStrike" cap="none" baseline="0" dirty="0" err="1">
                <a:solidFill>
                  <a:srgbClr val="000000"/>
                </a:solidFill>
                <a:latin typeface="Arial"/>
                <a:ea typeface="Arial"/>
                <a:cs typeface="Arial"/>
                <a:sym typeface="Arial"/>
              </a:rPr>
              <a:t>puede</a:t>
            </a:r>
            <a:r>
              <a:rPr lang="en-US" sz="2400" b="0" i="0" u="none" strike="noStrike" cap="none" baseline="0" dirty="0">
                <a:solidFill>
                  <a:srgbClr val="000000"/>
                </a:solidFill>
                <a:latin typeface="Arial"/>
                <a:ea typeface="Arial"/>
                <a:cs typeface="Arial"/>
                <a:sym typeface="Arial"/>
              </a:rPr>
              <a:t> resolver con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 o sin </a:t>
            </a:r>
            <a:r>
              <a:rPr lang="en-US" sz="2400" b="0" i="0" u="none" strike="noStrike" cap="none" baseline="0" dirty="0" err="1">
                <a:solidFill>
                  <a:srgbClr val="000000"/>
                </a:solidFill>
                <a:latin typeface="Arial"/>
                <a:ea typeface="Arial"/>
                <a:cs typeface="Arial"/>
                <a:sym typeface="Arial"/>
              </a:rPr>
              <a:t>ellas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pero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su</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uso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adecuado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hace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que</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programa</a:t>
            </a:r>
            <a:r>
              <a:rPr lang="en-US" sz="2400" b="0" i="0" u="none" strike="noStrike" cap="none" baseline="0" dirty="0">
                <a:solidFill>
                  <a:srgbClr val="000000"/>
                </a:solidFill>
                <a:latin typeface="Arial"/>
                <a:ea typeface="Arial"/>
                <a:cs typeface="Arial"/>
                <a:sym typeface="Arial"/>
              </a:rPr>
              <a:t> sea </a:t>
            </a:r>
            <a:r>
              <a:rPr lang="en-US" sz="2400" b="0" i="0" u="none" strike="noStrike" cap="none" baseline="0" dirty="0" err="1">
                <a:solidFill>
                  <a:srgbClr val="000000"/>
                </a:solidFill>
                <a:latin typeface="Arial"/>
                <a:ea typeface="Arial"/>
                <a:cs typeface="Arial"/>
                <a:sym typeface="Arial"/>
              </a:rPr>
              <a:t>más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eficiente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fácil</a:t>
            </a:r>
            <a:r>
              <a:rPr lang="en-US" sz="2400" b="0" i="0" u="none" strike="noStrike" cap="none" baseline="0" dirty="0">
                <a:solidFill>
                  <a:srgbClr val="000000"/>
                </a:solidFill>
                <a:latin typeface="Arial"/>
                <a:ea typeface="Arial"/>
                <a:cs typeface="Arial"/>
                <a:sym typeface="Arial"/>
              </a:rPr>
              <a:t> de leer y </a:t>
            </a:r>
            <a:r>
              <a:rPr lang="en-US" sz="2400" b="0" i="0" u="none" strike="noStrike" cap="none" baseline="0" dirty="0" err="1">
                <a:solidFill>
                  <a:srgbClr val="000000"/>
                </a:solidFill>
                <a:latin typeface="Arial"/>
                <a:ea typeface="Arial"/>
                <a:cs typeface="Arial"/>
                <a:sym typeface="Arial"/>
              </a:rPr>
              <a:t>probar</a:t>
            </a:r>
            <a:r>
              <a:rPr lang="en-US" sz="2400" b="0" i="0" u="none" strike="noStrike" cap="none" baseline="0" dirty="0">
                <a:solidFill>
                  <a:srgbClr val="000000"/>
                </a:solidFill>
                <a:latin typeface="Arial"/>
                <a:ea typeface="Arial"/>
                <a:cs typeface="Arial"/>
                <a:sym typeface="Arial"/>
              </a:rPr>
              <a:t>.</a:t>
            </a:r>
          </a:p>
          <a:p>
            <a:pPr marL="341313" marR="0" lvl="0" indent="-188913" algn="l" rtl="0">
              <a:spcBef>
                <a:spcPts val="700"/>
              </a:spcBef>
              <a:spcAft>
                <a:spcPts val="0"/>
              </a:spcAft>
              <a:buClr>
                <a:srgbClr val="000000"/>
              </a:buClr>
              <a:buFont typeface="Times New Roman"/>
              <a:buNone/>
            </a:pPr>
            <a:endParaRPr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95536" y="304800"/>
            <a:ext cx="8496944"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Punteros</a:t>
            </a:r>
          </a:p>
        </p:txBody>
      </p:sp>
      <p:sp>
        <p:nvSpPr>
          <p:cNvPr id="241" name="Shape 241"/>
          <p:cNvSpPr txBox="1">
            <a:spLocks noGrp="1"/>
          </p:cNvSpPr>
          <p:nvPr>
            <p:ph idx="1"/>
          </p:nvPr>
        </p:nvSpPr>
        <p:spPr>
          <a:xfrm>
            <a:off x="356450" y="1143000"/>
            <a:ext cx="8540400" cy="5238899"/>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7000"/>
              </a:lnSpc>
              <a:spcBef>
                <a:spcPts val="400"/>
              </a:spcBef>
              <a:spcAft>
                <a:spcPts val="0"/>
              </a:spcAft>
              <a:buClr>
                <a:schemeClr val="dk1"/>
              </a:buClr>
              <a:buSzPct val="55000"/>
              <a:buFont typeface="Arial"/>
              <a:buNone/>
            </a:pPr>
            <a:r>
              <a:rPr lang="en-US" sz="2000">
                <a:solidFill>
                  <a:srgbClr val="000000"/>
                </a:solidFill>
              </a:rPr>
              <a:t>Utilizando el primer recurso, podemos realizar la siguiente composición:</a:t>
            </a:r>
          </a:p>
          <a:p>
            <a:pPr marL="341312" marR="0" lvl="0" indent="-341312" algn="l" rtl="0">
              <a:lnSpc>
                <a:spcPct val="97000"/>
              </a:lnSpc>
              <a:spcBef>
                <a:spcPts val="400"/>
              </a:spcBef>
              <a:spcAft>
                <a:spcPts val="0"/>
              </a:spcAft>
              <a:buClr>
                <a:schemeClr val="dk1"/>
              </a:buClr>
              <a:buFont typeface="Arial"/>
              <a:buNone/>
            </a:pPr>
            <a:endParaRPr sz="2000">
              <a:solidFill>
                <a:srgbClr val="000000"/>
              </a:solidFill>
            </a:endParaRPr>
          </a:p>
          <a:p>
            <a:pPr marL="341312" marR="0" lvl="0" indent="-341312" algn="l" rtl="0">
              <a:lnSpc>
                <a:spcPct val="97000"/>
              </a:lnSpc>
              <a:spcBef>
                <a:spcPts val="400"/>
              </a:spcBef>
              <a:spcAft>
                <a:spcPts val="0"/>
              </a:spcAft>
              <a:buClr>
                <a:schemeClr val="dk1"/>
              </a:buClr>
              <a:buFont typeface="Arial"/>
              <a:buNone/>
            </a:pPr>
            <a:endParaRPr sz="2000">
              <a:solidFill>
                <a:srgbClr val="000000"/>
              </a:solidFill>
            </a:endParaRPr>
          </a:p>
        </p:txBody>
      </p:sp>
      <p:pic>
        <p:nvPicPr>
          <p:cNvPr id="242" name="Shape 242"/>
          <p:cNvPicPr preferRelativeResize="0"/>
          <p:nvPr/>
        </p:nvPicPr>
        <p:blipFill>
          <a:blip r:embed="rId4">
            <a:alphaModFix/>
          </a:blip>
          <a:stretch>
            <a:fillRect/>
          </a:stretch>
        </p:blipFill>
        <p:spPr>
          <a:xfrm>
            <a:off x="478200" y="1639650"/>
            <a:ext cx="8296899" cy="4096149"/>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56450" y="304800"/>
            <a:ext cx="8540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dirty="0" err="1">
                <a:solidFill>
                  <a:schemeClr val="dk1"/>
                </a:solidFill>
                <a:latin typeface="Comic Sans MS"/>
                <a:ea typeface="Comic Sans MS"/>
                <a:cs typeface="Comic Sans MS"/>
                <a:sym typeface="Comic Sans MS"/>
                <a:rtl val="0"/>
              </a:rPr>
              <a:t>Repasando</a:t>
            </a:r>
            <a:r>
              <a:rPr lang="en-US" b="1" dirty="0">
                <a:solidFill>
                  <a:schemeClr val="dk1"/>
                </a:solidFill>
                <a:latin typeface="Comic Sans MS"/>
                <a:ea typeface="Comic Sans MS"/>
                <a:cs typeface="Comic Sans MS"/>
                <a:sym typeface="Comic Sans MS"/>
                <a:rtl val="0"/>
              </a:rPr>
              <a:t>… </a:t>
            </a:r>
            <a:r>
              <a:rPr lang="en-US" b="1" dirty="0" err="1">
                <a:solidFill>
                  <a:schemeClr val="dk1"/>
                </a:solidFill>
                <a:latin typeface="Comic Sans MS"/>
                <a:ea typeface="Comic Sans MS"/>
                <a:cs typeface="Comic Sans MS"/>
                <a:sym typeface="Comic Sans MS"/>
                <a:rtl val="0"/>
              </a:rPr>
              <a:t>pasaje</a:t>
            </a:r>
            <a:r>
              <a:rPr lang="en-US" b="1" dirty="0">
                <a:solidFill>
                  <a:schemeClr val="dk1"/>
                </a:solidFill>
                <a:latin typeface="Comic Sans MS"/>
                <a:ea typeface="Comic Sans MS"/>
                <a:cs typeface="Comic Sans MS"/>
                <a:sym typeface="Comic Sans MS"/>
                <a:rtl val="0"/>
              </a:rPr>
              <a:t> de </a:t>
            </a:r>
            <a:r>
              <a:rPr lang="en-US" b="1" dirty="0" err="1">
                <a:solidFill>
                  <a:schemeClr val="dk1"/>
                </a:solidFill>
                <a:latin typeface="Comic Sans MS"/>
                <a:ea typeface="Comic Sans MS"/>
                <a:cs typeface="Comic Sans MS"/>
                <a:sym typeface="Comic Sans MS"/>
                <a:rtl val="0"/>
              </a:rPr>
              <a:t>parametros</a:t>
            </a:r>
            <a:endParaRPr lang="en-US" b="1" dirty="0">
              <a:solidFill>
                <a:schemeClr val="dk1"/>
              </a:solidFill>
              <a:latin typeface="Comic Sans MS"/>
              <a:ea typeface="Comic Sans MS"/>
              <a:cs typeface="Comic Sans MS"/>
              <a:sym typeface="Comic Sans MS"/>
              <a:rtl val="0"/>
            </a:endParaRPr>
          </a:p>
        </p:txBody>
      </p:sp>
      <p:sp>
        <p:nvSpPr>
          <p:cNvPr id="248" name="Shape 248"/>
          <p:cNvSpPr txBox="1">
            <a:spLocks noGrp="1"/>
          </p:cNvSpPr>
          <p:nvPr>
            <p:ph idx="1"/>
          </p:nvPr>
        </p:nvSpPr>
        <p:spPr>
          <a:xfrm>
            <a:off x="356450" y="1196752"/>
            <a:ext cx="8540400" cy="5238899"/>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7000"/>
              </a:lnSpc>
              <a:spcBef>
                <a:spcPts val="400"/>
              </a:spcBef>
              <a:spcAft>
                <a:spcPts val="0"/>
              </a:spcAft>
              <a:buClr>
                <a:schemeClr val="dk1"/>
              </a:buClr>
              <a:buSzPct val="55000"/>
              <a:buFont typeface="Arial"/>
              <a:buNone/>
            </a:pPr>
            <a:r>
              <a:rPr lang="en-US" sz="2000">
                <a:solidFill>
                  <a:srgbClr val="000000"/>
                </a:solidFill>
              </a:rPr>
              <a:t>Se realiza en el momento de la invocación de la función. Establece la forma en que el parámetro actual se vincula con el parámetro formal. </a:t>
            </a:r>
            <a:r>
              <a:rPr lang="en-US" sz="2000" b="1" i="1">
                <a:solidFill>
                  <a:srgbClr val="000000"/>
                </a:solidFill>
              </a:rPr>
              <a:t>Existen dos tipos:</a:t>
            </a:r>
          </a:p>
          <a:p>
            <a:pPr marL="341312" marR="0" lvl="0" indent="-341312" algn="l" rtl="0">
              <a:lnSpc>
                <a:spcPct val="97000"/>
              </a:lnSpc>
              <a:spcBef>
                <a:spcPts val="400"/>
              </a:spcBef>
              <a:spcAft>
                <a:spcPts val="0"/>
              </a:spcAft>
              <a:buClr>
                <a:schemeClr val="dk1"/>
              </a:buClr>
              <a:buSzPct val="55000"/>
              <a:buFont typeface="Arial"/>
              <a:buNone/>
            </a:pPr>
            <a:r>
              <a:rPr lang="en-US" sz="2000" b="1" i="1">
                <a:solidFill>
                  <a:srgbClr val="000000"/>
                </a:solidFill>
              </a:rPr>
              <a:t>Pasaje de parámetros por valor o copia (parámetros de entrada):</a:t>
            </a:r>
            <a:r>
              <a:rPr lang="en-US" sz="2000">
                <a:solidFill>
                  <a:srgbClr val="000000"/>
                </a:solidFill>
              </a:rPr>
              <a:t> el parámetro formal copia el contenido del parámetro actual (pf = pa), por lo tanto cualquier modificación efectuada sobre el parámetro formal no se verá reflejada en el real. O sea, al terminar la función, las variables pasadas como parámetro recuperan sus valores originales.</a:t>
            </a:r>
          </a:p>
          <a:p>
            <a:pPr marL="341312" marR="0" lvl="0" indent="-341312" algn="l" rtl="0">
              <a:lnSpc>
                <a:spcPct val="97000"/>
              </a:lnSpc>
              <a:spcBef>
                <a:spcPts val="400"/>
              </a:spcBef>
              <a:spcAft>
                <a:spcPts val="0"/>
              </a:spcAft>
              <a:buClr>
                <a:schemeClr val="dk1"/>
              </a:buClr>
              <a:buSzPct val="55000"/>
              <a:buFont typeface="Arial"/>
              <a:buNone/>
            </a:pPr>
            <a:r>
              <a:rPr lang="en-US" sz="2000" b="1" i="1">
                <a:solidFill>
                  <a:srgbClr val="000000"/>
                </a:solidFill>
              </a:rPr>
              <a:t>Pasaje de parámetros por referencia (parámetros de entrada/salida):</a:t>
            </a:r>
            <a:r>
              <a:rPr lang="en-US" sz="2000">
                <a:solidFill>
                  <a:srgbClr val="000000"/>
                </a:solidFill>
              </a:rPr>
              <a:t> se utiliza una variable puntero como parámetro formal y el parámetro actual es una dirección de memoria. Lo que se copia ahora, es la dirección de memoria de la variable que oficia de parámetro actual. Por lo tanto, dentro de la función se puede acceder directamente al contenido de la variable a través del operador </a:t>
            </a:r>
            <a:r>
              <a:rPr lang="en-US" sz="2400" b="1">
                <a:solidFill>
                  <a:srgbClr val="000000"/>
                </a:solidFill>
              </a:rPr>
              <a:t>*</a:t>
            </a:r>
            <a:r>
              <a:rPr lang="en-US" sz="2000">
                <a:solidFill>
                  <a:srgbClr val="000000"/>
                </a:solidFill>
              </a:rPr>
              <a:t>. Se puede modificar el contenido de la dirección de memoria apuntada por el parámetro, pero no se puede modificar el parámetro.</a:t>
            </a:r>
          </a:p>
          <a:p>
            <a:pPr marL="341312" marR="0" lvl="0" indent="-341312" algn="l" rtl="0">
              <a:lnSpc>
                <a:spcPct val="97000"/>
              </a:lnSpc>
              <a:spcBef>
                <a:spcPts val="400"/>
              </a:spcBef>
              <a:spcAft>
                <a:spcPts val="0"/>
              </a:spcAft>
              <a:buClr>
                <a:schemeClr val="dk1"/>
              </a:buClr>
              <a:buFont typeface="Arial"/>
              <a:buNone/>
            </a:pPr>
            <a:endParaRPr sz="2000">
              <a:solidFill>
                <a:srgbClr val="000000"/>
              </a:solidFill>
            </a:endParaRPr>
          </a:p>
          <a:p>
            <a:pPr marL="341312" marR="0" lvl="0" indent="-341312" algn="l" rtl="0">
              <a:lnSpc>
                <a:spcPct val="97000"/>
              </a:lnSpc>
              <a:spcBef>
                <a:spcPts val="400"/>
              </a:spcBef>
              <a:spcAft>
                <a:spcPts val="0"/>
              </a:spcAft>
              <a:buClr>
                <a:schemeClr val="dk1"/>
              </a:buClr>
              <a:buFont typeface="Arial"/>
              <a:buNone/>
            </a:pPr>
            <a:endParaRPr sz="2000">
              <a:solidFill>
                <a:srgbClr val="000000"/>
              </a:solidFill>
            </a:endParaRPr>
          </a:p>
          <a:p>
            <a:pPr marL="341312" marR="0" lvl="0" indent="-341312" algn="l" rtl="0">
              <a:lnSpc>
                <a:spcPct val="97000"/>
              </a:lnSpc>
              <a:spcBef>
                <a:spcPts val="400"/>
              </a:spcBef>
              <a:spcAft>
                <a:spcPts val="0"/>
              </a:spcAft>
              <a:buClr>
                <a:schemeClr val="dk1"/>
              </a:buClr>
              <a:buFont typeface="Arial"/>
              <a:buNone/>
            </a:pPr>
            <a:endParaRPr sz="2000">
              <a:solidFill>
                <a:srgbClr val="000000"/>
              </a:solidFil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2"/>
        <p:cNvGrpSpPr/>
        <p:nvPr/>
      </p:nvGrpSpPr>
      <p:grpSpPr>
        <a:xfrm>
          <a:off x="0" y="0"/>
          <a:ext cx="0" cy="0"/>
          <a:chOff x="0" y="0"/>
          <a:chExt cx="0" cy="0"/>
        </a:xfrm>
      </p:grpSpPr>
      <p:sp>
        <p:nvSpPr>
          <p:cNvPr id="253" name="Shape 253"/>
          <p:cNvSpPr txBox="1"/>
          <p:nvPr/>
        </p:nvSpPr>
        <p:spPr>
          <a:xfrm>
            <a:off x="6553200" y="6248400"/>
            <a:ext cx="1904999" cy="309561"/>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22</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54" name="Shape 254"/>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Solución correcta </a:t>
            </a:r>
          </a:p>
        </p:txBody>
      </p:sp>
      <p:sp>
        <p:nvSpPr>
          <p:cNvPr id="255" name="Shape 255"/>
          <p:cNvSpPr txBox="1">
            <a:spLocks noGrp="1"/>
          </p:cNvSpPr>
          <p:nvPr>
            <p:ph idx="1"/>
          </p:nvPr>
        </p:nvSpPr>
        <p:spPr>
          <a:xfrm>
            <a:off x="685800" y="1143000"/>
            <a:ext cx="7772400"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2000"/>
              </a:lnSpc>
              <a:spcBef>
                <a:spcPts val="0"/>
              </a:spcBef>
              <a:spcAft>
                <a:spcPts val="0"/>
              </a:spcAft>
              <a:buClr>
                <a:srgbClr val="000000"/>
              </a:buClr>
              <a:buSzPct val="25000"/>
              <a:buFont typeface="Times New Roman"/>
              <a:buNone/>
            </a:pPr>
            <a:r>
              <a:rPr lang="en-US" sz="1800" b="1" i="0" u="none" strike="noStrike" cap="none" baseline="0" dirty="0">
                <a:solidFill>
                  <a:srgbClr val="3333CC"/>
                </a:solidFill>
                <a:latin typeface="Courier New"/>
                <a:ea typeface="Courier New"/>
                <a:cs typeface="Courier New"/>
                <a:sym typeface="Courier New"/>
              </a:rPr>
              <a:t>#include</a:t>
            </a:r>
            <a:r>
              <a:rPr lang="en-US" sz="1800" b="1" i="0" u="none" strike="noStrike" cap="none" baseline="0" dirty="0">
                <a:solidFill>
                  <a:srgbClr val="000000"/>
                </a:solidFill>
                <a:latin typeface="Courier New"/>
                <a:ea typeface="Courier New"/>
                <a:cs typeface="Courier New"/>
                <a:sym typeface="Courier New"/>
              </a:rPr>
              <a:t> &lt;</a:t>
            </a:r>
            <a:r>
              <a:rPr lang="en-US" sz="1800" b="1" i="0" u="none" strike="noStrike" cap="none" baseline="0" dirty="0" err="1">
                <a:solidFill>
                  <a:srgbClr val="000000"/>
                </a:solidFill>
                <a:latin typeface="Courier New"/>
                <a:ea typeface="Courier New"/>
                <a:cs typeface="Courier New"/>
                <a:sym typeface="Courier New"/>
              </a:rPr>
              <a:t>stdio.h</a:t>
            </a:r>
            <a:r>
              <a:rPr lang="en-US" sz="1800" b="1" i="0" u="none" strike="noStrike" cap="none" baseline="0" dirty="0">
                <a:solidFill>
                  <a:srgbClr val="000000"/>
                </a:solidFill>
                <a:latin typeface="Courier New"/>
                <a:ea typeface="Courier New"/>
                <a:cs typeface="Courier New"/>
                <a:sym typeface="Courier New"/>
              </a:rPr>
              <a:t>&gt;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3333CC"/>
                </a:solidFill>
                <a:latin typeface="Courier New"/>
                <a:ea typeface="Courier New"/>
                <a:cs typeface="Courier New"/>
                <a:sym typeface="Courier New"/>
              </a:rPr>
              <a:t>void</a:t>
            </a:r>
            <a:r>
              <a:rPr lang="en-US" sz="1800" b="1" i="0" u="none" strike="noStrike" cap="none" baseline="0" dirty="0">
                <a:solidFill>
                  <a:srgbClr val="000000"/>
                </a:solidFill>
                <a:latin typeface="Courier New"/>
                <a:ea typeface="Courier New"/>
                <a:cs typeface="Courier New"/>
                <a:sym typeface="Courier New"/>
              </a:rPr>
              <a:t> </a:t>
            </a:r>
            <a:r>
              <a:rPr lang="en-US" sz="1800" b="1" i="0" u="none" strike="noStrike" cap="none" baseline="0" dirty="0" err="1">
                <a:solidFill>
                  <a:srgbClr val="000000"/>
                </a:solidFill>
                <a:latin typeface="Courier New"/>
                <a:ea typeface="Courier New"/>
                <a:cs typeface="Courier New"/>
                <a:sym typeface="Courier New"/>
              </a:rPr>
              <a:t>intercambio</a:t>
            </a:r>
            <a:r>
              <a:rPr lang="en-US" sz="1800" b="1" i="0" u="none" strike="noStrike" cap="none" baseline="0" dirty="0">
                <a:solidFill>
                  <a:srgbClr val="000000"/>
                </a:solidFill>
                <a:latin typeface="Courier New"/>
                <a:ea typeface="Courier New"/>
                <a:cs typeface="Courier New"/>
                <a:sym typeface="Courier New"/>
              </a:rPr>
              <a:t>(</a:t>
            </a:r>
            <a:r>
              <a:rPr lang="en-US" sz="1800" b="1" i="0" u="none" strike="noStrike" cap="none" baseline="0" dirty="0" err="1">
                <a:solidFill>
                  <a:srgbClr val="3333CC"/>
                </a:solidFill>
                <a:latin typeface="Courier New"/>
                <a:ea typeface="Courier New"/>
                <a:cs typeface="Courier New"/>
                <a:sym typeface="Courier New"/>
              </a:rPr>
              <a:t>int</a:t>
            </a:r>
            <a:r>
              <a:rPr lang="en-US" sz="1800" b="1" i="0" u="none" strike="noStrike" cap="none" baseline="0" dirty="0">
                <a:solidFill>
                  <a:srgbClr val="000000"/>
                </a:solidFill>
                <a:latin typeface="Courier New"/>
                <a:ea typeface="Courier New"/>
                <a:cs typeface="Courier New"/>
                <a:sym typeface="Courier New"/>
              </a:rPr>
              <a:t> *</a:t>
            </a:r>
            <a:r>
              <a:rPr lang="en-US" b="1" dirty="0">
                <a:solidFill>
                  <a:srgbClr val="000000"/>
                </a:solidFill>
                <a:latin typeface="Courier New"/>
                <a:ea typeface="Courier New"/>
                <a:cs typeface="Courier New"/>
                <a:sym typeface="Courier New"/>
              </a:rPr>
              <a:t>a</a:t>
            </a:r>
            <a:r>
              <a:rPr lang="en-US" sz="1800" b="1" i="0" u="none" strike="noStrike" cap="none" baseline="0" dirty="0">
                <a:solidFill>
                  <a:srgbClr val="000000"/>
                </a:solidFill>
                <a:latin typeface="Courier New"/>
                <a:ea typeface="Courier New"/>
                <a:cs typeface="Courier New"/>
                <a:sym typeface="Courier New"/>
              </a:rPr>
              <a:t>, </a:t>
            </a:r>
            <a:r>
              <a:rPr lang="en-US" sz="1800" b="1" i="0" u="none" strike="noStrike" cap="none" baseline="0" dirty="0" err="1">
                <a:solidFill>
                  <a:srgbClr val="3333CC"/>
                </a:solidFill>
                <a:latin typeface="Courier New"/>
                <a:ea typeface="Courier New"/>
                <a:cs typeface="Courier New"/>
                <a:sym typeface="Courier New"/>
              </a:rPr>
              <a:t>int</a:t>
            </a:r>
            <a:r>
              <a:rPr lang="en-US" sz="1800" b="1" i="0" u="none" strike="noStrike" cap="none" baseline="0" dirty="0">
                <a:solidFill>
                  <a:srgbClr val="000000"/>
                </a:solidFill>
                <a:latin typeface="Courier New"/>
                <a:ea typeface="Courier New"/>
                <a:cs typeface="Courier New"/>
                <a:sym typeface="Courier New"/>
              </a:rPr>
              <a:t> *</a:t>
            </a:r>
            <a:r>
              <a:rPr lang="en-US" b="1" dirty="0">
                <a:solidFill>
                  <a:srgbClr val="000000"/>
                </a:solidFill>
                <a:latin typeface="Courier New"/>
                <a:ea typeface="Courier New"/>
                <a:cs typeface="Courier New"/>
                <a:sym typeface="Courier New"/>
              </a:rPr>
              <a:t>b</a:t>
            </a: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sz="1800" b="1" i="0" u="none" strike="noStrike" cap="none" baseline="0" dirty="0" err="1">
                <a:solidFill>
                  <a:srgbClr val="3333CC"/>
                </a:solidFill>
                <a:latin typeface="Courier New"/>
                <a:ea typeface="Courier New"/>
                <a:cs typeface="Courier New"/>
                <a:sym typeface="Courier New"/>
              </a:rPr>
              <a:t>int</a:t>
            </a:r>
            <a:r>
              <a:rPr lang="en-US" sz="1800" b="1" i="0" u="none" strike="noStrike" cap="none" baseline="0" dirty="0">
                <a:solidFill>
                  <a:srgbClr val="000000"/>
                </a:solidFill>
                <a:latin typeface="Courier New"/>
                <a:ea typeface="Courier New"/>
                <a:cs typeface="Courier New"/>
                <a:sym typeface="Courier New"/>
              </a:rPr>
              <a:t> temp;</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temp=*</a:t>
            </a:r>
            <a:r>
              <a:rPr lang="en-US" b="1" dirty="0">
                <a:solidFill>
                  <a:srgbClr val="000000"/>
                </a:solidFill>
                <a:latin typeface="Courier New"/>
                <a:ea typeface="Courier New"/>
                <a:cs typeface="Courier New"/>
                <a:sym typeface="Courier New"/>
              </a:rPr>
              <a:t>a</a:t>
            </a: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b="1" dirty="0">
                <a:solidFill>
                  <a:srgbClr val="000000"/>
                </a:solidFill>
                <a:latin typeface="Courier New"/>
                <a:ea typeface="Courier New"/>
                <a:cs typeface="Courier New"/>
                <a:sym typeface="Courier New"/>
              </a:rPr>
              <a:t>a</a:t>
            </a:r>
            <a:r>
              <a:rPr lang="en-US" sz="1800" b="1" i="0" u="none" strike="noStrike" cap="none" baseline="0" dirty="0">
                <a:solidFill>
                  <a:srgbClr val="000000"/>
                </a:solidFill>
                <a:latin typeface="Courier New"/>
                <a:ea typeface="Courier New"/>
                <a:cs typeface="Courier New"/>
                <a:sym typeface="Courier New"/>
              </a:rPr>
              <a:t>=*</a:t>
            </a:r>
            <a:r>
              <a:rPr lang="en-US" b="1" dirty="0">
                <a:solidFill>
                  <a:srgbClr val="000000"/>
                </a:solidFill>
                <a:latin typeface="Courier New"/>
                <a:ea typeface="Courier New"/>
                <a:cs typeface="Courier New"/>
                <a:sym typeface="Courier New"/>
              </a:rPr>
              <a:t>b</a:t>
            </a: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b="1" dirty="0">
                <a:solidFill>
                  <a:srgbClr val="000000"/>
                </a:solidFill>
                <a:latin typeface="Courier New"/>
                <a:ea typeface="Courier New"/>
                <a:cs typeface="Courier New"/>
                <a:sym typeface="Courier New"/>
              </a:rPr>
              <a:t>b</a:t>
            </a:r>
            <a:r>
              <a:rPr lang="en-US" sz="1800" b="1" i="0" u="none" strike="noStrike" cap="none" baseline="0" dirty="0">
                <a:solidFill>
                  <a:srgbClr val="000000"/>
                </a:solidFill>
                <a:latin typeface="Courier New"/>
                <a:ea typeface="Courier New"/>
                <a:cs typeface="Courier New"/>
                <a:sym typeface="Courier New"/>
              </a:rPr>
              <a:t>=temp;</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b="1" dirty="0" err="1" smtClean="0">
                <a:solidFill>
                  <a:srgbClr val="3333CC"/>
                </a:solidFill>
                <a:latin typeface="Courier New"/>
                <a:ea typeface="Courier New"/>
                <a:cs typeface="Courier New"/>
                <a:sym typeface="Courier New"/>
              </a:rPr>
              <a:t>printf</a:t>
            </a:r>
            <a:r>
              <a:rPr lang="en-US" b="1" dirty="0">
                <a:solidFill>
                  <a:schemeClr val="tx1"/>
                </a:solidFill>
                <a:latin typeface="Courier New"/>
                <a:ea typeface="Courier New"/>
                <a:cs typeface="Courier New"/>
                <a:sym typeface="Courier New"/>
              </a:rPr>
              <a:t>(</a:t>
            </a:r>
            <a:r>
              <a:rPr lang="en-US" b="1" dirty="0">
                <a:solidFill>
                  <a:srgbClr val="3333CC"/>
                </a:solidFill>
                <a:latin typeface="Courier New"/>
                <a:ea typeface="Courier New"/>
                <a:cs typeface="Courier New"/>
                <a:sym typeface="Courier New"/>
              </a:rPr>
              <a:t>“ *a =%d *b =%d temp =%d\n“</a:t>
            </a:r>
            <a:r>
              <a:rPr lang="en-US" sz="1800" b="1" i="0" u="none" strike="noStrike" cap="none" baseline="0" dirty="0">
                <a:solidFill>
                  <a:srgbClr val="000000"/>
                </a:solidFill>
                <a:latin typeface="Courier New"/>
                <a:ea typeface="Courier New"/>
                <a:cs typeface="Courier New"/>
                <a:sym typeface="Courier New"/>
              </a:rPr>
              <a:t>,*</a:t>
            </a:r>
            <a:r>
              <a:rPr lang="en-US" b="1" dirty="0">
                <a:solidFill>
                  <a:srgbClr val="000000"/>
                </a:solidFill>
                <a:latin typeface="Courier New"/>
                <a:ea typeface="Courier New"/>
                <a:cs typeface="Courier New"/>
                <a:sym typeface="Courier New"/>
              </a:rPr>
              <a:t>a</a:t>
            </a:r>
            <a:r>
              <a:rPr lang="en-US" sz="1800" b="1" i="0" u="none" strike="noStrike" cap="none" baseline="0" dirty="0">
                <a:solidFill>
                  <a:srgbClr val="000000"/>
                </a:solidFill>
                <a:latin typeface="Courier New"/>
                <a:ea typeface="Courier New"/>
                <a:cs typeface="Courier New"/>
                <a:sym typeface="Courier New"/>
              </a:rPr>
              <a:t>,*</a:t>
            </a:r>
            <a:r>
              <a:rPr lang="en-US" b="1" dirty="0" err="1">
                <a:solidFill>
                  <a:srgbClr val="000000"/>
                </a:solidFill>
                <a:latin typeface="Courier New"/>
                <a:ea typeface="Courier New"/>
                <a:cs typeface="Courier New"/>
                <a:sym typeface="Courier New"/>
              </a:rPr>
              <a:t>b</a:t>
            </a:r>
            <a:r>
              <a:rPr lang="en-US" sz="1800" b="1" i="0" u="none" strike="noStrike" cap="none" baseline="0" dirty="0" err="1">
                <a:solidFill>
                  <a:srgbClr val="000000"/>
                </a:solidFill>
                <a:latin typeface="Courier New"/>
                <a:ea typeface="Courier New"/>
                <a:cs typeface="Courier New"/>
                <a:sym typeface="Courier New"/>
              </a:rPr>
              <a:t>,temp</a:t>
            </a:r>
            <a:r>
              <a:rPr lang="en-US" sz="1800" b="1" i="0" u="none" strike="noStrike" cap="none" baseline="0" dirty="0" smtClean="0">
                <a:solidFill>
                  <a:srgbClr val="000000"/>
                </a:solidFill>
                <a:latin typeface="Courier New"/>
                <a:ea typeface="Courier New"/>
                <a:cs typeface="Courier New"/>
                <a:sym typeface="Courier New"/>
              </a:rPr>
              <a:t>);</a:t>
            </a:r>
            <a:endParaRPr lang="en-US" sz="1800" b="1" i="0" u="none" strike="noStrike" cap="none" baseline="0" dirty="0">
              <a:solidFill>
                <a:srgbClr val="000000"/>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3333CC"/>
                </a:solidFill>
                <a:latin typeface="Courier New"/>
                <a:ea typeface="Courier New"/>
                <a:cs typeface="Courier New"/>
                <a:sym typeface="Courier New"/>
              </a:rPr>
              <a:t>main</a:t>
            </a: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sz="1800" b="1" i="0" u="none" strike="noStrike" cap="none" baseline="0" dirty="0" err="1">
                <a:solidFill>
                  <a:srgbClr val="3333CC"/>
                </a:solidFill>
                <a:latin typeface="Courier New"/>
                <a:ea typeface="Courier New"/>
                <a:cs typeface="Courier New"/>
                <a:sym typeface="Courier New"/>
              </a:rPr>
              <a:t>int</a:t>
            </a:r>
            <a:r>
              <a:rPr lang="en-US" sz="1800" b="1" i="0" u="none" strike="noStrike" cap="none" baseline="0" dirty="0">
                <a:solidFill>
                  <a:srgbClr val="000000"/>
                </a:solidFill>
                <a:latin typeface="Courier New"/>
                <a:ea typeface="Courier New"/>
                <a:cs typeface="Courier New"/>
                <a:sym typeface="Courier New"/>
              </a:rPr>
              <a:t> </a:t>
            </a:r>
            <a:r>
              <a:rPr lang="en-US" b="1" dirty="0">
                <a:solidFill>
                  <a:srgbClr val="000000"/>
                </a:solidFill>
                <a:latin typeface="Courier New"/>
                <a:ea typeface="Courier New"/>
                <a:cs typeface="Courier New"/>
                <a:sym typeface="Courier New"/>
              </a:rPr>
              <a:t>p</a:t>
            </a:r>
            <a:r>
              <a:rPr lang="en-US" sz="1800" b="1" i="0" u="none" strike="noStrike" cap="none" baseline="0" dirty="0">
                <a:solidFill>
                  <a:srgbClr val="000000"/>
                </a:solidFill>
                <a:latin typeface="Courier New"/>
                <a:ea typeface="Courier New"/>
                <a:cs typeface="Courier New"/>
                <a:sym typeface="Courier New"/>
              </a:rPr>
              <a:t>=10,</a:t>
            </a:r>
            <a:r>
              <a:rPr lang="en-US" b="1" dirty="0">
                <a:solidFill>
                  <a:srgbClr val="000000"/>
                </a:solidFill>
                <a:latin typeface="Courier New"/>
                <a:ea typeface="Courier New"/>
                <a:cs typeface="Courier New"/>
                <a:sym typeface="Courier New"/>
              </a:rPr>
              <a:t>q</a:t>
            </a:r>
            <a:r>
              <a:rPr lang="en-US" sz="1800" b="1" i="0" u="none" strike="noStrike" cap="none" baseline="0" dirty="0">
                <a:solidFill>
                  <a:srgbClr val="000000"/>
                </a:solidFill>
                <a:latin typeface="Courier New"/>
                <a:ea typeface="Courier New"/>
                <a:cs typeface="Courier New"/>
                <a:sym typeface="Courier New"/>
              </a:rPr>
              <a:t>=20; </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b="1" dirty="0" err="1">
                <a:solidFill>
                  <a:srgbClr val="3333CC"/>
                </a:solidFill>
                <a:latin typeface="Courier New"/>
                <a:ea typeface="Courier New"/>
                <a:cs typeface="Courier New"/>
                <a:sym typeface="Courier New"/>
              </a:rPr>
              <a:t>printf</a:t>
            </a:r>
            <a:r>
              <a:rPr lang="en-US" b="1" dirty="0">
                <a:solidFill>
                  <a:schemeClr val="tx1"/>
                </a:solidFill>
                <a:latin typeface="Courier New"/>
                <a:ea typeface="Courier New"/>
                <a:cs typeface="Courier New"/>
                <a:sym typeface="Courier New"/>
              </a:rPr>
              <a:t>(</a:t>
            </a:r>
            <a:r>
              <a:rPr lang="en-US" b="1" dirty="0">
                <a:solidFill>
                  <a:srgbClr val="3333CC"/>
                </a:solidFill>
                <a:latin typeface="Courier New"/>
                <a:ea typeface="Courier New"/>
                <a:cs typeface="Courier New"/>
                <a:sym typeface="Courier New"/>
              </a:rPr>
              <a:t>"p=%d q=%d\n"</a:t>
            </a:r>
            <a:r>
              <a:rPr lang="en-US" sz="1800" b="1" i="0" u="none" strike="noStrike" cap="none" baseline="0" dirty="0">
                <a:solidFill>
                  <a:srgbClr val="000000"/>
                </a:solidFill>
                <a:latin typeface="Courier New"/>
                <a:ea typeface="Courier New"/>
                <a:cs typeface="Courier New"/>
                <a:sym typeface="Courier New"/>
              </a:rPr>
              <a:t>,</a:t>
            </a:r>
            <a:r>
              <a:rPr lang="en-US" b="1" dirty="0" err="1">
                <a:solidFill>
                  <a:srgbClr val="000000"/>
                </a:solidFill>
                <a:latin typeface="Courier New"/>
                <a:ea typeface="Courier New"/>
                <a:cs typeface="Courier New"/>
                <a:sym typeface="Courier New"/>
              </a:rPr>
              <a:t>p</a:t>
            </a:r>
            <a:r>
              <a:rPr lang="en-US" sz="1800" b="1" i="0" u="none" strike="noStrike" cap="none" baseline="0" dirty="0" err="1">
                <a:solidFill>
                  <a:srgbClr val="000000"/>
                </a:solidFill>
                <a:latin typeface="Courier New"/>
                <a:ea typeface="Courier New"/>
                <a:cs typeface="Courier New"/>
                <a:sym typeface="Courier New"/>
              </a:rPr>
              <a:t>,</a:t>
            </a:r>
            <a:r>
              <a:rPr lang="en-US" b="1" dirty="0" err="1">
                <a:solidFill>
                  <a:srgbClr val="000000"/>
                </a:solidFill>
                <a:latin typeface="Courier New"/>
                <a:ea typeface="Courier New"/>
                <a:cs typeface="Courier New"/>
                <a:sym typeface="Courier New"/>
              </a:rPr>
              <a:t>q</a:t>
            </a: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sz="1800" b="1" i="0" u="none" strike="noStrike" cap="none" baseline="0" dirty="0" err="1">
                <a:solidFill>
                  <a:srgbClr val="000000"/>
                </a:solidFill>
                <a:latin typeface="Courier New"/>
                <a:ea typeface="Courier New"/>
                <a:cs typeface="Courier New"/>
                <a:sym typeface="Courier New"/>
              </a:rPr>
              <a:t>intercambio</a:t>
            </a:r>
            <a:r>
              <a:rPr lang="en-US" sz="1800" b="1" i="0" u="none" strike="noStrike" cap="none" baseline="0" dirty="0">
                <a:solidFill>
                  <a:srgbClr val="000000"/>
                </a:solidFill>
                <a:latin typeface="Courier New"/>
                <a:ea typeface="Courier New"/>
                <a:cs typeface="Courier New"/>
                <a:sym typeface="Courier New"/>
              </a:rPr>
              <a:t> (&amp;</a:t>
            </a:r>
            <a:r>
              <a:rPr lang="en-US" b="1" dirty="0" err="1">
                <a:solidFill>
                  <a:srgbClr val="000000"/>
                </a:solidFill>
                <a:latin typeface="Courier New"/>
                <a:ea typeface="Courier New"/>
                <a:cs typeface="Courier New"/>
                <a:sym typeface="Courier New"/>
              </a:rPr>
              <a:t>p</a:t>
            </a:r>
            <a:r>
              <a:rPr lang="en-US" sz="1800" b="1" i="0" u="none" strike="noStrike" cap="none" baseline="0" dirty="0" err="1">
                <a:solidFill>
                  <a:srgbClr val="000000"/>
                </a:solidFill>
                <a:latin typeface="Courier New"/>
                <a:ea typeface="Courier New"/>
                <a:cs typeface="Courier New"/>
                <a:sym typeface="Courier New"/>
              </a:rPr>
              <a:t>,&amp;</a:t>
            </a:r>
            <a:r>
              <a:rPr lang="en-US" b="1" dirty="0" err="1">
                <a:solidFill>
                  <a:srgbClr val="000000"/>
                </a:solidFill>
                <a:latin typeface="Courier New"/>
                <a:ea typeface="Courier New"/>
                <a:cs typeface="Courier New"/>
                <a:sym typeface="Courier New"/>
              </a:rPr>
              <a:t>q</a:t>
            </a:r>
            <a:r>
              <a:rPr lang="en-US" sz="1800" b="1" i="0" u="none" strike="noStrike" cap="none" baseline="0" dirty="0">
                <a:solidFill>
                  <a:srgbClr val="000000"/>
                </a:solidFill>
                <a:latin typeface="Courier New"/>
                <a:ea typeface="Courier New"/>
                <a:cs typeface="Courier New"/>
                <a:sym typeface="Courier New"/>
              </a:rPr>
              <a:t>);</a:t>
            </a:r>
          </a:p>
          <a:p>
            <a:pPr lvl="0" indent="0" rtl="0">
              <a:lnSpc>
                <a:spcPct val="97000"/>
              </a:lnSpc>
              <a:spcBef>
                <a:spcPts val="400"/>
              </a:spcBef>
              <a:buClr>
                <a:schemeClr val="dk1"/>
              </a:buClr>
              <a:buSzPct val="25000"/>
              <a:buFont typeface="Times New Roman"/>
              <a:buNone/>
            </a:pPr>
            <a:r>
              <a:rPr lang="en-US" b="1" dirty="0" err="1">
                <a:solidFill>
                  <a:srgbClr val="3333CC"/>
                </a:solidFill>
                <a:latin typeface="Courier New"/>
                <a:ea typeface="Courier New"/>
                <a:cs typeface="Courier New"/>
                <a:sym typeface="Courier New"/>
              </a:rPr>
              <a:t>printf</a:t>
            </a:r>
            <a:r>
              <a:rPr lang="en-US" b="1" dirty="0">
                <a:solidFill>
                  <a:schemeClr val="tx1"/>
                </a:solidFill>
                <a:latin typeface="Courier New"/>
                <a:ea typeface="Courier New"/>
                <a:cs typeface="Courier New"/>
                <a:sym typeface="Courier New"/>
              </a:rPr>
              <a:t>(</a:t>
            </a:r>
            <a:r>
              <a:rPr lang="en-US" b="1" dirty="0">
                <a:solidFill>
                  <a:srgbClr val="3333CC"/>
                </a:solidFill>
                <a:latin typeface="Courier New"/>
                <a:ea typeface="Courier New"/>
                <a:cs typeface="Courier New"/>
                <a:sym typeface="Courier New"/>
              </a:rPr>
              <a:t>"p=%d q=%d\n"</a:t>
            </a:r>
            <a:r>
              <a:rPr lang="en-US" b="1" dirty="0">
                <a:solidFill>
                  <a:schemeClr val="dk1"/>
                </a:solidFill>
                <a:latin typeface="Courier New"/>
                <a:ea typeface="Courier New"/>
                <a:cs typeface="Courier New"/>
                <a:sym typeface="Courier New"/>
              </a:rPr>
              <a:t>,</a:t>
            </a:r>
            <a:r>
              <a:rPr lang="en-US" b="1" dirty="0" err="1">
                <a:solidFill>
                  <a:schemeClr val="dk1"/>
                </a:solidFill>
                <a:latin typeface="Courier New"/>
                <a:ea typeface="Courier New"/>
                <a:cs typeface="Courier New"/>
                <a:sym typeface="Courier New"/>
              </a:rPr>
              <a:t>p,q</a:t>
            </a:r>
            <a:r>
              <a:rPr lang="en-US" b="1" dirty="0">
                <a:solidFill>
                  <a:schemeClr val="dk1"/>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	</a:t>
            </a:r>
            <a:r>
              <a:rPr lang="en-US" sz="1800" b="1" i="0" u="none" strike="noStrike" cap="none" baseline="0" dirty="0">
                <a:solidFill>
                  <a:srgbClr val="3333CC"/>
                </a:solidFill>
                <a:latin typeface="Courier New"/>
                <a:ea typeface="Courier New"/>
                <a:cs typeface="Courier New"/>
                <a:sym typeface="Courier New"/>
              </a:rPr>
              <a:t>return</a:t>
            </a:r>
            <a:r>
              <a:rPr lang="en-US" sz="1800" b="1" i="0" u="none" strike="noStrike" cap="none" baseline="0" dirty="0">
                <a:solidFill>
                  <a:srgbClr val="000000"/>
                </a:solidFill>
                <a:latin typeface="Courier New"/>
                <a:ea typeface="Courier New"/>
                <a:cs typeface="Courier New"/>
                <a:sym typeface="Courier New"/>
              </a:rPr>
              <a:t> 0;</a:t>
            </a:r>
          </a:p>
          <a:p>
            <a:pPr marL="341312" marR="0" lvl="0" indent="-341312" algn="l" rtl="0">
              <a:lnSpc>
                <a:spcPct val="97000"/>
              </a:lnSpc>
              <a:spcBef>
                <a:spcPts val="400"/>
              </a:spcBef>
              <a:spcAft>
                <a:spcPts val="0"/>
              </a:spcAft>
              <a:buClr>
                <a:srgbClr val="000000"/>
              </a:buClr>
              <a:buSzPct val="25000"/>
              <a:buFont typeface="Times New Roman"/>
              <a:buNone/>
            </a:pPr>
            <a:r>
              <a:rPr lang="en-US" sz="1800" b="1" i="0" u="none" strike="noStrike" cap="none" baseline="0" dirty="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Font typeface="Times New Roman"/>
              <a:buNone/>
            </a:pPr>
            <a:endParaRPr b="1" dirty="0">
              <a:solidFill>
                <a:srgbClr val="000000"/>
              </a:solidFill>
              <a:latin typeface="Courier New"/>
              <a:ea typeface="Courier New"/>
              <a:cs typeface="Courier New"/>
              <a:sym typeface="Courier New"/>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9"/>
        <p:cNvGrpSpPr/>
        <p:nvPr/>
      </p:nvGrpSpPr>
      <p:grpSpPr>
        <a:xfrm>
          <a:off x="0" y="0"/>
          <a:ext cx="0" cy="0"/>
          <a:chOff x="0" y="0"/>
          <a:chExt cx="0" cy="0"/>
        </a:xfrm>
      </p:grpSpPr>
      <p:sp>
        <p:nvSpPr>
          <p:cNvPr id="260" name="Shape 260"/>
          <p:cNvSpPr txBox="1"/>
          <p:nvPr/>
        </p:nvSpPr>
        <p:spPr>
          <a:xfrm>
            <a:off x="6553200" y="6248400"/>
            <a:ext cx="1904999" cy="3096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23</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61" name="Shape 261"/>
          <p:cNvSpPr txBox="1">
            <a:spLocks noGrp="1"/>
          </p:cNvSpPr>
          <p:nvPr>
            <p:ph type="title"/>
          </p:nvPr>
        </p:nvSpPr>
        <p:spPr>
          <a:xfrm>
            <a:off x="685800" y="304800"/>
            <a:ext cx="7772400" cy="762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Punteros</a:t>
            </a:r>
          </a:p>
        </p:txBody>
      </p:sp>
      <p:sp>
        <p:nvSpPr>
          <p:cNvPr id="262" name="Shape 262"/>
          <p:cNvSpPr txBox="1">
            <a:spLocks noGrp="1"/>
          </p:cNvSpPr>
          <p:nvPr>
            <p:ph idx="1"/>
          </p:nvPr>
        </p:nvSpPr>
        <p:spPr>
          <a:xfrm>
            <a:off x="685800" y="1143000"/>
            <a:ext cx="7772400" cy="506100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7000"/>
              </a:lnSpc>
              <a:spcBef>
                <a:spcPts val="400"/>
              </a:spcBef>
              <a:spcAft>
                <a:spcPts val="0"/>
              </a:spcAft>
              <a:buClr>
                <a:schemeClr val="dk1"/>
              </a:buClr>
              <a:buFont typeface="Arial"/>
              <a:buNone/>
            </a:pPr>
            <a:endParaRPr sz="2400" dirty="0">
              <a:solidFill>
                <a:srgbClr val="000000"/>
              </a:solidFill>
            </a:endParaRPr>
          </a:p>
          <a:p>
            <a:pPr marL="341312" marR="0" lvl="0" indent="-341312" algn="l" rtl="0">
              <a:lnSpc>
                <a:spcPct val="97000"/>
              </a:lnSpc>
              <a:spcBef>
                <a:spcPts val="400"/>
              </a:spcBef>
              <a:spcAft>
                <a:spcPts val="0"/>
              </a:spcAft>
              <a:buClr>
                <a:schemeClr val="dk1"/>
              </a:buClr>
              <a:buSzPct val="45833"/>
              <a:buFont typeface="Arial"/>
              <a:buNone/>
            </a:pPr>
            <a:r>
              <a:rPr lang="en-US" sz="2400" dirty="0">
                <a:solidFill>
                  <a:srgbClr val="000000"/>
                </a:solidFill>
              </a:rPr>
              <a:t>    De </a:t>
            </a:r>
            <a:r>
              <a:rPr lang="en-US" sz="2400" dirty="0" err="1">
                <a:solidFill>
                  <a:srgbClr val="000000"/>
                </a:solidFill>
              </a:rPr>
              <a:t>esta</a:t>
            </a:r>
            <a:r>
              <a:rPr lang="en-US" sz="2400" dirty="0">
                <a:solidFill>
                  <a:srgbClr val="000000"/>
                </a:solidFill>
              </a:rPr>
              <a:t> forma, se </a:t>
            </a:r>
            <a:r>
              <a:rPr lang="en-US" sz="2400" dirty="0" err="1">
                <a:solidFill>
                  <a:srgbClr val="000000"/>
                </a:solidFill>
              </a:rPr>
              <a:t>logra</a:t>
            </a:r>
            <a:r>
              <a:rPr lang="en-US" sz="2400" dirty="0">
                <a:solidFill>
                  <a:srgbClr val="000000"/>
                </a:solidFill>
              </a:rPr>
              <a:t> </a:t>
            </a:r>
            <a:r>
              <a:rPr lang="en-US" sz="2400" dirty="0" err="1">
                <a:solidFill>
                  <a:srgbClr val="000000"/>
                </a:solidFill>
              </a:rPr>
              <a:t>modificar</a:t>
            </a:r>
            <a:r>
              <a:rPr lang="en-US" sz="2400" dirty="0">
                <a:solidFill>
                  <a:srgbClr val="000000"/>
                </a:solidFill>
              </a:rPr>
              <a:t> el </a:t>
            </a:r>
            <a:r>
              <a:rPr lang="en-US" sz="2400" dirty="0" err="1">
                <a:solidFill>
                  <a:srgbClr val="000000"/>
                </a:solidFill>
              </a:rPr>
              <a:t>contenido</a:t>
            </a:r>
            <a:r>
              <a:rPr lang="en-US" sz="2400" dirty="0">
                <a:solidFill>
                  <a:srgbClr val="000000"/>
                </a:solidFill>
              </a:rPr>
              <a:t> de p y q, a </a:t>
            </a:r>
            <a:r>
              <a:rPr lang="en-US" sz="2400" dirty="0" err="1">
                <a:solidFill>
                  <a:srgbClr val="000000"/>
                </a:solidFill>
              </a:rPr>
              <a:t>través</a:t>
            </a:r>
            <a:r>
              <a:rPr lang="en-US" sz="2400" dirty="0">
                <a:solidFill>
                  <a:srgbClr val="000000"/>
                </a:solidFill>
              </a:rPr>
              <a:t> de *a y *b </a:t>
            </a:r>
            <a:r>
              <a:rPr lang="en-US" sz="2400" dirty="0" err="1">
                <a:solidFill>
                  <a:srgbClr val="000000"/>
                </a:solidFill>
              </a:rPr>
              <a:t>que</a:t>
            </a:r>
            <a:r>
              <a:rPr lang="en-US" sz="2400" dirty="0">
                <a:solidFill>
                  <a:srgbClr val="000000"/>
                </a:solidFill>
              </a:rPr>
              <a:t> son los </a:t>
            </a:r>
            <a:r>
              <a:rPr lang="en-US" sz="2400" dirty="0" err="1">
                <a:solidFill>
                  <a:srgbClr val="000000"/>
                </a:solidFill>
              </a:rPr>
              <a:t>contenidos</a:t>
            </a:r>
            <a:r>
              <a:rPr lang="en-US" sz="2400" dirty="0">
                <a:solidFill>
                  <a:srgbClr val="000000"/>
                </a:solidFill>
              </a:rPr>
              <a:t> de </a:t>
            </a:r>
            <a:r>
              <a:rPr lang="en-US" sz="2400" dirty="0" err="1">
                <a:solidFill>
                  <a:srgbClr val="000000"/>
                </a:solidFill>
              </a:rPr>
              <a:t>las</a:t>
            </a:r>
            <a:r>
              <a:rPr lang="en-US" sz="2400" dirty="0">
                <a:solidFill>
                  <a:srgbClr val="000000"/>
                </a:solidFill>
              </a:rPr>
              <a:t> </a:t>
            </a:r>
            <a:r>
              <a:rPr lang="en-US" sz="2400" dirty="0" err="1">
                <a:solidFill>
                  <a:srgbClr val="000000"/>
                </a:solidFill>
              </a:rPr>
              <a:t>memorias</a:t>
            </a:r>
            <a:r>
              <a:rPr lang="en-US" sz="2400" dirty="0">
                <a:solidFill>
                  <a:srgbClr val="000000"/>
                </a:solidFill>
              </a:rPr>
              <a:t> </a:t>
            </a:r>
            <a:r>
              <a:rPr lang="en-US" sz="2400" dirty="0" err="1">
                <a:solidFill>
                  <a:srgbClr val="000000"/>
                </a:solidFill>
              </a:rPr>
              <a:t>apuntadas</a:t>
            </a:r>
            <a:r>
              <a:rPr lang="en-US" sz="2400" dirty="0">
                <a:solidFill>
                  <a:srgbClr val="000000"/>
                </a:solidFill>
              </a:rPr>
              <a:t> </a:t>
            </a:r>
            <a:r>
              <a:rPr lang="en-US" sz="2400" dirty="0" err="1">
                <a:solidFill>
                  <a:srgbClr val="000000"/>
                </a:solidFill>
              </a:rPr>
              <a:t>por</a:t>
            </a:r>
            <a:r>
              <a:rPr lang="en-US" sz="2400" dirty="0">
                <a:solidFill>
                  <a:srgbClr val="000000"/>
                </a:solidFill>
              </a:rPr>
              <a:t> a y b.</a:t>
            </a:r>
          </a:p>
          <a:p>
            <a:pPr marL="341312" marR="0" lvl="0" indent="-341312" algn="l" rtl="0">
              <a:lnSpc>
                <a:spcPct val="97000"/>
              </a:lnSpc>
              <a:spcBef>
                <a:spcPts val="400"/>
              </a:spcBef>
              <a:spcAft>
                <a:spcPts val="0"/>
              </a:spcAft>
              <a:buClr>
                <a:schemeClr val="dk1"/>
              </a:buClr>
              <a:buFont typeface="Arial"/>
              <a:buNone/>
            </a:pPr>
            <a:endParaRPr sz="2400" dirty="0">
              <a:solidFill>
                <a:srgbClr val="000000"/>
              </a:solidFill>
            </a:endParaRPr>
          </a:p>
          <a:p>
            <a:pPr marL="341312" marR="0" lvl="0" indent="-341312" algn="l" rtl="0">
              <a:lnSpc>
                <a:spcPct val="97000"/>
              </a:lnSpc>
              <a:spcBef>
                <a:spcPts val="400"/>
              </a:spcBef>
              <a:spcAft>
                <a:spcPts val="0"/>
              </a:spcAft>
              <a:buClr>
                <a:schemeClr val="dk1"/>
              </a:buClr>
              <a:buSzPct val="45833"/>
              <a:buFont typeface="Arial"/>
              <a:buNone/>
            </a:pPr>
            <a:r>
              <a:rPr lang="en-US" sz="2400" dirty="0">
                <a:solidFill>
                  <a:srgbClr val="000000"/>
                </a:solidFill>
              </a:rPr>
              <a:t>    No se </a:t>
            </a:r>
            <a:r>
              <a:rPr lang="en-US" sz="2400" dirty="0" err="1">
                <a:solidFill>
                  <a:srgbClr val="000000"/>
                </a:solidFill>
              </a:rPr>
              <a:t>modifican</a:t>
            </a:r>
            <a:r>
              <a:rPr lang="en-US" sz="2400" dirty="0">
                <a:solidFill>
                  <a:srgbClr val="000000"/>
                </a:solidFill>
              </a:rPr>
              <a:t> los </a:t>
            </a:r>
            <a:r>
              <a:rPr lang="en-US" sz="2400" dirty="0" err="1">
                <a:solidFill>
                  <a:srgbClr val="000000"/>
                </a:solidFill>
              </a:rPr>
              <a:t>valores</a:t>
            </a:r>
            <a:r>
              <a:rPr lang="en-US" sz="2400" dirty="0">
                <a:solidFill>
                  <a:srgbClr val="000000"/>
                </a:solidFill>
              </a:rPr>
              <a:t> de a y b, </a:t>
            </a:r>
            <a:r>
              <a:rPr lang="en-US" sz="2400" dirty="0" err="1">
                <a:solidFill>
                  <a:srgbClr val="000000"/>
                </a:solidFill>
              </a:rPr>
              <a:t>sino</a:t>
            </a:r>
            <a:r>
              <a:rPr lang="en-US" sz="2400" dirty="0">
                <a:solidFill>
                  <a:srgbClr val="000000"/>
                </a:solidFill>
              </a:rPr>
              <a:t> </a:t>
            </a:r>
            <a:r>
              <a:rPr lang="en-US" sz="2400" dirty="0" err="1">
                <a:solidFill>
                  <a:srgbClr val="000000"/>
                </a:solidFill>
              </a:rPr>
              <a:t>que</a:t>
            </a:r>
            <a:r>
              <a:rPr lang="en-US" sz="2400" dirty="0">
                <a:solidFill>
                  <a:srgbClr val="000000"/>
                </a:solidFill>
              </a:rPr>
              <a:t> </a:t>
            </a:r>
            <a:r>
              <a:rPr lang="en-US" sz="2400" dirty="0" err="1">
                <a:solidFill>
                  <a:srgbClr val="000000"/>
                </a:solidFill>
              </a:rPr>
              <a:t>modifican</a:t>
            </a:r>
            <a:r>
              <a:rPr lang="en-US" sz="2400" dirty="0">
                <a:solidFill>
                  <a:srgbClr val="000000"/>
                </a:solidFill>
              </a:rPr>
              <a:t> los </a:t>
            </a:r>
            <a:r>
              <a:rPr lang="en-US" sz="2400" dirty="0" err="1">
                <a:solidFill>
                  <a:srgbClr val="000000"/>
                </a:solidFill>
              </a:rPr>
              <a:t>contenidos</a:t>
            </a:r>
            <a:r>
              <a:rPr lang="en-US" sz="2400" dirty="0">
                <a:solidFill>
                  <a:srgbClr val="000000"/>
                </a:solidFill>
              </a:rPr>
              <a:t> de </a:t>
            </a:r>
            <a:r>
              <a:rPr lang="en-US" sz="2400" dirty="0" err="1">
                <a:solidFill>
                  <a:srgbClr val="000000"/>
                </a:solidFill>
              </a:rPr>
              <a:t>las</a:t>
            </a:r>
            <a:r>
              <a:rPr lang="en-US" sz="2400" dirty="0">
                <a:solidFill>
                  <a:srgbClr val="000000"/>
                </a:solidFill>
              </a:rPr>
              <a:t> variables </a:t>
            </a:r>
            <a:r>
              <a:rPr lang="en-US" sz="2400" dirty="0" err="1">
                <a:solidFill>
                  <a:srgbClr val="000000"/>
                </a:solidFill>
              </a:rPr>
              <a:t>apuntadas</a:t>
            </a:r>
            <a:r>
              <a:rPr lang="en-US" sz="2400" dirty="0">
                <a:solidFill>
                  <a:srgbClr val="000000"/>
                </a:solidFill>
              </a:rPr>
              <a:t> </a:t>
            </a:r>
            <a:r>
              <a:rPr lang="en-US" sz="2400" dirty="0" err="1">
                <a:solidFill>
                  <a:srgbClr val="000000"/>
                </a:solidFill>
              </a:rPr>
              <a:t>por</a:t>
            </a:r>
            <a:r>
              <a:rPr lang="en-US" sz="2400" dirty="0">
                <a:solidFill>
                  <a:srgbClr val="000000"/>
                </a:solidFill>
              </a:rPr>
              <a:t> a y b.</a:t>
            </a:r>
          </a:p>
          <a:p>
            <a:pPr marL="341312" marR="0" lvl="0" indent="-341312" algn="l" rtl="0">
              <a:lnSpc>
                <a:spcPct val="97000"/>
              </a:lnSpc>
              <a:spcBef>
                <a:spcPts val="400"/>
              </a:spcBef>
              <a:spcAft>
                <a:spcPts val="0"/>
              </a:spcAft>
              <a:buClr>
                <a:srgbClr val="000000"/>
              </a:buClr>
              <a:buFont typeface="Times New Roman"/>
              <a:buNone/>
            </a:pPr>
            <a:endParaRPr b="1" dirty="0">
              <a:solidFill>
                <a:srgbClr val="3333CC"/>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Font typeface="Times New Roman"/>
              <a:buNone/>
            </a:pPr>
            <a:endParaRPr b="1" dirty="0">
              <a:solidFill>
                <a:srgbClr val="000000"/>
              </a:solidFill>
              <a:latin typeface="Courier New"/>
              <a:ea typeface="Courier New"/>
              <a:cs typeface="Courier New"/>
              <a:sym typeface="Courier New"/>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Shape 267"/>
          <p:cNvSpPr txBox="1"/>
          <p:nvPr/>
        </p:nvSpPr>
        <p:spPr>
          <a:xfrm>
            <a:off x="6553200" y="6248400"/>
            <a:ext cx="1904999" cy="309561"/>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24</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68" name="Shape 268"/>
          <p:cNvSpPr txBox="1">
            <a:spLocks noGrp="1"/>
          </p:cNvSpPr>
          <p:nvPr>
            <p:ph type="title"/>
          </p:nvPr>
        </p:nvSpPr>
        <p:spPr>
          <a:xfrm>
            <a:off x="685800" y="304800"/>
            <a:ext cx="7772400" cy="1143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Prototipos</a:t>
            </a:r>
          </a:p>
        </p:txBody>
      </p:sp>
      <p:sp>
        <p:nvSpPr>
          <p:cNvPr id="269" name="Shape 269"/>
          <p:cNvSpPr txBox="1">
            <a:spLocks noGrp="1"/>
          </p:cNvSpPr>
          <p:nvPr>
            <p:ph idx="1"/>
          </p:nvPr>
        </p:nvSpPr>
        <p:spPr>
          <a:xfrm>
            <a:off x="685800" y="1524000"/>
            <a:ext cx="7772400" cy="4572000"/>
          </a:xfrm>
          <a:prstGeom prst="rect">
            <a:avLst/>
          </a:prstGeom>
          <a:noFill/>
          <a:ln>
            <a:noFill/>
          </a:ln>
        </p:spPr>
        <p:txBody>
          <a:bodyPr lIns="90000" tIns="46800" rIns="90000" bIns="46800" anchor="t" anchorCtr="0">
            <a:noAutofit/>
          </a:bodyPr>
          <a:lstStyle/>
          <a:p>
            <a:pPr marL="341312" marR="0" lvl="0" indent="-341312" algn="l" rtl="0">
              <a:lnSpc>
                <a:spcPct val="90000"/>
              </a:lnSpc>
              <a:spcBef>
                <a:spcPts val="0"/>
              </a:spcBef>
              <a:spcAft>
                <a:spcPts val="0"/>
              </a:spcAft>
              <a:buClr>
                <a:srgbClr val="000000"/>
              </a:buClr>
              <a:buSzPct val="100000"/>
              <a:buFont typeface="Times New Roman"/>
              <a:buChar char="•"/>
            </a:pPr>
            <a:r>
              <a:rPr lang="en-US" sz="2800" b="0" i="0" u="none" strike="noStrike" cap="none" baseline="0" dirty="0" err="1">
                <a:solidFill>
                  <a:srgbClr val="000000"/>
                </a:solidFill>
                <a:latin typeface="Arial"/>
                <a:ea typeface="Arial"/>
                <a:cs typeface="Arial"/>
                <a:sym typeface="Arial"/>
              </a:rPr>
              <a:t>Uso</a:t>
            </a:r>
            <a:r>
              <a:rPr lang="en-US" sz="28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err="1">
                <a:solidFill>
                  <a:srgbClr val="000000"/>
                </a:solidFill>
                <a:latin typeface="Arial"/>
                <a:ea typeface="Arial"/>
                <a:cs typeface="Arial"/>
                <a:sym typeface="Arial"/>
              </a:rPr>
              <a:t>Identificar</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tipo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retorno</a:t>
            </a:r>
            <a:r>
              <a:rPr lang="en-US" sz="2400" b="0" i="0" u="none" strike="noStrike" cap="none" baseline="0" dirty="0">
                <a:solidFill>
                  <a:srgbClr val="000000"/>
                </a:solidFill>
                <a:latin typeface="Arial"/>
                <a:ea typeface="Arial"/>
                <a:cs typeface="Arial"/>
                <a:sym typeface="Arial"/>
              </a:rPr>
              <a:t> de la </a:t>
            </a:r>
            <a:r>
              <a:rPr lang="en-US" sz="2400" b="0" i="0" u="none" strike="noStrike" cap="none" baseline="0" dirty="0" err="1">
                <a:solidFill>
                  <a:srgbClr val="000000"/>
                </a:solidFill>
                <a:latin typeface="Arial"/>
                <a:ea typeface="Arial"/>
                <a:cs typeface="Arial"/>
                <a:sym typeface="Arial"/>
              </a:rPr>
              <a:t>función</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err="1">
                <a:solidFill>
                  <a:srgbClr val="000000"/>
                </a:solidFill>
                <a:latin typeface="Arial"/>
                <a:ea typeface="Arial"/>
                <a:cs typeface="Arial"/>
                <a:sym typeface="Arial"/>
              </a:rPr>
              <a:t>Especificar</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tipo</a:t>
            </a:r>
            <a:r>
              <a:rPr lang="en-US" sz="2400" b="0" i="0" u="none" strike="noStrike" cap="none" baseline="0" dirty="0">
                <a:solidFill>
                  <a:srgbClr val="000000"/>
                </a:solidFill>
                <a:latin typeface="Arial"/>
                <a:ea typeface="Arial"/>
                <a:cs typeface="Arial"/>
                <a:sym typeface="Arial"/>
              </a:rPr>
              <a:t> y el </a:t>
            </a:r>
            <a:r>
              <a:rPr lang="en-US" sz="2400" b="0" i="0" u="none" strike="noStrike" cap="none" baseline="0" dirty="0" err="1">
                <a:solidFill>
                  <a:srgbClr val="000000"/>
                </a:solidFill>
                <a:latin typeface="Arial"/>
                <a:ea typeface="Arial"/>
                <a:cs typeface="Arial"/>
                <a:sym typeface="Arial"/>
              </a:rPr>
              <a:t>número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argumentos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que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utiliza</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función</a:t>
            </a:r>
            <a:r>
              <a:rPr lang="en-US" sz="2400" b="0" i="0" u="none" strike="noStrike" cap="none" baseline="0" dirty="0">
                <a:solidFill>
                  <a:srgbClr val="000000"/>
                </a:solidFill>
                <a:latin typeface="Arial"/>
                <a:ea typeface="Arial"/>
                <a:cs typeface="Arial"/>
                <a:sym typeface="Arial"/>
              </a:rPr>
              <a:t>.</a:t>
            </a: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a:solidFill>
                  <a:srgbClr val="000000"/>
                </a:solidFill>
                <a:latin typeface="Arial"/>
                <a:ea typeface="Arial"/>
                <a:cs typeface="Arial"/>
                <a:sym typeface="Arial"/>
              </a:rPr>
              <a:t>El </a:t>
            </a:r>
            <a:r>
              <a:rPr lang="en-US" sz="2800" b="0" i="0" u="none" strike="noStrike" cap="none" baseline="0" dirty="0" err="1">
                <a:solidFill>
                  <a:srgbClr val="000000"/>
                </a:solidFill>
                <a:latin typeface="Arial"/>
                <a:ea typeface="Arial"/>
                <a:cs typeface="Arial"/>
                <a:sym typeface="Arial"/>
              </a:rPr>
              <a:t>prototipo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debe</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aparecer</a:t>
            </a:r>
            <a:r>
              <a:rPr lang="en-US" sz="2800" b="0" i="0" u="none" strike="noStrike" cap="none" baseline="0" dirty="0">
                <a:solidFill>
                  <a:srgbClr val="000000"/>
                </a:solidFill>
                <a:latin typeface="Arial"/>
                <a:ea typeface="Arial"/>
                <a:cs typeface="Arial"/>
                <a:sym typeface="Arial"/>
              </a:rPr>
              <a:t> antes de </a:t>
            </a:r>
            <a:r>
              <a:rPr lang="en-US" sz="2800" b="0" i="0" u="none" strike="noStrike" cap="none" baseline="0" dirty="0" err="1">
                <a:solidFill>
                  <a:srgbClr val="000000"/>
                </a:solidFill>
                <a:latin typeface="Arial"/>
                <a:ea typeface="Arial"/>
                <a:cs typeface="Arial"/>
                <a:sym typeface="Arial"/>
              </a:rPr>
              <a:t>que</a:t>
            </a:r>
            <a:r>
              <a:rPr lang="en-US" sz="2800" b="0" i="0" u="none" strike="noStrike" cap="none" baseline="0" dirty="0">
                <a:solidFill>
                  <a:srgbClr val="000000"/>
                </a:solidFill>
                <a:latin typeface="Arial"/>
                <a:ea typeface="Arial"/>
                <a:cs typeface="Arial"/>
                <a:sym typeface="Arial"/>
              </a:rPr>
              <a:t> se </a:t>
            </a:r>
            <a:r>
              <a:rPr lang="en-US" sz="2800" b="0" i="0" u="none" strike="noStrike" cap="none" baseline="0" dirty="0" err="1">
                <a:solidFill>
                  <a:srgbClr val="000000"/>
                </a:solidFill>
                <a:latin typeface="Arial"/>
                <a:ea typeface="Arial"/>
                <a:cs typeface="Arial"/>
                <a:sym typeface="Arial"/>
              </a:rPr>
              <a:t>haga</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cualquier</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llamada</a:t>
            </a:r>
            <a:r>
              <a:rPr lang="en-US" sz="2800" b="0" i="0" u="none" strike="noStrike" cap="none" baseline="0" dirty="0">
                <a:solidFill>
                  <a:srgbClr val="000000"/>
                </a:solidFill>
                <a:latin typeface="Arial"/>
                <a:ea typeface="Arial"/>
                <a:cs typeface="Arial"/>
                <a:sym typeface="Arial"/>
              </a:rPr>
              <a:t> a la </a:t>
            </a:r>
            <a:r>
              <a:rPr lang="en-US" sz="2800" b="0" i="0" u="none" strike="noStrike" cap="none" baseline="0" dirty="0" err="1">
                <a:solidFill>
                  <a:srgbClr val="000000"/>
                </a:solidFill>
                <a:latin typeface="Arial"/>
                <a:ea typeface="Arial"/>
                <a:cs typeface="Arial"/>
                <a:sym typeface="Arial"/>
              </a:rPr>
              <a:t>función</a:t>
            </a:r>
            <a:r>
              <a:rPr lang="en-US" sz="2800" b="0" i="0" u="none" strike="noStrike" cap="none" baseline="0" dirty="0">
                <a:solidFill>
                  <a:srgbClr val="000000"/>
                </a:solidFill>
                <a:latin typeface="Arial"/>
                <a:ea typeface="Arial"/>
                <a:cs typeface="Arial"/>
                <a:sym typeface="Arial"/>
              </a:rPr>
              <a:t>.</a:t>
            </a: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a:solidFill>
                  <a:srgbClr val="000000"/>
                </a:solidFill>
                <a:latin typeface="Arial"/>
                <a:ea typeface="Arial"/>
                <a:cs typeface="Arial"/>
                <a:sym typeface="Arial"/>
              </a:rPr>
              <a:t>No </a:t>
            </a:r>
            <a:r>
              <a:rPr lang="en-US" sz="2800" b="0" i="0" u="none" strike="noStrike" cap="none" baseline="0" dirty="0" err="1">
                <a:solidFill>
                  <a:srgbClr val="000000"/>
                </a:solidFill>
                <a:latin typeface="Arial"/>
                <a:ea typeface="Arial"/>
                <a:cs typeface="Arial"/>
                <a:sym typeface="Arial"/>
              </a:rPr>
              <a:t>es</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necesario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incluir</a:t>
            </a:r>
            <a:r>
              <a:rPr lang="en-US" sz="2800" b="0" i="0" u="none" strike="noStrike" cap="none" baseline="0" dirty="0">
                <a:solidFill>
                  <a:srgbClr val="000000"/>
                </a:solidFill>
                <a:latin typeface="Arial"/>
                <a:ea typeface="Arial"/>
                <a:cs typeface="Arial"/>
                <a:sym typeface="Arial"/>
              </a:rPr>
              <a:t> los </a:t>
            </a:r>
            <a:r>
              <a:rPr lang="en-US" sz="2800" b="0" i="0" u="none" strike="noStrike" cap="none" baseline="0" dirty="0" err="1">
                <a:solidFill>
                  <a:srgbClr val="000000"/>
                </a:solidFill>
                <a:latin typeface="Arial"/>
                <a:ea typeface="Arial"/>
                <a:cs typeface="Arial"/>
                <a:sym typeface="Arial"/>
              </a:rPr>
              <a:t>nombres</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reales</a:t>
            </a:r>
            <a:r>
              <a:rPr lang="en-US" sz="2800" b="0" i="0" u="none" strike="noStrike" cap="none" baseline="0" dirty="0">
                <a:solidFill>
                  <a:srgbClr val="000000"/>
                </a:solidFill>
                <a:latin typeface="Arial"/>
                <a:ea typeface="Arial"/>
                <a:cs typeface="Arial"/>
                <a:sym typeface="Arial"/>
              </a:rPr>
              <a:t> de los </a:t>
            </a:r>
            <a:r>
              <a:rPr lang="en-US" sz="2800" b="0" i="0" u="none" strike="noStrike" cap="none" baseline="0" dirty="0" err="1">
                <a:solidFill>
                  <a:srgbClr val="000000"/>
                </a:solidFill>
                <a:latin typeface="Arial"/>
                <a:ea typeface="Arial"/>
                <a:cs typeface="Arial"/>
                <a:sym typeface="Arial"/>
              </a:rPr>
              <a:t>parámetros</a:t>
            </a:r>
            <a:r>
              <a:rPr lang="en-US" sz="2800" b="0" i="0" u="none" strike="noStrike" cap="none" baseline="0" dirty="0">
                <a:solidFill>
                  <a:srgbClr val="000000"/>
                </a:solidFill>
                <a:latin typeface="Arial"/>
                <a:ea typeface="Arial"/>
                <a:cs typeface="Arial"/>
                <a:sym typeface="Arial"/>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Shape 274"/>
          <p:cNvSpPr txBox="1"/>
          <p:nvPr/>
        </p:nvSpPr>
        <p:spPr>
          <a:xfrm>
            <a:off x="6553200" y="6248400"/>
            <a:ext cx="1904999" cy="309561"/>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25</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75" name="Shape 275"/>
          <p:cNvSpPr txBox="1">
            <a:spLocks noGrp="1"/>
          </p:cNvSpPr>
          <p:nvPr>
            <p:ph type="title"/>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Prototipo (cont.)</a:t>
            </a:r>
          </a:p>
        </p:txBody>
      </p:sp>
      <p:sp>
        <p:nvSpPr>
          <p:cNvPr id="276" name="Shape 276"/>
          <p:cNvSpPr txBox="1">
            <a:spLocks noGrp="1"/>
          </p:cNvSpPr>
          <p:nvPr>
            <p:ph idx="1"/>
          </p:nvPr>
        </p:nvSpPr>
        <p:spPr>
          <a:xfrm>
            <a:off x="685800" y="1295400"/>
            <a:ext cx="7772400" cy="5356225"/>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2000"/>
              </a:lnSpc>
              <a:spcBef>
                <a:spcPts val="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#include</a:t>
            </a:r>
            <a:r>
              <a:rPr lang="en-US" sz="1600" b="1" i="0" u="none" strike="noStrike" cap="none" baseline="0">
                <a:solidFill>
                  <a:srgbClr val="000000"/>
                </a:solidFill>
                <a:latin typeface="Courier New"/>
                <a:ea typeface="Courier New"/>
                <a:cs typeface="Courier New"/>
                <a:sym typeface="Courier New"/>
              </a:rPr>
              <a:t> &lt;stdio.h&gt;</a:t>
            </a:r>
          </a:p>
          <a:p>
            <a:pPr marL="341312" marR="0" lvl="0" indent="-341312" algn="l" rtl="0">
              <a:lnSpc>
                <a:spcPct val="97000"/>
              </a:lnSpc>
              <a:spcBef>
                <a:spcPts val="400"/>
              </a:spcBef>
              <a:spcAft>
                <a:spcPts val="0"/>
              </a:spcAft>
              <a:buClr>
                <a:srgbClr val="000000"/>
              </a:buClr>
              <a:buFont typeface="Times New Roman"/>
              <a:buNone/>
            </a:pPr>
            <a:endParaRPr sz="1600" b="1" i="0" u="none" strike="noStrike" cap="none" baseline="0">
              <a:solidFill>
                <a:srgbClr val="000000"/>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cuadrado(</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x); /*Prototipo*/</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main</a:t>
            </a:r>
            <a:r>
              <a:rPr lang="en-US" sz="1600" b="1" i="0" u="none" strike="noStrike" cap="none" baseline="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i,resultado;</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for</a:t>
            </a:r>
            <a:r>
              <a:rPr lang="en-US" sz="1600" b="1" i="0" u="none" strike="noStrike" cap="none" baseline="0">
                <a:solidFill>
                  <a:srgbClr val="000000"/>
                </a:solidFill>
                <a:latin typeface="Courier New"/>
                <a:ea typeface="Courier New"/>
                <a:cs typeface="Courier New"/>
                <a:sym typeface="Courier New"/>
              </a:rPr>
              <a:t> (i=0;i&lt;10;i++){</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resultado = cuadrado (i);</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printf</a:t>
            </a:r>
            <a:r>
              <a:rPr lang="en-US" sz="1600" b="1" i="0" u="none" strike="noStrike" cap="none" baseline="0">
                <a:solidFill>
                  <a:srgbClr val="000000"/>
                </a:solidFill>
                <a:latin typeface="Courier New"/>
                <a:ea typeface="Courier New"/>
                <a:cs typeface="Courier New"/>
                <a:sym typeface="Courier New"/>
              </a:rPr>
              <a:t>("El cuadrado de %d es %d\n",i,resultado);</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p>
          <a:p>
            <a:pPr marL="341312" marR="0" lvl="0" indent="-341312" algn="l" rtl="0">
              <a:lnSpc>
                <a:spcPct val="97000"/>
              </a:lnSpc>
              <a:spcBef>
                <a:spcPts val="400"/>
              </a:spcBef>
              <a:spcAft>
                <a:spcPts val="0"/>
              </a:spcAft>
              <a:buClr>
                <a:srgbClr val="000000"/>
              </a:buClr>
              <a:buSzPct val="25000"/>
              <a:buFont typeface="Times New Roman"/>
              <a:buNone/>
            </a:pPr>
            <a:r>
              <a:rPr lang="en-US" sz="1600" b="1">
                <a:solidFill>
                  <a:srgbClr val="3333CC"/>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return</a:t>
            </a:r>
            <a:r>
              <a:rPr lang="en-US" sz="1600" b="1" i="0" u="none" strike="noStrike" cap="none" baseline="0">
                <a:solidFill>
                  <a:srgbClr val="000000"/>
                </a:solidFill>
                <a:latin typeface="Courier New"/>
                <a:ea typeface="Courier New"/>
                <a:cs typeface="Courier New"/>
                <a:sym typeface="Courier New"/>
              </a:rPr>
              <a:t> 0;</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cuadrado(</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x){</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a;</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a=x*x;</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return</a:t>
            </a:r>
            <a:r>
              <a:rPr lang="en-US" sz="1600" b="1" i="0" u="none" strike="noStrike" cap="none" baseline="0">
                <a:solidFill>
                  <a:srgbClr val="000000"/>
                </a:solidFill>
                <a:latin typeface="Courier New"/>
                <a:ea typeface="Courier New"/>
                <a:cs typeface="Courier New"/>
                <a:sym typeface="Courier New"/>
              </a:rPr>
              <a:t> a;</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Font typeface="Times New Roman"/>
              <a:buNone/>
            </a:pPr>
            <a:endParaRPr sz="1600" b="0" i="0" u="none" strike="noStrike" cap="none" baseline="0">
              <a:solidFill>
                <a:srgbClr val="000000"/>
              </a:solidFill>
              <a:latin typeface="Courier New"/>
              <a:ea typeface="Courier New"/>
              <a:cs typeface="Courier New"/>
              <a:sym typeface="Courier New"/>
            </a:endParaRPr>
          </a:p>
          <a:p>
            <a:pPr marL="341313" marR="0" lvl="0" indent="-239713" algn="l" rtl="0">
              <a:spcBef>
                <a:spcPts val="700"/>
              </a:spcBef>
              <a:spcAft>
                <a:spcPts val="0"/>
              </a:spcAft>
              <a:buClr>
                <a:srgbClr val="000000"/>
              </a:buClr>
              <a:buFont typeface="Times New Roman"/>
              <a:buNone/>
            </a:pPr>
            <a:endParaRPr sz="1600" b="0" i="0" u="none" strike="noStrike" cap="none" baseline="0">
              <a:solidFill>
                <a:srgbClr val="000000"/>
              </a:solidFill>
              <a:latin typeface="Courier New"/>
              <a:ea typeface="Courier New"/>
              <a:cs typeface="Courier New"/>
              <a:sym typeface="Courier New"/>
            </a:endParaRPr>
          </a:p>
        </p:txBody>
      </p:sp>
      <p:sp>
        <p:nvSpPr>
          <p:cNvPr id="277" name="Shape 277"/>
          <p:cNvSpPr/>
          <p:nvPr/>
        </p:nvSpPr>
        <p:spPr>
          <a:xfrm>
            <a:off x="3516312" y="2230436"/>
            <a:ext cx="1852611" cy="1019175"/>
          </a:xfrm>
          <a:custGeom>
            <a:avLst/>
            <a:gdLst/>
            <a:ahLst/>
            <a:cxnLst/>
            <a:rect l="0" t="0" r="0" b="0"/>
            <a:pathLst>
              <a:path w="5145" h="2832" extrusionOk="0">
                <a:moveTo>
                  <a:pt x="4805" y="2832"/>
                </a:moveTo>
                <a:lnTo>
                  <a:pt x="1370" y="1100"/>
                </a:lnTo>
                <a:lnTo>
                  <a:pt x="1102" y="1586"/>
                </a:lnTo>
                <a:lnTo>
                  <a:pt x="0" y="21"/>
                </a:lnTo>
                <a:lnTo>
                  <a:pt x="1966" y="0"/>
                </a:lnTo>
                <a:lnTo>
                  <a:pt x="1701" y="483"/>
                </a:lnTo>
                <a:lnTo>
                  <a:pt x="5145" y="2213"/>
                </a:lnTo>
                <a:lnTo>
                  <a:pt x="4805" y="2832"/>
                </a:lnTo>
              </a:path>
            </a:pathLst>
          </a:custGeom>
          <a:solidFill>
            <a:srgbClr val="FF0000"/>
          </a:solidFill>
          <a:ln w="9525" cap="flat">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sp>
        <p:nvSpPr>
          <p:cNvPr id="282" name="Shape 282"/>
          <p:cNvSpPr txBox="1"/>
          <p:nvPr/>
        </p:nvSpPr>
        <p:spPr>
          <a:xfrm>
            <a:off x="6553200" y="6248400"/>
            <a:ext cx="1904999" cy="309561"/>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26</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283" name="Shape 283"/>
          <p:cNvSpPr txBox="1">
            <a:spLocks noGrp="1"/>
          </p:cNvSpPr>
          <p:nvPr>
            <p:ph type="title"/>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b="1">
                <a:solidFill>
                  <a:schemeClr val="dk1"/>
                </a:solidFill>
                <a:latin typeface="Comic Sans MS"/>
                <a:ea typeface="Comic Sans MS"/>
                <a:cs typeface="Comic Sans MS"/>
                <a:sym typeface="Comic Sans MS"/>
                <a:rtl val="0"/>
              </a:rPr>
              <a:t>Prototipo (cont.)</a:t>
            </a:r>
          </a:p>
        </p:txBody>
      </p:sp>
      <p:sp>
        <p:nvSpPr>
          <p:cNvPr id="284" name="Shape 284"/>
          <p:cNvSpPr txBox="1">
            <a:spLocks noGrp="1"/>
          </p:cNvSpPr>
          <p:nvPr>
            <p:ph idx="1"/>
          </p:nvPr>
        </p:nvSpPr>
        <p:spPr>
          <a:xfrm>
            <a:off x="685800" y="1295400"/>
            <a:ext cx="7772400"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p>
            <a:pPr marL="341312" marR="0" lvl="0" indent="-341312" algn="l" rtl="0">
              <a:lnSpc>
                <a:spcPct val="92000"/>
              </a:lnSpc>
              <a:spcBef>
                <a:spcPts val="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#include</a:t>
            </a:r>
            <a:r>
              <a:rPr lang="en-US" sz="1600" b="1" i="0" u="none" strike="noStrike" cap="none" baseline="0">
                <a:solidFill>
                  <a:srgbClr val="000000"/>
                </a:solidFill>
                <a:latin typeface="Courier New"/>
                <a:ea typeface="Courier New"/>
                <a:cs typeface="Courier New"/>
                <a:sym typeface="Courier New"/>
              </a:rPr>
              <a:t> &lt;stdio.h&gt;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void</a:t>
            </a:r>
            <a:r>
              <a:rPr lang="en-US" sz="1600" b="1" i="0" u="none" strike="noStrike" cap="none" baseline="0">
                <a:solidFill>
                  <a:srgbClr val="000000"/>
                </a:solidFill>
                <a:latin typeface="Courier New"/>
                <a:ea typeface="Courier New"/>
                <a:cs typeface="Courier New"/>
                <a:sym typeface="Courier New"/>
              </a:rPr>
              <a:t> intercambio(</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 </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  /*Prototipo*/</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main</a:t>
            </a:r>
            <a:r>
              <a:rPr lang="en-US" sz="1600" b="1" i="0" u="none" strike="noStrike" cap="none" baseline="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a=5,b=3;</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printf</a:t>
            </a:r>
            <a:r>
              <a:rPr lang="en-US" sz="1600" b="1" i="0" u="none" strike="noStrike" cap="none" baseline="0">
                <a:solidFill>
                  <a:srgbClr val="000000"/>
                </a:solidFill>
                <a:latin typeface="Courier New"/>
                <a:ea typeface="Courier New"/>
                <a:cs typeface="Courier New"/>
                <a:sym typeface="Courier New"/>
              </a:rPr>
              <a:t>("a=%d b=%d\n",a,b);</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intercambio (&amp;a,&amp;b);</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printf</a:t>
            </a:r>
            <a:r>
              <a:rPr lang="en-US" sz="1600" b="1" i="0" u="none" strike="noStrike" cap="none" baseline="0">
                <a:solidFill>
                  <a:srgbClr val="000000"/>
                </a:solidFill>
                <a:latin typeface="Courier New"/>
                <a:ea typeface="Courier New"/>
                <a:cs typeface="Courier New"/>
                <a:sym typeface="Courier New"/>
              </a:rPr>
              <a:t>("a=%d b=%d\n",a,b);</a:t>
            </a:r>
          </a:p>
          <a:p>
            <a:pPr marL="341312" marR="0" lvl="0" indent="-341312" algn="l" rtl="0">
              <a:lnSpc>
                <a:spcPct val="97000"/>
              </a:lnSpc>
              <a:spcBef>
                <a:spcPts val="400"/>
              </a:spcBef>
              <a:spcAft>
                <a:spcPts val="0"/>
              </a:spcAft>
              <a:buClr>
                <a:srgbClr val="000000"/>
              </a:buClr>
              <a:buFont typeface="Times New Roman"/>
              <a:buNone/>
            </a:pPr>
            <a:endParaRPr sz="1600" b="1" i="0" u="none" strike="noStrike" cap="none" baseline="0">
              <a:solidFill>
                <a:srgbClr val="000000"/>
              </a:solidFill>
              <a:latin typeface="Courier New"/>
              <a:ea typeface="Courier New"/>
              <a:cs typeface="Courier New"/>
              <a:sym typeface="Courier New"/>
            </a:endParaRP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return</a:t>
            </a:r>
            <a:r>
              <a:rPr lang="en-US" sz="1600" b="1" i="0" u="none" strike="noStrike" cap="none" baseline="0">
                <a:solidFill>
                  <a:srgbClr val="000000"/>
                </a:solidFill>
                <a:latin typeface="Courier New"/>
                <a:ea typeface="Courier New"/>
                <a:cs typeface="Courier New"/>
                <a:sym typeface="Courier New"/>
              </a:rPr>
              <a:t> 0;</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3333CC"/>
                </a:solidFill>
                <a:latin typeface="Courier New"/>
                <a:ea typeface="Courier New"/>
                <a:cs typeface="Courier New"/>
                <a:sym typeface="Courier New"/>
              </a:rPr>
              <a:t>void</a:t>
            </a:r>
            <a:r>
              <a:rPr lang="en-US" sz="1600" b="1" i="0" u="none" strike="noStrike" cap="none" baseline="0">
                <a:solidFill>
                  <a:srgbClr val="000000"/>
                </a:solidFill>
                <a:latin typeface="Courier New"/>
                <a:ea typeface="Courier New"/>
                <a:cs typeface="Courier New"/>
                <a:sym typeface="Courier New"/>
              </a:rPr>
              <a:t> intercambio(</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*x, </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*y){</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a:t>
            </a:r>
            <a:r>
              <a:rPr lang="en-US" sz="1600" b="1" i="0" u="none" strike="noStrike" cap="none" baseline="0">
                <a:solidFill>
                  <a:srgbClr val="3333CC"/>
                </a:solidFill>
                <a:latin typeface="Courier New"/>
                <a:ea typeface="Courier New"/>
                <a:cs typeface="Courier New"/>
                <a:sym typeface="Courier New"/>
              </a:rPr>
              <a:t>int</a:t>
            </a:r>
            <a:r>
              <a:rPr lang="en-US" sz="1600" b="1" i="0" u="none" strike="noStrike" cap="none" baseline="0">
                <a:solidFill>
                  <a:srgbClr val="000000"/>
                </a:solidFill>
                <a:latin typeface="Courier New"/>
                <a:ea typeface="Courier New"/>
                <a:cs typeface="Courier New"/>
                <a:sym typeface="Courier New"/>
              </a:rPr>
              <a:t> temp;</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temp=*x;</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*x=*y;</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	*y=temp;</a:t>
            </a:r>
          </a:p>
          <a:p>
            <a:pPr marL="341312" marR="0" lvl="0" indent="-341312" algn="l" rtl="0">
              <a:lnSpc>
                <a:spcPct val="97000"/>
              </a:lnSpc>
              <a:spcBef>
                <a:spcPts val="400"/>
              </a:spcBef>
              <a:spcAft>
                <a:spcPts val="0"/>
              </a:spcAft>
              <a:buClr>
                <a:srgbClr val="000000"/>
              </a:buClr>
              <a:buSzPct val="25000"/>
              <a:buFont typeface="Times New Roman"/>
              <a:buNone/>
            </a:pPr>
            <a:r>
              <a:rPr lang="en-US" sz="1600" b="1" i="0" u="none" strike="noStrike" cap="none" baseline="0">
                <a:solidFill>
                  <a:srgbClr val="000000"/>
                </a:solidFill>
                <a:latin typeface="Courier New"/>
                <a:ea typeface="Courier New"/>
                <a:cs typeface="Courier New"/>
                <a:sym typeface="Courier New"/>
              </a:rPr>
              <a:t>}</a:t>
            </a:r>
          </a:p>
          <a:p>
            <a:pPr marL="341313" marR="0" lvl="0" indent="-239713" algn="l" rtl="0">
              <a:spcBef>
                <a:spcPts val="700"/>
              </a:spcBef>
              <a:spcAft>
                <a:spcPts val="0"/>
              </a:spcAft>
              <a:buClr>
                <a:srgbClr val="000000"/>
              </a:buClr>
              <a:buFont typeface="Times New Roman"/>
              <a:buNone/>
            </a:pPr>
            <a:endParaRPr sz="1600" b="1" i="0" u="none" strike="noStrike" cap="none" baseline="0">
              <a:solidFill>
                <a:srgbClr val="000000"/>
              </a:solidFill>
              <a:latin typeface="Courier New"/>
              <a:ea typeface="Courier New"/>
              <a:cs typeface="Courier New"/>
              <a:sym typeface="Courier New"/>
            </a:endParaRPr>
          </a:p>
        </p:txBody>
      </p:sp>
      <p:sp>
        <p:nvSpPr>
          <p:cNvPr id="285" name="Shape 285"/>
          <p:cNvSpPr/>
          <p:nvPr/>
        </p:nvSpPr>
        <p:spPr>
          <a:xfrm>
            <a:off x="4457700" y="1897061"/>
            <a:ext cx="2041524" cy="1117600"/>
          </a:xfrm>
          <a:custGeom>
            <a:avLst/>
            <a:gdLst/>
            <a:ahLst/>
            <a:cxnLst/>
            <a:rect l="0" t="0" r="0" b="0"/>
            <a:pathLst>
              <a:path w="5668" h="3105" extrusionOk="0">
                <a:moveTo>
                  <a:pt x="5301" y="3105"/>
                </a:moveTo>
                <a:lnTo>
                  <a:pt x="1509" y="1207"/>
                </a:lnTo>
                <a:lnTo>
                  <a:pt x="1214" y="1740"/>
                </a:lnTo>
                <a:lnTo>
                  <a:pt x="0" y="26"/>
                </a:lnTo>
                <a:lnTo>
                  <a:pt x="2170" y="0"/>
                </a:lnTo>
                <a:lnTo>
                  <a:pt x="1876" y="533"/>
                </a:lnTo>
                <a:lnTo>
                  <a:pt x="5668" y="2427"/>
                </a:lnTo>
                <a:lnTo>
                  <a:pt x="5301" y="3105"/>
                </a:lnTo>
              </a:path>
            </a:pathLst>
          </a:custGeom>
          <a:solidFill>
            <a:srgbClr val="FF0000"/>
          </a:solidFill>
          <a:ln w="9525" cap="flat">
            <a:solidFill>
              <a:srgbClr val="000000"/>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dirty="0" err="1">
                <a:sym typeface="Comic Sans MS"/>
              </a:rPr>
              <a:t>Cohesión</a:t>
            </a:r>
            <a:endParaRPr lang="en-US" dirty="0">
              <a:sym typeface="Comic Sans MS"/>
            </a:endParaRPr>
          </a:p>
        </p:txBody>
      </p:sp>
      <p:sp>
        <p:nvSpPr>
          <p:cNvPr id="3" name="Shape 284"/>
          <p:cNvSpPr txBox="1">
            <a:spLocks/>
          </p:cNvSpPr>
          <p:nvPr/>
        </p:nvSpPr>
        <p:spPr>
          <a:xfrm>
            <a:off x="685800" y="1295400"/>
            <a:ext cx="7772400"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1313" indent="-239713" algn="r">
              <a:spcBef>
                <a:spcPts val="700"/>
              </a:spcBef>
              <a:buClr>
                <a:srgbClr val="000000"/>
              </a:buClr>
            </a:pPr>
            <a:r>
              <a:rPr lang="es-AR" sz="2400" b="1" i="1" dirty="0" smtClean="0">
                <a:latin typeface="+mj-lt"/>
                <a:ea typeface="Courier New"/>
                <a:cs typeface="Courier New"/>
                <a:sym typeface="Courier New"/>
              </a:rPr>
              <a:t>   Medida </a:t>
            </a:r>
            <a:r>
              <a:rPr lang="es-AR" sz="2400" b="1" i="1" dirty="0">
                <a:latin typeface="+mj-lt"/>
                <a:ea typeface="Courier New"/>
                <a:cs typeface="Courier New"/>
                <a:sym typeface="Courier New"/>
              </a:rPr>
              <a:t>del grado de identificación de un </a:t>
            </a:r>
            <a:r>
              <a:rPr lang="es-AR" sz="2400" b="1" i="1" dirty="0" smtClean="0">
                <a:latin typeface="+mj-lt"/>
                <a:ea typeface="Courier New"/>
                <a:cs typeface="Courier New"/>
                <a:sym typeface="Courier New"/>
              </a:rPr>
              <a:t>módulo </a:t>
            </a:r>
            <a:r>
              <a:rPr lang="es-AR" sz="2400" b="1" i="1" dirty="0">
                <a:latin typeface="+mj-lt"/>
                <a:ea typeface="Courier New"/>
                <a:cs typeface="Courier New"/>
                <a:sym typeface="Courier New"/>
              </a:rPr>
              <a:t>con una función </a:t>
            </a:r>
            <a:r>
              <a:rPr lang="es-AR" sz="2400" b="1" i="1" dirty="0" smtClean="0">
                <a:latin typeface="+mj-lt"/>
                <a:ea typeface="Courier New"/>
                <a:cs typeface="Courier New"/>
                <a:sym typeface="Courier New"/>
              </a:rPr>
              <a:t>concreta.</a:t>
            </a:r>
          </a:p>
          <a:p>
            <a:pPr marL="341313" indent="-239713">
              <a:spcBef>
                <a:spcPts val="700"/>
              </a:spcBef>
              <a:buClr>
                <a:srgbClr val="000000"/>
              </a:buClr>
            </a:pPr>
            <a:endParaRPr lang="es-AR" sz="2400" b="1" i="1" dirty="0" smtClean="0">
              <a:latin typeface="+mj-lt"/>
              <a:ea typeface="Courier New"/>
              <a:cs typeface="Courier New"/>
              <a:sym typeface="Courier New"/>
            </a:endParaRPr>
          </a:p>
          <a:p>
            <a:r>
              <a:rPr lang="es-AR" sz="2200" b="1" dirty="0" smtClean="0"/>
              <a:t>Cohesión </a:t>
            </a:r>
            <a:r>
              <a:rPr lang="es-AR" sz="2200" b="1" dirty="0"/>
              <a:t>aceptable (fuerte)</a:t>
            </a:r>
          </a:p>
          <a:p>
            <a:pPr marL="342900" indent="-342900" algn="just">
              <a:buFont typeface="Arial" panose="020B0604020202020204" pitchFamily="34" charset="0"/>
              <a:buChar char="•"/>
            </a:pPr>
            <a:r>
              <a:rPr lang="es-AR" sz="2200" dirty="0"/>
              <a:t>Cohesión </a:t>
            </a:r>
            <a:r>
              <a:rPr lang="es-AR" sz="2200" dirty="0" smtClean="0"/>
              <a:t>funcional (un </a:t>
            </a:r>
            <a:r>
              <a:rPr lang="es-AR" sz="2200" dirty="0"/>
              <a:t>módulo realiza una única acción).</a:t>
            </a:r>
          </a:p>
          <a:p>
            <a:pPr marL="342900" indent="-342900" algn="just">
              <a:buFont typeface="Arial" panose="020B0604020202020204" pitchFamily="34" charset="0"/>
              <a:buChar char="•"/>
            </a:pPr>
            <a:r>
              <a:rPr lang="es-AR" sz="2200" dirty="0"/>
              <a:t>Cohesión secuencial (un módulo contiene acciones que han de realizarse en un orden particular sobre </a:t>
            </a:r>
            <a:r>
              <a:rPr lang="es-AR" sz="2200" dirty="0" smtClean="0"/>
              <a:t>unos datos concretos).</a:t>
            </a:r>
          </a:p>
          <a:p>
            <a:pPr marL="342900" indent="-342900" algn="just">
              <a:buFont typeface="Arial" panose="020B0604020202020204" pitchFamily="34" charset="0"/>
              <a:buChar char="•"/>
            </a:pPr>
            <a:r>
              <a:rPr lang="es-AR" sz="2200" dirty="0"/>
              <a:t>Cohesión de comunicación (un módulo contiene un conjunto de operaciones que se realizan sobre </a:t>
            </a:r>
            <a:r>
              <a:rPr lang="es-AR" sz="2200" dirty="0" smtClean="0"/>
              <a:t>los mismos </a:t>
            </a:r>
            <a:r>
              <a:rPr lang="es-AR" sz="2200" dirty="0"/>
              <a:t>datos).</a:t>
            </a:r>
          </a:p>
          <a:p>
            <a:pPr marL="342900" indent="-342900" algn="just">
              <a:buFont typeface="Arial" panose="020B0604020202020204" pitchFamily="34" charset="0"/>
              <a:buChar char="•"/>
            </a:pPr>
            <a:r>
              <a:rPr lang="es-AR" sz="2200" dirty="0"/>
              <a:t>Cohesión temporal (las operaciones se incluyen en </a:t>
            </a:r>
            <a:r>
              <a:rPr lang="es-AR" sz="2200" dirty="0" smtClean="0"/>
              <a:t>un módulo </a:t>
            </a:r>
            <a:r>
              <a:rPr lang="es-AR" sz="2200" dirty="0"/>
              <a:t>porque han de realizarse al mismo tiempo;</a:t>
            </a:r>
          </a:p>
          <a:p>
            <a:pPr marL="342900" indent="-342900" algn="just">
              <a:buFont typeface="Arial" panose="020B0604020202020204" pitchFamily="34" charset="0"/>
              <a:buChar char="•"/>
            </a:pPr>
            <a:r>
              <a:rPr lang="es-AR" sz="2200" dirty="0"/>
              <a:t>p.ej. inicialización).</a:t>
            </a:r>
            <a:endParaRPr lang="en-US" sz="2200" b="1" i="1" dirty="0">
              <a:latin typeface="+mj-lt"/>
              <a:ea typeface="Courier New"/>
              <a:cs typeface="Courier New"/>
              <a:sym typeface="Courier New"/>
            </a:endParaRPr>
          </a:p>
        </p:txBody>
      </p:sp>
    </p:spTree>
    <p:extLst>
      <p:ext uri="{BB962C8B-B14F-4D97-AF65-F5344CB8AC3E}">
        <p14:creationId xmlns:p14="http://schemas.microsoft.com/office/powerpoint/2010/main" val="51044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defPPr marR="0" algn="l" rtl="0">
              <a:lnSpc>
                <a:spcPct val="100000"/>
              </a:lnSpc>
              <a:spcBef>
                <a:spcPts val="0"/>
              </a:spcBef>
              <a:spcAft>
                <a:spcPts val="0"/>
              </a:spcAft>
            </a:defPPr>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dirty="0" err="1">
                <a:sym typeface="Comic Sans MS"/>
              </a:rPr>
              <a:t>Cohesión</a:t>
            </a:r>
            <a:endParaRPr lang="en-US" dirty="0">
              <a:sym typeface="Comic Sans MS"/>
            </a:endParaRPr>
          </a:p>
        </p:txBody>
      </p:sp>
      <p:sp>
        <p:nvSpPr>
          <p:cNvPr id="3" name="Shape 284"/>
          <p:cNvSpPr txBox="1">
            <a:spLocks/>
          </p:cNvSpPr>
          <p:nvPr/>
        </p:nvSpPr>
        <p:spPr>
          <a:xfrm>
            <a:off x="685800" y="1295400"/>
            <a:ext cx="7772400"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es-AR" sz="2200" b="1" i="1" dirty="0" smtClean="0"/>
          </a:p>
          <a:p>
            <a:r>
              <a:rPr lang="es-AR" sz="2200" b="1" i="1" dirty="0" smtClean="0"/>
              <a:t>Cohesión </a:t>
            </a:r>
            <a:r>
              <a:rPr lang="es-AR" sz="2200" b="1" i="1" dirty="0"/>
              <a:t>inaceptable (débil</a:t>
            </a:r>
            <a:r>
              <a:rPr lang="es-AR" sz="2200" b="1" i="1" dirty="0" smtClean="0"/>
              <a:t>)</a:t>
            </a:r>
          </a:p>
          <a:p>
            <a:pPr marL="342900" indent="-342900">
              <a:buFont typeface="Arial" panose="020B0604020202020204" pitchFamily="34" charset="0"/>
              <a:buChar char="•"/>
            </a:pPr>
            <a:r>
              <a:rPr lang="es-AR" sz="2200" dirty="0" smtClean="0"/>
              <a:t>Cohesión </a:t>
            </a:r>
            <a:r>
              <a:rPr lang="es-AR" sz="2200" dirty="0"/>
              <a:t>procedural (un módulo contiene operaciones que se realizan en un orden concreto aunque </a:t>
            </a:r>
            <a:r>
              <a:rPr lang="es-AR" sz="2200" dirty="0" smtClean="0"/>
              <a:t>no tengan </a:t>
            </a:r>
            <a:r>
              <a:rPr lang="es-AR" sz="2200" dirty="0"/>
              <a:t>nada que ver entre sí).</a:t>
            </a:r>
          </a:p>
          <a:p>
            <a:pPr marL="342900" indent="-342900">
              <a:buFont typeface="Arial" panose="020B0604020202020204" pitchFamily="34" charset="0"/>
              <a:buChar char="•"/>
            </a:pPr>
            <a:r>
              <a:rPr lang="es-AR" sz="2200" dirty="0"/>
              <a:t>Cohesión lógica (cuando un módulo contiene </a:t>
            </a:r>
            <a:r>
              <a:rPr lang="es-AR" sz="2200" dirty="0" smtClean="0"/>
              <a:t>operaciones cuya </a:t>
            </a:r>
            <a:r>
              <a:rPr lang="es-AR" sz="2200" dirty="0"/>
              <a:t>ejecución depende de un parámetro: el </a:t>
            </a:r>
            <a:r>
              <a:rPr lang="es-AR" sz="2200" dirty="0" smtClean="0"/>
              <a:t>flujo de </a:t>
            </a:r>
            <a:r>
              <a:rPr lang="es-AR" sz="2200" dirty="0"/>
              <a:t>control o “lógica” de la rutina es lo único que une a las operaciones que la forman).</a:t>
            </a:r>
          </a:p>
          <a:p>
            <a:pPr marL="342900" indent="-342900">
              <a:buFont typeface="Arial" panose="020B0604020202020204" pitchFamily="34" charset="0"/>
              <a:buChar char="•"/>
            </a:pPr>
            <a:r>
              <a:rPr lang="es-AR" sz="2200" dirty="0"/>
              <a:t>Cohesión coincidental (cuando las operaciones de una rutina no guardan ninguna relación observable </a:t>
            </a:r>
            <a:r>
              <a:rPr lang="es-AR" sz="2200" dirty="0" smtClean="0"/>
              <a:t>entre ellas</a:t>
            </a:r>
            <a:r>
              <a:rPr lang="es-AR" sz="2200" dirty="0"/>
              <a:t>).</a:t>
            </a:r>
            <a:endParaRPr lang="en-US" sz="2200" b="1" dirty="0">
              <a:latin typeface="Courier New"/>
              <a:ea typeface="Courier New"/>
              <a:cs typeface="Courier New"/>
              <a:sym typeface="Courier New"/>
            </a:endParaRPr>
          </a:p>
        </p:txBody>
      </p:sp>
    </p:spTree>
    <p:extLst>
      <p:ext uri="{BB962C8B-B14F-4D97-AF65-F5344CB8AC3E}">
        <p14:creationId xmlns:p14="http://schemas.microsoft.com/office/powerpoint/2010/main" val="4095580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defPPr marR="0" algn="l" rtl="0">
              <a:lnSpc>
                <a:spcPct val="100000"/>
              </a:lnSpc>
              <a:spcBef>
                <a:spcPts val="0"/>
              </a:spcBef>
              <a:spcAft>
                <a:spcPts val="0"/>
              </a:spcAft>
              <a:defRPr/>
            </a:defPPr>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dirty="0">
                <a:sym typeface="Comic Sans MS"/>
              </a:rPr>
              <a:t>Acoplamiento</a:t>
            </a:r>
          </a:p>
        </p:txBody>
      </p:sp>
      <p:sp>
        <p:nvSpPr>
          <p:cNvPr id="3" name="Shape 284"/>
          <p:cNvSpPr txBox="1">
            <a:spLocks/>
          </p:cNvSpPr>
          <p:nvPr/>
        </p:nvSpPr>
        <p:spPr>
          <a:xfrm>
            <a:off x="685800" y="1295400"/>
            <a:ext cx="7772400"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1313" indent="-239713" algn="r">
              <a:spcBef>
                <a:spcPts val="700"/>
              </a:spcBef>
              <a:buClr>
                <a:srgbClr val="000000"/>
              </a:buClr>
            </a:pPr>
            <a:r>
              <a:rPr lang="es-AR" sz="2400" b="1" i="1" dirty="0">
                <a:latin typeface="+mj-lt"/>
                <a:ea typeface="Courier New"/>
                <a:cs typeface="Courier New"/>
              </a:rPr>
              <a:t>Medida de la interacción de los módulos que constituyen un </a:t>
            </a:r>
            <a:r>
              <a:rPr lang="es-AR" sz="2400" b="1" i="1" dirty="0" smtClean="0">
                <a:latin typeface="+mj-lt"/>
                <a:ea typeface="Courier New"/>
                <a:cs typeface="Courier New"/>
              </a:rPr>
              <a:t>programa.</a:t>
            </a:r>
          </a:p>
          <a:p>
            <a:pPr marL="341313" indent="-239713" algn="r">
              <a:spcBef>
                <a:spcPts val="700"/>
              </a:spcBef>
              <a:buClr>
                <a:srgbClr val="000000"/>
              </a:buClr>
            </a:pPr>
            <a:endParaRPr lang="es-AR" sz="2400" b="1" i="1" dirty="0">
              <a:latin typeface="+mj-lt"/>
              <a:ea typeface="Courier New"/>
              <a:cs typeface="Courier New"/>
              <a:sym typeface="Courier New"/>
            </a:endParaRPr>
          </a:p>
          <a:p>
            <a:r>
              <a:rPr lang="es-AR" sz="2200" b="1" dirty="0"/>
              <a:t>Niveles de acoplamiento (de mejor a peor</a:t>
            </a:r>
            <a:r>
              <a:rPr lang="es-AR" sz="2200" b="1" dirty="0" smtClean="0"/>
              <a:t>): 	</a:t>
            </a:r>
          </a:p>
          <a:p>
            <a:endParaRPr lang="es-AR" sz="2200" b="1" i="1" dirty="0"/>
          </a:p>
          <a:p>
            <a:pPr marL="342900" indent="-342900">
              <a:buFont typeface="Arial" panose="020B0604020202020204" pitchFamily="34" charset="0"/>
              <a:buChar char="•"/>
            </a:pPr>
            <a:r>
              <a:rPr lang="es-AR" sz="2200" b="1" dirty="0"/>
              <a:t>Acoplamiento de datos (acoplamiento normal): </a:t>
            </a:r>
            <a:r>
              <a:rPr lang="es-AR" sz="2200" dirty="0"/>
              <a:t>Todo lo que comparten dos rutinas se especifica en la </a:t>
            </a:r>
            <a:r>
              <a:rPr lang="es-AR" sz="2200" dirty="0" smtClean="0"/>
              <a:t>lista de </a:t>
            </a:r>
            <a:r>
              <a:rPr lang="es-AR" sz="2200" dirty="0"/>
              <a:t>parámetros de la rutina llamada</a:t>
            </a:r>
            <a:r>
              <a:rPr lang="es-AR" sz="2200" dirty="0" smtClean="0"/>
              <a:t>.</a:t>
            </a:r>
          </a:p>
          <a:p>
            <a:pPr marL="342900" indent="-342900">
              <a:buFont typeface="Arial" panose="020B0604020202020204" pitchFamily="34" charset="0"/>
              <a:buChar char="•"/>
            </a:pPr>
            <a:endParaRPr lang="es-AR" sz="2200" dirty="0"/>
          </a:p>
          <a:p>
            <a:pPr marL="342900" indent="-342900">
              <a:buFont typeface="Arial" panose="020B0604020202020204" pitchFamily="34" charset="0"/>
              <a:buChar char="•"/>
            </a:pPr>
            <a:r>
              <a:rPr lang="es-AR" sz="2200" b="1" dirty="0"/>
              <a:t>Acoplamiento de control: </a:t>
            </a:r>
            <a:r>
              <a:rPr lang="es-AR" sz="2200" dirty="0"/>
              <a:t>Una rutina pasa datos que le indican a la otra rutina qué hacer (la primera </a:t>
            </a:r>
            <a:r>
              <a:rPr lang="es-AR" sz="2200" dirty="0" smtClean="0"/>
              <a:t>rutina tiene </a:t>
            </a:r>
            <a:r>
              <a:rPr lang="es-AR" sz="2200" dirty="0"/>
              <a:t>que conocer detalles internos de la segunda</a:t>
            </a:r>
            <a:r>
              <a:rPr lang="es-AR" sz="2200" dirty="0" smtClean="0"/>
              <a:t>).</a:t>
            </a:r>
            <a:endParaRPr lang="es-AR" sz="2200" dirty="0"/>
          </a:p>
        </p:txBody>
      </p:sp>
    </p:spTree>
    <p:extLst>
      <p:ext uri="{BB962C8B-B14F-4D97-AF65-F5344CB8AC3E}">
        <p14:creationId xmlns:p14="http://schemas.microsoft.com/office/powerpoint/2010/main" val="301380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
        <p:cNvGrpSpPr/>
        <p:nvPr/>
      </p:nvGrpSpPr>
      <p:grpSpPr>
        <a:xfrm>
          <a:off x="0" y="0"/>
          <a:ext cx="0" cy="0"/>
          <a:chOff x="0" y="0"/>
          <a:chExt cx="0" cy="0"/>
        </a:xfrm>
      </p:grpSpPr>
      <p:sp>
        <p:nvSpPr>
          <p:cNvPr id="114" name="Shape 114"/>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3</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15" name="Shape 115"/>
          <p:cNvSpPr txBox="1">
            <a:spLocks noGrp="1"/>
          </p:cNvSpPr>
          <p:nvPr>
            <p:ph type="title"/>
          </p:nvPr>
        </p:nvSpPr>
        <p:spPr>
          <a:xfrm>
            <a:off x="685800" y="304800"/>
            <a:ext cx="77724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a:solidFill>
                  <a:srgbClr val="000000"/>
                </a:solidFill>
                <a:latin typeface="Comic Sans MS"/>
                <a:ea typeface="Comic Sans MS"/>
                <a:cs typeface="Comic Sans MS"/>
                <a:sym typeface="Comic Sans MS"/>
              </a:rPr>
              <a:t>Funciones: </a:t>
            </a:r>
            <a:r>
              <a:rPr lang="en-US" sz="4400" b="1" dirty="0" err="1">
                <a:solidFill>
                  <a:srgbClr val="000000"/>
                </a:solidFill>
                <a:latin typeface="Comic Sans MS"/>
                <a:ea typeface="Comic Sans MS"/>
                <a:cs typeface="Comic Sans MS"/>
                <a:sym typeface="Comic Sans MS"/>
              </a:rPr>
              <a:t>ventajas</a:t>
            </a:r>
            <a:endParaRPr lang="en-US" sz="4400" b="1" dirty="0">
              <a:solidFill>
                <a:srgbClr val="000000"/>
              </a:solidFill>
              <a:latin typeface="Comic Sans MS"/>
              <a:ea typeface="Comic Sans MS"/>
              <a:cs typeface="Comic Sans MS"/>
              <a:sym typeface="Comic Sans MS"/>
            </a:endParaRPr>
          </a:p>
        </p:txBody>
      </p:sp>
      <p:sp>
        <p:nvSpPr>
          <p:cNvPr id="116" name="Shape 116"/>
          <p:cNvSpPr txBox="1">
            <a:spLocks noGrp="1"/>
          </p:cNvSpPr>
          <p:nvPr>
            <p:ph idx="1"/>
          </p:nvPr>
        </p:nvSpPr>
        <p:spPr>
          <a:xfrm>
            <a:off x="685800" y="1524000"/>
            <a:ext cx="7772400" cy="4572000"/>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rgbClr val="000000"/>
              </a:buClr>
              <a:buFont typeface="Times New Roman"/>
              <a:buNone/>
            </a:pPr>
            <a:endParaRPr sz="2800" b="1" i="0" u="none" strike="noStrike" cap="none" baseline="0" dirty="0">
              <a:solidFill>
                <a:srgbClr val="000000"/>
              </a:solidFill>
              <a:latin typeface="Comic Sans MS"/>
              <a:ea typeface="Comic Sans MS"/>
              <a:cs typeface="Comic Sans MS"/>
              <a:sym typeface="Comic Sans MS"/>
            </a:endParaRPr>
          </a:p>
          <a:p>
            <a:pPr marL="741362" marR="0" lvl="1" indent="-284162" algn="l" rtl="0">
              <a:lnSpc>
                <a:spcPct val="90000"/>
              </a:lnSpc>
              <a:spcBef>
                <a:spcPts val="600"/>
              </a:spcBef>
              <a:spcAft>
                <a:spcPts val="0"/>
              </a:spcAft>
              <a:buClr>
                <a:srgbClr val="000000"/>
              </a:buClr>
              <a:buSzPct val="25000"/>
              <a:buFont typeface="Times New Roman"/>
              <a:buNone/>
            </a:pPr>
            <a:r>
              <a:rPr lang="en-US" sz="2400" b="0" i="0" u="none" strike="noStrike" cap="none" baseline="0" dirty="0">
                <a:solidFill>
                  <a:srgbClr val="000000"/>
                </a:solidFill>
                <a:latin typeface="Arial"/>
                <a:ea typeface="Arial"/>
                <a:cs typeface="Arial"/>
                <a:sym typeface="Arial"/>
              </a:rPr>
              <a:t>1.-	</a:t>
            </a:r>
            <a:r>
              <a:rPr lang="en-US" sz="2400" b="0" i="0" u="none" strike="noStrike" cap="none" baseline="0" dirty="0" err="1">
                <a:solidFill>
                  <a:srgbClr val="000000"/>
                </a:solidFill>
                <a:latin typeface="Arial"/>
                <a:ea typeface="Arial"/>
                <a:cs typeface="Arial"/>
                <a:sym typeface="Arial"/>
              </a:rPr>
              <a:t>Facilita</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diseño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descendente</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25000"/>
              <a:buFont typeface="Times New Roman"/>
              <a:buNone/>
            </a:pPr>
            <a:r>
              <a:rPr lang="en-US" sz="2400" b="0" i="0" u="none" strike="noStrike" cap="none" baseline="0" dirty="0">
                <a:solidFill>
                  <a:srgbClr val="000000"/>
                </a:solidFill>
                <a:latin typeface="Arial"/>
                <a:ea typeface="Arial"/>
                <a:cs typeface="Arial"/>
                <a:sym typeface="Arial"/>
              </a:rPr>
              <a:t>2.- Los </a:t>
            </a:r>
            <a:r>
              <a:rPr lang="en-US" sz="2400" b="0" i="0" u="none" strike="noStrike" cap="none" baseline="0" dirty="0" err="1">
                <a:solidFill>
                  <a:srgbClr val="000000"/>
                </a:solidFill>
                <a:latin typeface="Arial"/>
                <a:ea typeface="Arial"/>
                <a:cs typeface="Arial"/>
                <a:sym typeface="Arial"/>
              </a:rPr>
              <a:t>procedimientos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dentro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ellas</a:t>
            </a:r>
            <a:r>
              <a:rPr lang="en-US" sz="2400" b="0" i="0" u="none" strike="noStrike" cap="none" baseline="0" dirty="0">
                <a:solidFill>
                  <a:srgbClr val="000000"/>
                </a:solidFill>
                <a:latin typeface="Arial"/>
                <a:ea typeface="Arial"/>
                <a:cs typeface="Arial"/>
                <a:sym typeface="Arial"/>
              </a:rPr>
              <a:t> se </a:t>
            </a:r>
            <a:r>
              <a:rPr lang="en-US" sz="2400" b="0" i="0" u="none" strike="noStrike" cap="none" baseline="0" dirty="0" err="1">
                <a:solidFill>
                  <a:srgbClr val="000000"/>
                </a:solidFill>
                <a:latin typeface="Arial"/>
                <a:ea typeface="Arial"/>
                <a:cs typeface="Arial"/>
                <a:sym typeface="Arial"/>
              </a:rPr>
              <a:t>pueden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ejecutar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varias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veces</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25000"/>
              <a:buFont typeface="Times New Roman"/>
              <a:buNone/>
            </a:pPr>
            <a:r>
              <a:rPr lang="en-US" sz="2400" b="0" i="0" u="none" strike="noStrike" cap="none" baseline="0" dirty="0">
                <a:solidFill>
                  <a:srgbClr val="000000"/>
                </a:solidFill>
                <a:latin typeface="Arial"/>
                <a:ea typeface="Arial"/>
                <a:cs typeface="Arial"/>
                <a:sym typeface="Arial"/>
              </a:rPr>
              <a:t>3.- </a:t>
            </a:r>
            <a:r>
              <a:rPr lang="en-US" sz="2400" b="0" i="0" u="none" strike="noStrike" cap="none" baseline="0" dirty="0" err="1">
                <a:solidFill>
                  <a:srgbClr val="000000"/>
                </a:solidFill>
                <a:latin typeface="Arial"/>
                <a:ea typeface="Arial"/>
                <a:cs typeface="Arial"/>
                <a:sym typeface="Arial"/>
              </a:rPr>
              <a:t>Facilita</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división</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tareas</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25000"/>
              <a:buFont typeface="Times New Roman"/>
              <a:buNone/>
            </a:pPr>
            <a:r>
              <a:rPr lang="en-US" sz="2400" b="0" i="0" u="none" strike="noStrike" cap="none" baseline="0" dirty="0">
                <a:solidFill>
                  <a:srgbClr val="000000"/>
                </a:solidFill>
                <a:latin typeface="Arial"/>
                <a:ea typeface="Arial"/>
                <a:cs typeface="Arial"/>
                <a:sym typeface="Arial"/>
              </a:rPr>
              <a:t>4.- Se </a:t>
            </a:r>
            <a:r>
              <a:rPr lang="en-US" sz="2400" b="0" i="0" u="none" strike="noStrike" cap="none" baseline="0" dirty="0" err="1">
                <a:solidFill>
                  <a:srgbClr val="000000"/>
                </a:solidFill>
                <a:latin typeface="Arial"/>
                <a:ea typeface="Arial"/>
                <a:cs typeface="Arial"/>
                <a:sym typeface="Arial"/>
              </a:rPr>
              <a:t>pueden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probar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individualmente</a:t>
            </a:r>
            <a:endParaRPr lang="en-US" sz="2400" b="0" i="0" u="none" strike="noStrike" cap="none" baseline="0" dirty="0">
              <a:solidFill>
                <a:srgbClr val="000000"/>
              </a:solidFill>
              <a:latin typeface="Arial"/>
              <a:ea typeface="Arial"/>
              <a:cs typeface="Arial"/>
              <a:sym typeface="Arial"/>
            </a:endParaRPr>
          </a:p>
          <a:p>
            <a:pPr marL="741362" marR="0" lvl="1" indent="-284162" algn="l" rtl="0">
              <a:lnSpc>
                <a:spcPct val="90000"/>
              </a:lnSpc>
              <a:spcBef>
                <a:spcPts val="600"/>
              </a:spcBef>
              <a:spcAft>
                <a:spcPts val="0"/>
              </a:spcAft>
              <a:buClr>
                <a:srgbClr val="000000"/>
              </a:buClr>
              <a:buSzPct val="25000"/>
              <a:buFont typeface="Times New Roman"/>
              <a:buNone/>
            </a:pPr>
            <a:r>
              <a:rPr lang="en-US" sz="2400" b="0" i="0" u="none" strike="noStrike" cap="none" baseline="0" dirty="0">
                <a:solidFill>
                  <a:srgbClr val="000000"/>
                </a:solidFill>
                <a:latin typeface="Arial"/>
                <a:ea typeface="Arial"/>
                <a:cs typeface="Arial"/>
                <a:sym typeface="Arial"/>
              </a:rPr>
              <a:t>5.- Con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apropiadamente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diseñadas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posible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ignorar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como</a:t>
            </a:r>
            <a:r>
              <a:rPr lang="en-US" sz="2400" b="0" i="0" u="none" strike="noStrike" cap="none" baseline="0" dirty="0">
                <a:solidFill>
                  <a:srgbClr val="000000"/>
                </a:solidFill>
                <a:latin typeface="Arial"/>
                <a:ea typeface="Arial"/>
                <a:cs typeface="Arial"/>
                <a:sym typeface="Arial"/>
              </a:rPr>
              <a:t> se </a:t>
            </a:r>
            <a:r>
              <a:rPr lang="en-US" sz="2400" b="0" i="0" u="none" strike="noStrike" cap="none" baseline="0" dirty="0" err="1">
                <a:solidFill>
                  <a:srgbClr val="000000"/>
                </a:solidFill>
                <a:latin typeface="Arial"/>
                <a:ea typeface="Arial"/>
                <a:cs typeface="Arial"/>
                <a:sym typeface="Arial"/>
              </a:rPr>
              <a:t>realiza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una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tarea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sabiendo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qué</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es</a:t>
            </a:r>
            <a:r>
              <a:rPr lang="en-US" sz="2400" b="0" i="0" u="none" strike="noStrike" cap="none" baseline="0" dirty="0">
                <a:solidFill>
                  <a:srgbClr val="000000"/>
                </a:solidFill>
                <a:latin typeface="Arial"/>
                <a:ea typeface="Arial"/>
                <a:cs typeface="Arial"/>
                <a:sym typeface="Arial"/>
              </a:rPr>
              <a:t> lo </a:t>
            </a:r>
            <a:r>
              <a:rPr lang="en-US" sz="2400" b="0" i="0" u="none" strike="noStrike" cap="none" baseline="0" dirty="0" err="1">
                <a:solidFill>
                  <a:srgbClr val="000000"/>
                </a:solidFill>
                <a:latin typeface="Arial"/>
                <a:ea typeface="Arial"/>
                <a:cs typeface="Arial"/>
                <a:sym typeface="Arial"/>
              </a:rPr>
              <a:t>que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hacen</a:t>
            </a:r>
            <a:r>
              <a:rPr lang="en-US" sz="2400" b="0" i="0" u="none" strike="noStrike" cap="none" baseline="0" dirty="0">
                <a:solidFill>
                  <a:srgbClr val="000000"/>
                </a:solidFill>
                <a:latin typeface="Arial"/>
                <a:ea typeface="Arial"/>
                <a:cs typeface="Arial"/>
                <a:sym typeface="Arial"/>
              </a:rPr>
              <a: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defPPr marR="0" algn="l" rtl="0">
              <a:lnSpc>
                <a:spcPct val="100000"/>
              </a:lnSpc>
              <a:spcBef>
                <a:spcPts val="0"/>
              </a:spcBef>
              <a:spcAft>
                <a:spcPts val="0"/>
              </a:spcAft>
              <a:defRPr/>
            </a:defPPr>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dirty="0">
                <a:sym typeface="Comic Sans MS"/>
              </a:rPr>
              <a:t>Acoplamiento</a:t>
            </a:r>
          </a:p>
        </p:txBody>
      </p:sp>
      <p:sp>
        <p:nvSpPr>
          <p:cNvPr id="3" name="Shape 284"/>
          <p:cNvSpPr txBox="1">
            <a:spLocks/>
          </p:cNvSpPr>
          <p:nvPr/>
        </p:nvSpPr>
        <p:spPr>
          <a:xfrm>
            <a:off x="685800" y="1295400"/>
            <a:ext cx="7772400" cy="4221832"/>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lgn="just">
              <a:buFont typeface="Arial" panose="020B0604020202020204" pitchFamily="34" charset="0"/>
              <a:buChar char="•"/>
            </a:pPr>
            <a:r>
              <a:rPr lang="es-AR" sz="2200" b="1" dirty="0" smtClean="0"/>
              <a:t>Acoplamiento </a:t>
            </a:r>
            <a:r>
              <a:rPr lang="es-AR" sz="2200" b="1" dirty="0"/>
              <a:t>externo: </a:t>
            </a:r>
            <a:r>
              <a:rPr lang="es-AR" sz="2200" dirty="0"/>
              <a:t>Cuando dos rutinas utilizan los mismos datos globales o dispositivos de </a:t>
            </a:r>
            <a:r>
              <a:rPr lang="es-AR" sz="2200" dirty="0" smtClean="0"/>
              <a:t>E/S. Si </a:t>
            </a:r>
            <a:r>
              <a:rPr lang="es-AR" sz="2200" dirty="0"/>
              <a:t>los datos son de sólo lectura, el acoplamiento se puede considerar aceptable. En general, este tipo </a:t>
            </a:r>
            <a:r>
              <a:rPr lang="es-AR" sz="2200" dirty="0" smtClean="0"/>
              <a:t>de acoplamiento </a:t>
            </a:r>
            <a:r>
              <a:rPr lang="es-AR" sz="2200" dirty="0"/>
              <a:t>no es deseable porque la conexión existente entre </a:t>
            </a:r>
            <a:r>
              <a:rPr lang="es-AR" sz="2200" dirty="0" smtClean="0"/>
              <a:t>los módulos </a:t>
            </a:r>
            <a:r>
              <a:rPr lang="es-AR" sz="2200" dirty="0"/>
              <a:t>no es visible</a:t>
            </a:r>
            <a:r>
              <a:rPr lang="es-AR" sz="2200" dirty="0" smtClean="0"/>
              <a:t>.</a:t>
            </a:r>
          </a:p>
          <a:p>
            <a:pPr marL="342900" indent="-342900" algn="just">
              <a:buFont typeface="Arial" panose="020B0604020202020204" pitchFamily="34" charset="0"/>
              <a:buChar char="•"/>
            </a:pPr>
            <a:endParaRPr lang="es-AR" sz="2200" dirty="0"/>
          </a:p>
          <a:p>
            <a:pPr marL="342900" indent="-342900" algn="just">
              <a:buFont typeface="Arial" panose="020B0604020202020204" pitchFamily="34" charset="0"/>
              <a:buChar char="•"/>
            </a:pPr>
            <a:r>
              <a:rPr lang="es-AR" sz="2200" b="1" dirty="0"/>
              <a:t>Acoplamiento patológico: </a:t>
            </a:r>
            <a:r>
              <a:rPr lang="es-AR" sz="2200" dirty="0"/>
              <a:t>Cuando una rutina utiliza el código de otra o altera sus datos </a:t>
            </a:r>
            <a:r>
              <a:rPr lang="es-AR" sz="2200" dirty="0" smtClean="0"/>
              <a:t>locales (“</a:t>
            </a:r>
            <a:r>
              <a:rPr lang="es-AR" sz="2200" dirty="0"/>
              <a:t>acoplamiento de contenido</a:t>
            </a:r>
            <a:r>
              <a:rPr lang="es-AR" sz="2200" dirty="0" smtClean="0"/>
              <a:t>”). La </a:t>
            </a:r>
            <a:r>
              <a:rPr lang="es-AR" sz="2200" dirty="0"/>
              <a:t>mayor parte de los </a:t>
            </a:r>
            <a:r>
              <a:rPr lang="es-AR" sz="2200" dirty="0" smtClean="0"/>
              <a:t>lenguajes estructurados incluyen reglas </a:t>
            </a:r>
            <a:r>
              <a:rPr lang="es-AR" sz="2200" dirty="0"/>
              <a:t>para el ámbito de las variables que </a:t>
            </a:r>
            <a:r>
              <a:rPr lang="es-AR" sz="2200" dirty="0" smtClean="0"/>
              <a:t>impiden este </a:t>
            </a:r>
            <a:r>
              <a:rPr lang="es-AR" sz="2200" dirty="0"/>
              <a:t>tipo de acoplamiento.</a:t>
            </a:r>
            <a:endParaRPr lang="en-US" sz="2200" b="1" i="1" dirty="0">
              <a:ea typeface="Courier New"/>
              <a:cs typeface="Courier New"/>
              <a:sym typeface="Courier New"/>
            </a:endParaRPr>
          </a:p>
        </p:txBody>
      </p:sp>
      <p:sp>
        <p:nvSpPr>
          <p:cNvPr id="4" name="Shape 284"/>
          <p:cNvSpPr txBox="1">
            <a:spLocks/>
          </p:cNvSpPr>
          <p:nvPr/>
        </p:nvSpPr>
        <p:spPr>
          <a:xfrm>
            <a:off x="685800" y="5669632"/>
            <a:ext cx="7738686" cy="92772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r"/>
            <a:r>
              <a:rPr lang="es-AR" sz="2600" b="1" dirty="0" smtClean="0"/>
              <a:t>Reducir </a:t>
            </a:r>
            <a:r>
              <a:rPr lang="es-AR" sz="2600" b="1" dirty="0"/>
              <a:t>al máximo el acoplamiento y aumentar la cohesión de los </a:t>
            </a:r>
            <a:r>
              <a:rPr lang="es-AR" sz="2600" b="1" dirty="0" smtClean="0"/>
              <a:t>módulos.</a:t>
            </a:r>
            <a:endParaRPr lang="en-US" sz="2600" b="1" i="1" dirty="0">
              <a:ea typeface="Courier New"/>
              <a:cs typeface="Courier New"/>
              <a:sym typeface="Courier New"/>
            </a:endParaRPr>
          </a:p>
        </p:txBody>
      </p:sp>
    </p:spTree>
    <p:extLst>
      <p:ext uri="{BB962C8B-B14F-4D97-AF65-F5344CB8AC3E}">
        <p14:creationId xmlns:p14="http://schemas.microsoft.com/office/powerpoint/2010/main" val="302487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395536" y="304800"/>
            <a:ext cx="828092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defPPr marR="0" algn="l" rtl="0">
              <a:lnSpc>
                <a:spcPct val="100000"/>
              </a:lnSpc>
              <a:spcBef>
                <a:spcPts val="0"/>
              </a:spcBef>
              <a:spcAft>
                <a:spcPts val="0"/>
              </a:spcAft>
              <a:defRPr/>
            </a:defPPr>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s-AR" dirty="0">
                <a:sym typeface="Comic Sans MS"/>
              </a:rPr>
              <a:t>Pasos para escribir </a:t>
            </a:r>
            <a:r>
              <a:rPr lang="es-AR" dirty="0">
                <a:sym typeface="Comic Sans MS"/>
              </a:rPr>
              <a:t>un subprograma</a:t>
            </a:r>
            <a:endParaRPr lang="en-US" dirty="0">
              <a:sym typeface="Comic Sans MS"/>
            </a:endParaRPr>
          </a:p>
        </p:txBody>
      </p:sp>
      <p:sp>
        <p:nvSpPr>
          <p:cNvPr id="3" name="Shape 284"/>
          <p:cNvSpPr txBox="1">
            <a:spLocks/>
          </p:cNvSpPr>
          <p:nvPr/>
        </p:nvSpPr>
        <p:spPr>
          <a:xfrm>
            <a:off x="395536" y="1295400"/>
            <a:ext cx="8280920" cy="5445968"/>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1313" indent="-239713">
              <a:spcBef>
                <a:spcPts val="700"/>
              </a:spcBef>
              <a:buClr>
                <a:srgbClr val="000000"/>
              </a:buClr>
            </a:pPr>
            <a:r>
              <a:rPr lang="es-AR" sz="2200" dirty="0">
                <a:latin typeface="+mj-lt"/>
                <a:ea typeface="Courier New"/>
                <a:cs typeface="Courier New"/>
                <a:sym typeface="Courier New"/>
              </a:rPr>
              <a:t>1. Definir el problema que el subprograma ha de resolver.</a:t>
            </a:r>
          </a:p>
          <a:p>
            <a:pPr marL="341313" indent="-239713">
              <a:spcBef>
                <a:spcPts val="700"/>
              </a:spcBef>
              <a:buClr>
                <a:srgbClr val="000000"/>
              </a:buClr>
            </a:pPr>
            <a:r>
              <a:rPr lang="es-AR" sz="2200" dirty="0">
                <a:latin typeface="+mj-lt"/>
                <a:ea typeface="Courier New"/>
                <a:cs typeface="Courier New"/>
                <a:sym typeface="Courier New"/>
              </a:rPr>
              <a:t>2. Darle un nombre no ambiguo al subprograma.</a:t>
            </a:r>
          </a:p>
          <a:p>
            <a:pPr marL="341313" indent="-239713">
              <a:spcBef>
                <a:spcPts val="700"/>
              </a:spcBef>
              <a:buClr>
                <a:srgbClr val="000000"/>
              </a:buClr>
            </a:pPr>
            <a:r>
              <a:rPr lang="es-AR" sz="2200" dirty="0">
                <a:latin typeface="+mj-lt"/>
                <a:ea typeface="Courier New"/>
                <a:cs typeface="Courier New"/>
                <a:sym typeface="Courier New"/>
              </a:rPr>
              <a:t>3. Decidir cómo se puede probar el funcionamiento del subprograma.</a:t>
            </a:r>
          </a:p>
          <a:p>
            <a:pPr marL="341313" indent="-239713">
              <a:spcBef>
                <a:spcPts val="700"/>
              </a:spcBef>
              <a:buClr>
                <a:srgbClr val="000000"/>
              </a:buClr>
            </a:pPr>
            <a:r>
              <a:rPr lang="es-AR" sz="2200" dirty="0">
                <a:latin typeface="+mj-lt"/>
                <a:ea typeface="Courier New"/>
                <a:cs typeface="Courier New"/>
                <a:sym typeface="Courier New"/>
              </a:rPr>
              <a:t>4. Escribir la declaración del subprograma (cabecera de la función).</a:t>
            </a:r>
          </a:p>
          <a:p>
            <a:pPr marL="341313" indent="-239713">
              <a:spcBef>
                <a:spcPts val="700"/>
              </a:spcBef>
              <a:buClr>
                <a:srgbClr val="000000"/>
              </a:buClr>
            </a:pPr>
            <a:r>
              <a:rPr lang="es-AR" sz="2200" dirty="0">
                <a:latin typeface="+mj-lt"/>
                <a:ea typeface="Courier New"/>
                <a:cs typeface="Courier New"/>
                <a:sym typeface="Courier New"/>
              </a:rPr>
              <a:t>5. Buscar el algoritmo más adecuado para resolver el problema.</a:t>
            </a:r>
          </a:p>
          <a:p>
            <a:pPr marL="341313" indent="-239713">
              <a:spcBef>
                <a:spcPts val="700"/>
              </a:spcBef>
              <a:buClr>
                <a:srgbClr val="000000"/>
              </a:buClr>
            </a:pPr>
            <a:r>
              <a:rPr lang="es-AR" sz="2200" dirty="0">
                <a:latin typeface="+mj-lt"/>
                <a:ea typeface="Courier New"/>
                <a:cs typeface="Courier New"/>
                <a:sym typeface="Courier New"/>
              </a:rPr>
              <a:t>6. Escribir los pasos principales del algoritmo como comentarios.</a:t>
            </a:r>
          </a:p>
          <a:p>
            <a:pPr marL="341313" indent="-239713">
              <a:spcBef>
                <a:spcPts val="700"/>
              </a:spcBef>
              <a:buClr>
                <a:srgbClr val="000000"/>
              </a:buClr>
            </a:pPr>
            <a:r>
              <a:rPr lang="es-AR" sz="2200" dirty="0">
                <a:latin typeface="+mj-lt"/>
                <a:ea typeface="Courier New"/>
                <a:cs typeface="Courier New"/>
                <a:sym typeface="Courier New"/>
              </a:rPr>
              <a:t>7. Rellenar el código correspondiente a cada comentario.</a:t>
            </a:r>
          </a:p>
          <a:p>
            <a:pPr marL="341313" indent="-239713">
              <a:spcBef>
                <a:spcPts val="700"/>
              </a:spcBef>
              <a:buClr>
                <a:srgbClr val="000000"/>
              </a:buClr>
            </a:pPr>
            <a:r>
              <a:rPr lang="es-AR" sz="2200" dirty="0">
                <a:latin typeface="+mj-lt"/>
                <a:ea typeface="Courier New"/>
                <a:cs typeface="Courier New"/>
                <a:sym typeface="Courier New"/>
              </a:rPr>
              <a:t>8. Revisar mentalmente cada fragmento de código.</a:t>
            </a:r>
          </a:p>
          <a:p>
            <a:pPr marL="341313" indent="-239713">
              <a:spcBef>
                <a:spcPts val="700"/>
              </a:spcBef>
              <a:buClr>
                <a:srgbClr val="000000"/>
              </a:buClr>
            </a:pPr>
            <a:r>
              <a:rPr lang="es-AR" sz="2200" dirty="0">
                <a:latin typeface="+mj-lt"/>
                <a:ea typeface="Courier New"/>
                <a:cs typeface="Courier New"/>
                <a:sym typeface="Courier New"/>
              </a:rPr>
              <a:t>9. Repetir los pasos anteriores hasta quedar completamente satisfecho.</a:t>
            </a:r>
            <a:endParaRPr lang="en-US" sz="2200" dirty="0">
              <a:latin typeface="+mj-lt"/>
              <a:ea typeface="Courier New"/>
              <a:cs typeface="Courier New"/>
              <a:sym typeface="Courier New"/>
            </a:endParaRPr>
          </a:p>
        </p:txBody>
      </p:sp>
    </p:spTree>
    <p:extLst>
      <p:ext uri="{BB962C8B-B14F-4D97-AF65-F5344CB8AC3E}">
        <p14:creationId xmlns:p14="http://schemas.microsoft.com/office/powerpoint/2010/main" val="3456138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685800" y="304800"/>
            <a:ext cx="7772400"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defPPr marR="0" algn="l" rtl="0">
              <a:lnSpc>
                <a:spcPct val="100000"/>
              </a:lnSpc>
              <a:spcBef>
                <a:spcPts val="0"/>
              </a:spcBef>
              <a:spcAft>
                <a:spcPts val="0"/>
              </a:spcAft>
              <a:defRPr/>
            </a:defPPr>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s-AR" dirty="0">
                <a:sym typeface="Comic Sans MS"/>
              </a:rPr>
              <a:t>El nombre de un subprograma</a:t>
            </a:r>
            <a:endParaRPr lang="en-US" dirty="0">
              <a:sym typeface="Comic Sans MS"/>
            </a:endParaRPr>
          </a:p>
        </p:txBody>
      </p:sp>
      <p:sp>
        <p:nvSpPr>
          <p:cNvPr id="3" name="Shape 284"/>
          <p:cNvSpPr txBox="1">
            <a:spLocks/>
          </p:cNvSpPr>
          <p:nvPr/>
        </p:nvSpPr>
        <p:spPr>
          <a:xfrm>
            <a:off x="685800" y="1295400"/>
            <a:ext cx="7772400"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es-AR" sz="2400" dirty="0" smtClean="0"/>
          </a:p>
          <a:p>
            <a:pPr marL="342900" indent="-342900">
              <a:buFont typeface="Arial" panose="020B0604020202020204" pitchFamily="34" charset="0"/>
              <a:buChar char="•"/>
            </a:pPr>
            <a:r>
              <a:rPr lang="es-AR" sz="2400" dirty="0" smtClean="0"/>
              <a:t>Descripción </a:t>
            </a:r>
            <a:r>
              <a:rPr lang="es-AR" sz="2400" dirty="0"/>
              <a:t>del valor devuelto por la función</a:t>
            </a:r>
            <a:r>
              <a:rPr lang="es-AR" sz="2400" dirty="0" smtClean="0"/>
              <a:t>.</a:t>
            </a:r>
          </a:p>
          <a:p>
            <a:pPr marL="342900" indent="-342900">
              <a:buFont typeface="Arial" panose="020B0604020202020204" pitchFamily="34" charset="0"/>
              <a:buChar char="•"/>
            </a:pPr>
            <a:endParaRPr lang="es-AR" sz="2400" dirty="0"/>
          </a:p>
          <a:p>
            <a:pPr marL="342900" indent="-342900">
              <a:buFont typeface="Arial" panose="020B0604020202020204" pitchFamily="34" charset="0"/>
              <a:buChar char="•"/>
            </a:pPr>
            <a:r>
              <a:rPr lang="es-AR" sz="2400" dirty="0"/>
              <a:t>El nombre debe describir todo lo que hace </a:t>
            </a:r>
            <a:r>
              <a:rPr lang="es-AR" sz="2400" dirty="0" smtClean="0"/>
              <a:t>el subprograma.</a:t>
            </a:r>
          </a:p>
          <a:p>
            <a:pPr marL="342900" indent="-342900">
              <a:buFont typeface="Arial" panose="020B0604020202020204" pitchFamily="34" charset="0"/>
              <a:buChar char="•"/>
            </a:pPr>
            <a:endParaRPr lang="es-AR" sz="2400" dirty="0"/>
          </a:p>
          <a:p>
            <a:pPr marL="342900" indent="-342900">
              <a:buFont typeface="Arial" panose="020B0604020202020204" pitchFamily="34" charset="0"/>
              <a:buChar char="•"/>
            </a:pPr>
            <a:r>
              <a:rPr lang="es-AR" sz="2400" dirty="0"/>
              <a:t>Se deben evitar nombres genéricos que no dicen </a:t>
            </a:r>
            <a:r>
              <a:rPr lang="es-AR" sz="2400" dirty="0" smtClean="0"/>
              <a:t>nada, por ejemplo “calcular”.</a:t>
            </a:r>
          </a:p>
          <a:p>
            <a:pPr marL="342900" indent="-342900">
              <a:buFont typeface="Arial" panose="020B0604020202020204" pitchFamily="34" charset="0"/>
              <a:buChar char="•"/>
            </a:pPr>
            <a:endParaRPr lang="es-AR" sz="2400" dirty="0"/>
          </a:p>
          <a:p>
            <a:pPr marL="342900" indent="-342900">
              <a:buFont typeface="Arial" panose="020B0604020202020204" pitchFamily="34" charset="0"/>
              <a:buChar char="•"/>
            </a:pPr>
            <a:r>
              <a:rPr lang="es-AR" sz="2400" dirty="0"/>
              <a:t>Se debe ser consistente en el uso de convenciones</a:t>
            </a:r>
            <a:r>
              <a:rPr lang="es-AR" sz="2400" dirty="0" smtClean="0"/>
              <a:t>.</a:t>
            </a:r>
            <a:endParaRPr lang="en-US" sz="2400" b="1" dirty="0">
              <a:latin typeface="Courier New"/>
              <a:ea typeface="Courier New"/>
              <a:cs typeface="Courier New"/>
              <a:sym typeface="Courier New"/>
            </a:endParaRPr>
          </a:p>
        </p:txBody>
      </p:sp>
    </p:spTree>
    <p:extLst>
      <p:ext uri="{BB962C8B-B14F-4D97-AF65-F5344CB8AC3E}">
        <p14:creationId xmlns:p14="http://schemas.microsoft.com/office/powerpoint/2010/main" val="418730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hape 283"/>
          <p:cNvSpPr txBox="1">
            <a:spLocks/>
          </p:cNvSpPr>
          <p:nvPr/>
        </p:nvSpPr>
        <p:spPr>
          <a:xfrm>
            <a:off x="685800" y="304800"/>
            <a:ext cx="7990656" cy="838199"/>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lIns="90000" tIns="46800" rIns="90000" bIns="46800" rtlCol="0" anchor="ctr" anchorCtr="0">
            <a:noAutofit/>
          </a:bodyPr>
          <a:lstStyle>
            <a:defPPr marR="0" algn="l" rtl="0">
              <a:lnSpc>
                <a:spcPct val="100000"/>
              </a:lnSpc>
              <a:spcBef>
                <a:spcPts val="0"/>
              </a:spcBef>
              <a:spcAft>
                <a:spcPts val="0"/>
              </a:spcAft>
              <a:defRPr/>
            </a:defPPr>
            <a:lvl1pPr algn="ctr" defTabSz="457200" eaLnBrk="1" latinLnBrk="0" hangingPunct="1">
              <a:buClr>
                <a:srgbClr val="FFFFCC"/>
              </a:buClr>
              <a:buSzPct val="25000"/>
              <a:buFont typeface="Times New Roman"/>
              <a:defRPr sz="3600" b="1" kern="1200">
                <a:solidFill>
                  <a:schemeClr val="dk1"/>
                </a:solidFill>
                <a:latin typeface="Comic Sans MS"/>
                <a:ea typeface="Comic Sans MS"/>
                <a:cs typeface="Comic Sans M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s-AR" dirty="0">
                <a:sym typeface="Comic Sans MS"/>
              </a:rPr>
              <a:t>Los parámetros de un subprograma</a:t>
            </a:r>
            <a:endParaRPr lang="en-US" dirty="0">
              <a:sym typeface="Comic Sans MS"/>
            </a:endParaRPr>
          </a:p>
        </p:txBody>
      </p:sp>
      <p:sp>
        <p:nvSpPr>
          <p:cNvPr id="3" name="Shape 284"/>
          <p:cNvSpPr txBox="1">
            <a:spLocks/>
          </p:cNvSpPr>
          <p:nvPr/>
        </p:nvSpPr>
        <p:spPr>
          <a:xfrm>
            <a:off x="685800" y="1295400"/>
            <a:ext cx="7990656" cy="5060950"/>
          </a:xfrm>
          <a:prstGeom prst="rect">
            <a:avLst/>
          </a:prstGeom>
          <a:noFill/>
          <a:ln w="9525" cap="flat">
            <a:solidFill>
              <a:srgbClr val="000000"/>
            </a:solidFill>
            <a:prstDash val="solid"/>
            <a:miter/>
            <a:headEnd type="none" w="med" len="med"/>
            <a:tailEnd type="none" w="med" len="med"/>
          </a:ln>
        </p:spPr>
        <p:txBody>
          <a:bodyPr lIns="90000" tIns="46800" rIns="90000" bIns="468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lgn="just">
              <a:buFont typeface="Arial" panose="020B0604020202020204" pitchFamily="34" charset="0"/>
              <a:buChar char="•"/>
            </a:pPr>
            <a:endParaRPr lang="es-AR" sz="2400" smtClean="0"/>
          </a:p>
          <a:p>
            <a:pPr marL="342900" indent="-342900" algn="just">
              <a:buFont typeface="Arial" panose="020B0604020202020204" pitchFamily="34" charset="0"/>
              <a:buChar char="•"/>
            </a:pPr>
            <a:r>
              <a:rPr lang="es-AR" sz="2400" dirty="0" smtClean="0"/>
              <a:t>Si </a:t>
            </a:r>
            <a:r>
              <a:rPr lang="es-AR" sz="2400" dirty="0"/>
              <a:t>varias rutinas utilizan los mismos parámetros, éstos han de ponerse en el mismo </a:t>
            </a:r>
            <a:r>
              <a:rPr lang="es-AR" sz="2400" dirty="0" smtClean="0"/>
              <a:t>orden.</a:t>
            </a:r>
          </a:p>
          <a:p>
            <a:pPr marL="342900" indent="-342900" algn="just">
              <a:buFont typeface="Arial" panose="020B0604020202020204" pitchFamily="34" charset="0"/>
              <a:buChar char="•"/>
            </a:pPr>
            <a:r>
              <a:rPr lang="es-AR" sz="2400" dirty="0" smtClean="0"/>
              <a:t>No </a:t>
            </a:r>
            <a:r>
              <a:rPr lang="es-AR" sz="2400" dirty="0"/>
              <a:t>es aconsejable utilizar los parámetros de una rutina como si fuesen variables locales de la rutina</a:t>
            </a:r>
            <a:r>
              <a:rPr lang="es-AR" sz="2400" dirty="0" smtClean="0"/>
              <a:t>.</a:t>
            </a:r>
            <a:endParaRPr lang="es-AR" sz="2400" dirty="0"/>
          </a:p>
          <a:p>
            <a:pPr marL="342900" indent="-342900" algn="just">
              <a:buFont typeface="Arial" panose="020B0604020202020204" pitchFamily="34" charset="0"/>
              <a:buChar char="•"/>
            </a:pPr>
            <a:r>
              <a:rPr lang="es-AR" sz="2400" dirty="0"/>
              <a:t>Se han de documentar las suposiciones que se hagan acerca de los posibles valores de los parámetros</a:t>
            </a:r>
            <a:r>
              <a:rPr lang="es-AR" sz="2400" dirty="0" smtClean="0"/>
              <a:t>.</a:t>
            </a:r>
            <a:endParaRPr lang="es-AR" sz="2400" dirty="0"/>
          </a:p>
          <a:p>
            <a:pPr marL="342900" indent="-342900" algn="just">
              <a:buFont typeface="Arial" panose="020B0604020202020204" pitchFamily="34" charset="0"/>
              <a:buChar char="•"/>
            </a:pPr>
            <a:r>
              <a:rPr lang="es-AR" sz="2400" dirty="0"/>
              <a:t>Sólo se deben incluir los parámetros que realmente necesite la rutina para efectuar su labor.</a:t>
            </a:r>
          </a:p>
          <a:p>
            <a:pPr marL="342900" indent="-342900" algn="just">
              <a:buFont typeface="Arial" panose="020B0604020202020204" pitchFamily="34" charset="0"/>
              <a:buChar char="•"/>
            </a:pPr>
            <a:r>
              <a:rPr lang="es-AR" sz="2400" dirty="0"/>
              <a:t>Las dependencias existentes entre distintos módulos han de hacerse explícitas mediante el uso de parámetros</a:t>
            </a:r>
            <a:r>
              <a:rPr lang="es-AR" sz="2400" dirty="0" smtClean="0"/>
              <a:t>.</a:t>
            </a:r>
            <a:endParaRPr lang="en-US" sz="2400" b="1" dirty="0">
              <a:latin typeface="Courier New"/>
              <a:ea typeface="Courier New"/>
              <a:cs typeface="Courier New"/>
              <a:sym typeface="Courier New"/>
            </a:endParaRPr>
          </a:p>
        </p:txBody>
      </p:sp>
    </p:spTree>
    <p:extLst>
      <p:ext uri="{BB962C8B-B14F-4D97-AF65-F5344CB8AC3E}">
        <p14:creationId xmlns:p14="http://schemas.microsoft.com/office/powerpoint/2010/main" val="967847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Shape 121"/>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4</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22" name="Shape 122"/>
          <p:cNvSpPr txBox="1">
            <a:spLocks noGrp="1"/>
          </p:cNvSpPr>
          <p:nvPr>
            <p:ph type="title"/>
          </p:nvPr>
        </p:nvSpPr>
        <p:spPr>
          <a:xfrm>
            <a:off x="533400" y="304800"/>
            <a:ext cx="79248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a:solidFill>
                  <a:srgbClr val="000000"/>
                </a:solidFill>
                <a:latin typeface="Comic Sans MS"/>
                <a:ea typeface="Comic Sans MS"/>
                <a:cs typeface="Comic Sans MS"/>
                <a:sym typeface="Comic Sans MS"/>
              </a:rPr>
              <a:t>Funciones</a:t>
            </a:r>
            <a:r>
              <a:rPr lang="en-US" sz="4400" b="1" dirty="0">
                <a:solidFill>
                  <a:srgbClr val="000000"/>
                </a:solidFill>
                <a:latin typeface="Comic Sans MS"/>
                <a:ea typeface="Comic Sans MS"/>
                <a:cs typeface="Comic Sans MS"/>
                <a:sym typeface="Comic Sans MS"/>
              </a:rPr>
              <a:t>: </a:t>
            </a:r>
            <a:r>
              <a:rPr lang="en-US" sz="4400" b="1" dirty="0" smtClean="0">
                <a:solidFill>
                  <a:srgbClr val="000000"/>
                </a:solidFill>
                <a:latin typeface="Comic Sans MS"/>
                <a:ea typeface="Comic Sans MS"/>
                <a:cs typeface="Comic Sans MS"/>
                <a:sym typeface="Comic Sans MS"/>
              </a:rPr>
              <a:t/>
            </a:r>
            <a:br>
              <a:rPr lang="en-US" sz="4400" b="1" dirty="0" smtClean="0">
                <a:solidFill>
                  <a:srgbClr val="000000"/>
                </a:solidFill>
                <a:latin typeface="Comic Sans MS"/>
                <a:ea typeface="Comic Sans MS"/>
                <a:cs typeface="Comic Sans MS"/>
                <a:sym typeface="Comic Sans MS"/>
              </a:rPr>
            </a:br>
            <a:r>
              <a:rPr lang="en-US" sz="4400" b="1" dirty="0" smtClean="0">
                <a:solidFill>
                  <a:srgbClr val="000000"/>
                </a:solidFill>
                <a:latin typeface="Comic Sans MS"/>
                <a:ea typeface="Comic Sans MS"/>
                <a:cs typeface="Comic Sans MS"/>
                <a:sym typeface="Comic Sans MS"/>
              </a:rPr>
              <a:t>Especificación </a:t>
            </a:r>
            <a:r>
              <a:rPr lang="en-US" sz="4400" b="1" dirty="0">
                <a:solidFill>
                  <a:srgbClr val="000000"/>
                </a:solidFill>
                <a:latin typeface="Comic Sans MS"/>
                <a:ea typeface="Comic Sans MS"/>
                <a:cs typeface="Comic Sans MS"/>
                <a:sym typeface="Comic Sans MS"/>
              </a:rPr>
              <a:t>formal </a:t>
            </a:r>
          </a:p>
        </p:txBody>
      </p:sp>
      <p:sp>
        <p:nvSpPr>
          <p:cNvPr id="123" name="Shape 123"/>
          <p:cNvSpPr txBox="1">
            <a:spLocks noGrp="1"/>
          </p:cNvSpPr>
          <p:nvPr>
            <p:ph idx="1"/>
          </p:nvPr>
        </p:nvSpPr>
        <p:spPr>
          <a:xfrm>
            <a:off x="609600" y="2971800"/>
            <a:ext cx="7772400" cy="3294062"/>
          </a:xfrm>
          <a:prstGeom prst="rect">
            <a:avLst/>
          </a:prstGeom>
          <a:noFill/>
          <a:ln>
            <a:noFill/>
          </a:ln>
        </p:spPr>
        <p:txBody>
          <a:bodyPr lIns="90000" tIns="46800" rIns="90000" bIns="46800" anchor="t" anchorCtr="0">
            <a:noAutofit/>
          </a:bodyPr>
          <a:lstStyle/>
          <a:p>
            <a:pPr marL="341312" marR="0" lvl="0" indent="-341312" algn="l" rtl="0">
              <a:lnSpc>
                <a:spcPct val="92000"/>
              </a:lnSpc>
              <a:spcBef>
                <a:spcPts val="0"/>
              </a:spcBef>
              <a:spcAft>
                <a:spcPts val="0"/>
              </a:spcAft>
              <a:buClr>
                <a:srgbClr val="3333CC"/>
              </a:buClr>
              <a:buSzPct val="85000"/>
              <a:buFont typeface="Times New Roman"/>
              <a:buChar char="•"/>
            </a:pPr>
            <a:r>
              <a:rPr lang="en-US" sz="2400" b="1" i="0" u="none" strike="noStrike" cap="none" baseline="0">
                <a:solidFill>
                  <a:srgbClr val="3333CC"/>
                </a:solidFill>
                <a:latin typeface="Courier New"/>
                <a:ea typeface="Courier New"/>
                <a:cs typeface="Courier New"/>
                <a:sym typeface="Courier New"/>
              </a:rPr>
              <a:t>tipo</a:t>
            </a:r>
            <a:r>
              <a:rPr lang="en-US" sz="2400" b="0" i="0" u="none" strike="noStrike" cap="none" baseline="0">
                <a:solidFill>
                  <a:srgbClr val="000000"/>
                </a:solidFill>
                <a:latin typeface="Comic Sans MS"/>
                <a:ea typeface="Comic Sans MS"/>
                <a:cs typeface="Comic Sans MS"/>
                <a:sym typeface="Comic Sans MS"/>
              </a:rPr>
              <a:t> : </a:t>
            </a:r>
            <a:r>
              <a:rPr lang="en-US" sz="2400" b="0" i="0" u="none" strike="noStrike" cap="none" baseline="0">
                <a:solidFill>
                  <a:srgbClr val="000000"/>
                </a:solidFill>
                <a:latin typeface="Arial"/>
                <a:ea typeface="Arial"/>
                <a:cs typeface="Arial"/>
                <a:sym typeface="Arial"/>
              </a:rPr>
              <a:t>especifica el tipo de valor que devuelve la función. Si no se especifica tipo, el compilador asume que es entero (int).</a:t>
            </a:r>
          </a:p>
          <a:p>
            <a:pPr marL="341312" marR="0" lvl="0" indent="-341312" algn="l" rtl="0">
              <a:lnSpc>
                <a:spcPct val="97000"/>
              </a:lnSpc>
              <a:spcBef>
                <a:spcPts val="600"/>
              </a:spcBef>
              <a:spcAft>
                <a:spcPts val="0"/>
              </a:spcAft>
              <a:buClr>
                <a:srgbClr val="3333CC"/>
              </a:buClr>
              <a:buSzPct val="85000"/>
              <a:buFont typeface="Times New Roman"/>
              <a:buChar char="•"/>
            </a:pPr>
            <a:r>
              <a:rPr lang="en-US" sz="2400" b="1" i="0" u="none" strike="noStrike" cap="none" baseline="0">
                <a:solidFill>
                  <a:srgbClr val="3333CC"/>
                </a:solidFill>
                <a:latin typeface="Courier New"/>
                <a:ea typeface="Courier New"/>
                <a:cs typeface="Courier New"/>
                <a:sym typeface="Courier New"/>
              </a:rPr>
              <a:t>lista de parámetros</a:t>
            </a:r>
            <a:r>
              <a:rPr lang="en-US" sz="2400" b="0" i="0" u="none" strike="noStrike" cap="none" baseline="0">
                <a:solidFill>
                  <a:srgbClr val="000000"/>
                </a:solidFill>
                <a:latin typeface="Comic Sans MS"/>
                <a:ea typeface="Comic Sans MS"/>
                <a:cs typeface="Comic Sans MS"/>
                <a:sym typeface="Comic Sans MS"/>
              </a:rPr>
              <a:t> : </a:t>
            </a:r>
            <a:r>
              <a:rPr lang="en-US" sz="2400" b="0" i="0" u="none" strike="noStrike" cap="none" baseline="0">
                <a:solidFill>
                  <a:srgbClr val="000000"/>
                </a:solidFill>
                <a:latin typeface="Arial"/>
                <a:ea typeface="Arial"/>
                <a:cs typeface="Arial"/>
                <a:sym typeface="Arial"/>
              </a:rPr>
              <a:t>es la lista de nombres de variables separados por comas con sus tipos asociados que reciben los valores de los argumentos actuales de la llamada a la función.</a:t>
            </a:r>
          </a:p>
        </p:txBody>
      </p:sp>
      <p:grpSp>
        <p:nvGrpSpPr>
          <p:cNvPr id="124" name="Shape 124"/>
          <p:cNvGrpSpPr/>
          <p:nvPr/>
        </p:nvGrpSpPr>
        <p:grpSpPr>
          <a:xfrm>
            <a:off x="533400" y="1676400"/>
            <a:ext cx="8153399" cy="1079499"/>
            <a:chOff x="533400" y="1676400"/>
            <a:chExt cx="8153399" cy="1079499"/>
          </a:xfrm>
        </p:grpSpPr>
        <p:sp>
          <p:nvSpPr>
            <p:cNvPr id="125" name="Shape 125"/>
            <p:cNvSpPr/>
            <p:nvPr/>
          </p:nvSpPr>
          <p:spPr>
            <a:xfrm>
              <a:off x="533400" y="1676400"/>
              <a:ext cx="8153399" cy="1079499"/>
            </a:xfrm>
            <a:prstGeom prst="roundRect">
              <a:avLst>
                <a:gd name="adj" fmla="val 31"/>
              </a:avLst>
            </a:prstGeom>
            <a:noFill/>
            <a:ln w="9525" cap="flat">
              <a:solidFill>
                <a:srgbClr val="0000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lt1"/>
                </a:solidFill>
                <a:latin typeface="Times New Roman"/>
                <a:ea typeface="Times New Roman"/>
                <a:cs typeface="Times New Roman"/>
                <a:sym typeface="Times New Roman"/>
              </a:endParaRPr>
            </a:p>
          </p:txBody>
        </p:sp>
        <p:sp>
          <p:nvSpPr>
            <p:cNvPr id="126" name="Shape 126"/>
            <p:cNvSpPr txBox="1"/>
            <p:nvPr/>
          </p:nvSpPr>
          <p:spPr>
            <a:xfrm>
              <a:off x="533400" y="1676400"/>
              <a:ext cx="8153399" cy="1079499"/>
            </a:xfrm>
            <a:prstGeom prst="rect">
              <a:avLst/>
            </a:prstGeom>
            <a:noFill/>
            <a:ln>
              <a:noFill/>
            </a:ln>
          </p:spPr>
          <p:txBody>
            <a:bodyPr lIns="90000" tIns="46800" rIns="90000" bIns="46800" anchor="t" anchorCtr="0">
              <a:noAutofit/>
            </a:bodyPr>
            <a:lstStyle/>
            <a:p>
              <a:pPr marL="0" marR="0" lvl="0" indent="0" algn="l" rtl="0">
                <a:lnSpc>
                  <a:spcPct val="92000"/>
                </a:lnSpc>
                <a:spcBef>
                  <a:spcPts val="0"/>
                </a:spcBef>
                <a:spcAft>
                  <a:spcPts val="0"/>
                </a:spcAft>
                <a:buClr>
                  <a:srgbClr val="3333CC"/>
                </a:buClr>
                <a:buSzPct val="25000"/>
                <a:buFont typeface="Courier New"/>
                <a:buNone/>
              </a:pPr>
              <a:r>
                <a:rPr lang="en-US" sz="1600" b="1" i="0" u="none" strike="noStrike" cap="none" baseline="0">
                  <a:solidFill>
                    <a:srgbClr val="3333CC"/>
                  </a:solidFill>
                  <a:latin typeface="Courier New"/>
                  <a:ea typeface="Courier New"/>
                  <a:cs typeface="Courier New"/>
                  <a:sym typeface="Courier New"/>
                </a:rPr>
                <a:t>tipo</a:t>
              </a:r>
              <a:r>
                <a:rPr lang="en-US" sz="1600" b="1" i="0" u="none" strike="noStrike" cap="none" baseline="0">
                  <a:solidFill>
                    <a:schemeClr val="dk1"/>
                  </a:solidFill>
                  <a:latin typeface="Courier New"/>
                  <a:ea typeface="Courier New"/>
                  <a:cs typeface="Courier New"/>
                  <a:sym typeface="Courier New"/>
                </a:rPr>
                <a:t> nombre_funcion(lista de parámetros){</a:t>
              </a:r>
            </a:p>
            <a:p>
              <a:pPr marL="0" marR="0" lvl="0" indent="0" algn="l" rtl="0">
                <a:lnSpc>
                  <a:spcPct val="97000"/>
                </a:lnSpc>
                <a:spcBef>
                  <a:spcPts val="1000"/>
                </a:spcBef>
                <a:spcAft>
                  <a:spcPts val="0"/>
                </a:spcAft>
                <a:buClr>
                  <a:schemeClr val="dk1"/>
                </a:buClr>
                <a:buSzPct val="25000"/>
                <a:buFont typeface="Courier New"/>
                <a:buNone/>
              </a:pPr>
              <a:r>
                <a:rPr lang="en-US" sz="1600" b="1" i="0" u="none" strike="noStrike" cap="none" baseline="0">
                  <a:solidFill>
                    <a:schemeClr val="dk1"/>
                  </a:solidFill>
                  <a:latin typeface="Courier New"/>
                  <a:ea typeface="Courier New"/>
                  <a:cs typeface="Courier New"/>
                  <a:sym typeface="Courier New"/>
                </a:rPr>
                <a:t>	cuerpo de la función</a:t>
              </a:r>
            </a:p>
            <a:p>
              <a:pPr marL="0" marR="0" lvl="0" indent="0" algn="l" rtl="0">
                <a:lnSpc>
                  <a:spcPct val="97000"/>
                </a:lnSpc>
                <a:spcBef>
                  <a:spcPts val="1000"/>
                </a:spcBef>
                <a:spcAft>
                  <a:spcPts val="0"/>
                </a:spcAft>
                <a:buClr>
                  <a:schemeClr val="dk1"/>
                </a:buClr>
                <a:buSzPct val="25000"/>
                <a:buFont typeface="Courier New"/>
                <a:buNone/>
              </a:pPr>
              <a:r>
                <a:rPr lang="en-US" sz="1600" b="1" i="0" u="none" strike="noStrike" cap="none" baseline="0">
                  <a:solidFill>
                    <a:schemeClr val="dk1"/>
                  </a:solidFill>
                  <a:latin typeface="Courier New"/>
                  <a:ea typeface="Courier New"/>
                  <a:cs typeface="Courier New"/>
                  <a:sym typeface="Courier New"/>
                </a:rPr>
                <a:t>}</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sp>
        <p:nvSpPr>
          <p:cNvPr id="131" name="Shape 131"/>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5</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32" name="Shape 132"/>
          <p:cNvSpPr txBox="1">
            <a:spLocks noGrp="1"/>
          </p:cNvSpPr>
          <p:nvPr>
            <p:ph type="title"/>
          </p:nvPr>
        </p:nvSpPr>
        <p:spPr>
          <a:xfrm>
            <a:off x="251520" y="389729"/>
            <a:ext cx="77724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a:solidFill>
                  <a:srgbClr val="000000"/>
                </a:solidFill>
                <a:latin typeface="Comic Sans MS"/>
                <a:ea typeface="Comic Sans MS"/>
                <a:cs typeface="Comic Sans MS"/>
                <a:sym typeface="Comic Sans MS"/>
              </a:rPr>
              <a:t>La </a:t>
            </a:r>
            <a:r>
              <a:rPr lang="en-US" sz="4400" b="1" dirty="0" err="1">
                <a:solidFill>
                  <a:srgbClr val="000000"/>
                </a:solidFill>
                <a:latin typeface="Comic Sans MS"/>
                <a:ea typeface="Comic Sans MS"/>
                <a:cs typeface="Comic Sans MS"/>
                <a:sym typeface="Comic Sans MS"/>
              </a:rPr>
              <a:t>sentencia</a:t>
            </a:r>
            <a:r>
              <a:rPr lang="en-US" sz="4400" b="1" dirty="0">
                <a:solidFill>
                  <a:srgbClr val="000000"/>
                </a:solidFill>
                <a:latin typeface="Comic Sans MS"/>
                <a:ea typeface="Comic Sans MS"/>
                <a:cs typeface="Comic Sans MS"/>
                <a:sym typeface="Comic Sans MS"/>
              </a:rPr>
              <a:t> </a:t>
            </a:r>
            <a:r>
              <a:rPr lang="en-US" sz="4400" b="1" i="1" dirty="0">
                <a:solidFill>
                  <a:schemeClr val="accent1">
                    <a:lumMod val="75000"/>
                  </a:schemeClr>
                </a:solidFill>
                <a:latin typeface="Comic Sans MS"/>
                <a:ea typeface="Comic Sans MS"/>
                <a:cs typeface="Comic Sans MS"/>
                <a:sym typeface="Comic Sans MS"/>
              </a:rPr>
              <a:t>return</a:t>
            </a:r>
          </a:p>
        </p:txBody>
      </p:sp>
      <p:sp>
        <p:nvSpPr>
          <p:cNvPr id="133" name="Shape 133"/>
          <p:cNvSpPr txBox="1">
            <a:spLocks noGrp="1"/>
          </p:cNvSpPr>
          <p:nvPr>
            <p:ph idx="1"/>
          </p:nvPr>
        </p:nvSpPr>
        <p:spPr>
          <a:xfrm>
            <a:off x="763587" y="2563811"/>
            <a:ext cx="7772400" cy="2765425"/>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rgbClr val="000000"/>
              </a:buClr>
              <a:buFont typeface="Times New Roman"/>
              <a:buNone/>
            </a:pPr>
            <a:endParaRPr sz="2800" b="0" i="0" u="none" strike="noStrike" cap="none" baseline="0">
              <a:solidFill>
                <a:srgbClr val="000000"/>
              </a:solidFill>
              <a:latin typeface="Comic Sans MS"/>
              <a:ea typeface="Comic Sans MS"/>
              <a:cs typeface="Comic Sans MS"/>
              <a:sym typeface="Comic Sans MS"/>
            </a:endParaRP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a:solidFill>
                  <a:srgbClr val="000000"/>
                </a:solidFill>
                <a:latin typeface="Arial"/>
                <a:ea typeface="Arial"/>
                <a:cs typeface="Arial"/>
                <a:sym typeface="Arial"/>
              </a:rPr>
              <a:t>Fuerza la salida inmediata de la función en que se encuentra.</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a:solidFill>
                  <a:srgbClr val="000000"/>
                </a:solidFill>
                <a:latin typeface="Arial"/>
                <a:ea typeface="Arial"/>
                <a:cs typeface="Arial"/>
                <a:sym typeface="Arial"/>
              </a:rPr>
              <a:t>Se puede utilizar para devolver un valor.</a:t>
            </a:r>
          </a:p>
          <a:p>
            <a:pPr marL="341313" marR="0" lvl="0" indent="-188913" algn="l" rtl="0">
              <a:spcBef>
                <a:spcPts val="700"/>
              </a:spcBef>
              <a:spcAft>
                <a:spcPts val="0"/>
              </a:spcAft>
              <a:buClr>
                <a:srgbClr val="000000"/>
              </a:buClr>
              <a:buFont typeface="Times New Roman"/>
              <a:buNone/>
            </a:pPr>
            <a:endParaRPr sz="2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Shape 138"/>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6</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39" name="Shape 139"/>
          <p:cNvSpPr txBox="1">
            <a:spLocks noGrp="1"/>
          </p:cNvSpPr>
          <p:nvPr>
            <p:ph type="title"/>
          </p:nvPr>
        </p:nvSpPr>
        <p:spPr>
          <a:xfrm>
            <a:off x="685800" y="304800"/>
            <a:ext cx="77724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a:solidFill>
                  <a:srgbClr val="000000"/>
                </a:solidFill>
                <a:latin typeface="Comic Sans MS"/>
                <a:ea typeface="Comic Sans MS"/>
                <a:cs typeface="Comic Sans MS"/>
                <a:sym typeface="Comic Sans MS"/>
              </a:rPr>
              <a:t>Funciones</a:t>
            </a:r>
          </a:p>
        </p:txBody>
      </p:sp>
      <p:sp>
        <p:nvSpPr>
          <p:cNvPr id="140" name="Shape 140"/>
          <p:cNvSpPr txBox="1">
            <a:spLocks noGrp="1"/>
          </p:cNvSpPr>
          <p:nvPr>
            <p:ph idx="1"/>
          </p:nvPr>
        </p:nvSpPr>
        <p:spPr>
          <a:xfrm>
            <a:off x="673100" y="2017711"/>
            <a:ext cx="7772400" cy="3805237"/>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rgbClr val="000000"/>
              </a:buClr>
              <a:buFont typeface="Times New Roman"/>
              <a:buNone/>
            </a:pPr>
            <a:endParaRPr sz="2800" b="0" i="0" u="none" strike="noStrike" cap="none" baseline="0" dirty="0">
              <a:solidFill>
                <a:srgbClr val="000000"/>
              </a:solidFill>
              <a:latin typeface="Comic Sans MS"/>
              <a:ea typeface="Comic Sans MS"/>
              <a:cs typeface="Comic Sans MS"/>
              <a:sym typeface="Comic Sans MS"/>
            </a:endParaRP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Las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terminan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su</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ejecución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ya</a:t>
            </a:r>
            <a:r>
              <a:rPr lang="en-US" sz="2400" b="0" i="0" u="none" strike="noStrike" cap="none" baseline="0" dirty="0">
                <a:solidFill>
                  <a:srgbClr val="000000"/>
                </a:solidFill>
                <a:latin typeface="Arial"/>
                <a:ea typeface="Arial"/>
                <a:cs typeface="Arial"/>
                <a:sym typeface="Arial"/>
              </a:rPr>
              <a:t> sea a </a:t>
            </a:r>
            <a:r>
              <a:rPr lang="en-US" sz="2400" b="0" i="0" u="none" strike="noStrike" cap="none" baseline="0" dirty="0" err="1">
                <a:solidFill>
                  <a:srgbClr val="000000"/>
                </a:solidFill>
                <a:latin typeface="Arial"/>
                <a:ea typeface="Arial"/>
                <a:cs typeface="Arial"/>
                <a:sym typeface="Arial"/>
              </a:rPr>
              <a:t>través</a:t>
            </a:r>
            <a:r>
              <a:rPr lang="en-US" sz="2400" b="0" i="0" u="none" strike="noStrike" cap="none" baseline="0" dirty="0">
                <a:solidFill>
                  <a:srgbClr val="000000"/>
                </a:solidFill>
                <a:latin typeface="Arial"/>
                <a:ea typeface="Arial"/>
                <a:cs typeface="Arial"/>
                <a:sym typeface="Arial"/>
              </a:rPr>
              <a:t> de la </a:t>
            </a:r>
            <a:r>
              <a:rPr lang="en-US" sz="2400" b="0" i="0" u="none" strike="noStrike" cap="none" baseline="0" dirty="0" err="1">
                <a:solidFill>
                  <a:srgbClr val="000000"/>
                </a:solidFill>
                <a:latin typeface="Arial"/>
                <a:ea typeface="Arial"/>
                <a:cs typeface="Arial"/>
                <a:sym typeface="Arial"/>
              </a:rPr>
              <a:t>ejecución</a:t>
            </a:r>
            <a:r>
              <a:rPr lang="en-US" sz="2400" b="0" i="0" u="none" strike="noStrike" cap="none" baseline="0" dirty="0">
                <a:solidFill>
                  <a:srgbClr val="000000"/>
                </a:solidFill>
                <a:latin typeface="Arial"/>
                <a:ea typeface="Arial"/>
                <a:cs typeface="Arial"/>
                <a:sym typeface="Arial"/>
              </a:rPr>
              <a:t> de la </a:t>
            </a:r>
            <a:r>
              <a:rPr lang="en-US" sz="2400" b="0" i="0" u="none" strike="noStrike" cap="none" baseline="0" dirty="0" err="1">
                <a:solidFill>
                  <a:srgbClr val="000000"/>
                </a:solidFill>
                <a:latin typeface="Arial"/>
                <a:ea typeface="Arial"/>
                <a:cs typeface="Arial"/>
                <a:sym typeface="Arial"/>
              </a:rPr>
              <a:t>última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instrucción</a:t>
            </a:r>
            <a:r>
              <a:rPr lang="en-US" sz="2400" b="0" i="0" u="none" strike="noStrike" cap="none" baseline="0" dirty="0">
                <a:solidFill>
                  <a:srgbClr val="000000"/>
                </a:solidFill>
                <a:latin typeface="Arial"/>
                <a:ea typeface="Arial"/>
                <a:cs typeface="Arial"/>
                <a:sym typeface="Arial"/>
              </a:rPr>
              <a:t> o </a:t>
            </a:r>
            <a:r>
              <a:rPr lang="en-US" sz="2400" b="0" i="0" u="none" strike="noStrike" cap="none" baseline="0" dirty="0" err="1">
                <a:solidFill>
                  <a:srgbClr val="000000"/>
                </a:solidFill>
                <a:latin typeface="Arial"/>
                <a:ea typeface="Arial"/>
                <a:cs typeface="Arial"/>
                <a:sym typeface="Arial"/>
              </a:rPr>
              <a:t>utilizando</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sentencia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a:solidFill>
                  <a:srgbClr val="3333CC"/>
                </a:solidFill>
                <a:latin typeface="Arial"/>
                <a:ea typeface="Arial"/>
                <a:cs typeface="Arial"/>
                <a:sym typeface="Arial"/>
              </a:rPr>
              <a:t>return</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Un </a:t>
            </a:r>
            <a:r>
              <a:rPr lang="en-US" sz="2400" b="0" i="0" u="none" strike="noStrike" cap="none" baseline="0" dirty="0" err="1">
                <a:solidFill>
                  <a:srgbClr val="000000"/>
                </a:solidFill>
                <a:latin typeface="Arial"/>
                <a:ea typeface="Arial"/>
                <a:cs typeface="Arial"/>
                <a:sym typeface="Arial"/>
              </a:rPr>
              <a:t>función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puede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retornar</a:t>
            </a:r>
            <a:r>
              <a:rPr lang="en-US" sz="2400" b="0" i="0" u="none" strike="noStrike" cap="none" baseline="0" dirty="0">
                <a:solidFill>
                  <a:srgbClr val="000000"/>
                </a:solidFill>
                <a:latin typeface="Arial"/>
                <a:ea typeface="Arial"/>
                <a:cs typeface="Arial"/>
                <a:sym typeface="Arial"/>
              </a:rPr>
              <a:t> valor </a:t>
            </a:r>
            <a:r>
              <a:rPr lang="en-US" sz="2400" b="0" i="0" u="none" strike="noStrike" cap="none" baseline="0" dirty="0" err="1">
                <a:solidFill>
                  <a:srgbClr val="000000"/>
                </a:solidFill>
                <a:latin typeface="Arial"/>
                <a:ea typeface="Arial"/>
                <a:cs typeface="Arial"/>
                <a:sym typeface="Arial"/>
              </a:rPr>
              <a:t>sólo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cuando</a:t>
            </a:r>
            <a:r>
              <a:rPr lang="en-US" sz="2400" b="0" i="0" u="none" strike="noStrike" cap="none" baseline="0" dirty="0">
                <a:solidFill>
                  <a:srgbClr val="000000"/>
                </a:solidFill>
                <a:latin typeface="Arial"/>
                <a:ea typeface="Arial"/>
                <a:cs typeface="Arial"/>
                <a:sym typeface="Arial"/>
              </a:rPr>
              <a:t> el </a:t>
            </a:r>
            <a:r>
              <a:rPr lang="en-US" sz="2400" b="0" i="0" u="none" strike="noStrike" cap="none" baseline="0" dirty="0" err="1">
                <a:solidFill>
                  <a:srgbClr val="000000"/>
                </a:solidFill>
                <a:latin typeface="Arial"/>
                <a:ea typeface="Arial"/>
                <a:cs typeface="Arial"/>
                <a:sym typeface="Arial"/>
              </a:rPr>
              <a:t>tipo</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retorno</a:t>
            </a:r>
            <a:r>
              <a:rPr lang="en-US" sz="2400" b="0" i="0" u="none" strike="noStrike" cap="none" baseline="0" dirty="0">
                <a:solidFill>
                  <a:srgbClr val="000000"/>
                </a:solidFill>
                <a:latin typeface="Arial"/>
                <a:ea typeface="Arial"/>
                <a:cs typeface="Arial"/>
                <a:sym typeface="Arial"/>
              </a:rPr>
              <a:t> no </a:t>
            </a:r>
            <a:r>
              <a:rPr lang="en-US" sz="2400" b="0" i="0" u="none" strike="noStrike" cap="none" baseline="0" dirty="0" err="1">
                <a:solidFill>
                  <a:srgbClr val="000000"/>
                </a:solidFill>
                <a:latin typeface="Arial"/>
                <a:ea typeface="Arial"/>
                <a:cs typeface="Arial"/>
                <a:sym typeface="Arial"/>
              </a:rPr>
              <a:t>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a:solidFill>
                  <a:srgbClr val="3333CC"/>
                </a:solidFill>
                <a:latin typeface="Arial"/>
                <a:ea typeface="Arial"/>
                <a:cs typeface="Arial"/>
                <a:sym typeface="Arial"/>
              </a:rPr>
              <a:t>void</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Las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que</a:t>
            </a:r>
            <a:r>
              <a:rPr lang="en-US" sz="2400" b="0" i="0" u="none" strike="noStrike" cap="none" baseline="0" dirty="0">
                <a:solidFill>
                  <a:srgbClr val="000000"/>
                </a:solidFill>
                <a:latin typeface="Arial"/>
                <a:ea typeface="Arial"/>
                <a:cs typeface="Arial"/>
                <a:sym typeface="Arial"/>
              </a:rPr>
              <a:t> son de </a:t>
            </a:r>
            <a:r>
              <a:rPr lang="en-US" sz="2400" b="0" i="0" u="none" strike="noStrike" cap="none" baseline="0" dirty="0" err="1">
                <a:solidFill>
                  <a:srgbClr val="000000"/>
                </a:solidFill>
                <a:latin typeface="Arial"/>
                <a:ea typeface="Arial"/>
                <a:cs typeface="Arial"/>
                <a:sym typeface="Arial"/>
              </a:rPr>
              <a:t>tipos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distintos</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a:solidFill>
                  <a:srgbClr val="3333CC"/>
                </a:solidFill>
                <a:latin typeface="Arial"/>
                <a:ea typeface="Arial"/>
                <a:cs typeface="Arial"/>
                <a:sym typeface="Arial"/>
              </a:rPr>
              <a:t>void</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pueden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ser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utilizadas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como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operandos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otras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expresiones</a:t>
            </a:r>
            <a:r>
              <a:rPr lang="en-US" sz="2400" b="0" i="0" u="none" strike="noStrike" cap="none" baseline="0" dirty="0">
                <a:solidFill>
                  <a:srgbClr val="000000"/>
                </a:solidFill>
                <a:latin typeface="Arial"/>
                <a:ea typeface="Arial"/>
                <a:cs typeface="Arial"/>
                <a:sym typeface="Arial"/>
              </a:rPr>
              <a:t> del </a:t>
            </a:r>
            <a:r>
              <a:rPr lang="en-US" sz="2400" b="0" i="0" u="none" strike="noStrike" cap="none" baseline="0" dirty="0" err="1">
                <a:solidFill>
                  <a:srgbClr val="000000"/>
                </a:solidFill>
                <a:latin typeface="Arial"/>
                <a:ea typeface="Arial"/>
                <a:cs typeface="Arial"/>
                <a:sym typeface="Arial"/>
              </a:rPr>
              <a:t>lenguaje</a:t>
            </a:r>
            <a:r>
              <a:rPr lang="en-US" sz="2400" b="0" i="0" u="none" strike="noStrike" cap="none" baseline="0" dirty="0">
                <a:solidFill>
                  <a:srgbClr val="000000"/>
                </a:solidFill>
                <a:latin typeface="Arial"/>
                <a:ea typeface="Arial"/>
                <a:cs typeface="Arial"/>
                <a:sym typeface="Arial"/>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Shape 145"/>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7</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46" name="Shape 146"/>
          <p:cNvSpPr txBox="1">
            <a:spLocks noGrp="1"/>
          </p:cNvSpPr>
          <p:nvPr>
            <p:ph type="title"/>
          </p:nvPr>
        </p:nvSpPr>
        <p:spPr>
          <a:xfrm>
            <a:off x="685800" y="304800"/>
            <a:ext cx="77724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a:solidFill>
                  <a:srgbClr val="000000"/>
                </a:solidFill>
                <a:latin typeface="Comic Sans MS"/>
                <a:ea typeface="Comic Sans MS"/>
                <a:cs typeface="Comic Sans MS"/>
                <a:sym typeface="Comic Sans MS"/>
              </a:rPr>
              <a:t>Funciones: </a:t>
            </a:r>
            <a:r>
              <a:rPr lang="en-US" sz="4400" b="1" dirty="0" err="1">
                <a:solidFill>
                  <a:srgbClr val="000000"/>
                </a:solidFill>
                <a:latin typeface="Comic Sans MS"/>
                <a:ea typeface="Comic Sans MS"/>
                <a:cs typeface="Comic Sans MS"/>
                <a:sym typeface="Comic Sans MS"/>
              </a:rPr>
              <a:t>modos</a:t>
            </a:r>
            <a:r>
              <a:rPr lang="en-US" sz="4400" b="1" dirty="0">
                <a:solidFill>
                  <a:srgbClr val="000000"/>
                </a:solidFill>
                <a:latin typeface="Comic Sans MS"/>
                <a:ea typeface="Comic Sans MS"/>
                <a:cs typeface="Comic Sans MS"/>
                <a:sym typeface="Comic Sans MS"/>
              </a:rPr>
              <a:t> de </a:t>
            </a:r>
            <a:r>
              <a:rPr lang="en-US" sz="4400" b="1" dirty="0" err="1">
                <a:solidFill>
                  <a:srgbClr val="000000"/>
                </a:solidFill>
                <a:latin typeface="Comic Sans MS"/>
                <a:ea typeface="Comic Sans MS"/>
                <a:cs typeface="Comic Sans MS"/>
                <a:sym typeface="Comic Sans MS"/>
              </a:rPr>
              <a:t>uso</a:t>
            </a:r>
            <a:endParaRPr lang="en-US" sz="4400" b="1" dirty="0">
              <a:solidFill>
                <a:srgbClr val="000000"/>
              </a:solidFill>
              <a:latin typeface="Comic Sans MS"/>
              <a:ea typeface="Comic Sans MS"/>
              <a:cs typeface="Comic Sans MS"/>
              <a:sym typeface="Comic Sans MS"/>
            </a:endParaRPr>
          </a:p>
        </p:txBody>
      </p:sp>
      <p:sp>
        <p:nvSpPr>
          <p:cNvPr id="147" name="Shape 147"/>
          <p:cNvSpPr txBox="1">
            <a:spLocks noGrp="1"/>
          </p:cNvSpPr>
          <p:nvPr>
            <p:ph idx="1"/>
          </p:nvPr>
        </p:nvSpPr>
        <p:spPr>
          <a:xfrm>
            <a:off x="685800" y="1524000"/>
            <a:ext cx="7772400" cy="4572000"/>
          </a:xfrm>
          <a:prstGeom prst="rect">
            <a:avLst/>
          </a:prstGeom>
          <a:noFill/>
          <a:ln>
            <a:noFill/>
          </a:ln>
        </p:spPr>
        <p:txBody>
          <a:bodyPr lIns="90000" tIns="46800" rIns="90000" bIns="46800" anchor="t" anchorCtr="0">
            <a:noAutofit/>
          </a:bodyPr>
          <a:lstStyle/>
          <a:p>
            <a:pPr marL="341312" marR="0" lvl="0" indent="-341312" algn="l" rtl="0">
              <a:lnSpc>
                <a:spcPct val="90000"/>
              </a:lnSpc>
              <a:spcBef>
                <a:spcPts val="0"/>
              </a:spcBef>
              <a:spcAft>
                <a:spcPts val="0"/>
              </a:spcAft>
              <a:buClr>
                <a:srgbClr val="000000"/>
              </a:buClr>
              <a:buSzPct val="25000"/>
              <a:buFont typeface="Times New Roman"/>
              <a:buNone/>
            </a:pPr>
            <a:r>
              <a:rPr lang="en-US" sz="2800" b="0" i="0" u="none" strike="noStrike" cap="none" baseline="0" dirty="0">
                <a:solidFill>
                  <a:srgbClr val="000000"/>
                </a:solidFill>
                <a:latin typeface="Arial"/>
                <a:ea typeface="Arial"/>
                <a:cs typeface="Arial"/>
                <a:sym typeface="Arial"/>
              </a:rPr>
              <a:t>1.- Funciones </a:t>
            </a:r>
            <a:r>
              <a:rPr lang="en-US" sz="2800" b="0" i="0" u="none" strike="noStrike" cap="none" baseline="0" dirty="0" err="1">
                <a:solidFill>
                  <a:srgbClr val="000000"/>
                </a:solidFill>
                <a:latin typeface="Arial"/>
                <a:ea typeface="Arial"/>
                <a:cs typeface="Arial"/>
                <a:sym typeface="Arial"/>
              </a:rPr>
              <a:t>diseñadas</a:t>
            </a:r>
            <a:r>
              <a:rPr lang="en-US" sz="2800" b="0" i="0" u="none" strike="noStrike" cap="none" baseline="0" dirty="0">
                <a:solidFill>
                  <a:srgbClr val="000000"/>
                </a:solidFill>
                <a:latin typeface="Arial"/>
                <a:ea typeface="Arial"/>
                <a:cs typeface="Arial"/>
                <a:sym typeface="Arial"/>
              </a:rPr>
              <a:t> para </a:t>
            </a:r>
            <a:r>
              <a:rPr lang="en-US" sz="2800" b="0" i="0" u="none" strike="noStrike" cap="none" baseline="0" dirty="0" err="1">
                <a:solidFill>
                  <a:srgbClr val="000000"/>
                </a:solidFill>
                <a:latin typeface="Arial"/>
                <a:ea typeface="Arial"/>
                <a:cs typeface="Arial"/>
                <a:sym typeface="Arial"/>
              </a:rPr>
              <a:t>realizar</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operaciones</a:t>
            </a:r>
            <a:r>
              <a:rPr lang="en-US" sz="2800" b="0" i="0" u="none" strike="noStrike" cap="none" baseline="0" dirty="0">
                <a:solidFill>
                  <a:srgbClr val="000000"/>
                </a:solidFill>
                <a:latin typeface="Arial"/>
                <a:ea typeface="Arial"/>
                <a:cs typeface="Arial"/>
                <a:sym typeface="Arial"/>
              </a:rPr>
              <a:t> a </a:t>
            </a:r>
            <a:r>
              <a:rPr lang="en-US" sz="2800" b="0" i="0" u="none" strike="noStrike" cap="none" baseline="0" dirty="0" err="1">
                <a:solidFill>
                  <a:srgbClr val="000000"/>
                </a:solidFill>
                <a:latin typeface="Arial"/>
                <a:ea typeface="Arial"/>
                <a:cs typeface="Arial"/>
                <a:sym typeface="Arial"/>
              </a:rPr>
              <a:t>partir</a:t>
            </a:r>
            <a:r>
              <a:rPr lang="en-US" sz="2800" b="0" i="0" u="none" strike="noStrike" cap="none" baseline="0" dirty="0">
                <a:solidFill>
                  <a:srgbClr val="000000"/>
                </a:solidFill>
                <a:latin typeface="Arial"/>
                <a:ea typeface="Arial"/>
                <a:cs typeface="Arial"/>
                <a:sym typeface="Arial"/>
              </a:rPr>
              <a:t> de </a:t>
            </a:r>
            <a:r>
              <a:rPr lang="en-US" sz="2800" b="0" i="0" u="none" strike="noStrike" cap="none" baseline="0" dirty="0" err="1">
                <a:solidFill>
                  <a:srgbClr val="000000"/>
                </a:solidFill>
                <a:latin typeface="Arial"/>
                <a:ea typeface="Arial"/>
                <a:cs typeface="Arial"/>
                <a:sym typeface="Arial"/>
              </a:rPr>
              <a:t>sus</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argumentos</a:t>
            </a:r>
            <a:r>
              <a:rPr lang="en-US" sz="2800" b="0" i="0" u="none" strike="noStrike" cap="none" baseline="0" dirty="0">
                <a:solidFill>
                  <a:srgbClr val="000000"/>
                </a:solidFill>
                <a:latin typeface="Arial"/>
                <a:ea typeface="Arial"/>
                <a:cs typeface="Arial"/>
                <a:sym typeface="Arial"/>
              </a:rPr>
              <a:t> y </a:t>
            </a:r>
            <a:r>
              <a:rPr lang="en-US" sz="2800" b="0" i="0" u="none" strike="noStrike" cap="none" baseline="0" dirty="0" err="1">
                <a:solidFill>
                  <a:srgbClr val="000000"/>
                </a:solidFill>
                <a:latin typeface="Arial"/>
                <a:ea typeface="Arial"/>
                <a:cs typeface="Arial"/>
                <a:sym typeface="Arial"/>
              </a:rPr>
              <a:t>devolver</a:t>
            </a:r>
            <a:r>
              <a:rPr lang="en-US" sz="2800" b="0" i="0" u="none" strike="noStrike" cap="none" baseline="0" dirty="0">
                <a:solidFill>
                  <a:srgbClr val="000000"/>
                </a:solidFill>
                <a:latin typeface="Arial"/>
                <a:ea typeface="Arial"/>
                <a:cs typeface="Arial"/>
                <a:sym typeface="Arial"/>
              </a:rPr>
              <a:t> un valor </a:t>
            </a:r>
            <a:r>
              <a:rPr lang="en-US" sz="2800" b="0" i="0" u="none" strike="noStrike" cap="none" baseline="0" dirty="0" err="1">
                <a:solidFill>
                  <a:srgbClr val="000000"/>
                </a:solidFill>
                <a:latin typeface="Arial"/>
                <a:ea typeface="Arial"/>
                <a:cs typeface="Arial"/>
                <a:sym typeface="Arial"/>
              </a:rPr>
              <a:t>basado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en</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sus</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cálculos</a:t>
            </a:r>
            <a:r>
              <a:rPr lang="en-US" sz="2800" b="0" i="0" u="none" strike="noStrike" cap="none" baseline="0" dirty="0">
                <a:solidFill>
                  <a:srgbClr val="000000"/>
                </a:solidFill>
                <a:latin typeface="Arial"/>
                <a:ea typeface="Arial"/>
                <a:cs typeface="Arial"/>
                <a:sym typeface="Arial"/>
              </a:rPr>
              <a:t>.</a:t>
            </a:r>
          </a:p>
          <a:p>
            <a:pPr marL="341312" marR="0" lvl="0" indent="-341312" algn="l" rtl="0">
              <a:lnSpc>
                <a:spcPct val="90000"/>
              </a:lnSpc>
              <a:spcBef>
                <a:spcPts val="700"/>
              </a:spcBef>
              <a:spcAft>
                <a:spcPts val="0"/>
              </a:spcAft>
              <a:buClr>
                <a:srgbClr val="000000"/>
              </a:buClr>
              <a:buSzPct val="25000"/>
              <a:buFont typeface="Times New Roman"/>
              <a:buNone/>
            </a:pPr>
            <a:r>
              <a:rPr lang="en-US" sz="2800" b="0" i="0" u="none" strike="noStrike" cap="none" baseline="0" dirty="0">
                <a:solidFill>
                  <a:srgbClr val="000000"/>
                </a:solidFill>
                <a:latin typeface="Arial"/>
                <a:ea typeface="Arial"/>
                <a:cs typeface="Arial"/>
                <a:sym typeface="Arial"/>
              </a:rPr>
              <a:t>2.- Funciones </a:t>
            </a:r>
            <a:r>
              <a:rPr lang="en-US" sz="2800" b="0" i="0" u="none" strike="noStrike" cap="none" baseline="0" dirty="0" err="1">
                <a:solidFill>
                  <a:srgbClr val="000000"/>
                </a:solidFill>
                <a:latin typeface="Arial"/>
                <a:ea typeface="Arial"/>
                <a:cs typeface="Arial"/>
                <a:sym typeface="Arial"/>
              </a:rPr>
              <a:t>que</a:t>
            </a:r>
            <a:r>
              <a:rPr lang="en-US" sz="2800" b="0" i="0" u="none" strike="noStrike" cap="none" baseline="0" dirty="0">
                <a:solidFill>
                  <a:srgbClr val="000000"/>
                </a:solidFill>
                <a:latin typeface="Arial"/>
                <a:ea typeface="Arial"/>
                <a:cs typeface="Arial"/>
                <a:sym typeface="Arial"/>
              </a:rPr>
              <a:t> no </a:t>
            </a:r>
            <a:r>
              <a:rPr lang="en-US" sz="2800" b="0" i="0" u="none" strike="noStrike" cap="none" baseline="0" dirty="0" err="1">
                <a:solidFill>
                  <a:srgbClr val="000000"/>
                </a:solidFill>
                <a:latin typeface="Arial"/>
                <a:ea typeface="Arial"/>
                <a:cs typeface="Arial"/>
                <a:sym typeface="Arial"/>
              </a:rPr>
              <a:t>reciben</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argumentos</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realizan</a:t>
            </a:r>
            <a:r>
              <a:rPr lang="en-US" sz="2800" b="0" i="0" u="none" strike="noStrike" cap="none" baseline="0" dirty="0">
                <a:solidFill>
                  <a:srgbClr val="000000"/>
                </a:solidFill>
                <a:latin typeface="Arial"/>
                <a:ea typeface="Arial"/>
                <a:cs typeface="Arial"/>
                <a:sym typeface="Arial"/>
              </a:rPr>
              <a:t> un </a:t>
            </a:r>
            <a:r>
              <a:rPr lang="en-US" sz="2800" b="0" i="0" u="none" strike="noStrike" cap="none" baseline="0" dirty="0" err="1">
                <a:solidFill>
                  <a:srgbClr val="000000"/>
                </a:solidFill>
                <a:latin typeface="Arial"/>
                <a:ea typeface="Arial"/>
                <a:cs typeface="Arial"/>
                <a:sym typeface="Arial"/>
              </a:rPr>
              <a:t>proceso</a:t>
            </a:r>
            <a:r>
              <a:rPr lang="en-US" sz="2800" b="0" i="0" u="none" strike="noStrike" cap="none" baseline="0" dirty="0">
                <a:solidFill>
                  <a:srgbClr val="000000"/>
                </a:solidFill>
                <a:latin typeface="Arial"/>
                <a:ea typeface="Arial"/>
                <a:cs typeface="Arial"/>
                <a:sym typeface="Arial"/>
              </a:rPr>
              <a:t> y </a:t>
            </a:r>
            <a:r>
              <a:rPr lang="en-US" sz="2800" b="0" i="0" u="none" strike="noStrike" cap="none" baseline="0" dirty="0" err="1">
                <a:solidFill>
                  <a:srgbClr val="000000"/>
                </a:solidFill>
                <a:latin typeface="Arial"/>
                <a:ea typeface="Arial"/>
                <a:cs typeface="Arial"/>
                <a:sym typeface="Arial"/>
              </a:rPr>
              <a:t>devuelven</a:t>
            </a:r>
            <a:r>
              <a:rPr lang="en-US" sz="2800" b="0" i="0" u="none" strike="noStrike" cap="none" baseline="0" dirty="0">
                <a:solidFill>
                  <a:srgbClr val="000000"/>
                </a:solidFill>
                <a:latin typeface="Arial"/>
                <a:ea typeface="Arial"/>
                <a:cs typeface="Arial"/>
                <a:sym typeface="Arial"/>
              </a:rPr>
              <a:t> un valor .</a:t>
            </a:r>
          </a:p>
          <a:p>
            <a:pPr marL="341312" marR="0" lvl="0" indent="-341312" algn="l" rtl="0">
              <a:lnSpc>
                <a:spcPct val="90000"/>
              </a:lnSpc>
              <a:spcBef>
                <a:spcPts val="700"/>
              </a:spcBef>
              <a:spcAft>
                <a:spcPts val="0"/>
              </a:spcAft>
              <a:buClr>
                <a:srgbClr val="000000"/>
              </a:buClr>
              <a:buSzPct val="25000"/>
              <a:buFont typeface="Times New Roman"/>
              <a:buNone/>
            </a:pPr>
            <a:r>
              <a:rPr lang="en-US" sz="2800" b="0" i="0" u="none" strike="noStrike" cap="none" baseline="0" dirty="0">
                <a:solidFill>
                  <a:srgbClr val="000000"/>
                </a:solidFill>
                <a:latin typeface="Arial"/>
                <a:ea typeface="Arial"/>
                <a:cs typeface="Arial"/>
                <a:sym typeface="Arial"/>
              </a:rPr>
              <a:t>3.- Funciones </a:t>
            </a:r>
            <a:r>
              <a:rPr lang="en-US" sz="2800" b="0" i="0" u="none" strike="noStrike" cap="none" baseline="0" dirty="0" err="1">
                <a:solidFill>
                  <a:srgbClr val="000000"/>
                </a:solidFill>
                <a:latin typeface="Arial"/>
                <a:ea typeface="Arial"/>
                <a:cs typeface="Arial"/>
                <a:sym typeface="Arial"/>
              </a:rPr>
              <a:t>que</a:t>
            </a:r>
            <a:r>
              <a:rPr lang="en-US" sz="2800" b="0" i="0" u="none" strike="noStrike" cap="none" baseline="0" dirty="0">
                <a:solidFill>
                  <a:srgbClr val="000000"/>
                </a:solidFill>
                <a:latin typeface="Arial"/>
                <a:ea typeface="Arial"/>
                <a:cs typeface="Arial"/>
                <a:sym typeface="Arial"/>
              </a:rPr>
              <a:t> no </a:t>
            </a:r>
            <a:r>
              <a:rPr lang="en-US" sz="2800" b="0" i="0" u="none" strike="noStrike" cap="none" baseline="0" dirty="0" err="1">
                <a:solidFill>
                  <a:srgbClr val="000000"/>
                </a:solidFill>
                <a:latin typeface="Arial"/>
                <a:ea typeface="Arial"/>
                <a:cs typeface="Arial"/>
                <a:sym typeface="Arial"/>
              </a:rPr>
              <a:t>tienen</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argumentos</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ni</a:t>
            </a:r>
            <a:r>
              <a:rPr lang="en-US" sz="2800" b="0" i="0" u="none" strike="noStrike" cap="none" baseline="0" dirty="0">
                <a:solidFill>
                  <a:srgbClr val="000000"/>
                </a:solidFill>
                <a:latin typeface="Arial"/>
                <a:ea typeface="Arial"/>
                <a:cs typeface="Arial"/>
                <a:sym typeface="Arial"/>
              </a:rPr>
              <a:t> valor de </a:t>
            </a:r>
            <a:r>
              <a:rPr lang="en-US" sz="2800" b="0" i="0" u="none" strike="noStrike" cap="none" baseline="0" dirty="0" err="1">
                <a:solidFill>
                  <a:srgbClr val="000000"/>
                </a:solidFill>
                <a:latin typeface="Arial"/>
                <a:ea typeface="Arial"/>
                <a:cs typeface="Arial"/>
                <a:sym typeface="Arial"/>
              </a:rPr>
              <a:t>retorno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explícito</a:t>
            </a:r>
            <a:r>
              <a:rPr lang="en-US" sz="2800" dirty="0"/>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Shape 152"/>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8</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53" name="Shape 153"/>
          <p:cNvSpPr txBox="1">
            <a:spLocks noGrp="1"/>
          </p:cNvSpPr>
          <p:nvPr>
            <p:ph type="title"/>
          </p:nvPr>
        </p:nvSpPr>
        <p:spPr>
          <a:xfrm>
            <a:off x="685800" y="304800"/>
            <a:ext cx="7772400" cy="11430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lIns="90000" tIns="46800" rIns="90000" bIns="46800" rtlCol="0" anchor="ctr" anchorCtr="0">
            <a:noAutofit/>
          </a:bodyPr>
          <a:lstStyle/>
          <a:p>
            <a:pPr algn="ctr">
              <a:spcBef>
                <a:spcPts val="0"/>
              </a:spcBef>
              <a:buClr>
                <a:srgbClr val="FFFFCC"/>
              </a:buClr>
              <a:buSzPct val="25000"/>
              <a:buFont typeface="Times New Roman"/>
            </a:pPr>
            <a:r>
              <a:rPr lang="en-US" sz="4400" b="1" dirty="0" err="1">
                <a:solidFill>
                  <a:srgbClr val="000000"/>
                </a:solidFill>
                <a:latin typeface="Comic Sans MS"/>
                <a:ea typeface="Comic Sans MS"/>
                <a:cs typeface="Comic Sans MS"/>
                <a:sym typeface="Comic Sans MS"/>
              </a:rPr>
              <a:t>Función</a:t>
            </a:r>
            <a:r>
              <a:rPr lang="en-US" sz="4400" b="1" dirty="0">
                <a:solidFill>
                  <a:srgbClr val="000000"/>
                </a:solidFill>
                <a:latin typeface="Comic Sans MS"/>
                <a:ea typeface="Comic Sans MS"/>
                <a:cs typeface="Comic Sans MS"/>
                <a:sym typeface="Comic Sans MS"/>
              </a:rPr>
              <a:t> </a:t>
            </a:r>
            <a:r>
              <a:rPr lang="en-US" sz="4400" b="1" dirty="0">
                <a:solidFill>
                  <a:schemeClr val="accent1">
                    <a:lumMod val="75000"/>
                  </a:schemeClr>
                </a:solidFill>
                <a:latin typeface="Comic Sans MS"/>
                <a:ea typeface="Comic Sans MS"/>
                <a:cs typeface="Comic Sans MS"/>
                <a:sym typeface="Comic Sans MS"/>
              </a:rPr>
              <a:t>main()</a:t>
            </a:r>
          </a:p>
        </p:txBody>
      </p:sp>
      <p:sp>
        <p:nvSpPr>
          <p:cNvPr id="154" name="Shape 154"/>
          <p:cNvSpPr txBox="1">
            <a:spLocks noGrp="1"/>
          </p:cNvSpPr>
          <p:nvPr>
            <p:ph idx="1"/>
          </p:nvPr>
        </p:nvSpPr>
        <p:spPr>
          <a:xfrm>
            <a:off x="685800" y="1524000"/>
            <a:ext cx="7772400" cy="5641975"/>
          </a:xfrm>
          <a:prstGeom prst="rect">
            <a:avLst/>
          </a:prstGeom>
          <a:noFill/>
          <a:ln>
            <a:noFill/>
          </a:ln>
        </p:spPr>
        <p:txBody>
          <a:bodyPr lIns="90000" tIns="46800" rIns="90000" bIns="46800" anchor="t" anchorCtr="0">
            <a:noAutofit/>
          </a:bodyPr>
          <a:lstStyle/>
          <a:p>
            <a:pPr marL="341312" marR="0" lvl="0" indent="-341312" algn="l" rtl="0">
              <a:lnSpc>
                <a:spcPct val="100000"/>
              </a:lnSpc>
              <a:spcBef>
                <a:spcPts val="0"/>
              </a:spcBef>
              <a:spcAft>
                <a:spcPts val="0"/>
              </a:spcAft>
              <a:buClr>
                <a:srgbClr val="000000"/>
              </a:buClr>
              <a:buFont typeface="Times New Roman"/>
              <a:buNone/>
            </a:pPr>
            <a:endParaRPr sz="2800" b="0" i="0" u="none" strike="noStrike" cap="none" baseline="0" dirty="0">
              <a:solidFill>
                <a:srgbClr val="000000"/>
              </a:solidFill>
              <a:latin typeface="Comic Sans MS"/>
              <a:ea typeface="Comic Sans MS"/>
              <a:cs typeface="Comic Sans MS"/>
              <a:sym typeface="Comic Sans MS"/>
            </a:endParaRP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err="1">
                <a:solidFill>
                  <a:srgbClr val="000000"/>
                </a:solidFill>
                <a:latin typeface="Arial"/>
                <a:ea typeface="Arial"/>
                <a:cs typeface="Arial"/>
                <a:sym typeface="Arial"/>
              </a:rPr>
              <a:t>Mediante</a:t>
            </a:r>
            <a:r>
              <a:rPr lang="en-US" sz="2800" b="0" i="0" u="none" strike="noStrike" cap="none" baseline="0" dirty="0">
                <a:solidFill>
                  <a:srgbClr val="000000"/>
                </a:solidFill>
                <a:latin typeface="Arial"/>
                <a:ea typeface="Arial"/>
                <a:cs typeface="Arial"/>
                <a:sym typeface="Arial"/>
              </a:rPr>
              <a:t> la </a:t>
            </a:r>
            <a:r>
              <a:rPr lang="en-US" sz="2800" b="0" i="0" u="none" strike="noStrike" cap="none" baseline="0" dirty="0" err="1">
                <a:solidFill>
                  <a:srgbClr val="000000"/>
                </a:solidFill>
                <a:latin typeface="Arial"/>
                <a:ea typeface="Arial"/>
                <a:cs typeface="Arial"/>
                <a:sym typeface="Arial"/>
              </a:rPr>
              <a:t>sentencia</a:t>
            </a:r>
            <a:r>
              <a:rPr lang="en-US" sz="2800" b="0" i="0" u="none" strike="noStrike" cap="none" baseline="0" dirty="0">
                <a:solidFill>
                  <a:srgbClr val="000000"/>
                </a:solidFill>
                <a:latin typeface="Arial"/>
                <a:ea typeface="Arial"/>
                <a:cs typeface="Arial"/>
                <a:sym typeface="Arial"/>
              </a:rPr>
              <a:t> return, el </a:t>
            </a:r>
            <a:r>
              <a:rPr lang="en-US" sz="2800" b="0" i="0" u="none" strike="noStrike" cap="none" baseline="0" dirty="0" err="1">
                <a:solidFill>
                  <a:srgbClr val="000000"/>
                </a:solidFill>
                <a:latin typeface="Arial"/>
                <a:ea typeface="Arial"/>
                <a:cs typeface="Arial"/>
                <a:sym typeface="Arial"/>
              </a:rPr>
              <a:t>programa</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puede</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devolver</a:t>
            </a:r>
            <a:r>
              <a:rPr lang="en-US" sz="2800" b="0" i="0" u="none" strike="noStrike" cap="none" baseline="0" dirty="0">
                <a:solidFill>
                  <a:srgbClr val="000000"/>
                </a:solidFill>
                <a:latin typeface="Arial"/>
                <a:ea typeface="Arial"/>
                <a:cs typeface="Arial"/>
                <a:sym typeface="Arial"/>
              </a:rPr>
              <a:t> un </a:t>
            </a:r>
            <a:r>
              <a:rPr lang="en-US" sz="2800" b="0" i="0" u="none" strike="noStrike" cap="none" baseline="0" dirty="0" err="1">
                <a:solidFill>
                  <a:srgbClr val="000000"/>
                </a:solidFill>
                <a:latin typeface="Arial"/>
                <a:ea typeface="Arial"/>
                <a:cs typeface="Arial"/>
                <a:sym typeface="Arial"/>
              </a:rPr>
              <a:t>código</a:t>
            </a:r>
            <a:r>
              <a:rPr lang="en-US" sz="2800" b="0" i="0" u="none" strike="noStrike" cap="none" baseline="0" dirty="0">
                <a:solidFill>
                  <a:srgbClr val="000000"/>
                </a:solidFill>
                <a:latin typeface="Arial"/>
                <a:ea typeface="Arial"/>
                <a:cs typeface="Arial"/>
                <a:sym typeface="Arial"/>
              </a:rPr>
              <a:t> de </a:t>
            </a:r>
            <a:r>
              <a:rPr lang="en-US" sz="2800" b="0" i="0" u="none" strike="noStrike" cap="none" baseline="0" dirty="0" err="1">
                <a:solidFill>
                  <a:srgbClr val="000000"/>
                </a:solidFill>
                <a:latin typeface="Arial"/>
                <a:ea typeface="Arial"/>
                <a:cs typeface="Arial"/>
                <a:sym typeface="Arial"/>
              </a:rPr>
              <a:t>terminación</a:t>
            </a:r>
            <a:r>
              <a:rPr lang="en-US" sz="2800" b="0" i="0" u="none" strike="noStrike" cap="none" baseline="0" dirty="0">
                <a:solidFill>
                  <a:srgbClr val="000000"/>
                </a:solidFill>
                <a:latin typeface="Arial"/>
                <a:ea typeface="Arial"/>
                <a:cs typeface="Arial"/>
                <a:sym typeface="Arial"/>
              </a:rPr>
              <a:t> al </a:t>
            </a:r>
            <a:r>
              <a:rPr lang="en-US" sz="2800" b="0" i="0" u="none" strike="noStrike" cap="none" baseline="0" dirty="0" err="1">
                <a:solidFill>
                  <a:srgbClr val="000000"/>
                </a:solidFill>
                <a:latin typeface="Arial"/>
                <a:ea typeface="Arial"/>
                <a:cs typeface="Arial"/>
                <a:sym typeface="Arial"/>
              </a:rPr>
              <a:t>proceso</a:t>
            </a:r>
            <a:r>
              <a:rPr lang="en-US" sz="2800" b="0" i="0" u="none" strike="noStrike" cap="none" baseline="0" dirty="0">
                <a:solidFill>
                  <a:srgbClr val="000000"/>
                </a:solidFill>
                <a:latin typeface="Arial"/>
                <a:ea typeface="Arial"/>
                <a:cs typeface="Arial"/>
                <a:sym typeface="Arial"/>
              </a:rPr>
              <a:t> de </a:t>
            </a:r>
            <a:r>
              <a:rPr lang="en-US" sz="2800" b="0" i="0" u="none" strike="noStrike" cap="none" baseline="0" dirty="0" err="1">
                <a:solidFill>
                  <a:srgbClr val="000000"/>
                </a:solidFill>
                <a:latin typeface="Arial"/>
                <a:ea typeface="Arial"/>
                <a:cs typeface="Arial"/>
                <a:sym typeface="Arial"/>
              </a:rPr>
              <a:t>llamada</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Ej</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entero</a:t>
            </a:r>
            <a:r>
              <a:rPr lang="en-US" sz="2800" b="0" i="0" u="none" strike="noStrike" cap="none" baseline="0" dirty="0">
                <a:solidFill>
                  <a:srgbClr val="000000"/>
                </a:solidFill>
                <a:latin typeface="Arial"/>
                <a:ea typeface="Arial"/>
                <a:cs typeface="Arial"/>
                <a:sym typeface="Arial"/>
              </a:rPr>
              <a:t> a Shell de </a:t>
            </a:r>
            <a:r>
              <a:rPr lang="en-US" sz="2800" b="0" i="0" u="none" strike="noStrike" cap="none" baseline="0" dirty="0" err="1">
                <a:solidFill>
                  <a:srgbClr val="000000"/>
                </a:solidFill>
                <a:latin typeface="Arial"/>
                <a:ea typeface="Arial"/>
                <a:cs typeface="Arial"/>
                <a:sym typeface="Arial"/>
              </a:rPr>
              <a:t>comandos</a:t>
            </a:r>
            <a:r>
              <a:rPr lang="en-US" sz="2800" b="0" i="0" u="none" strike="noStrike" cap="none" baseline="0" dirty="0">
                <a:solidFill>
                  <a:srgbClr val="000000"/>
                </a:solidFill>
                <a:latin typeface="Arial"/>
                <a:ea typeface="Arial"/>
                <a:cs typeface="Arial"/>
                <a:sym typeface="Arial"/>
              </a:rPr>
              <a:t> en Unix). </a:t>
            </a: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a:solidFill>
                  <a:srgbClr val="000000"/>
                </a:solidFill>
                <a:latin typeface="Arial"/>
                <a:ea typeface="Arial"/>
                <a:cs typeface="Arial"/>
                <a:sym typeface="Arial"/>
              </a:rPr>
              <a:t>El valor </a:t>
            </a:r>
            <a:r>
              <a:rPr lang="en-US" sz="2800" b="0" i="0" u="none" strike="noStrike" cap="none" baseline="0" dirty="0" err="1">
                <a:solidFill>
                  <a:srgbClr val="000000"/>
                </a:solidFill>
                <a:latin typeface="Arial"/>
                <a:ea typeface="Arial"/>
                <a:cs typeface="Arial"/>
                <a:sym typeface="Arial"/>
              </a:rPr>
              <a:t>devuelto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puede</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ser</a:t>
            </a:r>
            <a:r>
              <a:rPr lang="en-US" sz="2800" b="0" i="0" u="none" strike="noStrike" cap="none" baseline="0" dirty="0">
                <a:solidFill>
                  <a:srgbClr val="000000"/>
                </a:solidFill>
                <a:latin typeface="Arial"/>
                <a:ea typeface="Arial"/>
                <a:cs typeface="Arial"/>
                <a:sym typeface="Arial"/>
              </a:rPr>
              <a:t> 0 </a:t>
            </a:r>
            <a:r>
              <a:rPr lang="en-US" sz="2800" b="0" i="0" u="none" strike="noStrike" cap="none" baseline="0" dirty="0" err="1">
                <a:solidFill>
                  <a:srgbClr val="000000"/>
                </a:solidFill>
                <a:latin typeface="Arial"/>
                <a:ea typeface="Arial"/>
                <a:cs typeface="Arial"/>
                <a:sym typeface="Arial"/>
              </a:rPr>
              <a:t>que</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indica</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terminación</a:t>
            </a:r>
            <a:r>
              <a:rPr lang="en-US" sz="2800" b="0" i="0" u="none" strike="noStrike" cap="none" baseline="0" dirty="0">
                <a:solidFill>
                  <a:srgbClr val="000000"/>
                </a:solidFill>
                <a:latin typeface="Arial"/>
                <a:ea typeface="Arial"/>
                <a:cs typeface="Arial"/>
                <a:sym typeface="Arial"/>
              </a:rPr>
              <a:t> normal o un valor </a:t>
            </a:r>
            <a:r>
              <a:rPr lang="en-US" sz="2800" b="0" i="0" u="none" strike="noStrike" cap="none" baseline="0" dirty="0" err="1">
                <a:solidFill>
                  <a:srgbClr val="000000"/>
                </a:solidFill>
                <a:latin typeface="Arial"/>
                <a:ea typeface="Arial"/>
                <a:cs typeface="Arial"/>
                <a:sym typeface="Arial"/>
              </a:rPr>
              <a:t>que</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identifica</a:t>
            </a:r>
            <a:r>
              <a:rPr lang="en-US" sz="2800" b="0" i="0" u="none" strike="noStrike" cap="none" baseline="0" dirty="0">
                <a:solidFill>
                  <a:srgbClr val="000000"/>
                </a:solidFill>
                <a:latin typeface="Arial"/>
                <a:ea typeface="Arial"/>
                <a:cs typeface="Arial"/>
                <a:sym typeface="Arial"/>
              </a:rPr>
              <a:t> un error </a:t>
            </a:r>
            <a:r>
              <a:rPr lang="en-US" sz="2800" b="0" i="0" u="none" strike="noStrike" cap="none" baseline="0" dirty="0" err="1">
                <a:solidFill>
                  <a:srgbClr val="000000"/>
                </a:solidFill>
                <a:latin typeface="Arial"/>
                <a:ea typeface="Arial"/>
                <a:cs typeface="Arial"/>
                <a:sym typeface="Arial"/>
              </a:rPr>
              <a:t>detectado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por</a:t>
            </a:r>
            <a:r>
              <a:rPr lang="en-US" sz="2800" b="0" i="0" u="none" strike="noStrike" cap="none" baseline="0" dirty="0">
                <a:solidFill>
                  <a:srgbClr val="000000"/>
                </a:solidFill>
                <a:latin typeface="Arial"/>
                <a:ea typeface="Arial"/>
                <a:cs typeface="Arial"/>
                <a:sym typeface="Arial"/>
              </a:rPr>
              <a:t> el </a:t>
            </a:r>
            <a:r>
              <a:rPr lang="en-US" sz="2800" b="0" i="0" u="none" strike="noStrike" cap="none" baseline="0" dirty="0" err="1">
                <a:solidFill>
                  <a:srgbClr val="000000"/>
                </a:solidFill>
                <a:latin typeface="Arial"/>
                <a:ea typeface="Arial"/>
                <a:cs typeface="Arial"/>
                <a:sym typeface="Arial"/>
              </a:rPr>
              <a:t>programa</a:t>
            </a:r>
            <a:r>
              <a:rPr lang="en-US" sz="2800" b="0" i="0" u="none" strike="noStrike" cap="none" baseline="0" dirty="0">
                <a:solidFill>
                  <a:srgbClr val="000000"/>
                </a:solidFill>
                <a:latin typeface="Arial"/>
                <a:ea typeface="Arial"/>
                <a:cs typeface="Arial"/>
                <a:sym typeface="Arial"/>
              </a:rPr>
              <a:t>.</a:t>
            </a: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a:solidFill>
                  <a:srgbClr val="000000"/>
                </a:solidFill>
                <a:latin typeface="Arial"/>
                <a:ea typeface="Arial"/>
                <a:cs typeface="Arial"/>
                <a:sym typeface="Arial"/>
              </a:rPr>
              <a:t>El valor </a:t>
            </a:r>
            <a:r>
              <a:rPr lang="en-US" sz="2800" b="0" i="0" u="none" strike="noStrike" cap="none" baseline="0" dirty="0" err="1">
                <a:solidFill>
                  <a:srgbClr val="000000"/>
                </a:solidFill>
                <a:latin typeface="Arial"/>
                <a:ea typeface="Arial"/>
                <a:cs typeface="Arial"/>
                <a:sym typeface="Arial"/>
              </a:rPr>
              <a:t>devuelto</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puede</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ser</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usado</a:t>
            </a:r>
            <a:r>
              <a:rPr lang="en-US" sz="2800" b="0" i="0" u="none" strike="noStrike" cap="none" baseline="0" dirty="0">
                <a:solidFill>
                  <a:srgbClr val="000000"/>
                </a:solidFill>
                <a:latin typeface="Arial"/>
                <a:ea typeface="Arial"/>
                <a:cs typeface="Arial"/>
                <a:sym typeface="Arial"/>
              </a:rPr>
              <a:t> para </a:t>
            </a:r>
            <a:r>
              <a:rPr lang="en-US" sz="2800" b="0" i="0" u="none" strike="noStrike" cap="none" baseline="0" dirty="0" err="1">
                <a:solidFill>
                  <a:srgbClr val="000000"/>
                </a:solidFill>
                <a:latin typeface="Arial"/>
                <a:ea typeface="Arial"/>
                <a:cs typeface="Arial"/>
                <a:sym typeface="Arial"/>
              </a:rPr>
              <a:t>ejecución</a:t>
            </a:r>
            <a:r>
              <a:rPr lang="en-US" sz="2800" b="0" i="0" u="none" strike="noStrike" cap="none" baseline="0" dirty="0">
                <a:solidFill>
                  <a:srgbClr val="000000"/>
                </a:solidFill>
                <a:latin typeface="Arial"/>
                <a:ea typeface="Arial"/>
                <a:cs typeface="Arial"/>
                <a:sym typeface="Arial"/>
              </a:rPr>
              <a:t> </a:t>
            </a:r>
            <a:r>
              <a:rPr lang="en-US" sz="2800" b="0" i="0" u="none" strike="noStrike" cap="none" baseline="0" dirty="0" err="1">
                <a:solidFill>
                  <a:srgbClr val="000000"/>
                </a:solidFill>
                <a:latin typeface="Arial"/>
                <a:ea typeface="Arial"/>
                <a:cs typeface="Arial"/>
                <a:sym typeface="Arial"/>
              </a:rPr>
              <a:t>condicional</a:t>
            </a:r>
            <a:r>
              <a:rPr lang="en-US" sz="2800" b="0" i="0" u="none" strike="noStrike" cap="none" baseline="0" dirty="0">
                <a:solidFill>
                  <a:srgbClr val="000000"/>
                </a:solidFill>
                <a:latin typeface="Arial"/>
                <a:ea typeface="Arial"/>
                <a:cs typeface="Arial"/>
                <a:sym typeface="Arial"/>
              </a:rPr>
              <a:t> de </a:t>
            </a:r>
            <a:r>
              <a:rPr lang="en-US" sz="2800" b="0" i="0" u="none" strike="noStrike" cap="none" baseline="0" dirty="0" err="1">
                <a:solidFill>
                  <a:srgbClr val="000000"/>
                </a:solidFill>
                <a:latin typeface="Arial"/>
                <a:ea typeface="Arial"/>
                <a:cs typeface="Arial"/>
                <a:sym typeface="Arial"/>
              </a:rPr>
              <a:t>comandos</a:t>
            </a:r>
            <a:r>
              <a:rPr lang="en-US" sz="2800" b="0" i="0" u="none" strike="noStrike" cap="none" baseline="0" dirty="0">
                <a:solidFill>
                  <a:srgbClr val="000000"/>
                </a:solidFill>
                <a:latin typeface="Arial"/>
                <a:ea typeface="Arial"/>
                <a:cs typeface="Arial"/>
                <a:sym typeface="Arial"/>
              </a:rPr>
              <a:t> en shell en Unix.</a:t>
            </a:r>
          </a:p>
          <a:p>
            <a:pPr marL="341313" marR="0" lvl="0" indent="-163513" algn="l" rtl="0">
              <a:spcBef>
                <a:spcPts val="700"/>
              </a:spcBef>
              <a:spcAft>
                <a:spcPts val="0"/>
              </a:spcAft>
              <a:buClr>
                <a:srgbClr val="000000"/>
              </a:buClr>
              <a:buFont typeface="Times New Roman"/>
              <a:buNone/>
            </a:pPr>
            <a:endParaRPr sz="2800" b="0" i="0" u="none" strike="noStrike" cap="none" baseline="0" dirty="0">
              <a:solidFill>
                <a:srgbClr val="000000"/>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Shape 159"/>
          <p:cNvSpPr txBox="1"/>
          <p:nvPr/>
        </p:nvSpPr>
        <p:spPr>
          <a:xfrm>
            <a:off x="6553200" y="6248400"/>
            <a:ext cx="1904999" cy="457200"/>
          </a:xfrm>
          <a:prstGeom prst="rect">
            <a:avLst/>
          </a:prstGeom>
          <a:noFill/>
          <a:ln>
            <a:noFill/>
          </a:ln>
        </p:spPr>
        <p:txBody>
          <a:bodyPr lIns="90000" tIns="46800" rIns="90000" bIns="46800" anchor="t" anchorCtr="0">
            <a:noAutofit/>
          </a:bodyPr>
          <a:lstStyle/>
          <a:p>
            <a:pPr marL="0" marR="0" lvl="0" indent="0" algn="r" rtl="0">
              <a:lnSpc>
                <a:spcPct val="102000"/>
              </a:lnSpc>
              <a:spcBef>
                <a:spcPts val="0"/>
              </a:spcBef>
              <a:spcAft>
                <a:spcPts val="0"/>
              </a:spcAft>
              <a:buClr>
                <a:schemeClr val="dk1"/>
              </a:buClr>
              <a:buSzPct val="25000"/>
              <a:buFont typeface="Times New Roman"/>
              <a:buNone/>
            </a:pPr>
            <a:fld id="{00000000-1234-1234-1234-123412341234}" type="slidenum">
              <a:rPr lang="en-US" sz="1400" b="0" i="0" u="none" strike="noStrike" cap="none" baseline="0">
                <a:solidFill>
                  <a:schemeClr val="dk1"/>
                </a:solidFill>
                <a:latin typeface="Times New Roman"/>
                <a:ea typeface="Times New Roman"/>
                <a:cs typeface="Times New Roman"/>
                <a:sym typeface="Times New Roman"/>
              </a:rPr>
              <a:t>9</a:t>
            </a:fld>
            <a:endParaRPr lang="en-US" sz="1400" b="0" i="0" u="none" strike="noStrike" cap="none" baseline="0">
              <a:solidFill>
                <a:schemeClr val="dk1"/>
              </a:solidFill>
              <a:latin typeface="Times New Roman"/>
              <a:ea typeface="Times New Roman"/>
              <a:cs typeface="Times New Roman"/>
              <a:sym typeface="Times New Roman"/>
            </a:endParaRPr>
          </a:p>
        </p:txBody>
      </p:sp>
      <p:sp>
        <p:nvSpPr>
          <p:cNvPr id="160" name="Shape 160"/>
          <p:cNvSpPr txBox="1">
            <a:spLocks noGrp="1"/>
          </p:cNvSpPr>
          <p:nvPr>
            <p:ph type="title"/>
          </p:nvPr>
        </p:nvSpPr>
        <p:spPr>
          <a:xfrm>
            <a:off x="685800" y="304800"/>
            <a:ext cx="7772400" cy="11430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46800" rIns="90000" bIns="46800" anchor="ctr" anchorCtr="0">
            <a:noAutofit/>
          </a:bodyPr>
          <a:lstStyle/>
          <a:p>
            <a:pPr marL="0" marR="0" lvl="0" indent="0" algn="ctr" rtl="0">
              <a:lnSpc>
                <a:spcPct val="100000"/>
              </a:lnSpc>
              <a:spcBef>
                <a:spcPts val="0"/>
              </a:spcBef>
              <a:spcAft>
                <a:spcPts val="0"/>
              </a:spcAft>
              <a:buClr>
                <a:srgbClr val="FFFFCC"/>
              </a:buClr>
              <a:buSzPct val="25000"/>
              <a:buFont typeface="Times New Roman"/>
              <a:buNone/>
            </a:pPr>
            <a:r>
              <a:rPr lang="en-US" sz="3600" b="1" i="0" u="none" strike="noStrike" cap="none" baseline="0">
                <a:solidFill>
                  <a:srgbClr val="000000"/>
                </a:solidFill>
                <a:latin typeface="Comic Sans MS"/>
                <a:ea typeface="Comic Sans MS"/>
                <a:cs typeface="Comic Sans MS"/>
                <a:sym typeface="Comic Sans MS"/>
              </a:rPr>
              <a:t>Variables locales y globales</a:t>
            </a:r>
          </a:p>
        </p:txBody>
      </p:sp>
      <p:sp>
        <p:nvSpPr>
          <p:cNvPr id="161" name="Shape 161"/>
          <p:cNvSpPr txBox="1">
            <a:spLocks noGrp="1"/>
          </p:cNvSpPr>
          <p:nvPr>
            <p:ph idx="1"/>
          </p:nvPr>
        </p:nvSpPr>
        <p:spPr>
          <a:xfrm>
            <a:off x="685800" y="1524000"/>
            <a:ext cx="7772400" cy="4765674"/>
          </a:xfrm>
          <a:prstGeom prst="rect">
            <a:avLst/>
          </a:prstGeom>
          <a:noFill/>
          <a:ln>
            <a:noFill/>
          </a:ln>
        </p:spPr>
        <p:txBody>
          <a:bodyPr lIns="90000" tIns="46800" rIns="90000" bIns="46800" anchor="t" anchorCtr="0">
            <a:noAutofit/>
          </a:bodyPr>
          <a:lstStyle/>
          <a:p>
            <a:pPr marL="341312" marR="0" lvl="0" indent="-341312" algn="l" rtl="0">
              <a:lnSpc>
                <a:spcPct val="90000"/>
              </a:lnSpc>
              <a:spcBef>
                <a:spcPts val="0"/>
              </a:spcBef>
              <a:spcAft>
                <a:spcPts val="0"/>
              </a:spcAft>
              <a:buClr>
                <a:srgbClr val="000000"/>
              </a:buClr>
              <a:buSzPct val="100000"/>
              <a:buFont typeface="Times New Roman"/>
              <a:buChar char="•"/>
            </a:pPr>
            <a:r>
              <a:rPr lang="en-US" sz="2800" b="0" i="0" u="none" strike="noStrike" cap="none" baseline="0" dirty="0">
                <a:solidFill>
                  <a:srgbClr val="000000"/>
                </a:solidFill>
                <a:latin typeface="Arial"/>
                <a:ea typeface="Arial"/>
                <a:cs typeface="Arial"/>
                <a:sym typeface="Arial"/>
              </a:rPr>
              <a:t>Variables Locales:</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Se </a:t>
            </a:r>
            <a:r>
              <a:rPr lang="en-US" sz="2400" b="0" i="0" u="none" strike="noStrike" cap="none" baseline="0" dirty="0" err="1">
                <a:solidFill>
                  <a:srgbClr val="000000"/>
                </a:solidFill>
                <a:latin typeface="Arial"/>
                <a:ea typeface="Arial"/>
                <a:cs typeface="Arial"/>
                <a:sym typeface="Arial"/>
              </a:rPr>
              <a:t>declaran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dentro</a:t>
            </a:r>
            <a:r>
              <a:rPr lang="en-US" sz="2400" b="0" i="0" u="none" strike="noStrike" cap="none" baseline="0" dirty="0">
                <a:solidFill>
                  <a:srgbClr val="000000"/>
                </a:solidFill>
                <a:latin typeface="Arial"/>
                <a:ea typeface="Arial"/>
                <a:cs typeface="Arial"/>
                <a:sym typeface="Arial"/>
              </a:rPr>
              <a:t> de la </a:t>
            </a:r>
            <a:r>
              <a:rPr lang="en-US" sz="2400" b="0" i="0" u="none" strike="noStrike" cap="none" baseline="0" dirty="0" err="1">
                <a:solidFill>
                  <a:srgbClr val="000000"/>
                </a:solidFill>
                <a:latin typeface="Arial"/>
                <a:ea typeface="Arial"/>
                <a:cs typeface="Arial"/>
                <a:sym typeface="Arial"/>
              </a:rPr>
              <a:t>función</a:t>
            </a:r>
            <a:r>
              <a:rPr lang="en-US" sz="2400" b="0" i="0" u="none" strike="noStrike" cap="none" baseline="0" dirty="0">
                <a:solidFill>
                  <a:srgbClr val="000000"/>
                </a:solidFill>
                <a:latin typeface="Arial"/>
                <a:ea typeface="Arial"/>
                <a:cs typeface="Arial"/>
                <a:sym typeface="Arial"/>
              </a:rPr>
              <a:t> y </a:t>
            </a:r>
            <a:r>
              <a:rPr lang="en-US" sz="2400" b="0" i="0" u="none" strike="noStrike" cap="none" baseline="0" dirty="0" err="1">
                <a:solidFill>
                  <a:srgbClr val="000000"/>
                </a:solidFill>
                <a:latin typeface="Arial"/>
                <a:ea typeface="Arial"/>
                <a:cs typeface="Arial"/>
                <a:sym typeface="Arial"/>
              </a:rPr>
              <a:t>sólo</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están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disponibles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durante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su</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ejecución</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Se </a:t>
            </a:r>
            <a:r>
              <a:rPr lang="en-US" sz="2400" b="0" i="0" u="none" strike="noStrike" cap="none" baseline="0" dirty="0" err="1">
                <a:solidFill>
                  <a:srgbClr val="000000"/>
                </a:solidFill>
                <a:latin typeface="Arial"/>
                <a:ea typeface="Arial"/>
                <a:cs typeface="Arial"/>
                <a:sym typeface="Arial"/>
              </a:rPr>
              <a:t>crean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cuando</a:t>
            </a:r>
            <a:r>
              <a:rPr lang="en-US" sz="2400" b="0" i="0" u="none" strike="noStrike" cap="none" baseline="0" dirty="0">
                <a:solidFill>
                  <a:srgbClr val="000000"/>
                </a:solidFill>
                <a:latin typeface="Arial"/>
                <a:ea typeface="Arial"/>
                <a:cs typeface="Arial"/>
                <a:sym typeface="Arial"/>
              </a:rPr>
              <a:t> se </a:t>
            </a:r>
            <a:r>
              <a:rPr lang="en-US" sz="2400" b="0" i="0" u="none" strike="noStrike" cap="none" baseline="0" dirty="0" err="1">
                <a:solidFill>
                  <a:srgbClr val="000000"/>
                </a:solidFill>
                <a:latin typeface="Arial"/>
                <a:ea typeface="Arial"/>
                <a:cs typeface="Arial"/>
                <a:sym typeface="Arial"/>
              </a:rPr>
              <a:t>entra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ejecución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una</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función</a:t>
            </a:r>
            <a:r>
              <a:rPr lang="en-US" sz="2400" b="0" i="0" u="none" strike="noStrike" cap="none" baseline="0" dirty="0">
                <a:solidFill>
                  <a:srgbClr val="000000"/>
                </a:solidFill>
                <a:latin typeface="Arial"/>
                <a:ea typeface="Arial"/>
                <a:cs typeface="Arial"/>
                <a:sym typeface="Arial"/>
              </a:rPr>
              <a:t> y se </a:t>
            </a:r>
            <a:r>
              <a:rPr lang="en-US" sz="2400" b="0" i="0" u="none" strike="noStrike" cap="none" baseline="0" dirty="0" err="1">
                <a:solidFill>
                  <a:srgbClr val="000000"/>
                </a:solidFill>
                <a:latin typeface="Arial"/>
                <a:ea typeface="Arial"/>
                <a:cs typeface="Arial"/>
                <a:sym typeface="Arial"/>
              </a:rPr>
              <a:t>destruyen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cuando</a:t>
            </a:r>
            <a:r>
              <a:rPr lang="en-US" sz="2400" b="0" i="0" u="none" strike="noStrike" cap="none" baseline="0" dirty="0">
                <a:solidFill>
                  <a:srgbClr val="000000"/>
                </a:solidFill>
                <a:latin typeface="Arial"/>
                <a:ea typeface="Arial"/>
                <a:cs typeface="Arial"/>
                <a:sym typeface="Arial"/>
              </a:rPr>
              <a:t> se </a:t>
            </a:r>
            <a:r>
              <a:rPr lang="en-US" sz="2400" b="0" i="0" u="none" strike="noStrike" cap="none" baseline="0" dirty="0" err="1">
                <a:solidFill>
                  <a:srgbClr val="000000"/>
                </a:solidFill>
                <a:latin typeface="Arial"/>
                <a:ea typeface="Arial"/>
                <a:cs typeface="Arial"/>
                <a:sym typeface="Arial"/>
              </a:rPr>
              <a:t>termina</a:t>
            </a:r>
            <a:r>
              <a:rPr lang="en-US" sz="2400" b="0" i="0" u="none" strike="noStrike" cap="none" baseline="0" dirty="0">
                <a:solidFill>
                  <a:srgbClr val="000000"/>
                </a:solidFill>
                <a:latin typeface="Arial"/>
                <a:ea typeface="Arial"/>
                <a:cs typeface="Arial"/>
                <a:sym typeface="Arial"/>
              </a:rPr>
              <a:t>.</a:t>
            </a:r>
          </a:p>
          <a:p>
            <a:pPr marL="341312" marR="0" lvl="0" indent="-341312" algn="l" rtl="0">
              <a:lnSpc>
                <a:spcPct val="90000"/>
              </a:lnSpc>
              <a:spcBef>
                <a:spcPts val="700"/>
              </a:spcBef>
              <a:spcAft>
                <a:spcPts val="0"/>
              </a:spcAft>
              <a:buClr>
                <a:srgbClr val="000000"/>
              </a:buClr>
              <a:buSzPct val="100000"/>
              <a:buFont typeface="Times New Roman"/>
              <a:buChar char="•"/>
            </a:pPr>
            <a:r>
              <a:rPr lang="en-US" sz="2800" b="0" i="0" u="none" strike="noStrike" cap="none" baseline="0" dirty="0">
                <a:solidFill>
                  <a:srgbClr val="000000"/>
                </a:solidFill>
                <a:latin typeface="Arial"/>
                <a:ea typeface="Arial"/>
                <a:cs typeface="Arial"/>
                <a:sym typeface="Arial"/>
              </a:rPr>
              <a:t>Variables </a:t>
            </a:r>
            <a:r>
              <a:rPr lang="en-US" sz="2800" b="0" i="0" u="none" strike="noStrike" cap="none" baseline="0" dirty="0" err="1">
                <a:solidFill>
                  <a:srgbClr val="000000"/>
                </a:solidFill>
                <a:latin typeface="Arial"/>
                <a:ea typeface="Arial"/>
                <a:cs typeface="Arial"/>
                <a:sym typeface="Arial"/>
              </a:rPr>
              <a:t>globales</a:t>
            </a:r>
            <a:r>
              <a:rPr lang="en-US" sz="28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a:solidFill>
                  <a:srgbClr val="000000"/>
                </a:solidFill>
                <a:latin typeface="Arial"/>
                <a:ea typeface="Arial"/>
                <a:cs typeface="Arial"/>
                <a:sym typeface="Arial"/>
              </a:rPr>
              <a:t>Se </a:t>
            </a:r>
            <a:r>
              <a:rPr lang="en-US" sz="2400" b="0" i="0" u="none" strike="noStrike" cap="none" baseline="0" dirty="0" err="1">
                <a:solidFill>
                  <a:srgbClr val="000000"/>
                </a:solidFill>
                <a:latin typeface="Arial"/>
                <a:ea typeface="Arial"/>
                <a:cs typeface="Arial"/>
                <a:sym typeface="Arial"/>
              </a:rPr>
              <a:t>declaran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fuera</a:t>
            </a:r>
            <a:r>
              <a:rPr lang="en-US" sz="2400" b="0" i="0" u="none" strike="noStrike" cap="none" baseline="0" dirty="0">
                <a:solidFill>
                  <a:srgbClr val="000000"/>
                </a:solidFill>
                <a:latin typeface="Arial"/>
                <a:ea typeface="Arial"/>
                <a:cs typeface="Arial"/>
                <a:sym typeface="Arial"/>
              </a:rPr>
              <a:t> de </a:t>
            </a:r>
            <a:r>
              <a:rPr lang="en-US" sz="2400" b="0" i="0" u="none" strike="noStrike" cap="none" baseline="0" dirty="0" err="1">
                <a:solidFill>
                  <a:srgbClr val="000000"/>
                </a:solidFill>
                <a:latin typeface="Arial"/>
                <a:ea typeface="Arial"/>
                <a:cs typeface="Arial"/>
                <a:sym typeface="Arial"/>
              </a:rPr>
              <a:t>las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Pueden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ser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utilizadas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por</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todas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las</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funciones</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000000"/>
              </a:buClr>
              <a:buSzPct val="100000"/>
              <a:buFont typeface="Times New Roman"/>
              <a:buChar char="–"/>
            </a:pPr>
            <a:r>
              <a:rPr lang="en-US" sz="2400" b="0" i="0" u="none" strike="noStrike" cap="none" baseline="0" dirty="0" err="1">
                <a:solidFill>
                  <a:srgbClr val="000000"/>
                </a:solidFill>
                <a:latin typeface="Arial"/>
                <a:ea typeface="Arial"/>
                <a:cs typeface="Arial"/>
                <a:sym typeface="Arial"/>
              </a:rPr>
              <a:t>Existen</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durante</a:t>
            </a:r>
            <a:r>
              <a:rPr lang="en-US" sz="2400" b="0" i="0" u="none" strike="noStrike" cap="none" baseline="0" dirty="0">
                <a:solidFill>
                  <a:srgbClr val="000000"/>
                </a:solidFill>
                <a:latin typeface="Arial"/>
                <a:ea typeface="Arial"/>
                <a:cs typeface="Arial"/>
                <a:sym typeface="Arial"/>
              </a:rPr>
              <a:t> </a:t>
            </a:r>
            <a:r>
              <a:rPr lang="en-US" sz="2400" b="0" i="0" u="none" strike="noStrike" cap="none" baseline="0" dirty="0" err="1">
                <a:solidFill>
                  <a:srgbClr val="000000"/>
                </a:solidFill>
                <a:latin typeface="Arial"/>
                <a:ea typeface="Arial"/>
                <a:cs typeface="Arial"/>
                <a:sym typeface="Arial"/>
              </a:rPr>
              <a:t>toda</a:t>
            </a:r>
            <a:r>
              <a:rPr lang="en-US" sz="2400" b="0" i="0" u="none" strike="noStrike" cap="none" baseline="0" dirty="0">
                <a:solidFill>
                  <a:srgbClr val="000000"/>
                </a:solidFill>
                <a:latin typeface="Arial"/>
                <a:ea typeface="Arial"/>
                <a:cs typeface="Arial"/>
                <a:sym typeface="Arial"/>
              </a:rPr>
              <a:t> la </a:t>
            </a:r>
            <a:r>
              <a:rPr lang="en-US" sz="2400" b="0" i="0" u="none" strike="noStrike" cap="none" baseline="0" dirty="0" err="1">
                <a:solidFill>
                  <a:srgbClr val="000000"/>
                </a:solidFill>
                <a:latin typeface="Arial"/>
                <a:ea typeface="Arial"/>
                <a:cs typeface="Arial"/>
                <a:sym typeface="Arial"/>
              </a:rPr>
              <a:t>vida</a:t>
            </a:r>
            <a:r>
              <a:rPr lang="en-US" sz="2400" b="0" i="0" u="none" strike="noStrike" cap="none" baseline="0" dirty="0">
                <a:solidFill>
                  <a:srgbClr val="000000"/>
                </a:solidFill>
                <a:latin typeface="Arial"/>
                <a:ea typeface="Arial"/>
                <a:cs typeface="Arial"/>
                <a:sym typeface="Arial"/>
              </a:rPr>
              <a:t> del </a:t>
            </a:r>
            <a:r>
              <a:rPr lang="en-US" sz="2400" b="0" i="0" u="none" strike="noStrike" cap="none" baseline="0" dirty="0" err="1">
                <a:solidFill>
                  <a:srgbClr val="000000"/>
                </a:solidFill>
                <a:latin typeface="Arial"/>
                <a:ea typeface="Arial"/>
                <a:cs typeface="Arial"/>
                <a:sym typeface="Arial"/>
              </a:rPr>
              <a:t>programa</a:t>
            </a:r>
            <a:r>
              <a:rPr lang="en-US" sz="2400" b="0" i="0" u="none" strike="noStrike" cap="none" baseline="0" dirty="0">
                <a:solidFill>
                  <a:srgbClr val="000000"/>
                </a:solidFill>
                <a:latin typeface="Arial"/>
                <a:ea typeface="Arial"/>
                <a:cs typeface="Arial"/>
                <a:sym typeface="Arial"/>
              </a:rPr>
              <a:t>.</a:t>
            </a:r>
          </a:p>
          <a:p>
            <a:pPr marL="741362" marR="0" lvl="1" indent="-284162" algn="l" rtl="0">
              <a:lnSpc>
                <a:spcPct val="90000"/>
              </a:lnSpc>
              <a:spcBef>
                <a:spcPts val="600"/>
              </a:spcBef>
              <a:spcAft>
                <a:spcPts val="0"/>
              </a:spcAft>
              <a:buClr>
                <a:srgbClr val="FF0000"/>
              </a:buClr>
              <a:buSzPct val="100000"/>
              <a:buFont typeface="Times New Roman"/>
              <a:buChar char="–"/>
            </a:pPr>
            <a:r>
              <a:rPr lang="en-US" sz="2400" b="1" dirty="0">
                <a:solidFill>
                  <a:srgbClr val="FF0000"/>
                </a:solidFill>
              </a:rPr>
              <a:t>¡¡¡¡¡ NO SE USAN !!!!!</a:t>
            </a:r>
          </a:p>
          <a:p>
            <a:pPr marL="341313" marR="0" lvl="0" indent="-188913" algn="l" rtl="0">
              <a:spcBef>
                <a:spcPts val="700"/>
              </a:spcBef>
              <a:spcAft>
                <a:spcPts val="0"/>
              </a:spcAft>
              <a:buClr>
                <a:srgbClr val="000000"/>
              </a:buClr>
              <a:buFont typeface="Times New Roman"/>
              <a:buNone/>
            </a:pPr>
            <a:endParaRPr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33</TotalTime>
  <Words>1956</Words>
  <Application>Microsoft Office PowerPoint</Application>
  <PresentationFormat>Presentación en pantalla (4:3)</PresentationFormat>
  <Paragraphs>286</Paragraphs>
  <Slides>33</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Comic Sans MS</vt:lpstr>
      <vt:lpstr>Courier New</vt:lpstr>
      <vt:lpstr>Times New Roman</vt:lpstr>
      <vt:lpstr>Trebuchet MS</vt:lpstr>
      <vt:lpstr>Wingdings 3</vt:lpstr>
      <vt:lpstr>Faceta</vt:lpstr>
      <vt:lpstr>Funciones en lenguaje C</vt:lpstr>
      <vt:lpstr>Funciones</vt:lpstr>
      <vt:lpstr>Funciones: ventajas</vt:lpstr>
      <vt:lpstr>Funciones:  Especificación formal </vt:lpstr>
      <vt:lpstr>La sentencia return</vt:lpstr>
      <vt:lpstr>Funciones</vt:lpstr>
      <vt:lpstr>Funciones: modos de uso</vt:lpstr>
      <vt:lpstr>Función main()</vt:lpstr>
      <vt:lpstr>Variables locales y globales</vt:lpstr>
      <vt:lpstr>Argumentos de funciones</vt:lpstr>
      <vt:lpstr>Transferencia de Información</vt:lpstr>
      <vt:lpstr>Pasaje de parámetros   Ejemplo “por valor o copia”</vt:lpstr>
      <vt:lpstr>Solución</vt:lpstr>
      <vt:lpstr>Presentación de PowerPoint</vt:lpstr>
      <vt:lpstr>Solución con error ¿porqué?</vt:lpstr>
      <vt:lpstr>Punteros</vt:lpstr>
      <vt:lpstr>Punteros</vt:lpstr>
      <vt:lpstr>Punteros</vt:lpstr>
      <vt:lpstr>Punteros</vt:lpstr>
      <vt:lpstr>Punteros</vt:lpstr>
      <vt:lpstr>Repasando… pasaje de parametros</vt:lpstr>
      <vt:lpstr>Solución correcta </vt:lpstr>
      <vt:lpstr>Punteros</vt:lpstr>
      <vt:lpstr>Prototipos</vt:lpstr>
      <vt:lpstr>Prototipo (cont.)</vt:lpstr>
      <vt:lpstr>Prototipo (cont.)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en lenguaje C</dc:title>
  <cp:lastModifiedBy>Full name</cp:lastModifiedBy>
  <cp:revision>7</cp:revision>
  <dcterms:modified xsi:type="dcterms:W3CDTF">2016-04-07T14:54:11Z</dcterms:modified>
</cp:coreProperties>
</file>