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62" r:id="rId3"/>
    <p:sldId id="263" r:id="rId4"/>
    <p:sldId id="264" r:id="rId5"/>
    <p:sldId id="265" r:id="rId6"/>
    <p:sldId id="266" r:id="rId7"/>
    <p:sldId id="267" r:id="rId8"/>
    <p:sldId id="268" r:id="rId9"/>
    <p:sldId id="269" r:id="rId10"/>
    <p:sldId id="270" r:id="rId11"/>
    <p:sldId id="271" r:id="rId12"/>
    <p:sldId id="273" r:id="rId13"/>
    <p:sldId id="272" r:id="rId14"/>
    <p:sldId id="274" r:id="rId15"/>
    <p:sldId id="275" r:id="rId16"/>
    <p:sldId id="276" r:id="rId17"/>
    <p:sldId id="277" r:id="rId18"/>
    <p:sldId id="278" r:id="rId19"/>
    <p:sldId id="257" r:id="rId20"/>
    <p:sldId id="258" r:id="rId21"/>
    <p:sldId id="259" r:id="rId22"/>
    <p:sldId id="260" r:id="rId23"/>
    <p:sldId id="261" r:id="rId24"/>
    <p:sldId id="279" r:id="rId25"/>
    <p:sldId id="280" r:id="rId26"/>
    <p:sldId id="281" r:id="rId27"/>
    <p:sldId id="282" r:id="rId28"/>
    <p:sldId id="283" r:id="rId29"/>
    <p:sldId id="284" r:id="rId3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131AFE-4FDE-4CC1-B8E8-AF2A19ADFC64}" type="datetimeFigureOut">
              <a:rPr lang="es-AR" smtClean="0"/>
              <a:t>5/4/2017</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14E82-2C14-4118-B703-843A6E74C26D}" type="slidenum">
              <a:rPr lang="es-AR" smtClean="0"/>
              <a:t>‹Nº›</a:t>
            </a:fld>
            <a:endParaRPr lang="es-AR"/>
          </a:p>
        </p:txBody>
      </p:sp>
    </p:spTree>
    <p:extLst>
      <p:ext uri="{BB962C8B-B14F-4D97-AF65-F5344CB8AC3E}">
        <p14:creationId xmlns:p14="http://schemas.microsoft.com/office/powerpoint/2010/main" val="338729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4A614E82-2C14-4118-B703-843A6E74C26D}" type="slidenum">
              <a:rPr lang="es-AR" smtClean="0"/>
              <a:t>23</a:t>
            </a:fld>
            <a:endParaRPr lang="es-AR"/>
          </a:p>
        </p:txBody>
      </p:sp>
    </p:spTree>
    <p:extLst>
      <p:ext uri="{BB962C8B-B14F-4D97-AF65-F5344CB8AC3E}">
        <p14:creationId xmlns:p14="http://schemas.microsoft.com/office/powerpoint/2010/main" val="282786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9F5201B6-4258-4610-A4FF-7629A3852ECF}"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F5201B6-4258-4610-A4FF-7629A3852ECF}" type="slidenum">
              <a:rPr lang="es-AR" smtClean="0"/>
              <a:t>‹Nº›</a:t>
            </a:fld>
            <a:endParaRPr lang="es-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F5201B6-4258-4610-A4FF-7629A3852ECF}" type="slidenum">
              <a:rPr lang="es-AR" smtClean="0"/>
              <a:t>‹Nº›</a:t>
            </a:fld>
            <a:endParaRPr lang="es-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F5201B6-4258-4610-A4FF-7629A3852ECF}" type="slidenum">
              <a:rPr lang="es-AR" smtClean="0"/>
              <a:t>‹Nº›</a:t>
            </a:fld>
            <a:endParaRPr lang="es-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F5201B6-4258-4610-A4FF-7629A3852ECF}"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F5201B6-4258-4610-A4FF-7629A3852ECF}" type="slidenum">
              <a:rPr lang="es-AR" smtClean="0"/>
              <a:t>‹Nº›</a:t>
            </a:fld>
            <a:endParaRPr lang="es-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9F5201B6-4258-4610-A4FF-7629A3852ECF}" type="slidenum">
              <a:rPr lang="es-AR" smtClean="0"/>
              <a:t>‹Nº›</a:t>
            </a:fld>
            <a:endParaRPr lang="es-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8" name="7 Marcador de número de diapositiva"/>
          <p:cNvSpPr>
            <a:spLocks noGrp="1"/>
          </p:cNvSpPr>
          <p:nvPr>
            <p:ph type="sldNum" sz="quarter" idx="11"/>
          </p:nvPr>
        </p:nvSpPr>
        <p:spPr/>
        <p:txBody>
          <a:bodyPr/>
          <a:lstStyle/>
          <a:p>
            <a:fld id="{9F5201B6-4258-4610-A4FF-7629A3852ECF}" type="slidenum">
              <a:rPr lang="es-AR" smtClean="0"/>
              <a:t>‹Nº›</a:t>
            </a:fld>
            <a:endParaRPr lang="es-AR"/>
          </a:p>
        </p:txBody>
      </p:sp>
      <p:sp>
        <p:nvSpPr>
          <p:cNvPr id="9" name="8 Marcador de pie de página"/>
          <p:cNvSpPr>
            <a:spLocks noGrp="1"/>
          </p:cNvSpPr>
          <p:nvPr>
            <p:ph type="ftr" sz="quarter" idx="12"/>
          </p:nvPr>
        </p:nvSpPr>
        <p:spPr/>
        <p:txBody>
          <a:bodyPr/>
          <a:lstStyle/>
          <a:p>
            <a:endParaRPr lang="es-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9F5201B6-4258-4610-A4FF-7629A3852ECF}" type="slidenum">
              <a:rPr lang="es-AR" smtClean="0"/>
              <a:t>‹Nº›</a:t>
            </a:fld>
            <a:endParaRPr lang="es-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2023812-4C15-4AAB-838D-8FABD95069A4}" type="datetimeFigureOut">
              <a:rPr lang="es-AR" smtClean="0"/>
              <a:t>5/4/2017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156448" y="6422064"/>
            <a:ext cx="762000" cy="365125"/>
          </a:xfrm>
        </p:spPr>
        <p:txBody>
          <a:bodyPr/>
          <a:lstStyle/>
          <a:p>
            <a:fld id="{9F5201B6-4258-4610-A4FF-7629A3852ECF}" type="slidenum">
              <a:rPr lang="es-AR" smtClean="0"/>
              <a:t>‹Nº›</a:t>
            </a:fld>
            <a:endParaRPr lang="es-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32023812-4C15-4AAB-838D-8FABD95069A4}" type="datetimeFigureOut">
              <a:rPr lang="es-AR" smtClean="0"/>
              <a:t>5/4/2017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F5201B6-4258-4610-A4FF-7629A3852ECF}" type="slidenum">
              <a:rPr lang="es-AR" smtClean="0"/>
              <a:t>‹Nº›</a:t>
            </a:fld>
            <a:endParaRPr lang="es-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2023812-4C15-4AAB-838D-8FABD95069A4}" type="datetimeFigureOut">
              <a:rPr lang="es-AR" smtClean="0"/>
              <a:t>5/4/2017</a:t>
            </a:fld>
            <a:endParaRPr lang="es-AR"/>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AR"/>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F5201B6-4258-4610-A4FF-7629A3852ECF}" type="slidenum">
              <a:rPr lang="es-AR" smtClean="0"/>
              <a:t>‹Nº›</a:t>
            </a:fld>
            <a:endParaRPr lang="es-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REPASO FUNCIONES y punteros</a:t>
            </a:r>
            <a:endParaRPr lang="es-AR" dirty="0"/>
          </a:p>
        </p:txBody>
      </p:sp>
    </p:spTree>
    <p:extLst>
      <p:ext uri="{BB962C8B-B14F-4D97-AF65-F5344CB8AC3E}">
        <p14:creationId xmlns:p14="http://schemas.microsoft.com/office/powerpoint/2010/main" val="90369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PUNTEROS</a:t>
            </a:r>
            <a:endParaRPr lang="es-AR" dirty="0"/>
          </a:p>
        </p:txBody>
      </p:sp>
      <p:sp>
        <p:nvSpPr>
          <p:cNvPr id="3" name="2 Marcador de contenido"/>
          <p:cNvSpPr>
            <a:spLocks noGrp="1"/>
          </p:cNvSpPr>
          <p:nvPr>
            <p:ph idx="1"/>
          </p:nvPr>
        </p:nvSpPr>
        <p:spPr/>
        <p:txBody>
          <a:bodyPr/>
          <a:lstStyle/>
          <a:p>
            <a:r>
              <a:rPr lang="es-ES" dirty="0" smtClean="0"/>
              <a:t>Ejemplo de punteros:</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2420888"/>
            <a:ext cx="6865321" cy="3528392"/>
          </a:xfrm>
          <a:prstGeom prst="rect">
            <a:avLst/>
          </a:prstGeom>
        </p:spPr>
      </p:pic>
    </p:spTree>
    <p:extLst>
      <p:ext uri="{BB962C8B-B14F-4D97-AF65-F5344CB8AC3E}">
        <p14:creationId xmlns:p14="http://schemas.microsoft.com/office/powerpoint/2010/main" val="416119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PASAJES POR PARÁMETROS</a:t>
            </a:r>
            <a:endParaRPr lang="es-AR" dirty="0"/>
          </a:p>
        </p:txBody>
      </p:sp>
      <p:sp>
        <p:nvSpPr>
          <p:cNvPr id="3" name="2 Marcador de contenido"/>
          <p:cNvSpPr>
            <a:spLocks noGrp="1"/>
          </p:cNvSpPr>
          <p:nvPr>
            <p:ph idx="1"/>
          </p:nvPr>
        </p:nvSpPr>
        <p:spPr/>
        <p:txBody>
          <a:bodyPr>
            <a:normAutofit/>
          </a:bodyPr>
          <a:lstStyle/>
          <a:p>
            <a:r>
              <a:rPr lang="es-ES" dirty="0" smtClean="0"/>
              <a:t>Se realiza en el momento de la invocación a la función. Establece la forma en que el parámetro actual se vincula con el parámetro formal.</a:t>
            </a:r>
          </a:p>
          <a:p>
            <a:r>
              <a:rPr lang="es-ES" dirty="0" smtClean="0"/>
              <a:t>Existen dos tipos:</a:t>
            </a:r>
          </a:p>
          <a:p>
            <a:pPr lvl="1"/>
            <a:r>
              <a:rPr lang="es-ES" dirty="0" smtClean="0"/>
              <a:t>Pasaje de parámetro por valor o copia (sólo de entrada).</a:t>
            </a:r>
          </a:p>
          <a:p>
            <a:pPr lvl="1"/>
            <a:r>
              <a:rPr lang="es-ES" dirty="0" smtClean="0"/>
              <a:t>Pasaje de parámetro por referencia (entrada/salida)</a:t>
            </a:r>
            <a:endParaRPr lang="es-AR" dirty="0"/>
          </a:p>
        </p:txBody>
      </p:sp>
    </p:spTree>
    <p:extLst>
      <p:ext uri="{BB962C8B-B14F-4D97-AF65-F5344CB8AC3E}">
        <p14:creationId xmlns:p14="http://schemas.microsoft.com/office/powerpoint/2010/main" val="2970381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PASAJES POR PARÁMETROS</a:t>
            </a:r>
            <a:endParaRPr lang="es-AR" dirty="0"/>
          </a:p>
        </p:txBody>
      </p:sp>
      <p:sp>
        <p:nvSpPr>
          <p:cNvPr id="3" name="2 Marcador de contenido"/>
          <p:cNvSpPr>
            <a:spLocks noGrp="1"/>
          </p:cNvSpPr>
          <p:nvPr>
            <p:ph idx="1"/>
          </p:nvPr>
        </p:nvSpPr>
        <p:spPr/>
        <p:txBody>
          <a:bodyPr>
            <a:normAutofit lnSpcReduction="10000"/>
          </a:bodyPr>
          <a:lstStyle/>
          <a:p>
            <a:pPr marL="420624" lvl="1" indent="-384048">
              <a:buSzPct val="80000"/>
              <a:buFont typeface="Wingdings 2"/>
              <a:buChar char=""/>
            </a:pPr>
            <a:r>
              <a:rPr lang="es-ES" dirty="0" smtClean="0"/>
              <a:t>Por valor o copia: </a:t>
            </a:r>
            <a:r>
              <a:rPr lang="es-ES" dirty="0"/>
              <a:t>el parámetro formal copia el contenido del parámetro actual</a:t>
            </a:r>
            <a:r>
              <a:rPr lang="es-ES" dirty="0" smtClean="0"/>
              <a:t>.</a:t>
            </a:r>
            <a:r>
              <a:rPr lang="es-AR" dirty="0" smtClean="0"/>
              <a:t> Quiere decir que al terminar la función, las variables originales nunca se modifican.</a:t>
            </a:r>
          </a:p>
          <a:p>
            <a:pPr marL="420624" lvl="1" indent="-384048">
              <a:buSzPct val="80000"/>
              <a:buFont typeface="Wingdings 2"/>
              <a:buChar char=""/>
            </a:pPr>
            <a:r>
              <a:rPr lang="es-ES" dirty="0" smtClean="0"/>
              <a:t>Por referencia: el parámetro formal es una variable puntero y el parámetro actual es una dirección de memoria, por lo tanto se trabaja directamente con la </a:t>
            </a:r>
            <a:r>
              <a:rPr lang="es-ES" dirty="0" err="1" smtClean="0"/>
              <a:t>dir.</a:t>
            </a:r>
            <a:r>
              <a:rPr lang="es-ES" dirty="0"/>
              <a:t> </a:t>
            </a:r>
            <a:r>
              <a:rPr lang="es-ES" dirty="0" smtClean="0"/>
              <a:t>de memoria de la variable original y cualquier cambio que se haga dentro de la función se ve reflejado en la variable original.</a:t>
            </a:r>
            <a:endParaRPr lang="es-ES" dirty="0"/>
          </a:p>
        </p:txBody>
      </p:sp>
    </p:spTree>
    <p:extLst>
      <p:ext uri="{BB962C8B-B14F-4D97-AF65-F5344CB8AC3E}">
        <p14:creationId xmlns:p14="http://schemas.microsoft.com/office/powerpoint/2010/main" val="3917651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PASAJE POR PARÁMETRO</a:t>
            </a:r>
            <a:endParaRPr lang="es-AR" dirty="0"/>
          </a:p>
        </p:txBody>
      </p:sp>
      <p:sp>
        <p:nvSpPr>
          <p:cNvPr id="5" name="4 Marcador de contenido"/>
          <p:cNvSpPr>
            <a:spLocks noGrp="1"/>
          </p:cNvSpPr>
          <p:nvPr>
            <p:ph sz="half" idx="1"/>
          </p:nvPr>
        </p:nvSpPr>
        <p:spPr/>
        <p:txBody>
          <a:bodyPr/>
          <a:lstStyle/>
          <a:p>
            <a:r>
              <a:rPr lang="es-ES" dirty="0" smtClean="0"/>
              <a:t>Por valor o copia</a:t>
            </a:r>
            <a:endParaRPr lang="es-AR" dirty="0"/>
          </a:p>
        </p:txBody>
      </p:sp>
      <p:sp>
        <p:nvSpPr>
          <p:cNvPr id="6" name="5 Marcador de contenido"/>
          <p:cNvSpPr>
            <a:spLocks noGrp="1"/>
          </p:cNvSpPr>
          <p:nvPr>
            <p:ph sz="half" idx="2"/>
          </p:nvPr>
        </p:nvSpPr>
        <p:spPr>
          <a:xfrm>
            <a:off x="5220072" y="1628800"/>
            <a:ext cx="3657600" cy="4525963"/>
          </a:xfrm>
        </p:spPr>
        <p:txBody>
          <a:bodyPr/>
          <a:lstStyle/>
          <a:p>
            <a:r>
              <a:rPr lang="es-ES" dirty="0" smtClean="0"/>
              <a:t>Por referencia</a:t>
            </a:r>
            <a:endParaRPr lang="es-AR" dirty="0"/>
          </a:p>
        </p:txBody>
      </p:sp>
      <p:pic>
        <p:nvPicPr>
          <p:cNvPr id="8" name="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5" y="2420888"/>
            <a:ext cx="4478034" cy="3280420"/>
          </a:xfrm>
          <a:prstGeom prst="rect">
            <a:avLst/>
          </a:prstGeom>
        </p:spPr>
      </p:pic>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966" y="2420888"/>
            <a:ext cx="4478034" cy="3280420"/>
          </a:xfrm>
          <a:prstGeom prst="rect">
            <a:avLst/>
          </a:prstGeom>
        </p:spPr>
      </p:pic>
    </p:spTree>
    <p:extLst>
      <p:ext uri="{BB962C8B-B14F-4D97-AF65-F5344CB8AC3E}">
        <p14:creationId xmlns:p14="http://schemas.microsoft.com/office/powerpoint/2010/main" val="611136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isela\AppData\Local\Microsoft\Windows\INetCache\IE\3HILH2SI\la-pregunta-grande-299589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365104"/>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ES" dirty="0" smtClean="0"/>
              <a:t>PASAJE POR PARÁMETRO</a:t>
            </a:r>
            <a:endParaRPr lang="es-AR" dirty="0"/>
          </a:p>
        </p:txBody>
      </p:sp>
      <p:sp>
        <p:nvSpPr>
          <p:cNvPr id="3" name="2 Marcador de contenido"/>
          <p:cNvSpPr>
            <a:spLocks noGrp="1"/>
          </p:cNvSpPr>
          <p:nvPr>
            <p:ph idx="1"/>
          </p:nvPr>
        </p:nvSpPr>
        <p:spPr>
          <a:xfrm>
            <a:off x="467544" y="1124744"/>
            <a:ext cx="7467600" cy="4525963"/>
          </a:xfrm>
        </p:spPr>
        <p:txBody>
          <a:bodyPr/>
          <a:lstStyle/>
          <a:p>
            <a:r>
              <a:rPr lang="es-ES" dirty="0" smtClean="0"/>
              <a:t>¿¿Qué pasa con Pilas??</a:t>
            </a:r>
          </a:p>
          <a:p>
            <a:r>
              <a:rPr lang="es-ES" dirty="0" smtClean="0"/>
              <a:t>Recuerden que en todas las funciones de Pilas pasan por parámetro la dirección de memoria de la Pila (&amp;</a:t>
            </a:r>
            <a:r>
              <a:rPr lang="es-ES" dirty="0" err="1" smtClean="0"/>
              <a:t>idPila</a:t>
            </a:r>
            <a:r>
              <a:rPr lang="es-ES" dirty="0" smtClean="0"/>
              <a:t>)</a:t>
            </a:r>
          </a:p>
          <a:p>
            <a:r>
              <a:rPr lang="es-ES" dirty="0" smtClean="0"/>
              <a:t>Con lo que hemos visto hasta ahora, ¿qué pasa con la siguiente función?</a:t>
            </a:r>
            <a:endParaRPr lang="es-AR"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4078771"/>
            <a:ext cx="3588792" cy="2779227"/>
          </a:xfrm>
          <a:prstGeom prst="rect">
            <a:avLst/>
          </a:prstGeom>
        </p:spPr>
      </p:pic>
    </p:spTree>
    <p:extLst>
      <p:ext uri="{BB962C8B-B14F-4D97-AF65-F5344CB8AC3E}">
        <p14:creationId xmlns:p14="http://schemas.microsoft.com/office/powerpoint/2010/main" val="2202666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barn(inVertical)">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PASAJE POR PARÁMETRO</a:t>
            </a:r>
            <a:endParaRPr lang="es-AR" dirty="0"/>
          </a:p>
        </p:txBody>
      </p:sp>
      <p:sp>
        <p:nvSpPr>
          <p:cNvPr id="3" name="2 Marcador de contenido"/>
          <p:cNvSpPr>
            <a:spLocks noGrp="1"/>
          </p:cNvSpPr>
          <p:nvPr>
            <p:ph idx="1"/>
          </p:nvPr>
        </p:nvSpPr>
        <p:spPr/>
        <p:txBody>
          <a:bodyPr/>
          <a:lstStyle/>
          <a:p>
            <a:r>
              <a:rPr lang="es-ES" dirty="0" smtClean="0"/>
              <a:t>Volvamos a ver el ejemplo…</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996952"/>
            <a:ext cx="4752528" cy="3680446"/>
          </a:xfrm>
          <a:prstGeom prst="rect">
            <a:avLst/>
          </a:prstGeom>
        </p:spPr>
      </p:pic>
      <p:sp>
        <p:nvSpPr>
          <p:cNvPr id="5" name="4 Cerrar llave"/>
          <p:cNvSpPr/>
          <p:nvPr/>
        </p:nvSpPr>
        <p:spPr>
          <a:xfrm rot="16200000">
            <a:off x="4102534" y="2278286"/>
            <a:ext cx="360040" cy="1188132"/>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5 CuadroTexto"/>
          <p:cNvSpPr txBox="1"/>
          <p:nvPr/>
        </p:nvSpPr>
        <p:spPr>
          <a:xfrm>
            <a:off x="3228419" y="2089378"/>
            <a:ext cx="2108269" cy="646331"/>
          </a:xfrm>
          <a:prstGeom prst="rect">
            <a:avLst/>
          </a:prstGeom>
          <a:noFill/>
        </p:spPr>
        <p:txBody>
          <a:bodyPr wrap="none" rtlCol="0">
            <a:spAutoFit/>
          </a:bodyPr>
          <a:lstStyle/>
          <a:p>
            <a:pPr algn="ctr"/>
            <a:r>
              <a:rPr lang="es-ES" dirty="0" smtClean="0"/>
              <a:t>La pila la pasamos</a:t>
            </a:r>
          </a:p>
          <a:p>
            <a:pPr algn="ctr"/>
            <a:r>
              <a:rPr lang="es-ES" dirty="0" smtClean="0"/>
              <a:t>por copia</a:t>
            </a:r>
            <a:endParaRPr lang="es-AR" dirty="0"/>
          </a:p>
        </p:txBody>
      </p:sp>
      <p:sp>
        <p:nvSpPr>
          <p:cNvPr id="7" name="6 Cerrar llave"/>
          <p:cNvSpPr/>
          <p:nvPr/>
        </p:nvSpPr>
        <p:spPr>
          <a:xfrm>
            <a:off x="4644008" y="6165304"/>
            <a:ext cx="232612" cy="216024"/>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7 CuadroTexto"/>
          <p:cNvSpPr txBox="1"/>
          <p:nvPr/>
        </p:nvSpPr>
        <p:spPr>
          <a:xfrm>
            <a:off x="4760314" y="5950149"/>
            <a:ext cx="2390398" cy="646331"/>
          </a:xfrm>
          <a:prstGeom prst="rect">
            <a:avLst/>
          </a:prstGeom>
          <a:noFill/>
        </p:spPr>
        <p:txBody>
          <a:bodyPr wrap="none" rtlCol="0">
            <a:spAutoFit/>
          </a:bodyPr>
          <a:lstStyle/>
          <a:p>
            <a:pPr algn="ctr"/>
            <a:r>
              <a:rPr lang="es-ES" dirty="0" smtClean="0">
                <a:solidFill>
                  <a:schemeClr val="bg1"/>
                </a:solidFill>
              </a:rPr>
              <a:t>No pasamos la</a:t>
            </a:r>
          </a:p>
          <a:p>
            <a:pPr algn="ctr"/>
            <a:r>
              <a:rPr lang="es-ES" dirty="0">
                <a:solidFill>
                  <a:schemeClr val="bg1"/>
                </a:solidFill>
              </a:rPr>
              <a:t>d</a:t>
            </a:r>
            <a:r>
              <a:rPr lang="es-ES" dirty="0" smtClean="0">
                <a:solidFill>
                  <a:schemeClr val="bg1"/>
                </a:solidFill>
              </a:rPr>
              <a:t>irección de memoria</a:t>
            </a:r>
            <a:endParaRPr lang="es-AR" dirty="0">
              <a:solidFill>
                <a:schemeClr val="bg1"/>
              </a:solidFill>
            </a:endParaRPr>
          </a:p>
        </p:txBody>
      </p:sp>
    </p:spTree>
    <p:extLst>
      <p:ext uri="{BB962C8B-B14F-4D97-AF65-F5344CB8AC3E}">
        <p14:creationId xmlns:p14="http://schemas.microsoft.com/office/powerpoint/2010/main" val="288551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PASAJE POR PARÁMETRO</a:t>
            </a:r>
            <a:endParaRPr lang="es-AR" dirty="0"/>
          </a:p>
        </p:txBody>
      </p:sp>
      <p:sp>
        <p:nvSpPr>
          <p:cNvPr id="3" name="2 Marcador de contenido"/>
          <p:cNvSpPr>
            <a:spLocks noGrp="1"/>
          </p:cNvSpPr>
          <p:nvPr>
            <p:ph idx="1"/>
          </p:nvPr>
        </p:nvSpPr>
        <p:spPr/>
        <p:txBody>
          <a:bodyPr/>
          <a:lstStyle/>
          <a:p>
            <a:r>
              <a:rPr lang="es-ES" dirty="0" smtClean="0"/>
              <a:t>¿Cómo lo arreglaríamos para que funcione?</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2966046"/>
            <a:ext cx="4846263" cy="3753036"/>
          </a:xfrm>
          <a:prstGeom prst="rect">
            <a:avLst/>
          </a:prstGeom>
        </p:spPr>
      </p:pic>
      <p:sp>
        <p:nvSpPr>
          <p:cNvPr id="5" name="4 Cerrar llave"/>
          <p:cNvSpPr/>
          <p:nvPr/>
        </p:nvSpPr>
        <p:spPr>
          <a:xfrm rot="16200000">
            <a:off x="5058009" y="2185717"/>
            <a:ext cx="432048" cy="1332237"/>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5 CuadroTexto"/>
          <p:cNvSpPr txBox="1"/>
          <p:nvPr/>
        </p:nvSpPr>
        <p:spPr>
          <a:xfrm>
            <a:off x="3855764" y="2124086"/>
            <a:ext cx="2836538" cy="646331"/>
          </a:xfrm>
          <a:prstGeom prst="rect">
            <a:avLst/>
          </a:prstGeom>
          <a:noFill/>
        </p:spPr>
        <p:txBody>
          <a:bodyPr wrap="square" rtlCol="0">
            <a:spAutoFit/>
          </a:bodyPr>
          <a:lstStyle/>
          <a:p>
            <a:pPr algn="ctr"/>
            <a:r>
              <a:rPr lang="es-ES" dirty="0" smtClean="0"/>
              <a:t>Cómo parámetro formal, ponemos un puntero</a:t>
            </a:r>
            <a:endParaRPr lang="es-AR" dirty="0"/>
          </a:p>
        </p:txBody>
      </p:sp>
      <p:sp>
        <p:nvSpPr>
          <p:cNvPr id="7" name="6 Cerrar llave"/>
          <p:cNvSpPr/>
          <p:nvPr/>
        </p:nvSpPr>
        <p:spPr>
          <a:xfrm>
            <a:off x="5554971" y="6165304"/>
            <a:ext cx="385181" cy="216024"/>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solidFill>
                <a:schemeClr val="bg1"/>
              </a:solidFill>
            </a:endParaRPr>
          </a:p>
        </p:txBody>
      </p:sp>
      <p:sp>
        <p:nvSpPr>
          <p:cNvPr id="8" name="7 CuadroTexto"/>
          <p:cNvSpPr txBox="1"/>
          <p:nvPr/>
        </p:nvSpPr>
        <p:spPr>
          <a:xfrm>
            <a:off x="5940152" y="5703639"/>
            <a:ext cx="2185278" cy="923330"/>
          </a:xfrm>
          <a:prstGeom prst="rect">
            <a:avLst/>
          </a:prstGeom>
          <a:noFill/>
        </p:spPr>
        <p:txBody>
          <a:bodyPr wrap="none" rtlCol="0">
            <a:spAutoFit/>
          </a:bodyPr>
          <a:lstStyle/>
          <a:p>
            <a:r>
              <a:rPr lang="es-ES" dirty="0" smtClean="0">
                <a:solidFill>
                  <a:schemeClr val="bg1"/>
                </a:solidFill>
              </a:rPr>
              <a:t>Pasamos la Dir. de </a:t>
            </a:r>
          </a:p>
          <a:p>
            <a:r>
              <a:rPr lang="es-ES" dirty="0" smtClean="0">
                <a:solidFill>
                  <a:schemeClr val="bg1"/>
                </a:solidFill>
              </a:rPr>
              <a:t>memoria de la pila</a:t>
            </a:r>
          </a:p>
          <a:p>
            <a:r>
              <a:rPr lang="es-ES" dirty="0" smtClean="0">
                <a:solidFill>
                  <a:schemeClr val="bg1"/>
                </a:solidFill>
              </a:rPr>
              <a:t>original</a:t>
            </a:r>
            <a:endParaRPr lang="es-AR" dirty="0">
              <a:solidFill>
                <a:schemeClr val="bg1"/>
              </a:solidFill>
            </a:endParaRPr>
          </a:p>
        </p:txBody>
      </p:sp>
      <p:sp>
        <p:nvSpPr>
          <p:cNvPr id="9" name="8 Cerrar llave"/>
          <p:cNvSpPr/>
          <p:nvPr/>
        </p:nvSpPr>
        <p:spPr>
          <a:xfrm>
            <a:off x="5554971" y="3645024"/>
            <a:ext cx="385181" cy="288032"/>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9 CuadroTexto"/>
          <p:cNvSpPr txBox="1"/>
          <p:nvPr/>
        </p:nvSpPr>
        <p:spPr>
          <a:xfrm>
            <a:off x="5949846" y="3604374"/>
            <a:ext cx="2108269" cy="369332"/>
          </a:xfrm>
          <a:prstGeom prst="rect">
            <a:avLst/>
          </a:prstGeom>
          <a:noFill/>
        </p:spPr>
        <p:txBody>
          <a:bodyPr wrap="none" rtlCol="0">
            <a:spAutoFit/>
          </a:bodyPr>
          <a:lstStyle/>
          <a:p>
            <a:r>
              <a:rPr lang="es-ES" dirty="0" smtClean="0">
                <a:solidFill>
                  <a:schemeClr val="bg1"/>
                </a:solidFill>
              </a:rPr>
              <a:t>¿Por qué no va &amp;?</a:t>
            </a:r>
            <a:endParaRPr lang="es-AR" dirty="0">
              <a:solidFill>
                <a:schemeClr val="bg1"/>
              </a:solidFill>
            </a:endParaRPr>
          </a:p>
        </p:txBody>
      </p:sp>
      <p:sp>
        <p:nvSpPr>
          <p:cNvPr id="11" name="10 CuadroTexto"/>
          <p:cNvSpPr txBox="1"/>
          <p:nvPr/>
        </p:nvSpPr>
        <p:spPr>
          <a:xfrm>
            <a:off x="179512" y="3302982"/>
            <a:ext cx="2664296" cy="2862322"/>
          </a:xfrm>
          <a:prstGeom prst="rect">
            <a:avLst/>
          </a:prstGeom>
          <a:noFill/>
        </p:spPr>
        <p:txBody>
          <a:bodyPr wrap="square" rtlCol="0">
            <a:spAutoFit/>
          </a:bodyPr>
          <a:lstStyle/>
          <a:p>
            <a:pPr algn="just"/>
            <a:r>
              <a:rPr lang="es-ES" dirty="0" smtClean="0"/>
              <a:t>El &amp; se usa para la dirección de memoria, como ya viene una dirección de memoria en «dada» (al ser puntero) si pusiéramos el &amp; estaríamos pasando la dir. de memoria de «dada» y no de «origen»</a:t>
            </a:r>
            <a:endParaRPr lang="es-AR" dirty="0"/>
          </a:p>
        </p:txBody>
      </p:sp>
    </p:spTree>
    <p:extLst>
      <p:ext uri="{BB962C8B-B14F-4D97-AF65-F5344CB8AC3E}">
        <p14:creationId xmlns:p14="http://schemas.microsoft.com/office/powerpoint/2010/main" val="1517826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PUNTEROS Y PASAJES</a:t>
            </a:r>
            <a:endParaRPr lang="es-AR" dirty="0"/>
          </a:p>
        </p:txBody>
      </p:sp>
      <p:sp>
        <p:nvSpPr>
          <p:cNvPr id="3" name="2 Marcador de contenido"/>
          <p:cNvSpPr>
            <a:spLocks noGrp="1"/>
          </p:cNvSpPr>
          <p:nvPr>
            <p:ph idx="1"/>
          </p:nvPr>
        </p:nvSpPr>
        <p:spPr/>
        <p:txBody>
          <a:bodyPr/>
          <a:lstStyle/>
          <a:p>
            <a:r>
              <a:rPr lang="es-ES" dirty="0" smtClean="0"/>
              <a:t>Teniendo en cuenta lo visto hasta ahora, ¿cuándo conviene usar punteros y cuando no?</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1" y="3356992"/>
            <a:ext cx="3882115" cy="1917328"/>
          </a:xfrm>
          <a:prstGeom prst="rect">
            <a:avLst/>
          </a:prstGeom>
        </p:spPr>
      </p:pic>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528" y="3344238"/>
            <a:ext cx="4248472" cy="1845648"/>
          </a:xfrm>
          <a:prstGeom prst="rect">
            <a:avLst/>
          </a:prstGeom>
        </p:spPr>
      </p:pic>
      <p:sp>
        <p:nvSpPr>
          <p:cNvPr id="6" name="5 CuadroTexto"/>
          <p:cNvSpPr txBox="1"/>
          <p:nvPr/>
        </p:nvSpPr>
        <p:spPr>
          <a:xfrm>
            <a:off x="179511" y="5311622"/>
            <a:ext cx="3826689" cy="1200329"/>
          </a:xfrm>
          <a:prstGeom prst="rect">
            <a:avLst/>
          </a:prstGeom>
          <a:noFill/>
        </p:spPr>
        <p:txBody>
          <a:bodyPr wrap="none" rtlCol="0">
            <a:spAutoFit/>
          </a:bodyPr>
          <a:lstStyle/>
          <a:p>
            <a:pPr algn="ctr"/>
            <a:r>
              <a:rPr lang="es-ES" dirty="0" smtClean="0"/>
              <a:t>En este caso, necesitamos cargar</a:t>
            </a:r>
          </a:p>
          <a:p>
            <a:pPr algn="ctr"/>
            <a:r>
              <a:rPr lang="es-ES" dirty="0" smtClean="0"/>
              <a:t>datos en la pila original, por lo tanto</a:t>
            </a:r>
          </a:p>
          <a:p>
            <a:pPr algn="ctr"/>
            <a:r>
              <a:rPr lang="es-ES" dirty="0" smtClean="0"/>
              <a:t>necesitamos que sea pasaje </a:t>
            </a:r>
          </a:p>
          <a:p>
            <a:pPr algn="ctr"/>
            <a:r>
              <a:rPr lang="es-ES" dirty="0" smtClean="0"/>
              <a:t>por </a:t>
            </a:r>
            <a:r>
              <a:rPr lang="es-ES" b="1" dirty="0" smtClean="0"/>
              <a:t>referencia</a:t>
            </a:r>
            <a:endParaRPr lang="es-AR" b="1" dirty="0"/>
          </a:p>
        </p:txBody>
      </p:sp>
      <p:sp>
        <p:nvSpPr>
          <p:cNvPr id="7" name="6 CuadroTexto"/>
          <p:cNvSpPr txBox="1"/>
          <p:nvPr/>
        </p:nvSpPr>
        <p:spPr>
          <a:xfrm>
            <a:off x="4885362" y="5189886"/>
            <a:ext cx="4248472" cy="1477328"/>
          </a:xfrm>
          <a:prstGeom prst="rect">
            <a:avLst/>
          </a:prstGeom>
          <a:noFill/>
        </p:spPr>
        <p:txBody>
          <a:bodyPr wrap="square" rtlCol="0">
            <a:spAutoFit/>
          </a:bodyPr>
          <a:lstStyle/>
          <a:p>
            <a:r>
              <a:rPr lang="es-ES" dirty="0" smtClean="0"/>
              <a:t>En este otro caso, sólo necesitamos hacer una suma, esto no debería modificar la pila, por lo tanto necesitamos un pasaje por </a:t>
            </a:r>
            <a:r>
              <a:rPr lang="es-ES" b="1" dirty="0" smtClean="0"/>
              <a:t>valor</a:t>
            </a:r>
            <a:r>
              <a:rPr lang="es-ES" dirty="0" smtClean="0"/>
              <a:t> para generar una </a:t>
            </a:r>
            <a:r>
              <a:rPr lang="es-ES" b="1" dirty="0" smtClean="0"/>
              <a:t>copia</a:t>
            </a:r>
            <a:r>
              <a:rPr lang="es-ES" dirty="0" smtClean="0"/>
              <a:t> de la pila original</a:t>
            </a:r>
            <a:endParaRPr lang="es-AR" dirty="0"/>
          </a:p>
        </p:txBody>
      </p:sp>
    </p:spTree>
    <p:extLst>
      <p:ext uri="{BB962C8B-B14F-4D97-AF65-F5344CB8AC3E}">
        <p14:creationId xmlns:p14="http://schemas.microsoft.com/office/powerpoint/2010/main" val="408851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PUNTEROS Y PASAJES</a:t>
            </a:r>
            <a:endParaRPr lang="es-AR" dirty="0"/>
          </a:p>
        </p:txBody>
      </p:sp>
      <p:sp>
        <p:nvSpPr>
          <p:cNvPr id="3" name="2 Marcador de contenido"/>
          <p:cNvSpPr>
            <a:spLocks noGrp="1"/>
          </p:cNvSpPr>
          <p:nvPr>
            <p:ph idx="1"/>
          </p:nvPr>
        </p:nvSpPr>
        <p:spPr/>
        <p:txBody>
          <a:bodyPr/>
          <a:lstStyle/>
          <a:p>
            <a:r>
              <a:rPr lang="es-ES" dirty="0" smtClean="0"/>
              <a:t>¿Cómo deberíamos entonces, escribir la cabecera de una función que pida eliminar un elemento de la pila?</a:t>
            </a:r>
            <a:endParaRPr lang="es-AR" dirty="0"/>
          </a:p>
        </p:txBody>
      </p:sp>
      <p:sp>
        <p:nvSpPr>
          <p:cNvPr id="4" name="3 CuadroTexto"/>
          <p:cNvSpPr txBox="1"/>
          <p:nvPr/>
        </p:nvSpPr>
        <p:spPr>
          <a:xfrm>
            <a:off x="1043608" y="4005064"/>
            <a:ext cx="6865982" cy="1200329"/>
          </a:xfrm>
          <a:prstGeom prst="rect">
            <a:avLst/>
          </a:prstGeom>
          <a:noFill/>
        </p:spPr>
        <p:txBody>
          <a:bodyPr wrap="none" rtlCol="0">
            <a:spAutoFit/>
          </a:bodyPr>
          <a:lstStyle/>
          <a:p>
            <a:r>
              <a:rPr lang="es-ES" dirty="0" smtClean="0"/>
              <a:t>Respuesta: </a:t>
            </a:r>
          </a:p>
          <a:p>
            <a:r>
              <a:rPr lang="es-ES" dirty="0"/>
              <a:t>	</a:t>
            </a:r>
            <a:r>
              <a:rPr lang="es-ES" dirty="0" smtClean="0"/>
              <a:t>La pila original debe modificarse, ya que hay que</a:t>
            </a:r>
          </a:p>
          <a:p>
            <a:r>
              <a:rPr lang="es-ES" dirty="0"/>
              <a:t>b</a:t>
            </a:r>
            <a:r>
              <a:rPr lang="es-ES" dirty="0" smtClean="0"/>
              <a:t>orrar un elemento de la pila, por lo tanto hacemos un pasaje por</a:t>
            </a:r>
          </a:p>
          <a:p>
            <a:r>
              <a:rPr lang="es-ES" b="1" dirty="0" smtClean="0"/>
              <a:t>referencia</a:t>
            </a:r>
            <a:r>
              <a:rPr lang="es-ES" dirty="0" smtClean="0"/>
              <a:t>.</a:t>
            </a:r>
            <a:endParaRPr lang="es-AR" dirty="0"/>
          </a:p>
        </p:txBody>
      </p:sp>
    </p:spTree>
    <p:extLst>
      <p:ext uri="{BB962C8B-B14F-4D97-AF65-F5344CB8AC3E}">
        <p14:creationId xmlns:p14="http://schemas.microsoft.com/office/powerpoint/2010/main" val="3697267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ACOPLAMIENTO</a:t>
            </a:r>
            <a:endParaRPr lang="es-AR" dirty="0"/>
          </a:p>
        </p:txBody>
      </p:sp>
      <p:sp>
        <p:nvSpPr>
          <p:cNvPr id="3" name="2 Marcador de contenido"/>
          <p:cNvSpPr>
            <a:spLocks noGrp="1"/>
          </p:cNvSpPr>
          <p:nvPr>
            <p:ph idx="1"/>
          </p:nvPr>
        </p:nvSpPr>
        <p:spPr/>
        <p:txBody>
          <a:bodyPr/>
          <a:lstStyle/>
          <a:p>
            <a:r>
              <a:rPr lang="es-ES" dirty="0" smtClean="0"/>
              <a:t>Grado de dependencia que tienen dos módulos entre sí.</a:t>
            </a:r>
          </a:p>
          <a:p>
            <a:r>
              <a:rPr lang="es-ES" dirty="0" smtClean="0"/>
              <a:t>Tipos de acoplamiento (mejor a peor)</a:t>
            </a:r>
          </a:p>
          <a:p>
            <a:pPr lvl="1"/>
            <a:r>
              <a:rPr lang="es-ES" dirty="0" smtClean="0"/>
              <a:t>I)  Módulos completamente desacoplados: no tienen relación entre sí.</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4149080"/>
            <a:ext cx="4032448" cy="2482610"/>
          </a:xfrm>
          <a:prstGeom prst="rect">
            <a:avLst/>
          </a:prstGeom>
        </p:spPr>
      </p:pic>
      <p:sp>
        <p:nvSpPr>
          <p:cNvPr id="5" name="4 Cerrar llave"/>
          <p:cNvSpPr/>
          <p:nvPr/>
        </p:nvSpPr>
        <p:spPr>
          <a:xfrm>
            <a:off x="6876256" y="4077072"/>
            <a:ext cx="504056" cy="255461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sp>
        <p:nvSpPr>
          <p:cNvPr id="6" name="5 CuadroTexto"/>
          <p:cNvSpPr txBox="1"/>
          <p:nvPr/>
        </p:nvSpPr>
        <p:spPr>
          <a:xfrm>
            <a:off x="7452320" y="5031215"/>
            <a:ext cx="1172116" cy="646331"/>
          </a:xfrm>
          <a:prstGeom prst="rect">
            <a:avLst/>
          </a:prstGeom>
          <a:noFill/>
        </p:spPr>
        <p:txBody>
          <a:bodyPr wrap="none" rtlCol="0">
            <a:spAutoFit/>
          </a:bodyPr>
          <a:lstStyle/>
          <a:p>
            <a:r>
              <a:rPr lang="es-ES" dirty="0" smtClean="0"/>
              <a:t>No tienen</a:t>
            </a:r>
          </a:p>
          <a:p>
            <a:r>
              <a:rPr lang="es-ES" dirty="0" smtClean="0"/>
              <a:t>relación</a:t>
            </a:r>
            <a:endParaRPr lang="es-AR" dirty="0"/>
          </a:p>
        </p:txBody>
      </p:sp>
    </p:spTree>
    <p:extLst>
      <p:ext uri="{BB962C8B-B14F-4D97-AF65-F5344CB8AC3E}">
        <p14:creationId xmlns:p14="http://schemas.microsoft.com/office/powerpoint/2010/main" val="39027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a:t>
            </a:r>
            <a:endParaRPr lang="es-AR" dirty="0"/>
          </a:p>
        </p:txBody>
      </p:sp>
      <p:sp>
        <p:nvSpPr>
          <p:cNvPr id="3" name="2 Marcador de contenido"/>
          <p:cNvSpPr>
            <a:spLocks noGrp="1"/>
          </p:cNvSpPr>
          <p:nvPr>
            <p:ph idx="1"/>
          </p:nvPr>
        </p:nvSpPr>
        <p:spPr/>
        <p:txBody>
          <a:bodyPr/>
          <a:lstStyle/>
          <a:p>
            <a:r>
              <a:rPr lang="es-ES" dirty="0" smtClean="0"/>
              <a:t>Definición: conjunto de instrucciones que realizan una tarea especifica.</a:t>
            </a:r>
          </a:p>
          <a:p>
            <a:r>
              <a:rPr lang="es-ES" dirty="0" smtClean="0"/>
              <a:t>Definición de funciones:</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4077072"/>
            <a:ext cx="4940300" cy="2146300"/>
          </a:xfrm>
          <a:prstGeom prst="rect">
            <a:avLst/>
          </a:prstGeom>
        </p:spPr>
      </p:pic>
      <p:sp>
        <p:nvSpPr>
          <p:cNvPr id="6" name="5 Abrir llave"/>
          <p:cNvSpPr/>
          <p:nvPr/>
        </p:nvSpPr>
        <p:spPr>
          <a:xfrm rot="5400000">
            <a:off x="2347041" y="3629135"/>
            <a:ext cx="295928" cy="648072"/>
          </a:xfrm>
          <a:prstGeom prst="leftBrace">
            <a:avLst/>
          </a:prstGeom>
          <a:ln w="3492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7" name="6 CuadroTexto"/>
          <p:cNvSpPr txBox="1"/>
          <p:nvPr/>
        </p:nvSpPr>
        <p:spPr>
          <a:xfrm>
            <a:off x="1934767" y="3142708"/>
            <a:ext cx="1009635" cy="646331"/>
          </a:xfrm>
          <a:prstGeom prst="rect">
            <a:avLst/>
          </a:prstGeom>
          <a:noFill/>
        </p:spPr>
        <p:txBody>
          <a:bodyPr wrap="none" rtlCol="0">
            <a:spAutoFit/>
          </a:bodyPr>
          <a:lstStyle/>
          <a:p>
            <a:r>
              <a:rPr lang="es-ES" dirty="0" smtClean="0"/>
              <a:t>Tipo de </a:t>
            </a:r>
          </a:p>
          <a:p>
            <a:r>
              <a:rPr lang="es-ES" dirty="0" smtClean="0"/>
              <a:t>retorno</a:t>
            </a:r>
            <a:endParaRPr lang="es-AR" dirty="0"/>
          </a:p>
        </p:txBody>
      </p:sp>
      <p:sp>
        <p:nvSpPr>
          <p:cNvPr id="8" name="7 Abrir llave"/>
          <p:cNvSpPr/>
          <p:nvPr/>
        </p:nvSpPr>
        <p:spPr>
          <a:xfrm rot="5400000">
            <a:off x="3036673" y="3637406"/>
            <a:ext cx="295928" cy="648072"/>
          </a:xfrm>
          <a:prstGeom prst="leftBrace">
            <a:avLst/>
          </a:prstGeom>
          <a:ln w="3492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8 CuadroTexto"/>
          <p:cNvSpPr txBox="1"/>
          <p:nvPr/>
        </p:nvSpPr>
        <p:spPr>
          <a:xfrm>
            <a:off x="2763621" y="3419707"/>
            <a:ext cx="1005403" cy="369332"/>
          </a:xfrm>
          <a:prstGeom prst="rect">
            <a:avLst/>
          </a:prstGeom>
          <a:noFill/>
        </p:spPr>
        <p:txBody>
          <a:bodyPr wrap="none" rtlCol="0">
            <a:spAutoFit/>
          </a:bodyPr>
          <a:lstStyle/>
          <a:p>
            <a:r>
              <a:rPr lang="es-ES" dirty="0" smtClean="0"/>
              <a:t>Nombre</a:t>
            </a:r>
            <a:endParaRPr lang="es-AR" dirty="0"/>
          </a:p>
        </p:txBody>
      </p:sp>
      <p:sp>
        <p:nvSpPr>
          <p:cNvPr id="10" name="9 Abrir llave"/>
          <p:cNvSpPr/>
          <p:nvPr/>
        </p:nvSpPr>
        <p:spPr>
          <a:xfrm rot="5400000">
            <a:off x="5182533" y="2195035"/>
            <a:ext cx="291305" cy="3528187"/>
          </a:xfrm>
          <a:prstGeom prst="leftBrace">
            <a:avLst/>
          </a:prstGeom>
          <a:ln w="3492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1" name="10 CuadroTexto"/>
          <p:cNvSpPr txBox="1"/>
          <p:nvPr/>
        </p:nvSpPr>
        <p:spPr>
          <a:xfrm>
            <a:off x="4216342" y="3192535"/>
            <a:ext cx="2223686" cy="646331"/>
          </a:xfrm>
          <a:prstGeom prst="rect">
            <a:avLst/>
          </a:prstGeom>
          <a:noFill/>
        </p:spPr>
        <p:txBody>
          <a:bodyPr wrap="none" rtlCol="0">
            <a:spAutoFit/>
          </a:bodyPr>
          <a:lstStyle/>
          <a:p>
            <a:pPr algn="ctr"/>
            <a:r>
              <a:rPr lang="es-ES" dirty="0" smtClean="0"/>
              <a:t>Lista de parámetros</a:t>
            </a:r>
          </a:p>
          <a:p>
            <a:pPr algn="ctr"/>
            <a:r>
              <a:rPr lang="es-ES" b="1" dirty="0" smtClean="0"/>
              <a:t>formales</a:t>
            </a:r>
            <a:endParaRPr lang="es-AR" b="1" dirty="0"/>
          </a:p>
        </p:txBody>
      </p:sp>
      <p:sp>
        <p:nvSpPr>
          <p:cNvPr id="12" name="11 Cerrar llave"/>
          <p:cNvSpPr/>
          <p:nvPr/>
        </p:nvSpPr>
        <p:spPr>
          <a:xfrm>
            <a:off x="6732240" y="4581128"/>
            <a:ext cx="360039" cy="1214328"/>
          </a:xfrm>
          <a:prstGeom prst="rightBrace">
            <a:avLst/>
          </a:prstGeom>
          <a:ln w="3492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 name="12 CuadroTexto"/>
          <p:cNvSpPr txBox="1"/>
          <p:nvPr/>
        </p:nvSpPr>
        <p:spPr>
          <a:xfrm>
            <a:off x="7306157" y="4985625"/>
            <a:ext cx="1544012" cy="369332"/>
          </a:xfrm>
          <a:prstGeom prst="rect">
            <a:avLst/>
          </a:prstGeom>
          <a:noFill/>
        </p:spPr>
        <p:txBody>
          <a:bodyPr wrap="none" rtlCol="0">
            <a:spAutoFit/>
          </a:bodyPr>
          <a:lstStyle/>
          <a:p>
            <a:r>
              <a:rPr lang="es-ES" dirty="0" smtClean="0"/>
              <a:t>Instrucciones</a:t>
            </a:r>
            <a:endParaRPr lang="es-AR" dirty="0"/>
          </a:p>
        </p:txBody>
      </p:sp>
      <p:sp>
        <p:nvSpPr>
          <p:cNvPr id="14" name="13 Cerrar llave"/>
          <p:cNvSpPr/>
          <p:nvPr/>
        </p:nvSpPr>
        <p:spPr>
          <a:xfrm>
            <a:off x="5343106" y="5399412"/>
            <a:ext cx="180019" cy="396044"/>
          </a:xfrm>
          <a:prstGeom prst="rightBrace">
            <a:avLst/>
          </a:prstGeom>
          <a:ln w="3492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5" name="14 CuadroTexto"/>
          <p:cNvSpPr txBox="1"/>
          <p:nvPr/>
        </p:nvSpPr>
        <p:spPr>
          <a:xfrm>
            <a:off x="5523125" y="5426124"/>
            <a:ext cx="1005403" cy="369332"/>
          </a:xfrm>
          <a:prstGeom prst="rect">
            <a:avLst/>
          </a:prstGeom>
          <a:noFill/>
        </p:spPr>
        <p:txBody>
          <a:bodyPr wrap="none" rtlCol="0">
            <a:spAutoFit/>
          </a:bodyPr>
          <a:lstStyle/>
          <a:p>
            <a:r>
              <a:rPr lang="es-ES" dirty="0" smtClean="0">
                <a:solidFill>
                  <a:schemeClr val="bg1"/>
                </a:solidFill>
              </a:rPr>
              <a:t>Retorno</a:t>
            </a:r>
            <a:endParaRPr lang="es-AR" dirty="0">
              <a:solidFill>
                <a:schemeClr val="bg1"/>
              </a:solidFill>
            </a:endParaRPr>
          </a:p>
        </p:txBody>
      </p:sp>
    </p:spTree>
    <p:extLst>
      <p:ext uri="{BB962C8B-B14F-4D97-AF65-F5344CB8AC3E}">
        <p14:creationId xmlns:p14="http://schemas.microsoft.com/office/powerpoint/2010/main" val="3600179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in)">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heel(1)">
                                      <p:cBhvr>
                                        <p:cTn id="52" dur="2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randombar(horizontal)">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P spid="14" grpId="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ACOPLAMIENTO CONT.</a:t>
            </a:r>
            <a:endParaRPr lang="es-AR" dirty="0"/>
          </a:p>
        </p:txBody>
      </p:sp>
      <p:sp>
        <p:nvSpPr>
          <p:cNvPr id="3" name="2 Marcador de contenido"/>
          <p:cNvSpPr>
            <a:spLocks noGrp="1"/>
          </p:cNvSpPr>
          <p:nvPr>
            <p:ph idx="1"/>
          </p:nvPr>
        </p:nvSpPr>
        <p:spPr/>
        <p:txBody>
          <a:bodyPr/>
          <a:lstStyle/>
          <a:p>
            <a:r>
              <a:rPr lang="es-ES" dirty="0" smtClean="0"/>
              <a:t>Tipos de acoplamiento (mejor a peor) cont.</a:t>
            </a:r>
          </a:p>
          <a:p>
            <a:pPr lvl="1"/>
            <a:r>
              <a:rPr lang="es-ES" dirty="0" smtClean="0"/>
              <a:t>II)  Acoplamiento normal: cuando un módulo necesita del trabajo de otro. Forma natural y mas frecuente.</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59159"/>
            <a:ext cx="4093634" cy="2520280"/>
          </a:xfrm>
          <a:prstGeom prst="rect">
            <a:avLst/>
          </a:prstGeom>
        </p:spPr>
      </p:pic>
      <p:sp>
        <p:nvSpPr>
          <p:cNvPr id="5" name="4 Cerrar llave"/>
          <p:cNvSpPr/>
          <p:nvPr/>
        </p:nvSpPr>
        <p:spPr>
          <a:xfrm>
            <a:off x="6156176" y="4024077"/>
            <a:ext cx="504056" cy="255461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sp>
        <p:nvSpPr>
          <p:cNvPr id="6" name="5 CuadroTexto"/>
          <p:cNvSpPr txBox="1"/>
          <p:nvPr/>
        </p:nvSpPr>
        <p:spPr>
          <a:xfrm>
            <a:off x="6732240" y="4978220"/>
            <a:ext cx="2411760" cy="646331"/>
          </a:xfrm>
          <a:prstGeom prst="rect">
            <a:avLst/>
          </a:prstGeom>
          <a:noFill/>
        </p:spPr>
        <p:txBody>
          <a:bodyPr wrap="square" rtlCol="0">
            <a:spAutoFit/>
          </a:bodyPr>
          <a:lstStyle/>
          <a:p>
            <a:r>
              <a:rPr lang="es-ES" dirty="0" err="1" smtClean="0"/>
              <a:t>dobleSuma</a:t>
            </a:r>
            <a:r>
              <a:rPr lang="es-ES" dirty="0" smtClean="0"/>
              <a:t> necesita de suma</a:t>
            </a:r>
            <a:endParaRPr lang="es-AR" dirty="0"/>
          </a:p>
        </p:txBody>
      </p:sp>
    </p:spTree>
    <p:extLst>
      <p:ext uri="{BB962C8B-B14F-4D97-AF65-F5344CB8AC3E}">
        <p14:creationId xmlns:p14="http://schemas.microsoft.com/office/powerpoint/2010/main" val="3600742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ACOPLAMIENTO CONT.</a:t>
            </a:r>
            <a:endParaRPr lang="es-AR" dirty="0"/>
          </a:p>
        </p:txBody>
      </p:sp>
      <p:sp>
        <p:nvSpPr>
          <p:cNvPr id="3" name="2 Marcador de contenido"/>
          <p:cNvSpPr>
            <a:spLocks noGrp="1"/>
          </p:cNvSpPr>
          <p:nvPr>
            <p:ph idx="1"/>
          </p:nvPr>
        </p:nvSpPr>
        <p:spPr/>
        <p:txBody>
          <a:bodyPr/>
          <a:lstStyle/>
          <a:p>
            <a:r>
              <a:rPr lang="es-ES" dirty="0"/>
              <a:t>Tipos de acoplamiento (mejor a peor) cont.</a:t>
            </a:r>
          </a:p>
          <a:p>
            <a:pPr lvl="1"/>
            <a:r>
              <a:rPr lang="es-ES" dirty="0" smtClean="0"/>
              <a:t>III)  Acoplamiento de control: un módulo controla de alguna manera la ejecución de otro.</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276" y="3448505"/>
            <a:ext cx="3660193" cy="3409495"/>
          </a:xfrm>
          <a:prstGeom prst="rect">
            <a:avLst/>
          </a:prstGeom>
        </p:spPr>
      </p:pic>
      <p:sp>
        <p:nvSpPr>
          <p:cNvPr id="5" name="4 Cerrar llave"/>
          <p:cNvSpPr/>
          <p:nvPr/>
        </p:nvSpPr>
        <p:spPr>
          <a:xfrm>
            <a:off x="6156176" y="3448504"/>
            <a:ext cx="504056" cy="340949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sp>
        <p:nvSpPr>
          <p:cNvPr id="6" name="5 CuadroTexto"/>
          <p:cNvSpPr txBox="1"/>
          <p:nvPr/>
        </p:nvSpPr>
        <p:spPr>
          <a:xfrm>
            <a:off x="6694721" y="4378055"/>
            <a:ext cx="2520280" cy="923330"/>
          </a:xfrm>
          <a:prstGeom prst="rect">
            <a:avLst/>
          </a:prstGeom>
          <a:noFill/>
        </p:spPr>
        <p:txBody>
          <a:bodyPr wrap="square" rtlCol="0">
            <a:spAutoFit/>
          </a:bodyPr>
          <a:lstStyle/>
          <a:p>
            <a:r>
              <a:rPr lang="es-ES" dirty="0" smtClean="0"/>
              <a:t>Depende de control el resultado de </a:t>
            </a:r>
            <a:r>
              <a:rPr lang="es-ES" dirty="0" err="1" smtClean="0"/>
              <a:t>sumaOMultiplicacion</a:t>
            </a:r>
            <a:endParaRPr lang="es-ES" dirty="0" smtClean="0"/>
          </a:p>
        </p:txBody>
      </p:sp>
    </p:spTree>
    <p:extLst>
      <p:ext uri="{BB962C8B-B14F-4D97-AF65-F5344CB8AC3E}">
        <p14:creationId xmlns:p14="http://schemas.microsoft.com/office/powerpoint/2010/main" val="3918701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9178"/>
            <a:ext cx="7467600" cy="1143000"/>
          </a:xfrm>
        </p:spPr>
        <p:txBody>
          <a:bodyPr/>
          <a:lstStyle/>
          <a:p>
            <a:r>
              <a:rPr lang="es-ES" dirty="0" smtClean="0"/>
              <a:t>ACOPLAMIENTO CONT.</a:t>
            </a:r>
            <a:endParaRPr lang="es-AR" dirty="0"/>
          </a:p>
        </p:txBody>
      </p:sp>
      <p:sp>
        <p:nvSpPr>
          <p:cNvPr id="3" name="2 Marcador de contenido"/>
          <p:cNvSpPr>
            <a:spLocks noGrp="1"/>
          </p:cNvSpPr>
          <p:nvPr>
            <p:ph idx="1"/>
          </p:nvPr>
        </p:nvSpPr>
        <p:spPr>
          <a:xfrm>
            <a:off x="395536" y="932805"/>
            <a:ext cx="7467600" cy="4525963"/>
          </a:xfrm>
        </p:spPr>
        <p:txBody>
          <a:bodyPr/>
          <a:lstStyle/>
          <a:p>
            <a:r>
              <a:rPr lang="es-ES" dirty="0"/>
              <a:t>Tipos de acoplamiento (mejor a peor) </a:t>
            </a:r>
            <a:r>
              <a:rPr lang="es-ES" dirty="0" smtClean="0"/>
              <a:t>cont.</a:t>
            </a:r>
          </a:p>
          <a:p>
            <a:pPr lvl="1"/>
            <a:r>
              <a:rPr lang="es-ES" dirty="0" smtClean="0"/>
              <a:t>IV)  Acoplamiento externo o global: los módulos se pasan datos a través de estructuras o variables globales.</a:t>
            </a:r>
            <a:endParaRPr lang="es-AR" dirty="0"/>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195787"/>
            <a:ext cx="3960440" cy="3689177"/>
          </a:xfrm>
          <a:prstGeom prst="rect">
            <a:avLst/>
          </a:prstGeom>
        </p:spPr>
      </p:pic>
      <p:sp>
        <p:nvSpPr>
          <p:cNvPr id="7" name="6 Abrir llave"/>
          <p:cNvSpPr/>
          <p:nvPr/>
        </p:nvSpPr>
        <p:spPr>
          <a:xfrm>
            <a:off x="2267744" y="3195787"/>
            <a:ext cx="72008" cy="521245"/>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7 CuadroTexto"/>
          <p:cNvSpPr txBox="1"/>
          <p:nvPr/>
        </p:nvSpPr>
        <p:spPr>
          <a:xfrm>
            <a:off x="1125967" y="3133243"/>
            <a:ext cx="1129348" cy="646331"/>
          </a:xfrm>
          <a:prstGeom prst="rect">
            <a:avLst/>
          </a:prstGeom>
          <a:noFill/>
        </p:spPr>
        <p:txBody>
          <a:bodyPr wrap="none" rtlCol="0">
            <a:spAutoFit/>
          </a:bodyPr>
          <a:lstStyle/>
          <a:p>
            <a:r>
              <a:rPr lang="es-ES" dirty="0" smtClean="0"/>
              <a:t>Variables</a:t>
            </a:r>
          </a:p>
          <a:p>
            <a:r>
              <a:rPr lang="es-ES" dirty="0" smtClean="0"/>
              <a:t>globales</a:t>
            </a:r>
            <a:endParaRPr lang="es-AR" dirty="0"/>
          </a:p>
        </p:txBody>
      </p:sp>
      <p:sp>
        <p:nvSpPr>
          <p:cNvPr id="9" name="8 Cerrar llave"/>
          <p:cNvSpPr/>
          <p:nvPr/>
        </p:nvSpPr>
        <p:spPr>
          <a:xfrm>
            <a:off x="4267391" y="3779574"/>
            <a:ext cx="252028" cy="1665650"/>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9 CuadroTexto"/>
          <p:cNvSpPr txBox="1"/>
          <p:nvPr/>
        </p:nvSpPr>
        <p:spPr>
          <a:xfrm>
            <a:off x="4541123" y="4105602"/>
            <a:ext cx="1903085" cy="923330"/>
          </a:xfrm>
          <a:prstGeom prst="rect">
            <a:avLst/>
          </a:prstGeom>
          <a:noFill/>
        </p:spPr>
        <p:txBody>
          <a:bodyPr wrap="none" rtlCol="0">
            <a:spAutoFit/>
          </a:bodyPr>
          <a:lstStyle/>
          <a:p>
            <a:r>
              <a:rPr lang="es-ES" dirty="0" smtClean="0">
                <a:solidFill>
                  <a:schemeClr val="bg1"/>
                </a:solidFill>
              </a:rPr>
              <a:t>Las funciones</a:t>
            </a:r>
          </a:p>
          <a:p>
            <a:r>
              <a:rPr lang="es-ES" dirty="0">
                <a:solidFill>
                  <a:schemeClr val="bg1"/>
                </a:solidFill>
              </a:rPr>
              <a:t>u</a:t>
            </a:r>
            <a:r>
              <a:rPr lang="es-ES" dirty="0" smtClean="0">
                <a:solidFill>
                  <a:schemeClr val="bg1"/>
                </a:solidFill>
              </a:rPr>
              <a:t>san las mismas</a:t>
            </a:r>
          </a:p>
          <a:p>
            <a:r>
              <a:rPr lang="es-ES" dirty="0" smtClean="0">
                <a:solidFill>
                  <a:schemeClr val="bg1"/>
                </a:solidFill>
              </a:rPr>
              <a:t>variables</a:t>
            </a:r>
          </a:p>
        </p:txBody>
      </p:sp>
    </p:spTree>
    <p:extLst>
      <p:ext uri="{BB962C8B-B14F-4D97-AF65-F5344CB8AC3E}">
        <p14:creationId xmlns:p14="http://schemas.microsoft.com/office/powerpoint/2010/main" val="4288939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80">
                                          <p:stCondLst>
                                            <p:cond delay="0"/>
                                          </p:stCondLst>
                                        </p:cTn>
                                        <p:tgtEl>
                                          <p:spTgt spid="9"/>
                                        </p:tgtEl>
                                      </p:cBhvr>
                                    </p:animEffect>
                                    <p:anim calcmode="lin" valueType="num">
                                      <p:cBhvr>
                                        <p:cTn id="2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2" dur="26">
                                          <p:stCondLst>
                                            <p:cond delay="650"/>
                                          </p:stCondLst>
                                        </p:cTn>
                                        <p:tgtEl>
                                          <p:spTgt spid="9"/>
                                        </p:tgtEl>
                                      </p:cBhvr>
                                      <p:to x="100000" y="60000"/>
                                    </p:animScale>
                                    <p:animScale>
                                      <p:cBhvr>
                                        <p:cTn id="33" dur="166" decel="50000">
                                          <p:stCondLst>
                                            <p:cond delay="676"/>
                                          </p:stCondLst>
                                        </p:cTn>
                                        <p:tgtEl>
                                          <p:spTgt spid="9"/>
                                        </p:tgtEl>
                                      </p:cBhvr>
                                      <p:to x="100000" y="100000"/>
                                    </p:animScale>
                                    <p:animScale>
                                      <p:cBhvr>
                                        <p:cTn id="34" dur="26">
                                          <p:stCondLst>
                                            <p:cond delay="1312"/>
                                          </p:stCondLst>
                                        </p:cTn>
                                        <p:tgtEl>
                                          <p:spTgt spid="9"/>
                                        </p:tgtEl>
                                      </p:cBhvr>
                                      <p:to x="100000" y="80000"/>
                                    </p:animScale>
                                    <p:animScale>
                                      <p:cBhvr>
                                        <p:cTn id="35" dur="166" decel="50000">
                                          <p:stCondLst>
                                            <p:cond delay="1338"/>
                                          </p:stCondLst>
                                        </p:cTn>
                                        <p:tgtEl>
                                          <p:spTgt spid="9"/>
                                        </p:tgtEl>
                                      </p:cBhvr>
                                      <p:to x="100000" y="100000"/>
                                    </p:animScale>
                                    <p:animScale>
                                      <p:cBhvr>
                                        <p:cTn id="36" dur="26">
                                          <p:stCondLst>
                                            <p:cond delay="1642"/>
                                          </p:stCondLst>
                                        </p:cTn>
                                        <p:tgtEl>
                                          <p:spTgt spid="9"/>
                                        </p:tgtEl>
                                      </p:cBhvr>
                                      <p:to x="100000" y="90000"/>
                                    </p:animScale>
                                    <p:animScale>
                                      <p:cBhvr>
                                        <p:cTn id="37" dur="166" decel="50000">
                                          <p:stCondLst>
                                            <p:cond delay="1668"/>
                                          </p:stCondLst>
                                        </p:cTn>
                                        <p:tgtEl>
                                          <p:spTgt spid="9"/>
                                        </p:tgtEl>
                                      </p:cBhvr>
                                      <p:to x="100000" y="100000"/>
                                    </p:animScale>
                                    <p:animScale>
                                      <p:cBhvr>
                                        <p:cTn id="38" dur="26">
                                          <p:stCondLst>
                                            <p:cond delay="1808"/>
                                          </p:stCondLst>
                                        </p:cTn>
                                        <p:tgtEl>
                                          <p:spTgt spid="9"/>
                                        </p:tgtEl>
                                      </p:cBhvr>
                                      <p:to x="100000" y="95000"/>
                                    </p:animScale>
                                    <p:animScale>
                                      <p:cBhvr>
                                        <p:cTn id="39" dur="166" decel="50000">
                                          <p:stCondLst>
                                            <p:cond delay="1834"/>
                                          </p:stCondLst>
                                        </p:cTn>
                                        <p:tgtEl>
                                          <p:spTgt spid="9"/>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ppt_w</p:attrName>
                                        </p:attrNameLst>
                                      </p:cBhvr>
                                      <p:tavLst>
                                        <p:tav tm="0">
                                          <p:val>
                                            <p:fltVal val="0"/>
                                          </p:val>
                                        </p:tav>
                                        <p:tav tm="100000">
                                          <p:val>
                                            <p:strVal val="#ppt_w"/>
                                          </p:val>
                                        </p:tav>
                                      </p:tavLst>
                                    </p:anim>
                                    <p:anim calcmode="lin" valueType="num">
                                      <p:cBhvr>
                                        <p:cTn id="45" dur="1000" fill="hold"/>
                                        <p:tgtEl>
                                          <p:spTgt spid="10"/>
                                        </p:tgtEl>
                                        <p:attrNameLst>
                                          <p:attrName>ppt_h</p:attrName>
                                        </p:attrNameLst>
                                      </p:cBhvr>
                                      <p:tavLst>
                                        <p:tav tm="0">
                                          <p:val>
                                            <p:fltVal val="0"/>
                                          </p:val>
                                        </p:tav>
                                        <p:tav tm="100000">
                                          <p:val>
                                            <p:strVal val="#ppt_h"/>
                                          </p:val>
                                        </p:tav>
                                      </p:tavLst>
                                    </p:anim>
                                    <p:anim calcmode="lin" valueType="num">
                                      <p:cBhvr>
                                        <p:cTn id="46" dur="1000" fill="hold"/>
                                        <p:tgtEl>
                                          <p:spTgt spid="10"/>
                                        </p:tgtEl>
                                        <p:attrNameLst>
                                          <p:attrName>style.rotation</p:attrName>
                                        </p:attrNameLst>
                                      </p:cBhvr>
                                      <p:tavLst>
                                        <p:tav tm="0">
                                          <p:val>
                                            <p:fltVal val="90"/>
                                          </p:val>
                                        </p:tav>
                                        <p:tav tm="100000">
                                          <p:val>
                                            <p:fltVal val="0"/>
                                          </p:val>
                                        </p:tav>
                                      </p:tavLst>
                                    </p:anim>
                                    <p:animEffect transition="in" filter="fade">
                                      <p:cBhvr>
                                        <p:cTn id="4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7467600" cy="1143000"/>
          </a:xfrm>
        </p:spPr>
        <p:txBody>
          <a:bodyPr/>
          <a:lstStyle/>
          <a:p>
            <a:r>
              <a:rPr lang="es-ES" dirty="0" smtClean="0"/>
              <a:t>ACOPLAMIENTO CONT.</a:t>
            </a:r>
            <a:endParaRPr lang="es-AR" dirty="0"/>
          </a:p>
        </p:txBody>
      </p:sp>
      <p:sp>
        <p:nvSpPr>
          <p:cNvPr id="3" name="2 Marcador de contenido"/>
          <p:cNvSpPr>
            <a:spLocks noGrp="1"/>
          </p:cNvSpPr>
          <p:nvPr>
            <p:ph idx="1"/>
          </p:nvPr>
        </p:nvSpPr>
        <p:spPr>
          <a:xfrm>
            <a:off x="467544" y="836712"/>
            <a:ext cx="8496944" cy="4525963"/>
          </a:xfrm>
        </p:spPr>
        <p:txBody>
          <a:bodyPr/>
          <a:lstStyle/>
          <a:p>
            <a:r>
              <a:rPr lang="es-ES" dirty="0"/>
              <a:t>Tipos de acoplamiento (mejor a peor) cont.</a:t>
            </a:r>
          </a:p>
          <a:p>
            <a:pPr lvl="1"/>
            <a:r>
              <a:rPr lang="es-ES" dirty="0" smtClean="0"/>
              <a:t>V)  Acoplamiento patológico o de contenido: cuando un módulo utiliza el código de otro o modifica sus variables locales.</a:t>
            </a:r>
          </a:p>
          <a:p>
            <a:pPr lvl="1"/>
            <a:r>
              <a:rPr lang="es-ES" dirty="0" smtClean="0"/>
              <a:t>Hoy en día los lenguajes estructurados impiden este tipo de acoplamiento.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516676"/>
            <a:ext cx="5652864" cy="3341324"/>
          </a:xfrm>
          <a:prstGeom prst="rect">
            <a:avLst/>
          </a:prstGeom>
        </p:spPr>
      </p:pic>
    </p:spTree>
    <p:extLst>
      <p:ext uri="{BB962C8B-B14F-4D97-AF65-F5344CB8AC3E}">
        <p14:creationId xmlns:p14="http://schemas.microsoft.com/office/powerpoint/2010/main" val="1972369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COHESIÓN</a:t>
            </a:r>
            <a:endParaRPr lang="es-AR" dirty="0"/>
          </a:p>
        </p:txBody>
      </p:sp>
      <p:sp>
        <p:nvSpPr>
          <p:cNvPr id="3" name="2 Marcador de contenido"/>
          <p:cNvSpPr>
            <a:spLocks noGrp="1"/>
          </p:cNvSpPr>
          <p:nvPr>
            <p:ph idx="1"/>
          </p:nvPr>
        </p:nvSpPr>
        <p:spPr/>
        <p:txBody>
          <a:bodyPr>
            <a:normAutofit lnSpcReduction="10000"/>
          </a:bodyPr>
          <a:lstStyle/>
          <a:p>
            <a:r>
              <a:rPr lang="es-ES" dirty="0" smtClean="0"/>
              <a:t>La forma de agrupar módulos en una unidad mayor.</a:t>
            </a:r>
          </a:p>
          <a:p>
            <a:r>
              <a:rPr lang="es-ES" dirty="0" smtClean="0"/>
              <a:t>Tipos de cohesión (Aceptable)</a:t>
            </a:r>
          </a:p>
          <a:p>
            <a:pPr lvl="1"/>
            <a:r>
              <a:rPr lang="es-ES" dirty="0" smtClean="0"/>
              <a:t>I)  Cohesión funcional: es la mejor cohesión posible. Agrupamos módulos teniendo en cuenta que todos ellos contribuyen al mismo fin. Por lo general este tipo de módulos tiene acoplamiento algo, por lo tanto es mejor tenerlos juntos. Ejemplo: calcular un promedio, se necesitan 3 funciones que se llaman entre si.</a:t>
            </a:r>
            <a:endParaRPr lang="es-AR" dirty="0"/>
          </a:p>
        </p:txBody>
      </p:sp>
    </p:spTree>
    <p:extLst>
      <p:ext uri="{BB962C8B-B14F-4D97-AF65-F5344CB8AC3E}">
        <p14:creationId xmlns:p14="http://schemas.microsoft.com/office/powerpoint/2010/main" val="262357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COHESIÓN CONT.</a:t>
            </a:r>
            <a:endParaRPr lang="es-AR" dirty="0"/>
          </a:p>
        </p:txBody>
      </p:sp>
      <p:sp>
        <p:nvSpPr>
          <p:cNvPr id="3" name="2 Marcador de contenido"/>
          <p:cNvSpPr>
            <a:spLocks noGrp="1"/>
          </p:cNvSpPr>
          <p:nvPr>
            <p:ph idx="1"/>
          </p:nvPr>
        </p:nvSpPr>
        <p:spPr/>
        <p:txBody>
          <a:bodyPr>
            <a:normAutofit/>
          </a:bodyPr>
          <a:lstStyle/>
          <a:p>
            <a:r>
              <a:rPr lang="es-ES" dirty="0"/>
              <a:t>Tipos de cohesión </a:t>
            </a:r>
            <a:r>
              <a:rPr lang="es-ES" dirty="0" smtClean="0"/>
              <a:t>(Aceptable)</a:t>
            </a:r>
            <a:r>
              <a:rPr lang="es-AR" dirty="0" smtClean="0"/>
              <a:t> cont.</a:t>
            </a:r>
          </a:p>
          <a:p>
            <a:pPr lvl="1"/>
            <a:r>
              <a:rPr lang="es-ES" dirty="0" smtClean="0"/>
              <a:t>Cohesión secuencial: agrupamos módulos que producen resultados que han de utilizarse en otro módulo. Siguiendo con el ejemplo de promedio, se necesitan las funciones «suma» y «contar» ellas van a ser utilizadas por «promedio», entonces las funcionen mencionadas primero van escritas por encima de la función «promedio», no por debajo de ésta.</a:t>
            </a:r>
            <a:endParaRPr lang="es-AR" dirty="0" smtClean="0"/>
          </a:p>
          <a:p>
            <a:pPr lvl="1"/>
            <a:endParaRPr lang="es-AR" dirty="0" smtClean="0"/>
          </a:p>
          <a:p>
            <a:pPr lvl="1"/>
            <a:endParaRPr lang="es-ES" dirty="0"/>
          </a:p>
        </p:txBody>
      </p:sp>
    </p:spTree>
    <p:extLst>
      <p:ext uri="{BB962C8B-B14F-4D97-AF65-F5344CB8AC3E}">
        <p14:creationId xmlns:p14="http://schemas.microsoft.com/office/powerpoint/2010/main" val="3839007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COHESION CONT.</a:t>
            </a:r>
            <a:endParaRPr lang="es-AR" dirty="0"/>
          </a:p>
        </p:txBody>
      </p:sp>
      <p:sp>
        <p:nvSpPr>
          <p:cNvPr id="3" name="2 Marcador de contenido"/>
          <p:cNvSpPr>
            <a:spLocks noGrp="1"/>
          </p:cNvSpPr>
          <p:nvPr>
            <p:ph idx="1"/>
          </p:nvPr>
        </p:nvSpPr>
        <p:spPr/>
        <p:txBody>
          <a:bodyPr/>
          <a:lstStyle/>
          <a:p>
            <a:r>
              <a:rPr lang="es-ES" dirty="0"/>
              <a:t>Tipos de cohesión (Aceptable)</a:t>
            </a:r>
            <a:r>
              <a:rPr lang="es-AR" dirty="0"/>
              <a:t> cont.</a:t>
            </a:r>
          </a:p>
          <a:p>
            <a:pPr lvl="1"/>
            <a:r>
              <a:rPr lang="es-ES" dirty="0" smtClean="0"/>
              <a:t>Cohesión de comunicación: los módulos trabajan sobre el mismo conjunto de datos. Ejemplo: si estamos haciendo funciones con pilas entre medio de ellas no ponemos una función que sume dos enteros.</a:t>
            </a:r>
          </a:p>
          <a:p>
            <a:pPr lvl="1"/>
            <a:r>
              <a:rPr lang="es-ES" dirty="0" smtClean="0"/>
              <a:t>Cohesión temporal: las operaciones se incluyen en un módulo porque han de realizarse al mismo tiempo. Ejemplo inicialización.</a:t>
            </a:r>
            <a:endParaRPr lang="es-AR" dirty="0"/>
          </a:p>
        </p:txBody>
      </p:sp>
    </p:spTree>
    <p:extLst>
      <p:ext uri="{BB962C8B-B14F-4D97-AF65-F5344CB8AC3E}">
        <p14:creationId xmlns:p14="http://schemas.microsoft.com/office/powerpoint/2010/main" val="3464456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COHESIÓN CONT.</a:t>
            </a:r>
            <a:endParaRPr lang="es-AR" dirty="0"/>
          </a:p>
        </p:txBody>
      </p:sp>
      <p:sp>
        <p:nvSpPr>
          <p:cNvPr id="3" name="2 Marcador de contenido"/>
          <p:cNvSpPr>
            <a:spLocks noGrp="1"/>
          </p:cNvSpPr>
          <p:nvPr>
            <p:ph idx="1"/>
          </p:nvPr>
        </p:nvSpPr>
        <p:spPr/>
        <p:txBody>
          <a:bodyPr>
            <a:normAutofit lnSpcReduction="10000"/>
          </a:bodyPr>
          <a:lstStyle/>
          <a:p>
            <a:r>
              <a:rPr lang="es-ES" dirty="0"/>
              <a:t>Tipos de cohesión </a:t>
            </a:r>
            <a:r>
              <a:rPr lang="es-ES" dirty="0" smtClean="0"/>
              <a:t>(Inaceptable)</a:t>
            </a:r>
            <a:endParaRPr lang="es-AR" dirty="0" smtClean="0"/>
          </a:p>
          <a:p>
            <a:pPr lvl="1"/>
            <a:r>
              <a:rPr lang="es-ES" dirty="0" smtClean="0"/>
              <a:t>Cohesión procedural: un módulo contiene operaciones que se realizan en un orden concreto pero no tienen relación entre sí. Ejemplo: que una función para sumar pida al usuario que ingrese los dos valores a ser sumados.</a:t>
            </a:r>
          </a:p>
          <a:p>
            <a:pPr lvl="1"/>
            <a:r>
              <a:rPr lang="es-ES" dirty="0" smtClean="0"/>
              <a:t>Cohesión lógica:  los módulos realizan trabajo en una misma categoría lógica. Ejemplo: una librería de </a:t>
            </a:r>
            <a:r>
              <a:rPr lang="es-ES" smtClean="0"/>
              <a:t>funciones matemáticas.</a:t>
            </a:r>
            <a:endParaRPr lang="es-AR" dirty="0"/>
          </a:p>
          <a:p>
            <a:endParaRPr lang="es-AR" dirty="0"/>
          </a:p>
        </p:txBody>
      </p:sp>
    </p:spTree>
    <p:extLst>
      <p:ext uri="{BB962C8B-B14F-4D97-AF65-F5344CB8AC3E}">
        <p14:creationId xmlns:p14="http://schemas.microsoft.com/office/powerpoint/2010/main" val="1045504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COHESION CONT.</a:t>
            </a:r>
            <a:endParaRPr lang="es-AR" dirty="0"/>
          </a:p>
        </p:txBody>
      </p:sp>
      <p:sp>
        <p:nvSpPr>
          <p:cNvPr id="5" name="4 Marcador de contenido"/>
          <p:cNvSpPr>
            <a:spLocks noGrp="1"/>
          </p:cNvSpPr>
          <p:nvPr>
            <p:ph idx="1"/>
          </p:nvPr>
        </p:nvSpPr>
        <p:spPr/>
        <p:txBody>
          <a:bodyPr/>
          <a:lstStyle/>
          <a:p>
            <a:r>
              <a:rPr lang="es-ES" dirty="0"/>
              <a:t>Tipos de cohesión (Inaceptable)</a:t>
            </a:r>
            <a:r>
              <a:rPr lang="es-AR" dirty="0"/>
              <a:t> </a:t>
            </a:r>
            <a:r>
              <a:rPr lang="es-AR" dirty="0" smtClean="0"/>
              <a:t>cont.</a:t>
            </a:r>
          </a:p>
          <a:p>
            <a:pPr lvl="1"/>
            <a:r>
              <a:rPr lang="es-ES" dirty="0" smtClean="0"/>
              <a:t>Cohesión coincidental: cuando las operaciones de los módulos no guardan ninguna relación entre ellos</a:t>
            </a:r>
            <a:endParaRPr lang="es-AR" dirty="0"/>
          </a:p>
        </p:txBody>
      </p:sp>
    </p:spTree>
    <p:extLst>
      <p:ext uri="{BB962C8B-B14F-4D97-AF65-F5344CB8AC3E}">
        <p14:creationId xmlns:p14="http://schemas.microsoft.com/office/powerpoint/2010/main" val="329232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a:t>
            </a:r>
            <a:endParaRPr lang="es-AR" dirty="0"/>
          </a:p>
        </p:txBody>
      </p:sp>
      <p:sp>
        <p:nvSpPr>
          <p:cNvPr id="3" name="2 Marcador de contenido"/>
          <p:cNvSpPr>
            <a:spLocks noGrp="1"/>
          </p:cNvSpPr>
          <p:nvPr>
            <p:ph idx="1"/>
          </p:nvPr>
        </p:nvSpPr>
        <p:spPr/>
        <p:txBody>
          <a:bodyPr/>
          <a:lstStyle/>
          <a:p>
            <a:r>
              <a:rPr lang="es-ES" dirty="0" smtClean="0"/>
              <a:t>Hay que mantener el acoplamiento lo más bajo posible y la cohesión lo más alta posible. Hay que tener buenos criterios para agrupar los módulos (alta cohesión) y mantenerlos lo mas independientes posibles (bajo acoplamiento). Esto facilita la reutilización de software y el desarrollo del software.</a:t>
            </a:r>
            <a:endParaRPr lang="es-AR" dirty="0"/>
          </a:p>
        </p:txBody>
      </p:sp>
    </p:spTree>
    <p:extLst>
      <p:ext uri="{BB962C8B-B14F-4D97-AF65-F5344CB8AC3E}">
        <p14:creationId xmlns:p14="http://schemas.microsoft.com/office/powerpoint/2010/main" val="1170403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a:t>
            </a:r>
            <a:endParaRPr lang="es-AR" dirty="0"/>
          </a:p>
        </p:txBody>
      </p:sp>
      <p:sp>
        <p:nvSpPr>
          <p:cNvPr id="3" name="2 Marcador de contenido"/>
          <p:cNvSpPr>
            <a:spLocks noGrp="1"/>
          </p:cNvSpPr>
          <p:nvPr>
            <p:ph idx="1"/>
          </p:nvPr>
        </p:nvSpPr>
        <p:spPr/>
        <p:txBody>
          <a:bodyPr/>
          <a:lstStyle/>
          <a:p>
            <a:r>
              <a:rPr lang="es-ES" dirty="0" smtClean="0"/>
              <a:t>Ejemplos de tipos de retorno con tipo de datos nativos.</a:t>
            </a:r>
          </a:p>
          <a:p>
            <a:pPr lvl="1"/>
            <a:r>
              <a:rPr lang="es-ES" dirty="0" smtClean="0"/>
              <a:t>VOID: la función no tiene retorno, no devuelve ningún valor.</a:t>
            </a:r>
          </a:p>
          <a:p>
            <a:pPr lvl="1"/>
            <a:r>
              <a:rPr lang="es-ES" dirty="0" smtClean="0"/>
              <a:t>INT: retorno de un valor entero.</a:t>
            </a:r>
          </a:p>
          <a:p>
            <a:pPr lvl="1"/>
            <a:r>
              <a:rPr lang="es-ES" dirty="0" smtClean="0"/>
              <a:t>FLOAT: retorno de un valor decimal</a:t>
            </a:r>
          </a:p>
          <a:p>
            <a:pPr lvl="1"/>
            <a:r>
              <a:rPr lang="es-ES" dirty="0" smtClean="0"/>
              <a:t>CHAR: retorno de un caracter.</a:t>
            </a:r>
            <a:endParaRPr lang="es-AR" b="1" dirty="0"/>
          </a:p>
        </p:txBody>
      </p:sp>
    </p:spTree>
    <p:extLst>
      <p:ext uri="{BB962C8B-B14F-4D97-AF65-F5344CB8AC3E}">
        <p14:creationId xmlns:p14="http://schemas.microsoft.com/office/powerpoint/2010/main" val="243112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a:t>
            </a:r>
            <a:endParaRPr lang="es-AR" dirty="0"/>
          </a:p>
        </p:txBody>
      </p:sp>
      <p:sp>
        <p:nvSpPr>
          <p:cNvPr id="3" name="2 Marcador de contenido"/>
          <p:cNvSpPr>
            <a:spLocks noGrp="1"/>
          </p:cNvSpPr>
          <p:nvPr>
            <p:ph idx="1"/>
          </p:nvPr>
        </p:nvSpPr>
        <p:spPr>
          <a:xfrm>
            <a:off x="467544" y="1268760"/>
            <a:ext cx="7467600" cy="4525963"/>
          </a:xfrm>
        </p:spPr>
        <p:txBody>
          <a:bodyPr/>
          <a:lstStyle/>
          <a:p>
            <a:r>
              <a:rPr lang="es-ES" dirty="0" smtClean="0"/>
              <a:t>Invocación de las funciones.</a:t>
            </a:r>
          </a:p>
          <a:p>
            <a:pPr lvl="1"/>
            <a:r>
              <a:rPr lang="es-ES" dirty="0" smtClean="0"/>
              <a:t>Con retorno:</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388" y="2325185"/>
            <a:ext cx="4940300" cy="2146300"/>
          </a:xfrm>
          <a:prstGeom prst="rect">
            <a:avLst/>
          </a:prstGeom>
        </p:spPr>
      </p:pic>
      <p:sp>
        <p:nvSpPr>
          <p:cNvPr id="5" name="4 Cerrar llave"/>
          <p:cNvSpPr/>
          <p:nvPr/>
        </p:nvSpPr>
        <p:spPr>
          <a:xfrm rot="16200000">
            <a:off x="2111985" y="3388246"/>
            <a:ext cx="432048" cy="1300368"/>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5 CuadroTexto"/>
          <p:cNvSpPr txBox="1"/>
          <p:nvPr/>
        </p:nvSpPr>
        <p:spPr>
          <a:xfrm>
            <a:off x="1789170" y="3307516"/>
            <a:ext cx="1159292" cy="646331"/>
          </a:xfrm>
          <a:prstGeom prst="rect">
            <a:avLst/>
          </a:prstGeom>
          <a:noFill/>
        </p:spPr>
        <p:txBody>
          <a:bodyPr wrap="none" rtlCol="0">
            <a:spAutoFit/>
          </a:bodyPr>
          <a:lstStyle/>
          <a:p>
            <a:r>
              <a:rPr lang="es-ES" dirty="0" smtClean="0">
                <a:solidFill>
                  <a:schemeClr val="bg1"/>
                </a:solidFill>
              </a:rPr>
              <a:t>Variable </a:t>
            </a:r>
          </a:p>
          <a:p>
            <a:r>
              <a:rPr lang="es-ES" dirty="0" smtClean="0">
                <a:solidFill>
                  <a:schemeClr val="bg1"/>
                </a:solidFill>
              </a:rPr>
              <a:t>receptora</a:t>
            </a:r>
            <a:endParaRPr lang="es-AR" dirty="0">
              <a:solidFill>
                <a:schemeClr val="bg1"/>
              </a:solidFill>
            </a:endParaRPr>
          </a:p>
        </p:txBody>
      </p:sp>
      <p:sp>
        <p:nvSpPr>
          <p:cNvPr id="7" name="6 Cerrar llave"/>
          <p:cNvSpPr/>
          <p:nvPr/>
        </p:nvSpPr>
        <p:spPr>
          <a:xfrm rot="5400000">
            <a:off x="3533709" y="3994162"/>
            <a:ext cx="216024" cy="731730"/>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7 CuadroTexto"/>
          <p:cNvSpPr txBox="1"/>
          <p:nvPr/>
        </p:nvSpPr>
        <p:spPr>
          <a:xfrm>
            <a:off x="3000433" y="4393589"/>
            <a:ext cx="1326004" cy="646331"/>
          </a:xfrm>
          <a:prstGeom prst="rect">
            <a:avLst/>
          </a:prstGeom>
          <a:noFill/>
        </p:spPr>
        <p:txBody>
          <a:bodyPr wrap="none" rtlCol="0">
            <a:spAutoFit/>
          </a:bodyPr>
          <a:lstStyle/>
          <a:p>
            <a:r>
              <a:rPr lang="es-ES" dirty="0" smtClean="0"/>
              <a:t>Nombre de</a:t>
            </a:r>
          </a:p>
          <a:p>
            <a:r>
              <a:rPr lang="es-ES" dirty="0" smtClean="0"/>
              <a:t>función</a:t>
            </a:r>
            <a:endParaRPr lang="es-AR" dirty="0"/>
          </a:p>
        </p:txBody>
      </p:sp>
      <p:sp>
        <p:nvSpPr>
          <p:cNvPr id="9" name="8 Cerrar llave"/>
          <p:cNvSpPr/>
          <p:nvPr/>
        </p:nvSpPr>
        <p:spPr>
          <a:xfrm rot="16200000">
            <a:off x="4218425" y="3539930"/>
            <a:ext cx="216024" cy="864096"/>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9 CuadroTexto"/>
          <p:cNvSpPr txBox="1"/>
          <p:nvPr/>
        </p:nvSpPr>
        <p:spPr>
          <a:xfrm>
            <a:off x="3275856" y="3326994"/>
            <a:ext cx="2223686" cy="646331"/>
          </a:xfrm>
          <a:prstGeom prst="rect">
            <a:avLst/>
          </a:prstGeom>
          <a:noFill/>
        </p:spPr>
        <p:txBody>
          <a:bodyPr wrap="none" rtlCol="0">
            <a:spAutoFit/>
          </a:bodyPr>
          <a:lstStyle/>
          <a:p>
            <a:pPr algn="ctr"/>
            <a:r>
              <a:rPr lang="es-ES" dirty="0" smtClean="0">
                <a:solidFill>
                  <a:schemeClr val="bg1"/>
                </a:solidFill>
              </a:rPr>
              <a:t>Lista de parámetros</a:t>
            </a:r>
            <a:endParaRPr lang="es-AR" dirty="0" smtClean="0">
              <a:solidFill>
                <a:schemeClr val="bg1"/>
              </a:solidFill>
            </a:endParaRPr>
          </a:p>
          <a:p>
            <a:pPr algn="ctr"/>
            <a:r>
              <a:rPr lang="es-ES" b="1" dirty="0" smtClean="0">
                <a:solidFill>
                  <a:schemeClr val="bg1"/>
                </a:solidFill>
              </a:rPr>
              <a:t>actuales</a:t>
            </a:r>
          </a:p>
        </p:txBody>
      </p:sp>
    </p:spTree>
    <p:extLst>
      <p:ext uri="{BB962C8B-B14F-4D97-AF65-F5344CB8AC3E}">
        <p14:creationId xmlns:p14="http://schemas.microsoft.com/office/powerpoint/2010/main" val="330842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a:t>
            </a:r>
            <a:endParaRPr lang="es-AR" dirty="0"/>
          </a:p>
        </p:txBody>
      </p:sp>
      <p:sp>
        <p:nvSpPr>
          <p:cNvPr id="3" name="2 Marcador de contenido"/>
          <p:cNvSpPr>
            <a:spLocks noGrp="1"/>
          </p:cNvSpPr>
          <p:nvPr>
            <p:ph idx="1"/>
          </p:nvPr>
        </p:nvSpPr>
        <p:spPr/>
        <p:txBody>
          <a:bodyPr/>
          <a:lstStyle/>
          <a:p>
            <a:r>
              <a:rPr lang="es-ES" dirty="0" smtClean="0"/>
              <a:t>Invocación de funciones.</a:t>
            </a:r>
          </a:p>
          <a:p>
            <a:pPr lvl="1"/>
            <a:r>
              <a:rPr lang="es-ES" dirty="0" smtClean="0"/>
              <a:t>Sin retorno:</a:t>
            </a:r>
          </a:p>
          <a:p>
            <a:pPr lvl="1"/>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708920"/>
            <a:ext cx="5397500" cy="2146300"/>
          </a:xfrm>
          <a:prstGeom prst="rect">
            <a:avLst/>
          </a:prstGeom>
        </p:spPr>
      </p:pic>
      <p:sp>
        <p:nvSpPr>
          <p:cNvPr id="5" name="4 Cerrar llave"/>
          <p:cNvSpPr/>
          <p:nvPr/>
        </p:nvSpPr>
        <p:spPr>
          <a:xfrm rot="5400000">
            <a:off x="1947199" y="4109585"/>
            <a:ext cx="432048" cy="1231117"/>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5 CuadroTexto"/>
          <p:cNvSpPr txBox="1"/>
          <p:nvPr/>
        </p:nvSpPr>
        <p:spPr>
          <a:xfrm>
            <a:off x="1452778" y="4955410"/>
            <a:ext cx="1326004" cy="646331"/>
          </a:xfrm>
          <a:prstGeom prst="rect">
            <a:avLst/>
          </a:prstGeom>
          <a:noFill/>
        </p:spPr>
        <p:txBody>
          <a:bodyPr wrap="none" rtlCol="0">
            <a:spAutoFit/>
          </a:bodyPr>
          <a:lstStyle/>
          <a:p>
            <a:r>
              <a:rPr lang="es-ES" dirty="0" smtClean="0"/>
              <a:t>Nombre de</a:t>
            </a:r>
          </a:p>
          <a:p>
            <a:r>
              <a:rPr lang="es-ES" dirty="0"/>
              <a:t>l</a:t>
            </a:r>
            <a:r>
              <a:rPr lang="es-ES" dirty="0" smtClean="0"/>
              <a:t>a función</a:t>
            </a:r>
            <a:endParaRPr lang="es-AR" dirty="0"/>
          </a:p>
        </p:txBody>
      </p:sp>
      <p:sp>
        <p:nvSpPr>
          <p:cNvPr id="7" name="6 Cerrar llave"/>
          <p:cNvSpPr/>
          <p:nvPr/>
        </p:nvSpPr>
        <p:spPr>
          <a:xfrm rot="5400000">
            <a:off x="3133442" y="4315518"/>
            <a:ext cx="316213" cy="963576"/>
          </a:xfrm>
          <a:prstGeom prst="rightBrace">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7 CuadroTexto"/>
          <p:cNvSpPr txBox="1"/>
          <p:nvPr/>
        </p:nvSpPr>
        <p:spPr>
          <a:xfrm>
            <a:off x="2809760" y="5085184"/>
            <a:ext cx="2223686" cy="646331"/>
          </a:xfrm>
          <a:prstGeom prst="rect">
            <a:avLst/>
          </a:prstGeom>
          <a:noFill/>
        </p:spPr>
        <p:txBody>
          <a:bodyPr wrap="none" rtlCol="0">
            <a:spAutoFit/>
          </a:bodyPr>
          <a:lstStyle/>
          <a:p>
            <a:pPr algn="ctr"/>
            <a:r>
              <a:rPr lang="es-ES" dirty="0" smtClean="0"/>
              <a:t>Lista de parámetros</a:t>
            </a:r>
          </a:p>
          <a:p>
            <a:pPr algn="ctr"/>
            <a:r>
              <a:rPr lang="es-ES" b="1" dirty="0" smtClean="0"/>
              <a:t>actuales</a:t>
            </a:r>
            <a:endParaRPr lang="es-AR" b="1" dirty="0"/>
          </a:p>
        </p:txBody>
      </p:sp>
    </p:spTree>
    <p:extLst>
      <p:ext uri="{BB962C8B-B14F-4D97-AF65-F5344CB8AC3E}">
        <p14:creationId xmlns:p14="http://schemas.microsoft.com/office/powerpoint/2010/main" val="2294284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a:t>
            </a:r>
            <a:endParaRPr lang="es-AR" dirty="0"/>
          </a:p>
        </p:txBody>
      </p:sp>
      <p:sp>
        <p:nvSpPr>
          <p:cNvPr id="3" name="2 Marcador de contenido"/>
          <p:cNvSpPr>
            <a:spLocks noGrp="1"/>
          </p:cNvSpPr>
          <p:nvPr>
            <p:ph idx="1"/>
          </p:nvPr>
        </p:nvSpPr>
        <p:spPr/>
        <p:txBody>
          <a:bodyPr/>
          <a:lstStyle/>
          <a:p>
            <a:r>
              <a:rPr lang="es-ES" dirty="0" smtClean="0"/>
              <a:t>Variables locales de las funciones:</a:t>
            </a:r>
          </a:p>
          <a:p>
            <a:pPr lvl="1"/>
            <a:r>
              <a:rPr lang="es-ES" dirty="0"/>
              <a:t>Sólo son reconocidas dentro de la misma función. Nacen cuando la función es invocada y mueren al finalizar dicha función</a:t>
            </a:r>
            <a:r>
              <a:rPr lang="es-ES" dirty="0" smtClean="0"/>
              <a:t>.</a:t>
            </a:r>
          </a:p>
          <a:p>
            <a:r>
              <a:rPr lang="es-ES" dirty="0" smtClean="0"/>
              <a:t>Variables globales:</a:t>
            </a:r>
          </a:p>
          <a:p>
            <a:pPr lvl="1"/>
            <a:r>
              <a:rPr lang="es-ES" dirty="0" smtClean="0"/>
              <a:t>Variables que se declaran fuera de toda función, existen a lo largo de todo el programa y pueden ser accedidas y modificadas desde cualquier función.</a:t>
            </a:r>
          </a:p>
          <a:p>
            <a:pPr lvl="1"/>
            <a:r>
              <a:rPr lang="es-ES" dirty="0" smtClean="0"/>
              <a:t>¡¡¡NO DEBEN USARSE!!!</a:t>
            </a:r>
          </a:p>
        </p:txBody>
      </p:sp>
    </p:spTree>
    <p:extLst>
      <p:ext uri="{BB962C8B-B14F-4D97-AF65-F5344CB8AC3E}">
        <p14:creationId xmlns:p14="http://schemas.microsoft.com/office/powerpoint/2010/main" val="2304601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PUNTEROS</a:t>
            </a:r>
            <a:endParaRPr lang="es-AR" dirty="0"/>
          </a:p>
        </p:txBody>
      </p:sp>
      <p:sp>
        <p:nvSpPr>
          <p:cNvPr id="3" name="2 Marcador de contenido"/>
          <p:cNvSpPr>
            <a:spLocks noGrp="1"/>
          </p:cNvSpPr>
          <p:nvPr>
            <p:ph idx="1"/>
          </p:nvPr>
        </p:nvSpPr>
        <p:spPr/>
        <p:txBody>
          <a:bodyPr>
            <a:normAutofit lnSpcReduction="10000"/>
          </a:bodyPr>
          <a:lstStyle/>
          <a:p>
            <a:r>
              <a:rPr lang="es-ES" dirty="0" smtClean="0"/>
              <a:t>Dirección de memoria.</a:t>
            </a:r>
          </a:p>
          <a:p>
            <a:pPr lvl="1"/>
            <a:r>
              <a:rPr lang="es-ES" dirty="0" smtClean="0"/>
              <a:t>Cada vez que declaramos una variable con su nombre, a nivel de Hardware los datos se almacenan en direcciones de memoria. El compilador es el que se encarga de hacer la traducción de «variable» a «dirección de memoria». Como programadores podemos saber la dirección de memoria asociada a la variable, pero no podemos asignarlo «manualmente», sino a través de funciones y operadores especiales.</a:t>
            </a:r>
            <a:endParaRPr lang="es-AR" dirty="0"/>
          </a:p>
        </p:txBody>
      </p:sp>
    </p:spTree>
    <p:extLst>
      <p:ext uri="{BB962C8B-B14F-4D97-AF65-F5344CB8AC3E}">
        <p14:creationId xmlns:p14="http://schemas.microsoft.com/office/powerpoint/2010/main" val="3690780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6302" y="116632"/>
            <a:ext cx="7467600" cy="1143000"/>
          </a:xfrm>
        </p:spPr>
        <p:txBody>
          <a:bodyPr/>
          <a:lstStyle/>
          <a:p>
            <a:r>
              <a:rPr lang="es-ES" dirty="0" smtClean="0"/>
              <a:t>PUNTEROS</a:t>
            </a:r>
            <a:endParaRPr lang="es-AR" dirty="0"/>
          </a:p>
        </p:txBody>
      </p:sp>
      <p:sp>
        <p:nvSpPr>
          <p:cNvPr id="3" name="2 Marcador de contenido"/>
          <p:cNvSpPr>
            <a:spLocks noGrp="1"/>
          </p:cNvSpPr>
          <p:nvPr>
            <p:ph idx="1"/>
          </p:nvPr>
        </p:nvSpPr>
        <p:spPr>
          <a:xfrm>
            <a:off x="395536" y="980728"/>
            <a:ext cx="7467600" cy="4525963"/>
          </a:xfrm>
        </p:spPr>
        <p:txBody>
          <a:bodyPr/>
          <a:lstStyle/>
          <a:p>
            <a:r>
              <a:rPr lang="es-ES" dirty="0" smtClean="0"/>
              <a:t>Operador &amp;</a:t>
            </a:r>
          </a:p>
          <a:p>
            <a:pPr lvl="1"/>
            <a:r>
              <a:rPr lang="es-ES" dirty="0" smtClean="0"/>
              <a:t>Este operador aplicado a una variable, devuelve la dirección de memoria de la misma.</a:t>
            </a:r>
          </a:p>
          <a:p>
            <a:pPr lvl="1"/>
            <a:r>
              <a:rPr lang="es-ES" dirty="0" smtClean="0"/>
              <a:t>Sintaxis: &amp;</a:t>
            </a:r>
            <a:r>
              <a:rPr lang="es-ES" dirty="0" err="1" smtClean="0"/>
              <a:t>nombreVariable</a:t>
            </a:r>
            <a:r>
              <a:rPr lang="es-ES" dirty="0" smtClean="0"/>
              <a:t>;</a:t>
            </a:r>
          </a:p>
          <a:p>
            <a:pPr lvl="1"/>
            <a:r>
              <a:rPr lang="es-ES" dirty="0" smtClean="0"/>
              <a:t>Puede asignarse a otra variable de tipo puntero o imprimirse por pantalla usando el operados «%p»</a:t>
            </a:r>
          </a:p>
          <a:p>
            <a:pPr lvl="1"/>
            <a:r>
              <a:rPr lang="es-ES" dirty="0" smtClean="0"/>
              <a:t>Ejemplo</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978400"/>
            <a:ext cx="7061200" cy="1879600"/>
          </a:xfrm>
          <a:prstGeom prst="rect">
            <a:avLst/>
          </a:prstGeom>
        </p:spPr>
      </p:pic>
    </p:spTree>
    <p:extLst>
      <p:ext uri="{BB962C8B-B14F-4D97-AF65-F5344CB8AC3E}">
        <p14:creationId xmlns:p14="http://schemas.microsoft.com/office/powerpoint/2010/main" val="172068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PUNTEROS</a:t>
            </a:r>
            <a:endParaRPr lang="es-AR" dirty="0"/>
          </a:p>
        </p:txBody>
      </p:sp>
      <p:sp>
        <p:nvSpPr>
          <p:cNvPr id="3" name="2 Marcador de contenido"/>
          <p:cNvSpPr>
            <a:spLocks noGrp="1"/>
          </p:cNvSpPr>
          <p:nvPr>
            <p:ph idx="1"/>
          </p:nvPr>
        </p:nvSpPr>
        <p:spPr>
          <a:xfrm>
            <a:off x="457200" y="1600200"/>
            <a:ext cx="7931224" cy="4525963"/>
          </a:xfrm>
        </p:spPr>
        <p:txBody>
          <a:bodyPr/>
          <a:lstStyle/>
          <a:p>
            <a:r>
              <a:rPr lang="es-ES" dirty="0" smtClean="0"/>
              <a:t>Definición: se denomina variable de tipo puntero a aquella que almacena como dato la dirección de memoria de otra variable.</a:t>
            </a:r>
          </a:p>
          <a:p>
            <a:r>
              <a:rPr lang="es-ES" dirty="0" smtClean="0"/>
              <a:t>Sintaxis: «</a:t>
            </a:r>
            <a:r>
              <a:rPr lang="es-ES" dirty="0" err="1" smtClean="0"/>
              <a:t>tipoDato</a:t>
            </a:r>
            <a:r>
              <a:rPr lang="es-ES" dirty="0" smtClean="0"/>
              <a:t>» * «</a:t>
            </a:r>
            <a:r>
              <a:rPr lang="es-ES" dirty="0" err="1" smtClean="0"/>
              <a:t>idVariable</a:t>
            </a:r>
            <a:r>
              <a:rPr lang="es-ES" dirty="0" smtClean="0"/>
              <a:t>»</a:t>
            </a:r>
          </a:p>
          <a:p>
            <a:r>
              <a:rPr lang="es-ES" dirty="0" smtClean="0"/>
              <a:t>Ejemplo: </a:t>
            </a:r>
            <a:r>
              <a:rPr lang="es-ES" b="1" dirty="0" err="1" smtClean="0">
                <a:solidFill>
                  <a:srgbClr val="0070C0"/>
                </a:solidFill>
              </a:rPr>
              <a:t>int</a:t>
            </a:r>
            <a:r>
              <a:rPr lang="es-ES" b="1" dirty="0" smtClean="0">
                <a:solidFill>
                  <a:srgbClr val="0070C0"/>
                </a:solidFill>
              </a:rPr>
              <a:t> </a:t>
            </a:r>
            <a:r>
              <a:rPr lang="es-ES" b="1" dirty="0" smtClean="0">
                <a:solidFill>
                  <a:srgbClr val="FF0000"/>
                </a:solidFill>
              </a:rPr>
              <a:t>* </a:t>
            </a:r>
            <a:r>
              <a:rPr lang="es-ES" b="1" dirty="0" smtClean="0"/>
              <a:t>p;</a:t>
            </a:r>
          </a:p>
          <a:p>
            <a:r>
              <a:rPr lang="es-ES" dirty="0" smtClean="0"/>
              <a:t>Para poder acceder a la variable «apuntada» se utiliza el mismo operador </a:t>
            </a:r>
            <a:r>
              <a:rPr lang="es-ES" dirty="0" smtClean="0">
                <a:solidFill>
                  <a:srgbClr val="FF0000"/>
                </a:solidFill>
              </a:rPr>
              <a:t>*</a:t>
            </a:r>
            <a:endParaRPr lang="es-ES" dirty="0" smtClean="0"/>
          </a:p>
          <a:p>
            <a:pPr marL="36576" indent="0">
              <a:buNone/>
            </a:pPr>
            <a:endParaRPr lang="es-AR" dirty="0">
              <a:solidFill>
                <a:srgbClr val="FF0000"/>
              </a:solidFill>
            </a:endParaRPr>
          </a:p>
        </p:txBody>
      </p:sp>
    </p:spTree>
    <p:extLst>
      <p:ext uri="{BB962C8B-B14F-4D97-AF65-F5344CB8AC3E}">
        <p14:creationId xmlns:p14="http://schemas.microsoft.com/office/powerpoint/2010/main" val="1723946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1417</TotalTime>
  <Words>1316</Words>
  <Application>Microsoft Office PowerPoint</Application>
  <PresentationFormat>Presentación en pantalla (4:3)</PresentationFormat>
  <Paragraphs>144</Paragraphs>
  <Slides>29</Slides>
  <Notes>1</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Técnico</vt:lpstr>
      <vt:lpstr>REPASO FUNCIONES y punteros</vt:lpstr>
      <vt:lpstr>FUNCIONES</vt:lpstr>
      <vt:lpstr>FUNCIONES</vt:lpstr>
      <vt:lpstr>FUNCIONES</vt:lpstr>
      <vt:lpstr>FUNCIONES</vt:lpstr>
      <vt:lpstr>FUNCIONES</vt:lpstr>
      <vt:lpstr>PUNTEROS</vt:lpstr>
      <vt:lpstr>PUNTEROS</vt:lpstr>
      <vt:lpstr>PUNTEROS</vt:lpstr>
      <vt:lpstr>PUNTEROS</vt:lpstr>
      <vt:lpstr>PASAJES POR PARÁMETROS</vt:lpstr>
      <vt:lpstr>PASAJES POR PARÁMETROS</vt:lpstr>
      <vt:lpstr>PASAJE POR PARÁMETRO</vt:lpstr>
      <vt:lpstr>PASAJE POR PARÁMETRO</vt:lpstr>
      <vt:lpstr>PASAJE POR PARÁMETRO</vt:lpstr>
      <vt:lpstr>PASAJE POR PARÁMETRO</vt:lpstr>
      <vt:lpstr>PUNTEROS Y PASAJES</vt:lpstr>
      <vt:lpstr>PUNTEROS Y PASAJES</vt:lpstr>
      <vt:lpstr>ACOPLAMIENTO</vt:lpstr>
      <vt:lpstr>ACOPLAMIENTO CONT.</vt:lpstr>
      <vt:lpstr>ACOPLAMIENTO CONT.</vt:lpstr>
      <vt:lpstr>ACOPLAMIENTO CONT.</vt:lpstr>
      <vt:lpstr>ACOPLAMIENTO CONT.</vt:lpstr>
      <vt:lpstr>COHESIÓN</vt:lpstr>
      <vt:lpstr>COHESIÓN CONT.</vt:lpstr>
      <vt:lpstr>COHESION CONT.</vt:lpstr>
      <vt:lpstr>COHESIÓN CONT.</vt:lpstr>
      <vt:lpstr>COHESION CONT.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REPASO FUNCIONES</dc:title>
  <dc:creator>Gisela Rotatori</dc:creator>
  <cp:lastModifiedBy>Gisela Rotatori</cp:lastModifiedBy>
  <cp:revision>34</cp:revision>
  <dcterms:created xsi:type="dcterms:W3CDTF">2017-04-04T00:13:43Z</dcterms:created>
  <dcterms:modified xsi:type="dcterms:W3CDTF">2017-04-05T15:04:53Z</dcterms:modified>
</cp:coreProperties>
</file>