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31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68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6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14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4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4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55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68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80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17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9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47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26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13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16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4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6245" y="1704684"/>
            <a:ext cx="4038599" cy="484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704684"/>
            <a:ext cx="4038599" cy="484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25675" y="6162767"/>
            <a:ext cx="548699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 [...]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741675" y="3600676"/>
            <a:ext cx="6400799" cy="90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s" i="1"/>
              <a:t>Vectores, Matrices y Strings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Acceso a sus elementos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582625"/>
            <a:ext cx="8468100" cy="496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" sz="2000" b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Reglas al acceder a los arrays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El operador </a:t>
            </a:r>
            <a:r>
              <a:rPr lang="es" b="1">
                <a:solidFill>
                  <a:schemeClr val="dk1"/>
                </a:solidFill>
              </a:rPr>
              <a:t>[ ]</a:t>
            </a:r>
            <a:r>
              <a:rPr lang="es">
                <a:solidFill>
                  <a:schemeClr val="dk1"/>
                </a:solidFill>
              </a:rPr>
              <a:t>, proporciona una manera fácil de acceder a un elemento del array. Por ejemplo si se tiene un array llamado </a:t>
            </a:r>
            <a:r>
              <a:rPr lang="es" b="1" i="1">
                <a:solidFill>
                  <a:schemeClr val="dk1"/>
                </a:solidFill>
              </a:rPr>
              <a:t>a </a:t>
            </a:r>
            <a:r>
              <a:rPr lang="es">
                <a:solidFill>
                  <a:schemeClr val="dk1"/>
                </a:solidFill>
              </a:rPr>
              <a:t>y una variable entera llamada </a:t>
            </a:r>
            <a:r>
              <a:rPr lang="es" b="1" i="1">
                <a:solidFill>
                  <a:schemeClr val="dk1"/>
                </a:solidFill>
              </a:rPr>
              <a:t>i</a:t>
            </a:r>
            <a:r>
              <a:rPr lang="es">
                <a:solidFill>
                  <a:schemeClr val="dk1"/>
                </a:solidFill>
              </a:rPr>
              <a:t>, entonces la expresión </a:t>
            </a:r>
            <a:r>
              <a:rPr lang="es" b="1" i="1">
                <a:solidFill>
                  <a:schemeClr val="dk1"/>
                </a:solidFill>
              </a:rPr>
              <a:t>a[i]</a:t>
            </a:r>
            <a:r>
              <a:rPr lang="es">
                <a:solidFill>
                  <a:schemeClr val="dk1"/>
                </a:solidFill>
              </a:rPr>
              <a:t> designa el elemento del array con índice </a:t>
            </a:r>
            <a:r>
              <a:rPr lang="es" b="1" i="1">
                <a:solidFill>
                  <a:schemeClr val="dk1"/>
                </a:solidFill>
              </a:rPr>
              <a:t>i</a:t>
            </a:r>
            <a:r>
              <a:rPr lang="es">
                <a:solidFill>
                  <a:schemeClr val="dk1"/>
                </a:solidFill>
              </a:rPr>
              <a:t>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Si un arreglo tiene </a:t>
            </a:r>
            <a:r>
              <a:rPr lang="es" b="1" i="1">
                <a:solidFill>
                  <a:schemeClr val="dk1"/>
                </a:solidFill>
              </a:rPr>
              <a:t>N</a:t>
            </a:r>
            <a:r>
              <a:rPr lang="es">
                <a:solidFill>
                  <a:schemeClr val="dk1"/>
                </a:solidFill>
              </a:rPr>
              <a:t> elementos, el valor del subíndice (lo que esta dentro del los corchetes) va desde </a:t>
            </a:r>
            <a:r>
              <a:rPr lang="es" b="1" i="1">
                <a:solidFill>
                  <a:schemeClr val="dk1"/>
                </a:solidFill>
              </a:rPr>
              <a:t>0</a:t>
            </a:r>
            <a:r>
              <a:rPr lang="es">
                <a:solidFill>
                  <a:schemeClr val="dk1"/>
                </a:solidFill>
              </a:rPr>
              <a:t> hasta </a:t>
            </a:r>
            <a:r>
              <a:rPr lang="es" b="1" i="1">
                <a:solidFill>
                  <a:schemeClr val="dk1"/>
                </a:solidFill>
              </a:rPr>
              <a:t>N-1</a:t>
            </a:r>
            <a:r>
              <a:rPr lang="es">
                <a:solidFill>
                  <a:schemeClr val="dk1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75" y="3650025"/>
            <a:ext cx="5456725" cy="2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7200" y="3761900"/>
            <a:ext cx="25239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600" b="1" i="1">
                <a:solidFill>
                  <a:schemeClr val="dk1"/>
                </a:solidFill>
              </a:rPr>
              <a:t>Un error común en programación se suele dar cuando se toma como índice un valor no válido (out-of-bounds array indexing). Esto es legal pero puede dar un comportamiento impredecible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75" y="5902800"/>
            <a:ext cx="21526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6250" y="1704680"/>
            <a:ext cx="4038599" cy="210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000" i="1" dirty="0"/>
              <a:t>Lectura de datos</a:t>
            </a:r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r>
              <a:rPr lang="es" sz="2000" dirty="0">
                <a:solidFill>
                  <a:srgbClr val="1155CC"/>
                </a:solidFill>
              </a:rPr>
              <a:t>variable </a:t>
            </a:r>
            <a:r>
              <a:rPr lang="es" sz="2000" dirty="0">
                <a:solidFill>
                  <a:srgbClr val="000000"/>
                </a:solidFill>
              </a:rPr>
              <a:t>= arreglo[</a:t>
            </a:r>
            <a:r>
              <a:rPr lang="es" sz="2000" dirty="0">
                <a:solidFill>
                  <a:srgbClr val="FF9900"/>
                </a:solidFill>
              </a:rPr>
              <a:t>indice</a:t>
            </a:r>
            <a:r>
              <a:rPr lang="es" sz="2000" dirty="0">
                <a:solidFill>
                  <a:srgbClr val="000000"/>
                </a:solidFill>
              </a:rPr>
              <a:t>];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648200" y="1704684"/>
            <a:ext cx="4038599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000" i="1" dirty="0"/>
              <a:t>Escritura de datos</a:t>
            </a:r>
          </a:p>
          <a:p>
            <a:pPr rtl="0">
              <a:spcBef>
                <a:spcPts val="0"/>
              </a:spcBef>
              <a:buNone/>
            </a:pPr>
            <a:endParaRPr sz="2000" dirty="0"/>
          </a:p>
          <a:p>
            <a:pPr rtl="0">
              <a:spcBef>
                <a:spcPts val="0"/>
              </a:spcBef>
              <a:buNone/>
            </a:pPr>
            <a:r>
              <a:rPr lang="es" sz="2000" dirty="0">
                <a:solidFill>
                  <a:schemeClr val="dk1"/>
                </a:solidFill>
              </a:rPr>
              <a:t>arreglo[</a:t>
            </a:r>
            <a:r>
              <a:rPr lang="es" sz="2000" dirty="0">
                <a:solidFill>
                  <a:srgbClr val="FF9900"/>
                </a:solidFill>
              </a:rPr>
              <a:t>indice</a:t>
            </a:r>
            <a:r>
              <a:rPr lang="es" sz="2000" dirty="0">
                <a:solidFill>
                  <a:schemeClr val="dk1"/>
                </a:solidFill>
              </a:rPr>
              <a:t>]= </a:t>
            </a:r>
            <a:r>
              <a:rPr lang="es" sz="2000" dirty="0">
                <a:solidFill>
                  <a:srgbClr val="1155CC"/>
                </a:solidFill>
              </a:rPr>
              <a:t>variable</a:t>
            </a:r>
            <a:r>
              <a:rPr lang="es" sz="2000" dirty="0">
                <a:solidFill>
                  <a:srgbClr val="000000"/>
                </a:solidFill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Acceso a sus elementos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75" y="2875625"/>
            <a:ext cx="16002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725" y="2875625"/>
            <a:ext cx="16478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75" y="4024550"/>
            <a:ext cx="5414522" cy="27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 rot="10800000">
            <a:off x="4947574" y="4590124"/>
            <a:ext cx="1926900" cy="108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Acceso a sus elementos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547875"/>
            <a:ext cx="8229600" cy="112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A menudo se emplean las estructuras cíclicas para el acceso a los elementos de un array. Entre las aplicaciones están: inicialización y acceso (para lectura o escritura) a los arrays.</a:t>
            </a:r>
            <a:r>
              <a:rPr lang="es">
                <a:solidFill>
                  <a:srgbClr val="4F81BD"/>
                </a:solidFill>
              </a:rPr>
              <a:t>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4F81BD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685337"/>
            <a:ext cx="3274380" cy="3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775" y="2988487"/>
            <a:ext cx="2807100" cy="3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Arreglos.</a:t>
            </a:r>
            <a:r>
              <a:rPr lang="es" sz="3000"/>
              <a:t> Pasaje de parámetros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213875" y="1624025"/>
            <a:ext cx="3258599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En C </a:t>
            </a:r>
            <a:r>
              <a:rPr lang="es" b="1">
                <a:solidFill>
                  <a:srgbClr val="000000"/>
                </a:solidFill>
              </a:rPr>
              <a:t>todos los arrays se pasan por referencia (dirección de memoria).</a:t>
            </a:r>
            <a:r>
              <a:rPr lang="es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Esto significa que cuando se llama a una función y se utiliza un </a:t>
            </a:r>
            <a:r>
              <a:rPr lang="es" b="1">
                <a:solidFill>
                  <a:srgbClr val="000000"/>
                </a:solidFill>
              </a:rPr>
              <a:t>array </a:t>
            </a:r>
            <a:r>
              <a:rPr lang="es">
                <a:solidFill>
                  <a:srgbClr val="000000"/>
                </a:solidFill>
              </a:rPr>
              <a:t> como parámetro, se debe tener mucho cuidado de no modificar el contenido del mismo en la función llamada.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 trata automáticamente la llamada a la función como si hubiera situado el operador de dirección &amp; delante del nombre del array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3" y="4224024"/>
            <a:ext cx="5671675" cy="24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23" y="1700808"/>
            <a:ext cx="4443120" cy="23762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Ejemplos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600"/>
              <a:t>Arreglos. </a:t>
            </a:r>
            <a:r>
              <a:rPr lang="es" sz="3000"/>
              <a:t>Ejemplos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5" y="953050"/>
            <a:ext cx="5388075" cy="49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150" y="4986775"/>
            <a:ext cx="6919575" cy="1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42575" y="71275"/>
            <a:ext cx="8554500" cy="78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s" sz="1900" b="1" i="1">
                <a:solidFill>
                  <a:schemeClr val="dk1"/>
                </a:solidFill>
              </a:rPr>
              <a:t>1- Escriba un programa que solicite al usuario el ingreso de un array de 5 elementos enteros y que despliegue luego su contenido.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Ejemplos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Arreglos. </a:t>
            </a:r>
            <a:r>
              <a:rPr lang="es" sz="3000"/>
              <a:t>Ejemplos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5" y="564737"/>
            <a:ext cx="7217125" cy="482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0" y="63500"/>
            <a:ext cx="85941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" sz="1900" b="1" i="1">
                <a:solidFill>
                  <a:schemeClr val="dk1"/>
                </a:solidFill>
              </a:rPr>
              <a:t>2 - Escriba un programa que sume los elementos de un vector dado.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650" y="5009875"/>
            <a:ext cx="7482875" cy="1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Arreglos. </a:t>
            </a:r>
            <a:r>
              <a:rPr lang="es" sz="3000"/>
              <a:t>Ejemplos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0" y="63500"/>
            <a:ext cx="89645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900" b="1" i="1">
                <a:solidFill>
                  <a:schemeClr val="dk1"/>
                </a:solidFill>
              </a:rPr>
              <a:t>3 - Escriba un programa que busque el elemento más grande de un array.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0" y="545600"/>
            <a:ext cx="6530949" cy="528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400" y="5303900"/>
            <a:ext cx="6735000" cy="9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200" b="1" i="1">
                <a:solidFill>
                  <a:srgbClr val="000000"/>
                </a:solidFill>
              </a:rPr>
              <a:t>Para pensar entre todos…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Escriba un programa que dado un array genere otro en orden inverso.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</a:rPr>
              <a:t>Dado un el vector {1,5,6,7,8} escribir un programa que genere otro vector con la suma del contenido de todo los elementos anteriores al índice actual: {1,6,12,19,27}.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>
                <a:solidFill>
                  <a:srgbClr val="000000"/>
                </a:solidFill>
              </a:rPr>
              <a:t>Fin, por ahora...</a:t>
            </a:r>
          </a:p>
          <a:p>
            <a:pPr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es" dirty="0">
                <a:solidFill>
                  <a:srgbClr val="000000"/>
                </a:solidFill>
              </a:rPr>
              <a:t>Un arreglo es un conjunto de variables del mismo tipo de dato, almacenadas bajo el mismo nombre. Cada una de las variables se diferencian entre sí por su posición (ubicación) y se encuentran ordenadas a partir de un subíndice. </a:t>
            </a:r>
          </a:p>
          <a:p>
            <a:pPr algn="just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algn="just" rtl="0">
              <a:spcBef>
                <a:spcPts val="0"/>
              </a:spcBef>
              <a:buNone/>
            </a:pPr>
            <a:r>
              <a:rPr lang="es" dirty="0">
                <a:solidFill>
                  <a:srgbClr val="000000"/>
                </a:solidFill>
              </a:rPr>
              <a:t>Supongamos una tabla dividida en celdas, cada celda es una variable perteneciente a esa colección. Por supuesto que todas las celdas son del mismo tipo de dato y pertenecen a la misma tabla.</a:t>
            </a:r>
          </a:p>
          <a:p>
            <a:pPr algn="just" rtl="0">
              <a:spcBef>
                <a:spcPts val="0"/>
              </a:spcBef>
              <a:buNone/>
            </a:pPr>
            <a:endParaRPr dirty="0"/>
          </a:p>
          <a:p>
            <a:pPr algn="just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00" y="4058375"/>
            <a:ext cx="3469074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575" y="5114100"/>
            <a:ext cx="1285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425" y="4576237"/>
            <a:ext cx="21240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 i="1"/>
              <a:t>Ejemplos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b="1" dirty="0">
                <a:solidFill>
                  <a:schemeClr val="dk1"/>
                </a:solidFill>
              </a:rPr>
              <a:t>Problema</a:t>
            </a:r>
            <a:r>
              <a:rPr lang="es" dirty="0">
                <a:solidFill>
                  <a:schemeClr val="dk1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chemeClr val="dk1"/>
                </a:solidFill>
              </a:rPr>
              <a:t>Supongamos una Empresa le solicita a usted un programa que le permita llevar un registro de la identificación de cada uno de los empleados.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 b="1" dirty="0">
                <a:solidFill>
                  <a:schemeClr val="dk1"/>
                </a:solidFill>
              </a:rPr>
              <a:t>¿Cómo lo haría?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rgbClr val="00B050"/>
                </a:solidFill>
              </a:rPr>
              <a:t>Solución 1</a:t>
            </a:r>
            <a:r>
              <a:rPr lang="es" dirty="0">
                <a:solidFill>
                  <a:srgbClr val="00B050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Crear una variable específica por empleado en la cual se almacena la identificación de cada uno de ellos..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 b="1" dirty="0">
                <a:solidFill>
                  <a:srgbClr val="0000FF"/>
                </a:solidFill>
              </a:rPr>
              <a:t>int </a:t>
            </a:r>
            <a:r>
              <a:rPr lang="es" sz="2000" b="1" dirty="0">
                <a:solidFill>
                  <a:schemeClr val="dk1"/>
                </a:solidFill>
              </a:rPr>
              <a:t>id1= </a:t>
            </a:r>
            <a:r>
              <a:rPr lang="es" sz="2000" b="1" dirty="0">
                <a:solidFill>
                  <a:srgbClr val="000000"/>
                </a:solidFill>
              </a:rPr>
              <a:t>1</a:t>
            </a:r>
            <a:r>
              <a:rPr lang="es" sz="2000" b="1" dirty="0">
                <a:solidFill>
                  <a:schemeClr val="dk1"/>
                </a:solidFill>
              </a:rPr>
              <a:t>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 b="1" dirty="0">
                <a:solidFill>
                  <a:srgbClr val="0000FF"/>
                </a:solidFill>
              </a:rPr>
              <a:t>int </a:t>
            </a:r>
            <a:r>
              <a:rPr lang="es" sz="2000" b="1" dirty="0">
                <a:solidFill>
                  <a:schemeClr val="dk1"/>
                </a:solidFill>
              </a:rPr>
              <a:t>id2= 2;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 b="1" dirty="0">
                <a:solidFill>
                  <a:srgbClr val="0000FF"/>
                </a:solidFill>
              </a:rPr>
              <a:t>int </a:t>
            </a:r>
            <a:r>
              <a:rPr lang="es" sz="2000" b="1" dirty="0">
                <a:solidFill>
                  <a:schemeClr val="dk1"/>
                </a:solidFill>
              </a:rPr>
              <a:t>id3= 3;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" sz="2000" b="1" dirty="0">
                <a:solidFill>
                  <a:srgbClr val="0000FF"/>
                </a:solidFill>
              </a:rPr>
              <a:t>int </a:t>
            </a:r>
            <a:r>
              <a:rPr lang="es" sz="2000" b="1" dirty="0">
                <a:solidFill>
                  <a:schemeClr val="dk1"/>
                </a:solidFill>
              </a:rPr>
              <a:t>id4= 4;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b="1" dirty="0">
                <a:solidFill>
                  <a:schemeClr val="dk1"/>
                </a:solidFill>
              </a:rPr>
              <a:t>Problema solución anterior</a:t>
            </a:r>
            <a:r>
              <a:rPr lang="es" dirty="0">
                <a:solidFill>
                  <a:schemeClr val="dk1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El problema se vuelve más difícil a medida que el número de empleados aumenta, pues implica la creación de más variables individuales (id5, id6, …).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Y, sumado a esto, dificultaría aún más el trabajo al tener que enviar estos datos a diferentes funciones del programa 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Imagínense la lista de parámetros formales de la función: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int funcionEjemplo(</a:t>
            </a:r>
            <a:r>
              <a:rPr lang="es" b="1" dirty="0">
                <a:solidFill>
                  <a:srgbClr val="0000FF"/>
                </a:solidFill>
              </a:rPr>
              <a:t>int</a:t>
            </a:r>
            <a:r>
              <a:rPr lang="es" b="1" dirty="0">
                <a:solidFill>
                  <a:schemeClr val="dk1"/>
                </a:solidFill>
              </a:rPr>
              <a:t> a1, </a:t>
            </a:r>
            <a:r>
              <a:rPr lang="es" b="1" dirty="0">
                <a:solidFill>
                  <a:srgbClr val="0000FF"/>
                </a:solidFill>
              </a:rPr>
              <a:t>int</a:t>
            </a:r>
            <a:r>
              <a:rPr lang="es" b="1" dirty="0">
                <a:solidFill>
                  <a:schemeClr val="dk1"/>
                </a:solidFill>
              </a:rPr>
              <a:t> a2, </a:t>
            </a:r>
            <a:r>
              <a:rPr lang="es" b="1" dirty="0">
                <a:solidFill>
                  <a:srgbClr val="0000FF"/>
                </a:solidFill>
              </a:rPr>
              <a:t>int</a:t>
            </a:r>
            <a:r>
              <a:rPr lang="es" b="1" dirty="0">
                <a:solidFill>
                  <a:schemeClr val="dk1"/>
                </a:solidFill>
              </a:rPr>
              <a:t> a3, </a:t>
            </a:r>
            <a:r>
              <a:rPr lang="es" b="1" dirty="0">
                <a:solidFill>
                  <a:srgbClr val="0000FF"/>
                </a:solidFill>
              </a:rPr>
              <a:t>int</a:t>
            </a:r>
            <a:r>
              <a:rPr lang="es" b="1" dirty="0">
                <a:solidFill>
                  <a:schemeClr val="dk1"/>
                </a:solidFill>
              </a:rPr>
              <a:t> a4, </a:t>
            </a:r>
            <a:r>
              <a:rPr lang="es" b="1" dirty="0">
                <a:solidFill>
                  <a:srgbClr val="0000FF"/>
                </a:solidFill>
              </a:rPr>
              <a:t>int</a:t>
            </a:r>
            <a:r>
              <a:rPr lang="es" b="1" dirty="0">
                <a:solidFill>
                  <a:schemeClr val="dk1"/>
                </a:solidFill>
              </a:rPr>
              <a:t> a5, </a:t>
            </a:r>
            <a:r>
              <a:rPr lang="es" b="1" dirty="0">
                <a:solidFill>
                  <a:srgbClr val="0000FF"/>
                </a:solidFill>
              </a:rPr>
              <a:t>int</a:t>
            </a:r>
            <a:r>
              <a:rPr lang="es" b="1" dirty="0">
                <a:solidFill>
                  <a:schemeClr val="dk1"/>
                </a:solidFill>
              </a:rPr>
              <a:t> a6, …. 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{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	// sentencias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}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 i="1"/>
              <a:t>Ejemplos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b="1" dirty="0">
                <a:solidFill>
                  <a:srgbClr val="00B050"/>
                </a:solidFill>
              </a:rPr>
              <a:t>Solución al problema anterior</a:t>
            </a:r>
            <a:r>
              <a:rPr lang="es" dirty="0">
                <a:solidFill>
                  <a:srgbClr val="00B050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En los arrays (arreglos) se encuentra la respuesta. Pues un array es como una caja para guardar elementos o como un archivador. Utiliza un sistema de indexación para encontrar el valor de cada una de las variables almacenadas en su interior.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rgbClr val="0000FF"/>
                </a:solidFill>
              </a:rPr>
              <a:t>int </a:t>
            </a:r>
            <a:r>
              <a:rPr lang="es" b="1" dirty="0">
                <a:solidFill>
                  <a:schemeClr val="dk1"/>
                </a:solidFill>
              </a:rPr>
              <a:t>idEmpleados [</a:t>
            </a:r>
            <a:r>
              <a:rPr lang="es" b="1" dirty="0">
                <a:solidFill>
                  <a:srgbClr val="FF0000"/>
                </a:solidFill>
              </a:rPr>
              <a:t>100</a:t>
            </a:r>
            <a:r>
              <a:rPr lang="es" b="1" dirty="0">
                <a:solidFill>
                  <a:schemeClr val="dk1"/>
                </a:solidFill>
              </a:rPr>
              <a:t>];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idEmpleados[</a:t>
            </a:r>
            <a:r>
              <a:rPr lang="es" b="1" dirty="0">
                <a:solidFill>
                  <a:srgbClr val="FF0000"/>
                </a:solidFill>
              </a:rPr>
              <a:t>0</a:t>
            </a:r>
            <a:r>
              <a:rPr lang="es" b="1" dirty="0">
                <a:solidFill>
                  <a:schemeClr val="dk1"/>
                </a:solidFill>
              </a:rPr>
              <a:t>]=1;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idEmpleados[</a:t>
            </a:r>
            <a:r>
              <a:rPr lang="es" b="1" dirty="0">
                <a:solidFill>
                  <a:srgbClr val="FF0000"/>
                </a:solidFill>
              </a:rPr>
              <a:t>1</a:t>
            </a:r>
            <a:r>
              <a:rPr lang="es" b="1" dirty="0">
                <a:solidFill>
                  <a:schemeClr val="dk1"/>
                </a:solidFill>
              </a:rPr>
              <a:t>]=2;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idEmpleados[</a:t>
            </a:r>
            <a:r>
              <a:rPr lang="es" b="1" dirty="0">
                <a:solidFill>
                  <a:srgbClr val="FF0000"/>
                </a:solidFill>
              </a:rPr>
              <a:t>2</a:t>
            </a:r>
            <a:r>
              <a:rPr lang="es" b="1" dirty="0">
                <a:solidFill>
                  <a:schemeClr val="dk1"/>
                </a:solidFill>
              </a:rPr>
              <a:t>]=3;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idEmpleados[</a:t>
            </a:r>
            <a:r>
              <a:rPr lang="es" b="1" dirty="0">
                <a:solidFill>
                  <a:srgbClr val="FF0000"/>
                </a:solidFill>
              </a:rPr>
              <a:t>3</a:t>
            </a:r>
            <a:r>
              <a:rPr lang="es" b="1" dirty="0">
                <a:solidFill>
                  <a:schemeClr val="dk1"/>
                </a:solidFill>
              </a:rPr>
              <a:t>]=4;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dirty="0">
                <a:solidFill>
                  <a:schemeClr val="dk1"/>
                </a:solidFill>
              </a:rPr>
              <a:t>….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b="1" dirty="0">
                <a:solidFill>
                  <a:schemeClr val="dk1"/>
                </a:solidFill>
              </a:rPr>
              <a:t>idEmpleados[</a:t>
            </a:r>
            <a:r>
              <a:rPr lang="es" b="1" dirty="0">
                <a:solidFill>
                  <a:srgbClr val="FF0000"/>
                </a:solidFill>
              </a:rPr>
              <a:t>99</a:t>
            </a:r>
            <a:r>
              <a:rPr lang="es" b="1" dirty="0">
                <a:solidFill>
                  <a:schemeClr val="dk1"/>
                </a:solidFill>
              </a:rPr>
              <a:t>]=100;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 i="1"/>
              <a:t>Ejemplos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51445" y="1704684"/>
            <a:ext cx="4038599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>
                <a:solidFill>
                  <a:srgbClr val="00B050"/>
                </a:solidFill>
              </a:rPr>
              <a:t>Notación</a:t>
            </a:r>
            <a:r>
              <a:rPr lang="es">
                <a:solidFill>
                  <a:srgbClr val="00B050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Un array, así como las variables ordinarias, </a:t>
            </a:r>
            <a:r>
              <a:rPr lang="es" b="1" i="1">
                <a:solidFill>
                  <a:schemeClr val="dk1"/>
                </a:solidFill>
              </a:rPr>
              <a:t>debe ser declarado antes de ser usado</a:t>
            </a:r>
            <a:r>
              <a:rPr lang="es">
                <a:solidFill>
                  <a:schemeClr val="dk1"/>
                </a:solidFill>
              </a:rPr>
              <a:t>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Cada pieza de dato en un array es llamada elemento.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La sintaxis para un elemento de un array </a:t>
            </a:r>
            <a:r>
              <a:rPr lang="es" b="1" i="1">
                <a:solidFill>
                  <a:schemeClr val="dk1"/>
                </a:solidFill>
              </a:rPr>
              <a:t>a </a:t>
            </a:r>
            <a:r>
              <a:rPr lang="es">
                <a:solidFill>
                  <a:schemeClr val="dk1"/>
                </a:solidFill>
              </a:rPr>
              <a:t>es </a:t>
            </a:r>
            <a:r>
              <a:rPr lang="es" b="1" i="1">
                <a:solidFill>
                  <a:schemeClr val="dk1"/>
                </a:solidFill>
              </a:rPr>
              <a:t>a[i]</a:t>
            </a:r>
            <a:r>
              <a:rPr lang="es">
                <a:solidFill>
                  <a:schemeClr val="dk1"/>
                </a:solidFill>
              </a:rPr>
              <a:t>, donde i es llamado índice del elemento del array.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876800" y="1704684"/>
            <a:ext cx="4038599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>
                <a:solidFill>
                  <a:srgbClr val="0000FF"/>
                </a:solidFill>
              </a:rPr>
              <a:t>int </a:t>
            </a:r>
            <a:r>
              <a:rPr lang="es" b="1">
                <a:solidFill>
                  <a:schemeClr val="dk1"/>
                </a:solidFill>
              </a:rPr>
              <a:t>idEmpleados [</a:t>
            </a:r>
            <a:r>
              <a:rPr lang="es" b="1">
                <a:solidFill>
                  <a:srgbClr val="FF0000"/>
                </a:solidFill>
              </a:rPr>
              <a:t>100</a:t>
            </a:r>
            <a:r>
              <a:rPr lang="es" b="1">
                <a:solidFill>
                  <a:schemeClr val="dk1"/>
                </a:solidFill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b="1" i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b="1" i="1">
                <a:solidFill>
                  <a:schemeClr val="dk1"/>
                </a:solidFill>
              </a:rPr>
              <a:t>idEmpleados</a:t>
            </a:r>
            <a:r>
              <a:rPr lang="es">
                <a:solidFill>
                  <a:schemeClr val="dk1"/>
                </a:solidFill>
              </a:rPr>
              <a:t> es un arreglo de 100 elementos de tipo </a:t>
            </a:r>
            <a:r>
              <a:rPr lang="es" b="1">
                <a:solidFill>
                  <a:srgbClr val="0000FF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. </a:t>
            </a:r>
          </a:p>
          <a:p>
            <a:pPr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75" y="2048700"/>
            <a:ext cx="1428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00" y="3225666"/>
            <a:ext cx="4038600" cy="220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425" y="1829975"/>
            <a:ext cx="228600" cy="17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425" y="3682420"/>
            <a:ext cx="228600" cy="110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Aspectos claves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375" y="5688631"/>
            <a:ext cx="8505625" cy="98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99600" y="1486900"/>
            <a:ext cx="4804800" cy="505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200" dirty="0">
                <a:solidFill>
                  <a:srgbClr val="000000"/>
                </a:solidFill>
              </a:rPr>
              <a:t>Sintaxis:</a:t>
            </a:r>
          </a:p>
          <a:p>
            <a:pPr algn="r" rtl="0">
              <a:spcBef>
                <a:spcPts val="0"/>
              </a:spcBef>
              <a:buNone/>
            </a:pPr>
            <a:r>
              <a:rPr lang="es" sz="2000" dirty="0">
                <a:solidFill>
                  <a:srgbClr val="0000FF"/>
                </a:solidFill>
              </a:rPr>
              <a:t>tipoDato </a:t>
            </a:r>
            <a:r>
              <a:rPr lang="es" sz="2000" b="1" dirty="0">
                <a:solidFill>
                  <a:srgbClr val="000000"/>
                </a:solidFill>
              </a:rPr>
              <a:t>nombre_array </a:t>
            </a:r>
            <a:r>
              <a:rPr lang="es" sz="2000" dirty="0">
                <a:solidFill>
                  <a:srgbClr val="000000"/>
                </a:solidFill>
              </a:rPr>
              <a:t>[</a:t>
            </a:r>
            <a:r>
              <a:rPr lang="es" sz="2000" dirty="0">
                <a:solidFill>
                  <a:srgbClr val="FF9900"/>
                </a:solidFill>
              </a:rPr>
              <a:t>dimension</a:t>
            </a:r>
            <a:r>
              <a:rPr lang="es" sz="2000" dirty="0">
                <a:solidFill>
                  <a:srgbClr val="000000"/>
                </a:solidFill>
              </a:rPr>
              <a:t>];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1900" dirty="0">
                <a:solidFill>
                  <a:srgbClr val="0000FF"/>
                </a:solidFill>
              </a:rPr>
              <a:t>tipoDato:</a:t>
            </a:r>
            <a:r>
              <a:rPr lang="es" sz="1900" dirty="0">
                <a:solidFill>
                  <a:srgbClr val="000000"/>
                </a:solidFill>
              </a:rPr>
              <a:t> es uno de los tipos de datos conocidos (int, float, char) o uno declarado por el programador.</a:t>
            </a:r>
          </a:p>
          <a:p>
            <a:pPr rtl="0">
              <a:spcBef>
                <a:spcPts val="0"/>
              </a:spcBef>
              <a:buNone/>
            </a:pPr>
            <a:endParaRPr sz="19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s" sz="1900" b="1" dirty="0">
                <a:solidFill>
                  <a:srgbClr val="000000"/>
                </a:solidFill>
              </a:rPr>
              <a:t>nombre_array</a:t>
            </a:r>
            <a:r>
              <a:rPr lang="es" sz="1900" dirty="0">
                <a:solidFill>
                  <a:srgbClr val="000000"/>
                </a:solidFill>
              </a:rPr>
              <a:t>: es el nombre con el cual identificamos al arreglo, como lo hacemos con las variables simples.</a:t>
            </a:r>
          </a:p>
          <a:p>
            <a:pPr rtl="0">
              <a:spcBef>
                <a:spcPts val="0"/>
              </a:spcBef>
              <a:buNone/>
            </a:pPr>
            <a:endParaRPr sz="19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" sz="1900" dirty="0">
                <a:solidFill>
                  <a:srgbClr val="FF9900"/>
                </a:solidFill>
              </a:rPr>
              <a:t>dimensión:</a:t>
            </a:r>
            <a:r>
              <a:rPr lang="es" sz="1900" dirty="0">
                <a:solidFill>
                  <a:srgbClr val="000000"/>
                </a:solidFill>
              </a:rPr>
              <a:t> es el número de elementos que tiene el arreglo. La dimensión está limitada al espacio disponible en  memoria.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5161325" y="1975575"/>
            <a:ext cx="3792599" cy="3613499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i="1">
                <a:solidFill>
                  <a:schemeClr val="dk1"/>
                </a:solidFill>
              </a:rPr>
              <a:t>Antes de usar un array, este debe ser declarado.</a:t>
            </a:r>
          </a:p>
          <a:p>
            <a:pPr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i="1">
              <a:solidFill>
                <a:schemeClr val="dk1"/>
              </a:solidFill>
            </a:endParaRPr>
          </a:p>
          <a:p>
            <a:pPr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i="1">
                <a:solidFill>
                  <a:schemeClr val="dk1"/>
                </a:solidFill>
              </a:rPr>
              <a:t>Durante la declaración, localizaciones consecutivas de memoria son reservadas para el array y todos sus elementos.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i="1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i="1">
                <a:solidFill>
                  <a:schemeClr val="dk1"/>
                </a:solidFill>
              </a:rPr>
              <a:t>Después de la declaración no se puede asumir que todos los elementos han sido inicializados a 0, los valores iniciales pueden ser basura.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Declaración e Inicialización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5" y="6079977"/>
            <a:ext cx="8941450" cy="7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61913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Como en la declaración de variables ordinarias, es posible inicializar arrays durante su declaración, lo cual </a:t>
            </a:r>
            <a:r>
              <a:rPr lang="es" b="1" dirty="0">
                <a:solidFill>
                  <a:schemeClr val="dk1"/>
                </a:solidFill>
              </a:rPr>
              <a:t>se hace por medio de una lista de inicialización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b="1" u="sng" dirty="0">
                <a:solidFill>
                  <a:schemeClr val="dk1"/>
                </a:solidFill>
              </a:rPr>
              <a:t>usando llaves </a:t>
            </a:r>
            <a:r>
              <a:rPr lang="es" dirty="0">
                <a:solidFill>
                  <a:schemeClr val="dk1"/>
                </a:solidFill>
              </a:rPr>
              <a:t>({}) </a:t>
            </a:r>
            <a:r>
              <a:rPr lang="es" sz="2000" b="1" dirty="0">
                <a:solidFill>
                  <a:srgbClr val="F3650D"/>
                </a:solidFill>
              </a:rPr>
              <a:t>=&gt;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000" dirty="0">
                <a:solidFill>
                  <a:schemeClr val="dk1"/>
                </a:solidFill>
              </a:rPr>
              <a:t>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 b="1" u="sng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ALGUNAS REGLAS AL INICIALIZAR ARRAYS: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•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dirty="0">
                <a:solidFill>
                  <a:schemeClr val="dk1"/>
                </a:solidFill>
              </a:rPr>
              <a:t>Si la lista de los elementos es más corta que el número de elementos del array, el resto de los elementos será inicializado a cero.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dirty="0">
                <a:solidFill>
                  <a:schemeClr val="dk1"/>
                </a:solidFill>
              </a:rPr>
              <a:t>•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solidFill>
                  <a:schemeClr val="dk1"/>
                </a:solidFill>
              </a:rPr>
              <a:t>Si se inicializa el arreglo con llaves vacías, </a:t>
            </a:r>
            <a:r>
              <a:rPr lang="es" dirty="0">
                <a:solidFill>
                  <a:schemeClr val="dk1"/>
                </a:solidFill>
              </a:rPr>
              <a:t>sus elementos son inicializados automáticamente a cero.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" sz="900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Declaración e Inicialización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32" y="2420888"/>
            <a:ext cx="5886450" cy="70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768" y="4960900"/>
            <a:ext cx="4705350" cy="47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4B5C52-7746-45A3-A97A-EB8B98F5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12" y="5976424"/>
            <a:ext cx="2314575" cy="419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s" sz="2000" b="1" u="sng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MAS REGLAS AL INICIALIZAR ARRAYS</a:t>
            </a:r>
            <a:r>
              <a:rPr lang="es" sz="2000" b="1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s" sz="900" b="1" dirty="0">
              <a:solidFill>
                <a:srgbClr val="E46C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s" dirty="0">
                <a:solidFill>
                  <a:schemeClr val="dk1"/>
                </a:solidFill>
              </a:rPr>
              <a:t>•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dirty="0">
                <a:solidFill>
                  <a:schemeClr val="dk1"/>
                </a:solidFill>
              </a:rPr>
              <a:t>Si un array es declarado sin una especificación de tamaño, su tamaño es igual a la longitud de la lista de inicialización.</a:t>
            </a:r>
            <a:r>
              <a:rPr lang="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s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s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chemeClr val="dk1"/>
                </a:solidFill>
              </a:rPr>
              <a:t>• Es posible inicializar un elemento específico del array, para ello, dentro de la lista de inicialización se puede colocar el índice del elemento del array que se va inicializar entre corchetes (</a:t>
            </a:r>
            <a:r>
              <a:rPr lang="es" b="1" dirty="0">
                <a:solidFill>
                  <a:schemeClr val="dk1"/>
                </a:solidFill>
              </a:rPr>
              <a:t>[ ]</a:t>
            </a:r>
            <a:r>
              <a:rPr lang="es" dirty="0">
                <a:solidFill>
                  <a:schemeClr val="dk1"/>
                </a:solidFill>
              </a:rPr>
              <a:t>) seguido del operador de asignación (=) y del valor a asignar en dicha posición.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chemeClr val="dk1"/>
                </a:solidFill>
              </a:rPr>
              <a:t>• Si se define un array sin especificar su longitud array, usando dentro de la lista indexada un índice </a:t>
            </a:r>
            <a:r>
              <a:rPr lang="es" b="1" dirty="0">
                <a:solidFill>
                  <a:schemeClr val="dk1"/>
                </a:solidFill>
              </a:rPr>
              <a:t>[i]</a:t>
            </a:r>
            <a:r>
              <a:rPr lang="es" dirty="0">
                <a:solidFill>
                  <a:schemeClr val="dk1"/>
                </a:solidFill>
              </a:rPr>
              <a:t> el tamaño del array será </a:t>
            </a:r>
            <a:r>
              <a:rPr lang="es" b="1" dirty="0">
                <a:solidFill>
                  <a:schemeClr val="dk1"/>
                </a:solidFill>
              </a:rPr>
              <a:t>i + 1</a:t>
            </a:r>
            <a:r>
              <a:rPr lang="es" dirty="0">
                <a:solidFill>
                  <a:schemeClr val="dk1"/>
                </a:solidFill>
              </a:rPr>
              <a:t>.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499" cy="135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Arreglos. </a:t>
            </a:r>
            <a:r>
              <a:rPr lang="es" sz="3000"/>
              <a:t>Declaración e Inicialización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88" y="4967487"/>
            <a:ext cx="5446999" cy="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970" y="6129857"/>
            <a:ext cx="4291958" cy="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53">
            <a:extLst>
              <a:ext uri="{FF2B5EF4-FFF2-40B4-BE49-F238E27FC236}">
                <a16:creationId xmlns:a16="http://schemas.microsoft.com/office/drawing/2014/main" id="{9B5E6CC3-F2D3-4F37-872B-D986DA1065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3603" y="2976281"/>
            <a:ext cx="3702692" cy="4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1153</Words>
  <Application>Microsoft Office PowerPoint</Application>
  <PresentationFormat>Presentación en pantalla (4:3)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lesson-plan</vt:lpstr>
      <vt:lpstr>Arreglos [...]</vt:lpstr>
      <vt:lpstr>Arreglos</vt:lpstr>
      <vt:lpstr>Arreglos. Ejemplos</vt:lpstr>
      <vt:lpstr>Arreglos. Ejemplos</vt:lpstr>
      <vt:lpstr>Arreglos. Ejemplos</vt:lpstr>
      <vt:lpstr>Arreglos. Aspectos claves </vt:lpstr>
      <vt:lpstr>Arreglos. Declaración e Inicialización</vt:lpstr>
      <vt:lpstr>Arreglos. Declaración e Inicialización</vt:lpstr>
      <vt:lpstr>Arreglos. Declaración e Inicialización</vt:lpstr>
      <vt:lpstr>Arreglos. Acceso a sus elementos</vt:lpstr>
      <vt:lpstr>Arreglos. Acceso a sus elementos</vt:lpstr>
      <vt:lpstr>Arreglos. Acceso a sus elementos</vt:lpstr>
      <vt:lpstr>Arreglos. Pasaje de parámetros</vt:lpstr>
      <vt:lpstr>Arreglos. Ejemplos</vt:lpstr>
      <vt:lpstr>Arreglos. Ejemplos</vt:lpstr>
      <vt:lpstr>Presentación de PowerPoint</vt:lpstr>
      <vt:lpstr>Arreglos.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 [...]</dc:title>
  <dc:creator>Caro</dc:creator>
  <cp:lastModifiedBy>ARCHUBY LAURA CAROLINA</cp:lastModifiedBy>
  <cp:revision>8</cp:revision>
  <dcterms:modified xsi:type="dcterms:W3CDTF">2022-04-13T16:13:39Z</dcterms:modified>
</cp:coreProperties>
</file>