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002F68"/>
    <a:srgbClr val="002858"/>
    <a:srgbClr val="000099"/>
    <a:srgbClr val="E90989"/>
    <a:srgbClr val="F7259D"/>
    <a:srgbClr val="EF216F"/>
    <a:srgbClr val="E11061"/>
    <a:srgbClr val="CB0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127D-4DE2-487F-BFF4-5975E947DB2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BDFA-EEEC-4B2A-9D0F-6408F18A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E902D1-C7DC-3A75-8C6C-A83C473D373C}"/>
              </a:ext>
            </a:extLst>
          </p:cNvPr>
          <p:cNvSpPr/>
          <p:nvPr/>
        </p:nvSpPr>
        <p:spPr>
          <a:xfrm>
            <a:off x="277813" y="209097"/>
            <a:ext cx="9350375" cy="6439807"/>
          </a:xfrm>
          <a:prstGeom prst="rect">
            <a:avLst/>
          </a:prstGeom>
          <a:solidFill>
            <a:schemeClr val="bg1"/>
          </a:solidFill>
          <a:ln w="76200">
            <a:solidFill>
              <a:srgbClr val="002F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7F422-DC93-5A76-7ABD-DCCA6B5C09A7}"/>
              </a:ext>
            </a:extLst>
          </p:cNvPr>
          <p:cNvSpPr txBox="1"/>
          <p:nvPr/>
        </p:nvSpPr>
        <p:spPr>
          <a:xfrm>
            <a:off x="1300705" y="2933345"/>
            <a:ext cx="7304591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rgbClr val="002F68"/>
                </a:solidFill>
                <a:latin typeface="Merriweather" panose="00000500000000000000" pitchFamily="2" charset="0"/>
              </a:rPr>
              <a:t>Se acordă participantului </a:t>
            </a:r>
            <a:r>
              <a:rPr lang="en-US" sz="2000" dirty="0">
                <a:solidFill>
                  <a:srgbClr val="002F68"/>
                </a:solidFill>
                <a:latin typeface="Merriweather" panose="00000500000000000000" pitchFamily="2" charset="0"/>
              </a:rPr>
              <a:t>_______________ </a:t>
            </a:r>
            <a:r>
              <a:rPr lang="ro-RO" sz="2000" dirty="0">
                <a:solidFill>
                  <a:srgbClr val="002F68"/>
                </a:solidFill>
                <a:latin typeface="Merriweather" panose="00000500000000000000" pitchFamily="2" charset="0"/>
              </a:rPr>
              <a:t>titlul de  </a:t>
            </a:r>
            <a:r>
              <a:rPr lang="en-US" sz="2000" dirty="0">
                <a:solidFill>
                  <a:srgbClr val="002F68"/>
                </a:solidFill>
                <a:latin typeface="Merriweather" panose="00000500000000000000" pitchFamily="2" charset="0"/>
              </a:rPr>
              <a:t>____________________</a:t>
            </a:r>
            <a:r>
              <a:rPr lang="ro-RO" sz="2000" dirty="0">
                <a:solidFill>
                  <a:srgbClr val="002F68"/>
                </a:solidFill>
                <a:latin typeface="Merriweather" panose="00000500000000000000" pitchFamily="2" charset="0"/>
              </a:rPr>
              <a:t> la evenimentul</a:t>
            </a:r>
          </a:p>
          <a:p>
            <a:pPr algn="ctr"/>
            <a:r>
              <a:rPr lang="ro-RO" sz="2000" b="1" dirty="0">
                <a:solidFill>
                  <a:srgbClr val="002F68"/>
                </a:solidFill>
                <a:latin typeface="Merriweather" panose="00000500000000000000" pitchFamily="2" charset="0"/>
              </a:rPr>
              <a:t>Fasching 2025</a:t>
            </a:r>
            <a:r>
              <a:rPr lang="ro-RO" sz="2000" dirty="0">
                <a:solidFill>
                  <a:srgbClr val="002F68"/>
                </a:solidFill>
                <a:latin typeface="Merriweather" panose="00000500000000000000" pitchFamily="2" charset="0"/>
              </a:rPr>
              <a:t>, organizat vineri, 28 februarie, la Căminul Cultural din Lovrin.</a:t>
            </a:r>
            <a:endParaRPr lang="en-US" sz="2000" dirty="0">
              <a:solidFill>
                <a:srgbClr val="002F68"/>
              </a:solidFill>
              <a:latin typeface="Merriweather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EB759-73C1-5F90-8F42-4C6AB2058D10}"/>
              </a:ext>
            </a:extLst>
          </p:cNvPr>
          <p:cNvSpPr txBox="1"/>
          <p:nvPr/>
        </p:nvSpPr>
        <p:spPr>
          <a:xfrm>
            <a:off x="3308154" y="1584944"/>
            <a:ext cx="328968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ro-RO" sz="6000" dirty="0">
                <a:solidFill>
                  <a:srgbClr val="002858"/>
                </a:solidFill>
                <a:latin typeface="Rowdies" pitchFamily="2" charset="0"/>
                <a:ea typeface="Shafarik" pitchFamily="2" charset="0"/>
              </a:rPr>
              <a:t>Diplomă</a:t>
            </a:r>
            <a:endParaRPr lang="en-US" sz="6000" dirty="0">
              <a:solidFill>
                <a:srgbClr val="002858"/>
              </a:solidFill>
              <a:latin typeface="Rowdies" pitchFamily="2" charset="0"/>
              <a:ea typeface="Shafarik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9C571-B60E-F753-1778-5435B589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04" y="5745051"/>
            <a:ext cx="1493185" cy="683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EE6637-55AA-1BAE-F8ED-DEF1729CC347}"/>
              </a:ext>
            </a:extLst>
          </p:cNvPr>
          <p:cNvSpPr txBox="1"/>
          <p:nvPr/>
        </p:nvSpPr>
        <p:spPr>
          <a:xfrm>
            <a:off x="2001340" y="311941"/>
            <a:ext cx="590332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2F68"/>
                </a:solidFill>
                <a:latin typeface="Merriweather" panose="00000500000000000000" pitchFamily="2" charset="0"/>
              </a:rPr>
              <a:t>Deutsches</a:t>
            </a:r>
            <a:r>
              <a:rPr lang="en-US" sz="1600" b="1" dirty="0">
                <a:solidFill>
                  <a:srgbClr val="002F68"/>
                </a:solidFill>
                <a:latin typeface="Merriweather" panose="00000500000000000000" pitchFamily="2" charset="0"/>
              </a:rPr>
              <a:t> Forum </a:t>
            </a:r>
            <a:r>
              <a:rPr lang="en-US" sz="1600" b="1" dirty="0" err="1">
                <a:solidFill>
                  <a:srgbClr val="002F68"/>
                </a:solidFill>
                <a:latin typeface="Merriweather" panose="00000500000000000000" pitchFamily="2" charset="0"/>
              </a:rPr>
              <a:t>Lovrin</a:t>
            </a:r>
            <a:endParaRPr lang="en-US" sz="1600" b="1" dirty="0">
              <a:solidFill>
                <a:srgbClr val="002F68"/>
              </a:solidFill>
              <a:latin typeface="Merriweather" panose="00000500000000000000" pitchFamily="2" charset="0"/>
            </a:endParaRPr>
          </a:p>
          <a:p>
            <a:pPr algn="ctr"/>
            <a:r>
              <a:rPr lang="en-US" sz="1600" dirty="0" err="1">
                <a:solidFill>
                  <a:srgbClr val="002F68"/>
                </a:solidFill>
                <a:latin typeface="Merriweather" panose="00000500000000000000" pitchFamily="2" charset="0"/>
              </a:rPr>
              <a:t>Forumul</a:t>
            </a:r>
            <a:r>
              <a:rPr lang="en-US" sz="1600" dirty="0">
                <a:solidFill>
                  <a:srgbClr val="002F68"/>
                </a:solidFill>
                <a:latin typeface="Merriweather" panose="00000500000000000000" pitchFamily="2" charset="0"/>
              </a:rPr>
              <a:t> German din </a:t>
            </a:r>
            <a:r>
              <a:rPr lang="en-US" sz="1600" dirty="0" err="1">
                <a:solidFill>
                  <a:srgbClr val="002F68"/>
                </a:solidFill>
                <a:latin typeface="Merriweather" panose="00000500000000000000" pitchFamily="2" charset="0"/>
              </a:rPr>
              <a:t>Lovrin</a:t>
            </a:r>
            <a:endParaRPr lang="en-US" sz="1600" dirty="0">
              <a:solidFill>
                <a:srgbClr val="002F68"/>
              </a:solidFill>
              <a:latin typeface="Merriweather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67DA2-EB86-F54B-432C-70A8ACB738B2}"/>
              </a:ext>
            </a:extLst>
          </p:cNvPr>
          <p:cNvSpPr txBox="1"/>
          <p:nvPr/>
        </p:nvSpPr>
        <p:spPr>
          <a:xfrm>
            <a:off x="7495622" y="4730217"/>
            <a:ext cx="198175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rgbClr val="002F68"/>
                </a:solidFill>
                <a:latin typeface="Merriweather" panose="00000500000000000000" pitchFamily="2" charset="0"/>
              </a:rPr>
              <a:t>Președinte</a:t>
            </a:r>
          </a:p>
          <a:p>
            <a:pPr algn="ctr"/>
            <a:endParaRPr lang="ro-RO" dirty="0">
              <a:solidFill>
                <a:srgbClr val="002F68"/>
              </a:solidFill>
              <a:latin typeface="Merriweather" panose="00000500000000000000" pitchFamily="2" charset="0"/>
            </a:endParaRPr>
          </a:p>
          <a:p>
            <a:pPr algn="ctr"/>
            <a:r>
              <a:rPr lang="ro-RO" dirty="0">
                <a:solidFill>
                  <a:srgbClr val="002F68"/>
                </a:solidFill>
                <a:latin typeface="Merriweather" panose="00000500000000000000" pitchFamily="2" charset="0"/>
              </a:rPr>
              <a:t>_______</a:t>
            </a:r>
          </a:p>
        </p:txBody>
      </p:sp>
    </p:spTree>
    <p:extLst>
      <p:ext uri="{BB962C8B-B14F-4D97-AF65-F5344CB8AC3E}">
        <p14:creationId xmlns:p14="http://schemas.microsoft.com/office/powerpoint/2010/main" val="420798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9FF5E-B9B8-849F-7ABB-4A5666F68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9923AC-72B2-D321-02D6-E26E5A61DE8F}"/>
              </a:ext>
            </a:extLst>
          </p:cNvPr>
          <p:cNvSpPr/>
          <p:nvPr/>
        </p:nvSpPr>
        <p:spPr>
          <a:xfrm>
            <a:off x="277813" y="209097"/>
            <a:ext cx="9350375" cy="6439807"/>
          </a:xfrm>
          <a:prstGeom prst="rect">
            <a:avLst/>
          </a:prstGeom>
          <a:solidFill>
            <a:schemeClr val="bg1"/>
          </a:solidFill>
          <a:ln w="76200">
            <a:solidFill>
              <a:srgbClr val="002F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4EA45-5003-94BD-1587-B580C9EB3E03}"/>
              </a:ext>
            </a:extLst>
          </p:cNvPr>
          <p:cNvSpPr txBox="1"/>
          <p:nvPr/>
        </p:nvSpPr>
        <p:spPr>
          <a:xfrm>
            <a:off x="1300705" y="2933345"/>
            <a:ext cx="7304591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rgbClr val="002F68"/>
                </a:solidFill>
                <a:latin typeface="Merriweather" panose="00000500000000000000" pitchFamily="2" charset="0"/>
              </a:rPr>
              <a:t>Se acordă participantului </a:t>
            </a:r>
            <a:r>
              <a:rPr lang="en-US" sz="2000" dirty="0">
                <a:solidFill>
                  <a:srgbClr val="002F68"/>
                </a:solidFill>
                <a:latin typeface="Merriweather" panose="00000500000000000000" pitchFamily="2" charset="0"/>
              </a:rPr>
              <a:t>_______________ </a:t>
            </a:r>
            <a:r>
              <a:rPr lang="ro-RO" sz="2000" dirty="0">
                <a:solidFill>
                  <a:srgbClr val="002F68"/>
                </a:solidFill>
                <a:latin typeface="Merriweather" panose="00000500000000000000" pitchFamily="2" charset="0"/>
              </a:rPr>
              <a:t>pentru participarea la evenimentul </a:t>
            </a:r>
            <a:r>
              <a:rPr lang="ro-RO" sz="2000" b="1" dirty="0">
                <a:solidFill>
                  <a:srgbClr val="002F68"/>
                </a:solidFill>
                <a:latin typeface="Merriweather" panose="00000500000000000000" pitchFamily="2" charset="0"/>
              </a:rPr>
              <a:t>Fasching 2025</a:t>
            </a:r>
            <a:r>
              <a:rPr lang="ro-RO" sz="2000" dirty="0">
                <a:solidFill>
                  <a:srgbClr val="002F68"/>
                </a:solidFill>
                <a:latin typeface="Merriweather" panose="00000500000000000000" pitchFamily="2" charset="0"/>
              </a:rPr>
              <a:t>, organizat vineri, 28 februarie, la Căminul Cultural din Lovrin.</a:t>
            </a:r>
            <a:endParaRPr lang="en-US" sz="2000" dirty="0">
              <a:solidFill>
                <a:srgbClr val="002F68"/>
              </a:solidFill>
              <a:latin typeface="Merriweather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BC3E3-12E4-8D56-FAA6-06ABD9B9C273}"/>
              </a:ext>
            </a:extLst>
          </p:cNvPr>
          <p:cNvSpPr txBox="1"/>
          <p:nvPr/>
        </p:nvSpPr>
        <p:spPr>
          <a:xfrm>
            <a:off x="7495622" y="4730217"/>
            <a:ext cx="198175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rgbClr val="002F68"/>
                </a:solidFill>
                <a:latin typeface="Merriweather" panose="00000500000000000000" pitchFamily="2" charset="0"/>
              </a:rPr>
              <a:t>Președinte</a:t>
            </a:r>
          </a:p>
          <a:p>
            <a:pPr algn="ctr"/>
            <a:endParaRPr lang="ro-RO" dirty="0">
              <a:solidFill>
                <a:srgbClr val="002F68"/>
              </a:solidFill>
              <a:latin typeface="Merriweather" panose="00000500000000000000" pitchFamily="2" charset="0"/>
            </a:endParaRPr>
          </a:p>
          <a:p>
            <a:pPr algn="ctr"/>
            <a:r>
              <a:rPr lang="ro-RO" dirty="0">
                <a:solidFill>
                  <a:srgbClr val="002F68"/>
                </a:solidFill>
                <a:latin typeface="Merriweather" panose="00000500000000000000" pitchFamily="2" charset="0"/>
              </a:rPr>
              <a:t>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77AC0-5852-FAE8-1A6B-8C398185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04" y="5745051"/>
            <a:ext cx="1493185" cy="683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09B72-2B1E-ECF2-65FC-35B213ECA70E}"/>
              </a:ext>
            </a:extLst>
          </p:cNvPr>
          <p:cNvSpPr txBox="1"/>
          <p:nvPr/>
        </p:nvSpPr>
        <p:spPr>
          <a:xfrm>
            <a:off x="2001340" y="311941"/>
            <a:ext cx="590332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2F68"/>
                </a:solidFill>
                <a:latin typeface="Merriweather" panose="00000500000000000000" pitchFamily="2" charset="0"/>
              </a:rPr>
              <a:t>Deutsches</a:t>
            </a:r>
            <a:r>
              <a:rPr lang="en-US" sz="1600" b="1" dirty="0">
                <a:solidFill>
                  <a:srgbClr val="002F68"/>
                </a:solidFill>
                <a:latin typeface="Merriweather" panose="00000500000000000000" pitchFamily="2" charset="0"/>
              </a:rPr>
              <a:t> Forum </a:t>
            </a:r>
            <a:r>
              <a:rPr lang="en-US" sz="1600" b="1" dirty="0" err="1">
                <a:solidFill>
                  <a:srgbClr val="002F68"/>
                </a:solidFill>
                <a:latin typeface="Merriweather" panose="00000500000000000000" pitchFamily="2" charset="0"/>
              </a:rPr>
              <a:t>Lovrin</a:t>
            </a:r>
            <a:endParaRPr lang="en-US" sz="1600" b="1" dirty="0">
              <a:solidFill>
                <a:srgbClr val="002F68"/>
              </a:solidFill>
              <a:latin typeface="Merriweather" panose="00000500000000000000" pitchFamily="2" charset="0"/>
            </a:endParaRPr>
          </a:p>
          <a:p>
            <a:pPr algn="ctr"/>
            <a:r>
              <a:rPr lang="en-US" sz="1600" dirty="0" err="1">
                <a:solidFill>
                  <a:srgbClr val="002F68"/>
                </a:solidFill>
                <a:latin typeface="Merriweather" panose="00000500000000000000" pitchFamily="2" charset="0"/>
              </a:rPr>
              <a:t>Forumul</a:t>
            </a:r>
            <a:r>
              <a:rPr lang="en-US" sz="1600" dirty="0">
                <a:solidFill>
                  <a:srgbClr val="002F68"/>
                </a:solidFill>
                <a:latin typeface="Merriweather" panose="00000500000000000000" pitchFamily="2" charset="0"/>
              </a:rPr>
              <a:t> German din </a:t>
            </a:r>
            <a:r>
              <a:rPr lang="en-US" sz="1600" dirty="0" err="1">
                <a:solidFill>
                  <a:srgbClr val="002F68"/>
                </a:solidFill>
                <a:latin typeface="Merriweather" panose="00000500000000000000" pitchFamily="2" charset="0"/>
              </a:rPr>
              <a:t>Lovrin</a:t>
            </a:r>
            <a:endParaRPr lang="en-US" sz="1600" dirty="0">
              <a:solidFill>
                <a:srgbClr val="002F68"/>
              </a:solidFill>
              <a:latin typeface="Merriweather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C57C-88DE-D9F6-DD29-0189162B8E30}"/>
              </a:ext>
            </a:extLst>
          </p:cNvPr>
          <p:cNvSpPr txBox="1"/>
          <p:nvPr/>
        </p:nvSpPr>
        <p:spPr>
          <a:xfrm>
            <a:off x="3308154" y="1584944"/>
            <a:ext cx="328968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ro-RO" sz="6000" dirty="0">
                <a:solidFill>
                  <a:srgbClr val="002858"/>
                </a:solidFill>
                <a:latin typeface="Rowdies" pitchFamily="2" charset="0"/>
                <a:ea typeface="Shafarik" pitchFamily="2" charset="0"/>
              </a:rPr>
              <a:t>Diplomă</a:t>
            </a:r>
            <a:endParaRPr lang="en-US" sz="6000" dirty="0">
              <a:solidFill>
                <a:srgbClr val="002858"/>
              </a:solidFill>
              <a:latin typeface="Rowdies" pitchFamily="2" charset="0"/>
              <a:ea typeface="Shafari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7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5B7E-1BF4-E831-2D9E-BBC93B11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E3E37F-28EC-F626-2013-35A9FDFE69D8}"/>
              </a:ext>
            </a:extLst>
          </p:cNvPr>
          <p:cNvGrpSpPr/>
          <p:nvPr/>
        </p:nvGrpSpPr>
        <p:grpSpPr>
          <a:xfrm>
            <a:off x="4056477" y="5618039"/>
            <a:ext cx="2010948" cy="863109"/>
            <a:chOff x="4056477" y="5618039"/>
            <a:chExt cx="2010948" cy="8631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0A2A08-1B91-BBEA-7BD1-D7A658F7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77" y="5618039"/>
              <a:ext cx="787772" cy="7877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6CF7E8-F425-D984-ECD9-D3BF6BFF286F}"/>
                </a:ext>
              </a:extLst>
            </p:cNvPr>
            <p:cNvSpPr txBox="1"/>
            <p:nvPr/>
          </p:nvSpPr>
          <p:spPr>
            <a:xfrm>
              <a:off x="4844248" y="5650151"/>
              <a:ext cx="1223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>
                  <a:solidFill>
                    <a:srgbClr val="002F68"/>
                  </a:solidFill>
                  <a:latin typeface="Merriweather" panose="00000500000000000000" pitchFamily="2" charset="0"/>
                </a:rPr>
                <a:t>Deutsches</a:t>
              </a:r>
            </a:p>
            <a:p>
              <a:r>
                <a:rPr lang="ro-RO" sz="1600" dirty="0">
                  <a:solidFill>
                    <a:srgbClr val="002F68"/>
                  </a:solidFill>
                  <a:latin typeface="Merriweather" panose="00000500000000000000" pitchFamily="2" charset="0"/>
                </a:rPr>
                <a:t>Forum</a:t>
              </a:r>
            </a:p>
            <a:p>
              <a:r>
                <a:rPr lang="ro-RO" sz="1600" dirty="0">
                  <a:solidFill>
                    <a:srgbClr val="002F68"/>
                  </a:solidFill>
                  <a:latin typeface="Merriweather" panose="00000500000000000000" pitchFamily="2" charset="0"/>
                </a:rPr>
                <a:t>Lovrin</a:t>
              </a:r>
              <a:endParaRPr lang="en-US" sz="1600" dirty="0">
                <a:solidFill>
                  <a:srgbClr val="002F68"/>
                </a:solidFill>
                <a:latin typeface="Merriweather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11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D891-8C82-77E1-A8B0-BD143F78C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188076-6CD3-66ED-4CD2-EA1D0703D445}"/>
              </a:ext>
            </a:extLst>
          </p:cNvPr>
          <p:cNvGrpSpPr/>
          <p:nvPr/>
        </p:nvGrpSpPr>
        <p:grpSpPr>
          <a:xfrm>
            <a:off x="4056477" y="5618039"/>
            <a:ext cx="2010948" cy="863109"/>
            <a:chOff x="4056477" y="5618039"/>
            <a:chExt cx="2010948" cy="8631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FD58A8-F78F-E713-167D-1C70F16D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77" y="5618039"/>
              <a:ext cx="787772" cy="78777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17C2A-B42F-7A89-E199-9810805A99C6}"/>
                </a:ext>
              </a:extLst>
            </p:cNvPr>
            <p:cNvSpPr txBox="1"/>
            <p:nvPr/>
          </p:nvSpPr>
          <p:spPr>
            <a:xfrm>
              <a:off x="4844248" y="5650151"/>
              <a:ext cx="1223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>
                  <a:latin typeface="Merriweather" panose="00000500000000000000" pitchFamily="2" charset="0"/>
                </a:rPr>
                <a:t>Deutsches</a:t>
              </a:r>
            </a:p>
            <a:p>
              <a:r>
                <a:rPr lang="ro-RO" sz="1600" dirty="0">
                  <a:latin typeface="Merriweather" panose="00000500000000000000" pitchFamily="2" charset="0"/>
                </a:rPr>
                <a:t>Forum</a:t>
              </a:r>
            </a:p>
            <a:p>
              <a:r>
                <a:rPr lang="ro-RO" sz="1600" dirty="0">
                  <a:latin typeface="Merriweather" panose="00000500000000000000" pitchFamily="2" charset="0"/>
                </a:rPr>
                <a:t>Lovrin</a:t>
              </a:r>
              <a:endParaRPr lang="en-US" sz="1600" dirty="0">
                <a:latin typeface="Merriweather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80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73</Words>
  <Application>Microsoft Office PowerPoint</Application>
  <PresentationFormat>A4 Paper (210x297 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Merriweather</vt:lpstr>
      <vt:lpstr>Rowdies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Mateas</dc:creator>
  <cp:lastModifiedBy>Mario Mateas</cp:lastModifiedBy>
  <cp:revision>67</cp:revision>
  <dcterms:created xsi:type="dcterms:W3CDTF">2025-02-23T17:12:49Z</dcterms:created>
  <dcterms:modified xsi:type="dcterms:W3CDTF">2025-02-23T17:58:39Z</dcterms:modified>
</cp:coreProperties>
</file>