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</p:sldMasterIdLst>
  <p:notesMasterIdLst>
    <p:notesMasterId r:id="rId21"/>
  </p:notesMasterIdLst>
  <p:handoutMasterIdLst>
    <p:handoutMasterId r:id="rId22"/>
  </p:handoutMasterIdLst>
  <p:sldIdLst>
    <p:sldId id="474" r:id="rId2"/>
    <p:sldId id="404" r:id="rId3"/>
    <p:sldId id="402" r:id="rId4"/>
    <p:sldId id="399" r:id="rId5"/>
    <p:sldId id="475" r:id="rId6"/>
    <p:sldId id="476" r:id="rId7"/>
    <p:sldId id="481" r:id="rId8"/>
    <p:sldId id="479" r:id="rId9"/>
    <p:sldId id="480" r:id="rId10"/>
    <p:sldId id="489" r:id="rId11"/>
    <p:sldId id="488" r:id="rId12"/>
    <p:sldId id="482" r:id="rId13"/>
    <p:sldId id="483" r:id="rId14"/>
    <p:sldId id="484" r:id="rId15"/>
    <p:sldId id="490" r:id="rId16"/>
    <p:sldId id="491" r:id="rId17"/>
    <p:sldId id="486" r:id="rId18"/>
    <p:sldId id="487" r:id="rId19"/>
    <p:sldId id="492" r:id="rId20"/>
  </p:sldIdLst>
  <p:sldSz cx="24387175" cy="13716000"/>
  <p:notesSz cx="6858000" cy="9144000"/>
  <p:embeddedFontLst>
    <p:embeddedFont>
      <p:font typeface="IBM Plex Sans" panose="020B0503050203000203" pitchFamily="34" charset="0"/>
      <p:regular r:id="rId23"/>
      <p:bold r:id="rId24"/>
      <p:italic r:id="rId25"/>
      <p:boldItalic r:id="rId26"/>
    </p:embeddedFont>
    <p:embeddedFont>
      <p:font typeface="IBM Plex Sans ExtLt"/>
      <p:regular r:id="rId27"/>
      <p:italic r:id="rId28"/>
    </p:embeddedFont>
    <p:embeddedFont>
      <p:font typeface="IBM Plex Sans Light" panose="020B0403050203000203" pitchFamily="34" charset="0"/>
      <p:regular r:id="rId29"/>
      <p:italic r:id="rId30"/>
    </p:embeddedFont>
    <p:embeddedFont>
      <p:font typeface="IBM Plex Sans Medm" panose="020B0503050203000203"/>
      <p:regular r:id="rId31"/>
      <p:italic r:id="rId32"/>
    </p:embeddedFont>
    <p:embeddedFont>
      <p:font typeface="JetBrains Mono NL" panose="02000009000000000000" pitchFamily="49" charset="0"/>
      <p:regular r:id="rId33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/>
    <p:restoredTop sz="96327"/>
  </p:normalViewPr>
  <p:slideViewPr>
    <p:cSldViewPr snapToGrid="0" snapToObjects="1">
      <p:cViewPr varScale="1">
        <p:scale>
          <a:sx n="54" d="100"/>
          <a:sy n="54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1323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47024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877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417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0453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EE14-5A16-43CE-C399-C874E5A2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660CD-E120-A1B6-28C3-23B3DD887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6EA6A-6019-67A8-3D60-51BABFA96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868B-3E23-7DD9-79A0-EAACA12FD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C0B6-EADF-BC2D-1D60-E28412A1F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08347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5A2C-43D2-3A46-F9A8-9E565554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3159DC-4B0C-427F-CE2D-D72B41A5F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28065-A48D-D481-838A-1CFA25F1C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7336-D559-72A3-24F9-310FEC934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22FA-A0E2-F86E-9B41-5661FCF0C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503182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7851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49515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D8FDD-239F-2412-FAB0-28F71946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B909C-139F-2D49-3B6E-53707F4D6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C9AAB-E246-D3DC-25AA-B5070A2B3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43A02-8BD8-56D3-0D70-F0CD20FBE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08EA-8CBE-A4F9-3AD4-1BF1532305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6973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2334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759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3082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620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944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4561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5157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DFBB6-D069-9462-F956-E45F88E57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2189E-EF55-13C5-3BC6-078C6E0C1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A9621-39CD-B7C2-FF16-8083B7A56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02C75-1026-A3EA-47ED-6D9557E51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8762-5705-4C08-1359-D785BB7BD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2763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easmario@ibm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AEEA-5D4C-1E14-8D74-5ACD379B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Spring Batch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3613A2-28F2-1135-13AB-E7155D225A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Mario-Mihai </a:t>
            </a:r>
            <a:r>
              <a:rPr lang="en-US" dirty="0" err="1"/>
              <a:t>Matea</a:t>
            </a:r>
            <a:r>
              <a:rPr lang="ro-RO" dirty="0"/>
              <a:t>ș</a:t>
            </a:r>
          </a:p>
          <a:p>
            <a:r>
              <a:rPr lang="ro-RO" dirty="0"/>
              <a:t>Application Developer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93B1DF-A5ED-8486-C2BD-38634D746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>
                <a:hlinkClick r:id="rId3"/>
              </a:rPr>
              <a:t>mateasmario</a:t>
            </a:r>
            <a:r>
              <a:rPr lang="en-US" dirty="0">
                <a:hlinkClick r:id="rId3"/>
              </a:rPr>
              <a:t>@ibm.com</a:t>
            </a:r>
            <a:endParaRPr lang="ro-RO" dirty="0"/>
          </a:p>
          <a:p>
            <a:r>
              <a:rPr lang="ro-RO" dirty="0"/>
              <a:t>0783 017 883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9121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7BA2-1840-19B4-ADDD-B09C322D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7E735C-FAAD-2215-5641-37EADC0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Spring Boot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2B754-50D9-5EA7-FCC6-853FEDD9FD5E}"/>
              </a:ext>
            </a:extLst>
          </p:cNvPr>
          <p:cNvSpPr txBox="1"/>
          <p:nvPr/>
        </p:nvSpPr>
        <p:spPr>
          <a:xfrm>
            <a:off x="576072" y="3095716"/>
            <a:ext cx="19727340" cy="48320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In this tutorial, we will use </a:t>
            </a:r>
            <a:r>
              <a:rPr lang="en-US" sz="4400" dirty="0">
                <a:solidFill>
                  <a:srgbClr val="0F62FE"/>
                </a:solidFill>
              </a:rPr>
              <a:t>Spring Boot</a:t>
            </a:r>
            <a:r>
              <a:rPr lang="en-US" sz="4400" dirty="0"/>
              <a:t> to simplify the entire development process.</a:t>
            </a:r>
          </a:p>
          <a:p>
            <a:endParaRPr lang="en-US" sz="4400" dirty="0"/>
          </a:p>
          <a:p>
            <a:r>
              <a:rPr lang="en-US" sz="4400" dirty="0"/>
              <a:t>Spring Boot offers us several perks such as automatic configuration of </a:t>
            </a:r>
            <a:r>
              <a:rPr lang="en-US" sz="4400" dirty="0" err="1"/>
              <a:t>datasources</a:t>
            </a:r>
            <a:r>
              <a:rPr lang="en-US" sz="4400" dirty="0"/>
              <a:t> and the possibility to expose our batch job via a REST API.</a:t>
            </a:r>
          </a:p>
          <a:p>
            <a:endParaRPr lang="en-US" sz="4400" dirty="0"/>
          </a:p>
          <a:p>
            <a:r>
              <a:rPr lang="en-US" sz="4400" dirty="0"/>
              <a:t>Of course, batch jobs can also be implemented using raw Spring.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7FB170-0A95-CA4E-4209-05FD568A1ACD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2787890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Basic Setup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493593"/>
            <a:ext cx="21780075" cy="181588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&lt;dependency&gt;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&lt;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groupId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org.springframework.boot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groupId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artifactId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spring-boot-starter-batch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artifactId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&lt;/dependency&gt;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70892-B2DD-A4C8-5943-3B4793DBB99B}"/>
              </a:ext>
            </a:extLst>
          </p:cNvPr>
          <p:cNvSpPr txBox="1"/>
          <p:nvPr/>
        </p:nvSpPr>
        <p:spPr>
          <a:xfrm>
            <a:off x="576071" y="6858000"/>
            <a:ext cx="8849720" cy="267765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@Configuration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class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BatchConfiguration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endParaRPr lang="en-US" sz="2800" dirty="0">
              <a:solidFill>
                <a:srgbClr val="D02670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// Job and step definitions go here</a:t>
            </a:r>
          </a:p>
          <a:p>
            <a:endParaRPr lang="en-US" sz="2800" dirty="0">
              <a:solidFill>
                <a:srgbClr val="A8A8A8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F9C10-6B63-32C8-F9AC-49F2858ADD5D}"/>
              </a:ext>
            </a:extLst>
          </p:cNvPr>
          <p:cNvSpPr/>
          <p:nvPr/>
        </p:nvSpPr>
        <p:spPr bwMode="auto">
          <a:xfrm>
            <a:off x="19425096" y="2008401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Maven pom.xml 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EF50D-797D-C018-88AB-7E6F1CC7FD70}"/>
              </a:ext>
            </a:extLst>
          </p:cNvPr>
          <p:cNvSpPr/>
          <p:nvPr/>
        </p:nvSpPr>
        <p:spPr bwMode="auto">
          <a:xfrm>
            <a:off x="6551961" y="6501857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Bean Config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AA61C-A759-61E8-942E-E080C77887E4}"/>
              </a:ext>
            </a:extLst>
          </p:cNvPr>
          <p:cNvSpPr txBox="1"/>
          <p:nvPr/>
        </p:nvSpPr>
        <p:spPr>
          <a:xfrm>
            <a:off x="11280693" y="6358412"/>
            <a:ext cx="12671005" cy="317009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000" dirty="0"/>
              <a:t>For raw Spring applications, the batch configuration class can also be annotated with </a:t>
            </a:r>
            <a:r>
              <a:rPr lang="en-US" sz="4000" dirty="0">
                <a:solidFill>
                  <a:srgbClr val="0F62FE"/>
                </a:solidFill>
              </a:rPr>
              <a:t>@EnableBatchProcessing</a:t>
            </a:r>
            <a:r>
              <a:rPr lang="en-US" sz="4000" dirty="0"/>
              <a:t>, which automatically configures the beans required for running jobs inside a Spring application (e.g. the </a:t>
            </a:r>
            <a:r>
              <a:rPr lang="en-US" sz="4000" dirty="0" err="1">
                <a:solidFill>
                  <a:srgbClr val="0F62FE"/>
                </a:solidFill>
              </a:rPr>
              <a:t>JobRepository</a:t>
            </a:r>
            <a:r>
              <a:rPr lang="en-US" sz="4000" dirty="0"/>
              <a:t> bean).</a:t>
            </a:r>
            <a:endParaRPr lang="ro-RO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F5545-2C57-FB86-A47F-1A7D864647DE}"/>
              </a:ext>
            </a:extLst>
          </p:cNvPr>
          <p:cNvSpPr txBox="1"/>
          <p:nvPr/>
        </p:nvSpPr>
        <p:spPr>
          <a:xfrm>
            <a:off x="571641" y="4777869"/>
            <a:ext cx="20158531" cy="4616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You will also need to configure a </a:t>
            </a:r>
            <a:r>
              <a:rPr lang="en-US" sz="2400" dirty="0" err="1">
                <a:solidFill>
                  <a:srgbClr val="0F62FE"/>
                </a:solidFill>
              </a:rPr>
              <a:t>DataSource</a:t>
            </a:r>
            <a:r>
              <a:rPr lang="en-US" sz="2400" dirty="0"/>
              <a:t> (for the </a:t>
            </a:r>
            <a:r>
              <a:rPr lang="en-US" sz="2400" dirty="0" err="1">
                <a:solidFill>
                  <a:srgbClr val="0F62FE"/>
                </a:solidFill>
              </a:rPr>
              <a:t>JobRepository</a:t>
            </a:r>
            <a:r>
              <a:rPr lang="en-US" sz="2400" dirty="0"/>
              <a:t>).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5595022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Implementing a chunk-oriented job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493593"/>
            <a:ext cx="23485200" cy="741741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Job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customJob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customJob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.start(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.next(…) // …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  <a:p>
            <a:endParaRPr lang="en-US" sz="28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Step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StepBuilder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.&lt;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InputType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OutputType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 chunk(3,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platformTransactionManager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.reader(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.processor(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.writer(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1370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84048"/>
            <a:ext cx="21630785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Implementing a chunk-oriented job #2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241633"/>
            <a:ext cx="10862641" cy="48320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FlatFileItemReader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&lt;T&gt;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FlatFileItemReaderBuilder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&lt;T&gt;()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.name(“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.delimited()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.delimiter(‘,’)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.names(“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firstColumn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”, 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secondColumn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targetType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T.class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.resource(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customFile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9A46-9D6C-CE64-B99E-486DB6559D2D}"/>
              </a:ext>
            </a:extLst>
          </p:cNvPr>
          <p:cNvSpPr txBox="1"/>
          <p:nvPr/>
        </p:nvSpPr>
        <p:spPr>
          <a:xfrm>
            <a:off x="12948464" y="2239953"/>
            <a:ext cx="11049872" cy="397031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&lt;T, K&gt;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ItemProcessor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&lt;T, K&gt;() {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K process(T t)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throws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Exception {</a:t>
            </a:r>
          </a:p>
          <a:p>
            <a:r>
              <a:rPr lang="en-US" sz="2800" dirty="0">
                <a:solidFill>
                  <a:srgbClr val="C6C6C6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// process item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return new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K(…);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}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}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ED08-3A33-C763-11F8-9A7747A5AA33}"/>
              </a:ext>
            </a:extLst>
          </p:cNvPr>
          <p:cNvSpPr txBox="1"/>
          <p:nvPr/>
        </p:nvSpPr>
        <p:spPr>
          <a:xfrm>
            <a:off x="1911253" y="7520776"/>
            <a:ext cx="21907969" cy="397031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&lt;K&gt;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JdbcBatchItemWriter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&lt;K&gt; writer =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JdbcBatchItemWriter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&lt;&gt;();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writer.setDataSource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dataSource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writer.setSql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(“INSERT INTO CUSTOM_TBL VALUES (:id, :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firstName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: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lastName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)”);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writer.setItemSqlParameterSourceProvider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BeanPropertyItemSqlParameterSourceProvider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&lt;&gt;());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writer.afterPropertiesSet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013DE-FF28-55E0-6DC5-7EA2A5BFA869}"/>
              </a:ext>
            </a:extLst>
          </p:cNvPr>
          <p:cNvSpPr/>
          <p:nvPr/>
        </p:nvSpPr>
        <p:spPr bwMode="auto">
          <a:xfrm>
            <a:off x="8517634" y="1999037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CSV Item Reader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D6B1B-BF9F-4D04-8726-1E75064B58DE}"/>
              </a:ext>
            </a:extLst>
          </p:cNvPr>
          <p:cNvSpPr/>
          <p:nvPr/>
        </p:nvSpPr>
        <p:spPr bwMode="auto">
          <a:xfrm>
            <a:off x="20937275" y="1999037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Item Processor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05220-B06B-0F8A-4FFD-C99CA4C7B7EA}"/>
              </a:ext>
            </a:extLst>
          </p:cNvPr>
          <p:cNvSpPr/>
          <p:nvPr/>
        </p:nvSpPr>
        <p:spPr bwMode="auto">
          <a:xfrm>
            <a:off x="20945393" y="7520776"/>
            <a:ext cx="2873829" cy="485192"/>
          </a:xfrm>
          <a:prstGeom prst="rect">
            <a:avLst/>
          </a:prstGeom>
          <a:solidFill>
            <a:srgbClr val="82CF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Database Item Writer</a:t>
            </a:r>
          </a:p>
        </p:txBody>
      </p:sp>
    </p:spTree>
    <p:extLst>
      <p:ext uri="{BB962C8B-B14F-4D97-AF65-F5344CB8AC3E}">
        <p14:creationId xmlns:p14="http://schemas.microsoft.com/office/powerpoint/2010/main" val="16590078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2178007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XML-based (chunk-oriented) job configuration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6539-A69E-4ACF-960B-DBCC09B450DF}"/>
              </a:ext>
            </a:extLst>
          </p:cNvPr>
          <p:cNvSpPr txBox="1"/>
          <p:nvPr/>
        </p:nvSpPr>
        <p:spPr>
          <a:xfrm>
            <a:off x="576071" y="2493593"/>
            <a:ext cx="21780075" cy="526297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&lt;job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persist_orders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&lt;step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update_existing_products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next=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 &lt;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transaction-manager=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&lt;chunk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reader=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existingProductsItemReader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existingProductsItemWriter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&lt;/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&lt;/step&gt;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&lt;step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id=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next=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insert_new_products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 &lt;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transaction-manager=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transactionManager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&lt;chunk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reader=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newProductsItemReader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writer=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</a:t>
            </a:r>
            <a:r>
              <a:rPr lang="en-US" sz="2800" dirty="0" err="1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newProductsItemWriter</a:t>
            </a:r>
            <a:r>
              <a:rPr lang="en-US" sz="2800" dirty="0">
                <a:solidFill>
                  <a:srgbClr val="24A14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"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&lt;/</a:t>
            </a:r>
            <a:r>
              <a:rPr lang="en-US" sz="2800" dirty="0" err="1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&lt;/step&gt;</a:t>
            </a:r>
          </a:p>
          <a:p>
            <a:r>
              <a:rPr lang="en-US" sz="2800" dirty="0">
                <a:solidFill>
                  <a:srgbClr val="DA1E2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&lt;/job&gt;</a:t>
            </a:r>
          </a:p>
        </p:txBody>
      </p:sp>
    </p:spTree>
    <p:extLst>
      <p:ext uri="{BB962C8B-B14F-4D97-AF65-F5344CB8AC3E}">
        <p14:creationId xmlns:p14="http://schemas.microsoft.com/office/powerpoint/2010/main" val="39013234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74C3-D0EC-EC30-B01C-482BB991A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25D958-0AE7-805C-FDD4-07807FBE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Implementing a </a:t>
            </a:r>
            <a:r>
              <a:rPr lang="en-US" sz="7200" dirty="0" err="1">
                <a:solidFill>
                  <a:srgbClr val="0F62FE"/>
                </a:solidFill>
              </a:rPr>
              <a:t>tasklet</a:t>
            </a:r>
            <a:r>
              <a:rPr lang="en-US" sz="7200" dirty="0">
                <a:solidFill>
                  <a:srgbClr val="0F62FE"/>
                </a:solidFill>
              </a:rPr>
              <a:t>-based job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9D93DB-144A-9246-6303-F73325AD66A5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FD6B5-BF7A-EA12-976B-51DD784ED0C9}"/>
              </a:ext>
            </a:extLst>
          </p:cNvPr>
          <p:cNvSpPr txBox="1"/>
          <p:nvPr/>
        </p:nvSpPr>
        <p:spPr>
          <a:xfrm>
            <a:off x="576071" y="2493593"/>
            <a:ext cx="23485200" cy="61247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Job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customJob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customJob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.start(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())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.next(…) // …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  <a:p>
            <a:endParaRPr lang="en-US" sz="28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solidFill>
                  <a:srgbClr val="A8A8A8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Step </a:t>
            </a:r>
            <a:r>
              <a:rPr lang="en-US" sz="2800" dirty="0" err="1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 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 new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StepBuilder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(“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customStep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”,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jobRepository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customTasklet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//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Autowired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.build();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81362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A836F-F69F-62DD-9209-FB0CB97DE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807BF5-D712-E39C-EA75-47AE5517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7200" dirty="0">
                <a:solidFill>
                  <a:srgbClr val="0F62FE"/>
                </a:solidFill>
              </a:rPr>
              <a:t>Implementing a </a:t>
            </a:r>
            <a:r>
              <a:rPr lang="en-US" sz="7200" dirty="0" err="1">
                <a:solidFill>
                  <a:srgbClr val="0F62FE"/>
                </a:solidFill>
              </a:rPr>
              <a:t>tasklet</a:t>
            </a:r>
            <a:r>
              <a:rPr lang="en-US" sz="7200" dirty="0">
                <a:solidFill>
                  <a:srgbClr val="0F62FE"/>
                </a:solidFill>
              </a:rPr>
              <a:t>-based job #2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EED6E2-4022-C61C-443B-589D4F4CE53B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F447-4BE8-6CE7-0778-18F896BB6156}"/>
              </a:ext>
            </a:extLst>
          </p:cNvPr>
          <p:cNvSpPr txBox="1"/>
          <p:nvPr/>
        </p:nvSpPr>
        <p:spPr>
          <a:xfrm>
            <a:off x="576071" y="2493593"/>
            <a:ext cx="23485200" cy="353943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@Component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class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CustomTasklet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implements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Tasklet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@Override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RepeatStatus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execute(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StepContribution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contribution,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ChunkContext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chunkContext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throws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Exception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// Do something here…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return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RepeatStatus.FINISHED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0438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6872173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Running the job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25F21-41BA-0F48-533F-A50CB5F16D98}"/>
              </a:ext>
            </a:extLst>
          </p:cNvPr>
          <p:cNvSpPr txBox="1"/>
          <p:nvPr/>
        </p:nvSpPr>
        <p:spPr>
          <a:xfrm>
            <a:off x="2191305" y="4017593"/>
            <a:ext cx="16742154" cy="5232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 -jar </a:t>
            </a:r>
            <a:r>
              <a:rPr lang="en-US" sz="2800" dirty="0">
                <a:solidFill>
                  <a:srgbClr val="0F62FE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target/&lt;</a:t>
            </a:r>
            <a:r>
              <a:rPr lang="en-US" sz="2800" dirty="0" err="1">
                <a:solidFill>
                  <a:srgbClr val="0F62FE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outputJarFile</a:t>
            </a:r>
            <a:r>
              <a:rPr lang="en-US" sz="2800" dirty="0">
                <a:solidFill>
                  <a:srgbClr val="0F62FE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 &lt;</a:t>
            </a:r>
            <a:r>
              <a:rPr lang="en-US" sz="2800" dirty="0" err="1">
                <a:solidFill>
                  <a:srgbClr val="0F62FE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jobName</a:t>
            </a:r>
            <a:r>
              <a:rPr lang="en-US" sz="2800" dirty="0">
                <a:solidFill>
                  <a:srgbClr val="0F62FE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&gt; &lt;jobParameter1&gt; &lt;jobParameter2&gt;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F5FD9-5E1E-9F6A-8AD5-604EBEEDDCC1}"/>
              </a:ext>
            </a:extLst>
          </p:cNvPr>
          <p:cNvSpPr txBox="1"/>
          <p:nvPr/>
        </p:nvSpPr>
        <p:spPr>
          <a:xfrm>
            <a:off x="576072" y="3095716"/>
            <a:ext cx="19200069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… using command-line arguments: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072BD-5BFC-FAFF-78D3-3EC58AEEA4B1}"/>
              </a:ext>
            </a:extLst>
          </p:cNvPr>
          <p:cNvSpPr txBox="1"/>
          <p:nvPr/>
        </p:nvSpPr>
        <p:spPr>
          <a:xfrm>
            <a:off x="576072" y="5023131"/>
            <a:ext cx="11276856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… using a web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E7FB7-48EA-5489-CAAE-505E953FFE6F}"/>
              </a:ext>
            </a:extLst>
          </p:cNvPr>
          <p:cNvSpPr txBox="1"/>
          <p:nvPr/>
        </p:nvSpPr>
        <p:spPr>
          <a:xfrm>
            <a:off x="9388377" y="3285461"/>
            <a:ext cx="8845835" cy="4616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(needs a custom implementation of the </a:t>
            </a:r>
            <a:r>
              <a:rPr lang="en-US" sz="2400" dirty="0" err="1">
                <a:solidFill>
                  <a:srgbClr val="0F62FE"/>
                </a:solidFill>
              </a:rPr>
              <a:t>CommandLineRunner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D136-4A93-E020-B507-0AFED07013CC}"/>
              </a:ext>
            </a:extLst>
          </p:cNvPr>
          <p:cNvSpPr txBox="1"/>
          <p:nvPr/>
        </p:nvSpPr>
        <p:spPr>
          <a:xfrm>
            <a:off x="6528636" y="5212876"/>
            <a:ext cx="8845835" cy="4616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(through </a:t>
            </a:r>
            <a:r>
              <a:rPr lang="en-US" sz="2400" dirty="0">
                <a:solidFill>
                  <a:srgbClr val="0F62FE"/>
                </a:solidFill>
              </a:rPr>
              <a:t>Spring Web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69847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6872173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Job Parameters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F2EA0-814F-9FDC-80D9-A25719CD2F61}"/>
              </a:ext>
            </a:extLst>
          </p:cNvPr>
          <p:cNvSpPr txBox="1"/>
          <p:nvPr/>
        </p:nvSpPr>
        <p:spPr>
          <a:xfrm>
            <a:off x="576072" y="3095716"/>
            <a:ext cx="19727340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… are accessible from </a:t>
            </a:r>
            <a:r>
              <a:rPr lang="en-US" sz="4400" dirty="0" err="1"/>
              <a:t>Tasklet</a:t>
            </a:r>
            <a:r>
              <a:rPr lang="en-US" sz="4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FCA6D-7757-0357-2014-4CFB50800F98}"/>
              </a:ext>
            </a:extLst>
          </p:cNvPr>
          <p:cNvSpPr txBox="1"/>
          <p:nvPr/>
        </p:nvSpPr>
        <p:spPr>
          <a:xfrm>
            <a:off x="2191305" y="4017593"/>
            <a:ext cx="16742154" cy="5232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contribution.getStepExecution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().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getJobParameters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();</a:t>
            </a:r>
            <a:endParaRPr lang="en-US" sz="2800" dirty="0">
              <a:solidFill>
                <a:srgbClr val="0F62FE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5256-0E8D-92E6-FBC9-4BAAF5497B98}"/>
              </a:ext>
            </a:extLst>
          </p:cNvPr>
          <p:cNvSpPr txBox="1"/>
          <p:nvPr/>
        </p:nvSpPr>
        <p:spPr>
          <a:xfrm>
            <a:off x="576072" y="5122045"/>
            <a:ext cx="19727340" cy="76944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… but their values can also be injected into writers/readers/processors: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DDDAA-032B-462A-9C7F-7356B8D3E301}"/>
              </a:ext>
            </a:extLst>
          </p:cNvPr>
          <p:cNvSpPr txBox="1"/>
          <p:nvPr/>
        </p:nvSpPr>
        <p:spPr>
          <a:xfrm>
            <a:off x="576072" y="6053605"/>
            <a:ext cx="23574846" cy="181588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@Bean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FlatFileItemReader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&lt;Order&gt;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itemReader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800" dirty="0">
                <a:solidFill>
                  <a:srgbClr val="009D9A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@Value("#{jobParameters}") 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Map&lt;String, Object&gt; </a:t>
            </a:r>
            <a:r>
              <a:rPr lang="en-US" sz="28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jobParameters</a:t>
            </a:r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{</a:t>
            </a:r>
          </a:p>
          <a:p>
            <a:r>
              <a:rPr lang="en-US" sz="28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// …</a:t>
            </a:r>
          </a:p>
          <a:p>
            <a:r>
              <a:rPr lang="en-US" sz="2800" dirty="0">
                <a:solidFill>
                  <a:srgbClr val="D0267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3664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709F-C9BB-5BD9-E12E-079180A2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1380-97ED-AC7D-B6DD-42FA0745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94" y="5893577"/>
            <a:ext cx="21405387" cy="1928846"/>
          </a:xfrm>
        </p:spPr>
        <p:txBody>
          <a:bodyPr/>
          <a:lstStyle/>
          <a:p>
            <a:pPr algn="ctr"/>
            <a:r>
              <a:rPr lang="en-US" sz="12000" dirty="0">
                <a:solidFill>
                  <a:srgbClr val="0F62FE"/>
                </a:solidFill>
              </a:rPr>
              <a:t>Thank you </a:t>
            </a:r>
            <a:r>
              <a:rPr lang="en-US" sz="12000" dirty="0">
                <a:solidFill>
                  <a:schemeClr val="tx1"/>
                </a:solidFill>
                <a:sym typeface="Wingdings" panose="05000000000000000000" pitchFamily="2" charset="2"/>
              </a:rPr>
              <a:t>for your attention!</a:t>
            </a:r>
            <a:endParaRPr lang="en-US" sz="12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DE771C4-8FF4-C5BE-0AD3-A4EFB333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D158F27-7C15-6837-654D-8237CC745375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8788873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5E13-A1C4-870D-0BC6-EF956A1B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E9DC-42EB-0711-A23D-16E628202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22285" y="569913"/>
            <a:ext cx="8304245" cy="11431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1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About </a:t>
            </a:r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b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atch </a:t>
            </a:r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j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obs</a:t>
            </a:r>
          </a:p>
          <a:p>
            <a:r>
              <a:rPr lang="en-US" dirty="0"/>
              <a:t>	</a:t>
            </a:r>
            <a:r>
              <a:rPr lang="ro-RO" dirty="0"/>
              <a:t>What is a </a:t>
            </a:r>
            <a:r>
              <a:rPr lang="en-US" dirty="0"/>
              <a:t>b</a:t>
            </a:r>
            <a:r>
              <a:rPr lang="ro-RO" dirty="0"/>
              <a:t>atch job?</a:t>
            </a:r>
          </a:p>
          <a:p>
            <a:r>
              <a:rPr lang="en-US" dirty="0"/>
              <a:t>	</a:t>
            </a:r>
            <a:r>
              <a:rPr lang="ro-RO" dirty="0"/>
              <a:t>What is Spring Batch?</a:t>
            </a:r>
          </a:p>
          <a:p>
            <a:pPr marL="742950" indent="-742950">
              <a:buAutoNum type="arabicPlain"/>
            </a:pPr>
            <a:endParaRPr lang="ro-RO" dirty="0">
              <a:latin typeface="IBM Plex Sans Medm" panose="020B0503050203000203" pitchFamily="34" charset="0"/>
            </a:endParaRPr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2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Spring Batch Architecture</a:t>
            </a:r>
          </a:p>
          <a:p>
            <a:r>
              <a:rPr lang="en-US" dirty="0"/>
              <a:t>	</a:t>
            </a:r>
            <a:endParaRPr lang="en-US" dirty="0">
              <a:latin typeface="IBM Plex Sans Medm" panose="020B0503050203000203" pitchFamily="34" charset="0"/>
            </a:endParaRPr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3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Implementing a job</a:t>
            </a:r>
            <a:endParaRPr lang="en-US" dirty="0">
              <a:solidFill>
                <a:srgbClr val="0F62FE"/>
              </a:solidFill>
              <a:latin typeface="IBM Plex Sans" panose="020B0503050203000203" pitchFamily="34" charset="0"/>
            </a:endParaRPr>
          </a:p>
          <a:p>
            <a:r>
              <a:rPr lang="en-US" dirty="0"/>
              <a:t>	</a:t>
            </a:r>
            <a:r>
              <a:rPr lang="ro-RO" dirty="0"/>
              <a:t>Using chunk-oriented processing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Using tasklets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4	Running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 a job</a:t>
            </a:r>
            <a:endParaRPr lang="en-US" dirty="0">
              <a:solidFill>
                <a:srgbClr val="0F62FE"/>
              </a:solidFill>
              <a:latin typeface="IBM Plex Sans" panose="020B0503050203000203" pitchFamily="34" charset="0"/>
            </a:endParaRPr>
          </a:p>
          <a:p>
            <a:r>
              <a:rPr lang="en-US" dirty="0"/>
              <a:t>	Command-line arguments</a:t>
            </a:r>
          </a:p>
          <a:p>
            <a:r>
              <a:rPr lang="en-US" dirty="0"/>
              <a:t>	Web interface</a:t>
            </a:r>
          </a:p>
          <a:p>
            <a:r>
              <a:rPr lang="en-US" dirty="0"/>
              <a:t>	Job Parameters</a:t>
            </a:r>
          </a:p>
          <a:p>
            <a:endParaRPr lang="ro-RO" dirty="0"/>
          </a:p>
          <a:p>
            <a:r>
              <a:rPr lang="en-US" dirty="0">
                <a:solidFill>
                  <a:srgbClr val="0F62FE"/>
                </a:solidFill>
                <a:latin typeface="IBM Plex Sans" panose="020B0503050203000203" pitchFamily="34" charset="0"/>
              </a:rPr>
              <a:t>5	</a:t>
            </a:r>
            <a:r>
              <a:rPr lang="ro-RO" dirty="0">
                <a:solidFill>
                  <a:srgbClr val="0F62FE"/>
                </a:solidFill>
                <a:latin typeface="IBM Plex Sans" panose="020B0503050203000203" pitchFamily="34" charset="0"/>
              </a:rPr>
              <a:t>Conclusions &amp; Questions</a:t>
            </a:r>
            <a:endParaRPr lang="en-US" dirty="0">
              <a:solidFill>
                <a:srgbClr val="0F62FE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DD66032-74A7-5C7F-B556-9CFDA5E82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FB4F15-7A19-7580-02F1-45B9E14164D2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4891568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F62FE"/>
                </a:solidFill>
              </a:rPr>
              <a:t>What is a batch job?</a:t>
            </a:r>
            <a:endParaRPr lang="en-US" dirty="0">
              <a:solidFill>
                <a:srgbClr val="0F62F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10340-EFA8-89DE-8C89-3DFDD7430CDA}"/>
              </a:ext>
            </a:extLst>
          </p:cNvPr>
          <p:cNvSpPr txBox="1"/>
          <p:nvPr/>
        </p:nvSpPr>
        <p:spPr>
          <a:xfrm>
            <a:off x="576072" y="3095716"/>
            <a:ext cx="20940320" cy="415498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ro-RO" sz="4400" dirty="0"/>
              <a:t>A batch job is </a:t>
            </a:r>
            <a:r>
              <a:rPr lang="ro-RO" sz="4400" dirty="0">
                <a:solidFill>
                  <a:srgbClr val="0F62FE"/>
                </a:solidFill>
              </a:rPr>
              <a:t>a series of steps</a:t>
            </a:r>
            <a:r>
              <a:rPr lang="ro-RO" sz="4400" dirty="0"/>
              <a:t> that get executed without requiring any interaction from the user.</a:t>
            </a:r>
          </a:p>
          <a:p>
            <a:endParaRPr lang="ro-RO" sz="4400" dirty="0"/>
          </a:p>
          <a:p>
            <a:r>
              <a:rPr lang="ro-RO" sz="4400" dirty="0"/>
              <a:t>Batch jobs are typically used for tasks that involve </a:t>
            </a:r>
            <a:r>
              <a:rPr lang="ro-RO" sz="4400" dirty="0">
                <a:solidFill>
                  <a:srgbClr val="0F62FE"/>
                </a:solidFill>
              </a:rPr>
              <a:t>large scale data processing</a:t>
            </a:r>
            <a:r>
              <a:rPr lang="ro-RO" sz="4400" dirty="0"/>
              <a:t>. The data gets collected during the day, while the job </a:t>
            </a:r>
            <a:r>
              <a:rPr lang="ro-RO" sz="4400" dirty="0">
                <a:solidFill>
                  <a:srgbClr val="0F62FE"/>
                </a:solidFill>
              </a:rPr>
              <a:t>runs outside working hours</a:t>
            </a:r>
            <a:r>
              <a:rPr lang="ro-RO" sz="4400" dirty="0"/>
              <a:t> (usually at night).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2331573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/>
          <a:p>
            <a:r>
              <a:rPr lang="ro-RO" dirty="0">
                <a:solidFill>
                  <a:srgbClr val="0F62FE"/>
                </a:solidFill>
              </a:rPr>
              <a:t>What is Spring Batch?</a:t>
            </a:r>
            <a:endParaRPr lang="en-US" dirty="0">
              <a:solidFill>
                <a:srgbClr val="0F62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497F4-BC54-8A61-185E-7B96AB1C2B79}"/>
              </a:ext>
            </a:extLst>
          </p:cNvPr>
          <p:cNvSpPr txBox="1"/>
          <p:nvPr/>
        </p:nvSpPr>
        <p:spPr>
          <a:xfrm>
            <a:off x="576072" y="3095716"/>
            <a:ext cx="14856761" cy="34778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ro-RO" sz="4400" dirty="0"/>
              <a:t>Spring Batch is a way of implementing custom batch jobs, making use of Spring Framework</a:t>
            </a:r>
            <a:r>
              <a:rPr lang="en-US" sz="4400" dirty="0"/>
              <a:t>’s benefits.</a:t>
            </a:r>
          </a:p>
          <a:p>
            <a:endParaRPr lang="en-US" sz="4400" dirty="0"/>
          </a:p>
          <a:p>
            <a:r>
              <a:rPr lang="en-US" sz="4400" dirty="0"/>
              <a:t>Spring Framework’s capabilities include </a:t>
            </a:r>
            <a:r>
              <a:rPr lang="en-US" sz="4400" dirty="0">
                <a:solidFill>
                  <a:srgbClr val="0F62FE"/>
                </a:solidFill>
              </a:rPr>
              <a:t>dependency injection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F62FE"/>
                </a:solidFill>
              </a:rPr>
              <a:t>transaction management</a:t>
            </a:r>
            <a:r>
              <a:rPr lang="en-US" sz="4400" dirty="0"/>
              <a:t>.</a:t>
            </a:r>
            <a:endParaRPr lang="ro-RO" sz="4400" dirty="0"/>
          </a:p>
        </p:txBody>
      </p:sp>
      <p:pic>
        <p:nvPicPr>
          <p:cNvPr id="20" name="Picture Placeholder 19" descr="A green hexagon with white stripes&#10;&#10;Description automatically generated">
            <a:extLst>
              <a:ext uri="{FF2B5EF4-FFF2-40B4-BE49-F238E27FC236}">
                <a16:creationId xmlns:a16="http://schemas.microsoft.com/office/drawing/2014/main" id="{FD29DA35-02BA-377F-8993-74B93B14C2F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6066" r="6066"/>
          <a:stretch>
            <a:fillRect/>
          </a:stretch>
        </p:blipFill>
        <p:spPr>
          <a:xfrm>
            <a:off x="17592901" y="4062433"/>
            <a:ext cx="5678445" cy="6462494"/>
          </a:xfr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C5CC56-9455-55D3-0E0A-7282FE6C54DE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pic>
        <p:nvPicPr>
          <p:cNvPr id="5" name="Picture 4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DD7D645-C039-4552-A4D4-95A951B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403" y="2638670"/>
            <a:ext cx="6497353" cy="16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48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sz="6600" dirty="0">
                <a:solidFill>
                  <a:srgbClr val="0F62FE"/>
                </a:solidFill>
              </a:rPr>
              <a:t>Architecture of Spring Batch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DA934BB-5971-180A-16C2-DAD5290B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47" y="1909226"/>
            <a:ext cx="15432680" cy="1087370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CD20B1-2BEA-0A1C-20D4-FC9B43041BEA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1207499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7C306-08BD-F529-3AFF-2C4F818C411A}"/>
              </a:ext>
            </a:extLst>
          </p:cNvPr>
          <p:cNvSpPr txBox="1"/>
          <p:nvPr/>
        </p:nvSpPr>
        <p:spPr>
          <a:xfrm>
            <a:off x="576072" y="3095716"/>
            <a:ext cx="19727340" cy="144655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Spring Batch jobs can contain one or multiple </a:t>
            </a:r>
            <a:r>
              <a:rPr lang="en-US" sz="4400" dirty="0">
                <a:solidFill>
                  <a:srgbClr val="0F62FE"/>
                </a:solidFill>
              </a:rPr>
              <a:t>steps</a:t>
            </a:r>
            <a:r>
              <a:rPr lang="en-US" sz="4400" dirty="0"/>
              <a:t>, representing specific tasks that are executed during the job’s runtime.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0B776-7917-1E79-6330-97E64342FD48}"/>
              </a:ext>
            </a:extLst>
          </p:cNvPr>
          <p:cNvSpPr txBox="1"/>
          <p:nvPr/>
        </p:nvSpPr>
        <p:spPr>
          <a:xfrm>
            <a:off x="576072" y="5132899"/>
            <a:ext cx="19727340" cy="5232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62FE"/>
                </a:solidFill>
              </a:rPr>
              <a:t>e.g. </a:t>
            </a:r>
            <a:r>
              <a:rPr lang="en-US" sz="2800" dirty="0"/>
              <a:t>Extracting e-mail addresses from the table of users that need to pay their subscription and sending them a reminder.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9D9C5-275D-29D1-10BA-F79D8178C516}"/>
              </a:ext>
            </a:extLst>
          </p:cNvPr>
          <p:cNvSpPr txBox="1"/>
          <p:nvPr/>
        </p:nvSpPr>
        <p:spPr>
          <a:xfrm>
            <a:off x="576072" y="6246752"/>
            <a:ext cx="19727340" cy="212365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Types of steps in Spring Batch:</a:t>
            </a:r>
          </a:p>
          <a:p>
            <a:pPr marL="742950" indent="-742950">
              <a:buAutoNum type="arabicPeriod"/>
            </a:pPr>
            <a:r>
              <a:rPr lang="en-US" sz="4400" dirty="0"/>
              <a:t>Chunk-oriented</a:t>
            </a:r>
          </a:p>
          <a:p>
            <a:pPr marL="742950" indent="-742950">
              <a:buAutoNum type="arabicPeriod"/>
            </a:pPr>
            <a:r>
              <a:rPr lang="en-US" sz="4400" dirty="0" err="1"/>
              <a:t>Tasklet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8096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6872173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The “chunky”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10340-EFA8-89DE-8C89-3DFDD7430CDA}"/>
              </a:ext>
            </a:extLst>
          </p:cNvPr>
          <p:cNvSpPr txBox="1"/>
          <p:nvPr/>
        </p:nvSpPr>
        <p:spPr>
          <a:xfrm>
            <a:off x="576072" y="3095716"/>
            <a:ext cx="20940320" cy="34778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Chunk-oriented steps have a fixed structure for their logic and consist of:</a:t>
            </a:r>
          </a:p>
          <a:p>
            <a:endParaRPr lang="en-US" sz="4400" dirty="0"/>
          </a:p>
          <a:p>
            <a:pPr marL="742950" indent="-742950">
              <a:buAutoNum type="arabicPeriod"/>
            </a:pPr>
            <a:r>
              <a:rPr lang="en-US" sz="4400" dirty="0"/>
              <a:t>a reader</a:t>
            </a:r>
          </a:p>
          <a:p>
            <a:pPr marL="742950" indent="-742950">
              <a:buAutoNum type="arabicPeriod"/>
            </a:pPr>
            <a:r>
              <a:rPr lang="en-US" sz="4400" dirty="0"/>
              <a:t>a processor</a:t>
            </a:r>
          </a:p>
          <a:p>
            <a:pPr marL="742950" indent="-742950">
              <a:buAutoNum type="arabicPeriod"/>
            </a:pPr>
            <a:r>
              <a:rPr lang="en-US" sz="4400" dirty="0"/>
              <a:t>a writer</a:t>
            </a:r>
            <a:endParaRPr lang="ro-RO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22D-18DD-DABC-1FB0-3DAB5FD286CD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BB1CA-F938-EF81-DCF4-80FF732C7620}"/>
              </a:ext>
            </a:extLst>
          </p:cNvPr>
          <p:cNvGrpSpPr/>
          <p:nvPr/>
        </p:nvGrpSpPr>
        <p:grpSpPr>
          <a:xfrm>
            <a:off x="576072" y="7338625"/>
            <a:ext cx="12266518" cy="3477875"/>
            <a:chOff x="9439843" y="6573591"/>
            <a:chExt cx="12266518" cy="34778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67A15F-F65D-C3CB-5313-500DF52DC9E4}"/>
                </a:ext>
              </a:extLst>
            </p:cNvPr>
            <p:cNvGrpSpPr/>
            <p:nvPr/>
          </p:nvGrpSpPr>
          <p:grpSpPr>
            <a:xfrm>
              <a:off x="9439843" y="6573591"/>
              <a:ext cx="12266518" cy="3477875"/>
              <a:chOff x="9226453" y="4924692"/>
              <a:chExt cx="12266518" cy="347787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46B90E3-B0CB-58EB-65AC-9DB92CCBC563}"/>
                  </a:ext>
                </a:extLst>
              </p:cNvPr>
              <p:cNvGrpSpPr/>
              <p:nvPr/>
            </p:nvGrpSpPr>
            <p:grpSpPr>
              <a:xfrm>
                <a:off x="9226453" y="4924692"/>
                <a:ext cx="3201923" cy="3477875"/>
                <a:chOff x="9226453" y="4924692"/>
                <a:chExt cx="3201923" cy="347787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87BB027-0B74-9B68-CBD4-5768ED11AD5F}"/>
                    </a:ext>
                  </a:extLst>
                </p:cNvPr>
                <p:cNvSpPr/>
                <p:nvPr/>
              </p:nvSpPr>
              <p:spPr bwMode="auto">
                <a:xfrm>
                  <a:off x="9237307" y="5662976"/>
                  <a:ext cx="3191069" cy="2739591"/>
                </a:xfrm>
                <a:prstGeom prst="rect">
                  <a:avLst/>
                </a:prstGeom>
                <a:solidFill>
                  <a:srgbClr val="BAE6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Data is being read from a source (database, JSON files, XML files, etc.)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F217EFD-3314-5001-297D-51F5D08EC3D0}"/>
                    </a:ext>
                  </a:extLst>
                </p:cNvPr>
                <p:cNvSpPr/>
                <p:nvPr/>
              </p:nvSpPr>
              <p:spPr bwMode="auto">
                <a:xfrm>
                  <a:off x="9226453" y="4924692"/>
                  <a:ext cx="3191069" cy="738284"/>
                </a:xfrm>
                <a:prstGeom prst="rect">
                  <a:avLst/>
                </a:prstGeom>
                <a:solidFill>
                  <a:srgbClr val="33B1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</a:rPr>
                    <a:t>ItemReader</a:t>
                  </a: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B53A7E-2EFD-80C6-D06E-01078686F970}"/>
                  </a:ext>
                </a:extLst>
              </p:cNvPr>
              <p:cNvGrpSpPr/>
              <p:nvPr/>
            </p:nvGrpSpPr>
            <p:grpSpPr>
              <a:xfrm>
                <a:off x="13764178" y="4924692"/>
                <a:ext cx="3201923" cy="3477875"/>
                <a:chOff x="10052974" y="4924692"/>
                <a:chExt cx="3201923" cy="3477875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05F4D6E-3CF5-98F0-2053-08DAE85AF482}"/>
                    </a:ext>
                  </a:extLst>
                </p:cNvPr>
                <p:cNvSpPr/>
                <p:nvPr/>
              </p:nvSpPr>
              <p:spPr bwMode="auto">
                <a:xfrm>
                  <a:off x="10063828" y="5662976"/>
                  <a:ext cx="3191069" cy="2739591"/>
                </a:xfrm>
                <a:prstGeom prst="rect">
                  <a:avLst/>
                </a:prstGeom>
                <a:solidFill>
                  <a:srgbClr val="BAE6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Data is being processed (update certain values, delete unnecessary rows, remove sensitive data)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E9734BD-11BC-3413-5E38-1271E3CF0A52}"/>
                    </a:ext>
                  </a:extLst>
                </p:cNvPr>
                <p:cNvSpPr/>
                <p:nvPr/>
              </p:nvSpPr>
              <p:spPr bwMode="auto">
                <a:xfrm>
                  <a:off x="10052974" y="4924692"/>
                  <a:ext cx="3191069" cy="738284"/>
                </a:xfrm>
                <a:prstGeom prst="rect">
                  <a:avLst/>
                </a:prstGeom>
                <a:solidFill>
                  <a:srgbClr val="33B1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</a:rPr>
                    <a:t>ItemProcessor</a:t>
                  </a: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FB5313-E612-C274-E483-78D1CE7BAA4B}"/>
                  </a:ext>
                </a:extLst>
              </p:cNvPr>
              <p:cNvGrpSpPr/>
              <p:nvPr/>
            </p:nvGrpSpPr>
            <p:grpSpPr>
              <a:xfrm>
                <a:off x="18294095" y="4924692"/>
                <a:ext cx="3198876" cy="3477875"/>
                <a:chOff x="10879494" y="4924692"/>
                <a:chExt cx="3198876" cy="347787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D48105D-FAD3-1062-B3F0-FEEDACD72286}"/>
                    </a:ext>
                  </a:extLst>
                </p:cNvPr>
                <p:cNvSpPr/>
                <p:nvPr/>
              </p:nvSpPr>
              <p:spPr bwMode="auto">
                <a:xfrm>
                  <a:off x="10879494" y="5662976"/>
                  <a:ext cx="3191069" cy="2739591"/>
                </a:xfrm>
                <a:prstGeom prst="rect">
                  <a:avLst/>
                </a:prstGeom>
                <a:solidFill>
                  <a:srgbClr val="BAE6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Data is being written to a source (database, messaging provider, e-mail, external file, etc.)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454E498-C8FD-536F-A7AF-1AB72D7CA156}"/>
                    </a:ext>
                  </a:extLst>
                </p:cNvPr>
                <p:cNvSpPr/>
                <p:nvPr/>
              </p:nvSpPr>
              <p:spPr bwMode="auto">
                <a:xfrm>
                  <a:off x="10887301" y="4924692"/>
                  <a:ext cx="3191069" cy="738284"/>
                </a:xfrm>
                <a:prstGeom prst="rect">
                  <a:avLst/>
                </a:prstGeom>
                <a:solidFill>
                  <a:srgbClr val="33B1FF"/>
                </a:solidFill>
                <a:ln w="190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91440" rIns="91440" bIns="9144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IBM Plex Sans Light"/>
                    <a:buNone/>
                    <a:tabLst/>
                  </a:pPr>
                  <a:r>
                    <a:rPr kumimoji="0" lang="en-US" sz="28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+mn-lt"/>
                    </a:rPr>
                    <a:t>ItemWriter</a:t>
                  </a: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endParaRPr>
                </a:p>
              </p:txBody>
            </p:sp>
          </p:grp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E0764C0-BA69-B178-F741-F31EA9FFE425}"/>
                </a:ext>
              </a:extLst>
            </p:cNvPr>
            <p:cNvSpPr/>
            <p:nvPr/>
          </p:nvSpPr>
          <p:spPr bwMode="auto">
            <a:xfrm>
              <a:off x="12801600" y="7943386"/>
              <a:ext cx="1112177" cy="738284"/>
            </a:xfrm>
            <a:prstGeom prst="rightArrow">
              <a:avLst/>
            </a:prstGeom>
            <a:solidFill>
              <a:srgbClr val="EE539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DFF463F-DD04-AAFB-77D4-B3565CE727D0}"/>
                </a:ext>
              </a:extLst>
            </p:cNvPr>
            <p:cNvSpPr/>
            <p:nvPr/>
          </p:nvSpPr>
          <p:spPr bwMode="auto">
            <a:xfrm>
              <a:off x="17332138" y="7970330"/>
              <a:ext cx="1112177" cy="738284"/>
            </a:xfrm>
            <a:prstGeom prst="rightArrow">
              <a:avLst/>
            </a:prstGeom>
            <a:solidFill>
              <a:srgbClr val="EE539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pic>
        <p:nvPicPr>
          <p:cNvPr id="19" name="Picture 18" descr="A diagram of a diagram&#10;&#10;Description automatically generated">
            <a:extLst>
              <a:ext uri="{FF2B5EF4-FFF2-40B4-BE49-F238E27FC236}">
                <a16:creationId xmlns:a16="http://schemas.microsoft.com/office/drawing/2014/main" id="{CA061025-7740-439A-BDEC-090F8379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777" y="4214566"/>
            <a:ext cx="8936773" cy="68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8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CB7BD-9975-784F-2957-374A2619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71765"/>
            <a:ext cx="4949825" cy="2859088"/>
          </a:xfrm>
        </p:spPr>
        <p:txBody>
          <a:bodyPr/>
          <a:lstStyle/>
          <a:p>
            <a:r>
              <a:rPr lang="en-US" dirty="0"/>
              <a:t>Existing implementations that can be used inside Spring Batch jobs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340564-848A-490A-6BD2-DB6247C82C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33396" y="6884998"/>
            <a:ext cx="4949825" cy="1906588"/>
          </a:xfrm>
        </p:spPr>
        <p:txBody>
          <a:bodyPr/>
          <a:lstStyle/>
          <a:p>
            <a:r>
              <a:rPr lang="en-US" sz="7200" dirty="0">
                <a:latin typeface="IBM Plex Sans" panose="020B0503050203000203" pitchFamily="34" charset="0"/>
              </a:rPr>
              <a:t>Processor?</a:t>
            </a:r>
          </a:p>
        </p:txBody>
      </p:sp>
      <p:cxnSp>
        <p:nvCxnSpPr>
          <p:cNvPr id="15" name="Straight Connector 14" descr="Vertical column divider">
            <a:extLst>
              <a:ext uri="{FF2B5EF4-FFF2-40B4-BE49-F238E27FC236}">
                <a16:creationId xmlns:a16="http://schemas.microsoft.com/office/drawing/2014/main" id="{816FB175-60BA-3D69-D46D-6F9F4961DCF6}"/>
              </a:ext>
            </a:extLst>
          </p:cNvPr>
          <p:cNvCxnSpPr>
            <a:cxnSpLocks/>
          </p:cNvCxnSpPr>
          <p:nvPr/>
        </p:nvCxnSpPr>
        <p:spPr bwMode="auto">
          <a:xfrm>
            <a:off x="14310955" y="1238731"/>
            <a:ext cx="0" cy="50687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84FD69-8106-18AB-0917-1042E8CFAA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755740" y="1677955"/>
            <a:ext cx="4949825" cy="1903413"/>
          </a:xfrm>
        </p:spPr>
        <p:txBody>
          <a:bodyPr/>
          <a:lstStyle/>
          <a:p>
            <a:r>
              <a:rPr lang="en-US" sz="7200" dirty="0">
                <a:latin typeface="IBM Plex Sans" panose="020B0503050203000203" pitchFamily="34" charset="0"/>
              </a:rPr>
              <a:t>Writer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4BB208EF-9239-26EF-C308-A08464889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55740" y="3004870"/>
            <a:ext cx="7604617" cy="3526557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err="1"/>
              <a:t>SimpleMailMessageItemWriter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JsonFileItemWriter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HibernateItemWriter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KeyValueItemWriter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JdbcBatchItemWriter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81F1433-D1F8-C656-E4E2-DD5C99D7D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047BA7-A8AA-D919-1A3B-674C27E579C8}"/>
              </a:ext>
            </a:extLst>
          </p:cNvPr>
          <p:cNvSpPr txBox="1">
            <a:spLocks/>
          </p:cNvSpPr>
          <p:nvPr/>
        </p:nvSpPr>
        <p:spPr>
          <a:xfrm>
            <a:off x="576072" y="12801599"/>
            <a:ext cx="3734671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Introduction to Spring Batch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75305E-DE43-7F8D-B1BC-2300222DB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20711" y="3006458"/>
            <a:ext cx="5375197" cy="3301036"/>
          </a:xfrm>
        </p:spPr>
        <p:txBody>
          <a:bodyPr/>
          <a:lstStyle/>
          <a:p>
            <a:pPr marL="571500" indent="-571500">
              <a:buFontTx/>
              <a:buChar char="-"/>
            </a:pPr>
            <a:r>
              <a:rPr lang="en-US" dirty="0" err="1"/>
              <a:t>FlatFileItemReader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JdbcCursorItemReader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MongoItemReader</a:t>
            </a:r>
            <a:endParaRPr lang="en-US" dirty="0"/>
          </a:p>
          <a:p>
            <a:pPr marL="571500" indent="-571500">
              <a:buFontTx/>
              <a:buChar char="-"/>
            </a:pPr>
            <a:r>
              <a:rPr lang="en-US" dirty="0" err="1"/>
              <a:t>JsonItemReader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3DB002F7-A94E-F329-A2BF-FE86C7FC9867}"/>
              </a:ext>
            </a:extLst>
          </p:cNvPr>
          <p:cNvSpPr txBox="1">
            <a:spLocks/>
          </p:cNvSpPr>
          <p:nvPr/>
        </p:nvSpPr>
        <p:spPr>
          <a:xfrm>
            <a:off x="8777875" y="1674780"/>
            <a:ext cx="4949825" cy="190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7200" kern="0">
                <a:latin typeface="IBM Plex Sans" panose="020B0503050203000203" pitchFamily="34" charset="0"/>
              </a:rPr>
              <a:t>Reader</a:t>
            </a:r>
            <a:endParaRPr lang="en-US" sz="7200" kern="0" dirty="0">
              <a:latin typeface="IBM Plex Sans" panose="020B0503050203000203" pitchFamily="34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7FFDFB3-B84E-844A-6626-B74D9714E7FE}"/>
              </a:ext>
            </a:extLst>
          </p:cNvPr>
          <p:cNvSpPr txBox="1">
            <a:spLocks/>
          </p:cNvSpPr>
          <p:nvPr/>
        </p:nvSpPr>
        <p:spPr>
          <a:xfrm>
            <a:off x="8833396" y="8054349"/>
            <a:ext cx="10313020" cy="352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 dirty="0"/>
              <a:t>Spring Batch does not offer so many implementations of the </a:t>
            </a:r>
            <a:r>
              <a:rPr lang="en-US" kern="0" dirty="0" err="1">
                <a:solidFill>
                  <a:srgbClr val="0F62FE"/>
                </a:solidFill>
              </a:rPr>
              <a:t>ItemProcessor</a:t>
            </a:r>
            <a:r>
              <a:rPr lang="en-US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4188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5F670A-8CB6-DEC3-FC1D-8BD9A59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7040124" cy="4573587"/>
          </a:xfrm>
        </p:spPr>
        <p:txBody>
          <a:bodyPr/>
          <a:lstStyle/>
          <a:p>
            <a:r>
              <a:rPr lang="en-US" dirty="0">
                <a:solidFill>
                  <a:srgbClr val="0F62FE"/>
                </a:solidFill>
              </a:rPr>
              <a:t>The “</a:t>
            </a:r>
            <a:r>
              <a:rPr lang="en-US" dirty="0" err="1">
                <a:solidFill>
                  <a:srgbClr val="0F62FE"/>
                </a:solidFill>
              </a:rPr>
              <a:t>Tasklet</a:t>
            </a:r>
            <a:r>
              <a:rPr lang="en-US" dirty="0">
                <a:solidFill>
                  <a:srgbClr val="0F62FE"/>
                </a:solidFill>
              </a:rPr>
              <a:t>”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7C306-08BD-F529-3AFF-2C4F818C411A}"/>
              </a:ext>
            </a:extLst>
          </p:cNvPr>
          <p:cNvSpPr txBox="1"/>
          <p:nvPr/>
        </p:nvSpPr>
        <p:spPr>
          <a:xfrm>
            <a:off x="576072" y="3095716"/>
            <a:ext cx="19727340" cy="34778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If the typical read-process-write tactic is too restrictive, a custom step can be implemented, </a:t>
            </a:r>
            <a:r>
              <a:rPr lang="en-US" sz="4400" dirty="0">
                <a:solidFill>
                  <a:srgbClr val="0F62FE"/>
                </a:solidFill>
              </a:rPr>
              <a:t>without any contract that needs to be respected</a:t>
            </a:r>
            <a:r>
              <a:rPr lang="en-US" sz="4400" dirty="0"/>
              <a:t>.</a:t>
            </a:r>
          </a:p>
          <a:p>
            <a:endParaRPr lang="en-US" sz="4400" dirty="0"/>
          </a:p>
          <a:p>
            <a:r>
              <a:rPr lang="en-US" sz="4400" dirty="0"/>
              <a:t>A </a:t>
            </a:r>
            <a:r>
              <a:rPr lang="en-US" sz="4400" dirty="0" err="1"/>
              <a:t>Tasklet</a:t>
            </a:r>
            <a:r>
              <a:rPr lang="en-US" sz="4400" dirty="0"/>
              <a:t> step allows the developer to write their own logic, and manually notify Spring Batch if the step has failed or completed successfully.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A31621-091B-D2F0-B5AC-85DE6A38CA7C}"/>
              </a:ext>
            </a:extLst>
          </p:cNvPr>
          <p:cNvSpPr txBox="1">
            <a:spLocks/>
          </p:cNvSpPr>
          <p:nvPr/>
        </p:nvSpPr>
        <p:spPr>
          <a:xfrm>
            <a:off x="20730172" y="12801599"/>
            <a:ext cx="2950899" cy="69046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Introduction to Spring Batch</a:t>
            </a:r>
          </a:p>
        </p:txBody>
      </p:sp>
    </p:spTree>
    <p:extLst>
      <p:ext uri="{BB962C8B-B14F-4D97-AF65-F5344CB8AC3E}">
        <p14:creationId xmlns:p14="http://schemas.microsoft.com/office/powerpoint/2010/main" val="30407426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7_Plex" id="{A4655340-F487-3141-AF8F-0E65FE0071AD}" vid="{46662E18-3302-FE4B-8830-D48B3D9B9099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 Batch</Template>
  <TotalTime>399</TotalTime>
  <Words>1272</Words>
  <Application>Microsoft Office PowerPoint</Application>
  <PresentationFormat>Custom</PresentationFormat>
  <Paragraphs>248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IBM Plex Sans</vt:lpstr>
      <vt:lpstr>IBM Plex Sans Medm</vt:lpstr>
      <vt:lpstr>IBM Plex Sans Light</vt:lpstr>
      <vt:lpstr>Wingdings</vt:lpstr>
      <vt:lpstr>IBM Plex Sans ExtLt</vt:lpstr>
      <vt:lpstr>JetBrains Mono NL</vt:lpstr>
      <vt:lpstr>IBM presentation template</vt:lpstr>
      <vt:lpstr>Introduction to Spring Batch</vt:lpstr>
      <vt:lpstr>Contents</vt:lpstr>
      <vt:lpstr>What is a batch job?</vt:lpstr>
      <vt:lpstr>What is Spring Batch?</vt:lpstr>
      <vt:lpstr>Architecture of Spring Batch</vt:lpstr>
      <vt:lpstr>Steps</vt:lpstr>
      <vt:lpstr>The “chunky” approach</vt:lpstr>
      <vt:lpstr>Existing implementations that can be used inside Spring Batch jobs</vt:lpstr>
      <vt:lpstr>The “Tasklet” approach</vt:lpstr>
      <vt:lpstr>Spring Boot</vt:lpstr>
      <vt:lpstr>Basic Setup</vt:lpstr>
      <vt:lpstr>Implementing a chunk-oriented job</vt:lpstr>
      <vt:lpstr>Implementing a chunk-oriented job #2</vt:lpstr>
      <vt:lpstr>XML-based (chunk-oriented) job configuration</vt:lpstr>
      <vt:lpstr>Implementing a tasklet-based job</vt:lpstr>
      <vt:lpstr>Implementing a tasklet-based job #2</vt:lpstr>
      <vt:lpstr>Running the job</vt:lpstr>
      <vt:lpstr>Job Parameters</vt:lpstr>
      <vt:lpstr>Thank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Mario-Mihai Mateas</dc:creator>
  <cp:keywords/>
  <dc:description/>
  <cp:lastModifiedBy>Mario Mateas</cp:lastModifiedBy>
  <cp:revision>217</cp:revision>
  <cp:lastPrinted>2019-04-25T15:14:05Z</cp:lastPrinted>
  <dcterms:created xsi:type="dcterms:W3CDTF">2024-09-25T12:36:20Z</dcterms:created>
  <dcterms:modified xsi:type="dcterms:W3CDTF">2024-11-11T19:28:10Z</dcterms:modified>
  <cp:category/>
</cp:coreProperties>
</file>