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962" r:id="rId1"/>
  </p:sldMasterIdLst>
  <p:notesMasterIdLst>
    <p:notesMasterId r:id="rId17"/>
  </p:notesMasterIdLst>
  <p:handoutMasterIdLst>
    <p:handoutMasterId r:id="rId18"/>
  </p:handoutMasterIdLst>
  <p:sldIdLst>
    <p:sldId id="474" r:id="rId2"/>
    <p:sldId id="404" r:id="rId3"/>
    <p:sldId id="402" r:id="rId4"/>
    <p:sldId id="399" r:id="rId5"/>
    <p:sldId id="475" r:id="rId6"/>
    <p:sldId id="476" r:id="rId7"/>
    <p:sldId id="481" r:id="rId8"/>
    <p:sldId id="479" r:id="rId9"/>
    <p:sldId id="480" r:id="rId10"/>
    <p:sldId id="488" r:id="rId11"/>
    <p:sldId id="482" r:id="rId12"/>
    <p:sldId id="483" r:id="rId13"/>
    <p:sldId id="484" r:id="rId14"/>
    <p:sldId id="486" r:id="rId15"/>
    <p:sldId id="487" r:id="rId16"/>
  </p:sldIdLst>
  <p:sldSz cx="24387175" cy="13716000"/>
  <p:notesSz cx="6858000" cy="9144000"/>
  <p:embeddedFontLst>
    <p:embeddedFont>
      <p:font typeface="IBM Plex Sans" panose="020B0503050203000203" pitchFamily="34" charset="0"/>
      <p:regular r:id="rId19"/>
      <p:bold r:id="rId20"/>
      <p:italic r:id="rId21"/>
      <p:boldItalic r:id="rId22"/>
    </p:embeddedFont>
    <p:embeddedFont>
      <p:font typeface="IBM Plex Sans ExtLt" panose="020B0303050203000203" pitchFamily="34" charset="0"/>
      <p:regular r:id="rId23"/>
      <p:italic r:id="rId24"/>
    </p:embeddedFont>
    <p:embeddedFont>
      <p:font typeface="IBM Plex Sans Light" panose="020B0403050203000203" pitchFamily="34" charset="0"/>
      <p:regular r:id="rId25"/>
      <p:italic r:id="rId26"/>
    </p:embeddedFont>
    <p:embeddedFont>
      <p:font typeface="IBM Plex Sans Medm" panose="020B0603050203000203" pitchFamily="34" charset="0"/>
      <p:regular r:id="rId27"/>
      <p:italic r:id="rId28"/>
    </p:embeddedFont>
    <p:embeddedFont>
      <p:font typeface="JetBrains Mono NL" panose="02000009000000000000" pitchFamily="49" charset="0"/>
      <p:regular r:id="rId29"/>
    </p:embeddedFont>
  </p:embeddedFontLst>
  <p:defaultTextStyle>
    <a:defPPr>
      <a:defRPr lang="en-US"/>
    </a:defPPr>
    <a:lvl1pPr marL="0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68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37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406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75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344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813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282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751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nderson" initials="ZA" lastIdx="26" clrIdx="0">
    <p:extLst>
      <p:ext uri="{19B8F6BF-5375-455C-9EA6-DF929625EA0E}">
        <p15:presenceInfo xmlns:p15="http://schemas.microsoft.com/office/powerpoint/2012/main" userId="S::zanderson@vsapartners.com::b6da4b55-2f36-4779-ba8b-606d779a32e3" providerId="AD"/>
      </p:ext>
    </p:extLst>
  </p:cmAuthor>
  <p:cmAuthor id="2" name="Liz Sadler" initials="LS" lastIdx="36" clrIdx="1">
    <p:extLst>
      <p:ext uri="{19B8F6BF-5375-455C-9EA6-DF929625EA0E}">
        <p15:presenceInfo xmlns:p15="http://schemas.microsoft.com/office/powerpoint/2012/main" userId="Liz Sa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98"/>
    <p:restoredTop sz="96327"/>
  </p:normalViewPr>
  <p:slideViewPr>
    <p:cSldViewPr snapToGrid="0" snapToObjects="1">
      <p:cViewPr>
        <p:scale>
          <a:sx n="33" d="100"/>
          <a:sy n="33" d="100"/>
        </p:scale>
        <p:origin x="1613" y="432"/>
      </p:cViewPr>
      <p:guideLst/>
    </p:cSldViewPr>
  </p:slideViewPr>
  <p:outlineViewPr>
    <p:cViewPr>
      <p:scale>
        <a:sx n="33" d="100"/>
        <a:sy n="33" d="100"/>
      </p:scale>
      <p:origin x="-5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pPr algn="l"/>
              <a:t>‹#›</a:t>
            </a:fld>
            <a:endParaRPr lang="en-US" sz="600">
              <a:solidFill>
                <a:schemeClr val="bg1"/>
              </a:solidFill>
              <a:latin typeface="IBM Plex Sans Light" panose="020B0503050203000203" pitchFamily="34" charset="0"/>
              <a:ea typeface="IBM Plex Sans Light" charset="0"/>
              <a:cs typeface="IBM Plex Sans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t>Group Name / DOC ID / Month XX, 2022 / © 2022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6710" y="228600"/>
            <a:ext cx="6419088" cy="361232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06710" y="4087090"/>
            <a:ext cx="6419088" cy="432030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021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1945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2438522" rtl="0" eaLnBrk="1" latinLnBrk="0" hangingPunct="1">
      <a:lnSpc>
        <a:spcPct val="110000"/>
      </a:lnSpc>
      <a:spcBef>
        <a:spcPts val="0"/>
      </a:spcBef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1pPr>
    <a:lvl2pPr marL="465690" indent="-452991" algn="l" defTabSz="2438522" rtl="0" eaLnBrk="1" latinLnBrk="0" hangingPunct="1">
      <a:lnSpc>
        <a:spcPct val="110000"/>
      </a:lnSpc>
      <a:spcBef>
        <a:spcPts val="0"/>
      </a:spcBef>
      <a:buFont typeface="IBM Plex Sans"/>
      <a:buChar char="–"/>
      <a:tabLst/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2pPr>
    <a:lvl3pPr marL="926638" indent="-463319" algn="l" defTabSz="2438522" rtl="0" eaLnBrk="1" latinLnBrk="0" hangingPunct="1">
      <a:lnSpc>
        <a:spcPct val="110000"/>
      </a:lnSpc>
      <a:spcBef>
        <a:spcPts val="0"/>
      </a:spcBef>
      <a:buFont typeface="IBM Plex Sans Light" panose="020B0604020202020204" pitchFamily="34" charset="0"/>
      <a:buChar char="•"/>
      <a:tabLst/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3pPr>
    <a:lvl4pPr marL="1682580" indent="-463319" algn="l" defTabSz="2438522" rtl="0" eaLnBrk="1" latinLnBrk="0" hangingPunct="1">
      <a:lnSpc>
        <a:spcPct val="110000"/>
      </a:lnSpc>
      <a:spcBef>
        <a:spcPts val="0"/>
      </a:spcBef>
      <a:buFont typeface="IBM Plex Sans Light"/>
      <a:buChar char="–"/>
      <a:tabLst/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4pPr>
    <a:lvl5pPr marL="465690" marR="0" indent="-452991" algn="l" defTabSz="2438522" rtl="0" eaLnBrk="1" fontAlgn="base" latinLnBrk="0" hangingPunct="1">
      <a:lnSpc>
        <a:spcPct val="100000"/>
      </a:lnSpc>
      <a:spcBef>
        <a:spcPts val="1600"/>
      </a:spcBef>
      <a:spcAft>
        <a:spcPct val="0"/>
      </a:spcAft>
      <a:buClr>
        <a:srgbClr val="000000"/>
      </a:buClr>
      <a:buSzTx/>
      <a:buFont typeface="IBM Plex Sans Light" charset="-120"/>
      <a:buChar char="»"/>
      <a:tabLst/>
      <a:defRPr sz="20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5pPr>
    <a:lvl6pPr marL="6096305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" y="228600"/>
            <a:ext cx="6419850" cy="3611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213232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" y="228600"/>
            <a:ext cx="6419850" cy="3611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987794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" y="228600"/>
            <a:ext cx="6419850" cy="3611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24172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" y="228600"/>
            <a:ext cx="6419850" cy="3611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004533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2088" y="228600"/>
            <a:ext cx="6473825" cy="3641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617851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2088" y="228600"/>
            <a:ext cx="6473825" cy="3641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249515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" y="228600"/>
            <a:ext cx="6419850" cy="3611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623346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2088" y="228600"/>
            <a:ext cx="6473825" cy="3641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775914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" y="228600"/>
            <a:ext cx="6419850" cy="3611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930823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" y="228600"/>
            <a:ext cx="6419850" cy="3611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26209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" y="228600"/>
            <a:ext cx="6419850" cy="3611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29444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2088" y="228600"/>
            <a:ext cx="6473825" cy="3641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845612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" y="228600"/>
            <a:ext cx="6419850" cy="3611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051577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" y="228600"/>
            <a:ext cx="6419850" cy="3611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470241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descr="Place imagery here">
            <a:extLst>
              <a:ext uri="{FF2B5EF4-FFF2-40B4-BE49-F238E27FC236}">
                <a16:creationId xmlns:a16="http://schemas.microsoft.com/office/drawing/2014/main" id="{EA7055A2-0B5C-73F2-C2DB-FC7245A7AB3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24387175" cy="12001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6288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04A9AD-5866-6BA4-C928-31A5F88EF1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4A8A02-E5FB-018D-1574-2015680C3A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1501" y="12084739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8" name="Picture 7" descr="IBM 8-bar logo">
            <a:extLst>
              <a:ext uri="{FF2B5EF4-FFF2-40B4-BE49-F238E27FC236}">
                <a16:creationId xmlns:a16="http://schemas.microsoft.com/office/drawing/2014/main" id="{418F6040-10C6-A4A5-7C1E-09A9F553C0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9518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head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9909175" cy="28590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4631A-4ED7-F527-1CBC-9AF7BE2CB6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7252" y="448056"/>
            <a:ext cx="11042073" cy="8574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 marL="585216" indent="-585216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2pPr>
            <a:lvl3pPr marL="1097280" indent="-585216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3pPr>
            <a:lvl4pPr marL="1755648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BE5947E-6D4A-9E09-E5A6-D31DBCAEE2C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2E6DCD-41A5-9DA3-C061-E8DA39B9905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607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stand-al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20624"/>
            <a:ext cx="14662150" cy="9717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FCFA7EA-8E9F-E01B-AB9C-B7BE7D3D11E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2510822-3D1B-0CFC-3FF0-1E55DA550F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0319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5E03B0-C633-E81D-0D42-3FCCAFD64B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576072"/>
            <a:ext cx="7623175" cy="6288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20D7FD-6784-59C5-938D-4728A153F5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" y="9299448"/>
            <a:ext cx="11050588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800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↗︎00M</a:t>
            </a:r>
          </a:p>
        </p:txBody>
      </p:sp>
      <p:cxnSp>
        <p:nvCxnSpPr>
          <p:cNvPr id="9" name="Straight Connector 8" descr="Vertical column divider">
            <a:extLst>
              <a:ext uri="{FF2B5EF4-FFF2-40B4-BE49-F238E27FC236}">
                <a16:creationId xmlns:a16="http://schemas.microsoft.com/office/drawing/2014/main" id="{1C44518A-7FBB-67DA-E35B-8BC0AAFC6062}"/>
              </a:ext>
            </a:extLst>
          </p:cNvPr>
          <p:cNvCxnSpPr/>
          <p:nvPr userDrawn="1"/>
        </p:nvCxnSpPr>
        <p:spPr bwMode="auto">
          <a:xfrm>
            <a:off x="12193587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7285B0-4A1E-8885-0C0E-77D0ECA9C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7620000" cy="6288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F395CBF-E65B-9A42-BAE5-C2B2BD9B7B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63500" y="9296400"/>
            <a:ext cx="11049000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800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+00%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F3E002C-97C5-3260-CB49-7E93DF3397C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60DC6C8-AF18-F14B-A164-C49B271F59A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7819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29768"/>
            <a:ext cx="4951413" cy="1907912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2333068"/>
            <a:ext cx="4951413" cy="967304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68263" y="426481"/>
            <a:ext cx="4949825" cy="1906588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2334654"/>
            <a:ext cx="4953000" cy="966684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859500" y="429654"/>
            <a:ext cx="4949825" cy="1903413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2333067"/>
            <a:ext cx="4953000" cy="966684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5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5DBF980-9C8F-3F7A-E896-C207BA2781B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A7B871-06B9-0A3F-4D1D-A14D572C26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680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8808-B77B-7E67-E7EA-BCC945D4D5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675" y="402336"/>
            <a:ext cx="4949825" cy="5335588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+000%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78CF2-9CD6-2749-A489-08A4608D0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402336"/>
            <a:ext cx="11049000" cy="53355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1pPr>
            <a:lvl2pPr marL="786384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2pPr>
            <a:lvl3pPr marL="1499616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3pPr>
            <a:lvl4pPr marL="2286000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 descr="Horizontal row divider">
            <a:extLst>
              <a:ext uri="{FF2B5EF4-FFF2-40B4-BE49-F238E27FC236}">
                <a16:creationId xmlns:a16="http://schemas.microsoft.com/office/drawing/2014/main" id="{3D81813D-DA09-FCA0-D570-1E2D428C59E9}"/>
              </a:ext>
            </a:extLst>
          </p:cNvPr>
          <p:cNvCxnSpPr/>
          <p:nvPr userDrawn="1"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6C1F9D-1D2C-5BDA-E821-35CB4A8708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6477000"/>
            <a:ext cx="4949825" cy="5334000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+000M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97FE8A-75E3-6FC8-02DD-50E0A4C8C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6477000"/>
            <a:ext cx="11049000" cy="5334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1pPr>
            <a:lvl2pPr marL="786384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2pPr>
            <a:lvl3pPr marL="1499616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3pPr>
            <a:lvl4pPr marL="2286000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837D060-1DA4-2AC5-AC63-E1AFDD16370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EE9E1A-5619-752E-836B-A127FD2C7D7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6443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11480"/>
            <a:ext cx="4951413" cy="2859087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r>
              <a:rPr lang="en-US" dirty="0"/>
              <a:t>00%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7620000" cy="2859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7" name="Straight Connector 16" descr="Horizontal row divider">
            <a:extLst>
              <a:ext uri="{FF2B5EF4-FFF2-40B4-BE49-F238E27FC236}">
                <a16:creationId xmlns:a16="http://schemas.microsoft.com/office/drawing/2014/main" id="{1103109C-6DA9-8F27-B4B1-EE276442E489}"/>
              </a:ext>
            </a:extLst>
          </p:cNvPr>
          <p:cNvCxnSpPr/>
          <p:nvPr userDrawn="1"/>
        </p:nvCxnSpPr>
        <p:spPr bwMode="auto">
          <a:xfrm>
            <a:off x="6667500" y="4000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7500" y="4187952"/>
            <a:ext cx="4951413" cy="2857506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4381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5" name="Straight Connector 14" descr="Horizontal row divider">
            <a:extLst>
              <a:ext uri="{FF2B5EF4-FFF2-40B4-BE49-F238E27FC236}">
                <a16:creationId xmlns:a16="http://schemas.microsoft.com/office/drawing/2014/main" id="{687931BB-B3EF-829C-B354-B048514D5138}"/>
              </a:ext>
            </a:extLst>
          </p:cNvPr>
          <p:cNvCxnSpPr/>
          <p:nvPr userDrawn="1"/>
        </p:nvCxnSpPr>
        <p:spPr bwMode="auto">
          <a:xfrm>
            <a:off x="6667500" y="8191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67501" y="8403336"/>
            <a:ext cx="4951411" cy="2857506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8572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5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5C67502-D618-DC10-9CCC-905693ABB58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2EFDDC-A614-EFF6-CE30-E60F4DB9F75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1160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7B282-9F6A-839A-442D-69BC9DF374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BB77C83-5304-5E09-3590-D4337DA42A4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78A9E4F-B41B-2A68-ED74-D619432AAB2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13497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short divid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0" y="576072"/>
            <a:ext cx="4956175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239EA8E-6B4C-405F-E7F6-ABB450E071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9437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ABAB2974-AD95-0BF2-C41A-265AEF03B4F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3429000"/>
            <a:ext cx="0" cy="8572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1" name="Straight Connector 20" descr="Vertical column divider">
            <a:extLst>
              <a:ext uri="{FF2B5EF4-FFF2-40B4-BE49-F238E27FC236}">
                <a16:creationId xmlns:a16="http://schemas.microsoft.com/office/drawing/2014/main" id="{CDB8CB8D-C4DB-E357-4948-59CD6A18A9DC}"/>
              </a:ext>
            </a:extLst>
          </p:cNvPr>
          <p:cNvCxnSpPr/>
          <p:nvPr userDrawn="1"/>
        </p:nvCxnSpPr>
        <p:spPr bwMode="auto">
          <a:xfrm>
            <a:off x="12188952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2" name="Straight Connector 21" descr="Vertical column divider">
            <a:extLst>
              <a:ext uri="{FF2B5EF4-FFF2-40B4-BE49-F238E27FC236}">
                <a16:creationId xmlns:a16="http://schemas.microsoft.com/office/drawing/2014/main" id="{8B5887E5-28C4-AA99-EBD5-E34B88F46F25}"/>
              </a:ext>
            </a:extLst>
          </p:cNvPr>
          <p:cNvCxnSpPr/>
          <p:nvPr userDrawn="1"/>
        </p:nvCxnSpPr>
        <p:spPr bwMode="auto">
          <a:xfrm>
            <a:off x="18288000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69EE7B3-BC6A-6676-8FA2-607F9B08DA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52D7E1-3828-A1B9-9239-637B1E2A543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1023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head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C6EB28FF-C21F-A83D-2D19-2242B76C6B09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0" y="576072"/>
            <a:ext cx="4956175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3D7A0E74-695D-C6F5-07CD-01209D58A70A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19E1AC9A-B000-435B-E4BC-54B09FB7957C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3F3A850-F28F-F30E-5505-EA11791B052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6005D4-0874-989F-217D-8A2592F81D5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0703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4332-B5B5-4358-3C72-8B35F374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097087"/>
          </a:xfrm>
        </p:spPr>
        <p:txBody>
          <a:bodyPr/>
          <a:lstStyle>
            <a:lvl1pPr>
              <a:lnSpc>
                <a:spcPct val="11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C4772-2960-241E-274D-18A4B5568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4956175" cy="40005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 descr="Vertical column divider">
            <a:extLst>
              <a:ext uri="{FF2B5EF4-FFF2-40B4-BE49-F238E27FC236}">
                <a16:creationId xmlns:a16="http://schemas.microsoft.com/office/drawing/2014/main" id="{4D695107-5427-4D2D-F88F-89BA74127CBF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Picture Placeholder 13" descr="Place pictogram here">
            <a:extLst>
              <a:ext uri="{FF2B5EF4-FFF2-40B4-BE49-F238E27FC236}">
                <a16:creationId xmlns:a16="http://schemas.microsoft.com/office/drawing/2014/main" id="{637C5D5A-A533-DB2D-8BBE-C9DAA013CA0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67500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27CF39F-F0FC-7815-2582-A13E0599BC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43B07B4A-5DB5-8126-EA79-502787053E82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icture Placeholder 13" descr="Place pictogram here">
            <a:extLst>
              <a:ext uri="{FF2B5EF4-FFF2-40B4-BE49-F238E27FC236}">
                <a16:creationId xmlns:a16="http://schemas.microsoft.com/office/drawing/2014/main" id="{81413BEF-DDD1-548F-409B-224DE030B67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76353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8C92137-8AC3-46D8-C9A2-F6F058938B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8031" y="3429000"/>
            <a:ext cx="494212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4D829559-0A72-8826-E06A-C6CCD39750A4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icture Placeholder 13" descr="Place pictogram here">
            <a:extLst>
              <a:ext uri="{FF2B5EF4-FFF2-40B4-BE49-F238E27FC236}">
                <a16:creationId xmlns:a16="http://schemas.microsoft.com/office/drawing/2014/main" id="{B37C3DBB-1177-5FC6-7F7F-E6C5931C96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859500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C380211-AA5F-2F8D-309F-DC766DF1EF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1" y="3429000"/>
            <a:ext cx="4952999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782CF-665F-3C56-698C-16112EB19B2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A45AB7-102C-FBDF-94FD-99783B6A5A1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9940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Blue 10 full slide background ">
            <a:extLst>
              <a:ext uri="{FF2B5EF4-FFF2-40B4-BE49-F238E27FC236}">
                <a16:creationId xmlns:a16="http://schemas.microsoft.com/office/drawing/2014/main" id="{8D23798D-A03E-2BC6-136A-14C1E387E723}"/>
              </a:ext>
            </a:extLst>
          </p:cNvPr>
          <p:cNvSpPr/>
          <p:nvPr userDrawn="1"/>
        </p:nvSpPr>
        <p:spPr bwMode="auto">
          <a:xfrm>
            <a:off x="0" y="0"/>
            <a:ext cx="24387175" cy="12001500"/>
          </a:xfrm>
          <a:prstGeom prst="rect">
            <a:avLst/>
          </a:prstGeom>
          <a:solidFill>
            <a:srgbClr val="E5F6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8CADC67-06E4-9D0B-7A49-159C1E99D5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AFC6AD-C46B-8438-C789-096006859E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1501" y="12084739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CCD12723-D775-EE21-95A9-8E6D8BA4D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70438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wide column,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49825" cy="1141412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5976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2800"/>
            </a:lvl2pPr>
            <a:lvl3pPr>
              <a:spcBef>
                <a:spcPts val="0"/>
              </a:spcBef>
              <a:defRPr sz="2800"/>
            </a:lvl3pPr>
            <a:lvl4pPr>
              <a:spcBef>
                <a:spcPts val="0"/>
              </a:spcBef>
              <a:defRPr sz="2800"/>
            </a:lvl4pPr>
            <a:lvl5pPr>
              <a:spcBef>
                <a:spcPts val="0"/>
              </a:spcBef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3B922-FA59-5165-48BF-0B57DFD6634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3B405E-94D1-4A09-C6BF-A66D9CBEF63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4967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wide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6C39-902F-3DA0-AAF4-319DA8A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7424927" cy="19065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BA43D-8D00-4EDB-B803-D1EEE6CE2C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100996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32DCE7C-29C5-BC86-B154-7DD0C4F055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0F4B3-D63C-0D8F-2804-F97776F90E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EC09FB-402F-F3CE-E1D2-51583F1BCCF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4512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45825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500" y="576072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7A51FE3-0F54-1487-47B4-164B5B802CA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2170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53000" cy="4573587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5FF4F8-7F82-E9C2-8046-C791019E169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5605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39476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2675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BFC0CA6-CE6F-D94C-2967-FBF2240020C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0831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6" cy="4573587"/>
          </a:xfrm>
        </p:spPr>
        <p:txBody>
          <a:bodyPr rIns="0"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585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F1D655-1791-BEF3-D8AA-E589057E73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40754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49825" cy="1141413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9151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defRPr sz="2800"/>
            </a:lvl2pPr>
            <a:lvl3pPr>
              <a:lnSpc>
                <a:spcPct val="90000"/>
              </a:lnSpc>
              <a:spcBef>
                <a:spcPts val="0"/>
              </a:spcBef>
              <a:defRPr sz="2800"/>
            </a:lvl3pPr>
            <a:lvl4pPr>
              <a:lnSpc>
                <a:spcPct val="90000"/>
              </a:lnSpc>
              <a:spcBef>
                <a:spcPts val="0"/>
              </a:spcBef>
              <a:defRPr sz="2800"/>
            </a:lvl4pPr>
            <a:lvl5pPr>
              <a:lnSpc>
                <a:spcPct val="90000"/>
              </a:lnSpc>
              <a:spcBef>
                <a:spcPts val="0"/>
              </a:spcBef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3" name="Straight Connector 12" descr="Vertical column divider">
            <a:extLst>
              <a:ext uri="{FF2B5EF4-FFF2-40B4-BE49-F238E27FC236}">
                <a16:creationId xmlns:a16="http://schemas.microsoft.com/office/drawing/2014/main" id="{202744BD-C7A4-D538-2E19-AA279C025A21}"/>
              </a:ext>
            </a:extLst>
          </p:cNvPr>
          <p:cNvCxnSpPr/>
          <p:nvPr userDrawn="1"/>
        </p:nvCxnSpPr>
        <p:spPr bwMode="auto">
          <a:xfrm>
            <a:off x="12188952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Picture Placeholder 4" descr="Place pictogram here">
            <a:extLst>
              <a:ext uri="{FF2B5EF4-FFF2-40B4-BE49-F238E27FC236}">
                <a16:creationId xmlns:a16="http://schemas.microsoft.com/office/drawing/2014/main" id="{4E8FFEFF-CCD0-A436-418A-5FB8624CCC8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2763500" y="576072"/>
            <a:ext cx="1216152" cy="121446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638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ADCE883F-3781-7F7E-8236-8BB5CEBAD77C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 descr="Place pictogram here">
            <a:extLst>
              <a:ext uri="{FF2B5EF4-FFF2-40B4-BE49-F238E27FC236}">
                <a16:creationId xmlns:a16="http://schemas.microsoft.com/office/drawing/2014/main" id="{484E55D7-CBB2-992D-3E77-5CB7B7CADA9C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8859500" y="576072"/>
            <a:ext cx="1217844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63638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96A2B-2DD4-AEBB-75C4-9215E33D266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E28AB83-26B6-464D-000B-077BBC18861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12524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 wide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 descr="Place pictogram here">
            <a:extLst>
              <a:ext uri="{FF2B5EF4-FFF2-40B4-BE49-F238E27FC236}">
                <a16:creationId xmlns:a16="http://schemas.microsoft.com/office/drawing/2014/main" id="{30AB5158-BCB8-39EE-DA85-F2CD01699F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76072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099CB-CB87-D5D5-506D-4B49C08161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2478024"/>
            <a:ext cx="6670675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00A530A6-2F26-DA70-D0D9-6DD90453CE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92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icture Placeholder 14" descr="Place pictogram here">
            <a:extLst>
              <a:ext uri="{FF2B5EF4-FFF2-40B4-BE49-F238E27FC236}">
                <a16:creationId xmlns:a16="http://schemas.microsoft.com/office/drawing/2014/main" id="{3C3730E5-61EB-7405-CC85-AB04242CDB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63500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1DA3C4-E728-0E45-C91D-8EDF4B495F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24765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9C5483A0-0E31-72CE-21C3-6248FAEBC09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Picture Placeholder 16" descr="Place pictogram here">
            <a:extLst>
              <a:ext uri="{FF2B5EF4-FFF2-40B4-BE49-F238E27FC236}">
                <a16:creationId xmlns:a16="http://schemas.microsoft.com/office/drawing/2014/main" id="{62C94928-6A9B-2EA7-301C-71E5F2547C8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76072" y="6473951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565063-698E-31B0-B619-B99A9A0B3D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" y="8385048"/>
            <a:ext cx="6670676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18" descr="Place pictogram here">
            <a:extLst>
              <a:ext uri="{FF2B5EF4-FFF2-40B4-BE49-F238E27FC236}">
                <a16:creationId xmlns:a16="http://schemas.microsoft.com/office/drawing/2014/main" id="{2E840026-2FAF-826F-DCFD-3FF0082B082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0" y="6477000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E44FFD-1EB7-1873-F6D1-67DE839EF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1" y="83820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7BB90E-D2B7-D6BA-E8F5-B16C3F57F6F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FDDCE3A8-54F6-70FC-38D0-2AF2D8AB71E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96384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2" y="576072"/>
            <a:ext cx="4956175" cy="1141412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682496"/>
            <a:ext cx="5715000" cy="2276856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5024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E92126-B67C-8301-95D0-A821B804399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324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2" y="576072"/>
            <a:ext cx="4956175" cy="448056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527048"/>
            <a:ext cx="11044239" cy="2276856"/>
          </a:xfrm>
        </p:spPr>
        <p:txBody>
          <a:bodyPr rIns="457200"/>
          <a:lstStyle>
            <a:lvl1pPr>
              <a:lnSpc>
                <a:spcPct val="11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69913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69913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351E8F-C586-866F-37A3-340B3DD347B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1061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/>
          <a:lstStyle>
            <a:lvl1pPr>
              <a:lnSpc>
                <a:spcPct val="100000"/>
              </a:lnSpc>
              <a:defRPr sz="8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IBM 8-bar logo">
            <a:extLst>
              <a:ext uri="{FF2B5EF4-FFF2-40B4-BE49-F238E27FC236}">
                <a16:creationId xmlns:a16="http://schemas.microsoft.com/office/drawing/2014/main" id="{D1A09496-D938-6EB1-106C-48C5E423EA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78651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6656832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3241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D0BCD34-4CA7-388C-5244-7DC8F9F36F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62297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6656832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9591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8163DF-77AB-875A-C8AC-2F8AEABFB85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28484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4573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1D44C30-196F-B4B1-540A-E556579735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65976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B1A268B-43F5-F600-93B7-6248877F5D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9151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4BD59-9F51-7E32-8659-A763D0799EB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80E7AB4-F0E4-7C09-7FE7-9F182217FE0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56091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5819-78ED-4475-16CD-65C8A2C5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7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4" name="Straight Connector 23" descr="Vertical column divider">
            <a:extLst>
              <a:ext uri="{FF2B5EF4-FFF2-40B4-BE49-F238E27FC236}">
                <a16:creationId xmlns:a16="http://schemas.microsoft.com/office/drawing/2014/main" id="{B5CBE6E3-0E18-8A57-578D-D314948AF1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icture Placeholder 15" descr="Place icon here">
            <a:extLst>
              <a:ext uri="{FF2B5EF4-FFF2-40B4-BE49-F238E27FC236}">
                <a16:creationId xmlns:a16="http://schemas.microsoft.com/office/drawing/2014/main" id="{DD1F0C48-79E5-E356-43FC-0FCF2DE89A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67500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48C06-F3C6-0E95-A225-29F730DD15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333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8" name="Straight Connector 27" descr="Vertical column divider">
            <a:extLst>
              <a:ext uri="{FF2B5EF4-FFF2-40B4-BE49-F238E27FC236}">
                <a16:creationId xmlns:a16="http://schemas.microsoft.com/office/drawing/2014/main" id="{52FF3B59-8BBA-8C99-9D4D-743723E434F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Picture Placeholder 15" descr="Place icon here">
            <a:extLst>
              <a:ext uri="{FF2B5EF4-FFF2-40B4-BE49-F238E27FC236}">
                <a16:creationId xmlns:a16="http://schemas.microsoft.com/office/drawing/2014/main" id="{18E9E323-0756-7849-8F52-19C58A517BD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1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1FD5E03-A007-B728-4616-E05622A43A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1" y="1333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7" name="Straight Connector 26" descr="Vertical column divider">
            <a:extLst>
              <a:ext uri="{FF2B5EF4-FFF2-40B4-BE49-F238E27FC236}">
                <a16:creationId xmlns:a16="http://schemas.microsoft.com/office/drawing/2014/main" id="{47200B05-7E36-4E03-3739-0BA98376461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Picture Placeholder 15" descr="Place icon here">
            <a:extLst>
              <a:ext uri="{FF2B5EF4-FFF2-40B4-BE49-F238E27FC236}">
                <a16:creationId xmlns:a16="http://schemas.microsoft.com/office/drawing/2014/main" id="{7C3BFFDB-5499-B3D7-98B2-1ABDA7D5C9D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8859501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EC06719-7195-BBE7-0154-56A039A4B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59501" y="1333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3" name="Straight Connector 22" descr="Horizontal row divider">
            <a:extLst>
              <a:ext uri="{FF2B5EF4-FFF2-40B4-BE49-F238E27FC236}">
                <a16:creationId xmlns:a16="http://schemas.microsoft.com/office/drawing/2014/main" id="{252CDB94-BA57-B58F-95F0-D406FE34BB4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1772285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Picture Placeholder 15" descr="Place icon here">
            <a:extLst>
              <a:ext uri="{FF2B5EF4-FFF2-40B4-BE49-F238E27FC236}">
                <a16:creationId xmlns:a16="http://schemas.microsoft.com/office/drawing/2014/main" id="{C00295A2-8D30-455D-EBB9-FA7A4679193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667500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704E464-B0E0-CDD0-B14B-FA6386285A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67500" y="7429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Picture Placeholder 15" descr="Place icon here">
            <a:extLst>
              <a:ext uri="{FF2B5EF4-FFF2-40B4-BE49-F238E27FC236}">
                <a16:creationId xmlns:a16="http://schemas.microsoft.com/office/drawing/2014/main" id="{F30F0F2C-CA19-3A79-4375-EB8A00FA887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2763501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96B64B8-6DA8-8704-DD30-37587B3E68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763501" y="7429500"/>
            <a:ext cx="4951413" cy="3792682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15" descr="Place icon here">
            <a:extLst>
              <a:ext uri="{FF2B5EF4-FFF2-40B4-BE49-F238E27FC236}">
                <a16:creationId xmlns:a16="http://schemas.microsoft.com/office/drawing/2014/main" id="{9354D8C6-F61D-3FC1-07F8-FEE730E2D7A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8859501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F965C82-A0A6-A670-C10A-6073DD3549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859501" y="7429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430D6-E733-E611-E1EF-A795D0B0362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0B46D22-64E6-4222-F4E2-B807A7A1528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05542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39475" cy="3413126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F764036E-86AB-0893-B72B-200B84A6BCF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B87B78A1-A315-98D3-1692-18AAAF4C60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5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4F455E69-0B51-1D31-E569-651079398D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072" y="6665976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54C560F4-CB2D-6B04-588B-57BB4D4E6DC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5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5C7A71B-E65D-0A5D-606D-9F95D5AC6BE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12172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3413126"/>
          </a:xfrm>
        </p:spPr>
        <p:txBody>
          <a:bodyPr rIns="0"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F764036E-86AB-0893-B72B-200B84A6BCF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B87B78A1-A315-98D3-1692-18AAAF4C60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5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4F455E69-0B51-1D31-E569-651079398D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016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54C560F4-CB2D-6B04-588B-57BB4D4E6DC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5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8DA00F4-B5C9-B0CB-71F8-ED123EAA68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2167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half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F00625-4E10-D884-2256-56B294B4BA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Picture Placeholder 10" descr="Place imagery here">
            <a:extLst>
              <a:ext uri="{FF2B5EF4-FFF2-40B4-BE49-F238E27FC236}">
                <a16:creationId xmlns:a16="http://schemas.microsoft.com/office/drawing/2014/main" id="{468A48E8-BE84-7972-AB73-8E31C1C13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7F84A-1700-568D-FF6C-C74EAF713E1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36230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DE688-75EF-DA04-F0B3-24F53FFC6B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Picture Placeholder 11" descr="Place imagery here">
            <a:extLst>
              <a:ext uri="{FF2B5EF4-FFF2-40B4-BE49-F238E27FC236}">
                <a16:creationId xmlns:a16="http://schemas.microsoft.com/office/drawing/2014/main" id="{DE390102-FDF4-C834-3F45-02B57A70AD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18291175" cy="137160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54425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CC70703B-65B6-4B78-8B7C-73857A06C3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67500" y="565151"/>
            <a:ext cx="17151350" cy="12579349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C6A11-84D9-C1BA-F3C9-2E9D1A288B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68506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Place imagery here">
            <a:extLst>
              <a:ext uri="{FF2B5EF4-FFF2-40B4-BE49-F238E27FC236}">
                <a16:creationId xmlns:a16="http://schemas.microsoft.com/office/drawing/2014/main" id="{F6679120-DB81-97FD-CD5A-00DC1F5E665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24387174" cy="13715999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9F466-AC9D-B311-5655-93E326ED5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7091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45735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2629C-3C99-5809-3D6C-46ACEB922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072" y="12463272"/>
            <a:ext cx="11050588" cy="762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icture 2" descr="IBM 8-bar logo">
            <a:extLst>
              <a:ext uri="{FF2B5EF4-FFF2-40B4-BE49-F238E27FC236}">
                <a16:creationId xmlns:a16="http://schemas.microsoft.com/office/drawing/2014/main" id="{6C5E26C6-9CEF-2A61-0C64-FAACB68F53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74950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Place imagery here">
            <a:extLst>
              <a:ext uri="{FF2B5EF4-FFF2-40B4-BE49-F238E27FC236}">
                <a16:creationId xmlns:a16="http://schemas.microsoft.com/office/drawing/2014/main" id="{34239CCE-9A38-90E1-F860-FF40FBDA24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8325" y="569913"/>
            <a:ext cx="23244175" cy="12580936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7694905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, profiles, contribut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7" descr="Place bio portrait here">
            <a:extLst>
              <a:ext uri="{FF2B5EF4-FFF2-40B4-BE49-F238E27FC236}">
                <a16:creationId xmlns:a16="http://schemas.microsoft.com/office/drawing/2014/main" id="{E889D859-F4A1-3E97-F05E-8D134A25B9F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6072" y="2667000"/>
            <a:ext cx="2473325" cy="2476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31D025A0-5106-DFB0-90B1-8B366B7891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29000" y="26670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7" descr="Place bio portrait here">
            <a:extLst>
              <a:ext uri="{FF2B5EF4-FFF2-40B4-BE49-F238E27FC236}">
                <a16:creationId xmlns:a16="http://schemas.microsoft.com/office/drawing/2014/main" id="{AB8510EE-4140-AEDB-B7AB-EF1D4B72D2A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76072" y="61214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6F49A0-96BE-0B44-B1C8-17D765B10B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29000" y="61214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7" descr="Place bio portrait here">
            <a:extLst>
              <a:ext uri="{FF2B5EF4-FFF2-40B4-BE49-F238E27FC236}">
                <a16:creationId xmlns:a16="http://schemas.microsoft.com/office/drawing/2014/main" id="{3F048335-9A0B-2C1F-47A6-67051F2007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6072" y="9525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4772377-8015-4C99-7ED3-E4475C524D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9000" y="9525001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7" descr="Place bio portrait here">
            <a:extLst>
              <a:ext uri="{FF2B5EF4-FFF2-40B4-BE49-F238E27FC236}">
                <a16:creationId xmlns:a16="http://schemas.microsoft.com/office/drawing/2014/main" id="{F94AC7E0-2DC4-5DEB-8E1E-2F27996F98E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2757150" y="2667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3E3566C7-C728-77B2-2A34-BBB83D482F5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617825" y="26670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7" descr="Place bio portrait here">
            <a:extLst>
              <a:ext uri="{FF2B5EF4-FFF2-40B4-BE49-F238E27FC236}">
                <a16:creationId xmlns:a16="http://schemas.microsoft.com/office/drawing/2014/main" id="{A33F8C74-1D30-FEA9-4F3C-636531C8614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757150" y="61214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A52D1EA1-405F-7875-BAB9-B258776E14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617825" y="61214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7" descr="Place bio portrait here">
            <a:extLst>
              <a:ext uri="{FF2B5EF4-FFF2-40B4-BE49-F238E27FC236}">
                <a16:creationId xmlns:a16="http://schemas.microsoft.com/office/drawing/2014/main" id="{2E690121-61A1-708E-E5B8-5B65A668E62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2757150" y="9525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3849969-24A3-113A-C58E-4A4B0FB29B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5617825" y="9525001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83A84-CCD3-C297-7314-225B96D47D6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870601-E9CA-9D0E-804F-2A7353CE534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19277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4573587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B3D8D357-75A1-F4FD-F531-380CF7DE4340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667500" y="569913"/>
            <a:ext cx="17145000" cy="11431587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A8EE3-1224-3A4B-8A9E-611D8DCF62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89FA07-F7B7-BE4B-581F-7BE47BBA605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9029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on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2" y="384048"/>
            <a:ext cx="4956175" cy="285908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0270476-9FE1-F85E-6F9B-322B184D8FC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87956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704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AFC9C6E-79FD-9BB8-F74D-EAA013319C6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5039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2" y="384048"/>
            <a:ext cx="4956175" cy="285908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4E531DA-4051-706E-065B-21A0391415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81024" y="1280477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D686F0-BF95-1E62-61EC-96790733887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161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F7060FE5-C047-4041-AB41-F553D2847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5371" y="6168460"/>
            <a:ext cx="3456432" cy="137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8491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0101072" cy="10479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pic>
        <p:nvPicPr>
          <p:cNvPr id="9" name="Picture 8" descr="IBM 8-bar logo">
            <a:extLst>
              <a:ext uri="{FF2B5EF4-FFF2-40B4-BE49-F238E27FC236}">
                <a16:creationId xmlns:a16="http://schemas.microsoft.com/office/drawing/2014/main" id="{735CD4FC-3A11-28F6-09EF-9089FE9596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0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1400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E74B7-8F2A-46A5-97C4-76677246C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576072"/>
            <a:ext cx="10099675" cy="571500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527048"/>
            <a:ext cx="10099675" cy="9337675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EEE0A3D1-7815-E46E-77D1-E2DC099B47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0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0936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443B4-0187-FC99-0FDE-8EB191B6C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647AD3-098B-D1AB-C8D8-463E38402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862675" y="569913"/>
            <a:ext cx="4949825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28AA764-A00C-AFFF-7F3F-49A733DCD47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5D1D2A7-CF30-5698-14FC-F71CB82D5B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0394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2859087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289B0F8-E9A7-CF76-E87F-8D4302E8DA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4B74093-A800-CB62-8607-A04D569204E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3910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7EC0-4BFB-A603-5703-0D692C62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420624"/>
            <a:ext cx="17141825" cy="8191500"/>
          </a:xfrm>
        </p:spPr>
        <p:txBody>
          <a:bodyPr/>
          <a:lstStyle>
            <a:lvl1pPr>
              <a:defRPr sz="17200" b="0" i="0">
                <a:solidFill>
                  <a:schemeClr val="tx2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C591478-AD3F-2EF7-29A4-36A887DC195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6697187-0170-8894-23C9-28F80A0C3B2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0837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41592" y="12939014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 anchorCtr="0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576072" y="576072"/>
            <a:ext cx="22590125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rPr dirty="0"/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74675" y="3327399"/>
            <a:ext cx="22590125" cy="8669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EB465A-FE7F-6B71-D716-1673174BB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Footer text (optional)</a:t>
            </a:r>
          </a:p>
        </p:txBody>
      </p:sp>
    </p:spTree>
    <p:extLst>
      <p:ext uri="{BB962C8B-B14F-4D97-AF65-F5344CB8AC3E}">
        <p14:creationId xmlns:p14="http://schemas.microsoft.com/office/powerpoint/2010/main" val="3669031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04" r:id="rId3"/>
    <p:sldLayoutId id="2147483905" r:id="rId4"/>
    <p:sldLayoutId id="2147483901" r:id="rId5"/>
    <p:sldLayoutId id="2147483692" r:id="rId6"/>
    <p:sldLayoutId id="2147483906" r:id="rId7"/>
    <p:sldLayoutId id="2147483907" r:id="rId8"/>
    <p:sldLayoutId id="2147483910" r:id="rId9"/>
    <p:sldLayoutId id="2147483908" r:id="rId10"/>
    <p:sldLayoutId id="2147483909" r:id="rId11"/>
    <p:sldLayoutId id="2147483912" r:id="rId12"/>
    <p:sldLayoutId id="2147483914" r:id="rId13"/>
    <p:sldLayoutId id="2147483915" r:id="rId14"/>
    <p:sldLayoutId id="2147483913" r:id="rId15"/>
    <p:sldLayoutId id="2147483917" r:id="rId16"/>
    <p:sldLayoutId id="2147483942" r:id="rId17"/>
    <p:sldLayoutId id="2147483919" r:id="rId18"/>
    <p:sldLayoutId id="2147483929" r:id="rId19"/>
    <p:sldLayoutId id="2147483920" r:id="rId20"/>
    <p:sldLayoutId id="2147483930" r:id="rId21"/>
    <p:sldLayoutId id="2147483928" r:id="rId22"/>
    <p:sldLayoutId id="2147483948" r:id="rId23"/>
    <p:sldLayoutId id="2147483927" r:id="rId24"/>
    <p:sldLayoutId id="2147483950" r:id="rId25"/>
    <p:sldLayoutId id="2147483921" r:id="rId26"/>
    <p:sldLayoutId id="2147483916" r:id="rId27"/>
    <p:sldLayoutId id="2147483922" r:id="rId28"/>
    <p:sldLayoutId id="2147483953" r:id="rId29"/>
    <p:sldLayoutId id="2147483956" r:id="rId30"/>
    <p:sldLayoutId id="2147483923" r:id="rId31"/>
    <p:sldLayoutId id="2147483924" r:id="rId32"/>
    <p:sldLayoutId id="2147483926" r:id="rId33"/>
    <p:sldLayoutId id="2147483925" r:id="rId34"/>
    <p:sldLayoutId id="2147483959" r:id="rId35"/>
    <p:sldLayoutId id="2147483937" r:id="rId36"/>
    <p:sldLayoutId id="2147483932" r:id="rId37"/>
    <p:sldLayoutId id="2147483934" r:id="rId38"/>
    <p:sldLayoutId id="2147483935" r:id="rId39"/>
    <p:sldLayoutId id="2147483936" r:id="rId40"/>
    <p:sldLayoutId id="2147483938" r:id="rId41"/>
    <p:sldLayoutId id="2147483939" r:id="rId42"/>
    <p:sldLayoutId id="2147483940" r:id="rId43"/>
    <p:sldLayoutId id="2147483943" r:id="rId44"/>
    <p:sldLayoutId id="2147483960" r:id="rId45"/>
    <p:sldLayoutId id="2147483941" r:id="rId46"/>
  </p:sldLayoutIdLst>
  <p:transition spd="med"/>
  <p:hf hdr="0" dt="0"/>
  <p:txStyles>
    <p:titleStyle>
      <a:lvl1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chemeClr val="tx2"/>
          </a:solidFill>
          <a:uFillTx/>
          <a:latin typeface="+mj-lt"/>
          <a:ea typeface="+mj-ea"/>
          <a:cs typeface="+mj-cs"/>
          <a:sym typeface="IBM Plex Sans Light"/>
        </a:defRPr>
      </a:lvl1pPr>
      <a:lvl2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2pPr>
      <a:lvl3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3pPr>
      <a:lvl4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4pPr>
      <a:lvl5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0" marR="0" indent="362568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0" marR="0" indent="725139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0" marR="0" indent="1087706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0" marR="0" indent="1450276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titleStyle>
    <p:bodyStyle>
      <a:lvl1pPr marL="0" marR="0" indent="0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1pPr>
      <a:lvl2pPr marL="329184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2pPr>
      <a:lvl3pPr marL="658368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3pPr>
      <a:lvl4pPr marL="987552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4pPr>
      <a:lvl5pPr marL="1143000" marR="0" indent="-457200" algn="l" defTabSz="2438400" rtl="0" eaLnBrk="1" latinLnBrk="0" hangingPunct="1">
        <a:lnSpc>
          <a:spcPct val="110000"/>
        </a:lnSpc>
        <a:spcBef>
          <a:spcPts val="29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1843060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2205631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2568200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2930769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bodyStyle>
    <p:otherStyle>
      <a:lvl1pPr marL="0" marR="0" indent="0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342991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685982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1028974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1371965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1714956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2057948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2400940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2743931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0F62FE"/>
          </p15:clr>
        </p15:guide>
        <p15:guide id="3" pos="364">
          <p15:clr>
            <a:srgbClr val="EE5396"/>
          </p15:clr>
        </p15:guide>
        <p15:guide id="4" pos="3840">
          <p15:clr>
            <a:srgbClr val="0F62FE"/>
          </p15:clr>
        </p15:guide>
        <p15:guide id="5" pos="1916">
          <p15:clr>
            <a:srgbClr val="EE5396"/>
          </p15:clr>
        </p15:guide>
        <p15:guide id="6" pos="5756">
          <p15:clr>
            <a:srgbClr val="EE5396"/>
          </p15:clr>
        </p15:guide>
        <p15:guide id="7" pos="7319">
          <p15:clr>
            <a:srgbClr val="EE5396"/>
          </p15:clr>
        </p15:guide>
        <p15:guide id="8" pos="8040">
          <p15:clr>
            <a:srgbClr val="EE5396"/>
          </p15:clr>
        </p15:guide>
        <p15:guide id="9" pos="4200">
          <p15:clr>
            <a:srgbClr val="EE5396"/>
          </p15:clr>
        </p15:guide>
        <p15:guide id="10" pos="3480">
          <p15:clr>
            <a:srgbClr val="EE5396"/>
          </p15:clr>
        </p15:guide>
        <p15:guide id="11" pos="9594">
          <p15:clr>
            <a:srgbClr val="EE5396"/>
          </p15:clr>
        </p15:guide>
        <p15:guide id="13" pos="11160">
          <p15:clr>
            <a:srgbClr val="EE5396"/>
          </p15:clr>
        </p15:guide>
        <p15:guide id="14" pos="11880">
          <p15:clr>
            <a:srgbClr val="EE5396"/>
          </p15:clr>
        </p15:guide>
        <p15:guide id="15" pos="13440">
          <p15:clr>
            <a:srgbClr val="EE5396"/>
          </p15:clr>
        </p15:guide>
        <p15:guide id="16" pos="14995">
          <p15:clr>
            <a:srgbClr val="EE5396"/>
          </p15:clr>
        </p15:guide>
        <p15:guide id="17" orient="horz" pos="2160">
          <p15:clr>
            <a:srgbClr val="0F62FE"/>
          </p15:clr>
        </p15:guide>
        <p15:guide id="19" orient="horz" pos="3240">
          <p15:clr>
            <a:srgbClr val="EE5396"/>
          </p15:clr>
        </p15:guide>
        <p15:guide id="20" orient="horz" pos="1080" userDrawn="1">
          <p15:clr>
            <a:srgbClr val="EE5396"/>
          </p15:clr>
        </p15:guide>
        <p15:guide id="21" orient="horz" pos="364">
          <p15:clr>
            <a:srgbClr val="EE5396"/>
          </p15:clr>
        </p15:guide>
        <p15:guide id="22" orient="horz" pos="5400">
          <p15:clr>
            <a:srgbClr val="EE5396"/>
          </p15:clr>
        </p15:guide>
        <p15:guide id="24" orient="horz" pos="7557">
          <p15:clr>
            <a:srgbClr val="EE5396"/>
          </p15:clr>
        </p15:guide>
        <p15:guide id="25" orient="horz" pos="8273">
          <p15:clr>
            <a:srgbClr val="EE5396"/>
          </p15:clr>
        </p15:guide>
        <p15:guide id="26" pos="7680">
          <p15:clr>
            <a:srgbClr val="0F62FE"/>
          </p15:clr>
        </p15:guide>
        <p15:guide id="27" pos="11520">
          <p15:clr>
            <a:srgbClr val="0F62FE"/>
          </p15:clr>
        </p15:guide>
        <p15:guide id="28" orient="horz" pos="6480">
          <p15:clr>
            <a:srgbClr val="0F62FE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teasmario@ibm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AEEA-5D4C-1E14-8D74-5ACD379B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</a:t>
            </a:r>
            <a:br>
              <a:rPr lang="en-US" dirty="0"/>
            </a:br>
            <a:r>
              <a:rPr lang="en-US" dirty="0">
                <a:solidFill>
                  <a:srgbClr val="0F62FE"/>
                </a:solidFill>
                <a:latin typeface="IBM Plex Sans" panose="020B0503050203000203" pitchFamily="34" charset="0"/>
              </a:rPr>
              <a:t>Spring Batch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3613A2-28F2-1135-13AB-E7155D225A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Mario-Mihai </a:t>
            </a:r>
            <a:r>
              <a:rPr lang="en-US" dirty="0" err="1"/>
              <a:t>Matea</a:t>
            </a:r>
            <a:r>
              <a:rPr lang="ro-RO" dirty="0"/>
              <a:t>ș</a:t>
            </a:r>
          </a:p>
          <a:p>
            <a:r>
              <a:rPr lang="ro-RO" dirty="0"/>
              <a:t>Application Developer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93B1DF-A5ED-8486-C2BD-38634D7461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o-RO" dirty="0">
                <a:hlinkClick r:id="rId3"/>
              </a:rPr>
              <a:t>mateasmario</a:t>
            </a:r>
            <a:r>
              <a:rPr lang="en-US" dirty="0">
                <a:hlinkClick r:id="rId3"/>
              </a:rPr>
              <a:t>@ibm.com</a:t>
            </a:r>
            <a:endParaRPr lang="ro-RO" dirty="0"/>
          </a:p>
          <a:p>
            <a:r>
              <a:rPr lang="ro-RO" dirty="0"/>
              <a:t>0783 017 883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29121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75F670A-8CB6-DEC3-FC1D-8BD9A590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7040124" cy="4573587"/>
          </a:xfrm>
        </p:spPr>
        <p:txBody>
          <a:bodyPr/>
          <a:lstStyle/>
          <a:p>
            <a:r>
              <a:rPr lang="en-US" sz="7200" dirty="0">
                <a:solidFill>
                  <a:srgbClr val="0F62FE"/>
                </a:solidFill>
              </a:rPr>
              <a:t>Basic Setup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2A31621-091B-D2F0-B5AC-85DE6A38CA7C}"/>
              </a:ext>
            </a:extLst>
          </p:cNvPr>
          <p:cNvSpPr txBox="1">
            <a:spLocks/>
          </p:cNvSpPr>
          <p:nvPr/>
        </p:nvSpPr>
        <p:spPr>
          <a:xfrm>
            <a:off x="20730172" y="12801599"/>
            <a:ext cx="2950899" cy="6904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68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937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06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875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344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813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282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751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Introduction to Spring Batch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56539-A69E-4ACF-960B-DBCC09B450DF}"/>
              </a:ext>
            </a:extLst>
          </p:cNvPr>
          <p:cNvSpPr txBox="1"/>
          <p:nvPr/>
        </p:nvSpPr>
        <p:spPr>
          <a:xfrm>
            <a:off x="576071" y="2493593"/>
            <a:ext cx="21780075" cy="2677656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A8A8A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&lt;!-- https://mvnrepository.com/artifact/org.springframework.batch/spring-batch-core --&gt;</a:t>
            </a:r>
          </a:p>
          <a:p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&lt;dependency&gt;</a:t>
            </a:r>
          </a:p>
          <a:p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&lt;</a:t>
            </a:r>
            <a:r>
              <a:rPr lang="en-US" sz="2800" dirty="0" err="1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groupId</a:t>
            </a:r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&gt;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org.springframework.batch</a:t>
            </a:r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&lt;/</a:t>
            </a:r>
            <a:r>
              <a:rPr lang="en-US" sz="2800" dirty="0" err="1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groupId</a:t>
            </a:r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&gt;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</a:t>
            </a:r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&lt;</a:t>
            </a:r>
            <a:r>
              <a:rPr lang="en-US" sz="2800" dirty="0" err="1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artifactId</a:t>
            </a:r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&gt;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spring-batch-core</a:t>
            </a:r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&lt;/</a:t>
            </a:r>
            <a:r>
              <a:rPr lang="en-US" sz="2800" dirty="0" err="1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artifactId</a:t>
            </a:r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&gt;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</a:t>
            </a:r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&lt;version&gt;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5.1.2</a:t>
            </a:r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&lt;/version&gt;</a:t>
            </a:r>
          </a:p>
          <a:p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&lt;/dependency&gt;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70892-B2DD-A4C8-5943-3B4793DBB99B}"/>
              </a:ext>
            </a:extLst>
          </p:cNvPr>
          <p:cNvSpPr txBox="1"/>
          <p:nvPr/>
        </p:nvSpPr>
        <p:spPr>
          <a:xfrm>
            <a:off x="576071" y="6858000"/>
            <a:ext cx="8849720" cy="3108543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A8A8A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@Configuration</a:t>
            </a:r>
          </a:p>
          <a:p>
            <a:r>
              <a:rPr lang="en-US" sz="2800" dirty="0">
                <a:solidFill>
                  <a:srgbClr val="A8A8A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@EnableBatchProcessing</a:t>
            </a:r>
          </a:p>
          <a:p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public class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BatchConfiguration</a:t>
            </a:r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{</a:t>
            </a:r>
          </a:p>
          <a:p>
            <a:endParaRPr lang="en-US" sz="2800" dirty="0">
              <a:solidFill>
                <a:srgbClr val="D02670"/>
              </a:solidFill>
              <a:latin typeface="JetBrains Mono NL" panose="02000009000000000000" pitchFamily="49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  <a:p>
            <a:r>
              <a:rPr lang="en-US" sz="2800" dirty="0">
                <a:solidFill>
                  <a:srgbClr val="A8A8A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// Job and step definitions go here</a:t>
            </a:r>
          </a:p>
          <a:p>
            <a:endParaRPr lang="en-US" sz="2800" dirty="0">
              <a:solidFill>
                <a:srgbClr val="A8A8A8"/>
              </a:solidFill>
              <a:latin typeface="JetBrains Mono NL" panose="02000009000000000000" pitchFamily="49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  <a:p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2F9C10-6B63-32C8-F9AC-49F2858ADD5D}"/>
              </a:ext>
            </a:extLst>
          </p:cNvPr>
          <p:cNvSpPr/>
          <p:nvPr/>
        </p:nvSpPr>
        <p:spPr bwMode="auto">
          <a:xfrm>
            <a:off x="19425096" y="2008401"/>
            <a:ext cx="2873829" cy="485192"/>
          </a:xfrm>
          <a:prstGeom prst="rect">
            <a:avLst/>
          </a:prstGeom>
          <a:solidFill>
            <a:srgbClr val="82CF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Maven pom.xml File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9EF50D-797D-C018-88AB-7E6F1CC7FD70}"/>
              </a:ext>
            </a:extLst>
          </p:cNvPr>
          <p:cNvSpPr/>
          <p:nvPr/>
        </p:nvSpPr>
        <p:spPr bwMode="auto">
          <a:xfrm>
            <a:off x="6551961" y="6824584"/>
            <a:ext cx="2873829" cy="485192"/>
          </a:xfrm>
          <a:prstGeom prst="rect">
            <a:avLst/>
          </a:prstGeom>
          <a:solidFill>
            <a:srgbClr val="82CF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Bean Config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AA61C-A759-61E8-942E-E080C77887E4}"/>
              </a:ext>
            </a:extLst>
          </p:cNvPr>
          <p:cNvSpPr txBox="1"/>
          <p:nvPr/>
        </p:nvSpPr>
        <p:spPr>
          <a:xfrm>
            <a:off x="11280693" y="6824584"/>
            <a:ext cx="12671005" cy="193899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sz="4000" dirty="0" err="1">
                <a:solidFill>
                  <a:srgbClr val="0F62FE"/>
                </a:solidFill>
              </a:rPr>
              <a:t>EnableBatchProcessing</a:t>
            </a:r>
            <a:r>
              <a:rPr lang="en-US" sz="4000" dirty="0"/>
              <a:t> automatically configures the beans required for running jobs inside a Spring applications (e.g. the </a:t>
            </a:r>
            <a:r>
              <a:rPr lang="en-US" sz="4000" dirty="0" err="1">
                <a:solidFill>
                  <a:srgbClr val="0F62FE"/>
                </a:solidFill>
              </a:rPr>
              <a:t>JobRepository</a:t>
            </a:r>
            <a:r>
              <a:rPr lang="en-US" sz="4000" dirty="0"/>
              <a:t> bean).</a:t>
            </a:r>
            <a:endParaRPr lang="ro-RO" sz="4000" dirty="0"/>
          </a:p>
        </p:txBody>
      </p:sp>
    </p:spTree>
    <p:extLst>
      <p:ext uri="{BB962C8B-B14F-4D97-AF65-F5344CB8AC3E}">
        <p14:creationId xmlns:p14="http://schemas.microsoft.com/office/powerpoint/2010/main" val="35595022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75F670A-8CB6-DEC3-FC1D-8BD9A590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7040124" cy="4573587"/>
          </a:xfrm>
        </p:spPr>
        <p:txBody>
          <a:bodyPr/>
          <a:lstStyle/>
          <a:p>
            <a:r>
              <a:rPr lang="en-US" sz="7200" dirty="0">
                <a:solidFill>
                  <a:srgbClr val="0F62FE"/>
                </a:solidFill>
              </a:rPr>
              <a:t>Implementing a chunk-oriented job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2A31621-091B-D2F0-B5AC-85DE6A38CA7C}"/>
              </a:ext>
            </a:extLst>
          </p:cNvPr>
          <p:cNvSpPr txBox="1">
            <a:spLocks/>
          </p:cNvSpPr>
          <p:nvPr/>
        </p:nvSpPr>
        <p:spPr>
          <a:xfrm>
            <a:off x="20730172" y="12801599"/>
            <a:ext cx="2950899" cy="6904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68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937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06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875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344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813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282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751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Introduction to Spring Batch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56539-A69E-4ACF-960B-DBCC09B450DF}"/>
              </a:ext>
            </a:extLst>
          </p:cNvPr>
          <p:cNvSpPr txBox="1"/>
          <p:nvPr/>
        </p:nvSpPr>
        <p:spPr>
          <a:xfrm>
            <a:off x="576071" y="2493593"/>
            <a:ext cx="21780075" cy="784830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A8A8A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@Bean</a:t>
            </a:r>
          </a:p>
          <a:p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public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Job </a:t>
            </a:r>
            <a:r>
              <a:rPr lang="en-US" sz="2800" dirty="0" err="1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customJob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JobRepository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jobRepository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, Step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customStep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,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JobCompletionNotificationListener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listener) {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</a:t>
            </a:r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return new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JobBuilder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(“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customJob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",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jobRepository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)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.listener(listener)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.start(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customStep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)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.build();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}</a:t>
            </a:r>
          </a:p>
          <a:p>
            <a:endParaRPr lang="en-US" sz="2800" dirty="0">
              <a:latin typeface="JetBrains Mono NL" panose="02000009000000000000" pitchFamily="49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  <a:p>
            <a:r>
              <a:rPr lang="en-US" sz="2800" dirty="0">
                <a:solidFill>
                  <a:srgbClr val="A8A8A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@Bean</a:t>
            </a:r>
          </a:p>
          <a:p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public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Step </a:t>
            </a:r>
            <a:r>
              <a:rPr lang="en-US" sz="2800" dirty="0" err="1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customStep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JobRepository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jobRepository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,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PlatformTransactionManager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transactionManager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) {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</a:t>
            </a:r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return new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StepBuilder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(“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customStep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",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jobRepository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)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.&lt;Person, Person&gt; chunk(3,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transactionManager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)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.reader(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itemReader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())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.processor(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itemProcessor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())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.writer(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itemWriter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())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.build();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913705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75F670A-8CB6-DEC3-FC1D-8BD9A590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384048"/>
            <a:ext cx="21630785" cy="4573587"/>
          </a:xfrm>
        </p:spPr>
        <p:txBody>
          <a:bodyPr/>
          <a:lstStyle/>
          <a:p>
            <a:r>
              <a:rPr lang="en-US" sz="7200" dirty="0">
                <a:solidFill>
                  <a:srgbClr val="0F62FE"/>
                </a:solidFill>
              </a:rPr>
              <a:t>Implementing a chunk-oriented job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2A31621-091B-D2F0-B5AC-85DE6A38CA7C}"/>
              </a:ext>
            </a:extLst>
          </p:cNvPr>
          <p:cNvSpPr txBox="1">
            <a:spLocks/>
          </p:cNvSpPr>
          <p:nvPr/>
        </p:nvSpPr>
        <p:spPr>
          <a:xfrm>
            <a:off x="20730172" y="12801599"/>
            <a:ext cx="2950899" cy="6904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68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937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06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875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344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813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282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751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Introduction to Spring Batch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56539-A69E-4ACF-960B-DBCC09B450DF}"/>
              </a:ext>
            </a:extLst>
          </p:cNvPr>
          <p:cNvSpPr txBox="1"/>
          <p:nvPr/>
        </p:nvSpPr>
        <p:spPr>
          <a:xfrm>
            <a:off x="576071" y="2241633"/>
            <a:ext cx="10862641" cy="483209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A8A8A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@Bean</a:t>
            </a:r>
          </a:p>
          <a:p>
            <a:r>
              <a:rPr lang="en-US" sz="2800" dirty="0">
                <a:solidFill>
                  <a:srgbClr val="A8A8A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@StepScope</a:t>
            </a:r>
          </a:p>
          <a:p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public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FlatFileItemReader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&lt;T&gt; </a:t>
            </a:r>
            <a:r>
              <a:rPr lang="en-US" sz="2800" dirty="0" err="1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itemReader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() {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</a:t>
            </a:r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return new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FlatFileItemReaderBuilder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&lt;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T.class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&gt;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	.name(“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itemReader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”)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	.delimited()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	.names(“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firstColumn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”, “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secondColumn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”)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	.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targetType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T.class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)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	.resource(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customFile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)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	.build();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519A46-9D6C-CE64-B99E-486DB6559D2D}"/>
              </a:ext>
            </a:extLst>
          </p:cNvPr>
          <p:cNvSpPr txBox="1"/>
          <p:nvPr/>
        </p:nvSpPr>
        <p:spPr>
          <a:xfrm>
            <a:off x="12948464" y="2239953"/>
            <a:ext cx="11049872" cy="440120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A8A8A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@Bean</a:t>
            </a:r>
          </a:p>
          <a:p>
            <a:r>
              <a:rPr lang="en-US" sz="2800" dirty="0">
                <a:solidFill>
                  <a:srgbClr val="A8A8A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@StepScope</a:t>
            </a:r>
          </a:p>
          <a:p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public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ItemProcessor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&lt;T, K&gt; </a:t>
            </a:r>
            <a:r>
              <a:rPr lang="en-US" sz="2800" dirty="0" err="1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itemProcessor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() {</a:t>
            </a:r>
          </a:p>
          <a:p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return new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ItemProcessor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&lt;T, K&gt;() {</a:t>
            </a:r>
          </a:p>
          <a:p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public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K process(T t) </a:t>
            </a:r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throws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Exception {</a:t>
            </a:r>
          </a:p>
          <a:p>
            <a:r>
              <a:rPr lang="en-US" sz="2800" dirty="0">
                <a:solidFill>
                  <a:srgbClr val="C6C6C6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  // process item</a:t>
            </a:r>
          </a:p>
          <a:p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  return new 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K(…);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}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}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8ED08-3A33-C763-11F8-9A7747A5AA33}"/>
              </a:ext>
            </a:extLst>
          </p:cNvPr>
          <p:cNvSpPr txBox="1"/>
          <p:nvPr/>
        </p:nvSpPr>
        <p:spPr>
          <a:xfrm>
            <a:off x="1911253" y="7520776"/>
            <a:ext cx="21907969" cy="440120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A8A8A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@Bean</a:t>
            </a:r>
          </a:p>
          <a:p>
            <a:r>
              <a:rPr lang="en-US" sz="2800" dirty="0">
                <a:solidFill>
                  <a:srgbClr val="A8A8A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@StepScope</a:t>
            </a:r>
          </a:p>
          <a:p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public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ItemWriter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&lt;K&gt; </a:t>
            </a:r>
            <a:r>
              <a:rPr lang="en-US" sz="2800" dirty="0" err="1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itemWriter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() {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JdbcBatchItemWriter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&lt;K&gt; writer = new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JdbcBatchItemWriter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&lt;&gt;();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writer.setDataSource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dataSource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());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writer.setSql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("INSERT INTO CUSTOM_TBL VALUES (:id, :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firstName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, :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lastName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)");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writer.setItemSqlParameterSourceProvider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(new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BeanPropertyItemSqlParameterSourceProvider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&lt;&gt;());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writer.afterPropertiesSet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();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</a:t>
            </a:r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return 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writer;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1013DE-FF28-55E0-6DC5-7EA2A5BFA869}"/>
              </a:ext>
            </a:extLst>
          </p:cNvPr>
          <p:cNvSpPr/>
          <p:nvPr/>
        </p:nvSpPr>
        <p:spPr bwMode="auto">
          <a:xfrm>
            <a:off x="8517634" y="1999037"/>
            <a:ext cx="2873829" cy="485192"/>
          </a:xfrm>
          <a:prstGeom prst="rect">
            <a:avLst/>
          </a:prstGeom>
          <a:solidFill>
            <a:srgbClr val="82CF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CSV Item Reader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CD6B1B-BF9F-4D04-8726-1E75064B58DE}"/>
              </a:ext>
            </a:extLst>
          </p:cNvPr>
          <p:cNvSpPr/>
          <p:nvPr/>
        </p:nvSpPr>
        <p:spPr bwMode="auto">
          <a:xfrm>
            <a:off x="20937275" y="1999037"/>
            <a:ext cx="2873829" cy="485192"/>
          </a:xfrm>
          <a:prstGeom prst="rect">
            <a:avLst/>
          </a:prstGeom>
          <a:solidFill>
            <a:srgbClr val="82CF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Custom Item Processor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05220-B06B-0F8A-4FFD-C99CA4C7B7EA}"/>
              </a:ext>
            </a:extLst>
          </p:cNvPr>
          <p:cNvSpPr/>
          <p:nvPr/>
        </p:nvSpPr>
        <p:spPr bwMode="auto">
          <a:xfrm>
            <a:off x="20945393" y="7520776"/>
            <a:ext cx="2873829" cy="485192"/>
          </a:xfrm>
          <a:prstGeom prst="rect">
            <a:avLst/>
          </a:prstGeom>
          <a:solidFill>
            <a:srgbClr val="82CF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Database Item Writer</a:t>
            </a:r>
          </a:p>
        </p:txBody>
      </p:sp>
    </p:spTree>
    <p:extLst>
      <p:ext uri="{BB962C8B-B14F-4D97-AF65-F5344CB8AC3E}">
        <p14:creationId xmlns:p14="http://schemas.microsoft.com/office/powerpoint/2010/main" val="165900787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75F670A-8CB6-DEC3-FC1D-8BD9A590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7040124" cy="4573587"/>
          </a:xfrm>
        </p:spPr>
        <p:txBody>
          <a:bodyPr/>
          <a:lstStyle/>
          <a:p>
            <a:r>
              <a:rPr lang="en-US" sz="7200" dirty="0">
                <a:solidFill>
                  <a:srgbClr val="0F62FE"/>
                </a:solidFill>
              </a:rPr>
              <a:t>XML-based job configuration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2A31621-091B-D2F0-B5AC-85DE6A38CA7C}"/>
              </a:ext>
            </a:extLst>
          </p:cNvPr>
          <p:cNvSpPr txBox="1">
            <a:spLocks/>
          </p:cNvSpPr>
          <p:nvPr/>
        </p:nvSpPr>
        <p:spPr>
          <a:xfrm>
            <a:off x="20730172" y="12801599"/>
            <a:ext cx="2950899" cy="6904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68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937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06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875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344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813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282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751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Introduction to Spring Batch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56539-A69E-4ACF-960B-DBCC09B450DF}"/>
              </a:ext>
            </a:extLst>
          </p:cNvPr>
          <p:cNvSpPr txBox="1"/>
          <p:nvPr/>
        </p:nvSpPr>
        <p:spPr>
          <a:xfrm>
            <a:off x="576071" y="2493593"/>
            <a:ext cx="21780075" cy="526297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&lt;job 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id</a:t>
            </a:r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=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“</a:t>
            </a:r>
            <a:r>
              <a:rPr lang="en-US" sz="2800" dirty="0" err="1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persist_orders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"</a:t>
            </a:r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&gt;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 </a:t>
            </a:r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&lt;step 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id=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“</a:t>
            </a:r>
            <a:r>
              <a:rPr lang="en-US" sz="2800" dirty="0" err="1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update_existing_products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" 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next=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“</a:t>
            </a:r>
            <a:r>
              <a:rPr lang="en-US" sz="2800" dirty="0" err="1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insert_new_products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“</a:t>
            </a:r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&gt;</a:t>
            </a:r>
          </a:p>
          <a:p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	 &lt;</a:t>
            </a:r>
            <a:r>
              <a:rPr lang="en-US" sz="2800" dirty="0" err="1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tasklet</a:t>
            </a:r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transaction-manager=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"</a:t>
            </a:r>
            <a:r>
              <a:rPr lang="en-US" sz="2800" dirty="0" err="1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transactionManager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"</a:t>
            </a:r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&gt;</a:t>
            </a:r>
          </a:p>
          <a:p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          &lt;chunk 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reader=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“</a:t>
            </a:r>
            <a:r>
              <a:rPr lang="en-US" sz="2800" dirty="0" err="1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existingProductsItemReader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" 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writer=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“</a:t>
            </a:r>
            <a:r>
              <a:rPr lang="en-US" sz="2800" dirty="0" err="1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existingProductsItemWriter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"</a:t>
            </a:r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/&gt;</a:t>
            </a:r>
          </a:p>
          <a:p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      &lt;/</a:t>
            </a:r>
            <a:r>
              <a:rPr lang="en-US" sz="2800" dirty="0" err="1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tasklet</a:t>
            </a:r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&gt;</a:t>
            </a:r>
          </a:p>
          <a:p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 &lt;/step&gt;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 </a:t>
            </a:r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&lt;step 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id=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“</a:t>
            </a:r>
            <a:r>
              <a:rPr lang="en-US" sz="2800" dirty="0" err="1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insert_new_products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" 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next=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“</a:t>
            </a:r>
            <a:r>
              <a:rPr lang="en-US" sz="2800" dirty="0" err="1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insert_new_products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“</a:t>
            </a:r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&gt;</a:t>
            </a:r>
          </a:p>
          <a:p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	 &lt;</a:t>
            </a:r>
            <a:r>
              <a:rPr lang="en-US" sz="2800" dirty="0" err="1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tasklet</a:t>
            </a:r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transaction-manager=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"</a:t>
            </a:r>
            <a:r>
              <a:rPr lang="en-US" sz="2800" dirty="0" err="1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transactionManager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"</a:t>
            </a:r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&gt;</a:t>
            </a:r>
          </a:p>
          <a:p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          &lt;chunk 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reader=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“</a:t>
            </a:r>
            <a:r>
              <a:rPr lang="en-US" sz="2800" dirty="0" err="1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newProductsItemReader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" 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writer=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“</a:t>
            </a:r>
            <a:r>
              <a:rPr lang="en-US" sz="2800" dirty="0" err="1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newProductsItemWriter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"</a:t>
            </a:r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/&gt;</a:t>
            </a:r>
          </a:p>
          <a:p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      &lt;/</a:t>
            </a:r>
            <a:r>
              <a:rPr lang="en-US" sz="2800" dirty="0" err="1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tasklet</a:t>
            </a:r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&gt;</a:t>
            </a:r>
          </a:p>
          <a:p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 &lt;/step&gt;</a:t>
            </a:r>
          </a:p>
          <a:p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&lt;/job&gt;</a:t>
            </a:r>
          </a:p>
        </p:txBody>
      </p:sp>
    </p:spTree>
    <p:extLst>
      <p:ext uri="{BB962C8B-B14F-4D97-AF65-F5344CB8AC3E}">
        <p14:creationId xmlns:p14="http://schemas.microsoft.com/office/powerpoint/2010/main" val="390132340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38CC-3118-1EAD-4DE6-F54AC9BF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6872173" cy="4573587"/>
          </a:xfrm>
        </p:spPr>
        <p:txBody>
          <a:bodyPr/>
          <a:lstStyle/>
          <a:p>
            <a:r>
              <a:rPr lang="en-US" dirty="0">
                <a:solidFill>
                  <a:srgbClr val="0F62FE"/>
                </a:solidFill>
              </a:rPr>
              <a:t>Running the job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E222D-18DD-DABC-1FB0-3DAB5FD286CD}"/>
              </a:ext>
            </a:extLst>
          </p:cNvPr>
          <p:cNvSpPr txBox="1">
            <a:spLocks/>
          </p:cNvSpPr>
          <p:nvPr/>
        </p:nvSpPr>
        <p:spPr>
          <a:xfrm>
            <a:off x="576072" y="12801599"/>
            <a:ext cx="3734671" cy="6904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68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937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06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875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344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813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282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751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Introduction to Spring Batch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525F21-41BA-0F48-533F-A50CB5F16D98}"/>
              </a:ext>
            </a:extLst>
          </p:cNvPr>
          <p:cNvSpPr txBox="1"/>
          <p:nvPr/>
        </p:nvSpPr>
        <p:spPr>
          <a:xfrm>
            <a:off x="576071" y="2493593"/>
            <a:ext cx="21780075" cy="3108543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A8A8A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@Bean</a:t>
            </a:r>
          </a:p>
          <a:p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public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JobLauncher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en-US" sz="2800" dirty="0" err="1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jobLauncher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() throws Exception {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TaskExecutorJobLauncher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jobLauncher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= </a:t>
            </a:r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new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TaskExecutorJobLauncher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();  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jobLauncher.setJobRepository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jobRepository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);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jobLauncher.afterPropertiesSet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();  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</a:t>
            </a:r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return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jobLauncher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;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698473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38CC-3118-1EAD-4DE6-F54AC9BF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6872173" cy="4573587"/>
          </a:xfrm>
        </p:spPr>
        <p:txBody>
          <a:bodyPr/>
          <a:lstStyle/>
          <a:p>
            <a:r>
              <a:rPr lang="en-US" dirty="0">
                <a:solidFill>
                  <a:srgbClr val="0F62FE"/>
                </a:solidFill>
              </a:rPr>
              <a:t>Job Parameters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E222D-18DD-DABC-1FB0-3DAB5FD286CD}"/>
              </a:ext>
            </a:extLst>
          </p:cNvPr>
          <p:cNvSpPr txBox="1">
            <a:spLocks/>
          </p:cNvSpPr>
          <p:nvPr/>
        </p:nvSpPr>
        <p:spPr>
          <a:xfrm>
            <a:off x="576072" y="12801599"/>
            <a:ext cx="3734671" cy="6904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68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937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06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875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344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813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282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751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Introduction to Spring Batch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525F21-41BA-0F48-533F-A50CB5F16D98}"/>
              </a:ext>
            </a:extLst>
          </p:cNvPr>
          <p:cNvSpPr txBox="1"/>
          <p:nvPr/>
        </p:nvSpPr>
        <p:spPr>
          <a:xfrm>
            <a:off x="576071" y="2493593"/>
            <a:ext cx="21780075" cy="526297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&lt;job 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id</a:t>
            </a:r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=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“</a:t>
            </a:r>
            <a:r>
              <a:rPr lang="en-US" sz="2800" dirty="0" err="1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persist_orders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"</a:t>
            </a:r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&gt;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 </a:t>
            </a:r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&lt;step 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id=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“</a:t>
            </a:r>
            <a:r>
              <a:rPr lang="en-US" sz="2800" dirty="0" err="1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update_existing_products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" 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next=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“</a:t>
            </a:r>
            <a:r>
              <a:rPr lang="en-US" sz="2800" dirty="0" err="1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insert_new_products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“</a:t>
            </a:r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&gt;</a:t>
            </a:r>
          </a:p>
          <a:p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	 &lt;</a:t>
            </a:r>
            <a:r>
              <a:rPr lang="en-US" sz="2800" dirty="0" err="1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tasklet</a:t>
            </a:r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transaction-manager=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"</a:t>
            </a:r>
            <a:r>
              <a:rPr lang="en-US" sz="2800" dirty="0" err="1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transactionManager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"</a:t>
            </a:r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&gt;</a:t>
            </a:r>
          </a:p>
          <a:p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          &lt;chunk 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reader=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“</a:t>
            </a:r>
            <a:r>
              <a:rPr lang="en-US" sz="2800" dirty="0" err="1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existingProductsItemReader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" 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writer=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“</a:t>
            </a:r>
            <a:r>
              <a:rPr lang="en-US" sz="2800" dirty="0" err="1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existingProductsItemWriter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"</a:t>
            </a:r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/&gt;</a:t>
            </a:r>
          </a:p>
          <a:p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      &lt;/</a:t>
            </a:r>
            <a:r>
              <a:rPr lang="en-US" sz="2800" dirty="0" err="1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tasklet</a:t>
            </a:r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&gt;</a:t>
            </a:r>
          </a:p>
          <a:p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 &lt;/step&gt;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 </a:t>
            </a:r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&lt;step 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id=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“</a:t>
            </a:r>
            <a:r>
              <a:rPr lang="en-US" sz="2800" dirty="0" err="1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insert_new_products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" 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next=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“</a:t>
            </a:r>
            <a:r>
              <a:rPr lang="en-US" sz="2800" dirty="0" err="1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insert_new_products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“</a:t>
            </a:r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&gt;</a:t>
            </a:r>
          </a:p>
          <a:p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	 &lt;</a:t>
            </a:r>
            <a:r>
              <a:rPr lang="en-US" sz="2800" dirty="0" err="1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tasklet</a:t>
            </a:r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transaction-manager=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"</a:t>
            </a:r>
            <a:r>
              <a:rPr lang="en-US" sz="2800" dirty="0" err="1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transactionManager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"</a:t>
            </a:r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&gt;</a:t>
            </a:r>
          </a:p>
          <a:p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          &lt;chunk 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reader=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“</a:t>
            </a:r>
            <a:r>
              <a:rPr lang="en-US" sz="2800" dirty="0" err="1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newProductsItemReader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" 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writer=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“</a:t>
            </a:r>
            <a:r>
              <a:rPr lang="en-US" sz="2800" dirty="0" err="1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newProductsItemWriter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"</a:t>
            </a:r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/&gt;</a:t>
            </a:r>
          </a:p>
          <a:p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      &lt;/</a:t>
            </a:r>
            <a:r>
              <a:rPr lang="en-US" sz="2800" dirty="0" err="1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tasklet</a:t>
            </a:r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&gt;</a:t>
            </a:r>
          </a:p>
          <a:p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 &lt;/step&gt;</a:t>
            </a:r>
          </a:p>
          <a:p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&lt;/job&gt;</a:t>
            </a:r>
          </a:p>
        </p:txBody>
      </p:sp>
    </p:spTree>
    <p:extLst>
      <p:ext uri="{BB962C8B-B14F-4D97-AF65-F5344CB8AC3E}">
        <p14:creationId xmlns:p14="http://schemas.microsoft.com/office/powerpoint/2010/main" val="414636646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5E13-A1C4-870D-0BC6-EF956A1B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Contents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3E9DC-42EB-0711-A23D-16E628202A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22285" y="569913"/>
            <a:ext cx="8304245" cy="11431587"/>
          </a:xfrm>
        </p:spPr>
        <p:txBody>
          <a:bodyPr/>
          <a:lstStyle/>
          <a:p>
            <a:r>
              <a:rPr lang="en-US" dirty="0">
                <a:solidFill>
                  <a:srgbClr val="0F62FE"/>
                </a:solidFill>
                <a:latin typeface="IBM Plex Sans" panose="020B0503050203000203" pitchFamily="34" charset="0"/>
              </a:rPr>
              <a:t>1	</a:t>
            </a:r>
            <a:r>
              <a:rPr lang="ro-RO" dirty="0">
                <a:solidFill>
                  <a:srgbClr val="0F62FE"/>
                </a:solidFill>
                <a:latin typeface="IBM Plex Sans" panose="020B0503050203000203" pitchFamily="34" charset="0"/>
              </a:rPr>
              <a:t>About </a:t>
            </a:r>
            <a:r>
              <a:rPr lang="en-US" dirty="0">
                <a:solidFill>
                  <a:srgbClr val="0F62FE"/>
                </a:solidFill>
                <a:latin typeface="IBM Plex Sans" panose="020B0503050203000203" pitchFamily="34" charset="0"/>
              </a:rPr>
              <a:t>b</a:t>
            </a:r>
            <a:r>
              <a:rPr lang="ro-RO" dirty="0">
                <a:solidFill>
                  <a:srgbClr val="0F62FE"/>
                </a:solidFill>
                <a:latin typeface="IBM Plex Sans" panose="020B0503050203000203" pitchFamily="34" charset="0"/>
              </a:rPr>
              <a:t>atch </a:t>
            </a:r>
            <a:r>
              <a:rPr lang="en-US" dirty="0">
                <a:solidFill>
                  <a:srgbClr val="0F62FE"/>
                </a:solidFill>
                <a:latin typeface="IBM Plex Sans" panose="020B0503050203000203" pitchFamily="34" charset="0"/>
              </a:rPr>
              <a:t>j</a:t>
            </a:r>
            <a:r>
              <a:rPr lang="ro-RO" dirty="0">
                <a:solidFill>
                  <a:srgbClr val="0F62FE"/>
                </a:solidFill>
                <a:latin typeface="IBM Plex Sans" panose="020B0503050203000203" pitchFamily="34" charset="0"/>
              </a:rPr>
              <a:t>obs</a:t>
            </a:r>
          </a:p>
          <a:p>
            <a:r>
              <a:rPr lang="en-US" dirty="0"/>
              <a:t>	</a:t>
            </a:r>
            <a:r>
              <a:rPr lang="ro-RO" dirty="0"/>
              <a:t>What is a </a:t>
            </a:r>
            <a:r>
              <a:rPr lang="en-US" dirty="0"/>
              <a:t>b</a:t>
            </a:r>
            <a:r>
              <a:rPr lang="ro-RO" dirty="0"/>
              <a:t>atch job?</a:t>
            </a:r>
          </a:p>
          <a:p>
            <a:r>
              <a:rPr lang="en-US" dirty="0"/>
              <a:t>	</a:t>
            </a:r>
            <a:r>
              <a:rPr lang="ro-RO" dirty="0"/>
              <a:t>What is Spring Batch?</a:t>
            </a:r>
          </a:p>
          <a:p>
            <a:pPr marL="742950" indent="-742950">
              <a:buAutoNum type="arabicPlain"/>
            </a:pPr>
            <a:endParaRPr lang="ro-RO" dirty="0">
              <a:latin typeface="IBM Plex Sans Medm" panose="020B0503050203000203" pitchFamily="34" charset="0"/>
            </a:endParaRPr>
          </a:p>
          <a:p>
            <a:r>
              <a:rPr lang="en-US" dirty="0">
                <a:solidFill>
                  <a:srgbClr val="0F62FE"/>
                </a:solidFill>
                <a:latin typeface="IBM Plex Sans" panose="020B0503050203000203" pitchFamily="34" charset="0"/>
              </a:rPr>
              <a:t>2	</a:t>
            </a:r>
            <a:r>
              <a:rPr lang="ro-RO" dirty="0">
                <a:solidFill>
                  <a:srgbClr val="0F62FE"/>
                </a:solidFill>
                <a:latin typeface="IBM Plex Sans" panose="020B0503050203000203" pitchFamily="34" charset="0"/>
              </a:rPr>
              <a:t>Spring Batch Architecture</a:t>
            </a:r>
          </a:p>
          <a:p>
            <a:r>
              <a:rPr lang="en-US" dirty="0"/>
              <a:t>	</a:t>
            </a:r>
            <a:r>
              <a:rPr lang="ro-RO" dirty="0"/>
              <a:t>Jobs and steps</a:t>
            </a:r>
          </a:p>
          <a:p>
            <a:r>
              <a:rPr lang="en-US" dirty="0"/>
              <a:t>	</a:t>
            </a:r>
            <a:r>
              <a:rPr lang="ro-RO" dirty="0"/>
              <a:t>How are jobs executed?</a:t>
            </a:r>
            <a:endParaRPr lang="ro-RO" dirty="0">
              <a:latin typeface="IBM Plex Sans Medm" panose="020B0503050203000203" pitchFamily="34" charset="0"/>
            </a:endParaRPr>
          </a:p>
          <a:p>
            <a:endParaRPr lang="en-US" dirty="0">
              <a:latin typeface="IBM Plex Sans Medm" panose="020B0503050203000203" pitchFamily="34" charset="0"/>
            </a:endParaRPr>
          </a:p>
          <a:p>
            <a:r>
              <a:rPr lang="en-US" dirty="0">
                <a:solidFill>
                  <a:srgbClr val="0F62FE"/>
                </a:solidFill>
                <a:latin typeface="IBM Plex Sans" panose="020B0503050203000203" pitchFamily="34" charset="0"/>
              </a:rPr>
              <a:t>3	</a:t>
            </a:r>
            <a:r>
              <a:rPr lang="ro-RO" dirty="0">
                <a:solidFill>
                  <a:srgbClr val="0F62FE"/>
                </a:solidFill>
                <a:latin typeface="IBM Plex Sans" panose="020B0503050203000203" pitchFamily="34" charset="0"/>
              </a:rPr>
              <a:t>Implementing a job</a:t>
            </a:r>
            <a:endParaRPr lang="en-US" dirty="0">
              <a:solidFill>
                <a:srgbClr val="0F62FE"/>
              </a:solidFill>
              <a:latin typeface="IBM Plex Sans" panose="020B0503050203000203" pitchFamily="34" charset="0"/>
            </a:endParaRPr>
          </a:p>
          <a:p>
            <a:r>
              <a:rPr lang="en-US" dirty="0"/>
              <a:t>	</a:t>
            </a:r>
            <a:r>
              <a:rPr lang="ro-RO" dirty="0"/>
              <a:t>Using chunk-oriented processing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Using tasklets</a:t>
            </a:r>
          </a:p>
          <a:p>
            <a:pPr marL="742950" indent="-742950">
              <a:buAutoNum type="arabicPlain" startAt="7"/>
            </a:pPr>
            <a:endParaRPr lang="ro-RO" dirty="0"/>
          </a:p>
          <a:p>
            <a:r>
              <a:rPr lang="en-US" dirty="0">
                <a:solidFill>
                  <a:srgbClr val="0F62FE"/>
                </a:solidFill>
                <a:latin typeface="IBM Plex Sans" panose="020B0503050203000203" pitchFamily="34" charset="0"/>
              </a:rPr>
              <a:t>4	</a:t>
            </a:r>
            <a:r>
              <a:rPr lang="ro-RO" dirty="0">
                <a:solidFill>
                  <a:srgbClr val="0F62FE"/>
                </a:solidFill>
                <a:latin typeface="IBM Plex Sans" panose="020B0503050203000203" pitchFamily="34" charset="0"/>
              </a:rPr>
              <a:t>Conclusions &amp; Questions</a:t>
            </a:r>
            <a:endParaRPr lang="en-US" dirty="0">
              <a:solidFill>
                <a:srgbClr val="0F62FE"/>
              </a:solidFill>
              <a:latin typeface="IBM Plex Sans" panose="020B0503050203000203" pitchFamily="34" charset="0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1DD66032-74A7-5C7F-B556-9CFDA5E82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DFB4F15-7A19-7580-02F1-45B9E14164D2}"/>
              </a:ext>
            </a:extLst>
          </p:cNvPr>
          <p:cNvSpPr txBox="1">
            <a:spLocks/>
          </p:cNvSpPr>
          <p:nvPr/>
        </p:nvSpPr>
        <p:spPr>
          <a:xfrm>
            <a:off x="576072" y="12801599"/>
            <a:ext cx="3734671" cy="6904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68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937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06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875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344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813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282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751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Introduction to Spring Batch</a:t>
            </a:r>
          </a:p>
        </p:txBody>
      </p:sp>
    </p:spTree>
    <p:extLst>
      <p:ext uri="{BB962C8B-B14F-4D97-AF65-F5344CB8AC3E}">
        <p14:creationId xmlns:p14="http://schemas.microsoft.com/office/powerpoint/2010/main" val="348915682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38CC-3118-1EAD-4DE6-F54AC9BF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rgbClr val="0F62FE"/>
                </a:solidFill>
              </a:rPr>
              <a:t>What is a batch job?</a:t>
            </a:r>
            <a:endParaRPr lang="en-US" dirty="0">
              <a:solidFill>
                <a:srgbClr val="0F62F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610340-EFA8-89DE-8C89-3DFDD7430CDA}"/>
              </a:ext>
            </a:extLst>
          </p:cNvPr>
          <p:cNvSpPr txBox="1"/>
          <p:nvPr/>
        </p:nvSpPr>
        <p:spPr>
          <a:xfrm>
            <a:off x="576072" y="3095716"/>
            <a:ext cx="20940320" cy="415498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ro-RO" sz="4400" dirty="0"/>
              <a:t>A batch job is </a:t>
            </a:r>
            <a:r>
              <a:rPr lang="ro-RO" sz="4400" dirty="0">
                <a:solidFill>
                  <a:srgbClr val="0F62FE"/>
                </a:solidFill>
              </a:rPr>
              <a:t>a series of steps</a:t>
            </a:r>
            <a:r>
              <a:rPr lang="ro-RO" sz="4400" dirty="0"/>
              <a:t> that get executed without requiring any interaction from the user.</a:t>
            </a:r>
          </a:p>
          <a:p>
            <a:endParaRPr lang="ro-RO" sz="4400" dirty="0"/>
          </a:p>
          <a:p>
            <a:r>
              <a:rPr lang="ro-RO" sz="4400" dirty="0"/>
              <a:t>Batch jobs are typically used for tasks that involve </a:t>
            </a:r>
            <a:r>
              <a:rPr lang="ro-RO" sz="4400" dirty="0">
                <a:solidFill>
                  <a:srgbClr val="0F62FE"/>
                </a:solidFill>
              </a:rPr>
              <a:t>large scale data processing</a:t>
            </a:r>
            <a:r>
              <a:rPr lang="ro-RO" sz="4400" dirty="0"/>
              <a:t>. The data gets collected during the day, while the job </a:t>
            </a:r>
            <a:r>
              <a:rPr lang="ro-RO" sz="4400" dirty="0">
                <a:solidFill>
                  <a:srgbClr val="0F62FE"/>
                </a:solidFill>
              </a:rPr>
              <a:t>runs outside working hours</a:t>
            </a:r>
            <a:r>
              <a:rPr lang="ro-RO" sz="4400" dirty="0"/>
              <a:t> (usually at night).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E222D-18DD-DABC-1FB0-3DAB5FD286CD}"/>
              </a:ext>
            </a:extLst>
          </p:cNvPr>
          <p:cNvSpPr txBox="1">
            <a:spLocks/>
          </p:cNvSpPr>
          <p:nvPr/>
        </p:nvSpPr>
        <p:spPr>
          <a:xfrm>
            <a:off x="576072" y="12801599"/>
            <a:ext cx="3734671" cy="6904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68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937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06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875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344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813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282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751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Introduction to Spring Batch</a:t>
            </a:r>
          </a:p>
        </p:txBody>
      </p:sp>
    </p:spTree>
    <p:extLst>
      <p:ext uri="{BB962C8B-B14F-4D97-AF65-F5344CB8AC3E}">
        <p14:creationId xmlns:p14="http://schemas.microsoft.com/office/powerpoint/2010/main" val="32331573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75F670A-8CB6-DEC3-FC1D-8BD9A590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/>
          <a:lstStyle/>
          <a:p>
            <a:r>
              <a:rPr lang="ro-RO" dirty="0">
                <a:solidFill>
                  <a:srgbClr val="0F62FE"/>
                </a:solidFill>
              </a:rPr>
              <a:t>What is Spring Batch?</a:t>
            </a:r>
            <a:endParaRPr lang="en-US" dirty="0">
              <a:solidFill>
                <a:srgbClr val="0F62F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497F4-BC54-8A61-185E-7B96AB1C2B79}"/>
              </a:ext>
            </a:extLst>
          </p:cNvPr>
          <p:cNvSpPr txBox="1"/>
          <p:nvPr/>
        </p:nvSpPr>
        <p:spPr>
          <a:xfrm>
            <a:off x="576072" y="3095716"/>
            <a:ext cx="14856761" cy="347787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ro-RO" sz="4400" dirty="0"/>
              <a:t>Spring Batch is a way of implementing custom batch jobs, making use of Spring Framework</a:t>
            </a:r>
            <a:r>
              <a:rPr lang="en-US" sz="4400" dirty="0"/>
              <a:t>’s benefits.</a:t>
            </a:r>
          </a:p>
          <a:p>
            <a:endParaRPr lang="en-US" sz="4400" dirty="0"/>
          </a:p>
          <a:p>
            <a:r>
              <a:rPr lang="en-US" sz="4400" dirty="0"/>
              <a:t>Spring Framework’s capabilities include </a:t>
            </a:r>
            <a:r>
              <a:rPr lang="en-US" sz="4400" dirty="0">
                <a:solidFill>
                  <a:srgbClr val="0F62FE"/>
                </a:solidFill>
              </a:rPr>
              <a:t>dependency injection</a:t>
            </a:r>
            <a:r>
              <a:rPr lang="en-US" sz="4400" dirty="0"/>
              <a:t> and </a:t>
            </a:r>
            <a:r>
              <a:rPr lang="en-US" sz="4400" dirty="0">
                <a:solidFill>
                  <a:srgbClr val="0F62FE"/>
                </a:solidFill>
              </a:rPr>
              <a:t>transaction management</a:t>
            </a:r>
            <a:r>
              <a:rPr lang="en-US" sz="4400" dirty="0"/>
              <a:t>.</a:t>
            </a:r>
            <a:endParaRPr lang="ro-RO" sz="4400" dirty="0"/>
          </a:p>
        </p:txBody>
      </p:sp>
      <p:pic>
        <p:nvPicPr>
          <p:cNvPr id="20" name="Picture Placeholder 19" descr="A green hexagon with white stripes&#10;&#10;Description automatically generated">
            <a:extLst>
              <a:ext uri="{FF2B5EF4-FFF2-40B4-BE49-F238E27FC236}">
                <a16:creationId xmlns:a16="http://schemas.microsoft.com/office/drawing/2014/main" id="{FD29DA35-02BA-377F-8993-74B93B14C2F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6066" r="6066"/>
          <a:stretch>
            <a:fillRect/>
          </a:stretch>
        </p:blipFill>
        <p:spPr>
          <a:xfrm>
            <a:off x="17592901" y="4062433"/>
            <a:ext cx="5678445" cy="6462494"/>
          </a:xfr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AC5CC56-9455-55D3-0E0A-7282FE6C54DE}"/>
              </a:ext>
            </a:extLst>
          </p:cNvPr>
          <p:cNvSpPr txBox="1">
            <a:spLocks/>
          </p:cNvSpPr>
          <p:nvPr/>
        </p:nvSpPr>
        <p:spPr>
          <a:xfrm>
            <a:off x="20730172" y="12801599"/>
            <a:ext cx="2950899" cy="6904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68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937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06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875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344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813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282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751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Introduction to Spring Batch</a:t>
            </a:r>
          </a:p>
        </p:txBody>
      </p:sp>
      <p:pic>
        <p:nvPicPr>
          <p:cNvPr id="5" name="Picture 4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8DD7D645-C039-4552-A4D4-95A951B17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4403" y="2638670"/>
            <a:ext cx="6497353" cy="167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7480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75F670A-8CB6-DEC3-FC1D-8BD9A590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7040124" cy="4573587"/>
          </a:xfrm>
        </p:spPr>
        <p:txBody>
          <a:bodyPr/>
          <a:lstStyle/>
          <a:p>
            <a:r>
              <a:rPr lang="en-US" sz="6600" dirty="0">
                <a:solidFill>
                  <a:srgbClr val="0F62FE"/>
                </a:solidFill>
              </a:rPr>
              <a:t>Architecture of Spring Batch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BDA934BB-5971-180A-16C2-DAD5290B8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247" y="1909226"/>
            <a:ext cx="15432680" cy="10873709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3CD20B1-2BEA-0A1C-20D4-FC9B43041BEA}"/>
              </a:ext>
            </a:extLst>
          </p:cNvPr>
          <p:cNvSpPr txBox="1">
            <a:spLocks/>
          </p:cNvSpPr>
          <p:nvPr/>
        </p:nvSpPr>
        <p:spPr>
          <a:xfrm>
            <a:off x="20730172" y="12801599"/>
            <a:ext cx="2950899" cy="6904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68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937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06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875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344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813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282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751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Introduction to Spring Batch</a:t>
            </a:r>
          </a:p>
        </p:txBody>
      </p:sp>
    </p:spTree>
    <p:extLst>
      <p:ext uri="{BB962C8B-B14F-4D97-AF65-F5344CB8AC3E}">
        <p14:creationId xmlns:p14="http://schemas.microsoft.com/office/powerpoint/2010/main" val="312074997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75F670A-8CB6-DEC3-FC1D-8BD9A590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7040124" cy="4573587"/>
          </a:xfrm>
        </p:spPr>
        <p:txBody>
          <a:bodyPr/>
          <a:lstStyle/>
          <a:p>
            <a:r>
              <a:rPr lang="en-US" dirty="0">
                <a:solidFill>
                  <a:srgbClr val="0F62FE"/>
                </a:solidFill>
              </a:rPr>
              <a:t>Steps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07C306-08BD-F529-3AFF-2C4F818C411A}"/>
              </a:ext>
            </a:extLst>
          </p:cNvPr>
          <p:cNvSpPr txBox="1"/>
          <p:nvPr/>
        </p:nvSpPr>
        <p:spPr>
          <a:xfrm>
            <a:off x="576072" y="3095716"/>
            <a:ext cx="19727340" cy="144655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sz="4400" dirty="0"/>
              <a:t>Spring Batch jobs can contain one or multiple </a:t>
            </a:r>
            <a:r>
              <a:rPr lang="en-US" sz="4400" dirty="0">
                <a:solidFill>
                  <a:srgbClr val="0F62FE"/>
                </a:solidFill>
              </a:rPr>
              <a:t>steps</a:t>
            </a:r>
            <a:r>
              <a:rPr lang="en-US" sz="4400" dirty="0"/>
              <a:t>, representing specific tasks that are executed during the job’s runtime.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2A31621-091B-D2F0-B5AC-85DE6A38CA7C}"/>
              </a:ext>
            </a:extLst>
          </p:cNvPr>
          <p:cNvSpPr txBox="1">
            <a:spLocks/>
          </p:cNvSpPr>
          <p:nvPr/>
        </p:nvSpPr>
        <p:spPr>
          <a:xfrm>
            <a:off x="20730172" y="12801599"/>
            <a:ext cx="2950899" cy="6904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68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937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06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875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344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813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282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751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Introduction to Spring Batch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0B776-7917-1E79-6330-97E64342FD48}"/>
              </a:ext>
            </a:extLst>
          </p:cNvPr>
          <p:cNvSpPr txBox="1"/>
          <p:nvPr/>
        </p:nvSpPr>
        <p:spPr>
          <a:xfrm>
            <a:off x="576072" y="5132899"/>
            <a:ext cx="19727340" cy="52322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F62FE"/>
                </a:solidFill>
              </a:rPr>
              <a:t>e.g. </a:t>
            </a:r>
            <a:r>
              <a:rPr lang="en-US" sz="2800" dirty="0"/>
              <a:t>Extracting e-mail addresses from the table of users that need to pay their subscription and sending them a reminder.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9D9C5-275D-29D1-10BA-F79D8178C516}"/>
              </a:ext>
            </a:extLst>
          </p:cNvPr>
          <p:cNvSpPr txBox="1"/>
          <p:nvPr/>
        </p:nvSpPr>
        <p:spPr>
          <a:xfrm>
            <a:off x="576072" y="6246752"/>
            <a:ext cx="19727340" cy="212365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sz="4400" dirty="0"/>
              <a:t>Types of steps in Spring Batch:</a:t>
            </a:r>
          </a:p>
          <a:p>
            <a:pPr marL="742950" indent="-742950">
              <a:buAutoNum type="arabicPeriod"/>
            </a:pPr>
            <a:r>
              <a:rPr lang="en-US" sz="4400" dirty="0"/>
              <a:t>Chunk-oriented</a:t>
            </a:r>
          </a:p>
          <a:p>
            <a:pPr marL="742950" indent="-742950">
              <a:buAutoNum type="arabicPeriod"/>
            </a:pPr>
            <a:r>
              <a:rPr lang="en-US" sz="4400" dirty="0" err="1"/>
              <a:t>Tasklet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7809676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38CC-3118-1EAD-4DE6-F54AC9BF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6872173" cy="4573587"/>
          </a:xfrm>
        </p:spPr>
        <p:txBody>
          <a:bodyPr/>
          <a:lstStyle/>
          <a:p>
            <a:r>
              <a:rPr lang="en-US" dirty="0">
                <a:solidFill>
                  <a:srgbClr val="0F62FE"/>
                </a:solidFill>
              </a:rPr>
              <a:t>The “chunky”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610340-EFA8-89DE-8C89-3DFDD7430CDA}"/>
              </a:ext>
            </a:extLst>
          </p:cNvPr>
          <p:cNvSpPr txBox="1"/>
          <p:nvPr/>
        </p:nvSpPr>
        <p:spPr>
          <a:xfrm>
            <a:off x="576072" y="3095716"/>
            <a:ext cx="20940320" cy="347787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sz="4400" dirty="0"/>
              <a:t>Chunk-oriented steps have a fixed structure for their logic and consist of:</a:t>
            </a:r>
          </a:p>
          <a:p>
            <a:endParaRPr lang="en-US" sz="4400" dirty="0"/>
          </a:p>
          <a:p>
            <a:pPr marL="742950" indent="-742950">
              <a:buAutoNum type="arabicPeriod"/>
            </a:pPr>
            <a:r>
              <a:rPr lang="en-US" sz="4400" dirty="0"/>
              <a:t>a reader</a:t>
            </a:r>
          </a:p>
          <a:p>
            <a:pPr marL="742950" indent="-742950">
              <a:buAutoNum type="arabicPeriod"/>
            </a:pPr>
            <a:r>
              <a:rPr lang="en-US" sz="4400" dirty="0"/>
              <a:t>a processor</a:t>
            </a:r>
          </a:p>
          <a:p>
            <a:pPr marL="742950" indent="-742950">
              <a:buAutoNum type="arabicPeriod"/>
            </a:pPr>
            <a:r>
              <a:rPr lang="en-US" sz="4400" dirty="0"/>
              <a:t>a writer</a:t>
            </a:r>
            <a:endParaRPr lang="ro-RO" sz="4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E222D-18DD-DABC-1FB0-3DAB5FD286CD}"/>
              </a:ext>
            </a:extLst>
          </p:cNvPr>
          <p:cNvSpPr txBox="1">
            <a:spLocks/>
          </p:cNvSpPr>
          <p:nvPr/>
        </p:nvSpPr>
        <p:spPr>
          <a:xfrm>
            <a:off x="576072" y="12801599"/>
            <a:ext cx="3734671" cy="6904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68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937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06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875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344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813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282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751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Introduction to Spring Batch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68BB1CA-F938-EF81-DCF4-80FF732C7620}"/>
              </a:ext>
            </a:extLst>
          </p:cNvPr>
          <p:cNvGrpSpPr/>
          <p:nvPr/>
        </p:nvGrpSpPr>
        <p:grpSpPr>
          <a:xfrm>
            <a:off x="576072" y="7338625"/>
            <a:ext cx="12266518" cy="3477875"/>
            <a:chOff x="9439843" y="6573591"/>
            <a:chExt cx="12266518" cy="34778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467A15F-F65D-C3CB-5313-500DF52DC9E4}"/>
                </a:ext>
              </a:extLst>
            </p:cNvPr>
            <p:cNvGrpSpPr/>
            <p:nvPr/>
          </p:nvGrpSpPr>
          <p:grpSpPr>
            <a:xfrm>
              <a:off x="9439843" y="6573591"/>
              <a:ext cx="12266518" cy="3477875"/>
              <a:chOff x="9226453" y="4924692"/>
              <a:chExt cx="12266518" cy="347787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46B90E3-B0CB-58EB-65AC-9DB92CCBC563}"/>
                  </a:ext>
                </a:extLst>
              </p:cNvPr>
              <p:cNvGrpSpPr/>
              <p:nvPr/>
            </p:nvGrpSpPr>
            <p:grpSpPr>
              <a:xfrm>
                <a:off x="9226453" y="4924692"/>
                <a:ext cx="3201923" cy="3477875"/>
                <a:chOff x="9226453" y="4924692"/>
                <a:chExt cx="3201923" cy="3477875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B87BB027-0B74-9B68-CBD4-5768ED11AD5F}"/>
                    </a:ext>
                  </a:extLst>
                </p:cNvPr>
                <p:cNvSpPr/>
                <p:nvPr/>
              </p:nvSpPr>
              <p:spPr bwMode="auto">
                <a:xfrm>
                  <a:off x="9237307" y="5662976"/>
                  <a:ext cx="3191069" cy="2739591"/>
                </a:xfrm>
                <a:prstGeom prst="rect">
                  <a:avLst/>
                </a:prstGeom>
                <a:solidFill>
                  <a:srgbClr val="BAE6FF"/>
                </a:solidFill>
                <a:ln w="1905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wrap="square" lIns="91440" tIns="91440" rIns="91440" bIns="9144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IBM Plex Sans Light"/>
                    <a:buNone/>
                    <a:tabLst/>
                  </a:pPr>
                  <a:r>
                    <a:rPr kumimoji="0" 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+mn-lt"/>
                    </a:rPr>
                    <a:t>Data is being read from a source (database, JSON files, XML files, etc.)</a:t>
                  </a: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F217EFD-3314-5001-297D-51F5D08EC3D0}"/>
                    </a:ext>
                  </a:extLst>
                </p:cNvPr>
                <p:cNvSpPr/>
                <p:nvPr/>
              </p:nvSpPr>
              <p:spPr bwMode="auto">
                <a:xfrm>
                  <a:off x="9226453" y="4924692"/>
                  <a:ext cx="3191069" cy="738284"/>
                </a:xfrm>
                <a:prstGeom prst="rect">
                  <a:avLst/>
                </a:prstGeom>
                <a:solidFill>
                  <a:srgbClr val="33B1FF"/>
                </a:solidFill>
                <a:ln w="1905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wrap="square" lIns="91440" tIns="91440" rIns="91440" bIns="9144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IBM Plex Sans Light"/>
                    <a:buNone/>
                    <a:tabLst/>
                  </a:pPr>
                  <a:r>
                    <a:rPr kumimoji="0" lang="en-US" sz="2800" b="0" i="0" u="none" strike="noStrike" cap="none" normalizeH="0" baseline="0" dirty="0" err="1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n-lt"/>
                    </a:rPr>
                    <a:t>ItemReader</a:t>
                  </a:r>
                  <a:endParaRPr kumimoji="0" lang="en-US" sz="2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EB53A7E-2EFD-80C6-D06E-01078686F970}"/>
                  </a:ext>
                </a:extLst>
              </p:cNvPr>
              <p:cNvGrpSpPr/>
              <p:nvPr/>
            </p:nvGrpSpPr>
            <p:grpSpPr>
              <a:xfrm>
                <a:off x="13764178" y="4924692"/>
                <a:ext cx="3201923" cy="3477875"/>
                <a:chOff x="10052974" y="4924692"/>
                <a:chExt cx="3201923" cy="3477875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05F4D6E-3CF5-98F0-2053-08DAE85AF482}"/>
                    </a:ext>
                  </a:extLst>
                </p:cNvPr>
                <p:cNvSpPr/>
                <p:nvPr/>
              </p:nvSpPr>
              <p:spPr bwMode="auto">
                <a:xfrm>
                  <a:off x="10063828" y="5662976"/>
                  <a:ext cx="3191069" cy="2739591"/>
                </a:xfrm>
                <a:prstGeom prst="rect">
                  <a:avLst/>
                </a:prstGeom>
                <a:solidFill>
                  <a:srgbClr val="BAE6FF"/>
                </a:solidFill>
                <a:ln w="1905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wrap="square" lIns="91440" tIns="91440" rIns="91440" bIns="9144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IBM Plex Sans Light"/>
                    <a:buNone/>
                    <a:tabLst/>
                  </a:pPr>
                  <a:r>
                    <a:rPr kumimoji="0" 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+mn-lt"/>
                    </a:rPr>
                    <a:t>Data is being processed (update certain values, delete unnecessary rows, remove sensitive data)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E9734BD-11BC-3413-5E38-1271E3CF0A52}"/>
                    </a:ext>
                  </a:extLst>
                </p:cNvPr>
                <p:cNvSpPr/>
                <p:nvPr/>
              </p:nvSpPr>
              <p:spPr bwMode="auto">
                <a:xfrm>
                  <a:off x="10052974" y="4924692"/>
                  <a:ext cx="3191069" cy="738284"/>
                </a:xfrm>
                <a:prstGeom prst="rect">
                  <a:avLst/>
                </a:prstGeom>
                <a:solidFill>
                  <a:srgbClr val="33B1FF"/>
                </a:solidFill>
                <a:ln w="1905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wrap="square" lIns="91440" tIns="91440" rIns="91440" bIns="9144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IBM Plex Sans Light"/>
                    <a:buNone/>
                    <a:tabLst/>
                  </a:pPr>
                  <a:r>
                    <a:rPr kumimoji="0" lang="en-US" sz="2800" b="0" i="0" u="none" strike="noStrike" cap="none" normalizeH="0" baseline="0" dirty="0" err="1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n-lt"/>
                    </a:rPr>
                    <a:t>ItemProcessor</a:t>
                  </a:r>
                  <a:endParaRPr kumimoji="0" lang="en-US" sz="2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CFB5313-E612-C274-E483-78D1CE7BAA4B}"/>
                  </a:ext>
                </a:extLst>
              </p:cNvPr>
              <p:cNvGrpSpPr/>
              <p:nvPr/>
            </p:nvGrpSpPr>
            <p:grpSpPr>
              <a:xfrm>
                <a:off x="18294095" y="4924692"/>
                <a:ext cx="3198876" cy="3477875"/>
                <a:chOff x="10879494" y="4924692"/>
                <a:chExt cx="3198876" cy="3477875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D48105D-FAD3-1062-B3F0-FEEDACD72286}"/>
                    </a:ext>
                  </a:extLst>
                </p:cNvPr>
                <p:cNvSpPr/>
                <p:nvPr/>
              </p:nvSpPr>
              <p:spPr bwMode="auto">
                <a:xfrm>
                  <a:off x="10879494" y="5662976"/>
                  <a:ext cx="3191069" cy="2739591"/>
                </a:xfrm>
                <a:prstGeom prst="rect">
                  <a:avLst/>
                </a:prstGeom>
                <a:solidFill>
                  <a:srgbClr val="BAE6FF"/>
                </a:solidFill>
                <a:ln w="1905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wrap="square" lIns="91440" tIns="91440" rIns="91440" bIns="9144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IBM Plex Sans Light"/>
                    <a:buNone/>
                    <a:tabLst/>
                  </a:pPr>
                  <a:r>
                    <a:rPr kumimoji="0" 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+mn-lt"/>
                    </a:rPr>
                    <a:t>Data is being written to a source (database, messaging provider, e-mail, external file, etc.)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454E498-C8FD-536F-A7AF-1AB72D7CA156}"/>
                    </a:ext>
                  </a:extLst>
                </p:cNvPr>
                <p:cNvSpPr/>
                <p:nvPr/>
              </p:nvSpPr>
              <p:spPr bwMode="auto">
                <a:xfrm>
                  <a:off x="10887301" y="4924692"/>
                  <a:ext cx="3191069" cy="738284"/>
                </a:xfrm>
                <a:prstGeom prst="rect">
                  <a:avLst/>
                </a:prstGeom>
                <a:solidFill>
                  <a:srgbClr val="33B1FF"/>
                </a:solidFill>
                <a:ln w="1905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wrap="square" lIns="91440" tIns="91440" rIns="91440" bIns="9144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IBM Plex Sans Light"/>
                    <a:buNone/>
                    <a:tabLst/>
                  </a:pPr>
                  <a:r>
                    <a:rPr kumimoji="0" lang="en-US" sz="2800" b="0" i="0" u="none" strike="noStrike" cap="none" normalizeH="0" baseline="0" dirty="0" err="1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n-lt"/>
                    </a:rPr>
                    <a:t>ItemWriter</a:t>
                  </a:r>
                  <a:endParaRPr kumimoji="0" lang="en-US" sz="2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</a:endParaRPr>
                </a:p>
              </p:txBody>
            </p:sp>
          </p:grpSp>
        </p:grp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AE0764C0-BA69-B178-F741-F31EA9FFE425}"/>
                </a:ext>
              </a:extLst>
            </p:cNvPr>
            <p:cNvSpPr/>
            <p:nvPr/>
          </p:nvSpPr>
          <p:spPr bwMode="auto">
            <a:xfrm>
              <a:off x="12801600" y="7943386"/>
              <a:ext cx="1112177" cy="738284"/>
            </a:xfrm>
            <a:prstGeom prst="rightArrow">
              <a:avLst/>
            </a:prstGeom>
            <a:solidFill>
              <a:srgbClr val="EE5396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IBM Plex Sans Light"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3DFF463F-DD04-AAFB-77D4-B3565CE727D0}"/>
                </a:ext>
              </a:extLst>
            </p:cNvPr>
            <p:cNvSpPr/>
            <p:nvPr/>
          </p:nvSpPr>
          <p:spPr bwMode="auto">
            <a:xfrm>
              <a:off x="17332138" y="7970330"/>
              <a:ext cx="1112177" cy="738284"/>
            </a:xfrm>
            <a:prstGeom prst="rightArrow">
              <a:avLst/>
            </a:prstGeom>
            <a:solidFill>
              <a:srgbClr val="EE5396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IBM Plex Sans Light"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</p:grpSp>
      <p:pic>
        <p:nvPicPr>
          <p:cNvPr id="19" name="Picture 18" descr="A diagram of a diagram&#10;&#10;Description automatically generated">
            <a:extLst>
              <a:ext uri="{FF2B5EF4-FFF2-40B4-BE49-F238E27FC236}">
                <a16:creationId xmlns:a16="http://schemas.microsoft.com/office/drawing/2014/main" id="{CA061025-7740-439A-BDEC-090F8379E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2777" y="4214566"/>
            <a:ext cx="8936773" cy="680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288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8CB7BD-9975-784F-2957-374A26198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671765"/>
            <a:ext cx="4949825" cy="2859088"/>
          </a:xfrm>
        </p:spPr>
        <p:txBody>
          <a:bodyPr/>
          <a:lstStyle/>
          <a:p>
            <a:r>
              <a:rPr lang="en-US" dirty="0"/>
              <a:t>Existing implementations that can be used inside Spring Batch jobs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1340564-848A-490A-6BD2-DB6247C82C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33396" y="6884998"/>
            <a:ext cx="4949825" cy="1906588"/>
          </a:xfrm>
        </p:spPr>
        <p:txBody>
          <a:bodyPr/>
          <a:lstStyle/>
          <a:p>
            <a:r>
              <a:rPr lang="en-US" sz="7200" dirty="0">
                <a:latin typeface="IBM Plex Sans" panose="020B0503050203000203" pitchFamily="34" charset="0"/>
              </a:rPr>
              <a:t>Processor?</a:t>
            </a:r>
          </a:p>
        </p:txBody>
      </p:sp>
      <p:cxnSp>
        <p:nvCxnSpPr>
          <p:cNvPr id="15" name="Straight Connector 14" descr="Vertical column divider">
            <a:extLst>
              <a:ext uri="{FF2B5EF4-FFF2-40B4-BE49-F238E27FC236}">
                <a16:creationId xmlns:a16="http://schemas.microsoft.com/office/drawing/2014/main" id="{816FB175-60BA-3D69-D46D-6F9F4961DCF6}"/>
              </a:ext>
            </a:extLst>
          </p:cNvPr>
          <p:cNvCxnSpPr>
            <a:cxnSpLocks/>
          </p:cNvCxnSpPr>
          <p:nvPr/>
        </p:nvCxnSpPr>
        <p:spPr bwMode="auto">
          <a:xfrm>
            <a:off x="14310955" y="1238731"/>
            <a:ext cx="0" cy="506876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A84FD69-8106-18AB-0917-1042E8CFAA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4755740" y="1677955"/>
            <a:ext cx="4949825" cy="1903413"/>
          </a:xfrm>
        </p:spPr>
        <p:txBody>
          <a:bodyPr/>
          <a:lstStyle/>
          <a:p>
            <a:r>
              <a:rPr lang="en-US" sz="7200" dirty="0">
                <a:latin typeface="IBM Plex Sans" panose="020B0503050203000203" pitchFamily="34" charset="0"/>
              </a:rPr>
              <a:t>Writer</a:t>
            </a:r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4BB208EF-9239-26EF-C308-A084648899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755740" y="3004870"/>
            <a:ext cx="7604617" cy="3526557"/>
          </a:xfrm>
        </p:spPr>
        <p:txBody>
          <a:bodyPr/>
          <a:lstStyle/>
          <a:p>
            <a:pPr marL="571500" indent="-571500">
              <a:buFontTx/>
              <a:buChar char="-"/>
            </a:pPr>
            <a:r>
              <a:rPr lang="en-US" dirty="0" err="1"/>
              <a:t>SimpleMailMessageItemWriter</a:t>
            </a:r>
            <a:endParaRPr lang="en-US" dirty="0"/>
          </a:p>
          <a:p>
            <a:pPr marL="571500" indent="-571500">
              <a:buFontTx/>
              <a:buChar char="-"/>
            </a:pPr>
            <a:r>
              <a:rPr lang="en-US" dirty="0" err="1"/>
              <a:t>JsonFileItemWriter</a:t>
            </a:r>
            <a:endParaRPr lang="en-US" dirty="0"/>
          </a:p>
          <a:p>
            <a:pPr marL="571500" indent="-571500">
              <a:buFontTx/>
              <a:buChar char="-"/>
            </a:pPr>
            <a:r>
              <a:rPr lang="en-US" dirty="0" err="1"/>
              <a:t>HibernateItemWriter</a:t>
            </a:r>
            <a:endParaRPr lang="en-US" dirty="0"/>
          </a:p>
          <a:p>
            <a:pPr marL="571500" indent="-571500">
              <a:buFontTx/>
              <a:buChar char="-"/>
            </a:pPr>
            <a:r>
              <a:rPr lang="en-US" dirty="0" err="1"/>
              <a:t>KeyValueItemWriter</a:t>
            </a:r>
            <a:endParaRPr lang="en-US" dirty="0"/>
          </a:p>
          <a:p>
            <a:pPr marL="571500" indent="-571500">
              <a:buFontTx/>
              <a:buChar char="-"/>
            </a:pPr>
            <a:r>
              <a:rPr lang="en-US" dirty="0" err="1"/>
              <a:t>JdbcBatchItemWriter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081F1433-D1F8-C656-E4E2-DD5C99D7D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E047BA7-A8AA-D919-1A3B-674C27E579C8}"/>
              </a:ext>
            </a:extLst>
          </p:cNvPr>
          <p:cNvSpPr txBox="1">
            <a:spLocks/>
          </p:cNvSpPr>
          <p:nvPr/>
        </p:nvSpPr>
        <p:spPr>
          <a:xfrm>
            <a:off x="576072" y="12801599"/>
            <a:ext cx="3734671" cy="6904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68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937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06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875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344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813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282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751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Introduction to Spring Batch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D75305E-DE43-7F8D-B1BC-2300222DBA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20711" y="3006458"/>
            <a:ext cx="5375197" cy="3301036"/>
          </a:xfrm>
        </p:spPr>
        <p:txBody>
          <a:bodyPr/>
          <a:lstStyle/>
          <a:p>
            <a:pPr marL="571500" indent="-571500">
              <a:buFontTx/>
              <a:buChar char="-"/>
            </a:pPr>
            <a:r>
              <a:rPr lang="en-US" dirty="0" err="1"/>
              <a:t>FlatFileItemReader</a:t>
            </a:r>
            <a:endParaRPr lang="en-US" dirty="0"/>
          </a:p>
          <a:p>
            <a:pPr marL="571500" indent="-571500">
              <a:buFontTx/>
              <a:buChar char="-"/>
            </a:pPr>
            <a:r>
              <a:rPr lang="en-US" dirty="0" err="1"/>
              <a:t>JdbcCursorItemReader</a:t>
            </a:r>
            <a:endParaRPr lang="en-US" dirty="0"/>
          </a:p>
          <a:p>
            <a:pPr marL="571500" indent="-571500">
              <a:buFontTx/>
              <a:buChar char="-"/>
            </a:pPr>
            <a:r>
              <a:rPr lang="en-US" dirty="0" err="1"/>
              <a:t>MongoItemReader</a:t>
            </a:r>
            <a:endParaRPr lang="en-US" dirty="0"/>
          </a:p>
          <a:p>
            <a:pPr marL="571500" indent="-571500">
              <a:buFontTx/>
              <a:buChar char="-"/>
            </a:pPr>
            <a:r>
              <a:rPr lang="en-US" dirty="0" err="1"/>
              <a:t>JsonItemReader</a:t>
            </a:r>
            <a:endParaRPr lang="en-US" dirty="0"/>
          </a:p>
          <a:p>
            <a:endParaRPr lang="en-US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3DB002F7-A94E-F329-A2BF-FE86C7FC9867}"/>
              </a:ext>
            </a:extLst>
          </p:cNvPr>
          <p:cNvSpPr txBox="1">
            <a:spLocks/>
          </p:cNvSpPr>
          <p:nvPr/>
        </p:nvSpPr>
        <p:spPr>
          <a:xfrm>
            <a:off x="8777875" y="1674780"/>
            <a:ext cx="4949825" cy="190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indent="0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329184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58368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87552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143000" marR="0" indent="-457200" algn="l" defTabSz="2438400" rtl="0" eaLnBrk="1" latinLnBrk="0" hangingPunct="1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US" sz="7200" kern="0">
                <a:latin typeface="IBM Plex Sans" panose="020B0503050203000203" pitchFamily="34" charset="0"/>
              </a:rPr>
              <a:t>Reader</a:t>
            </a:r>
            <a:endParaRPr lang="en-US" sz="7200" kern="0" dirty="0">
              <a:latin typeface="IBM Plex Sans" panose="020B0503050203000203" pitchFamily="34" charset="0"/>
            </a:endParaRP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27FFDFB3-B84E-844A-6626-B74D9714E7FE}"/>
              </a:ext>
            </a:extLst>
          </p:cNvPr>
          <p:cNvSpPr txBox="1">
            <a:spLocks/>
          </p:cNvSpPr>
          <p:nvPr/>
        </p:nvSpPr>
        <p:spPr>
          <a:xfrm>
            <a:off x="8833396" y="8054349"/>
            <a:ext cx="10313020" cy="3526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indent="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329184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58368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87552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143000" marR="0" indent="-45720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US" kern="0" dirty="0"/>
              <a:t>Spring Batch does not offer so many implementations of the </a:t>
            </a:r>
            <a:r>
              <a:rPr lang="en-US" kern="0" dirty="0" err="1">
                <a:solidFill>
                  <a:srgbClr val="0F62FE"/>
                </a:solidFill>
              </a:rPr>
              <a:t>ItemProcessor</a:t>
            </a:r>
            <a:r>
              <a:rPr lang="en-US" kern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74188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75F670A-8CB6-DEC3-FC1D-8BD9A590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7040124" cy="4573587"/>
          </a:xfrm>
        </p:spPr>
        <p:txBody>
          <a:bodyPr/>
          <a:lstStyle/>
          <a:p>
            <a:r>
              <a:rPr lang="en-US" dirty="0">
                <a:solidFill>
                  <a:srgbClr val="0F62FE"/>
                </a:solidFill>
              </a:rPr>
              <a:t>The “</a:t>
            </a:r>
            <a:r>
              <a:rPr lang="en-US" dirty="0" err="1">
                <a:solidFill>
                  <a:srgbClr val="0F62FE"/>
                </a:solidFill>
              </a:rPr>
              <a:t>Tasklet</a:t>
            </a:r>
            <a:r>
              <a:rPr lang="en-US" dirty="0">
                <a:solidFill>
                  <a:srgbClr val="0F62FE"/>
                </a:solidFill>
              </a:rPr>
              <a:t>” approach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07C306-08BD-F529-3AFF-2C4F818C411A}"/>
              </a:ext>
            </a:extLst>
          </p:cNvPr>
          <p:cNvSpPr txBox="1"/>
          <p:nvPr/>
        </p:nvSpPr>
        <p:spPr>
          <a:xfrm>
            <a:off x="576072" y="3095716"/>
            <a:ext cx="19727340" cy="347787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sz="4400" dirty="0"/>
              <a:t>If the typical read-process-write tactic is too restrictive, a custom step can be implemented, </a:t>
            </a:r>
            <a:r>
              <a:rPr lang="en-US" sz="4400" dirty="0">
                <a:solidFill>
                  <a:srgbClr val="0F62FE"/>
                </a:solidFill>
              </a:rPr>
              <a:t>without any contract that needs to be respected</a:t>
            </a:r>
            <a:r>
              <a:rPr lang="en-US" sz="4400" dirty="0"/>
              <a:t>.</a:t>
            </a:r>
          </a:p>
          <a:p>
            <a:endParaRPr lang="en-US" sz="4400" dirty="0"/>
          </a:p>
          <a:p>
            <a:r>
              <a:rPr lang="en-US" sz="4400" dirty="0"/>
              <a:t>A </a:t>
            </a:r>
            <a:r>
              <a:rPr lang="en-US" sz="4400" dirty="0" err="1"/>
              <a:t>Tasklet</a:t>
            </a:r>
            <a:r>
              <a:rPr lang="en-US" sz="4400" dirty="0"/>
              <a:t> step allows the developer to write their own logic, and manually notify Spring Batch if the step has failed or completed successfully.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2A31621-091B-D2F0-B5AC-85DE6A38CA7C}"/>
              </a:ext>
            </a:extLst>
          </p:cNvPr>
          <p:cNvSpPr txBox="1">
            <a:spLocks/>
          </p:cNvSpPr>
          <p:nvPr/>
        </p:nvSpPr>
        <p:spPr>
          <a:xfrm>
            <a:off x="20730172" y="12801599"/>
            <a:ext cx="2950899" cy="6904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68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937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06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875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344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813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282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751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Introduction to Spring Batch</a:t>
            </a:r>
          </a:p>
        </p:txBody>
      </p:sp>
    </p:spTree>
    <p:extLst>
      <p:ext uri="{BB962C8B-B14F-4D97-AF65-F5344CB8AC3E}">
        <p14:creationId xmlns:p14="http://schemas.microsoft.com/office/powerpoint/2010/main" val="304074263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BM presentation template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5F6FF"/>
        </a:solidFill>
        <a:ln w="19050">
          <a:solidFill>
            <a:srgbClr val="E5F6FF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xmlns:a14="http://schemas.microsoft.com/office/drawing/2010/main" xmlns:m="http://schemas.openxmlformats.org/officeDocument/2006/math" xmlns="" xmlns:p="http://schemas.openxmlformats.org/presentationml/2006/main" xmlns:r="http://schemas.openxmlformats.org/officeDocument/2006/relationships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presentation_template_v_1_7_Plex" id="{A4655340-F487-3141-AF8F-0E65FE0071AD}" vid="{46662E18-3302-FE4B-8830-D48B3D9B9099}"/>
    </a:ext>
  </a:extLst>
</a:theme>
</file>

<file path=ppt/theme/theme2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ppt/theme/theme3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 Batch</Template>
  <TotalTime>231</TotalTime>
  <Words>1121</Words>
  <Application>Microsoft Office PowerPoint</Application>
  <PresentationFormat>Custom</PresentationFormat>
  <Paragraphs>212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IBM Plex Sans Light</vt:lpstr>
      <vt:lpstr>JetBrains Mono NL</vt:lpstr>
      <vt:lpstr>IBM Plex Sans</vt:lpstr>
      <vt:lpstr>Arial</vt:lpstr>
      <vt:lpstr>IBM Plex Sans Medm</vt:lpstr>
      <vt:lpstr>IBM Plex Sans ExtLt</vt:lpstr>
      <vt:lpstr>IBM presentation template</vt:lpstr>
      <vt:lpstr>Introduction to Spring Batch</vt:lpstr>
      <vt:lpstr>Contents</vt:lpstr>
      <vt:lpstr>What is a batch job?</vt:lpstr>
      <vt:lpstr>What is Spring Batch?</vt:lpstr>
      <vt:lpstr>Architecture of Spring Batch</vt:lpstr>
      <vt:lpstr>Steps</vt:lpstr>
      <vt:lpstr>The “chunky” approach</vt:lpstr>
      <vt:lpstr>Existing implementations that can be used inside Spring Batch jobs</vt:lpstr>
      <vt:lpstr>The “Tasklet” approach</vt:lpstr>
      <vt:lpstr>Basic Setup</vt:lpstr>
      <vt:lpstr>Implementing a chunk-oriented job</vt:lpstr>
      <vt:lpstr>Implementing a chunk-oriented job</vt:lpstr>
      <vt:lpstr>XML-based job configuration</vt:lpstr>
      <vt:lpstr>Running the job</vt:lpstr>
      <vt:lpstr>Job Parameters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Mario-Mihai Mateas</dc:creator>
  <cp:keywords/>
  <dc:description/>
  <cp:lastModifiedBy>Mario-Mihai Mateas</cp:lastModifiedBy>
  <cp:revision>172</cp:revision>
  <cp:lastPrinted>2019-04-25T15:14:05Z</cp:lastPrinted>
  <dcterms:created xsi:type="dcterms:W3CDTF">2024-09-25T12:36:20Z</dcterms:created>
  <dcterms:modified xsi:type="dcterms:W3CDTF">2024-09-27T14:37:49Z</dcterms:modified>
  <cp:category/>
</cp:coreProperties>
</file>