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Lst>
  <p:sldSz cx="12191695"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2" Type="http://schemas.openxmlformats.org/officeDocument/2006/relationships/image" Target="../media/image18.png"/><Relationship Id="rId13" Type="http://schemas.openxmlformats.org/officeDocument/2006/relationships/image" Target="../media/image19.png"/><Relationship Id="rId14" Type="http://schemas.openxmlformats.org/officeDocument/2006/relationships/image" Target="../media/image20.png"/><Relationship Id="rId15"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 Id="rId3" Type="http://schemas.openxmlformats.org/officeDocument/2006/relationships/image" Target="../media/image1.png"/><Relationship Id="rId4" Type="http://schemas.openxmlformats.org/officeDocument/2006/relationships/image" Target="../media/image22.png"/><Relationship Id="rId5"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9.png"/><Relationship Id="rId8" Type="http://schemas.openxmlformats.org/officeDocument/2006/relationships/image" Target="../media/image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1.png"/><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image" Target="../media/image35.png"/><Relationship Id="rId7" Type="http://schemas.openxmlformats.org/officeDocument/2006/relationships/image" Target="../media/image36.png"/><Relationship Id="rId8" Type="http://schemas.openxmlformats.org/officeDocument/2006/relationships/image" Target="../media/image37.png"/><Relationship Id="rId9" Type="http://schemas.openxmlformats.org/officeDocument/2006/relationships/image" Target="../media/image38.png"/><Relationship Id="rId10" Type="http://schemas.openxmlformats.org/officeDocument/2006/relationships/image" Target="../media/image39.png"/><Relationship Id="rId11" Type="http://schemas.openxmlformats.org/officeDocument/2006/relationships/image" Target="../media/image40.png"/><Relationship Id="rId12" Type="http://schemas.openxmlformats.org/officeDocument/2006/relationships/image" Target="../media/image4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image" Target="../media/image47.png"/><Relationship Id="rId8" Type="http://schemas.openxmlformats.org/officeDocument/2006/relationships/image" Target="../media/image7.png"/><Relationship Id="rId9"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8.png"/><Relationship Id="rId3" Type="http://schemas.openxmlformats.org/officeDocument/2006/relationships/image" Target="../media/image49.png"/><Relationship Id="rId4" Type="http://schemas.openxmlformats.org/officeDocument/2006/relationships/image" Target="../media/image50.png"/><Relationship Id="rId5" Type="http://schemas.openxmlformats.org/officeDocument/2006/relationships/image" Target="../media/image51.png"/><Relationship Id="rId6" Type="http://schemas.openxmlformats.org/officeDocument/2006/relationships/image" Target="../media/image52.png"/><Relationship Id="rId7" Type="http://schemas.openxmlformats.org/officeDocument/2006/relationships/image" Target="../media/image53.png"/><Relationship Id="rId8" Type="http://schemas.openxmlformats.org/officeDocument/2006/relationships/image" Target="../media/image54.png"/><Relationship Id="rId9" Type="http://schemas.openxmlformats.org/officeDocument/2006/relationships/image" Target="../media/image55.png"/></Relationships>
</file>

<file path=ppt/slides/slide1.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5F7FA"/>
            </a:gs>
          </a:gsLst>
          <a:lin scaled="0" ang="8100000"/>
        </a:gradFill>
        <a:effectLst/>
      </p:bgPr>
    </p:bg>
    <p:spTree>
      <p:nvGrpSpPr>
        <p:cNvPr id="1" name=""/>
        <p:cNvGrpSpPr/>
        <p:nvPr/>
      </p:nvGrpSpPr>
      <p:grpSpPr/>
      <p:sp>
        <p:nvSpPr>
          <p:cNvPr id="2" name="TextBox 1"/>
          <p:cNvSpPr txBox="1"/>
          <p:nvPr/>
        </p:nvSpPr>
        <p:spPr>
          <a:xfrm>
            <a:off x="1015974" y="550068"/>
            <a:ext cx="10159746" cy="414337"/>
          </a:xfrm>
          <a:prstGeom prst="rect">
            <a:avLst/>
          </a:prstGeom>
          <a:noFill/>
        </p:spPr>
        <p:txBody>
          <a:bodyPr wrap="none" anchor="ctr" lIns="73152" rIns="73152" tIns="54864" bIns="54864">
            <a:spAutoFit/>
          </a:bodyPr>
          <a:lstStyle/>
          <a:p>
            <a:pPr algn="l">
              <a:lnSpc>
                <a:spcPts val="3705"/>
              </a:lnSpc>
              <a:spcBef>
                <a:spcPts val="0"/>
              </a:spcBef>
              <a:spcAft>
                <a:spcPts val="1300"/>
              </a:spcAft>
            </a:pPr>
            <a:r>
              <a:rPr sz="2870" b="1">
                <a:solidFill>
                  <a:srgbClr val="1A365D"/>
                </a:solidFill>
              </a:rPr>
              <a:t>Azvirt: A Deep Analysis</a:t>
            </a:r>
          </a:p>
        </p:txBody>
      </p:sp>
      <p:sp>
        <p:nvSpPr>
          <p:cNvPr id="3" name="TextBox 2"/>
          <p:cNvSpPr txBox="1"/>
          <p:nvPr/>
        </p:nvSpPr>
        <p:spPr>
          <a:xfrm>
            <a:off x="1015974" y="1107281"/>
            <a:ext cx="10159746" cy="478631"/>
          </a:xfrm>
          <a:prstGeom prst="rect">
            <a:avLst/>
          </a:prstGeom>
          <a:noFill/>
        </p:spPr>
        <p:txBody>
          <a:bodyPr wrap="none" anchor="ctr" lIns="73152" rIns="73152" tIns="54864" bIns="54864">
            <a:spAutoFit/>
          </a:bodyPr>
          <a:lstStyle/>
          <a:p>
            <a:pPr algn="l">
              <a:lnSpc>
                <a:spcPts val="2145"/>
              </a:lnSpc>
              <a:spcBef>
                <a:spcPts val="0"/>
              </a:spcBef>
              <a:spcAft>
                <a:spcPts val="2600"/>
              </a:spcAft>
            </a:pPr>
            <a:r>
              <a:rPr sz="1435" b="1">
                <a:solidFill>
                  <a:srgbClr val="4A5568"/>
                </a:solidFill>
              </a:rPr>
              <a:t>A Major Infrastructure Contractor with Strategic Presence in Azerbaijan and Southeastern Europe</a:t>
            </a:r>
          </a:p>
        </p:txBody>
      </p:sp>
      <p:sp>
        <p:nvSpPr>
          <p:cNvPr id="4" name="Rounded Rectangle 3"/>
          <p:cNvSpPr/>
          <p:nvPr/>
        </p:nvSpPr>
        <p:spPr>
          <a:xfrm>
            <a:off x="1015974" y="2014537"/>
            <a:ext cx="10159746" cy="857250"/>
          </a:xfrm>
          <a:prstGeom prst="roundRect">
            <a:avLst>
              <a:gd name="adj" fmla="val 6666"/>
            </a:avLst>
          </a:prstGeom>
          <a:solidFill>
            <a:srgbClr val="4299E1">
              <a:alpha val="1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ound Same Side Corner Rectangle 4"/>
          <p:cNvSpPr/>
          <p:nvPr/>
        </p:nvSpPr>
        <p:spPr>
          <a:xfrm rot="16200000">
            <a:off x="653389" y="2377122"/>
            <a:ext cx="857250" cy="132080"/>
          </a:xfrm>
          <a:prstGeom prst="round2SameRect">
            <a:avLst>
              <a:gd name="adj1" fmla="val 50000"/>
              <a:gd name="adj2" fmla="val 0"/>
            </a:avLst>
          </a:prstGeom>
          <a:solidFill>
            <a:srgbClr val="4299E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1422364" y="2157412"/>
            <a:ext cx="9414697" cy="571500"/>
          </a:xfrm>
          <a:prstGeom prst="rect">
            <a:avLst/>
          </a:prstGeom>
          <a:noFill/>
        </p:spPr>
        <p:txBody>
          <a:bodyPr wrap="square" anchor="ctr" lIns="73152" rIns="73152" tIns="54864" bIns="54864">
            <a:spAutoFit/>
          </a:bodyPr>
          <a:lstStyle/>
          <a:p>
            <a:pPr algn="l">
              <a:spcBef>
                <a:spcPts val="0"/>
              </a:spcBef>
              <a:spcAft>
                <a:spcPts val="0"/>
              </a:spcAft>
            </a:pPr>
            <a:r>
              <a:rPr sz="956" b="0">
                <a:solidFill>
                  <a:srgbClr val="2C3E50"/>
                </a:solidFill>
              </a:rPr>
              <a:t>Founded in 1995 as a German-Azerbaijani joint venture, Azvirt has evolved into a key international player specializing in large-scale road and airport projects, with a business model built on securing high-value, state-sponsored contracts through diplomatic relationships.</a:t>
            </a:r>
          </a:p>
        </p:txBody>
      </p:sp>
      <p:sp>
        <p:nvSpPr>
          <p:cNvPr id="7" name="Rounded Rectangle 6"/>
          <p:cNvSpPr/>
          <p:nvPr/>
        </p:nvSpPr>
        <p:spPr>
          <a:xfrm>
            <a:off x="1015974" y="3228975"/>
            <a:ext cx="4910543" cy="1464468"/>
          </a:xfrm>
          <a:prstGeom prst="roundRect">
            <a:avLst>
              <a:gd name="adj" fmla="val 7804"/>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8" name="Picture 7" descr="image.png"/>
          <p:cNvPicPr>
            <a:picLocks noChangeAspect="1"/>
          </p:cNvPicPr>
          <p:nvPr/>
        </p:nvPicPr>
        <p:blipFill>
          <a:blip r:embed="rId2">
            <a:alphaModFix amt="100000"/>
          </a:blip>
          <a:stretch>
            <a:fillRect/>
          </a:stretch>
        </p:blipFill>
        <p:spPr>
          <a:xfrm>
            <a:off x="1354632" y="3410426"/>
            <a:ext cx="406389" cy="94297"/>
          </a:xfrm>
          <a:prstGeom prst="rect">
            <a:avLst/>
          </a:prstGeom>
        </p:spPr>
      </p:pic>
      <p:sp>
        <p:nvSpPr>
          <p:cNvPr id="9" name="TextBox 8"/>
          <p:cNvSpPr txBox="1"/>
          <p:nvPr/>
        </p:nvSpPr>
        <p:spPr>
          <a:xfrm>
            <a:off x="2015016" y="3371850"/>
            <a:ext cx="3572844" cy="164306"/>
          </a:xfrm>
          <a:prstGeom prst="rect">
            <a:avLst/>
          </a:prstGeom>
          <a:noFill/>
        </p:spPr>
        <p:txBody>
          <a:bodyPr wrap="none" anchor="ctr" lIns="73152" rIns="73152" tIns="54864" bIns="54864">
            <a:spAutoFit/>
          </a:bodyPr>
          <a:lstStyle/>
          <a:p>
            <a:pPr algn="l">
              <a:spcBef>
                <a:spcPts val="0"/>
              </a:spcBef>
              <a:spcAft>
                <a:spcPts val="520"/>
              </a:spcAft>
            </a:pPr>
            <a:r>
              <a:rPr sz="1076" b="1">
                <a:solidFill>
                  <a:srgbClr val="2D3748"/>
                </a:solidFill>
              </a:rPr>
              <a:t>Core Strengths</a:t>
            </a:r>
          </a:p>
        </p:txBody>
      </p:sp>
      <p:sp>
        <p:nvSpPr>
          <p:cNvPr id="10" name="TextBox 9"/>
          <p:cNvSpPr txBox="1"/>
          <p:nvPr/>
        </p:nvSpPr>
        <p:spPr>
          <a:xfrm>
            <a:off x="2015016" y="3593306"/>
            <a:ext cx="3572844" cy="957262"/>
          </a:xfrm>
          <a:prstGeom prst="rect">
            <a:avLst/>
          </a:prstGeom>
          <a:noFill/>
        </p:spPr>
        <p:txBody>
          <a:bodyPr wrap="square" anchor="ctr" lIns="73152" rIns="73152" tIns="54864" bIns="54864">
            <a:spAutoFit/>
          </a:bodyPr>
          <a:lstStyle/>
          <a:p>
            <a:pPr algn="l">
              <a:lnSpc>
                <a:spcPts val="1430"/>
              </a:lnSpc>
              <a:spcBef>
                <a:spcPts val="0"/>
              </a:spcBef>
              <a:spcAft>
                <a:spcPts val="0"/>
              </a:spcAft>
            </a:pPr>
            <a:r>
              <a:rPr sz="956" b="0">
                <a:solidFill>
                  <a:srgbClr val="4A5568"/>
                </a:solidFill>
              </a:rPr>
              <a:t>Specialized technical expertise in polymer and mastic asphalt technology; proven capacity to execute complex projects including Formula 1 track and EU tender success</a:t>
            </a:r>
          </a:p>
        </p:txBody>
      </p:sp>
      <p:sp>
        <p:nvSpPr>
          <p:cNvPr id="11" name="Rounded Rectangle 10"/>
          <p:cNvSpPr/>
          <p:nvPr/>
        </p:nvSpPr>
        <p:spPr>
          <a:xfrm>
            <a:off x="6265176" y="3228975"/>
            <a:ext cx="4910543" cy="1464468"/>
          </a:xfrm>
          <a:prstGeom prst="roundRect">
            <a:avLst>
              <a:gd name="adj" fmla="val 7804"/>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12" name="Picture 11" descr="image.png"/>
          <p:cNvPicPr>
            <a:picLocks noChangeAspect="1"/>
          </p:cNvPicPr>
          <p:nvPr/>
        </p:nvPicPr>
        <p:blipFill>
          <a:blip r:embed="rId3">
            <a:alphaModFix amt="100000"/>
          </a:blip>
          <a:stretch>
            <a:fillRect/>
          </a:stretch>
        </p:blipFill>
        <p:spPr>
          <a:xfrm>
            <a:off x="6603834" y="3387923"/>
            <a:ext cx="406389" cy="139303"/>
          </a:xfrm>
          <a:prstGeom prst="rect">
            <a:avLst/>
          </a:prstGeom>
        </p:spPr>
      </p:pic>
      <p:sp>
        <p:nvSpPr>
          <p:cNvPr id="13" name="TextBox 12"/>
          <p:cNvSpPr txBox="1"/>
          <p:nvPr/>
        </p:nvSpPr>
        <p:spPr>
          <a:xfrm>
            <a:off x="7264218" y="3371850"/>
            <a:ext cx="3572844" cy="164306"/>
          </a:xfrm>
          <a:prstGeom prst="rect">
            <a:avLst/>
          </a:prstGeom>
          <a:noFill/>
        </p:spPr>
        <p:txBody>
          <a:bodyPr wrap="none" anchor="ctr" lIns="73152" rIns="73152" tIns="54864" bIns="54864">
            <a:spAutoFit/>
          </a:bodyPr>
          <a:lstStyle/>
          <a:p>
            <a:pPr algn="l">
              <a:spcBef>
                <a:spcPts val="0"/>
              </a:spcBef>
              <a:spcAft>
                <a:spcPts val="520"/>
              </a:spcAft>
            </a:pPr>
            <a:r>
              <a:rPr sz="1076" b="1">
                <a:solidFill>
                  <a:srgbClr val="2D3748"/>
                </a:solidFill>
              </a:rPr>
              <a:t>Operational Risks</a:t>
            </a:r>
          </a:p>
        </p:txBody>
      </p:sp>
      <p:sp>
        <p:nvSpPr>
          <p:cNvPr id="14" name="TextBox 13"/>
          <p:cNvSpPr txBox="1"/>
          <p:nvPr/>
        </p:nvSpPr>
        <p:spPr>
          <a:xfrm>
            <a:off x="7264218" y="3593306"/>
            <a:ext cx="3572844" cy="800100"/>
          </a:xfrm>
          <a:prstGeom prst="rect">
            <a:avLst/>
          </a:prstGeom>
          <a:noFill/>
        </p:spPr>
        <p:txBody>
          <a:bodyPr wrap="square" anchor="ctr" lIns="73152" rIns="73152" tIns="54864" bIns="54864">
            <a:spAutoFit/>
          </a:bodyPr>
          <a:lstStyle/>
          <a:p>
            <a:pPr algn="l">
              <a:lnSpc>
                <a:spcPts val="1430"/>
              </a:lnSpc>
              <a:spcBef>
                <a:spcPts val="0"/>
              </a:spcBef>
              <a:spcAft>
                <a:spcPts val="0"/>
              </a:spcAft>
            </a:pPr>
            <a:r>
              <a:rPr sz="956" b="0">
                <a:solidFill>
                  <a:srgbClr val="4A5568"/>
                </a:solidFill>
              </a:rPr>
              <a:t>Počitelj Bridge project delays, technical failures, contract breaches, and subsequent two-year blacklisting from a key public investor</a:t>
            </a:r>
          </a:p>
        </p:txBody>
      </p:sp>
      <p:sp>
        <p:nvSpPr>
          <p:cNvPr id="15" name="Rounded Rectangle 14"/>
          <p:cNvSpPr/>
          <p:nvPr/>
        </p:nvSpPr>
        <p:spPr>
          <a:xfrm>
            <a:off x="1015974" y="4836318"/>
            <a:ext cx="4910543" cy="1464468"/>
          </a:xfrm>
          <a:prstGeom prst="roundRect">
            <a:avLst>
              <a:gd name="adj" fmla="val 7804"/>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16" name="Picture 15" descr="image.png"/>
          <p:cNvPicPr>
            <a:picLocks noChangeAspect="1"/>
          </p:cNvPicPr>
          <p:nvPr/>
        </p:nvPicPr>
        <p:blipFill>
          <a:blip r:embed="rId4">
            <a:alphaModFix amt="100000"/>
          </a:blip>
          <a:stretch>
            <a:fillRect/>
          </a:stretch>
        </p:blipFill>
        <p:spPr>
          <a:xfrm>
            <a:off x="1354632" y="4998481"/>
            <a:ext cx="406389" cy="132873"/>
          </a:xfrm>
          <a:prstGeom prst="rect">
            <a:avLst/>
          </a:prstGeom>
        </p:spPr>
      </p:pic>
      <p:sp>
        <p:nvSpPr>
          <p:cNvPr id="17" name="TextBox 16"/>
          <p:cNvSpPr txBox="1"/>
          <p:nvPr/>
        </p:nvSpPr>
        <p:spPr>
          <a:xfrm>
            <a:off x="2015016" y="4979193"/>
            <a:ext cx="3572844" cy="164306"/>
          </a:xfrm>
          <a:prstGeom prst="rect">
            <a:avLst/>
          </a:prstGeom>
          <a:noFill/>
        </p:spPr>
        <p:txBody>
          <a:bodyPr wrap="none" anchor="ctr" lIns="73152" rIns="73152" tIns="54864" bIns="54864">
            <a:spAutoFit/>
          </a:bodyPr>
          <a:lstStyle/>
          <a:p>
            <a:pPr algn="l">
              <a:spcBef>
                <a:spcPts val="0"/>
              </a:spcBef>
              <a:spcAft>
                <a:spcPts val="520"/>
              </a:spcAft>
            </a:pPr>
            <a:r>
              <a:rPr sz="1076" b="1">
                <a:solidFill>
                  <a:srgbClr val="2D3748"/>
                </a:solidFill>
              </a:rPr>
              <a:t>Governance Issues</a:t>
            </a:r>
          </a:p>
        </p:txBody>
      </p:sp>
      <p:sp>
        <p:nvSpPr>
          <p:cNvPr id="18" name="TextBox 17"/>
          <p:cNvSpPr txBox="1"/>
          <p:nvPr/>
        </p:nvSpPr>
        <p:spPr>
          <a:xfrm>
            <a:off x="2015016" y="5200650"/>
            <a:ext cx="3572844" cy="800100"/>
          </a:xfrm>
          <a:prstGeom prst="rect">
            <a:avLst/>
          </a:prstGeom>
          <a:noFill/>
        </p:spPr>
        <p:txBody>
          <a:bodyPr wrap="square" anchor="ctr" lIns="73152" rIns="73152" tIns="54864" bIns="54864">
            <a:spAutoFit/>
          </a:bodyPr>
          <a:lstStyle/>
          <a:p>
            <a:pPr algn="l">
              <a:lnSpc>
                <a:spcPts val="1430"/>
              </a:lnSpc>
              <a:spcBef>
                <a:spcPts val="0"/>
              </a:spcBef>
              <a:spcAft>
                <a:spcPts val="0"/>
              </a:spcAft>
            </a:pPr>
            <a:r>
              <a:rPr sz="956" b="0">
                <a:solidFill>
                  <a:srgbClr val="4A5568"/>
                </a:solidFill>
              </a:rPr>
              <a:t>No publicly named successor for General Director since founder's death in 2016, despite shift to fully private ownership structure</a:t>
            </a:r>
          </a:p>
        </p:txBody>
      </p:sp>
      <p:sp>
        <p:nvSpPr>
          <p:cNvPr id="19" name="Rounded Rectangle 18"/>
          <p:cNvSpPr/>
          <p:nvPr/>
        </p:nvSpPr>
        <p:spPr>
          <a:xfrm>
            <a:off x="6265176" y="4836318"/>
            <a:ext cx="4910543" cy="1464468"/>
          </a:xfrm>
          <a:prstGeom prst="roundRect">
            <a:avLst>
              <a:gd name="adj" fmla="val 7804"/>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20" name="Picture 19" descr="image.png"/>
          <p:cNvPicPr>
            <a:picLocks noChangeAspect="1"/>
          </p:cNvPicPr>
          <p:nvPr/>
        </p:nvPicPr>
        <p:blipFill>
          <a:blip r:embed="rId5">
            <a:alphaModFix amt="100000"/>
          </a:blip>
          <a:stretch>
            <a:fillRect/>
          </a:stretch>
        </p:blipFill>
        <p:spPr>
          <a:xfrm>
            <a:off x="6603834" y="4992052"/>
            <a:ext cx="406389" cy="145732"/>
          </a:xfrm>
          <a:prstGeom prst="rect">
            <a:avLst/>
          </a:prstGeom>
        </p:spPr>
      </p:pic>
      <p:sp>
        <p:nvSpPr>
          <p:cNvPr id="21" name="TextBox 20"/>
          <p:cNvSpPr txBox="1"/>
          <p:nvPr/>
        </p:nvSpPr>
        <p:spPr>
          <a:xfrm>
            <a:off x="7264218" y="4979193"/>
            <a:ext cx="3572844" cy="164306"/>
          </a:xfrm>
          <a:prstGeom prst="rect">
            <a:avLst/>
          </a:prstGeom>
          <a:noFill/>
        </p:spPr>
        <p:txBody>
          <a:bodyPr wrap="none" anchor="ctr" lIns="73152" rIns="73152" tIns="54864" bIns="54864">
            <a:spAutoFit/>
          </a:bodyPr>
          <a:lstStyle/>
          <a:p>
            <a:pPr algn="l">
              <a:spcBef>
                <a:spcPts val="0"/>
              </a:spcBef>
              <a:spcAft>
                <a:spcPts val="520"/>
              </a:spcAft>
            </a:pPr>
            <a:r>
              <a:rPr sz="1076" b="1">
                <a:solidFill>
                  <a:srgbClr val="2D3748"/>
                </a:solidFill>
              </a:rPr>
              <a:t>Strategic Focus</a:t>
            </a:r>
          </a:p>
        </p:txBody>
      </p:sp>
      <p:sp>
        <p:nvSpPr>
          <p:cNvPr id="22" name="TextBox 21"/>
          <p:cNvSpPr txBox="1"/>
          <p:nvPr/>
        </p:nvSpPr>
        <p:spPr>
          <a:xfrm>
            <a:off x="7264218" y="5200650"/>
            <a:ext cx="3572844" cy="957262"/>
          </a:xfrm>
          <a:prstGeom prst="rect">
            <a:avLst/>
          </a:prstGeom>
          <a:noFill/>
        </p:spPr>
        <p:txBody>
          <a:bodyPr wrap="square" anchor="ctr" lIns="73152" rIns="73152" tIns="54864" bIns="54864">
            <a:spAutoFit/>
          </a:bodyPr>
          <a:lstStyle/>
          <a:p>
            <a:pPr algn="l">
              <a:lnSpc>
                <a:spcPts val="1430"/>
              </a:lnSpc>
              <a:spcBef>
                <a:spcPts val="0"/>
              </a:spcBef>
              <a:spcAft>
                <a:spcPts val="0"/>
              </a:spcAft>
            </a:pPr>
            <a:r>
              <a:rPr sz="956" b="0">
                <a:solidFill>
                  <a:srgbClr val="4A5568"/>
                </a:solidFill>
              </a:rPr>
              <a:t>Future growth depends on success in Serbia and pivotal role in Karabakh reconstruction, with 100% of 2022 revenue from foreign contracts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5F7FA"/>
            </a:gs>
          </a:gsLst>
          <a:lin scaled="0" ang="8100000"/>
        </a:gradFill>
        <a:effectLst/>
      </p:bgPr>
    </p:bg>
    <p:spTree>
      <p:nvGrpSpPr>
        <p:cNvPr id="1" name=""/>
        <p:cNvGrpSpPr/>
        <p:nvPr/>
      </p:nvGrpSpPr>
      <p:grpSpPr/>
      <p:sp>
        <p:nvSpPr>
          <p:cNvPr id="2" name="TextBox 1"/>
          <p:cNvSpPr txBox="1"/>
          <p:nvPr/>
        </p:nvSpPr>
        <p:spPr>
          <a:xfrm>
            <a:off x="1015974" y="285750"/>
            <a:ext cx="10159746" cy="371475"/>
          </a:xfrm>
          <a:prstGeom prst="rect">
            <a:avLst/>
          </a:prstGeom>
          <a:noFill/>
        </p:spPr>
        <p:txBody>
          <a:bodyPr wrap="none" anchor="ctr" lIns="73152" rIns="73152" tIns="54864" bIns="54864">
            <a:spAutoFit/>
          </a:bodyPr>
          <a:lstStyle/>
          <a:p>
            <a:pPr algn="l">
              <a:spcBef>
                <a:spcPts val="0"/>
              </a:spcBef>
              <a:spcAft>
                <a:spcPts val="650"/>
              </a:spcAft>
            </a:pPr>
            <a:r>
              <a:rPr sz="2511" b="1">
                <a:solidFill>
                  <a:srgbClr val="1A365D"/>
                </a:solidFill>
              </a:rPr>
              <a:t>Corporate Identity and History</a:t>
            </a:r>
          </a:p>
        </p:txBody>
      </p:sp>
      <p:sp>
        <p:nvSpPr>
          <p:cNvPr id="3" name="TextBox 2"/>
          <p:cNvSpPr txBox="1"/>
          <p:nvPr/>
        </p:nvSpPr>
        <p:spPr>
          <a:xfrm>
            <a:off x="1015974" y="871537"/>
            <a:ext cx="1354632" cy="235743"/>
          </a:xfrm>
          <a:prstGeom prst="rect">
            <a:avLst/>
          </a:prstGeom>
          <a:noFill/>
        </p:spPr>
        <p:txBody>
          <a:bodyPr wrap="square" anchor="ctr" lIns="73152" rIns="73152" tIns="54864" bIns="54864">
            <a:spAutoFit/>
          </a:bodyPr>
          <a:lstStyle/>
          <a:p>
            <a:pPr algn="l">
              <a:spcBef>
                <a:spcPts val="0"/>
              </a:spcBef>
              <a:spcAft>
                <a:spcPts val="0"/>
              </a:spcAft>
            </a:pPr>
            <a:r>
              <a:rPr sz="1435" b="1">
                <a:solidFill>
                  <a:srgbClr val="4299E1"/>
                </a:solidFill>
              </a:rPr>
              <a:t>1995</a:t>
            </a:r>
          </a:p>
        </p:txBody>
      </p:sp>
      <p:sp>
        <p:nvSpPr>
          <p:cNvPr id="4" name="Rounded Rectangle 3"/>
          <p:cNvSpPr/>
          <p:nvPr/>
        </p:nvSpPr>
        <p:spPr>
          <a:xfrm>
            <a:off x="2370607" y="871537"/>
            <a:ext cx="8805113" cy="914400"/>
          </a:xfrm>
          <a:prstGeom prst="roundRect">
            <a:avLst>
              <a:gd name="adj" fmla="val 12500"/>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2709265" y="978693"/>
            <a:ext cx="8127796" cy="164306"/>
          </a:xfrm>
          <a:prstGeom prst="rect">
            <a:avLst/>
          </a:prstGeom>
          <a:noFill/>
        </p:spPr>
        <p:txBody>
          <a:bodyPr wrap="none" anchor="ctr" lIns="73152" rIns="73152" tIns="54864" bIns="54864">
            <a:spAutoFit/>
          </a:bodyPr>
          <a:lstStyle/>
          <a:p>
            <a:pPr algn="l">
              <a:spcBef>
                <a:spcPts val="0"/>
              </a:spcBef>
              <a:spcAft>
                <a:spcPts val="520"/>
              </a:spcAft>
            </a:pPr>
            <a:r>
              <a:rPr sz="1076" b="1">
                <a:solidFill>
                  <a:srgbClr val="2D3748"/>
                </a:solidFill>
              </a:rPr>
              <a:t>Genesis as a Joint Venture</a:t>
            </a:r>
          </a:p>
        </p:txBody>
      </p:sp>
      <p:sp>
        <p:nvSpPr>
          <p:cNvPr id="6" name="TextBox 5"/>
          <p:cNvSpPr txBox="1"/>
          <p:nvPr/>
        </p:nvSpPr>
        <p:spPr>
          <a:xfrm>
            <a:off x="2709265" y="1200150"/>
            <a:ext cx="8127796" cy="478631"/>
          </a:xfrm>
          <a:prstGeom prst="rect">
            <a:avLst/>
          </a:prstGeom>
          <a:noFill/>
        </p:spPr>
        <p:txBody>
          <a:bodyPr wrap="square" anchor="ctr" lIns="73152" rIns="73152" tIns="54864" bIns="54864">
            <a:spAutoFit/>
          </a:bodyPr>
          <a:lstStyle/>
          <a:p>
            <a:pPr algn="l">
              <a:lnSpc>
                <a:spcPts val="1430"/>
              </a:lnSpc>
              <a:spcBef>
                <a:spcPts val="0"/>
              </a:spcBef>
              <a:spcAft>
                <a:spcPts val="0"/>
              </a:spcAft>
            </a:pPr>
            <a:r>
              <a:rPr sz="956" b="0">
                <a:solidFill>
                  <a:srgbClr val="4A5568"/>
                </a:solidFill>
              </a:rPr>
              <a:t>Established as a German-Azerbaijani joint venture with mixed ownership: Azerbaijan Airlines State Concern (11%), Executive Power of Baku (40%), and Virtgen International GmbH (49%)</a:t>
            </a:r>
          </a:p>
        </p:txBody>
      </p:sp>
      <p:sp>
        <p:nvSpPr>
          <p:cNvPr id="7" name="TextBox 6"/>
          <p:cNvSpPr txBox="1"/>
          <p:nvPr/>
        </p:nvSpPr>
        <p:spPr>
          <a:xfrm>
            <a:off x="1015974" y="1928812"/>
            <a:ext cx="1354632" cy="235743"/>
          </a:xfrm>
          <a:prstGeom prst="rect">
            <a:avLst/>
          </a:prstGeom>
          <a:noFill/>
        </p:spPr>
        <p:txBody>
          <a:bodyPr wrap="square" anchor="ctr" lIns="73152" rIns="73152" tIns="54864" bIns="54864">
            <a:spAutoFit/>
          </a:bodyPr>
          <a:lstStyle/>
          <a:p>
            <a:pPr algn="l">
              <a:spcBef>
                <a:spcPts val="0"/>
              </a:spcBef>
              <a:spcAft>
                <a:spcPts val="0"/>
              </a:spcAft>
            </a:pPr>
            <a:r>
              <a:rPr sz="1435" b="1">
                <a:solidFill>
                  <a:srgbClr val="4299E1"/>
                </a:solidFill>
              </a:rPr>
              <a:t>2012</a:t>
            </a:r>
          </a:p>
        </p:txBody>
      </p:sp>
      <p:sp>
        <p:nvSpPr>
          <p:cNvPr id="8" name="Rounded Rectangle 7"/>
          <p:cNvSpPr/>
          <p:nvPr/>
        </p:nvSpPr>
        <p:spPr>
          <a:xfrm>
            <a:off x="2370607" y="1928812"/>
            <a:ext cx="8805113" cy="914400"/>
          </a:xfrm>
          <a:prstGeom prst="roundRect">
            <a:avLst>
              <a:gd name="adj" fmla="val 12500"/>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2709265" y="2035968"/>
            <a:ext cx="8127796" cy="164306"/>
          </a:xfrm>
          <a:prstGeom prst="rect">
            <a:avLst/>
          </a:prstGeom>
          <a:noFill/>
        </p:spPr>
        <p:txBody>
          <a:bodyPr wrap="none" anchor="ctr" lIns="73152" rIns="73152" tIns="54864" bIns="54864">
            <a:spAutoFit/>
          </a:bodyPr>
          <a:lstStyle/>
          <a:p>
            <a:pPr algn="l">
              <a:spcBef>
                <a:spcPts val="0"/>
              </a:spcBef>
              <a:spcAft>
                <a:spcPts val="520"/>
              </a:spcAft>
            </a:pPr>
            <a:r>
              <a:rPr sz="1076" b="1">
                <a:solidFill>
                  <a:srgbClr val="2D3748"/>
                </a:solidFill>
              </a:rPr>
              <a:t>International Recognition</a:t>
            </a:r>
          </a:p>
        </p:txBody>
      </p:sp>
      <p:sp>
        <p:nvSpPr>
          <p:cNvPr id="10" name="TextBox 9"/>
          <p:cNvSpPr txBox="1"/>
          <p:nvPr/>
        </p:nvSpPr>
        <p:spPr>
          <a:xfrm>
            <a:off x="2709265" y="2257425"/>
            <a:ext cx="8127796" cy="478631"/>
          </a:xfrm>
          <a:prstGeom prst="rect">
            <a:avLst/>
          </a:prstGeom>
          <a:noFill/>
        </p:spPr>
        <p:txBody>
          <a:bodyPr wrap="square" anchor="ctr" lIns="73152" rIns="73152" tIns="54864" bIns="54864">
            <a:spAutoFit/>
          </a:bodyPr>
          <a:lstStyle/>
          <a:p>
            <a:pPr algn="l">
              <a:lnSpc>
                <a:spcPts val="1430"/>
              </a:lnSpc>
              <a:spcBef>
                <a:spcPts val="0"/>
              </a:spcBef>
              <a:spcAft>
                <a:spcPts val="0"/>
              </a:spcAft>
            </a:pPr>
            <a:r>
              <a:rPr sz="956" b="0">
                <a:solidFill>
                  <a:srgbClr val="4A5568"/>
                </a:solidFill>
              </a:rPr>
              <a:t>Won EU tender for Bucharest Ring Motorway modernization with a perfect score of 100/100, signaling technological capacity and competitive performance</a:t>
            </a:r>
          </a:p>
        </p:txBody>
      </p:sp>
      <p:sp>
        <p:nvSpPr>
          <p:cNvPr id="11" name="TextBox 10"/>
          <p:cNvSpPr txBox="1"/>
          <p:nvPr/>
        </p:nvSpPr>
        <p:spPr>
          <a:xfrm>
            <a:off x="1015974" y="2986087"/>
            <a:ext cx="1354632" cy="235743"/>
          </a:xfrm>
          <a:prstGeom prst="rect">
            <a:avLst/>
          </a:prstGeom>
          <a:noFill/>
        </p:spPr>
        <p:txBody>
          <a:bodyPr wrap="square" anchor="ctr" lIns="73152" rIns="73152" tIns="54864" bIns="54864">
            <a:spAutoFit/>
          </a:bodyPr>
          <a:lstStyle/>
          <a:p>
            <a:pPr algn="l">
              <a:spcBef>
                <a:spcPts val="0"/>
              </a:spcBef>
              <a:spcAft>
                <a:spcPts val="0"/>
              </a:spcAft>
            </a:pPr>
            <a:r>
              <a:rPr sz="1435" b="1">
                <a:solidFill>
                  <a:srgbClr val="4299E1"/>
                </a:solidFill>
              </a:rPr>
              <a:t>2016</a:t>
            </a:r>
          </a:p>
        </p:txBody>
      </p:sp>
      <p:sp>
        <p:nvSpPr>
          <p:cNvPr id="12" name="Rounded Rectangle 11"/>
          <p:cNvSpPr/>
          <p:nvPr/>
        </p:nvSpPr>
        <p:spPr>
          <a:xfrm>
            <a:off x="2370607" y="2986087"/>
            <a:ext cx="8805113" cy="757237"/>
          </a:xfrm>
          <a:prstGeom prst="roundRect">
            <a:avLst>
              <a:gd name="adj" fmla="val 15094"/>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 name="TextBox 12"/>
          <p:cNvSpPr txBox="1"/>
          <p:nvPr/>
        </p:nvSpPr>
        <p:spPr>
          <a:xfrm>
            <a:off x="2709265" y="3093243"/>
            <a:ext cx="8127796" cy="164306"/>
          </a:xfrm>
          <a:prstGeom prst="rect">
            <a:avLst/>
          </a:prstGeom>
          <a:noFill/>
        </p:spPr>
        <p:txBody>
          <a:bodyPr wrap="none" anchor="ctr" lIns="73152" rIns="73152" tIns="54864" bIns="54864">
            <a:spAutoFit/>
          </a:bodyPr>
          <a:lstStyle/>
          <a:p>
            <a:pPr algn="l">
              <a:spcBef>
                <a:spcPts val="0"/>
              </a:spcBef>
              <a:spcAft>
                <a:spcPts val="520"/>
              </a:spcAft>
            </a:pPr>
            <a:r>
              <a:rPr sz="1076" b="1">
                <a:solidFill>
                  <a:srgbClr val="2D3748"/>
                </a:solidFill>
              </a:rPr>
              <a:t>Leadership Transition</a:t>
            </a:r>
          </a:p>
        </p:txBody>
      </p:sp>
      <p:sp>
        <p:nvSpPr>
          <p:cNvPr id="14" name="TextBox 13"/>
          <p:cNvSpPr txBox="1"/>
          <p:nvPr/>
        </p:nvSpPr>
        <p:spPr>
          <a:xfrm>
            <a:off x="2709265" y="3314700"/>
            <a:ext cx="8127796" cy="321468"/>
          </a:xfrm>
          <a:prstGeom prst="rect">
            <a:avLst/>
          </a:prstGeom>
          <a:noFill/>
        </p:spPr>
        <p:txBody>
          <a:bodyPr wrap="square" anchor="ctr" lIns="73152" rIns="73152" tIns="54864" bIns="54864">
            <a:spAutoFit/>
          </a:bodyPr>
          <a:lstStyle/>
          <a:p>
            <a:pPr algn="l">
              <a:lnSpc>
                <a:spcPts val="1430"/>
              </a:lnSpc>
              <a:spcBef>
                <a:spcPts val="0"/>
              </a:spcBef>
              <a:spcAft>
                <a:spcPts val="0"/>
              </a:spcAft>
            </a:pPr>
            <a:r>
              <a:rPr sz="956" b="0">
                <a:solidFill>
                  <a:srgbClr val="4A5568"/>
                </a:solidFill>
              </a:rPr>
              <a:t>Death of founder Professor Ali Aliyev, patent holder of activated mineral filler technology used in company's pioneering asphalt mixes</a:t>
            </a:r>
          </a:p>
        </p:txBody>
      </p:sp>
      <p:sp>
        <p:nvSpPr>
          <p:cNvPr id="15" name="Rounded Rectangle 14"/>
          <p:cNvSpPr/>
          <p:nvPr/>
        </p:nvSpPr>
        <p:spPr>
          <a:xfrm>
            <a:off x="1015974" y="4243387"/>
            <a:ext cx="10159746" cy="1050131"/>
          </a:xfrm>
          <a:prstGeom prst="roundRect">
            <a:avLst>
              <a:gd name="adj" fmla="val 5442"/>
            </a:avLst>
          </a:prstGeom>
          <a:solidFill>
            <a:srgbClr val="4299E1">
              <a:alpha val="1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Round Same Side Corner Rectangle 15"/>
          <p:cNvSpPr/>
          <p:nvPr/>
        </p:nvSpPr>
        <p:spPr>
          <a:xfrm rot="16200000">
            <a:off x="556949" y="4702412"/>
            <a:ext cx="1050131" cy="132080"/>
          </a:xfrm>
          <a:prstGeom prst="round2SameRect">
            <a:avLst>
              <a:gd name="adj1" fmla="val 50000"/>
              <a:gd name="adj2" fmla="val 0"/>
            </a:avLst>
          </a:prstGeom>
          <a:solidFill>
            <a:srgbClr val="4299E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 name="TextBox 16"/>
          <p:cNvSpPr txBox="1"/>
          <p:nvPr/>
        </p:nvSpPr>
        <p:spPr>
          <a:xfrm>
            <a:off x="1422364" y="4386262"/>
            <a:ext cx="9414697" cy="178593"/>
          </a:xfrm>
          <a:prstGeom prst="rect">
            <a:avLst/>
          </a:prstGeom>
          <a:noFill/>
        </p:spPr>
        <p:txBody>
          <a:bodyPr wrap="none" anchor="ctr" lIns="73152" rIns="73152" tIns="54864" bIns="54864">
            <a:spAutoFit/>
          </a:bodyPr>
          <a:lstStyle/>
          <a:p>
            <a:pPr algn="l">
              <a:spcBef>
                <a:spcPts val="0"/>
              </a:spcBef>
              <a:spcAft>
                <a:spcPts val="650"/>
              </a:spcAft>
            </a:pPr>
            <a:r>
              <a:rPr sz="1196" b="1">
                <a:solidFill>
                  <a:srgbClr val="2D3748"/>
                </a:solidFill>
              </a:rPr>
              <a:t>Evolution from State-Backed to International Player</a:t>
            </a:r>
          </a:p>
        </p:txBody>
      </p:sp>
      <p:sp>
        <p:nvSpPr>
          <p:cNvPr id="18" name="TextBox 17"/>
          <p:cNvSpPr txBox="1"/>
          <p:nvPr/>
        </p:nvSpPr>
        <p:spPr>
          <a:xfrm>
            <a:off x="1422364" y="4636293"/>
            <a:ext cx="9414697" cy="514350"/>
          </a:xfrm>
          <a:prstGeom prst="rect">
            <a:avLst/>
          </a:prstGeom>
          <a:noFill/>
        </p:spPr>
        <p:txBody>
          <a:bodyPr wrap="square" anchor="ctr" lIns="73152" rIns="73152" tIns="54864" bIns="54864">
            <a:spAutoFit/>
          </a:bodyPr>
          <a:lstStyle/>
          <a:p>
            <a:pPr algn="l">
              <a:lnSpc>
                <a:spcPts val="1560"/>
              </a:lnSpc>
              <a:spcBef>
                <a:spcPts val="0"/>
              </a:spcBef>
              <a:spcAft>
                <a:spcPts val="0"/>
              </a:spcAft>
            </a:pPr>
            <a:r>
              <a:rPr sz="956" b="0">
                <a:solidFill>
                  <a:srgbClr val="4A5568"/>
                </a:solidFill>
              </a:rPr>
              <a:t>Transitioned from initial focus on urban road reconstruction in Baku to comprehensive international services across multiple countries including Serbia, Bosnia and Herzegovina, Ukraine, Kazakhstan, Kyrgyzstan, and Latvia</a:t>
            </a:r>
          </a:p>
        </p:txBody>
      </p:sp>
      <p:sp>
        <p:nvSpPr>
          <p:cNvPr id="19" name="Rounded Rectangle 18"/>
          <p:cNvSpPr/>
          <p:nvPr/>
        </p:nvSpPr>
        <p:spPr>
          <a:xfrm>
            <a:off x="1015974" y="5579268"/>
            <a:ext cx="4910543" cy="1464468"/>
          </a:xfrm>
          <a:prstGeom prst="roundRect">
            <a:avLst>
              <a:gd name="adj" fmla="val 7804"/>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20" name="Picture 19" descr="image.png"/>
          <p:cNvPicPr>
            <a:picLocks noChangeAspect="1"/>
          </p:cNvPicPr>
          <p:nvPr/>
        </p:nvPicPr>
        <p:blipFill>
          <a:blip r:embed="rId2">
            <a:alphaModFix amt="100000"/>
          </a:blip>
          <a:stretch>
            <a:fillRect/>
          </a:stretch>
        </p:blipFill>
        <p:spPr>
          <a:xfrm>
            <a:off x="1354632" y="5741431"/>
            <a:ext cx="406389" cy="132873"/>
          </a:xfrm>
          <a:prstGeom prst="rect">
            <a:avLst/>
          </a:prstGeom>
        </p:spPr>
      </p:pic>
      <p:sp>
        <p:nvSpPr>
          <p:cNvPr id="21" name="TextBox 20"/>
          <p:cNvSpPr txBox="1"/>
          <p:nvPr/>
        </p:nvSpPr>
        <p:spPr>
          <a:xfrm>
            <a:off x="2015016" y="5722143"/>
            <a:ext cx="3572844" cy="164306"/>
          </a:xfrm>
          <a:prstGeom prst="rect">
            <a:avLst/>
          </a:prstGeom>
          <a:noFill/>
        </p:spPr>
        <p:txBody>
          <a:bodyPr wrap="none" anchor="ctr" lIns="73152" rIns="73152" tIns="54864" bIns="54864">
            <a:spAutoFit/>
          </a:bodyPr>
          <a:lstStyle/>
          <a:p>
            <a:pPr algn="l">
              <a:spcBef>
                <a:spcPts val="0"/>
              </a:spcBef>
              <a:spcAft>
                <a:spcPts val="520"/>
              </a:spcAft>
            </a:pPr>
            <a:r>
              <a:rPr sz="1076" b="1">
                <a:solidFill>
                  <a:srgbClr val="2D3748"/>
                </a:solidFill>
              </a:rPr>
              <a:t>Core Services</a:t>
            </a:r>
          </a:p>
        </p:txBody>
      </p:sp>
      <p:sp>
        <p:nvSpPr>
          <p:cNvPr id="22" name="TextBox 21"/>
          <p:cNvSpPr txBox="1"/>
          <p:nvPr/>
        </p:nvSpPr>
        <p:spPr>
          <a:xfrm>
            <a:off x="2015016" y="5943600"/>
            <a:ext cx="3572844" cy="957262"/>
          </a:xfrm>
          <a:prstGeom prst="rect">
            <a:avLst/>
          </a:prstGeom>
          <a:noFill/>
        </p:spPr>
        <p:txBody>
          <a:bodyPr wrap="square" anchor="ctr" lIns="73152" rIns="73152" tIns="54864" bIns="54864">
            <a:spAutoFit/>
          </a:bodyPr>
          <a:lstStyle/>
          <a:p>
            <a:pPr algn="l">
              <a:lnSpc>
                <a:spcPts val="1430"/>
              </a:lnSpc>
              <a:spcBef>
                <a:spcPts val="0"/>
              </a:spcBef>
              <a:spcAft>
                <a:spcPts val="0"/>
              </a:spcAft>
            </a:pPr>
            <a:r>
              <a:rPr sz="956" b="0">
                <a:solidFill>
                  <a:srgbClr val="4A5568"/>
                </a:solidFill>
              </a:rPr>
              <a:t>Surveying, design, construction, and reconstruction of highways, bridges, tunnels, underpasses, airport terminals, runways, and pedestrian passages</a:t>
            </a:r>
          </a:p>
        </p:txBody>
      </p:sp>
      <p:sp>
        <p:nvSpPr>
          <p:cNvPr id="23" name="Rounded Rectangle 22"/>
          <p:cNvSpPr/>
          <p:nvPr/>
        </p:nvSpPr>
        <p:spPr>
          <a:xfrm>
            <a:off x="6265176" y="5579268"/>
            <a:ext cx="4910543" cy="1464468"/>
          </a:xfrm>
          <a:prstGeom prst="roundRect">
            <a:avLst>
              <a:gd name="adj" fmla="val 7804"/>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24" name="Picture 23" descr="image.png"/>
          <p:cNvPicPr>
            <a:picLocks noChangeAspect="1"/>
          </p:cNvPicPr>
          <p:nvPr/>
        </p:nvPicPr>
        <p:blipFill>
          <a:blip r:embed="rId3">
            <a:alphaModFix amt="100000"/>
          </a:blip>
          <a:stretch>
            <a:fillRect/>
          </a:stretch>
        </p:blipFill>
        <p:spPr>
          <a:xfrm>
            <a:off x="6603834" y="5745718"/>
            <a:ext cx="406389" cy="124301"/>
          </a:xfrm>
          <a:prstGeom prst="rect">
            <a:avLst/>
          </a:prstGeom>
        </p:spPr>
      </p:pic>
      <p:sp>
        <p:nvSpPr>
          <p:cNvPr id="25" name="TextBox 24"/>
          <p:cNvSpPr txBox="1"/>
          <p:nvPr/>
        </p:nvSpPr>
        <p:spPr>
          <a:xfrm>
            <a:off x="7264218" y="5722143"/>
            <a:ext cx="3572844" cy="164306"/>
          </a:xfrm>
          <a:prstGeom prst="rect">
            <a:avLst/>
          </a:prstGeom>
          <a:noFill/>
        </p:spPr>
        <p:txBody>
          <a:bodyPr wrap="none" anchor="ctr" lIns="73152" rIns="73152" tIns="54864" bIns="54864">
            <a:spAutoFit/>
          </a:bodyPr>
          <a:lstStyle/>
          <a:p>
            <a:pPr algn="l">
              <a:spcBef>
                <a:spcPts val="0"/>
              </a:spcBef>
              <a:spcAft>
                <a:spcPts val="520"/>
              </a:spcAft>
            </a:pPr>
            <a:r>
              <a:rPr sz="1076" b="1">
                <a:solidFill>
                  <a:srgbClr val="2D3748"/>
                </a:solidFill>
              </a:rPr>
              <a:t>Technical Specialization</a:t>
            </a:r>
          </a:p>
        </p:txBody>
      </p:sp>
      <p:sp>
        <p:nvSpPr>
          <p:cNvPr id="26" name="TextBox 25"/>
          <p:cNvSpPr txBox="1"/>
          <p:nvPr/>
        </p:nvSpPr>
        <p:spPr>
          <a:xfrm>
            <a:off x="7264218" y="5943600"/>
            <a:ext cx="3572844" cy="800100"/>
          </a:xfrm>
          <a:prstGeom prst="rect">
            <a:avLst/>
          </a:prstGeom>
          <a:noFill/>
        </p:spPr>
        <p:txBody>
          <a:bodyPr wrap="square" anchor="ctr" lIns="73152" rIns="73152" tIns="54864" bIns="54864">
            <a:spAutoFit/>
          </a:bodyPr>
          <a:lstStyle/>
          <a:p>
            <a:pPr algn="l">
              <a:lnSpc>
                <a:spcPts val="1430"/>
              </a:lnSpc>
              <a:spcBef>
                <a:spcPts val="0"/>
              </a:spcBef>
              <a:spcAft>
                <a:spcPts val="0"/>
              </a:spcAft>
            </a:pPr>
            <a:r>
              <a:rPr sz="956" b="0">
                <a:solidFill>
                  <a:srgbClr val="4A5568"/>
                </a:solidFill>
              </a:rPr>
              <a:t>Pioneer in Azerbaijan for polymer and mastic asphalt technology; produces own construction materials; provides end-to-end solutions</a:t>
            </a:r>
          </a:p>
        </p:txBody>
      </p:sp>
      <p:sp>
        <p:nvSpPr>
          <p:cNvPr id="27" name="Rounded Rectangle 26"/>
          <p:cNvSpPr/>
          <p:nvPr/>
        </p:nvSpPr>
        <p:spPr>
          <a:xfrm>
            <a:off x="1015974" y="7186612"/>
            <a:ext cx="4910543" cy="1464468"/>
          </a:xfrm>
          <a:prstGeom prst="roundRect">
            <a:avLst>
              <a:gd name="adj" fmla="val 7804"/>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28" name="Picture 27" descr="image.png"/>
          <p:cNvPicPr>
            <a:picLocks noChangeAspect="1"/>
          </p:cNvPicPr>
          <p:nvPr/>
        </p:nvPicPr>
        <p:blipFill>
          <a:blip r:embed="rId4">
            <a:alphaModFix amt="100000"/>
          </a:blip>
          <a:stretch>
            <a:fillRect/>
          </a:stretch>
        </p:blipFill>
        <p:spPr>
          <a:xfrm>
            <a:off x="1354632" y="7342346"/>
            <a:ext cx="406389" cy="145732"/>
          </a:xfrm>
          <a:prstGeom prst="rect">
            <a:avLst/>
          </a:prstGeom>
        </p:spPr>
      </p:pic>
      <p:sp>
        <p:nvSpPr>
          <p:cNvPr id="29" name="TextBox 28"/>
          <p:cNvSpPr txBox="1"/>
          <p:nvPr/>
        </p:nvSpPr>
        <p:spPr>
          <a:xfrm>
            <a:off x="2015016" y="7329487"/>
            <a:ext cx="3572844" cy="164306"/>
          </a:xfrm>
          <a:prstGeom prst="rect">
            <a:avLst/>
          </a:prstGeom>
          <a:noFill/>
        </p:spPr>
        <p:txBody>
          <a:bodyPr wrap="none" anchor="ctr" lIns="73152" rIns="73152" tIns="54864" bIns="54864">
            <a:spAutoFit/>
          </a:bodyPr>
          <a:lstStyle/>
          <a:p>
            <a:pPr algn="l">
              <a:spcBef>
                <a:spcPts val="0"/>
              </a:spcBef>
              <a:spcAft>
                <a:spcPts val="520"/>
              </a:spcAft>
            </a:pPr>
            <a:r>
              <a:rPr sz="1076" b="1">
                <a:solidFill>
                  <a:srgbClr val="2D3748"/>
                </a:solidFill>
              </a:rPr>
              <a:t>Geographical Presence</a:t>
            </a:r>
          </a:p>
        </p:txBody>
      </p:sp>
      <p:sp>
        <p:nvSpPr>
          <p:cNvPr id="30" name="TextBox 29"/>
          <p:cNvSpPr txBox="1"/>
          <p:nvPr/>
        </p:nvSpPr>
        <p:spPr>
          <a:xfrm>
            <a:off x="2015016" y="7550943"/>
            <a:ext cx="3572844" cy="957262"/>
          </a:xfrm>
          <a:prstGeom prst="rect">
            <a:avLst/>
          </a:prstGeom>
          <a:noFill/>
        </p:spPr>
        <p:txBody>
          <a:bodyPr wrap="square" anchor="ctr" lIns="73152" rIns="73152" tIns="54864" bIns="54864">
            <a:spAutoFit/>
          </a:bodyPr>
          <a:lstStyle/>
          <a:p>
            <a:pPr algn="l">
              <a:lnSpc>
                <a:spcPts val="1430"/>
              </a:lnSpc>
              <a:spcBef>
                <a:spcPts val="0"/>
              </a:spcBef>
              <a:spcAft>
                <a:spcPts val="0"/>
              </a:spcAft>
            </a:pPr>
            <a:r>
              <a:rPr sz="956" b="0">
                <a:solidFill>
                  <a:srgbClr val="4A5568"/>
                </a:solidFill>
              </a:rPr>
              <a:t>100% of 2022 revenue (AZN 362,949 thousand) derived from foreign construction contracts, indicating strategic shift from domestic to international focus</a:t>
            </a:r>
          </a:p>
        </p:txBody>
      </p:sp>
      <p:sp>
        <p:nvSpPr>
          <p:cNvPr id="31" name="Rounded Rectangle 30"/>
          <p:cNvSpPr/>
          <p:nvPr/>
        </p:nvSpPr>
        <p:spPr>
          <a:xfrm>
            <a:off x="6265176" y="7186612"/>
            <a:ext cx="4910543" cy="1464468"/>
          </a:xfrm>
          <a:prstGeom prst="roundRect">
            <a:avLst>
              <a:gd name="adj" fmla="val 7804"/>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32" name="Picture 31" descr="image.png"/>
          <p:cNvPicPr>
            <a:picLocks noChangeAspect="1"/>
          </p:cNvPicPr>
          <p:nvPr/>
        </p:nvPicPr>
        <p:blipFill>
          <a:blip r:embed="rId5">
            <a:alphaModFix amt="100000"/>
          </a:blip>
          <a:stretch>
            <a:fillRect/>
          </a:stretch>
        </p:blipFill>
        <p:spPr>
          <a:xfrm>
            <a:off x="6603834" y="7338060"/>
            <a:ext cx="406389" cy="154304"/>
          </a:xfrm>
          <a:prstGeom prst="rect">
            <a:avLst/>
          </a:prstGeom>
        </p:spPr>
      </p:pic>
      <p:sp>
        <p:nvSpPr>
          <p:cNvPr id="33" name="TextBox 32"/>
          <p:cNvSpPr txBox="1"/>
          <p:nvPr/>
        </p:nvSpPr>
        <p:spPr>
          <a:xfrm>
            <a:off x="7264218" y="7329487"/>
            <a:ext cx="3572844" cy="164306"/>
          </a:xfrm>
          <a:prstGeom prst="rect">
            <a:avLst/>
          </a:prstGeom>
          <a:noFill/>
        </p:spPr>
        <p:txBody>
          <a:bodyPr wrap="none" anchor="ctr" lIns="73152" rIns="73152" tIns="54864" bIns="54864">
            <a:spAutoFit/>
          </a:bodyPr>
          <a:lstStyle/>
          <a:p>
            <a:pPr algn="l">
              <a:spcBef>
                <a:spcPts val="0"/>
              </a:spcBef>
              <a:spcAft>
                <a:spcPts val="520"/>
              </a:spcAft>
            </a:pPr>
            <a:r>
              <a:rPr sz="1076" b="1">
                <a:solidFill>
                  <a:srgbClr val="2D3748"/>
                </a:solidFill>
              </a:rPr>
              <a:t>Business Model</a:t>
            </a:r>
          </a:p>
        </p:txBody>
      </p:sp>
      <p:sp>
        <p:nvSpPr>
          <p:cNvPr id="34" name="TextBox 33"/>
          <p:cNvSpPr txBox="1"/>
          <p:nvPr/>
        </p:nvSpPr>
        <p:spPr>
          <a:xfrm>
            <a:off x="7264218" y="7550943"/>
            <a:ext cx="3572844" cy="800100"/>
          </a:xfrm>
          <a:prstGeom prst="rect">
            <a:avLst/>
          </a:prstGeom>
          <a:noFill/>
        </p:spPr>
        <p:txBody>
          <a:bodyPr wrap="square" anchor="ctr" lIns="73152" rIns="73152" tIns="54864" bIns="54864">
            <a:spAutoFit/>
          </a:bodyPr>
          <a:lstStyle/>
          <a:p>
            <a:pPr algn="l">
              <a:lnSpc>
                <a:spcPts val="1430"/>
              </a:lnSpc>
              <a:spcBef>
                <a:spcPts val="0"/>
              </a:spcBef>
              <a:spcAft>
                <a:spcPts val="0"/>
              </a:spcAft>
            </a:pPr>
            <a:r>
              <a:rPr sz="956" b="0">
                <a:solidFill>
                  <a:srgbClr val="4A5568"/>
                </a:solidFill>
              </a:rPr>
              <a:t>Secures large, state-backed international contracts with significant upfront payments, eliminating need for traditional venture capital funding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5F7FA"/>
            </a:gs>
          </a:gsLst>
          <a:lin scaled="0" ang="8100000"/>
        </a:gradFill>
        <a:effectLst/>
      </p:bgPr>
    </p:bg>
    <p:spTree>
      <p:nvGrpSpPr>
        <p:cNvPr id="1" name=""/>
        <p:cNvGrpSpPr/>
        <p:nvPr/>
      </p:nvGrpSpPr>
      <p:grpSpPr/>
      <p:sp>
        <p:nvSpPr>
          <p:cNvPr id="2" name="TextBox 1"/>
          <p:cNvSpPr txBox="1"/>
          <p:nvPr/>
        </p:nvSpPr>
        <p:spPr>
          <a:xfrm>
            <a:off x="1015974" y="285750"/>
            <a:ext cx="10159746" cy="371475"/>
          </a:xfrm>
          <a:prstGeom prst="rect">
            <a:avLst/>
          </a:prstGeom>
          <a:noFill/>
        </p:spPr>
        <p:txBody>
          <a:bodyPr wrap="none" anchor="ctr" lIns="73152" rIns="73152" tIns="54864" bIns="54864">
            <a:spAutoFit/>
          </a:bodyPr>
          <a:lstStyle/>
          <a:p>
            <a:pPr algn="l">
              <a:spcBef>
                <a:spcPts val="0"/>
              </a:spcBef>
              <a:spcAft>
                <a:spcPts val="650"/>
              </a:spcAft>
            </a:pPr>
            <a:r>
              <a:rPr sz="2511" b="1">
                <a:solidFill>
                  <a:srgbClr val="1A365D"/>
                </a:solidFill>
              </a:rPr>
              <a:t>Project Portfolio</a:t>
            </a:r>
          </a:p>
        </p:txBody>
      </p:sp>
      <p:pic>
        <p:nvPicPr>
          <p:cNvPr id="3" name="Picture 2" descr="image.png"/>
          <p:cNvPicPr>
            <a:picLocks noChangeAspect="1"/>
          </p:cNvPicPr>
          <p:nvPr/>
        </p:nvPicPr>
        <p:blipFill>
          <a:blip r:embed="rId2">
            <a:alphaModFix amt="100000"/>
          </a:blip>
          <a:stretch>
            <a:fillRect/>
          </a:stretch>
        </p:blipFill>
        <p:spPr>
          <a:xfrm>
            <a:off x="1015974" y="904305"/>
            <a:ext cx="474121" cy="163063"/>
          </a:xfrm>
          <a:prstGeom prst="rect">
            <a:avLst/>
          </a:prstGeom>
        </p:spPr>
      </p:pic>
      <p:sp>
        <p:nvSpPr>
          <p:cNvPr id="4" name="TextBox 3"/>
          <p:cNvSpPr txBox="1"/>
          <p:nvPr/>
        </p:nvSpPr>
        <p:spPr>
          <a:xfrm>
            <a:off x="1744089" y="871537"/>
            <a:ext cx="5537061" cy="221456"/>
          </a:xfrm>
          <a:prstGeom prst="rect">
            <a:avLst/>
          </a:prstGeom>
          <a:noFill/>
        </p:spPr>
        <p:txBody>
          <a:bodyPr wrap="none" anchor="ctr" lIns="73152" rIns="73152" tIns="54864" bIns="54864">
            <a:spAutoFit/>
          </a:bodyPr>
          <a:lstStyle/>
          <a:p>
            <a:pPr algn="l">
              <a:spcBef>
                <a:spcPts val="0"/>
              </a:spcBef>
              <a:spcAft>
                <a:spcPts val="0"/>
              </a:spcAft>
            </a:pPr>
            <a:r>
              <a:rPr sz="1435" b="1">
                <a:solidFill>
                  <a:srgbClr val="2D3748"/>
                </a:solidFill>
              </a:rPr>
              <a:t>Signature Projects in Azerbaijan</a:t>
            </a:r>
          </a:p>
        </p:txBody>
      </p:sp>
      <p:sp>
        <p:nvSpPr>
          <p:cNvPr id="5" name="Rounded Rectangle 4"/>
          <p:cNvSpPr/>
          <p:nvPr/>
        </p:nvSpPr>
        <p:spPr>
          <a:xfrm>
            <a:off x="1015974" y="1200150"/>
            <a:ext cx="10159746" cy="2721768"/>
          </a:xfrm>
          <a:prstGeom prst="roundRect">
            <a:avLst>
              <a:gd name="adj" fmla="val 4199"/>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1354632" y="1343025"/>
            <a:ext cx="9482429" cy="178593"/>
          </a:xfrm>
          <a:prstGeom prst="rect">
            <a:avLst/>
          </a:prstGeom>
          <a:noFill/>
        </p:spPr>
        <p:txBody>
          <a:bodyPr wrap="none" anchor="ctr" lIns="73152" rIns="73152" tIns="54864" bIns="54864">
            <a:spAutoFit/>
          </a:bodyPr>
          <a:lstStyle/>
          <a:p>
            <a:pPr algn="l">
              <a:spcBef>
                <a:spcPts val="0"/>
              </a:spcBef>
              <a:spcAft>
                <a:spcPts val="650"/>
              </a:spcAft>
            </a:pPr>
            <a:r>
              <a:rPr sz="1104"/>
              <a:t>  </a:t>
            </a:r>
            <a:r>
              <a:rPr sz="1196" b="1">
                <a:solidFill>
                  <a:srgbClr val="2D3748"/>
                </a:solidFill>
              </a:rPr>
              <a:t>Iconic Infrastructure</a:t>
            </a:r>
          </a:p>
        </p:txBody>
      </p:sp>
      <p:pic>
        <p:nvPicPr>
          <p:cNvPr id="7" name="Picture 6" descr="image.png"/>
          <p:cNvPicPr>
            <a:picLocks noChangeAspect="1"/>
          </p:cNvPicPr>
          <p:nvPr/>
        </p:nvPicPr>
        <p:blipFill>
          <a:blip r:embed="rId3">
            <a:alphaModFix amt="100000"/>
          </a:blip>
          <a:stretch>
            <a:fillRect/>
          </a:stretch>
        </p:blipFill>
        <p:spPr>
          <a:xfrm>
            <a:off x="1354632" y="1367818"/>
            <a:ext cx="338658" cy="121863"/>
          </a:xfrm>
          <a:prstGeom prst="rect">
            <a:avLst/>
          </a:prstGeom>
        </p:spPr>
      </p:pic>
      <p:sp>
        <p:nvSpPr>
          <p:cNvPr id="8" name="TextBox 7"/>
          <p:cNvSpPr txBox="1"/>
          <p:nvPr/>
        </p:nvSpPr>
        <p:spPr>
          <a:xfrm>
            <a:off x="1354632" y="1593056"/>
            <a:ext cx="9482429" cy="342900"/>
          </a:xfrm>
          <a:prstGeom prst="rect">
            <a:avLst/>
          </a:prstGeom>
          <a:noFill/>
        </p:spPr>
        <p:txBody>
          <a:bodyPr wrap="square" anchor="ctr" lIns="73152" rIns="73152" tIns="54864" bIns="54864">
            <a:spAutoFit/>
          </a:bodyPr>
          <a:lstStyle/>
          <a:p>
            <a:pPr algn="l">
              <a:lnSpc>
                <a:spcPts val="1560"/>
              </a:lnSpc>
              <a:spcBef>
                <a:spcPts val="0"/>
              </a:spcBef>
              <a:spcAft>
                <a:spcPts val="650"/>
              </a:spcAft>
            </a:pPr>
            <a:r>
              <a:rPr sz="956" b="0">
                <a:solidFill>
                  <a:srgbClr val="4A5568"/>
                </a:solidFill>
              </a:rPr>
              <a:t>Over the last decade, completed approximately 400 kilometers of roads, 81 bridges, and 9 tunnels</a:t>
            </a:r>
          </a:p>
        </p:txBody>
      </p:sp>
      <p:sp>
        <p:nvSpPr>
          <p:cNvPr id="9" name="Rounded Rectangle 8"/>
          <p:cNvSpPr/>
          <p:nvPr/>
        </p:nvSpPr>
        <p:spPr>
          <a:xfrm>
            <a:off x="1354632" y="2043112"/>
            <a:ext cx="4622684" cy="742950"/>
          </a:xfrm>
          <a:prstGeom prst="roundRect">
            <a:avLst>
              <a:gd name="adj" fmla="val 15384"/>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10" name="Picture 9" descr="image.png"/>
          <p:cNvPicPr>
            <a:picLocks noChangeAspect="1"/>
          </p:cNvPicPr>
          <p:nvPr/>
        </p:nvPicPr>
        <p:blipFill>
          <a:blip r:embed="rId4">
            <a:alphaModFix amt="100000"/>
          </a:blip>
          <a:stretch>
            <a:fillRect/>
          </a:stretch>
        </p:blipFill>
        <p:spPr>
          <a:xfrm>
            <a:off x="1608626" y="2169178"/>
            <a:ext cx="338658" cy="105055"/>
          </a:xfrm>
          <a:prstGeom prst="rect">
            <a:avLst/>
          </a:prstGeom>
        </p:spPr>
      </p:pic>
      <p:sp>
        <p:nvSpPr>
          <p:cNvPr id="11" name="TextBox 10"/>
          <p:cNvSpPr txBox="1"/>
          <p:nvPr/>
        </p:nvSpPr>
        <p:spPr>
          <a:xfrm>
            <a:off x="2116613" y="2150268"/>
            <a:ext cx="3606709" cy="142875"/>
          </a:xfrm>
          <a:prstGeom prst="rect">
            <a:avLst/>
          </a:prstGeom>
          <a:noFill/>
        </p:spPr>
        <p:txBody>
          <a:bodyPr wrap="none" anchor="ctr" lIns="73152" rIns="73152" tIns="54864" bIns="54864">
            <a:spAutoFit/>
          </a:bodyPr>
          <a:lstStyle/>
          <a:p>
            <a:pPr algn="l">
              <a:spcBef>
                <a:spcPts val="0"/>
              </a:spcBef>
              <a:spcAft>
                <a:spcPts val="325"/>
              </a:spcAft>
            </a:pPr>
            <a:r>
              <a:rPr sz="956" b="1">
                <a:solidFill>
                  <a:srgbClr val="2D3748"/>
                </a:solidFill>
              </a:rPr>
              <a:t>Formula 1 Grand Prix Track</a:t>
            </a:r>
          </a:p>
        </p:txBody>
      </p:sp>
      <p:sp>
        <p:nvSpPr>
          <p:cNvPr id="12" name="TextBox 11"/>
          <p:cNvSpPr txBox="1"/>
          <p:nvPr/>
        </p:nvSpPr>
        <p:spPr>
          <a:xfrm>
            <a:off x="2116613" y="2328862"/>
            <a:ext cx="3606709" cy="278606"/>
          </a:xfrm>
          <a:prstGeom prst="rect">
            <a:avLst/>
          </a:prstGeom>
          <a:noFill/>
        </p:spPr>
        <p:txBody>
          <a:bodyPr wrap="square" anchor="ctr" lIns="73152" rIns="73152" tIns="54864" bIns="54864">
            <a:spAutoFit/>
          </a:bodyPr>
          <a:lstStyle/>
          <a:p>
            <a:pPr algn="l">
              <a:lnSpc>
                <a:spcPts val="1235"/>
              </a:lnSpc>
              <a:spcBef>
                <a:spcPts val="0"/>
              </a:spcBef>
              <a:spcAft>
                <a:spcPts val="650"/>
              </a:spcAft>
            </a:pPr>
            <a:r>
              <a:rPr sz="837" b="0">
                <a:solidFill>
                  <a:srgbClr val="4A5568"/>
                </a:solidFill>
              </a:rPr>
              <a:t>6-kilometer track in Baku designed for speeds up to 340 km/h</a:t>
            </a:r>
          </a:p>
        </p:txBody>
      </p:sp>
      <p:sp>
        <p:nvSpPr>
          <p:cNvPr id="13" name="Rounded Rectangle 12"/>
          <p:cNvSpPr/>
          <p:nvPr/>
        </p:nvSpPr>
        <p:spPr>
          <a:xfrm>
            <a:off x="6231310" y="2043112"/>
            <a:ext cx="4622684" cy="742950"/>
          </a:xfrm>
          <a:prstGeom prst="roundRect">
            <a:avLst>
              <a:gd name="adj" fmla="val 15384"/>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14" name="Picture 13" descr="image.png"/>
          <p:cNvPicPr>
            <a:picLocks noChangeAspect="1"/>
          </p:cNvPicPr>
          <p:nvPr/>
        </p:nvPicPr>
        <p:blipFill>
          <a:blip r:embed="rId5">
            <a:alphaModFix amt="100000"/>
          </a:blip>
          <a:stretch>
            <a:fillRect/>
          </a:stretch>
        </p:blipFill>
        <p:spPr>
          <a:xfrm>
            <a:off x="6468371" y="2160774"/>
            <a:ext cx="338658" cy="121863"/>
          </a:xfrm>
          <a:prstGeom prst="rect">
            <a:avLst/>
          </a:prstGeom>
        </p:spPr>
      </p:pic>
      <p:sp>
        <p:nvSpPr>
          <p:cNvPr id="15" name="TextBox 14"/>
          <p:cNvSpPr txBox="1"/>
          <p:nvPr/>
        </p:nvSpPr>
        <p:spPr>
          <a:xfrm>
            <a:off x="6976358" y="2150268"/>
            <a:ext cx="3606709" cy="142875"/>
          </a:xfrm>
          <a:prstGeom prst="rect">
            <a:avLst/>
          </a:prstGeom>
          <a:noFill/>
        </p:spPr>
        <p:txBody>
          <a:bodyPr wrap="none" anchor="ctr" lIns="73152" rIns="73152" tIns="54864" bIns="54864">
            <a:spAutoFit/>
          </a:bodyPr>
          <a:lstStyle/>
          <a:p>
            <a:pPr algn="l">
              <a:spcBef>
                <a:spcPts val="0"/>
              </a:spcBef>
              <a:spcAft>
                <a:spcPts val="325"/>
              </a:spcAft>
            </a:pPr>
            <a:r>
              <a:rPr sz="956" b="1">
                <a:solidFill>
                  <a:srgbClr val="2D3748"/>
                </a:solidFill>
              </a:rPr>
              <a:t>Five International Airports</a:t>
            </a:r>
          </a:p>
        </p:txBody>
      </p:sp>
      <p:sp>
        <p:nvSpPr>
          <p:cNvPr id="16" name="TextBox 15"/>
          <p:cNvSpPr txBox="1"/>
          <p:nvPr/>
        </p:nvSpPr>
        <p:spPr>
          <a:xfrm>
            <a:off x="6976358" y="2328862"/>
            <a:ext cx="3606709" cy="278606"/>
          </a:xfrm>
          <a:prstGeom prst="rect">
            <a:avLst/>
          </a:prstGeom>
          <a:noFill/>
        </p:spPr>
        <p:txBody>
          <a:bodyPr wrap="square" anchor="ctr" lIns="73152" rIns="73152" tIns="54864" bIns="54864">
            <a:spAutoFit/>
          </a:bodyPr>
          <a:lstStyle/>
          <a:p>
            <a:pPr algn="l">
              <a:lnSpc>
                <a:spcPts val="1235"/>
              </a:lnSpc>
              <a:spcBef>
                <a:spcPts val="0"/>
              </a:spcBef>
              <a:spcAft>
                <a:spcPts val="650"/>
              </a:spcAft>
            </a:pPr>
            <a:r>
              <a:rPr sz="837" b="0">
                <a:solidFill>
                  <a:srgbClr val="4A5568"/>
                </a:solidFill>
              </a:rPr>
              <a:t>Including new international airport in Gabala (completed in one year)</a:t>
            </a:r>
          </a:p>
        </p:txBody>
      </p:sp>
      <p:sp>
        <p:nvSpPr>
          <p:cNvPr id="17" name="Rounded Rectangle 16"/>
          <p:cNvSpPr/>
          <p:nvPr/>
        </p:nvSpPr>
        <p:spPr>
          <a:xfrm>
            <a:off x="1354632" y="2893218"/>
            <a:ext cx="4622684" cy="885825"/>
          </a:xfrm>
          <a:prstGeom prst="roundRect">
            <a:avLst>
              <a:gd name="adj" fmla="val 12903"/>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18" name="Picture 17" descr="image.png"/>
          <p:cNvPicPr>
            <a:picLocks noChangeAspect="1"/>
          </p:cNvPicPr>
          <p:nvPr/>
        </p:nvPicPr>
        <p:blipFill>
          <a:blip r:embed="rId6">
            <a:alphaModFix amt="100000"/>
          </a:blip>
          <a:stretch>
            <a:fillRect/>
          </a:stretch>
        </p:blipFill>
        <p:spPr>
          <a:xfrm>
            <a:off x="1608626" y="3017183"/>
            <a:ext cx="338658" cy="109257"/>
          </a:xfrm>
          <a:prstGeom prst="rect">
            <a:avLst/>
          </a:prstGeom>
        </p:spPr>
      </p:pic>
      <p:sp>
        <p:nvSpPr>
          <p:cNvPr id="19" name="TextBox 18"/>
          <p:cNvSpPr txBox="1"/>
          <p:nvPr/>
        </p:nvSpPr>
        <p:spPr>
          <a:xfrm>
            <a:off x="2116613" y="3000375"/>
            <a:ext cx="3606709" cy="142875"/>
          </a:xfrm>
          <a:prstGeom prst="rect">
            <a:avLst/>
          </a:prstGeom>
          <a:noFill/>
        </p:spPr>
        <p:txBody>
          <a:bodyPr wrap="none" anchor="ctr" lIns="73152" rIns="73152" tIns="54864" bIns="54864">
            <a:spAutoFit/>
          </a:bodyPr>
          <a:lstStyle/>
          <a:p>
            <a:pPr algn="l">
              <a:spcBef>
                <a:spcPts val="0"/>
              </a:spcBef>
              <a:spcAft>
                <a:spcPts val="325"/>
              </a:spcAft>
            </a:pPr>
            <a:r>
              <a:rPr sz="956" b="1">
                <a:solidFill>
                  <a:srgbClr val="2D3748"/>
                </a:solidFill>
              </a:rPr>
              <a:t>Baku Flag Square</a:t>
            </a:r>
          </a:p>
        </p:txBody>
      </p:sp>
      <p:sp>
        <p:nvSpPr>
          <p:cNvPr id="20" name="TextBox 19"/>
          <p:cNvSpPr txBox="1"/>
          <p:nvPr/>
        </p:nvSpPr>
        <p:spPr>
          <a:xfrm>
            <a:off x="2116613" y="3178968"/>
            <a:ext cx="3606709" cy="278606"/>
          </a:xfrm>
          <a:prstGeom prst="rect">
            <a:avLst/>
          </a:prstGeom>
          <a:noFill/>
        </p:spPr>
        <p:txBody>
          <a:bodyPr wrap="square" anchor="ctr" lIns="73152" rIns="73152" tIns="54864" bIns="54864">
            <a:spAutoFit/>
          </a:bodyPr>
          <a:lstStyle/>
          <a:p>
            <a:pPr algn="l">
              <a:lnSpc>
                <a:spcPts val="1235"/>
              </a:lnSpc>
              <a:spcBef>
                <a:spcPts val="0"/>
              </a:spcBef>
              <a:spcAft>
                <a:spcPts val="650"/>
              </a:spcAft>
            </a:pPr>
            <a:r>
              <a:rPr sz="837" b="0">
                <a:solidFill>
                  <a:srgbClr val="4A5568"/>
                </a:solidFill>
              </a:rPr>
              <a:t>Iconic landmark construction in the capital city</a:t>
            </a:r>
          </a:p>
        </p:txBody>
      </p:sp>
      <p:sp>
        <p:nvSpPr>
          <p:cNvPr id="21" name="Rounded Rectangle 20"/>
          <p:cNvSpPr/>
          <p:nvPr/>
        </p:nvSpPr>
        <p:spPr>
          <a:xfrm>
            <a:off x="6231310" y="2893218"/>
            <a:ext cx="4622684" cy="885825"/>
          </a:xfrm>
          <a:prstGeom prst="roundRect">
            <a:avLst>
              <a:gd name="adj" fmla="val 12903"/>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22" name="Picture 21" descr="image.png"/>
          <p:cNvPicPr>
            <a:picLocks noChangeAspect="1"/>
          </p:cNvPicPr>
          <p:nvPr/>
        </p:nvPicPr>
        <p:blipFill>
          <a:blip r:embed="rId7">
            <a:alphaModFix amt="100000"/>
          </a:blip>
          <a:stretch>
            <a:fillRect/>
          </a:stretch>
        </p:blipFill>
        <p:spPr>
          <a:xfrm>
            <a:off x="6468371" y="3011931"/>
            <a:ext cx="338658" cy="119762"/>
          </a:xfrm>
          <a:prstGeom prst="rect">
            <a:avLst/>
          </a:prstGeom>
        </p:spPr>
      </p:pic>
      <p:sp>
        <p:nvSpPr>
          <p:cNvPr id="23" name="TextBox 22"/>
          <p:cNvSpPr txBox="1"/>
          <p:nvPr/>
        </p:nvSpPr>
        <p:spPr>
          <a:xfrm>
            <a:off x="6976358" y="3000375"/>
            <a:ext cx="3606709" cy="142875"/>
          </a:xfrm>
          <a:prstGeom prst="rect">
            <a:avLst/>
          </a:prstGeom>
          <a:noFill/>
        </p:spPr>
        <p:txBody>
          <a:bodyPr wrap="none" anchor="ctr" lIns="73152" rIns="73152" tIns="54864" bIns="54864">
            <a:spAutoFit/>
          </a:bodyPr>
          <a:lstStyle/>
          <a:p>
            <a:pPr algn="l">
              <a:spcBef>
                <a:spcPts val="0"/>
              </a:spcBef>
              <a:spcAft>
                <a:spcPts val="325"/>
              </a:spcAft>
            </a:pPr>
            <a:r>
              <a:rPr sz="956" b="1">
                <a:solidFill>
                  <a:srgbClr val="2D3748"/>
                </a:solidFill>
              </a:rPr>
              <a:t>Highway Networks</a:t>
            </a:r>
          </a:p>
        </p:txBody>
      </p:sp>
      <p:sp>
        <p:nvSpPr>
          <p:cNvPr id="24" name="TextBox 23"/>
          <p:cNvSpPr txBox="1"/>
          <p:nvPr/>
        </p:nvSpPr>
        <p:spPr>
          <a:xfrm>
            <a:off x="6976358" y="3178968"/>
            <a:ext cx="3606709" cy="421481"/>
          </a:xfrm>
          <a:prstGeom prst="rect">
            <a:avLst/>
          </a:prstGeom>
          <a:noFill/>
        </p:spPr>
        <p:txBody>
          <a:bodyPr wrap="square" anchor="ctr" lIns="73152" rIns="73152" tIns="54864" bIns="54864">
            <a:spAutoFit/>
          </a:bodyPr>
          <a:lstStyle/>
          <a:p>
            <a:pPr algn="l">
              <a:lnSpc>
                <a:spcPts val="1235"/>
              </a:lnSpc>
              <a:spcBef>
                <a:spcPts val="0"/>
              </a:spcBef>
              <a:spcAft>
                <a:spcPts val="650"/>
              </a:spcAft>
            </a:pPr>
            <a:r>
              <a:rPr sz="837" b="0">
                <a:solidFill>
                  <a:srgbClr val="4A5568"/>
                </a:solidFill>
              </a:rPr>
              <a:t>Multiple strategic road infrastructure projects across the country</a:t>
            </a:r>
          </a:p>
        </p:txBody>
      </p:sp>
      <p:pic>
        <p:nvPicPr>
          <p:cNvPr id="25" name="Picture 24" descr="image.png"/>
          <p:cNvPicPr>
            <a:picLocks noChangeAspect="1"/>
          </p:cNvPicPr>
          <p:nvPr/>
        </p:nvPicPr>
        <p:blipFill>
          <a:blip r:embed="rId8">
            <a:alphaModFix amt="100000"/>
          </a:blip>
          <a:stretch>
            <a:fillRect/>
          </a:stretch>
        </p:blipFill>
        <p:spPr>
          <a:xfrm>
            <a:off x="1015974" y="4301469"/>
            <a:ext cx="474121" cy="169586"/>
          </a:xfrm>
          <a:prstGeom prst="rect">
            <a:avLst/>
          </a:prstGeom>
        </p:spPr>
      </p:pic>
      <p:sp>
        <p:nvSpPr>
          <p:cNvPr id="26" name="TextBox 25"/>
          <p:cNvSpPr txBox="1"/>
          <p:nvPr/>
        </p:nvSpPr>
        <p:spPr>
          <a:xfrm>
            <a:off x="1744089" y="4279106"/>
            <a:ext cx="4385623" cy="221456"/>
          </a:xfrm>
          <a:prstGeom prst="rect">
            <a:avLst/>
          </a:prstGeom>
          <a:noFill/>
        </p:spPr>
        <p:txBody>
          <a:bodyPr wrap="none" anchor="ctr" lIns="73152" rIns="73152" tIns="54864" bIns="54864">
            <a:spAutoFit/>
          </a:bodyPr>
          <a:lstStyle/>
          <a:p>
            <a:pPr algn="l">
              <a:spcBef>
                <a:spcPts val="0"/>
              </a:spcBef>
              <a:spcAft>
                <a:spcPts val="0"/>
              </a:spcAft>
            </a:pPr>
            <a:r>
              <a:rPr sz="1435" b="1">
                <a:solidFill>
                  <a:srgbClr val="2D3748"/>
                </a:solidFill>
              </a:rPr>
              <a:t>Strategic Focus on Serbia</a:t>
            </a:r>
          </a:p>
        </p:txBody>
      </p:sp>
      <p:sp>
        <p:nvSpPr>
          <p:cNvPr id="27" name="Rounded Rectangle 26"/>
          <p:cNvSpPr/>
          <p:nvPr/>
        </p:nvSpPr>
        <p:spPr>
          <a:xfrm>
            <a:off x="1015974" y="4607718"/>
            <a:ext cx="10159746" cy="2478881"/>
          </a:xfrm>
          <a:prstGeom prst="roundRect">
            <a:avLst>
              <a:gd name="adj" fmla="val 4610"/>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 name="TextBox 27"/>
          <p:cNvSpPr txBox="1"/>
          <p:nvPr/>
        </p:nvSpPr>
        <p:spPr>
          <a:xfrm>
            <a:off x="1354632" y="4750593"/>
            <a:ext cx="9482429" cy="178593"/>
          </a:xfrm>
          <a:prstGeom prst="rect">
            <a:avLst/>
          </a:prstGeom>
          <a:noFill/>
        </p:spPr>
        <p:txBody>
          <a:bodyPr wrap="none" anchor="ctr" lIns="73152" rIns="73152" tIns="54864" bIns="54864">
            <a:spAutoFit/>
          </a:bodyPr>
          <a:lstStyle/>
          <a:p>
            <a:pPr algn="l">
              <a:spcBef>
                <a:spcPts val="0"/>
              </a:spcBef>
              <a:spcAft>
                <a:spcPts val="650"/>
              </a:spcAft>
            </a:pPr>
            <a:r>
              <a:rPr sz="1104"/>
              <a:t>  </a:t>
            </a:r>
            <a:r>
              <a:rPr sz="1196" b="1">
                <a:solidFill>
                  <a:srgbClr val="2D3748"/>
                </a:solidFill>
              </a:rPr>
              <a:t>Financial Criticality</a:t>
            </a:r>
          </a:p>
        </p:txBody>
      </p:sp>
      <p:pic>
        <p:nvPicPr>
          <p:cNvPr id="29" name="Picture 28" descr="image.png"/>
          <p:cNvPicPr>
            <a:picLocks noChangeAspect="1"/>
          </p:cNvPicPr>
          <p:nvPr/>
        </p:nvPicPr>
        <p:blipFill>
          <a:blip r:embed="rId9">
            <a:alphaModFix amt="100000"/>
          </a:blip>
          <a:stretch>
            <a:fillRect/>
          </a:stretch>
        </p:blipFill>
        <p:spPr>
          <a:xfrm>
            <a:off x="1354632" y="4796397"/>
            <a:ext cx="338658" cy="79841"/>
          </a:xfrm>
          <a:prstGeom prst="rect">
            <a:avLst/>
          </a:prstGeom>
        </p:spPr>
      </p:pic>
      <p:sp>
        <p:nvSpPr>
          <p:cNvPr id="30" name="TextBox 29"/>
          <p:cNvSpPr txBox="1"/>
          <p:nvPr/>
        </p:nvSpPr>
        <p:spPr>
          <a:xfrm>
            <a:off x="1354632" y="5000625"/>
            <a:ext cx="9482429" cy="342900"/>
          </a:xfrm>
          <a:prstGeom prst="rect">
            <a:avLst/>
          </a:prstGeom>
          <a:noFill/>
        </p:spPr>
        <p:txBody>
          <a:bodyPr wrap="square" anchor="ctr" lIns="73152" rIns="73152" tIns="54864" bIns="54864">
            <a:spAutoFit/>
          </a:bodyPr>
          <a:lstStyle/>
          <a:p>
            <a:pPr algn="l">
              <a:lnSpc>
                <a:spcPts val="1560"/>
              </a:lnSpc>
              <a:spcBef>
                <a:spcPts val="0"/>
              </a:spcBef>
              <a:spcAft>
                <a:spcPts val="650"/>
              </a:spcAft>
            </a:pPr>
            <a:r>
              <a:rPr sz="956" b="0">
                <a:solidFill>
                  <a:srgbClr val="4A5568"/>
                </a:solidFill>
              </a:rPr>
              <a:t>Primary engine for Azvirt's growth, with Serbian officials publicly praising the company's work</a:t>
            </a:r>
          </a:p>
        </p:txBody>
      </p:sp>
      <p:sp>
        <p:nvSpPr>
          <p:cNvPr id="31" name="Rounded Rectangle 30"/>
          <p:cNvSpPr/>
          <p:nvPr/>
        </p:nvSpPr>
        <p:spPr>
          <a:xfrm>
            <a:off x="1354632" y="5414962"/>
            <a:ext cx="9482429" cy="535781"/>
          </a:xfrm>
          <a:prstGeom prst="roundRect">
            <a:avLst>
              <a:gd name="adj" fmla="val 21333"/>
            </a:avLst>
          </a:prstGeom>
          <a:solidFill>
            <a:srgbClr val="4299E1">
              <a:alpha val="1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2" name="TextBox 31"/>
          <p:cNvSpPr txBox="1"/>
          <p:nvPr/>
        </p:nvSpPr>
        <p:spPr>
          <a:xfrm>
            <a:off x="1608626" y="5522118"/>
            <a:ext cx="1168370" cy="321468"/>
          </a:xfrm>
          <a:prstGeom prst="rect">
            <a:avLst/>
          </a:prstGeom>
          <a:noFill/>
        </p:spPr>
        <p:txBody>
          <a:bodyPr wrap="square" anchor="ctr" lIns="73152" rIns="73152" tIns="54864" bIns="54864">
            <a:spAutoFit/>
          </a:bodyPr>
          <a:lstStyle/>
          <a:p>
            <a:pPr algn="l">
              <a:spcBef>
                <a:spcPts val="0"/>
              </a:spcBef>
              <a:spcAft>
                <a:spcPts val="0"/>
              </a:spcAft>
            </a:pPr>
            <a:r>
              <a:rPr sz="2152" b="1">
                <a:solidFill>
                  <a:srgbClr val="4299E1"/>
                </a:solidFill>
              </a:rPr>
              <a:t>74%</a:t>
            </a:r>
          </a:p>
        </p:txBody>
      </p:sp>
      <p:sp>
        <p:nvSpPr>
          <p:cNvPr id="33" name="TextBox 32"/>
          <p:cNvSpPr txBox="1"/>
          <p:nvPr/>
        </p:nvSpPr>
        <p:spPr>
          <a:xfrm>
            <a:off x="3030990" y="5522118"/>
            <a:ext cx="7552077" cy="321468"/>
          </a:xfrm>
          <a:prstGeom prst="rect">
            <a:avLst/>
          </a:prstGeom>
          <a:noFill/>
        </p:spPr>
        <p:txBody>
          <a:bodyPr wrap="square" anchor="ctr" lIns="73152" rIns="73152" tIns="54864" bIns="54864">
            <a:spAutoFit/>
          </a:bodyPr>
          <a:lstStyle/>
          <a:p>
            <a:pPr algn="l">
              <a:lnSpc>
                <a:spcPts val="1430"/>
              </a:lnSpc>
              <a:spcBef>
                <a:spcPts val="0"/>
              </a:spcBef>
              <a:spcAft>
                <a:spcPts val="0"/>
              </a:spcAft>
            </a:pPr>
            <a:r>
              <a:rPr sz="956" b="0">
                <a:solidFill>
                  <a:srgbClr val="2D3748"/>
                </a:solidFill>
              </a:rPr>
              <a:t>Of 2022 customer advances (AZN 75,422 thousand) attributed to Serbian projects, indicating deep strategic and financial reliance</a:t>
            </a:r>
          </a:p>
        </p:txBody>
      </p:sp>
      <p:sp>
        <p:nvSpPr>
          <p:cNvPr id="34" name="Rounded Rectangle 33"/>
          <p:cNvSpPr/>
          <p:nvPr/>
        </p:nvSpPr>
        <p:spPr>
          <a:xfrm>
            <a:off x="1354632" y="6057900"/>
            <a:ext cx="4622684" cy="885825"/>
          </a:xfrm>
          <a:prstGeom prst="roundRect">
            <a:avLst>
              <a:gd name="adj" fmla="val 12903"/>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35" name="Picture 34" descr="image.png"/>
          <p:cNvPicPr>
            <a:picLocks noChangeAspect="1"/>
          </p:cNvPicPr>
          <p:nvPr/>
        </p:nvPicPr>
        <p:blipFill>
          <a:blip r:embed="rId10">
            <a:alphaModFix amt="100000"/>
          </a:blip>
          <a:stretch>
            <a:fillRect/>
          </a:stretch>
        </p:blipFill>
        <p:spPr>
          <a:xfrm>
            <a:off x="1608626" y="6185016"/>
            <a:ext cx="338658" cy="102954"/>
          </a:xfrm>
          <a:prstGeom prst="rect">
            <a:avLst/>
          </a:prstGeom>
        </p:spPr>
      </p:pic>
      <p:sp>
        <p:nvSpPr>
          <p:cNvPr id="36" name="TextBox 35"/>
          <p:cNvSpPr txBox="1"/>
          <p:nvPr/>
        </p:nvSpPr>
        <p:spPr>
          <a:xfrm>
            <a:off x="2116613" y="6165056"/>
            <a:ext cx="3606709" cy="142875"/>
          </a:xfrm>
          <a:prstGeom prst="rect">
            <a:avLst/>
          </a:prstGeom>
          <a:noFill/>
        </p:spPr>
        <p:txBody>
          <a:bodyPr wrap="none" anchor="ctr" lIns="73152" rIns="73152" tIns="54864" bIns="54864">
            <a:spAutoFit/>
          </a:bodyPr>
          <a:lstStyle/>
          <a:p>
            <a:pPr algn="l">
              <a:spcBef>
                <a:spcPts val="0"/>
              </a:spcBef>
              <a:spcAft>
                <a:spcPts val="325"/>
              </a:spcAft>
            </a:pPr>
            <a:r>
              <a:rPr sz="956" b="1">
                <a:solidFill>
                  <a:srgbClr val="2D3748"/>
                </a:solidFill>
              </a:rPr>
              <a:t>Corridor "Milos the Great"</a:t>
            </a:r>
          </a:p>
        </p:txBody>
      </p:sp>
      <p:sp>
        <p:nvSpPr>
          <p:cNvPr id="37" name="TextBox 36"/>
          <p:cNvSpPr txBox="1"/>
          <p:nvPr/>
        </p:nvSpPr>
        <p:spPr>
          <a:xfrm>
            <a:off x="2116613" y="6343650"/>
            <a:ext cx="3606709" cy="421481"/>
          </a:xfrm>
          <a:prstGeom prst="rect">
            <a:avLst/>
          </a:prstGeom>
          <a:noFill/>
        </p:spPr>
        <p:txBody>
          <a:bodyPr wrap="square" anchor="ctr" lIns="73152" rIns="73152" tIns="54864" bIns="54864">
            <a:spAutoFit/>
          </a:bodyPr>
          <a:lstStyle/>
          <a:p>
            <a:pPr algn="l">
              <a:lnSpc>
                <a:spcPts val="1235"/>
              </a:lnSpc>
              <a:spcBef>
                <a:spcPts val="0"/>
              </a:spcBef>
              <a:spcAft>
                <a:spcPts val="650"/>
              </a:spcAft>
            </a:pPr>
            <a:r>
              <a:rPr sz="837" b="0">
                <a:solidFill>
                  <a:srgbClr val="4A5568"/>
                </a:solidFill>
              </a:rPr>
              <a:t>40.3 km modern highway from Ljig to Preljina with 4 tunnels and 66 bridges</a:t>
            </a:r>
          </a:p>
        </p:txBody>
      </p:sp>
      <p:sp>
        <p:nvSpPr>
          <p:cNvPr id="38" name="Rounded Rectangle 37"/>
          <p:cNvSpPr/>
          <p:nvPr/>
        </p:nvSpPr>
        <p:spPr>
          <a:xfrm>
            <a:off x="6231310" y="6057900"/>
            <a:ext cx="4622684" cy="885825"/>
          </a:xfrm>
          <a:prstGeom prst="roundRect">
            <a:avLst>
              <a:gd name="adj" fmla="val 12903"/>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39" name="Picture 38" descr="image.png"/>
          <p:cNvPicPr>
            <a:picLocks noChangeAspect="1"/>
          </p:cNvPicPr>
          <p:nvPr/>
        </p:nvPicPr>
        <p:blipFill>
          <a:blip r:embed="rId11">
            <a:alphaModFix amt="100000"/>
          </a:blip>
          <a:stretch>
            <a:fillRect/>
          </a:stretch>
        </p:blipFill>
        <p:spPr>
          <a:xfrm>
            <a:off x="6468371" y="6179763"/>
            <a:ext cx="338658" cy="113459"/>
          </a:xfrm>
          <a:prstGeom prst="rect">
            <a:avLst/>
          </a:prstGeom>
        </p:spPr>
      </p:pic>
      <p:sp>
        <p:nvSpPr>
          <p:cNvPr id="40" name="TextBox 39"/>
          <p:cNvSpPr txBox="1"/>
          <p:nvPr/>
        </p:nvSpPr>
        <p:spPr>
          <a:xfrm>
            <a:off x="6976358" y="6165056"/>
            <a:ext cx="3606709" cy="142875"/>
          </a:xfrm>
          <a:prstGeom prst="rect">
            <a:avLst/>
          </a:prstGeom>
          <a:noFill/>
        </p:spPr>
        <p:txBody>
          <a:bodyPr wrap="none" anchor="ctr" lIns="73152" rIns="73152" tIns="54864" bIns="54864">
            <a:spAutoFit/>
          </a:bodyPr>
          <a:lstStyle/>
          <a:p>
            <a:pPr algn="l">
              <a:spcBef>
                <a:spcPts val="0"/>
              </a:spcBef>
              <a:spcAft>
                <a:spcPts val="325"/>
              </a:spcAft>
            </a:pPr>
            <a:r>
              <a:rPr sz="956" b="1">
                <a:solidFill>
                  <a:srgbClr val="2D3748"/>
                </a:solidFill>
              </a:rPr>
              <a:t>Belgrade Bypass</a:t>
            </a:r>
          </a:p>
        </p:txBody>
      </p:sp>
      <p:sp>
        <p:nvSpPr>
          <p:cNvPr id="41" name="TextBox 40"/>
          <p:cNvSpPr txBox="1"/>
          <p:nvPr/>
        </p:nvSpPr>
        <p:spPr>
          <a:xfrm>
            <a:off x="6976358" y="6343650"/>
            <a:ext cx="3606709" cy="278606"/>
          </a:xfrm>
          <a:prstGeom prst="rect">
            <a:avLst/>
          </a:prstGeom>
          <a:noFill/>
        </p:spPr>
        <p:txBody>
          <a:bodyPr wrap="square" anchor="ctr" lIns="73152" rIns="73152" tIns="54864" bIns="54864">
            <a:spAutoFit/>
          </a:bodyPr>
          <a:lstStyle/>
          <a:p>
            <a:pPr algn="l">
              <a:lnSpc>
                <a:spcPts val="1235"/>
              </a:lnSpc>
              <a:spcBef>
                <a:spcPts val="0"/>
              </a:spcBef>
              <a:spcAft>
                <a:spcPts val="650"/>
              </a:spcAft>
            </a:pPr>
            <a:r>
              <a:rPr sz="837" b="0">
                <a:solidFill>
                  <a:srgbClr val="4A5568"/>
                </a:solidFill>
              </a:rPr>
              <a:t>Construction of sections 4, 5, and 6 of the bypass highway</a:t>
            </a:r>
          </a:p>
        </p:txBody>
      </p:sp>
      <p:pic>
        <p:nvPicPr>
          <p:cNvPr id="42" name="Picture 41" descr="image.png"/>
          <p:cNvPicPr>
            <a:picLocks noChangeAspect="1"/>
          </p:cNvPicPr>
          <p:nvPr/>
        </p:nvPicPr>
        <p:blipFill>
          <a:blip r:embed="rId12">
            <a:alphaModFix amt="100000"/>
          </a:blip>
          <a:stretch>
            <a:fillRect/>
          </a:stretch>
        </p:blipFill>
        <p:spPr>
          <a:xfrm>
            <a:off x="1015974" y="7472673"/>
            <a:ext cx="474121" cy="156541"/>
          </a:xfrm>
          <a:prstGeom prst="rect">
            <a:avLst/>
          </a:prstGeom>
        </p:spPr>
      </p:pic>
      <p:sp>
        <p:nvSpPr>
          <p:cNvPr id="43" name="TextBox 42"/>
          <p:cNvSpPr txBox="1"/>
          <p:nvPr/>
        </p:nvSpPr>
        <p:spPr>
          <a:xfrm>
            <a:off x="1744089" y="7443787"/>
            <a:ext cx="4402556" cy="221456"/>
          </a:xfrm>
          <a:prstGeom prst="rect">
            <a:avLst/>
          </a:prstGeom>
          <a:noFill/>
        </p:spPr>
        <p:txBody>
          <a:bodyPr wrap="none" anchor="ctr" lIns="73152" rIns="73152" tIns="54864" bIns="54864">
            <a:spAutoFit/>
          </a:bodyPr>
          <a:lstStyle/>
          <a:p>
            <a:pPr algn="l">
              <a:spcBef>
                <a:spcPts val="0"/>
              </a:spcBef>
              <a:spcAft>
                <a:spcPts val="0"/>
              </a:spcAft>
            </a:pPr>
            <a:r>
              <a:rPr sz="1435" b="1">
                <a:solidFill>
                  <a:srgbClr val="2D3748"/>
                </a:solidFill>
              </a:rPr>
              <a:t>Karabakh Reconstruction</a:t>
            </a:r>
          </a:p>
        </p:txBody>
      </p:sp>
      <p:sp>
        <p:nvSpPr>
          <p:cNvPr id="44" name="Rounded Rectangle 43"/>
          <p:cNvSpPr/>
          <p:nvPr/>
        </p:nvSpPr>
        <p:spPr>
          <a:xfrm>
            <a:off x="1015974" y="7772400"/>
            <a:ext cx="10159746" cy="1871662"/>
          </a:xfrm>
          <a:prstGeom prst="roundRect">
            <a:avLst>
              <a:gd name="adj" fmla="val 6106"/>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5" name="TextBox 44"/>
          <p:cNvSpPr txBox="1"/>
          <p:nvPr/>
        </p:nvSpPr>
        <p:spPr>
          <a:xfrm>
            <a:off x="1354632" y="7915275"/>
            <a:ext cx="9482429" cy="178593"/>
          </a:xfrm>
          <a:prstGeom prst="rect">
            <a:avLst/>
          </a:prstGeom>
          <a:noFill/>
        </p:spPr>
        <p:txBody>
          <a:bodyPr wrap="none" anchor="ctr" lIns="73152" rIns="73152" tIns="54864" bIns="54864">
            <a:spAutoFit/>
          </a:bodyPr>
          <a:lstStyle/>
          <a:p>
            <a:pPr algn="l">
              <a:spcBef>
                <a:spcPts val="0"/>
              </a:spcBef>
              <a:spcAft>
                <a:spcPts val="650"/>
              </a:spcAft>
            </a:pPr>
            <a:r>
              <a:rPr sz="1104"/>
              <a:t>  </a:t>
            </a:r>
            <a:r>
              <a:rPr sz="1196" b="1">
                <a:solidFill>
                  <a:srgbClr val="2D3748"/>
                </a:solidFill>
              </a:rPr>
              <a:t>"Great Return" Program</a:t>
            </a:r>
          </a:p>
        </p:txBody>
      </p:sp>
      <p:pic>
        <p:nvPicPr>
          <p:cNvPr id="46" name="Picture 45" descr="image.png"/>
          <p:cNvPicPr>
            <a:picLocks noChangeAspect="1"/>
          </p:cNvPicPr>
          <p:nvPr/>
        </p:nvPicPr>
        <p:blipFill>
          <a:blip r:embed="rId13">
            <a:alphaModFix amt="100000"/>
          </a:blip>
          <a:stretch>
            <a:fillRect/>
          </a:stretch>
        </p:blipFill>
        <p:spPr>
          <a:xfrm>
            <a:off x="1354632" y="7944270"/>
            <a:ext cx="338658" cy="113459"/>
          </a:xfrm>
          <a:prstGeom prst="rect">
            <a:avLst/>
          </a:prstGeom>
        </p:spPr>
      </p:pic>
      <p:sp>
        <p:nvSpPr>
          <p:cNvPr id="47" name="TextBox 46"/>
          <p:cNvSpPr txBox="1"/>
          <p:nvPr/>
        </p:nvSpPr>
        <p:spPr>
          <a:xfrm>
            <a:off x="1354632" y="8165306"/>
            <a:ext cx="9482429" cy="342900"/>
          </a:xfrm>
          <a:prstGeom prst="rect">
            <a:avLst/>
          </a:prstGeom>
          <a:noFill/>
        </p:spPr>
        <p:txBody>
          <a:bodyPr wrap="square" anchor="ctr" lIns="73152" rIns="73152" tIns="54864" bIns="54864">
            <a:spAutoFit/>
          </a:bodyPr>
          <a:lstStyle/>
          <a:p>
            <a:pPr algn="l">
              <a:lnSpc>
                <a:spcPts val="1560"/>
              </a:lnSpc>
              <a:spcBef>
                <a:spcPts val="0"/>
              </a:spcBef>
              <a:spcAft>
                <a:spcPts val="650"/>
              </a:spcAft>
            </a:pPr>
            <a:r>
              <a:rPr sz="956" b="0">
                <a:solidFill>
                  <a:srgbClr val="4A5568"/>
                </a:solidFill>
              </a:rPr>
              <a:t>Key participant in Azerbaijan's multi-billion dollar effort to reconstruct the liberated Karabakh region following the 2020 conflict</a:t>
            </a:r>
          </a:p>
        </p:txBody>
      </p:sp>
      <p:sp>
        <p:nvSpPr>
          <p:cNvPr id="48" name="Rounded Rectangle 47"/>
          <p:cNvSpPr/>
          <p:nvPr/>
        </p:nvSpPr>
        <p:spPr>
          <a:xfrm>
            <a:off x="1354632" y="8615362"/>
            <a:ext cx="4622684" cy="885825"/>
          </a:xfrm>
          <a:prstGeom prst="roundRect">
            <a:avLst>
              <a:gd name="adj" fmla="val 12903"/>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49" name="Picture 48" descr="image.png"/>
          <p:cNvPicPr>
            <a:picLocks noChangeAspect="1"/>
          </p:cNvPicPr>
          <p:nvPr/>
        </p:nvPicPr>
        <p:blipFill>
          <a:blip r:embed="rId14">
            <a:alphaModFix amt="100000"/>
          </a:blip>
          <a:stretch>
            <a:fillRect/>
          </a:stretch>
        </p:blipFill>
        <p:spPr>
          <a:xfrm>
            <a:off x="1608626" y="8738277"/>
            <a:ext cx="338658" cy="111358"/>
          </a:xfrm>
          <a:prstGeom prst="rect">
            <a:avLst/>
          </a:prstGeom>
        </p:spPr>
      </p:pic>
      <p:sp>
        <p:nvSpPr>
          <p:cNvPr id="50" name="TextBox 49"/>
          <p:cNvSpPr txBox="1"/>
          <p:nvPr/>
        </p:nvSpPr>
        <p:spPr>
          <a:xfrm>
            <a:off x="2116613" y="8722518"/>
            <a:ext cx="3606709" cy="142875"/>
          </a:xfrm>
          <a:prstGeom prst="rect">
            <a:avLst/>
          </a:prstGeom>
          <a:noFill/>
        </p:spPr>
        <p:txBody>
          <a:bodyPr wrap="none" anchor="ctr" lIns="73152" rIns="73152" tIns="54864" bIns="54864">
            <a:spAutoFit/>
          </a:bodyPr>
          <a:lstStyle/>
          <a:p>
            <a:pPr algn="l">
              <a:spcBef>
                <a:spcPts val="0"/>
              </a:spcBef>
              <a:spcAft>
                <a:spcPts val="325"/>
              </a:spcAft>
            </a:pPr>
            <a:r>
              <a:rPr sz="956" b="1">
                <a:solidFill>
                  <a:srgbClr val="2D3748"/>
                </a:solidFill>
              </a:rPr>
              <a:t>Lachin International Airport</a:t>
            </a:r>
          </a:p>
        </p:txBody>
      </p:sp>
      <p:sp>
        <p:nvSpPr>
          <p:cNvPr id="51" name="TextBox 50"/>
          <p:cNvSpPr txBox="1"/>
          <p:nvPr/>
        </p:nvSpPr>
        <p:spPr>
          <a:xfrm>
            <a:off x="2116613" y="8901112"/>
            <a:ext cx="3606709" cy="421481"/>
          </a:xfrm>
          <a:prstGeom prst="rect">
            <a:avLst/>
          </a:prstGeom>
          <a:noFill/>
        </p:spPr>
        <p:txBody>
          <a:bodyPr wrap="square" anchor="ctr" lIns="73152" rIns="73152" tIns="54864" bIns="54864">
            <a:spAutoFit/>
          </a:bodyPr>
          <a:lstStyle/>
          <a:p>
            <a:pPr algn="l">
              <a:lnSpc>
                <a:spcPts val="1235"/>
              </a:lnSpc>
              <a:spcBef>
                <a:spcPts val="0"/>
              </a:spcBef>
              <a:spcAft>
                <a:spcPts val="650"/>
              </a:spcAft>
            </a:pPr>
            <a:r>
              <a:rPr sz="837" b="0">
                <a:solidFill>
                  <a:srgbClr val="4A5568"/>
                </a:solidFill>
              </a:rPr>
              <a:t>Foundation laying and construction at 1,800m altitude requiring extensive excavation</a:t>
            </a:r>
          </a:p>
        </p:txBody>
      </p:sp>
      <p:sp>
        <p:nvSpPr>
          <p:cNvPr id="52" name="Rounded Rectangle 51"/>
          <p:cNvSpPr/>
          <p:nvPr/>
        </p:nvSpPr>
        <p:spPr>
          <a:xfrm>
            <a:off x="6231310" y="8615362"/>
            <a:ext cx="4622684" cy="885825"/>
          </a:xfrm>
          <a:prstGeom prst="roundRect">
            <a:avLst>
              <a:gd name="adj" fmla="val 12903"/>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53" name="Picture 52" descr="image.png"/>
          <p:cNvPicPr>
            <a:picLocks noChangeAspect="1"/>
          </p:cNvPicPr>
          <p:nvPr/>
        </p:nvPicPr>
        <p:blipFill>
          <a:blip r:embed="rId15">
            <a:alphaModFix amt="100000"/>
          </a:blip>
          <a:stretch>
            <a:fillRect/>
          </a:stretch>
        </p:blipFill>
        <p:spPr>
          <a:xfrm>
            <a:off x="6468371" y="8735125"/>
            <a:ext cx="338658" cy="117661"/>
          </a:xfrm>
          <a:prstGeom prst="rect">
            <a:avLst/>
          </a:prstGeom>
        </p:spPr>
      </p:pic>
      <p:sp>
        <p:nvSpPr>
          <p:cNvPr id="54" name="TextBox 53"/>
          <p:cNvSpPr txBox="1"/>
          <p:nvPr/>
        </p:nvSpPr>
        <p:spPr>
          <a:xfrm>
            <a:off x="6976358" y="8722518"/>
            <a:ext cx="3606709" cy="142875"/>
          </a:xfrm>
          <a:prstGeom prst="rect">
            <a:avLst/>
          </a:prstGeom>
          <a:noFill/>
        </p:spPr>
        <p:txBody>
          <a:bodyPr wrap="none" anchor="ctr" lIns="73152" rIns="73152" tIns="54864" bIns="54864">
            <a:spAutoFit/>
          </a:bodyPr>
          <a:lstStyle/>
          <a:p>
            <a:pPr algn="l">
              <a:spcBef>
                <a:spcPts val="0"/>
              </a:spcBef>
              <a:spcAft>
                <a:spcPts val="325"/>
              </a:spcAft>
            </a:pPr>
            <a:r>
              <a:rPr sz="956" b="1">
                <a:solidFill>
                  <a:srgbClr val="2D3748"/>
                </a:solidFill>
              </a:rPr>
              <a:t>Fuzuli International Airport</a:t>
            </a:r>
          </a:p>
        </p:txBody>
      </p:sp>
      <p:sp>
        <p:nvSpPr>
          <p:cNvPr id="55" name="TextBox 54"/>
          <p:cNvSpPr txBox="1"/>
          <p:nvPr/>
        </p:nvSpPr>
        <p:spPr>
          <a:xfrm>
            <a:off x="6976358" y="8901112"/>
            <a:ext cx="3606709" cy="278606"/>
          </a:xfrm>
          <a:prstGeom prst="rect">
            <a:avLst/>
          </a:prstGeom>
          <a:noFill/>
        </p:spPr>
        <p:txBody>
          <a:bodyPr wrap="square" anchor="ctr" lIns="73152" rIns="73152" tIns="54864" bIns="54864">
            <a:spAutoFit/>
          </a:bodyPr>
          <a:lstStyle/>
          <a:p>
            <a:pPr algn="l">
              <a:lnSpc>
                <a:spcPts val="1235"/>
              </a:lnSpc>
              <a:spcBef>
                <a:spcPts val="0"/>
              </a:spcBef>
              <a:spcAft>
                <a:spcPts val="650"/>
              </a:spcAft>
            </a:pPr>
            <a:r>
              <a:rPr sz="837" b="0">
                <a:solidFill>
                  <a:srgbClr val="4A5568"/>
                </a:solidFill>
              </a:rPr>
              <a:t>Accelerated construction of this strategic aviation facility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5F7FA"/>
            </a:gs>
          </a:gsLst>
          <a:lin scaled="0" ang="8100000"/>
        </a:gradFill>
        <a:effectLst/>
      </p:bgPr>
    </p:bg>
    <p:spTree>
      <p:nvGrpSpPr>
        <p:cNvPr id="1" name=""/>
        <p:cNvGrpSpPr/>
        <p:nvPr/>
      </p:nvGrpSpPr>
      <p:grpSpPr/>
      <p:sp>
        <p:nvSpPr>
          <p:cNvPr id="2" name="TextBox 1"/>
          <p:cNvSpPr txBox="1"/>
          <p:nvPr/>
        </p:nvSpPr>
        <p:spPr>
          <a:xfrm>
            <a:off x="1015974" y="285750"/>
            <a:ext cx="10159746" cy="742950"/>
          </a:xfrm>
          <a:prstGeom prst="rect">
            <a:avLst/>
          </a:prstGeom>
          <a:noFill/>
        </p:spPr>
        <p:txBody>
          <a:bodyPr wrap="none" anchor="ctr" lIns="73152" rIns="73152" tIns="54864" bIns="54864">
            <a:spAutoFit/>
          </a:bodyPr>
          <a:lstStyle/>
          <a:p>
            <a:pPr algn="l">
              <a:spcBef>
                <a:spcPts val="0"/>
              </a:spcBef>
              <a:spcAft>
                <a:spcPts val="650"/>
              </a:spcAft>
            </a:pPr>
            <a:r>
              <a:rPr sz="2511" b="1">
                <a:solidFill>
                  <a:srgbClr val="1A365D"/>
                </a:solidFill>
              </a:rPr>
              <a:t>Financial Analysis and Health Assessment</a:t>
            </a:r>
          </a:p>
        </p:txBody>
      </p:sp>
      <p:sp>
        <p:nvSpPr>
          <p:cNvPr id="3" name="Rounded Rectangle 2"/>
          <p:cNvSpPr/>
          <p:nvPr/>
        </p:nvSpPr>
        <p:spPr>
          <a:xfrm>
            <a:off x="1015974" y="1385887"/>
            <a:ext cx="10159746" cy="878681"/>
          </a:xfrm>
          <a:prstGeom prst="roundRect">
            <a:avLst>
              <a:gd name="adj" fmla="val 6504"/>
            </a:avLst>
          </a:prstGeom>
          <a:solidFill>
            <a:srgbClr val="4299E1">
              <a:alpha val="1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ound Same Side Corner Rectangle 3"/>
          <p:cNvSpPr/>
          <p:nvPr/>
        </p:nvSpPr>
        <p:spPr>
          <a:xfrm rot="16200000">
            <a:off x="642674" y="1759187"/>
            <a:ext cx="878681" cy="132080"/>
          </a:xfrm>
          <a:prstGeom prst="round2SameRect">
            <a:avLst>
              <a:gd name="adj1" fmla="val 50000"/>
              <a:gd name="adj2" fmla="val 0"/>
            </a:avLst>
          </a:prstGeom>
          <a:solidFill>
            <a:srgbClr val="4299E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1422364" y="1528762"/>
            <a:ext cx="9414697" cy="178593"/>
          </a:xfrm>
          <a:prstGeom prst="rect">
            <a:avLst/>
          </a:prstGeom>
          <a:noFill/>
        </p:spPr>
        <p:txBody>
          <a:bodyPr wrap="none" anchor="ctr" lIns="73152" rIns="73152" tIns="54864" bIns="54864">
            <a:spAutoFit/>
          </a:bodyPr>
          <a:lstStyle/>
          <a:p>
            <a:pPr algn="l">
              <a:spcBef>
                <a:spcPts val="0"/>
              </a:spcBef>
              <a:spcAft>
                <a:spcPts val="650"/>
              </a:spcAft>
            </a:pPr>
            <a:r>
              <a:rPr sz="1196" b="1">
                <a:solidFill>
                  <a:srgbClr val="2D3748"/>
                </a:solidFill>
              </a:rPr>
              <a:t>Revenue Model</a:t>
            </a:r>
          </a:p>
        </p:txBody>
      </p:sp>
      <p:sp>
        <p:nvSpPr>
          <p:cNvPr id="6" name="TextBox 5"/>
          <p:cNvSpPr txBox="1"/>
          <p:nvPr/>
        </p:nvSpPr>
        <p:spPr>
          <a:xfrm>
            <a:off x="1422364" y="1778793"/>
            <a:ext cx="9414697" cy="342900"/>
          </a:xfrm>
          <a:prstGeom prst="rect">
            <a:avLst/>
          </a:prstGeom>
          <a:noFill/>
        </p:spPr>
        <p:txBody>
          <a:bodyPr wrap="square" anchor="ctr" lIns="73152" rIns="73152" tIns="54864" bIns="54864">
            <a:spAutoFit/>
          </a:bodyPr>
          <a:lstStyle/>
          <a:p>
            <a:pPr algn="l">
              <a:lnSpc>
                <a:spcPts val="1560"/>
              </a:lnSpc>
              <a:spcBef>
                <a:spcPts val="0"/>
              </a:spcBef>
              <a:spcAft>
                <a:spcPts val="0"/>
              </a:spcAft>
            </a:pPr>
            <a:r>
              <a:rPr sz="956" b="0">
                <a:solidFill>
                  <a:srgbClr val="4A5568"/>
                </a:solidFill>
              </a:rPr>
              <a:t>Total construction revenue in 2022: AZN 362,949 thousand, with 100% derived from foreign contracts, highlighting complete strategic pivot to international markets</a:t>
            </a:r>
          </a:p>
        </p:txBody>
      </p:sp>
      <p:sp>
        <p:nvSpPr>
          <p:cNvPr id="7" name="Rounded Rectangle 6"/>
          <p:cNvSpPr/>
          <p:nvPr/>
        </p:nvSpPr>
        <p:spPr>
          <a:xfrm>
            <a:off x="1015974" y="2550318"/>
            <a:ext cx="4910543" cy="1721643"/>
          </a:xfrm>
          <a:prstGeom prst="roundRect">
            <a:avLst>
              <a:gd name="adj" fmla="val 6639"/>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8" name="Picture 7" descr="image.png"/>
          <p:cNvPicPr>
            <a:picLocks noChangeAspect="1"/>
          </p:cNvPicPr>
          <p:nvPr/>
        </p:nvPicPr>
        <p:blipFill>
          <a:blip r:embed="rId2">
            <a:alphaModFix amt="100000"/>
          </a:blip>
          <a:stretch>
            <a:fillRect/>
          </a:stretch>
        </p:blipFill>
        <p:spPr>
          <a:xfrm>
            <a:off x="1354632" y="2780347"/>
            <a:ext cx="406389" cy="154304"/>
          </a:xfrm>
          <a:prstGeom prst="rect">
            <a:avLst/>
          </a:prstGeom>
        </p:spPr>
      </p:pic>
      <p:sp>
        <p:nvSpPr>
          <p:cNvPr id="9" name="TextBox 8"/>
          <p:cNvSpPr txBox="1"/>
          <p:nvPr/>
        </p:nvSpPr>
        <p:spPr>
          <a:xfrm>
            <a:off x="1930351" y="2693193"/>
            <a:ext cx="3657508" cy="328612"/>
          </a:xfrm>
          <a:prstGeom prst="rect">
            <a:avLst/>
          </a:prstGeom>
          <a:noFill/>
        </p:spPr>
        <p:txBody>
          <a:bodyPr wrap="none" anchor="ctr" lIns="73152" rIns="73152" tIns="54864" bIns="54864">
            <a:spAutoFit/>
          </a:bodyPr>
          <a:lstStyle/>
          <a:p>
            <a:pPr algn="l">
              <a:spcBef>
                <a:spcPts val="0"/>
              </a:spcBef>
              <a:spcAft>
                <a:spcPts val="0"/>
              </a:spcAft>
            </a:pPr>
            <a:r>
              <a:rPr sz="1076" b="1">
                <a:solidFill>
                  <a:srgbClr val="2D3748"/>
                </a:solidFill>
              </a:rPr>
              <a:t>Total Advances from Customers</a:t>
            </a:r>
          </a:p>
        </p:txBody>
      </p:sp>
      <p:sp>
        <p:nvSpPr>
          <p:cNvPr id="10" name="TextBox 9"/>
          <p:cNvSpPr txBox="1"/>
          <p:nvPr/>
        </p:nvSpPr>
        <p:spPr>
          <a:xfrm>
            <a:off x="1354632" y="3128962"/>
            <a:ext cx="4233227" cy="285750"/>
          </a:xfrm>
          <a:prstGeom prst="rect">
            <a:avLst/>
          </a:prstGeom>
          <a:noFill/>
        </p:spPr>
        <p:txBody>
          <a:bodyPr wrap="square" anchor="ctr" lIns="73152" rIns="73152" tIns="54864" bIns="54864">
            <a:spAutoFit/>
          </a:bodyPr>
          <a:lstStyle/>
          <a:p>
            <a:pPr algn="l">
              <a:spcBef>
                <a:spcPts val="0"/>
              </a:spcBef>
              <a:spcAft>
                <a:spcPts val="650"/>
              </a:spcAft>
            </a:pPr>
            <a:r>
              <a:rPr sz="1913" b="1">
                <a:solidFill>
                  <a:srgbClr val="4299E1"/>
                </a:solidFill>
              </a:rPr>
              <a:t>AZN 101,767k</a:t>
            </a:r>
          </a:p>
        </p:txBody>
      </p:sp>
      <p:sp>
        <p:nvSpPr>
          <p:cNvPr id="11" name="TextBox 10"/>
          <p:cNvSpPr txBox="1"/>
          <p:nvPr/>
        </p:nvSpPr>
        <p:spPr>
          <a:xfrm>
            <a:off x="1354632" y="3486150"/>
            <a:ext cx="4233227" cy="642937"/>
          </a:xfrm>
          <a:prstGeom prst="rect">
            <a:avLst/>
          </a:prstGeom>
          <a:noFill/>
        </p:spPr>
        <p:txBody>
          <a:bodyPr wrap="square" anchor="ctr" lIns="73152" rIns="73152" tIns="54864" bIns="54864">
            <a:spAutoFit/>
          </a:bodyPr>
          <a:lstStyle/>
          <a:p>
            <a:pPr algn="l">
              <a:lnSpc>
                <a:spcPts val="1430"/>
              </a:lnSpc>
              <a:spcBef>
                <a:spcPts val="0"/>
              </a:spcBef>
              <a:spcAft>
                <a:spcPts val="0"/>
              </a:spcAft>
            </a:pPr>
            <a:r>
              <a:rPr sz="956" b="0">
                <a:solidFill>
                  <a:srgbClr val="4A5568"/>
                </a:solidFill>
              </a:rPr>
              <a:t>Critical funding mechanism for operations, with significant reliance on upfront payments from state-backed contracts</a:t>
            </a:r>
          </a:p>
        </p:txBody>
      </p:sp>
      <p:sp>
        <p:nvSpPr>
          <p:cNvPr id="12" name="Rounded Rectangle 11"/>
          <p:cNvSpPr/>
          <p:nvPr/>
        </p:nvSpPr>
        <p:spPr>
          <a:xfrm>
            <a:off x="6265176" y="2550318"/>
            <a:ext cx="4910543" cy="1721643"/>
          </a:xfrm>
          <a:prstGeom prst="roundRect">
            <a:avLst>
              <a:gd name="adj" fmla="val 6639"/>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13" name="Picture 12" descr="image.png"/>
          <p:cNvPicPr>
            <a:picLocks noChangeAspect="1"/>
          </p:cNvPicPr>
          <p:nvPr/>
        </p:nvPicPr>
        <p:blipFill>
          <a:blip r:embed="rId3">
            <a:alphaModFix amt="100000"/>
          </a:blip>
          <a:stretch>
            <a:fillRect/>
          </a:stretch>
        </p:blipFill>
        <p:spPr>
          <a:xfrm>
            <a:off x="6603834" y="2731770"/>
            <a:ext cx="406389" cy="94297"/>
          </a:xfrm>
          <a:prstGeom prst="rect">
            <a:avLst/>
          </a:prstGeom>
        </p:spPr>
      </p:pic>
      <p:sp>
        <p:nvSpPr>
          <p:cNvPr id="14" name="TextBox 13"/>
          <p:cNvSpPr txBox="1"/>
          <p:nvPr/>
        </p:nvSpPr>
        <p:spPr>
          <a:xfrm>
            <a:off x="7179553" y="2700337"/>
            <a:ext cx="2218211" cy="164306"/>
          </a:xfrm>
          <a:prstGeom prst="rect">
            <a:avLst/>
          </a:prstGeom>
          <a:noFill/>
        </p:spPr>
        <p:txBody>
          <a:bodyPr wrap="none" anchor="ctr" lIns="73152" rIns="73152" tIns="54864" bIns="54864">
            <a:spAutoFit/>
          </a:bodyPr>
          <a:lstStyle/>
          <a:p>
            <a:pPr algn="l">
              <a:spcBef>
                <a:spcPts val="0"/>
              </a:spcBef>
              <a:spcAft>
                <a:spcPts val="0"/>
              </a:spcAft>
            </a:pPr>
            <a:r>
              <a:rPr sz="1076" b="1">
                <a:solidFill>
                  <a:srgbClr val="2D3748"/>
                </a:solidFill>
              </a:rPr>
              <a:t>Total Borrowings</a:t>
            </a:r>
          </a:p>
        </p:txBody>
      </p:sp>
      <p:sp>
        <p:nvSpPr>
          <p:cNvPr id="15" name="TextBox 14"/>
          <p:cNvSpPr txBox="1"/>
          <p:nvPr/>
        </p:nvSpPr>
        <p:spPr>
          <a:xfrm>
            <a:off x="6603834" y="2971800"/>
            <a:ext cx="4233227" cy="285750"/>
          </a:xfrm>
          <a:prstGeom prst="rect">
            <a:avLst/>
          </a:prstGeom>
          <a:noFill/>
        </p:spPr>
        <p:txBody>
          <a:bodyPr wrap="square" anchor="ctr" lIns="73152" rIns="73152" tIns="54864" bIns="54864">
            <a:spAutoFit/>
          </a:bodyPr>
          <a:lstStyle/>
          <a:p>
            <a:pPr algn="l">
              <a:spcBef>
                <a:spcPts val="0"/>
              </a:spcBef>
              <a:spcAft>
                <a:spcPts val="650"/>
              </a:spcAft>
            </a:pPr>
            <a:r>
              <a:rPr sz="1913" b="1">
                <a:solidFill>
                  <a:srgbClr val="4299E1"/>
                </a:solidFill>
              </a:rPr>
              <a:t>AZN 50,447k</a:t>
            </a:r>
          </a:p>
        </p:txBody>
      </p:sp>
      <p:sp>
        <p:nvSpPr>
          <p:cNvPr id="16" name="TextBox 15"/>
          <p:cNvSpPr txBox="1"/>
          <p:nvPr/>
        </p:nvSpPr>
        <p:spPr>
          <a:xfrm>
            <a:off x="6603834" y="3328987"/>
            <a:ext cx="4233227" cy="478631"/>
          </a:xfrm>
          <a:prstGeom prst="rect">
            <a:avLst/>
          </a:prstGeom>
          <a:noFill/>
        </p:spPr>
        <p:txBody>
          <a:bodyPr wrap="square" anchor="ctr" lIns="73152" rIns="73152" tIns="54864" bIns="54864">
            <a:spAutoFit/>
          </a:bodyPr>
          <a:lstStyle/>
          <a:p>
            <a:pPr algn="l">
              <a:lnSpc>
                <a:spcPts val="1430"/>
              </a:lnSpc>
              <a:spcBef>
                <a:spcPts val="0"/>
              </a:spcBef>
              <a:spcAft>
                <a:spcPts val="0"/>
              </a:spcAft>
            </a:pPr>
            <a:r>
              <a:rPr sz="956" b="0">
                <a:solidFill>
                  <a:srgbClr val="4A5568"/>
                </a:solidFill>
              </a:rPr>
              <a:t>Minimal reliance on traditional bank financing compared to customer advances and trade credit</a:t>
            </a:r>
          </a:p>
        </p:txBody>
      </p:sp>
      <p:sp>
        <p:nvSpPr>
          <p:cNvPr id="17" name="Rounded Rectangle 16"/>
          <p:cNvSpPr/>
          <p:nvPr/>
        </p:nvSpPr>
        <p:spPr>
          <a:xfrm>
            <a:off x="1015974" y="4414837"/>
            <a:ext cx="4910543" cy="1400175"/>
          </a:xfrm>
          <a:prstGeom prst="roundRect">
            <a:avLst>
              <a:gd name="adj" fmla="val 8163"/>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18" name="Picture 17" descr="image.png"/>
          <p:cNvPicPr>
            <a:picLocks noChangeAspect="1"/>
          </p:cNvPicPr>
          <p:nvPr/>
        </p:nvPicPr>
        <p:blipFill>
          <a:blip r:embed="rId4">
            <a:alphaModFix amt="100000"/>
          </a:blip>
          <a:stretch>
            <a:fillRect/>
          </a:stretch>
        </p:blipFill>
        <p:spPr>
          <a:xfrm>
            <a:off x="1354632" y="4570571"/>
            <a:ext cx="406389" cy="145732"/>
          </a:xfrm>
          <a:prstGeom prst="rect">
            <a:avLst/>
          </a:prstGeom>
        </p:spPr>
      </p:pic>
      <p:sp>
        <p:nvSpPr>
          <p:cNvPr id="19" name="TextBox 18"/>
          <p:cNvSpPr txBox="1"/>
          <p:nvPr/>
        </p:nvSpPr>
        <p:spPr>
          <a:xfrm>
            <a:off x="1930351" y="4557712"/>
            <a:ext cx="2675399" cy="164306"/>
          </a:xfrm>
          <a:prstGeom prst="rect">
            <a:avLst/>
          </a:prstGeom>
          <a:noFill/>
        </p:spPr>
        <p:txBody>
          <a:bodyPr wrap="none" anchor="ctr" lIns="73152" rIns="73152" tIns="54864" bIns="54864">
            <a:spAutoFit/>
          </a:bodyPr>
          <a:lstStyle/>
          <a:p>
            <a:pPr algn="l">
              <a:spcBef>
                <a:spcPts val="0"/>
              </a:spcBef>
              <a:spcAft>
                <a:spcPts val="0"/>
              </a:spcAft>
            </a:pPr>
            <a:r>
              <a:rPr sz="1076" b="1">
                <a:solidFill>
                  <a:srgbClr val="2D3748"/>
                </a:solidFill>
              </a:rPr>
              <a:t>Total Trade Payables</a:t>
            </a:r>
          </a:p>
        </p:txBody>
      </p:sp>
      <p:sp>
        <p:nvSpPr>
          <p:cNvPr id="20" name="TextBox 19"/>
          <p:cNvSpPr txBox="1"/>
          <p:nvPr/>
        </p:nvSpPr>
        <p:spPr>
          <a:xfrm>
            <a:off x="1354632" y="4836318"/>
            <a:ext cx="4233227" cy="285750"/>
          </a:xfrm>
          <a:prstGeom prst="rect">
            <a:avLst/>
          </a:prstGeom>
          <a:noFill/>
        </p:spPr>
        <p:txBody>
          <a:bodyPr wrap="square" anchor="ctr" lIns="73152" rIns="73152" tIns="54864" bIns="54864">
            <a:spAutoFit/>
          </a:bodyPr>
          <a:lstStyle/>
          <a:p>
            <a:pPr algn="l">
              <a:spcBef>
                <a:spcPts val="0"/>
              </a:spcBef>
              <a:spcAft>
                <a:spcPts val="650"/>
              </a:spcAft>
            </a:pPr>
            <a:r>
              <a:rPr sz="1913" b="1">
                <a:solidFill>
                  <a:srgbClr val="4299E1"/>
                </a:solidFill>
              </a:rPr>
              <a:t>AZN 118,343k</a:t>
            </a:r>
          </a:p>
        </p:txBody>
      </p:sp>
      <p:sp>
        <p:nvSpPr>
          <p:cNvPr id="21" name="TextBox 20"/>
          <p:cNvSpPr txBox="1"/>
          <p:nvPr/>
        </p:nvSpPr>
        <p:spPr>
          <a:xfrm>
            <a:off x="1354632" y="5193506"/>
            <a:ext cx="4233227" cy="478631"/>
          </a:xfrm>
          <a:prstGeom prst="rect">
            <a:avLst/>
          </a:prstGeom>
          <a:noFill/>
        </p:spPr>
        <p:txBody>
          <a:bodyPr wrap="square" anchor="ctr" lIns="73152" rIns="73152" tIns="54864" bIns="54864">
            <a:spAutoFit/>
          </a:bodyPr>
          <a:lstStyle/>
          <a:p>
            <a:pPr algn="l">
              <a:lnSpc>
                <a:spcPts val="1430"/>
              </a:lnSpc>
              <a:spcBef>
                <a:spcPts val="0"/>
              </a:spcBef>
              <a:spcAft>
                <a:spcPts val="0"/>
              </a:spcAft>
            </a:pPr>
            <a:r>
              <a:rPr sz="956" b="0">
                <a:solidFill>
                  <a:srgbClr val="4A5568"/>
                </a:solidFill>
              </a:rPr>
              <a:t>Greater reliance on credit from subcontractors and vendors than on traditional bank borrowings</a:t>
            </a:r>
          </a:p>
        </p:txBody>
      </p:sp>
      <p:sp>
        <p:nvSpPr>
          <p:cNvPr id="22" name="Rounded Rectangle 21"/>
          <p:cNvSpPr/>
          <p:nvPr/>
        </p:nvSpPr>
        <p:spPr>
          <a:xfrm>
            <a:off x="6265176" y="4414837"/>
            <a:ext cx="4910543" cy="1400175"/>
          </a:xfrm>
          <a:prstGeom prst="roundRect">
            <a:avLst>
              <a:gd name="adj" fmla="val 8163"/>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23" name="Picture 22" descr="image.png"/>
          <p:cNvPicPr>
            <a:picLocks noChangeAspect="1"/>
          </p:cNvPicPr>
          <p:nvPr/>
        </p:nvPicPr>
        <p:blipFill>
          <a:blip r:embed="rId5">
            <a:alphaModFix amt="100000"/>
          </a:blip>
          <a:stretch>
            <a:fillRect/>
          </a:stretch>
        </p:blipFill>
        <p:spPr>
          <a:xfrm>
            <a:off x="6603834" y="4581286"/>
            <a:ext cx="406389" cy="124301"/>
          </a:xfrm>
          <a:prstGeom prst="rect">
            <a:avLst/>
          </a:prstGeom>
        </p:spPr>
      </p:pic>
      <p:sp>
        <p:nvSpPr>
          <p:cNvPr id="24" name="TextBox 23"/>
          <p:cNvSpPr txBox="1"/>
          <p:nvPr/>
        </p:nvSpPr>
        <p:spPr>
          <a:xfrm>
            <a:off x="7179553" y="4557712"/>
            <a:ext cx="3183387" cy="164306"/>
          </a:xfrm>
          <a:prstGeom prst="rect">
            <a:avLst/>
          </a:prstGeom>
          <a:noFill/>
        </p:spPr>
        <p:txBody>
          <a:bodyPr wrap="none" anchor="ctr" lIns="73152" rIns="73152" tIns="54864" bIns="54864">
            <a:spAutoFit/>
          </a:bodyPr>
          <a:lstStyle/>
          <a:p>
            <a:pPr algn="l">
              <a:spcBef>
                <a:spcPts val="0"/>
              </a:spcBef>
              <a:spcAft>
                <a:spcPts val="0"/>
              </a:spcAft>
            </a:pPr>
            <a:r>
              <a:rPr sz="1076" b="1">
                <a:solidFill>
                  <a:srgbClr val="2D3748"/>
                </a:solidFill>
              </a:rPr>
              <a:t>Administrative Expenses</a:t>
            </a:r>
          </a:p>
        </p:txBody>
      </p:sp>
      <p:sp>
        <p:nvSpPr>
          <p:cNvPr id="25" name="TextBox 24"/>
          <p:cNvSpPr txBox="1"/>
          <p:nvPr/>
        </p:nvSpPr>
        <p:spPr>
          <a:xfrm>
            <a:off x="6603834" y="4836318"/>
            <a:ext cx="4233227" cy="285750"/>
          </a:xfrm>
          <a:prstGeom prst="rect">
            <a:avLst/>
          </a:prstGeom>
          <a:noFill/>
        </p:spPr>
        <p:txBody>
          <a:bodyPr wrap="square" anchor="ctr" lIns="73152" rIns="73152" tIns="54864" bIns="54864">
            <a:spAutoFit/>
          </a:bodyPr>
          <a:lstStyle/>
          <a:p>
            <a:pPr algn="l">
              <a:spcBef>
                <a:spcPts val="0"/>
              </a:spcBef>
              <a:spcAft>
                <a:spcPts val="650"/>
              </a:spcAft>
            </a:pPr>
            <a:r>
              <a:rPr sz="1913" b="1">
                <a:solidFill>
                  <a:srgbClr val="4299E1"/>
                </a:solidFill>
              </a:rPr>
              <a:t>AZN 30,991k</a:t>
            </a:r>
          </a:p>
        </p:txBody>
      </p:sp>
      <p:sp>
        <p:nvSpPr>
          <p:cNvPr id="26" name="TextBox 25"/>
          <p:cNvSpPr txBox="1"/>
          <p:nvPr/>
        </p:nvSpPr>
        <p:spPr>
          <a:xfrm>
            <a:off x="6603834" y="5193506"/>
            <a:ext cx="4233227" cy="478631"/>
          </a:xfrm>
          <a:prstGeom prst="rect">
            <a:avLst/>
          </a:prstGeom>
          <a:noFill/>
        </p:spPr>
        <p:txBody>
          <a:bodyPr wrap="square" anchor="ctr" lIns="73152" rIns="73152" tIns="54864" bIns="54864">
            <a:spAutoFit/>
          </a:bodyPr>
          <a:lstStyle/>
          <a:p>
            <a:pPr algn="l">
              <a:lnSpc>
                <a:spcPts val="1430"/>
              </a:lnSpc>
              <a:spcBef>
                <a:spcPts val="0"/>
              </a:spcBef>
              <a:spcAft>
                <a:spcPts val="0"/>
              </a:spcAft>
            </a:pPr>
            <a:r>
              <a:rPr sz="956" b="0">
                <a:solidFill>
                  <a:srgbClr val="4A5568"/>
                </a:solidFill>
              </a:rPr>
              <a:t>Represents approximately 8.5% of total construction revenue, indicating reasonable operational efficiency</a:t>
            </a:r>
          </a:p>
        </p:txBody>
      </p:sp>
      <p:sp>
        <p:nvSpPr>
          <p:cNvPr id="27" name="Rounded Rectangle 26"/>
          <p:cNvSpPr/>
          <p:nvPr/>
        </p:nvSpPr>
        <p:spPr>
          <a:xfrm>
            <a:off x="1015974" y="6100762"/>
            <a:ext cx="10159746" cy="1571625"/>
          </a:xfrm>
          <a:prstGeom prst="roundRect">
            <a:avLst>
              <a:gd name="adj" fmla="val 7272"/>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 name="Rounded Rectangle 27"/>
          <p:cNvSpPr/>
          <p:nvPr/>
        </p:nvSpPr>
        <p:spPr>
          <a:xfrm>
            <a:off x="1811821" y="6436518"/>
            <a:ext cx="2133546" cy="900112"/>
          </a:xfrm>
          <a:prstGeom prst="roundRect">
            <a:avLst>
              <a:gd name="adj" fmla="val 50000"/>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9" name="TextBox 28"/>
          <p:cNvSpPr txBox="1"/>
          <p:nvPr/>
        </p:nvSpPr>
        <p:spPr>
          <a:xfrm>
            <a:off x="1811821" y="6436518"/>
            <a:ext cx="2133546" cy="900112"/>
          </a:xfrm>
          <a:prstGeom prst="rect">
            <a:avLst/>
          </a:prstGeom>
          <a:noFill/>
        </p:spPr>
        <p:txBody>
          <a:bodyPr wrap="square" anchor="ctr" lIns="73152" rIns="73152" tIns="54864" bIns="54864">
            <a:spAutoFit/>
          </a:bodyPr>
          <a:lstStyle/>
          <a:p>
            <a:pPr algn="l">
              <a:spcBef>
                <a:spcPts val="0"/>
              </a:spcBef>
              <a:spcAft>
                <a:spcPts val="0"/>
              </a:spcAft>
            </a:pPr>
            <a:r>
              <a:rPr sz="1435" b="1">
                <a:solidFill>
                  <a:srgbClr val="1A365D"/>
                </a:solidFill>
              </a:rPr>
              <a:t>100%</a:t>
            </a:r>
          </a:p>
        </p:txBody>
      </p:sp>
      <p:sp>
        <p:nvSpPr>
          <p:cNvPr id="30" name="TextBox 29"/>
          <p:cNvSpPr txBox="1"/>
          <p:nvPr/>
        </p:nvSpPr>
        <p:spPr>
          <a:xfrm>
            <a:off x="4741214" y="6322218"/>
            <a:ext cx="6095847" cy="164306"/>
          </a:xfrm>
          <a:prstGeom prst="rect">
            <a:avLst/>
          </a:prstGeom>
          <a:noFill/>
        </p:spPr>
        <p:txBody>
          <a:bodyPr wrap="none" anchor="ctr" lIns="73152" rIns="73152" tIns="54864" bIns="54864">
            <a:spAutoFit/>
          </a:bodyPr>
          <a:lstStyle/>
          <a:p>
            <a:pPr algn="l">
              <a:spcBef>
                <a:spcPts val="0"/>
              </a:spcBef>
              <a:spcAft>
                <a:spcPts val="975"/>
              </a:spcAft>
            </a:pPr>
            <a:r>
              <a:rPr sz="1076" b="1">
                <a:solidFill>
                  <a:srgbClr val="2D3748"/>
                </a:solidFill>
              </a:rPr>
              <a:t>Customer Advances by Country (2022)</a:t>
            </a:r>
          </a:p>
        </p:txBody>
      </p:sp>
      <p:sp>
        <p:nvSpPr>
          <p:cNvPr id="31" name="Rounded Rectangle 30"/>
          <p:cNvSpPr/>
          <p:nvPr/>
        </p:nvSpPr>
        <p:spPr>
          <a:xfrm>
            <a:off x="4741214" y="6607968"/>
            <a:ext cx="270926" cy="114300"/>
          </a:xfrm>
          <a:prstGeom prst="roundRect">
            <a:avLst>
              <a:gd name="adj" fmla="val 50000"/>
            </a:avLst>
          </a:prstGeom>
          <a:solidFill>
            <a:srgbClr val="4299E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2" name="TextBox 31"/>
          <p:cNvSpPr txBox="1"/>
          <p:nvPr/>
        </p:nvSpPr>
        <p:spPr>
          <a:xfrm>
            <a:off x="5181470" y="6593681"/>
            <a:ext cx="3962300" cy="142875"/>
          </a:xfrm>
          <a:prstGeom prst="rect">
            <a:avLst/>
          </a:prstGeom>
          <a:noFill/>
        </p:spPr>
        <p:txBody>
          <a:bodyPr wrap="square" anchor="ctr" lIns="73152" rIns="73152" tIns="54864" bIns="54864">
            <a:spAutoFit/>
          </a:bodyPr>
          <a:lstStyle/>
          <a:p>
            <a:pPr algn="l">
              <a:spcBef>
                <a:spcPts val="0"/>
              </a:spcBef>
              <a:spcAft>
                <a:spcPts val="0"/>
              </a:spcAft>
            </a:pPr>
            <a:r>
              <a:rPr sz="956" b="0">
                <a:solidFill>
                  <a:srgbClr val="4A5568"/>
                </a:solidFill>
              </a:rPr>
              <a:t>Serbia: AZN 75,422 thousand (74%)</a:t>
            </a:r>
          </a:p>
        </p:txBody>
      </p:sp>
      <p:sp>
        <p:nvSpPr>
          <p:cNvPr id="33" name="Rounded Rectangle 32"/>
          <p:cNvSpPr/>
          <p:nvPr/>
        </p:nvSpPr>
        <p:spPr>
          <a:xfrm>
            <a:off x="4741214" y="6822281"/>
            <a:ext cx="270926" cy="114300"/>
          </a:xfrm>
          <a:prstGeom prst="roundRect">
            <a:avLst>
              <a:gd name="adj" fmla="val 50000"/>
            </a:avLst>
          </a:prstGeom>
          <a:solidFill>
            <a:srgbClr val="48BB7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4" name="TextBox 33"/>
          <p:cNvSpPr txBox="1"/>
          <p:nvPr/>
        </p:nvSpPr>
        <p:spPr>
          <a:xfrm>
            <a:off x="5181470" y="6807993"/>
            <a:ext cx="4419489" cy="142875"/>
          </a:xfrm>
          <a:prstGeom prst="rect">
            <a:avLst/>
          </a:prstGeom>
          <a:noFill/>
        </p:spPr>
        <p:txBody>
          <a:bodyPr wrap="square" anchor="ctr" lIns="73152" rIns="73152" tIns="54864" bIns="54864">
            <a:spAutoFit/>
          </a:bodyPr>
          <a:lstStyle/>
          <a:p>
            <a:pPr algn="l">
              <a:spcBef>
                <a:spcPts val="0"/>
              </a:spcBef>
              <a:spcAft>
                <a:spcPts val="0"/>
              </a:spcAft>
            </a:pPr>
            <a:r>
              <a:rPr sz="956" b="0">
                <a:solidFill>
                  <a:srgbClr val="4A5568"/>
                </a:solidFill>
              </a:rPr>
              <a:t>Azerbaijan: AZN 21,368 thousand (21%)</a:t>
            </a:r>
          </a:p>
        </p:txBody>
      </p:sp>
      <p:sp>
        <p:nvSpPr>
          <p:cNvPr id="35" name="Rounded Rectangle 34"/>
          <p:cNvSpPr/>
          <p:nvPr/>
        </p:nvSpPr>
        <p:spPr>
          <a:xfrm>
            <a:off x="4741214" y="7036593"/>
            <a:ext cx="270926" cy="114300"/>
          </a:xfrm>
          <a:prstGeom prst="roundRect">
            <a:avLst>
              <a:gd name="adj" fmla="val 50000"/>
            </a:avLst>
          </a:prstGeom>
          <a:solidFill>
            <a:srgbClr val="ED893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6" name="TextBox 35"/>
          <p:cNvSpPr txBox="1"/>
          <p:nvPr/>
        </p:nvSpPr>
        <p:spPr>
          <a:xfrm>
            <a:off x="5181470" y="7022306"/>
            <a:ext cx="4385623" cy="142875"/>
          </a:xfrm>
          <a:prstGeom prst="rect">
            <a:avLst/>
          </a:prstGeom>
          <a:noFill/>
        </p:spPr>
        <p:txBody>
          <a:bodyPr wrap="square" anchor="ctr" lIns="73152" rIns="73152" tIns="54864" bIns="54864">
            <a:spAutoFit/>
          </a:bodyPr>
          <a:lstStyle/>
          <a:p>
            <a:pPr algn="l">
              <a:spcBef>
                <a:spcPts val="0"/>
              </a:spcBef>
              <a:spcAft>
                <a:spcPts val="0"/>
              </a:spcAft>
            </a:pPr>
            <a:r>
              <a:rPr sz="956" b="0">
                <a:solidFill>
                  <a:srgbClr val="4A5568"/>
                </a:solidFill>
              </a:rPr>
              <a:t>Kyrgyzstan: AZN 3,575 thousand (3.5%)</a:t>
            </a:r>
          </a:p>
        </p:txBody>
      </p:sp>
      <p:sp>
        <p:nvSpPr>
          <p:cNvPr id="37" name="Rounded Rectangle 36"/>
          <p:cNvSpPr/>
          <p:nvPr/>
        </p:nvSpPr>
        <p:spPr>
          <a:xfrm>
            <a:off x="4741214" y="7250906"/>
            <a:ext cx="270926" cy="114300"/>
          </a:xfrm>
          <a:prstGeom prst="roundRect">
            <a:avLst>
              <a:gd name="adj" fmla="val 50000"/>
            </a:avLst>
          </a:prstGeom>
          <a:solidFill>
            <a:srgbClr val="9F7AE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8" name="TextBox 37"/>
          <p:cNvSpPr txBox="1"/>
          <p:nvPr/>
        </p:nvSpPr>
        <p:spPr>
          <a:xfrm>
            <a:off x="5181470" y="7236618"/>
            <a:ext cx="4046965" cy="142875"/>
          </a:xfrm>
          <a:prstGeom prst="rect">
            <a:avLst/>
          </a:prstGeom>
          <a:noFill/>
        </p:spPr>
        <p:txBody>
          <a:bodyPr wrap="square" anchor="ctr" lIns="73152" rIns="73152" tIns="54864" bIns="54864">
            <a:spAutoFit/>
          </a:bodyPr>
          <a:lstStyle/>
          <a:p>
            <a:pPr algn="l">
              <a:spcBef>
                <a:spcPts val="0"/>
              </a:spcBef>
              <a:spcAft>
                <a:spcPts val="0"/>
              </a:spcAft>
            </a:pPr>
            <a:r>
              <a:rPr sz="956" b="0">
                <a:solidFill>
                  <a:srgbClr val="4A5568"/>
                </a:solidFill>
              </a:rPr>
              <a:t>Ukraine: AZN 1,402 thousand (1.5%)</a:t>
            </a:r>
          </a:p>
        </p:txBody>
      </p:sp>
      <p:sp>
        <p:nvSpPr>
          <p:cNvPr id="39" name="Rounded Rectangle 38"/>
          <p:cNvSpPr/>
          <p:nvPr/>
        </p:nvSpPr>
        <p:spPr>
          <a:xfrm>
            <a:off x="1015974" y="7958137"/>
            <a:ext cx="10159746" cy="1221581"/>
          </a:xfrm>
          <a:prstGeom prst="roundRect">
            <a:avLst>
              <a:gd name="adj" fmla="val 4678"/>
            </a:avLst>
          </a:prstGeom>
          <a:solidFill>
            <a:srgbClr val="4299E1">
              <a:alpha val="1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0" name="Round Same Side Corner Rectangle 39"/>
          <p:cNvSpPr/>
          <p:nvPr/>
        </p:nvSpPr>
        <p:spPr>
          <a:xfrm rot="16200000">
            <a:off x="471224" y="8502887"/>
            <a:ext cx="1221581" cy="132080"/>
          </a:xfrm>
          <a:prstGeom prst="round2SameRect">
            <a:avLst>
              <a:gd name="adj1" fmla="val 50000"/>
              <a:gd name="adj2" fmla="val 0"/>
            </a:avLst>
          </a:prstGeom>
          <a:solidFill>
            <a:srgbClr val="4299E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1" name="TextBox 40"/>
          <p:cNvSpPr txBox="1"/>
          <p:nvPr/>
        </p:nvSpPr>
        <p:spPr>
          <a:xfrm>
            <a:off x="1422364" y="8101012"/>
            <a:ext cx="9414697" cy="178593"/>
          </a:xfrm>
          <a:prstGeom prst="rect">
            <a:avLst/>
          </a:prstGeom>
          <a:noFill/>
        </p:spPr>
        <p:txBody>
          <a:bodyPr wrap="none" anchor="ctr" lIns="73152" rIns="73152" tIns="54864" bIns="54864">
            <a:spAutoFit/>
          </a:bodyPr>
          <a:lstStyle/>
          <a:p>
            <a:pPr algn="l">
              <a:spcBef>
                <a:spcPts val="0"/>
              </a:spcBef>
              <a:spcAft>
                <a:spcPts val="650"/>
              </a:spcAft>
            </a:pPr>
            <a:r>
              <a:rPr sz="1196" b="1">
                <a:solidFill>
                  <a:srgbClr val="2D3748"/>
                </a:solidFill>
              </a:rPr>
              <a:t>Financial Model Analysis</a:t>
            </a:r>
          </a:p>
        </p:txBody>
      </p:sp>
      <p:sp>
        <p:nvSpPr>
          <p:cNvPr id="42" name="TextBox 41"/>
          <p:cNvSpPr txBox="1"/>
          <p:nvPr/>
        </p:nvSpPr>
        <p:spPr>
          <a:xfrm>
            <a:off x="1422364" y="8351043"/>
            <a:ext cx="9414697" cy="685800"/>
          </a:xfrm>
          <a:prstGeom prst="rect">
            <a:avLst/>
          </a:prstGeom>
          <a:noFill/>
        </p:spPr>
        <p:txBody>
          <a:bodyPr wrap="square" anchor="ctr" lIns="73152" rIns="73152" tIns="54864" bIns="54864">
            <a:spAutoFit/>
          </a:bodyPr>
          <a:lstStyle/>
          <a:p>
            <a:pPr algn="l">
              <a:lnSpc>
                <a:spcPts val="1560"/>
              </a:lnSpc>
              <a:spcBef>
                <a:spcPts val="0"/>
              </a:spcBef>
              <a:spcAft>
                <a:spcPts val="0"/>
              </a:spcAft>
            </a:pPr>
            <a:r>
              <a:rPr sz="956" b="0">
                <a:solidFill>
                  <a:srgbClr val="4A5568"/>
                </a:solidFill>
              </a:rPr>
              <a:t>Designation as "unfunded" by market analysts is a misnomer; company operates on a unique model of securing large, state-backed contracts with significant advances, effectively providing necessary capital without traditional venture funding</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5F7FA"/>
            </a:gs>
          </a:gsLst>
          <a:lin scaled="0" ang="8100000"/>
        </a:gradFill>
        <a:effectLst/>
      </p:bgPr>
    </p:bg>
    <p:spTree>
      <p:nvGrpSpPr>
        <p:cNvPr id="1" name=""/>
        <p:cNvGrpSpPr/>
        <p:nvPr/>
      </p:nvGrpSpPr>
      <p:grpSpPr/>
      <p:sp>
        <p:nvSpPr>
          <p:cNvPr id="2" name="TextBox 1"/>
          <p:cNvSpPr txBox="1"/>
          <p:nvPr/>
        </p:nvSpPr>
        <p:spPr>
          <a:xfrm>
            <a:off x="1015974" y="285750"/>
            <a:ext cx="10159746" cy="742950"/>
          </a:xfrm>
          <a:prstGeom prst="rect">
            <a:avLst/>
          </a:prstGeom>
          <a:noFill/>
        </p:spPr>
        <p:txBody>
          <a:bodyPr wrap="none" anchor="ctr" lIns="73152" rIns="73152" tIns="54864" bIns="54864">
            <a:spAutoFit/>
          </a:bodyPr>
          <a:lstStyle/>
          <a:p>
            <a:pPr algn="l">
              <a:spcBef>
                <a:spcPts val="0"/>
              </a:spcBef>
              <a:spcAft>
                <a:spcPts val="650"/>
              </a:spcAft>
            </a:pPr>
            <a:r>
              <a:rPr sz="2511" b="1">
                <a:solidFill>
                  <a:srgbClr val="1A365D"/>
                </a:solidFill>
              </a:rPr>
              <a:t>Leadership, Corporate Governance, and Ownership</a:t>
            </a:r>
          </a:p>
        </p:txBody>
      </p:sp>
      <p:pic>
        <p:nvPicPr>
          <p:cNvPr id="3" name="Picture 2" descr="image.png"/>
          <p:cNvPicPr>
            <a:picLocks noChangeAspect="1"/>
          </p:cNvPicPr>
          <p:nvPr/>
        </p:nvPicPr>
        <p:blipFill>
          <a:blip r:embed="rId2">
            <a:alphaModFix amt="100000"/>
          </a:blip>
          <a:stretch>
            <a:fillRect/>
          </a:stretch>
        </p:blipFill>
        <p:spPr>
          <a:xfrm>
            <a:off x="1015974" y="1279041"/>
            <a:ext cx="474121" cy="156541"/>
          </a:xfrm>
          <a:prstGeom prst="rect">
            <a:avLst/>
          </a:prstGeom>
        </p:spPr>
      </p:pic>
      <p:sp>
        <p:nvSpPr>
          <p:cNvPr id="4" name="TextBox 3"/>
          <p:cNvSpPr txBox="1"/>
          <p:nvPr/>
        </p:nvSpPr>
        <p:spPr>
          <a:xfrm>
            <a:off x="1744089" y="1243012"/>
            <a:ext cx="6163579" cy="221456"/>
          </a:xfrm>
          <a:prstGeom prst="rect">
            <a:avLst/>
          </a:prstGeom>
          <a:noFill/>
        </p:spPr>
        <p:txBody>
          <a:bodyPr wrap="none" anchor="ctr" lIns="73152" rIns="73152" tIns="54864" bIns="54864">
            <a:spAutoFit/>
          </a:bodyPr>
          <a:lstStyle/>
          <a:p>
            <a:pPr algn="l">
              <a:spcBef>
                <a:spcPts val="0"/>
              </a:spcBef>
              <a:spcAft>
                <a:spcPts val="0"/>
              </a:spcAft>
            </a:pPr>
            <a:r>
              <a:rPr sz="1435" b="1">
                <a:solidFill>
                  <a:srgbClr val="2D3748"/>
                </a:solidFill>
              </a:rPr>
              <a:t>Founding and Historical Leadership</a:t>
            </a:r>
          </a:p>
        </p:txBody>
      </p:sp>
      <p:sp>
        <p:nvSpPr>
          <p:cNvPr id="5" name="Rounded Rectangle 4"/>
          <p:cNvSpPr/>
          <p:nvPr/>
        </p:nvSpPr>
        <p:spPr>
          <a:xfrm>
            <a:off x="1015974" y="1571625"/>
            <a:ext cx="10159746" cy="2528887"/>
          </a:xfrm>
          <a:prstGeom prst="roundRect">
            <a:avLst>
              <a:gd name="adj" fmla="val 4519"/>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1354632" y="1714500"/>
            <a:ext cx="9482429" cy="178593"/>
          </a:xfrm>
          <a:prstGeom prst="rect">
            <a:avLst/>
          </a:prstGeom>
          <a:noFill/>
        </p:spPr>
        <p:txBody>
          <a:bodyPr wrap="none" anchor="ctr" lIns="73152" rIns="73152" tIns="54864" bIns="54864">
            <a:spAutoFit/>
          </a:bodyPr>
          <a:lstStyle/>
          <a:p>
            <a:pPr algn="l">
              <a:spcBef>
                <a:spcPts val="0"/>
              </a:spcBef>
              <a:spcAft>
                <a:spcPts val="650"/>
              </a:spcAft>
            </a:pPr>
            <a:r>
              <a:rPr sz="1104"/>
              <a:t>  </a:t>
            </a:r>
            <a:r>
              <a:rPr sz="1196" b="1">
                <a:solidFill>
                  <a:srgbClr val="2D3748"/>
                </a:solidFill>
              </a:rPr>
              <a:t>Professor Aliyev Ali Musa</a:t>
            </a:r>
          </a:p>
        </p:txBody>
      </p:sp>
      <p:pic>
        <p:nvPicPr>
          <p:cNvPr id="7" name="Picture 6" descr="image.png"/>
          <p:cNvPicPr>
            <a:picLocks noChangeAspect="1"/>
          </p:cNvPicPr>
          <p:nvPr/>
        </p:nvPicPr>
        <p:blipFill>
          <a:blip r:embed="rId3">
            <a:alphaModFix amt="100000"/>
          </a:blip>
          <a:stretch>
            <a:fillRect/>
          </a:stretch>
        </p:blipFill>
        <p:spPr>
          <a:xfrm>
            <a:off x="1354632" y="1747697"/>
            <a:ext cx="338658" cy="105055"/>
          </a:xfrm>
          <a:prstGeom prst="rect">
            <a:avLst/>
          </a:prstGeom>
        </p:spPr>
      </p:pic>
      <p:sp>
        <p:nvSpPr>
          <p:cNvPr id="8" name="TextBox 7"/>
          <p:cNvSpPr txBox="1"/>
          <p:nvPr/>
        </p:nvSpPr>
        <p:spPr>
          <a:xfrm>
            <a:off x="1354632" y="1964531"/>
            <a:ext cx="9482429" cy="514350"/>
          </a:xfrm>
          <a:prstGeom prst="rect">
            <a:avLst/>
          </a:prstGeom>
          <a:noFill/>
        </p:spPr>
        <p:txBody>
          <a:bodyPr wrap="square" anchor="ctr" lIns="73152" rIns="73152" tIns="54864" bIns="54864">
            <a:spAutoFit/>
          </a:bodyPr>
          <a:lstStyle/>
          <a:p>
            <a:pPr algn="l">
              <a:lnSpc>
                <a:spcPts val="1560"/>
              </a:lnSpc>
              <a:spcBef>
                <a:spcPts val="0"/>
              </a:spcBef>
              <a:spcAft>
                <a:spcPts val="650"/>
              </a:spcAft>
            </a:pPr>
            <a:r>
              <a:rPr sz="956" b="0">
                <a:solidFill>
                  <a:srgbClr val="4A5568"/>
                </a:solidFill>
              </a:rPr>
              <a:t>Prominent scientist in Azerbaijan's road industry with a doctorate in technical sciences; served as General Director from December 1999 until his death on April 23, 2016</a:t>
            </a:r>
          </a:p>
        </p:txBody>
      </p:sp>
      <p:sp>
        <p:nvSpPr>
          <p:cNvPr id="9" name="TextBox 8"/>
          <p:cNvSpPr txBox="1"/>
          <p:nvPr/>
        </p:nvSpPr>
        <p:spPr>
          <a:xfrm>
            <a:off x="1354632" y="2614612"/>
            <a:ext cx="1015974" cy="178593"/>
          </a:xfrm>
          <a:prstGeom prst="rect">
            <a:avLst/>
          </a:prstGeom>
          <a:noFill/>
        </p:spPr>
        <p:txBody>
          <a:bodyPr wrap="square" anchor="ctr" lIns="73152" rIns="73152" tIns="54864" bIns="54864">
            <a:spAutoFit/>
          </a:bodyPr>
          <a:lstStyle/>
          <a:p>
            <a:pPr algn="l">
              <a:spcBef>
                <a:spcPts val="0"/>
              </a:spcBef>
              <a:spcAft>
                <a:spcPts val="0"/>
              </a:spcAft>
            </a:pPr>
            <a:r>
              <a:rPr sz="1196" b="1">
                <a:solidFill>
                  <a:srgbClr val="4299E1"/>
                </a:solidFill>
              </a:rPr>
              <a:t>1995</a:t>
            </a:r>
          </a:p>
        </p:txBody>
      </p:sp>
      <p:sp>
        <p:nvSpPr>
          <p:cNvPr id="10" name="Rounded Rectangle 9"/>
          <p:cNvSpPr/>
          <p:nvPr/>
        </p:nvSpPr>
        <p:spPr>
          <a:xfrm>
            <a:off x="2370607" y="2550318"/>
            <a:ext cx="8466455" cy="314325"/>
          </a:xfrm>
          <a:prstGeom prst="roundRect">
            <a:avLst>
              <a:gd name="adj" fmla="val 36363"/>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2370607" y="2550318"/>
            <a:ext cx="8466455" cy="314325"/>
          </a:xfrm>
          <a:prstGeom prst="rect">
            <a:avLst/>
          </a:prstGeom>
          <a:noFill/>
        </p:spPr>
        <p:txBody>
          <a:bodyPr wrap="square" anchor="ctr" lIns="73152" rIns="73152" tIns="54864" bIns="54864">
            <a:spAutoFit/>
          </a:bodyPr>
          <a:lstStyle/>
          <a:p>
            <a:pPr algn="l">
              <a:spcBef>
                <a:spcPts val="0"/>
              </a:spcBef>
              <a:spcAft>
                <a:spcPts val="0"/>
              </a:spcAft>
            </a:pPr>
            <a:r>
              <a:rPr sz="956" b="0">
                <a:solidFill>
                  <a:srgbClr val="2C3E50"/>
                </a:solidFill>
              </a:rPr>
              <a:t>Company established as a German-Azerbaijani joint venture</a:t>
            </a:r>
          </a:p>
        </p:txBody>
      </p:sp>
      <p:sp>
        <p:nvSpPr>
          <p:cNvPr id="12" name="TextBox 11"/>
          <p:cNvSpPr txBox="1"/>
          <p:nvPr/>
        </p:nvSpPr>
        <p:spPr>
          <a:xfrm>
            <a:off x="1354632" y="3043237"/>
            <a:ext cx="1015974" cy="178593"/>
          </a:xfrm>
          <a:prstGeom prst="rect">
            <a:avLst/>
          </a:prstGeom>
          <a:noFill/>
        </p:spPr>
        <p:txBody>
          <a:bodyPr wrap="square" anchor="ctr" lIns="73152" rIns="73152" tIns="54864" bIns="54864">
            <a:spAutoFit/>
          </a:bodyPr>
          <a:lstStyle/>
          <a:p>
            <a:pPr algn="l">
              <a:spcBef>
                <a:spcPts val="0"/>
              </a:spcBef>
              <a:spcAft>
                <a:spcPts val="0"/>
              </a:spcAft>
            </a:pPr>
            <a:r>
              <a:rPr sz="1196" b="1">
                <a:solidFill>
                  <a:srgbClr val="4299E1"/>
                </a:solidFill>
              </a:rPr>
              <a:t>1999</a:t>
            </a:r>
          </a:p>
        </p:txBody>
      </p:sp>
      <p:sp>
        <p:nvSpPr>
          <p:cNvPr id="13" name="Rounded Rectangle 12"/>
          <p:cNvSpPr/>
          <p:nvPr/>
        </p:nvSpPr>
        <p:spPr>
          <a:xfrm>
            <a:off x="2370607" y="2971800"/>
            <a:ext cx="8466455" cy="314325"/>
          </a:xfrm>
          <a:prstGeom prst="roundRect">
            <a:avLst>
              <a:gd name="adj" fmla="val 36363"/>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2370607" y="2971800"/>
            <a:ext cx="8466455" cy="314325"/>
          </a:xfrm>
          <a:prstGeom prst="rect">
            <a:avLst/>
          </a:prstGeom>
          <a:noFill/>
        </p:spPr>
        <p:txBody>
          <a:bodyPr wrap="square" anchor="ctr" lIns="73152" rIns="73152" tIns="54864" bIns="54864">
            <a:spAutoFit/>
          </a:bodyPr>
          <a:lstStyle/>
          <a:p>
            <a:pPr algn="l">
              <a:spcBef>
                <a:spcPts val="0"/>
              </a:spcBef>
              <a:spcAft>
                <a:spcPts val="0"/>
              </a:spcAft>
            </a:pPr>
            <a:r>
              <a:rPr sz="956" b="0">
                <a:solidFill>
                  <a:srgbClr val="2C3E50"/>
                </a:solidFill>
              </a:rPr>
              <a:t>Professor Aliyev appointed as General Director</a:t>
            </a:r>
          </a:p>
        </p:txBody>
      </p:sp>
      <p:sp>
        <p:nvSpPr>
          <p:cNvPr id="15" name="TextBox 14"/>
          <p:cNvSpPr txBox="1"/>
          <p:nvPr/>
        </p:nvSpPr>
        <p:spPr>
          <a:xfrm>
            <a:off x="1354632" y="3529012"/>
            <a:ext cx="1015974" cy="178593"/>
          </a:xfrm>
          <a:prstGeom prst="rect">
            <a:avLst/>
          </a:prstGeom>
          <a:noFill/>
        </p:spPr>
        <p:txBody>
          <a:bodyPr wrap="square" anchor="ctr" lIns="73152" rIns="73152" tIns="54864" bIns="54864">
            <a:spAutoFit/>
          </a:bodyPr>
          <a:lstStyle/>
          <a:p>
            <a:pPr algn="l">
              <a:spcBef>
                <a:spcPts val="0"/>
              </a:spcBef>
              <a:spcAft>
                <a:spcPts val="0"/>
              </a:spcAft>
            </a:pPr>
            <a:r>
              <a:rPr sz="1196" b="1">
                <a:solidFill>
                  <a:srgbClr val="4299E1"/>
                </a:solidFill>
              </a:rPr>
              <a:t>2016</a:t>
            </a:r>
          </a:p>
        </p:txBody>
      </p:sp>
      <p:sp>
        <p:nvSpPr>
          <p:cNvPr id="16" name="Rounded Rectangle 15"/>
          <p:cNvSpPr/>
          <p:nvPr/>
        </p:nvSpPr>
        <p:spPr>
          <a:xfrm>
            <a:off x="2370607" y="3393281"/>
            <a:ext cx="8466455" cy="457200"/>
          </a:xfrm>
          <a:prstGeom prst="roundRect">
            <a:avLst>
              <a:gd name="adj" fmla="val 25000"/>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 name="TextBox 16"/>
          <p:cNvSpPr txBox="1"/>
          <p:nvPr/>
        </p:nvSpPr>
        <p:spPr>
          <a:xfrm>
            <a:off x="2370607" y="3393281"/>
            <a:ext cx="8466455" cy="457200"/>
          </a:xfrm>
          <a:prstGeom prst="rect">
            <a:avLst/>
          </a:prstGeom>
          <a:noFill/>
        </p:spPr>
        <p:txBody>
          <a:bodyPr wrap="square" anchor="ctr" lIns="73152" rIns="73152" tIns="54864" bIns="54864">
            <a:spAutoFit/>
          </a:bodyPr>
          <a:lstStyle/>
          <a:p>
            <a:pPr algn="l">
              <a:spcBef>
                <a:spcPts val="0"/>
              </a:spcBef>
              <a:spcAft>
                <a:spcPts val="0"/>
              </a:spcAft>
            </a:pPr>
            <a:r>
              <a:rPr sz="956" b="0">
                <a:solidFill>
                  <a:srgbClr val="2C3E50"/>
                </a:solidFill>
              </a:rPr>
              <a:t>Death of founder and patent holder of activated mineral filler technology</a:t>
            </a:r>
          </a:p>
        </p:txBody>
      </p:sp>
      <p:pic>
        <p:nvPicPr>
          <p:cNvPr id="18" name="Picture 17" descr="image.png"/>
          <p:cNvPicPr>
            <a:picLocks noChangeAspect="1"/>
          </p:cNvPicPr>
          <p:nvPr/>
        </p:nvPicPr>
        <p:blipFill>
          <a:blip r:embed="rId4">
            <a:alphaModFix amt="100000"/>
          </a:blip>
          <a:stretch>
            <a:fillRect/>
          </a:stretch>
        </p:blipFill>
        <p:spPr>
          <a:xfrm>
            <a:off x="1015974" y="4493729"/>
            <a:ext cx="474121" cy="156541"/>
          </a:xfrm>
          <a:prstGeom prst="rect">
            <a:avLst/>
          </a:prstGeom>
        </p:spPr>
      </p:pic>
      <p:sp>
        <p:nvSpPr>
          <p:cNvPr id="19" name="TextBox 18"/>
          <p:cNvSpPr txBox="1"/>
          <p:nvPr/>
        </p:nvSpPr>
        <p:spPr>
          <a:xfrm>
            <a:off x="1744089" y="4457700"/>
            <a:ext cx="5046007" cy="221456"/>
          </a:xfrm>
          <a:prstGeom prst="rect">
            <a:avLst/>
          </a:prstGeom>
          <a:noFill/>
        </p:spPr>
        <p:txBody>
          <a:bodyPr wrap="none" anchor="ctr" lIns="73152" rIns="73152" tIns="54864" bIns="54864">
            <a:spAutoFit/>
          </a:bodyPr>
          <a:lstStyle/>
          <a:p>
            <a:pPr algn="l">
              <a:spcBef>
                <a:spcPts val="0"/>
              </a:spcBef>
              <a:spcAft>
                <a:spcPts val="0"/>
              </a:spcAft>
            </a:pPr>
            <a:r>
              <a:rPr sz="1435" b="1">
                <a:solidFill>
                  <a:srgbClr val="2D3748"/>
                </a:solidFill>
              </a:rPr>
              <a:t>Current Ownership Structure</a:t>
            </a:r>
          </a:p>
        </p:txBody>
      </p:sp>
      <p:sp>
        <p:nvSpPr>
          <p:cNvPr id="20" name="Rounded Rectangle 19"/>
          <p:cNvSpPr/>
          <p:nvPr/>
        </p:nvSpPr>
        <p:spPr>
          <a:xfrm>
            <a:off x="1015974" y="4786312"/>
            <a:ext cx="10159746" cy="2721768"/>
          </a:xfrm>
          <a:prstGeom prst="roundRect">
            <a:avLst>
              <a:gd name="adj" fmla="val 4199"/>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1354632" y="4929187"/>
            <a:ext cx="9482429" cy="178593"/>
          </a:xfrm>
          <a:prstGeom prst="rect">
            <a:avLst/>
          </a:prstGeom>
          <a:noFill/>
        </p:spPr>
        <p:txBody>
          <a:bodyPr wrap="none" anchor="ctr" lIns="73152" rIns="73152" tIns="54864" bIns="54864">
            <a:spAutoFit/>
          </a:bodyPr>
          <a:lstStyle/>
          <a:p>
            <a:pPr algn="l">
              <a:spcBef>
                <a:spcPts val="0"/>
              </a:spcBef>
              <a:spcAft>
                <a:spcPts val="650"/>
              </a:spcAft>
            </a:pPr>
            <a:r>
              <a:rPr sz="1104"/>
              <a:t>  </a:t>
            </a:r>
            <a:r>
              <a:rPr sz="1196" b="1">
                <a:solidFill>
                  <a:srgbClr val="2D3748"/>
                </a:solidFill>
              </a:rPr>
              <a:t>Transition to Private Ownership</a:t>
            </a:r>
          </a:p>
        </p:txBody>
      </p:sp>
      <p:pic>
        <p:nvPicPr>
          <p:cNvPr id="22" name="Picture 21" descr="image.png"/>
          <p:cNvPicPr>
            <a:picLocks noChangeAspect="1"/>
          </p:cNvPicPr>
          <p:nvPr/>
        </p:nvPicPr>
        <p:blipFill>
          <a:blip r:embed="rId5">
            <a:alphaModFix amt="100000"/>
          </a:blip>
          <a:stretch>
            <a:fillRect/>
          </a:stretch>
        </p:blipFill>
        <p:spPr>
          <a:xfrm>
            <a:off x="1354632" y="4950828"/>
            <a:ext cx="338658" cy="128167"/>
          </a:xfrm>
          <a:prstGeom prst="rect">
            <a:avLst/>
          </a:prstGeom>
        </p:spPr>
      </p:pic>
      <p:sp>
        <p:nvSpPr>
          <p:cNvPr id="23" name="TextBox 22"/>
          <p:cNvSpPr txBox="1"/>
          <p:nvPr/>
        </p:nvSpPr>
        <p:spPr>
          <a:xfrm>
            <a:off x="1354632" y="5179218"/>
            <a:ext cx="9482429" cy="342900"/>
          </a:xfrm>
          <a:prstGeom prst="rect">
            <a:avLst/>
          </a:prstGeom>
          <a:noFill/>
        </p:spPr>
        <p:txBody>
          <a:bodyPr wrap="square" anchor="ctr" lIns="73152" rIns="73152" tIns="54864" bIns="54864">
            <a:spAutoFit/>
          </a:bodyPr>
          <a:lstStyle/>
          <a:p>
            <a:pPr algn="l">
              <a:lnSpc>
                <a:spcPts val="1560"/>
              </a:lnSpc>
              <a:spcBef>
                <a:spcPts val="0"/>
              </a:spcBef>
              <a:spcAft>
                <a:spcPts val="650"/>
              </a:spcAft>
            </a:pPr>
            <a:r>
              <a:rPr sz="956" b="0">
                <a:solidFill>
                  <a:srgbClr val="4A5568"/>
                </a:solidFill>
              </a:rPr>
              <a:t>Evolved from state-backed joint venture to fully private ownership structure as of December 31, 2022</a:t>
            </a:r>
          </a:p>
        </p:txBody>
      </p:sp>
      <p:sp>
        <p:nvSpPr>
          <p:cNvPr id="24" name="Rounded Rectangle 23"/>
          <p:cNvSpPr/>
          <p:nvPr/>
        </p:nvSpPr>
        <p:spPr>
          <a:xfrm>
            <a:off x="1354632" y="5629275"/>
            <a:ext cx="4622684" cy="885825"/>
          </a:xfrm>
          <a:prstGeom prst="roundRect">
            <a:avLst>
              <a:gd name="adj" fmla="val 12903"/>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 name="TextBox 24"/>
          <p:cNvSpPr txBox="1"/>
          <p:nvPr/>
        </p:nvSpPr>
        <p:spPr>
          <a:xfrm>
            <a:off x="1608626" y="5929312"/>
            <a:ext cx="1015974" cy="285750"/>
          </a:xfrm>
          <a:prstGeom prst="rect">
            <a:avLst/>
          </a:prstGeom>
          <a:noFill/>
        </p:spPr>
        <p:txBody>
          <a:bodyPr wrap="none" anchor="ctr" lIns="73152" rIns="73152" tIns="54864" bIns="54864">
            <a:spAutoFit/>
          </a:bodyPr>
          <a:lstStyle/>
          <a:p>
            <a:pPr algn="ctr">
              <a:spcBef>
                <a:spcPts val="0"/>
              </a:spcBef>
              <a:spcAft>
                <a:spcPts val="0"/>
              </a:spcAft>
            </a:pPr>
            <a:r>
              <a:rPr sz="1913" b="1">
                <a:solidFill>
                  <a:srgbClr val="4299E1"/>
                </a:solidFill>
              </a:rPr>
              <a:t>30%</a:t>
            </a:r>
          </a:p>
        </p:txBody>
      </p:sp>
      <p:sp>
        <p:nvSpPr>
          <p:cNvPr id="26" name="TextBox 25"/>
          <p:cNvSpPr txBox="1"/>
          <p:nvPr/>
        </p:nvSpPr>
        <p:spPr>
          <a:xfrm>
            <a:off x="2878594" y="5736431"/>
            <a:ext cx="2844728" cy="285750"/>
          </a:xfrm>
          <a:prstGeom prst="rect">
            <a:avLst/>
          </a:prstGeom>
          <a:noFill/>
        </p:spPr>
        <p:txBody>
          <a:bodyPr wrap="none" anchor="ctr" lIns="73152" rIns="73152" tIns="54864" bIns="54864">
            <a:spAutoFit/>
          </a:bodyPr>
          <a:lstStyle/>
          <a:p>
            <a:pPr algn="l">
              <a:spcBef>
                <a:spcPts val="0"/>
              </a:spcBef>
              <a:spcAft>
                <a:spcPts val="325"/>
              </a:spcAft>
            </a:pPr>
            <a:r>
              <a:rPr sz="956" b="1">
                <a:solidFill>
                  <a:srgbClr val="2D3748"/>
                </a:solidFill>
              </a:rPr>
              <a:t>Martin Beteiligungs GmbH &amp; Co KG</a:t>
            </a:r>
          </a:p>
        </p:txBody>
      </p:sp>
      <p:sp>
        <p:nvSpPr>
          <p:cNvPr id="27" name="TextBox 26"/>
          <p:cNvSpPr txBox="1"/>
          <p:nvPr/>
        </p:nvSpPr>
        <p:spPr>
          <a:xfrm>
            <a:off x="2878594" y="6057900"/>
            <a:ext cx="2844728" cy="278606"/>
          </a:xfrm>
          <a:prstGeom prst="rect">
            <a:avLst/>
          </a:prstGeom>
          <a:noFill/>
        </p:spPr>
        <p:txBody>
          <a:bodyPr wrap="square" anchor="ctr" lIns="73152" rIns="73152" tIns="54864" bIns="54864">
            <a:spAutoFit/>
          </a:bodyPr>
          <a:lstStyle/>
          <a:p>
            <a:pPr algn="l">
              <a:lnSpc>
                <a:spcPts val="1235"/>
              </a:lnSpc>
              <a:spcBef>
                <a:spcPts val="0"/>
              </a:spcBef>
              <a:spcAft>
                <a:spcPts val="650"/>
              </a:spcAft>
            </a:pPr>
            <a:r>
              <a:rPr sz="837" b="0">
                <a:solidFill>
                  <a:srgbClr val="4A5568"/>
                </a:solidFill>
              </a:rPr>
              <a:t>German investment company</a:t>
            </a:r>
          </a:p>
        </p:txBody>
      </p:sp>
      <p:sp>
        <p:nvSpPr>
          <p:cNvPr id="28" name="Rounded Rectangle 27"/>
          <p:cNvSpPr/>
          <p:nvPr/>
        </p:nvSpPr>
        <p:spPr>
          <a:xfrm>
            <a:off x="6231310" y="5629275"/>
            <a:ext cx="4622684" cy="885825"/>
          </a:xfrm>
          <a:prstGeom prst="roundRect">
            <a:avLst>
              <a:gd name="adj" fmla="val 12903"/>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9" name="TextBox 28"/>
          <p:cNvSpPr txBox="1"/>
          <p:nvPr/>
        </p:nvSpPr>
        <p:spPr>
          <a:xfrm>
            <a:off x="6468371" y="5929312"/>
            <a:ext cx="1015974" cy="285750"/>
          </a:xfrm>
          <a:prstGeom prst="rect">
            <a:avLst/>
          </a:prstGeom>
          <a:noFill/>
        </p:spPr>
        <p:txBody>
          <a:bodyPr wrap="none" anchor="ctr" lIns="73152" rIns="73152" tIns="54864" bIns="54864">
            <a:spAutoFit/>
          </a:bodyPr>
          <a:lstStyle/>
          <a:p>
            <a:pPr algn="ctr">
              <a:spcBef>
                <a:spcPts val="0"/>
              </a:spcBef>
              <a:spcAft>
                <a:spcPts val="0"/>
              </a:spcAft>
            </a:pPr>
            <a:r>
              <a:rPr sz="1913" b="1">
                <a:solidFill>
                  <a:srgbClr val="4299E1"/>
                </a:solidFill>
              </a:rPr>
              <a:t>25%</a:t>
            </a:r>
          </a:p>
        </p:txBody>
      </p:sp>
      <p:sp>
        <p:nvSpPr>
          <p:cNvPr id="30" name="TextBox 29"/>
          <p:cNvSpPr txBox="1"/>
          <p:nvPr/>
        </p:nvSpPr>
        <p:spPr>
          <a:xfrm>
            <a:off x="7755272" y="5807868"/>
            <a:ext cx="2844728" cy="142875"/>
          </a:xfrm>
          <a:prstGeom prst="rect">
            <a:avLst/>
          </a:prstGeom>
          <a:noFill/>
        </p:spPr>
        <p:txBody>
          <a:bodyPr wrap="none" anchor="ctr" lIns="73152" rIns="73152" tIns="54864" bIns="54864">
            <a:spAutoFit/>
          </a:bodyPr>
          <a:lstStyle/>
          <a:p>
            <a:pPr algn="l">
              <a:spcBef>
                <a:spcPts val="0"/>
              </a:spcBef>
              <a:spcAft>
                <a:spcPts val="325"/>
              </a:spcAft>
            </a:pPr>
            <a:r>
              <a:rPr sz="956" b="1">
                <a:solidFill>
                  <a:srgbClr val="2D3748"/>
                </a:solidFill>
              </a:rPr>
              <a:t>Falcom Holding s.a.r.l</a:t>
            </a:r>
          </a:p>
        </p:txBody>
      </p:sp>
      <p:sp>
        <p:nvSpPr>
          <p:cNvPr id="31" name="TextBox 30"/>
          <p:cNvSpPr txBox="1"/>
          <p:nvPr/>
        </p:nvSpPr>
        <p:spPr>
          <a:xfrm>
            <a:off x="7755272" y="5986462"/>
            <a:ext cx="2844728" cy="278606"/>
          </a:xfrm>
          <a:prstGeom prst="rect">
            <a:avLst/>
          </a:prstGeom>
          <a:noFill/>
        </p:spPr>
        <p:txBody>
          <a:bodyPr wrap="square" anchor="ctr" lIns="73152" rIns="73152" tIns="54864" bIns="54864">
            <a:spAutoFit/>
          </a:bodyPr>
          <a:lstStyle/>
          <a:p>
            <a:pPr algn="l">
              <a:lnSpc>
                <a:spcPts val="1235"/>
              </a:lnSpc>
              <a:spcBef>
                <a:spcPts val="0"/>
              </a:spcBef>
              <a:spcAft>
                <a:spcPts val="650"/>
              </a:spcAft>
            </a:pPr>
            <a:r>
              <a:rPr sz="837" b="0">
                <a:solidFill>
                  <a:srgbClr val="4A5568"/>
                </a:solidFill>
              </a:rPr>
              <a:t>Luxembourg-based holding company</a:t>
            </a:r>
          </a:p>
        </p:txBody>
      </p:sp>
      <p:sp>
        <p:nvSpPr>
          <p:cNvPr id="32" name="Rounded Rectangle 31"/>
          <p:cNvSpPr/>
          <p:nvPr/>
        </p:nvSpPr>
        <p:spPr>
          <a:xfrm>
            <a:off x="1354632" y="6622256"/>
            <a:ext cx="4622684" cy="742950"/>
          </a:xfrm>
          <a:prstGeom prst="roundRect">
            <a:avLst>
              <a:gd name="adj" fmla="val 15384"/>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3" name="TextBox 32"/>
          <p:cNvSpPr txBox="1"/>
          <p:nvPr/>
        </p:nvSpPr>
        <p:spPr>
          <a:xfrm>
            <a:off x="1608626" y="6850856"/>
            <a:ext cx="1032907" cy="285750"/>
          </a:xfrm>
          <a:prstGeom prst="rect">
            <a:avLst/>
          </a:prstGeom>
          <a:noFill/>
        </p:spPr>
        <p:txBody>
          <a:bodyPr wrap="none" anchor="ctr" lIns="73152" rIns="73152" tIns="54864" bIns="54864">
            <a:spAutoFit/>
          </a:bodyPr>
          <a:lstStyle/>
          <a:p>
            <a:pPr algn="ctr">
              <a:spcBef>
                <a:spcPts val="0"/>
              </a:spcBef>
              <a:spcAft>
                <a:spcPts val="0"/>
              </a:spcAft>
            </a:pPr>
            <a:r>
              <a:rPr sz="1913" b="1">
                <a:solidFill>
                  <a:srgbClr val="4299E1"/>
                </a:solidFill>
              </a:rPr>
              <a:t>25%</a:t>
            </a:r>
          </a:p>
        </p:txBody>
      </p:sp>
      <p:sp>
        <p:nvSpPr>
          <p:cNvPr id="34" name="TextBox 33"/>
          <p:cNvSpPr txBox="1"/>
          <p:nvPr/>
        </p:nvSpPr>
        <p:spPr>
          <a:xfrm>
            <a:off x="2895527" y="6800850"/>
            <a:ext cx="2235144" cy="142875"/>
          </a:xfrm>
          <a:prstGeom prst="rect">
            <a:avLst/>
          </a:prstGeom>
          <a:noFill/>
        </p:spPr>
        <p:txBody>
          <a:bodyPr wrap="none" anchor="ctr" lIns="73152" rIns="73152" tIns="54864" bIns="54864">
            <a:spAutoFit/>
          </a:bodyPr>
          <a:lstStyle/>
          <a:p>
            <a:pPr algn="l">
              <a:spcBef>
                <a:spcPts val="0"/>
              </a:spcBef>
              <a:spcAft>
                <a:spcPts val="325"/>
              </a:spcAft>
            </a:pPr>
            <a:r>
              <a:rPr sz="956" b="1">
                <a:solidFill>
                  <a:srgbClr val="2D3748"/>
                </a:solidFill>
              </a:rPr>
              <a:t>Mr. Elnur Aliyev</a:t>
            </a:r>
          </a:p>
        </p:txBody>
      </p:sp>
      <p:sp>
        <p:nvSpPr>
          <p:cNvPr id="35" name="TextBox 34"/>
          <p:cNvSpPr txBox="1"/>
          <p:nvPr/>
        </p:nvSpPr>
        <p:spPr>
          <a:xfrm>
            <a:off x="2895527" y="6979443"/>
            <a:ext cx="2235144" cy="142875"/>
          </a:xfrm>
          <a:prstGeom prst="rect">
            <a:avLst/>
          </a:prstGeom>
          <a:noFill/>
        </p:spPr>
        <p:txBody>
          <a:bodyPr wrap="square" anchor="ctr" lIns="73152" rIns="73152" tIns="54864" bIns="54864">
            <a:spAutoFit/>
          </a:bodyPr>
          <a:lstStyle/>
          <a:p>
            <a:pPr algn="l">
              <a:lnSpc>
                <a:spcPts val="1235"/>
              </a:lnSpc>
              <a:spcBef>
                <a:spcPts val="0"/>
              </a:spcBef>
              <a:spcAft>
                <a:spcPts val="650"/>
              </a:spcAft>
            </a:pPr>
            <a:r>
              <a:rPr sz="837" b="0">
                <a:solidFill>
                  <a:srgbClr val="4A5568"/>
                </a:solidFill>
              </a:rPr>
              <a:t>Individual shareholder</a:t>
            </a:r>
          </a:p>
        </p:txBody>
      </p:sp>
      <p:sp>
        <p:nvSpPr>
          <p:cNvPr id="36" name="Rounded Rectangle 35"/>
          <p:cNvSpPr/>
          <p:nvPr/>
        </p:nvSpPr>
        <p:spPr>
          <a:xfrm>
            <a:off x="6231310" y="6622256"/>
            <a:ext cx="4622684" cy="742950"/>
          </a:xfrm>
          <a:prstGeom prst="roundRect">
            <a:avLst>
              <a:gd name="adj" fmla="val 15384"/>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7" name="TextBox 36"/>
          <p:cNvSpPr txBox="1"/>
          <p:nvPr/>
        </p:nvSpPr>
        <p:spPr>
          <a:xfrm>
            <a:off x="6468371" y="6850856"/>
            <a:ext cx="1015974" cy="285750"/>
          </a:xfrm>
          <a:prstGeom prst="rect">
            <a:avLst/>
          </a:prstGeom>
          <a:noFill/>
        </p:spPr>
        <p:txBody>
          <a:bodyPr wrap="none" anchor="ctr" lIns="73152" rIns="73152" tIns="54864" bIns="54864">
            <a:spAutoFit/>
          </a:bodyPr>
          <a:lstStyle/>
          <a:p>
            <a:pPr algn="ctr">
              <a:spcBef>
                <a:spcPts val="0"/>
              </a:spcBef>
              <a:spcAft>
                <a:spcPts val="0"/>
              </a:spcAft>
            </a:pPr>
            <a:r>
              <a:rPr sz="1913" b="1">
                <a:solidFill>
                  <a:srgbClr val="4299E1"/>
                </a:solidFill>
              </a:rPr>
              <a:t>20%</a:t>
            </a:r>
          </a:p>
        </p:txBody>
      </p:sp>
      <p:sp>
        <p:nvSpPr>
          <p:cNvPr id="38" name="TextBox 37"/>
          <p:cNvSpPr txBox="1"/>
          <p:nvPr/>
        </p:nvSpPr>
        <p:spPr>
          <a:xfrm>
            <a:off x="7755272" y="6729412"/>
            <a:ext cx="2844728" cy="142875"/>
          </a:xfrm>
          <a:prstGeom prst="rect">
            <a:avLst/>
          </a:prstGeom>
          <a:noFill/>
        </p:spPr>
        <p:txBody>
          <a:bodyPr wrap="none" anchor="ctr" lIns="73152" rIns="73152" tIns="54864" bIns="54864">
            <a:spAutoFit/>
          </a:bodyPr>
          <a:lstStyle/>
          <a:p>
            <a:pPr algn="l">
              <a:spcBef>
                <a:spcPts val="0"/>
              </a:spcBef>
              <a:spcAft>
                <a:spcPts val="325"/>
              </a:spcAft>
            </a:pPr>
            <a:r>
              <a:rPr sz="956" b="1">
                <a:solidFill>
                  <a:srgbClr val="2D3748"/>
                </a:solidFill>
              </a:rPr>
              <a:t>Walz GmbH &amp; Co KG</a:t>
            </a:r>
          </a:p>
        </p:txBody>
      </p:sp>
      <p:sp>
        <p:nvSpPr>
          <p:cNvPr id="39" name="TextBox 38"/>
          <p:cNvSpPr txBox="1"/>
          <p:nvPr/>
        </p:nvSpPr>
        <p:spPr>
          <a:xfrm>
            <a:off x="7755272" y="6908006"/>
            <a:ext cx="2844728" cy="278606"/>
          </a:xfrm>
          <a:prstGeom prst="rect">
            <a:avLst/>
          </a:prstGeom>
          <a:noFill/>
        </p:spPr>
        <p:txBody>
          <a:bodyPr wrap="square" anchor="ctr" lIns="73152" rIns="73152" tIns="54864" bIns="54864">
            <a:spAutoFit/>
          </a:bodyPr>
          <a:lstStyle/>
          <a:p>
            <a:pPr algn="l">
              <a:lnSpc>
                <a:spcPts val="1235"/>
              </a:lnSpc>
              <a:spcBef>
                <a:spcPts val="0"/>
              </a:spcBef>
              <a:spcAft>
                <a:spcPts val="650"/>
              </a:spcAft>
            </a:pPr>
            <a:r>
              <a:rPr sz="837" b="0">
                <a:solidFill>
                  <a:srgbClr val="4A5568"/>
                </a:solidFill>
              </a:rPr>
              <a:t>German construction company</a:t>
            </a:r>
          </a:p>
        </p:txBody>
      </p:sp>
      <p:pic>
        <p:nvPicPr>
          <p:cNvPr id="40" name="Picture 39" descr="image.png"/>
          <p:cNvPicPr>
            <a:picLocks noChangeAspect="1"/>
          </p:cNvPicPr>
          <p:nvPr/>
        </p:nvPicPr>
        <p:blipFill>
          <a:blip r:embed="rId6">
            <a:alphaModFix amt="100000"/>
          </a:blip>
          <a:stretch>
            <a:fillRect/>
          </a:stretch>
        </p:blipFill>
        <p:spPr>
          <a:xfrm>
            <a:off x="1015974" y="7898036"/>
            <a:ext cx="474121" cy="163063"/>
          </a:xfrm>
          <a:prstGeom prst="rect">
            <a:avLst/>
          </a:prstGeom>
        </p:spPr>
      </p:pic>
      <p:sp>
        <p:nvSpPr>
          <p:cNvPr id="41" name="TextBox 40"/>
          <p:cNvSpPr txBox="1"/>
          <p:nvPr/>
        </p:nvSpPr>
        <p:spPr>
          <a:xfrm>
            <a:off x="1744089" y="7865268"/>
            <a:ext cx="3589776" cy="221456"/>
          </a:xfrm>
          <a:prstGeom prst="rect">
            <a:avLst/>
          </a:prstGeom>
          <a:noFill/>
        </p:spPr>
        <p:txBody>
          <a:bodyPr wrap="none" anchor="ctr" lIns="73152" rIns="73152" tIns="54864" bIns="54864">
            <a:spAutoFit/>
          </a:bodyPr>
          <a:lstStyle/>
          <a:p>
            <a:pPr algn="l">
              <a:spcBef>
                <a:spcPts val="0"/>
              </a:spcBef>
              <a:spcAft>
                <a:spcPts val="0"/>
              </a:spcAft>
            </a:pPr>
            <a:r>
              <a:rPr sz="1435" b="1">
                <a:solidFill>
                  <a:srgbClr val="2D3748"/>
                </a:solidFill>
              </a:rPr>
              <a:t>The Governance Gap</a:t>
            </a:r>
          </a:p>
        </p:txBody>
      </p:sp>
      <p:sp>
        <p:nvSpPr>
          <p:cNvPr id="42" name="Rounded Rectangle 41"/>
          <p:cNvSpPr/>
          <p:nvPr/>
        </p:nvSpPr>
        <p:spPr>
          <a:xfrm>
            <a:off x="1015974" y="8193881"/>
            <a:ext cx="10159746" cy="3143250"/>
          </a:xfrm>
          <a:prstGeom prst="roundRect">
            <a:avLst>
              <a:gd name="adj" fmla="val 3636"/>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3" name="TextBox 42"/>
          <p:cNvSpPr txBox="1"/>
          <p:nvPr/>
        </p:nvSpPr>
        <p:spPr>
          <a:xfrm>
            <a:off x="1354632" y="8336756"/>
            <a:ext cx="9482429" cy="178593"/>
          </a:xfrm>
          <a:prstGeom prst="rect">
            <a:avLst/>
          </a:prstGeom>
          <a:noFill/>
        </p:spPr>
        <p:txBody>
          <a:bodyPr wrap="none" anchor="ctr" lIns="73152" rIns="73152" tIns="54864" bIns="54864">
            <a:spAutoFit/>
          </a:bodyPr>
          <a:lstStyle/>
          <a:p>
            <a:pPr algn="l">
              <a:spcBef>
                <a:spcPts val="0"/>
              </a:spcBef>
              <a:spcAft>
                <a:spcPts val="650"/>
              </a:spcAft>
            </a:pPr>
            <a:r>
              <a:rPr sz="1104"/>
              <a:t>  </a:t>
            </a:r>
            <a:r>
              <a:rPr sz="1196" b="1">
                <a:solidFill>
                  <a:srgbClr val="2D3748"/>
                </a:solidFill>
              </a:rPr>
              <a:t>Leadership Vacuum</a:t>
            </a:r>
          </a:p>
        </p:txBody>
      </p:sp>
      <p:pic>
        <p:nvPicPr>
          <p:cNvPr id="44" name="Picture 43" descr="image.png"/>
          <p:cNvPicPr>
            <a:picLocks noChangeAspect="1"/>
          </p:cNvPicPr>
          <p:nvPr/>
        </p:nvPicPr>
        <p:blipFill>
          <a:blip r:embed="rId7">
            <a:alphaModFix amt="100000"/>
          </a:blip>
          <a:stretch>
            <a:fillRect/>
          </a:stretch>
        </p:blipFill>
        <p:spPr>
          <a:xfrm>
            <a:off x="1354632" y="8372895"/>
            <a:ext cx="338658" cy="113459"/>
          </a:xfrm>
          <a:prstGeom prst="rect">
            <a:avLst/>
          </a:prstGeom>
        </p:spPr>
      </p:pic>
      <p:sp>
        <p:nvSpPr>
          <p:cNvPr id="45" name="TextBox 44"/>
          <p:cNvSpPr txBox="1"/>
          <p:nvPr/>
        </p:nvSpPr>
        <p:spPr>
          <a:xfrm>
            <a:off x="1354632" y="8586787"/>
            <a:ext cx="9482429" cy="342900"/>
          </a:xfrm>
          <a:prstGeom prst="rect">
            <a:avLst/>
          </a:prstGeom>
          <a:noFill/>
        </p:spPr>
        <p:txBody>
          <a:bodyPr wrap="square" anchor="ctr" lIns="73152" rIns="73152" tIns="54864" bIns="54864">
            <a:spAutoFit/>
          </a:bodyPr>
          <a:lstStyle/>
          <a:p>
            <a:pPr algn="l">
              <a:lnSpc>
                <a:spcPts val="1560"/>
              </a:lnSpc>
              <a:spcBef>
                <a:spcPts val="0"/>
              </a:spcBef>
              <a:spcAft>
                <a:spcPts val="650"/>
              </a:spcAft>
            </a:pPr>
            <a:r>
              <a:rPr sz="956" b="0">
                <a:solidFill>
                  <a:srgbClr val="4A5568"/>
                </a:solidFill>
              </a:rPr>
              <a:t>Complete absence of public record regarding who has led the company since the founder's death in 2016</a:t>
            </a:r>
          </a:p>
        </p:txBody>
      </p:sp>
      <p:sp>
        <p:nvSpPr>
          <p:cNvPr id="46" name="Rounded Rectangle 45"/>
          <p:cNvSpPr/>
          <p:nvPr/>
        </p:nvSpPr>
        <p:spPr>
          <a:xfrm>
            <a:off x="1354632" y="9072562"/>
            <a:ext cx="9482429" cy="1121568"/>
          </a:xfrm>
          <a:prstGeom prst="roundRect">
            <a:avLst>
              <a:gd name="adj" fmla="val 5095"/>
            </a:avLst>
          </a:prstGeom>
          <a:solidFill>
            <a:srgbClr val="4299E1">
              <a:alpha val="1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7" name="Round Same Side Corner Rectangle 46"/>
          <p:cNvSpPr/>
          <p:nvPr/>
        </p:nvSpPr>
        <p:spPr>
          <a:xfrm rot="16200000">
            <a:off x="859888" y="9567306"/>
            <a:ext cx="1121568" cy="132080"/>
          </a:xfrm>
          <a:prstGeom prst="round2SameRect">
            <a:avLst>
              <a:gd name="adj1" fmla="val 50000"/>
              <a:gd name="adj2" fmla="val 0"/>
            </a:avLst>
          </a:prstGeom>
          <a:solidFill>
            <a:srgbClr val="4299E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8" name="TextBox 47"/>
          <p:cNvSpPr txBox="1"/>
          <p:nvPr/>
        </p:nvSpPr>
        <p:spPr>
          <a:xfrm>
            <a:off x="1761022" y="9215437"/>
            <a:ext cx="8737381" cy="178593"/>
          </a:xfrm>
          <a:prstGeom prst="rect">
            <a:avLst/>
          </a:prstGeom>
          <a:noFill/>
        </p:spPr>
        <p:txBody>
          <a:bodyPr wrap="none" anchor="ctr" lIns="73152" rIns="73152" tIns="54864" bIns="54864">
            <a:spAutoFit/>
          </a:bodyPr>
          <a:lstStyle/>
          <a:p>
            <a:pPr algn="l">
              <a:spcBef>
                <a:spcPts val="0"/>
              </a:spcBef>
              <a:spcAft>
                <a:spcPts val="650"/>
              </a:spcAft>
            </a:pPr>
            <a:r>
              <a:rPr sz="1196" b="1">
                <a:solidFill>
                  <a:srgbClr val="2D3748"/>
                </a:solidFill>
              </a:rPr>
              <a:t>Key Governance Concerns</a:t>
            </a:r>
          </a:p>
        </p:txBody>
      </p:sp>
      <p:sp>
        <p:nvSpPr>
          <p:cNvPr id="49" name="TextBox 48"/>
          <p:cNvSpPr txBox="1"/>
          <p:nvPr/>
        </p:nvSpPr>
        <p:spPr>
          <a:xfrm>
            <a:off x="1761022" y="9465468"/>
            <a:ext cx="8737381" cy="514350"/>
          </a:xfrm>
          <a:prstGeom prst="rect">
            <a:avLst/>
          </a:prstGeom>
          <a:noFill/>
        </p:spPr>
        <p:txBody>
          <a:bodyPr wrap="square" anchor="ctr" lIns="73152" rIns="73152" tIns="54864" bIns="54864">
            <a:spAutoFit/>
          </a:bodyPr>
          <a:lstStyle/>
          <a:p>
            <a:pPr algn="l">
              <a:lnSpc>
                <a:spcPts val="1560"/>
              </a:lnSpc>
              <a:spcBef>
                <a:spcPts val="0"/>
              </a:spcBef>
              <a:spcAft>
                <a:spcPts val="650"/>
              </a:spcAft>
            </a:pPr>
            <a:r>
              <a:rPr sz="956" b="0">
                <a:solidFill>
                  <a:srgbClr val="4A5568"/>
                </a:solidFill>
              </a:rPr>
              <a:t>Company website biography of Professor Aliyev concludes with his passing in 2016, offering no information on a successor. This lack of transparency represents a critical corporate governance risk.</a:t>
            </a:r>
          </a:p>
        </p:txBody>
      </p:sp>
      <p:sp>
        <p:nvSpPr>
          <p:cNvPr id="50" name="Rounded Rectangle 49"/>
          <p:cNvSpPr/>
          <p:nvPr/>
        </p:nvSpPr>
        <p:spPr>
          <a:xfrm>
            <a:off x="1354632" y="10337006"/>
            <a:ext cx="9482429" cy="857250"/>
          </a:xfrm>
          <a:prstGeom prst="roundRect">
            <a:avLst>
              <a:gd name="adj" fmla="val 6666"/>
            </a:avLst>
          </a:prstGeom>
          <a:solidFill>
            <a:srgbClr val="ED8936">
              <a:alpha val="1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1" name="Round Same Side Corner Rectangle 50"/>
          <p:cNvSpPr/>
          <p:nvPr/>
        </p:nvSpPr>
        <p:spPr>
          <a:xfrm rot="16200000">
            <a:off x="992047" y="10699591"/>
            <a:ext cx="857250" cy="132080"/>
          </a:xfrm>
          <a:prstGeom prst="round2SameRect">
            <a:avLst>
              <a:gd name="adj1" fmla="val 50000"/>
              <a:gd name="adj2" fmla="val 0"/>
            </a:avLst>
          </a:prstGeom>
          <a:solidFill>
            <a:srgbClr val="ED893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52" name="Picture 51" descr="image.png"/>
          <p:cNvPicPr>
            <a:picLocks noChangeAspect="1"/>
          </p:cNvPicPr>
          <p:nvPr/>
        </p:nvPicPr>
        <p:blipFill>
          <a:blip r:embed="rId8">
            <a:alphaModFix amt="100000"/>
          </a:blip>
          <a:stretch>
            <a:fillRect/>
          </a:stretch>
        </p:blipFill>
        <p:spPr>
          <a:xfrm>
            <a:off x="1676358" y="10680838"/>
            <a:ext cx="474121" cy="169586"/>
          </a:xfrm>
          <a:prstGeom prst="rect">
            <a:avLst/>
          </a:prstGeom>
        </p:spPr>
      </p:pic>
      <p:sp>
        <p:nvSpPr>
          <p:cNvPr id="53" name="TextBox 52"/>
          <p:cNvSpPr txBox="1"/>
          <p:nvPr/>
        </p:nvSpPr>
        <p:spPr>
          <a:xfrm>
            <a:off x="2404473" y="10444162"/>
            <a:ext cx="8178595" cy="642937"/>
          </a:xfrm>
          <a:prstGeom prst="rect">
            <a:avLst/>
          </a:prstGeom>
          <a:noFill/>
        </p:spPr>
        <p:txBody>
          <a:bodyPr wrap="square" anchor="ctr" lIns="73152" rIns="73152" tIns="54864" bIns="54864">
            <a:spAutoFit/>
          </a:bodyPr>
          <a:lstStyle/>
          <a:p>
            <a:pPr algn="l">
              <a:lnSpc>
                <a:spcPts val="1430"/>
              </a:lnSpc>
              <a:spcBef>
                <a:spcPts val="0"/>
              </a:spcBef>
              <a:spcAft>
                <a:spcPts val="0"/>
              </a:spcAft>
            </a:pPr>
            <a:r>
              <a:rPr sz="956" b="0">
                <a:solidFill>
                  <a:srgbClr val="2D3748"/>
                </a:solidFill>
              </a:rPr>
              <a:t> </a:t>
            </a:r>
            <a:r>
              <a:rPr sz="956" b="1">
                <a:solidFill>
                  <a:srgbClr val="2D3748"/>
                </a:solidFill>
              </a:rPr>
              <a:t>Strategic Risk:</a:t>
            </a:r>
            <a:r>
              <a:rPr sz="956" b="0">
                <a:solidFill>
                  <a:srgbClr val="2D3748"/>
                </a:solidFill>
              </a:rPr>
              <a:t> Non-traditional governance model operating outside norms of most major international contractors, making it challenging to assess current strategic vision, management continuity, or accountability </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5F7FA"/>
            </a:gs>
          </a:gsLst>
          <a:lin scaled="0" ang="8100000"/>
        </a:gradFill>
        <a:effectLst/>
      </p:bgPr>
    </p:bg>
    <p:spTree>
      <p:nvGrpSpPr>
        <p:cNvPr id="1" name=""/>
        <p:cNvGrpSpPr/>
        <p:nvPr/>
      </p:nvGrpSpPr>
      <p:grpSpPr/>
      <p:sp>
        <p:nvSpPr>
          <p:cNvPr id="2" name="TextBox 1"/>
          <p:cNvSpPr txBox="1"/>
          <p:nvPr/>
        </p:nvSpPr>
        <p:spPr>
          <a:xfrm>
            <a:off x="1015974" y="285750"/>
            <a:ext cx="10159746" cy="742950"/>
          </a:xfrm>
          <a:prstGeom prst="rect">
            <a:avLst/>
          </a:prstGeom>
          <a:noFill/>
        </p:spPr>
        <p:txBody>
          <a:bodyPr wrap="none" anchor="ctr" lIns="73152" rIns="73152" tIns="54864" bIns="54864">
            <a:spAutoFit/>
          </a:bodyPr>
          <a:lstStyle/>
          <a:p>
            <a:pPr algn="l">
              <a:spcBef>
                <a:spcPts val="0"/>
              </a:spcBef>
              <a:spcAft>
                <a:spcPts val="650"/>
              </a:spcAft>
            </a:pPr>
            <a:r>
              <a:rPr sz="2511" b="1">
                <a:solidFill>
                  <a:srgbClr val="1A365D"/>
                </a:solidFill>
              </a:rPr>
              <a:t>Operational Risks and Public Controversies</a:t>
            </a:r>
          </a:p>
        </p:txBody>
      </p:sp>
      <p:pic>
        <p:nvPicPr>
          <p:cNvPr id="3" name="Picture 2" descr="image.png"/>
          <p:cNvPicPr>
            <a:picLocks noChangeAspect="1"/>
          </p:cNvPicPr>
          <p:nvPr/>
        </p:nvPicPr>
        <p:blipFill>
          <a:blip r:embed="rId2">
            <a:alphaModFix amt="100000"/>
          </a:blip>
          <a:stretch>
            <a:fillRect/>
          </a:stretch>
        </p:blipFill>
        <p:spPr>
          <a:xfrm>
            <a:off x="1015974" y="1275780"/>
            <a:ext cx="474121" cy="163063"/>
          </a:xfrm>
          <a:prstGeom prst="rect">
            <a:avLst/>
          </a:prstGeom>
        </p:spPr>
      </p:pic>
      <p:sp>
        <p:nvSpPr>
          <p:cNvPr id="4" name="TextBox 3"/>
          <p:cNvSpPr txBox="1"/>
          <p:nvPr/>
        </p:nvSpPr>
        <p:spPr>
          <a:xfrm>
            <a:off x="1744089" y="1243012"/>
            <a:ext cx="4538019" cy="221456"/>
          </a:xfrm>
          <a:prstGeom prst="rect">
            <a:avLst/>
          </a:prstGeom>
          <a:noFill/>
        </p:spPr>
        <p:txBody>
          <a:bodyPr wrap="none" anchor="ctr" lIns="73152" rIns="73152" tIns="54864" bIns="54864">
            <a:spAutoFit/>
          </a:bodyPr>
          <a:lstStyle/>
          <a:p>
            <a:pPr algn="l">
              <a:spcBef>
                <a:spcPts val="0"/>
              </a:spcBef>
              <a:spcAft>
                <a:spcPts val="0"/>
              </a:spcAft>
            </a:pPr>
            <a:r>
              <a:rPr sz="1435" b="1">
                <a:solidFill>
                  <a:srgbClr val="2D3748"/>
                </a:solidFill>
              </a:rPr>
              <a:t>Počitelj Bridge Case Study</a:t>
            </a:r>
          </a:p>
        </p:txBody>
      </p:sp>
      <p:sp>
        <p:nvSpPr>
          <p:cNvPr id="5" name="Rounded Rectangle 4"/>
          <p:cNvSpPr/>
          <p:nvPr/>
        </p:nvSpPr>
        <p:spPr>
          <a:xfrm>
            <a:off x="1015974" y="1571625"/>
            <a:ext cx="10159746" cy="2971800"/>
          </a:xfrm>
          <a:prstGeom prst="roundRect">
            <a:avLst>
              <a:gd name="adj" fmla="val 3846"/>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ounded Rectangle 5"/>
          <p:cNvSpPr/>
          <p:nvPr/>
        </p:nvSpPr>
        <p:spPr>
          <a:xfrm>
            <a:off x="9380832" y="1714500"/>
            <a:ext cx="1456230" cy="200025"/>
          </a:xfrm>
          <a:prstGeom prst="roundRect">
            <a:avLst>
              <a:gd name="adj" fmla="val 28571"/>
            </a:avLst>
          </a:prstGeom>
          <a:solidFill>
            <a:srgbClr val="E53E3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9380832" y="1714500"/>
            <a:ext cx="1456230" cy="200025"/>
          </a:xfrm>
          <a:prstGeom prst="rect">
            <a:avLst/>
          </a:prstGeom>
          <a:noFill/>
        </p:spPr>
        <p:txBody>
          <a:bodyPr wrap="none" anchor="ctr" lIns="73152" rIns="73152" tIns="54864" bIns="54864">
            <a:spAutoFit/>
          </a:bodyPr>
          <a:lstStyle/>
          <a:p>
            <a:pPr algn="l">
              <a:spcBef>
                <a:spcPts val="0"/>
              </a:spcBef>
              <a:spcAft>
                <a:spcPts val="0"/>
              </a:spcAft>
            </a:pPr>
            <a:r>
              <a:rPr sz="837" b="1">
                <a:solidFill>
                  <a:srgbClr val="FFFFFF"/>
                </a:solidFill>
              </a:rPr>
              <a:t>Blacklisted</a:t>
            </a:r>
          </a:p>
        </p:txBody>
      </p:sp>
      <p:sp>
        <p:nvSpPr>
          <p:cNvPr id="8" name="TextBox 7"/>
          <p:cNvSpPr txBox="1"/>
          <p:nvPr/>
        </p:nvSpPr>
        <p:spPr>
          <a:xfrm>
            <a:off x="1354632" y="1714500"/>
            <a:ext cx="9482429" cy="178593"/>
          </a:xfrm>
          <a:prstGeom prst="rect">
            <a:avLst/>
          </a:prstGeom>
          <a:noFill/>
        </p:spPr>
        <p:txBody>
          <a:bodyPr wrap="none" anchor="ctr" lIns="73152" rIns="73152" tIns="54864" bIns="54864">
            <a:spAutoFit/>
          </a:bodyPr>
          <a:lstStyle/>
          <a:p>
            <a:pPr algn="l">
              <a:spcBef>
                <a:spcPts val="0"/>
              </a:spcBef>
              <a:spcAft>
                <a:spcPts val="975"/>
              </a:spcAft>
            </a:pPr>
            <a:r>
              <a:rPr sz="1104"/>
              <a:t>  </a:t>
            </a:r>
            <a:r>
              <a:rPr sz="1196" b="1">
                <a:solidFill>
                  <a:srgbClr val="2D3748"/>
                </a:solidFill>
              </a:rPr>
              <a:t>Project Failure in Bosnia and Herzegovina</a:t>
            </a:r>
          </a:p>
        </p:txBody>
      </p:sp>
      <p:pic>
        <p:nvPicPr>
          <p:cNvPr id="9" name="Picture 8" descr="image.png"/>
          <p:cNvPicPr>
            <a:picLocks noChangeAspect="1"/>
          </p:cNvPicPr>
          <p:nvPr/>
        </p:nvPicPr>
        <p:blipFill>
          <a:blip r:embed="rId3">
            <a:alphaModFix amt="100000"/>
          </a:blip>
          <a:stretch>
            <a:fillRect/>
          </a:stretch>
        </p:blipFill>
        <p:spPr>
          <a:xfrm>
            <a:off x="1354632" y="1743495"/>
            <a:ext cx="338658" cy="113459"/>
          </a:xfrm>
          <a:prstGeom prst="rect">
            <a:avLst/>
          </a:prstGeom>
        </p:spPr>
      </p:pic>
      <p:sp>
        <p:nvSpPr>
          <p:cNvPr id="10" name="TextBox 9"/>
          <p:cNvSpPr txBox="1"/>
          <p:nvPr/>
        </p:nvSpPr>
        <p:spPr>
          <a:xfrm>
            <a:off x="1354632" y="2000250"/>
            <a:ext cx="9482429" cy="342900"/>
          </a:xfrm>
          <a:prstGeom prst="rect">
            <a:avLst/>
          </a:prstGeom>
          <a:noFill/>
        </p:spPr>
        <p:txBody>
          <a:bodyPr wrap="square" anchor="ctr" lIns="73152" rIns="73152" tIns="54864" bIns="54864">
            <a:spAutoFit/>
          </a:bodyPr>
          <a:lstStyle/>
          <a:p>
            <a:pPr algn="l">
              <a:lnSpc>
                <a:spcPts val="1560"/>
              </a:lnSpc>
              <a:spcBef>
                <a:spcPts val="0"/>
              </a:spcBef>
              <a:spcAft>
                <a:spcPts val="975"/>
              </a:spcAft>
            </a:pPr>
            <a:r>
              <a:rPr sz="956" b="0">
                <a:solidFill>
                  <a:srgbClr val="4A5568"/>
                </a:solidFill>
              </a:rPr>
              <a:t>Azvirt was part of a consortium with two Chinese firms for the Počitelj Bridge project, which faced significant operational challenges and public controversy.</a:t>
            </a:r>
          </a:p>
        </p:txBody>
      </p:sp>
      <p:sp>
        <p:nvSpPr>
          <p:cNvPr id="11" name="Rounded Rectangle 10"/>
          <p:cNvSpPr/>
          <p:nvPr/>
        </p:nvSpPr>
        <p:spPr>
          <a:xfrm>
            <a:off x="1354632" y="2450306"/>
            <a:ext cx="4622684" cy="921543"/>
          </a:xfrm>
          <a:prstGeom prst="roundRect">
            <a:avLst>
              <a:gd name="adj" fmla="val 12403"/>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12" name="Picture 11" descr="image.png"/>
          <p:cNvPicPr>
            <a:picLocks noChangeAspect="1"/>
          </p:cNvPicPr>
          <p:nvPr/>
        </p:nvPicPr>
        <p:blipFill>
          <a:blip r:embed="rId4">
            <a:alphaModFix amt="100000"/>
          </a:blip>
          <a:stretch>
            <a:fillRect/>
          </a:stretch>
        </p:blipFill>
        <p:spPr>
          <a:xfrm>
            <a:off x="1608626" y="2582255"/>
            <a:ext cx="338658" cy="121863"/>
          </a:xfrm>
          <a:prstGeom prst="rect">
            <a:avLst/>
          </a:prstGeom>
        </p:spPr>
      </p:pic>
      <p:sp>
        <p:nvSpPr>
          <p:cNvPr id="13" name="TextBox 12"/>
          <p:cNvSpPr txBox="1"/>
          <p:nvPr/>
        </p:nvSpPr>
        <p:spPr>
          <a:xfrm>
            <a:off x="2116613" y="2557462"/>
            <a:ext cx="3606709" cy="142875"/>
          </a:xfrm>
          <a:prstGeom prst="rect">
            <a:avLst/>
          </a:prstGeom>
          <a:noFill/>
        </p:spPr>
        <p:txBody>
          <a:bodyPr wrap="none" anchor="ctr" lIns="73152" rIns="73152" tIns="54864" bIns="54864">
            <a:spAutoFit/>
          </a:bodyPr>
          <a:lstStyle/>
          <a:p>
            <a:pPr algn="l">
              <a:spcBef>
                <a:spcPts val="0"/>
              </a:spcBef>
              <a:spcAft>
                <a:spcPts val="325"/>
              </a:spcAft>
            </a:pPr>
            <a:r>
              <a:rPr sz="956" b="1">
                <a:solidFill>
                  <a:srgbClr val="2D3748"/>
                </a:solidFill>
              </a:rPr>
              <a:t>Significant Delays</a:t>
            </a:r>
          </a:p>
        </p:txBody>
      </p:sp>
      <p:sp>
        <p:nvSpPr>
          <p:cNvPr id="14" name="TextBox 13"/>
          <p:cNvSpPr txBox="1"/>
          <p:nvPr/>
        </p:nvSpPr>
        <p:spPr>
          <a:xfrm>
            <a:off x="2116613" y="2736056"/>
            <a:ext cx="3606709" cy="421481"/>
          </a:xfrm>
          <a:prstGeom prst="rect">
            <a:avLst/>
          </a:prstGeom>
          <a:noFill/>
        </p:spPr>
        <p:txBody>
          <a:bodyPr wrap="square" anchor="ctr" lIns="73152" rIns="73152" tIns="54864" bIns="54864">
            <a:spAutoFit/>
          </a:bodyPr>
          <a:lstStyle/>
          <a:p>
            <a:pPr algn="l">
              <a:lnSpc>
                <a:spcPts val="1235"/>
              </a:lnSpc>
              <a:spcBef>
                <a:spcPts val="0"/>
              </a:spcBef>
              <a:spcAft>
                <a:spcPts val="975"/>
              </a:spcAft>
            </a:pPr>
            <a:r>
              <a:rPr sz="837" b="0">
                <a:solidFill>
                  <a:srgbClr val="4A5568"/>
                </a:solidFill>
              </a:rPr>
              <a:t>Project two years behind original schedule, raising concerns about project management capabilities</a:t>
            </a:r>
          </a:p>
        </p:txBody>
      </p:sp>
      <p:sp>
        <p:nvSpPr>
          <p:cNvPr id="15" name="Rounded Rectangle 14"/>
          <p:cNvSpPr/>
          <p:nvPr/>
        </p:nvSpPr>
        <p:spPr>
          <a:xfrm>
            <a:off x="6231310" y="2450306"/>
            <a:ext cx="4622684" cy="921543"/>
          </a:xfrm>
          <a:prstGeom prst="roundRect">
            <a:avLst>
              <a:gd name="adj" fmla="val 12403"/>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16" name="Picture 15" descr="image.png"/>
          <p:cNvPicPr>
            <a:picLocks noChangeAspect="1"/>
          </p:cNvPicPr>
          <p:nvPr/>
        </p:nvPicPr>
        <p:blipFill>
          <a:blip r:embed="rId5">
            <a:alphaModFix amt="100000"/>
          </a:blip>
          <a:stretch>
            <a:fillRect/>
          </a:stretch>
        </p:blipFill>
        <p:spPr>
          <a:xfrm>
            <a:off x="6468371" y="2574901"/>
            <a:ext cx="338658" cy="136571"/>
          </a:xfrm>
          <a:prstGeom prst="rect">
            <a:avLst/>
          </a:prstGeom>
        </p:spPr>
      </p:pic>
      <p:sp>
        <p:nvSpPr>
          <p:cNvPr id="17" name="TextBox 16"/>
          <p:cNvSpPr txBox="1"/>
          <p:nvPr/>
        </p:nvSpPr>
        <p:spPr>
          <a:xfrm>
            <a:off x="6976358" y="2557462"/>
            <a:ext cx="3606709" cy="142875"/>
          </a:xfrm>
          <a:prstGeom prst="rect">
            <a:avLst/>
          </a:prstGeom>
          <a:noFill/>
        </p:spPr>
        <p:txBody>
          <a:bodyPr wrap="none" anchor="ctr" lIns="73152" rIns="73152" tIns="54864" bIns="54864">
            <a:spAutoFit/>
          </a:bodyPr>
          <a:lstStyle/>
          <a:p>
            <a:pPr algn="l">
              <a:spcBef>
                <a:spcPts val="0"/>
              </a:spcBef>
              <a:spcAft>
                <a:spcPts val="325"/>
              </a:spcAft>
            </a:pPr>
            <a:r>
              <a:rPr sz="956" b="1">
                <a:solidFill>
                  <a:srgbClr val="2D3748"/>
                </a:solidFill>
              </a:rPr>
              <a:t>Technical Failures</a:t>
            </a:r>
          </a:p>
        </p:txBody>
      </p:sp>
      <p:sp>
        <p:nvSpPr>
          <p:cNvPr id="18" name="TextBox 17"/>
          <p:cNvSpPr txBox="1"/>
          <p:nvPr/>
        </p:nvSpPr>
        <p:spPr>
          <a:xfrm>
            <a:off x="6976358" y="2736056"/>
            <a:ext cx="3606709" cy="421481"/>
          </a:xfrm>
          <a:prstGeom prst="rect">
            <a:avLst/>
          </a:prstGeom>
          <a:noFill/>
        </p:spPr>
        <p:txBody>
          <a:bodyPr wrap="square" anchor="ctr" lIns="73152" rIns="73152" tIns="54864" bIns="54864">
            <a:spAutoFit/>
          </a:bodyPr>
          <a:lstStyle/>
          <a:p>
            <a:pPr algn="l">
              <a:lnSpc>
                <a:spcPts val="1235"/>
              </a:lnSpc>
              <a:spcBef>
                <a:spcPts val="0"/>
              </a:spcBef>
              <a:spcAft>
                <a:spcPts val="975"/>
              </a:spcAft>
            </a:pPr>
            <a:r>
              <a:rPr sz="837" b="0">
                <a:solidFill>
                  <a:srgbClr val="4A5568"/>
                </a:solidFill>
              </a:rPr>
              <a:t>Crack appeared in structure due to improperly positioned cable pipes, requiring external expertise</a:t>
            </a:r>
          </a:p>
        </p:txBody>
      </p:sp>
      <p:sp>
        <p:nvSpPr>
          <p:cNvPr id="19" name="Rounded Rectangle 18"/>
          <p:cNvSpPr/>
          <p:nvPr/>
        </p:nvSpPr>
        <p:spPr>
          <a:xfrm>
            <a:off x="1354632" y="3479006"/>
            <a:ext cx="4622684" cy="921543"/>
          </a:xfrm>
          <a:prstGeom prst="roundRect">
            <a:avLst>
              <a:gd name="adj" fmla="val 12403"/>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20" name="Picture 19" descr="image.png"/>
          <p:cNvPicPr>
            <a:picLocks noChangeAspect="1"/>
          </p:cNvPicPr>
          <p:nvPr/>
        </p:nvPicPr>
        <p:blipFill>
          <a:blip r:embed="rId6">
            <a:alphaModFix amt="100000"/>
          </a:blip>
          <a:stretch>
            <a:fillRect/>
          </a:stretch>
        </p:blipFill>
        <p:spPr>
          <a:xfrm>
            <a:off x="1608626" y="3604652"/>
            <a:ext cx="338658" cy="134470"/>
          </a:xfrm>
          <a:prstGeom prst="rect">
            <a:avLst/>
          </a:prstGeom>
        </p:spPr>
      </p:pic>
      <p:sp>
        <p:nvSpPr>
          <p:cNvPr id="21" name="TextBox 20"/>
          <p:cNvSpPr txBox="1"/>
          <p:nvPr/>
        </p:nvSpPr>
        <p:spPr>
          <a:xfrm>
            <a:off x="2116613" y="3586162"/>
            <a:ext cx="3606709" cy="142875"/>
          </a:xfrm>
          <a:prstGeom prst="rect">
            <a:avLst/>
          </a:prstGeom>
          <a:noFill/>
        </p:spPr>
        <p:txBody>
          <a:bodyPr wrap="none" anchor="ctr" lIns="73152" rIns="73152" tIns="54864" bIns="54864">
            <a:spAutoFit/>
          </a:bodyPr>
          <a:lstStyle/>
          <a:p>
            <a:pPr algn="l">
              <a:spcBef>
                <a:spcPts val="0"/>
              </a:spcBef>
              <a:spcAft>
                <a:spcPts val="325"/>
              </a:spcAft>
            </a:pPr>
            <a:r>
              <a:rPr sz="956" b="1">
                <a:solidFill>
                  <a:srgbClr val="2D3748"/>
                </a:solidFill>
              </a:rPr>
              <a:t>Contract Breaches</a:t>
            </a:r>
          </a:p>
        </p:txBody>
      </p:sp>
      <p:sp>
        <p:nvSpPr>
          <p:cNvPr id="22" name="TextBox 21"/>
          <p:cNvSpPr txBox="1"/>
          <p:nvPr/>
        </p:nvSpPr>
        <p:spPr>
          <a:xfrm>
            <a:off x="2116613" y="3764756"/>
            <a:ext cx="3606709" cy="421481"/>
          </a:xfrm>
          <a:prstGeom prst="rect">
            <a:avLst/>
          </a:prstGeom>
          <a:noFill/>
        </p:spPr>
        <p:txBody>
          <a:bodyPr wrap="square" anchor="ctr" lIns="73152" rIns="73152" tIns="54864" bIns="54864">
            <a:spAutoFit/>
          </a:bodyPr>
          <a:lstStyle/>
          <a:p>
            <a:pPr algn="l">
              <a:lnSpc>
                <a:spcPts val="1235"/>
              </a:lnSpc>
              <a:spcBef>
                <a:spcPts val="0"/>
              </a:spcBef>
              <a:spcAft>
                <a:spcPts val="975"/>
              </a:spcAft>
            </a:pPr>
            <a:r>
              <a:rPr sz="837" b="0">
                <a:solidFill>
                  <a:srgbClr val="4A5568"/>
                </a:solidFill>
              </a:rPr>
              <a:t>Engaged unauthorized local subcontractor Hering for bridge span structure works</a:t>
            </a:r>
          </a:p>
        </p:txBody>
      </p:sp>
      <p:sp>
        <p:nvSpPr>
          <p:cNvPr id="23" name="Rounded Rectangle 22"/>
          <p:cNvSpPr/>
          <p:nvPr/>
        </p:nvSpPr>
        <p:spPr>
          <a:xfrm>
            <a:off x="6231310" y="3479006"/>
            <a:ext cx="4622684" cy="921543"/>
          </a:xfrm>
          <a:prstGeom prst="roundRect">
            <a:avLst>
              <a:gd name="adj" fmla="val 12403"/>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24" name="Picture 23" descr="image.png"/>
          <p:cNvPicPr>
            <a:picLocks noChangeAspect="1"/>
          </p:cNvPicPr>
          <p:nvPr/>
        </p:nvPicPr>
        <p:blipFill>
          <a:blip r:embed="rId7">
            <a:alphaModFix amt="100000"/>
          </a:blip>
          <a:stretch>
            <a:fillRect/>
          </a:stretch>
        </p:blipFill>
        <p:spPr>
          <a:xfrm>
            <a:off x="6468371" y="3619359"/>
            <a:ext cx="338658" cy="105055"/>
          </a:xfrm>
          <a:prstGeom prst="rect">
            <a:avLst/>
          </a:prstGeom>
        </p:spPr>
      </p:pic>
      <p:sp>
        <p:nvSpPr>
          <p:cNvPr id="25" name="TextBox 24"/>
          <p:cNvSpPr txBox="1"/>
          <p:nvPr/>
        </p:nvSpPr>
        <p:spPr>
          <a:xfrm>
            <a:off x="6976358" y="3586162"/>
            <a:ext cx="3606709" cy="142875"/>
          </a:xfrm>
          <a:prstGeom prst="rect">
            <a:avLst/>
          </a:prstGeom>
          <a:noFill/>
        </p:spPr>
        <p:txBody>
          <a:bodyPr wrap="none" anchor="ctr" lIns="73152" rIns="73152" tIns="54864" bIns="54864">
            <a:spAutoFit/>
          </a:bodyPr>
          <a:lstStyle/>
          <a:p>
            <a:pPr algn="l">
              <a:spcBef>
                <a:spcPts val="0"/>
              </a:spcBef>
              <a:spcAft>
                <a:spcPts val="325"/>
              </a:spcAft>
            </a:pPr>
            <a:r>
              <a:rPr sz="956" b="1">
                <a:solidFill>
                  <a:srgbClr val="2D3748"/>
                </a:solidFill>
              </a:rPr>
              <a:t>Financial Penalty</a:t>
            </a:r>
          </a:p>
        </p:txBody>
      </p:sp>
      <p:sp>
        <p:nvSpPr>
          <p:cNvPr id="26" name="TextBox 25"/>
          <p:cNvSpPr txBox="1"/>
          <p:nvPr/>
        </p:nvSpPr>
        <p:spPr>
          <a:xfrm>
            <a:off x="6976358" y="3764756"/>
            <a:ext cx="3606709" cy="421481"/>
          </a:xfrm>
          <a:prstGeom prst="rect">
            <a:avLst/>
          </a:prstGeom>
          <a:noFill/>
        </p:spPr>
        <p:txBody>
          <a:bodyPr wrap="square" anchor="ctr" lIns="73152" rIns="73152" tIns="54864" bIns="54864">
            <a:spAutoFit/>
          </a:bodyPr>
          <a:lstStyle/>
          <a:p>
            <a:pPr algn="l">
              <a:lnSpc>
                <a:spcPts val="1235"/>
              </a:lnSpc>
              <a:spcBef>
                <a:spcPts val="0"/>
              </a:spcBef>
              <a:spcAft>
                <a:spcPts val="975"/>
              </a:spcAft>
            </a:pPr>
            <a:r>
              <a:rPr sz="837" b="0">
                <a:solidFill>
                  <a:srgbClr val="4A5568"/>
                </a:solidFill>
              </a:rPr>
              <a:t>€3.3 million penalty (10% of contract amount) imposed by public investor Autoceste FBiH</a:t>
            </a:r>
          </a:p>
        </p:txBody>
      </p:sp>
      <p:sp>
        <p:nvSpPr>
          <p:cNvPr id="27" name="Rounded Rectangle 26"/>
          <p:cNvSpPr/>
          <p:nvPr/>
        </p:nvSpPr>
        <p:spPr>
          <a:xfrm>
            <a:off x="1015974" y="4686300"/>
            <a:ext cx="10159746" cy="1050131"/>
          </a:xfrm>
          <a:prstGeom prst="roundRect">
            <a:avLst>
              <a:gd name="adj" fmla="val 5442"/>
            </a:avLst>
          </a:prstGeom>
          <a:solidFill>
            <a:srgbClr val="E53E3E">
              <a:alpha val="1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 name="Round Same Side Corner Rectangle 27"/>
          <p:cNvSpPr/>
          <p:nvPr/>
        </p:nvSpPr>
        <p:spPr>
          <a:xfrm rot="16200000">
            <a:off x="556949" y="5145325"/>
            <a:ext cx="1050131" cy="132080"/>
          </a:xfrm>
          <a:prstGeom prst="round2SameRect">
            <a:avLst>
              <a:gd name="adj1" fmla="val 50000"/>
              <a:gd name="adj2" fmla="val 0"/>
            </a:avLst>
          </a:prstGeom>
          <a:solidFill>
            <a:srgbClr val="E53E3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9" name="TextBox 28"/>
          <p:cNvSpPr txBox="1"/>
          <p:nvPr/>
        </p:nvSpPr>
        <p:spPr>
          <a:xfrm>
            <a:off x="1422364" y="4829175"/>
            <a:ext cx="9414697" cy="178593"/>
          </a:xfrm>
          <a:prstGeom prst="rect">
            <a:avLst/>
          </a:prstGeom>
          <a:noFill/>
        </p:spPr>
        <p:txBody>
          <a:bodyPr wrap="none" anchor="ctr" lIns="73152" rIns="73152" tIns="54864" bIns="54864">
            <a:spAutoFit/>
          </a:bodyPr>
          <a:lstStyle/>
          <a:p>
            <a:pPr algn="l">
              <a:spcBef>
                <a:spcPts val="0"/>
              </a:spcBef>
              <a:spcAft>
                <a:spcPts val="650"/>
              </a:spcAft>
            </a:pPr>
            <a:r>
              <a:rPr sz="1196" b="1">
                <a:solidFill>
                  <a:srgbClr val="2D3748"/>
                </a:solidFill>
              </a:rPr>
              <a:t>Strategic Omission</a:t>
            </a:r>
          </a:p>
        </p:txBody>
      </p:sp>
      <p:sp>
        <p:nvSpPr>
          <p:cNvPr id="30" name="TextBox 29"/>
          <p:cNvSpPr txBox="1"/>
          <p:nvPr/>
        </p:nvSpPr>
        <p:spPr>
          <a:xfrm>
            <a:off x="1422364" y="5079206"/>
            <a:ext cx="9414697" cy="514350"/>
          </a:xfrm>
          <a:prstGeom prst="rect">
            <a:avLst/>
          </a:prstGeom>
          <a:noFill/>
        </p:spPr>
        <p:txBody>
          <a:bodyPr wrap="square" anchor="ctr" lIns="73152" rIns="73152" tIns="54864" bIns="54864">
            <a:spAutoFit/>
          </a:bodyPr>
          <a:lstStyle/>
          <a:p>
            <a:pPr algn="l">
              <a:lnSpc>
                <a:spcPts val="1560"/>
              </a:lnSpc>
              <a:spcBef>
                <a:spcPts val="0"/>
              </a:spcBef>
              <a:spcAft>
                <a:spcPts val="0"/>
              </a:spcAft>
            </a:pPr>
            <a:r>
              <a:rPr sz="956" b="0">
                <a:solidFill>
                  <a:srgbClr val="4A5568"/>
                </a:solidFill>
              </a:rPr>
              <a:t>Company's choice to omit the Počitelj Bridge from its public-facing project portfolio, despite claiming a presence in Bosnia and Herzegovina on its website, signals a strategic decision to control its public narrative.</a:t>
            </a:r>
          </a:p>
        </p:txBody>
      </p:sp>
      <p:pic>
        <p:nvPicPr>
          <p:cNvPr id="31" name="Picture 30" descr="image.png"/>
          <p:cNvPicPr>
            <a:picLocks noChangeAspect="1"/>
          </p:cNvPicPr>
          <p:nvPr/>
        </p:nvPicPr>
        <p:blipFill>
          <a:blip r:embed="rId8">
            <a:alphaModFix amt="100000"/>
          </a:blip>
          <a:stretch>
            <a:fillRect/>
          </a:stretch>
        </p:blipFill>
        <p:spPr>
          <a:xfrm>
            <a:off x="1015974" y="6115981"/>
            <a:ext cx="474121" cy="169586"/>
          </a:xfrm>
          <a:prstGeom prst="rect">
            <a:avLst/>
          </a:prstGeom>
        </p:spPr>
      </p:pic>
      <p:sp>
        <p:nvSpPr>
          <p:cNvPr id="32" name="TextBox 31"/>
          <p:cNvSpPr txBox="1"/>
          <p:nvPr/>
        </p:nvSpPr>
        <p:spPr>
          <a:xfrm>
            <a:off x="1744089" y="6093618"/>
            <a:ext cx="8178595" cy="221456"/>
          </a:xfrm>
          <a:prstGeom prst="rect">
            <a:avLst/>
          </a:prstGeom>
          <a:noFill/>
        </p:spPr>
        <p:txBody>
          <a:bodyPr wrap="none" anchor="ctr" lIns="73152" rIns="73152" tIns="54864" bIns="54864">
            <a:spAutoFit/>
          </a:bodyPr>
          <a:lstStyle/>
          <a:p>
            <a:pPr algn="l">
              <a:spcBef>
                <a:spcPts val="0"/>
              </a:spcBef>
              <a:spcAft>
                <a:spcPts val="0"/>
              </a:spcAft>
            </a:pPr>
            <a:r>
              <a:rPr sz="1435" b="1">
                <a:solidFill>
                  <a:srgbClr val="2D3748"/>
                </a:solidFill>
              </a:rPr>
              <a:t>Broader Macroeconomic and Geopolitical Risks</a:t>
            </a:r>
          </a:p>
        </p:txBody>
      </p:sp>
      <p:sp>
        <p:nvSpPr>
          <p:cNvPr id="33" name="Rounded Rectangle 32"/>
          <p:cNvSpPr/>
          <p:nvPr/>
        </p:nvSpPr>
        <p:spPr>
          <a:xfrm>
            <a:off x="1015974" y="6457950"/>
            <a:ext cx="4910543" cy="1685925"/>
          </a:xfrm>
          <a:prstGeom prst="roundRect">
            <a:avLst>
              <a:gd name="adj" fmla="val 6779"/>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34" name="Picture 33" descr="image.png"/>
          <p:cNvPicPr>
            <a:picLocks noChangeAspect="1"/>
          </p:cNvPicPr>
          <p:nvPr/>
        </p:nvPicPr>
        <p:blipFill>
          <a:blip r:embed="rId9">
            <a:alphaModFix amt="100000"/>
          </a:blip>
          <a:stretch>
            <a:fillRect/>
          </a:stretch>
        </p:blipFill>
        <p:spPr>
          <a:xfrm>
            <a:off x="1354632" y="6639401"/>
            <a:ext cx="406389" cy="94297"/>
          </a:xfrm>
          <a:prstGeom prst="rect">
            <a:avLst/>
          </a:prstGeom>
        </p:spPr>
      </p:pic>
      <p:sp>
        <p:nvSpPr>
          <p:cNvPr id="35" name="TextBox 34"/>
          <p:cNvSpPr txBox="1"/>
          <p:nvPr/>
        </p:nvSpPr>
        <p:spPr>
          <a:xfrm>
            <a:off x="1930351" y="6600825"/>
            <a:ext cx="3217252" cy="164306"/>
          </a:xfrm>
          <a:prstGeom prst="rect">
            <a:avLst/>
          </a:prstGeom>
          <a:noFill/>
        </p:spPr>
        <p:txBody>
          <a:bodyPr wrap="none" anchor="ctr" lIns="73152" rIns="73152" tIns="54864" bIns="54864">
            <a:spAutoFit/>
          </a:bodyPr>
          <a:lstStyle/>
          <a:p>
            <a:pPr algn="l">
              <a:spcBef>
                <a:spcPts val="0"/>
              </a:spcBef>
              <a:spcAft>
                <a:spcPts val="0"/>
              </a:spcAft>
            </a:pPr>
            <a:r>
              <a:rPr sz="1076" b="1">
                <a:solidFill>
                  <a:srgbClr val="2D3748"/>
                </a:solidFill>
              </a:rPr>
              <a:t>Economic Vulnerabilities</a:t>
            </a:r>
          </a:p>
        </p:txBody>
      </p:sp>
      <p:sp>
        <p:nvSpPr>
          <p:cNvPr id="36" name="TextBox 35"/>
          <p:cNvSpPr txBox="1"/>
          <p:nvPr/>
        </p:nvSpPr>
        <p:spPr>
          <a:xfrm>
            <a:off x="1354632" y="6879431"/>
            <a:ext cx="4233227" cy="1121568"/>
          </a:xfrm>
          <a:prstGeom prst="rect">
            <a:avLst/>
          </a:prstGeom>
          <a:noFill/>
        </p:spPr>
        <p:txBody>
          <a:bodyPr wrap="square" anchor="ctr" lIns="73152" rIns="73152" tIns="54864" bIns="54864">
            <a:spAutoFit/>
          </a:bodyPr>
          <a:lstStyle/>
          <a:p>
            <a:pPr algn="l">
              <a:lnSpc>
                <a:spcPts val="1430"/>
              </a:lnSpc>
              <a:spcBef>
                <a:spcPts val="0"/>
              </a:spcBef>
              <a:spcAft>
                <a:spcPts val="0"/>
              </a:spcAft>
            </a:pPr>
            <a:r>
              <a:rPr sz="956" b="0">
                <a:solidFill>
                  <a:srgbClr val="4A5568"/>
                </a:solidFill>
              </a:rPr>
              <a:t>Financial reports acknowledge negative impact of inflation and economic slowdowns in key operating countries, particularly Azerbaijan and Serbia, increasing project costs and reducing demand for new infrastructure</a:t>
            </a:r>
          </a:p>
        </p:txBody>
      </p:sp>
      <p:sp>
        <p:nvSpPr>
          <p:cNvPr id="37" name="Rounded Rectangle 36"/>
          <p:cNvSpPr/>
          <p:nvPr/>
        </p:nvSpPr>
        <p:spPr>
          <a:xfrm>
            <a:off x="6265176" y="6457950"/>
            <a:ext cx="4910543" cy="1685925"/>
          </a:xfrm>
          <a:prstGeom prst="roundRect">
            <a:avLst>
              <a:gd name="adj" fmla="val 6779"/>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38" name="Picture 37" descr="image.png"/>
          <p:cNvPicPr>
            <a:picLocks noChangeAspect="1"/>
          </p:cNvPicPr>
          <p:nvPr/>
        </p:nvPicPr>
        <p:blipFill>
          <a:blip r:embed="rId10">
            <a:alphaModFix amt="100000"/>
          </a:blip>
          <a:stretch>
            <a:fillRect/>
          </a:stretch>
        </p:blipFill>
        <p:spPr>
          <a:xfrm>
            <a:off x="6603834" y="6609397"/>
            <a:ext cx="406389" cy="154304"/>
          </a:xfrm>
          <a:prstGeom prst="rect">
            <a:avLst/>
          </a:prstGeom>
        </p:spPr>
      </p:pic>
      <p:sp>
        <p:nvSpPr>
          <p:cNvPr id="39" name="TextBox 38"/>
          <p:cNvSpPr txBox="1"/>
          <p:nvPr/>
        </p:nvSpPr>
        <p:spPr>
          <a:xfrm>
            <a:off x="7179553" y="6600825"/>
            <a:ext cx="2506070" cy="164306"/>
          </a:xfrm>
          <a:prstGeom prst="rect">
            <a:avLst/>
          </a:prstGeom>
          <a:noFill/>
        </p:spPr>
        <p:txBody>
          <a:bodyPr wrap="none" anchor="ctr" lIns="73152" rIns="73152" tIns="54864" bIns="54864">
            <a:spAutoFit/>
          </a:bodyPr>
          <a:lstStyle/>
          <a:p>
            <a:pPr algn="l">
              <a:spcBef>
                <a:spcPts val="0"/>
              </a:spcBef>
              <a:spcAft>
                <a:spcPts val="0"/>
              </a:spcAft>
            </a:pPr>
            <a:r>
              <a:rPr sz="1076" b="1">
                <a:solidFill>
                  <a:srgbClr val="2D3748"/>
                </a:solidFill>
              </a:rPr>
              <a:t>Political Sensitivity</a:t>
            </a:r>
          </a:p>
        </p:txBody>
      </p:sp>
      <p:sp>
        <p:nvSpPr>
          <p:cNvPr id="40" name="TextBox 39"/>
          <p:cNvSpPr txBox="1"/>
          <p:nvPr/>
        </p:nvSpPr>
        <p:spPr>
          <a:xfrm>
            <a:off x="6603834" y="6879431"/>
            <a:ext cx="4233227" cy="957262"/>
          </a:xfrm>
          <a:prstGeom prst="rect">
            <a:avLst/>
          </a:prstGeom>
          <a:noFill/>
        </p:spPr>
        <p:txBody>
          <a:bodyPr wrap="square" anchor="ctr" lIns="73152" rIns="73152" tIns="54864" bIns="54864">
            <a:spAutoFit/>
          </a:bodyPr>
          <a:lstStyle/>
          <a:p>
            <a:pPr algn="l">
              <a:lnSpc>
                <a:spcPts val="1430"/>
              </a:lnSpc>
              <a:spcBef>
                <a:spcPts val="0"/>
              </a:spcBef>
              <a:spcAft>
                <a:spcPts val="0"/>
              </a:spcAft>
            </a:pPr>
            <a:r>
              <a:rPr sz="956" b="0">
                <a:solidFill>
                  <a:srgbClr val="4A5568"/>
                </a:solidFill>
              </a:rPr>
              <a:t>Business model highly sensitive to shifts in political leadership, regulatory environments, and fiscal policies in foreign markets, with legal and fiscal difficulties already evident in Kyrgyz Republic operations</a:t>
            </a:r>
          </a:p>
        </p:txBody>
      </p:sp>
      <p:sp>
        <p:nvSpPr>
          <p:cNvPr id="41" name="Rounded Rectangle 40"/>
          <p:cNvSpPr/>
          <p:nvPr/>
        </p:nvSpPr>
        <p:spPr>
          <a:xfrm>
            <a:off x="1015974" y="8279606"/>
            <a:ext cx="4910543" cy="1521618"/>
          </a:xfrm>
          <a:prstGeom prst="roundRect">
            <a:avLst>
              <a:gd name="adj" fmla="val 7511"/>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42" name="Picture 41" descr="image.png"/>
          <p:cNvPicPr>
            <a:picLocks noChangeAspect="1"/>
          </p:cNvPicPr>
          <p:nvPr/>
        </p:nvPicPr>
        <p:blipFill>
          <a:blip r:embed="rId11">
            <a:alphaModFix amt="100000"/>
          </a:blip>
          <a:stretch>
            <a:fillRect/>
          </a:stretch>
        </p:blipFill>
        <p:spPr>
          <a:xfrm>
            <a:off x="1354632" y="8426767"/>
            <a:ext cx="406389" cy="162877"/>
          </a:xfrm>
          <a:prstGeom prst="rect">
            <a:avLst/>
          </a:prstGeom>
        </p:spPr>
      </p:pic>
      <p:sp>
        <p:nvSpPr>
          <p:cNvPr id="43" name="TextBox 42"/>
          <p:cNvSpPr txBox="1"/>
          <p:nvPr/>
        </p:nvSpPr>
        <p:spPr>
          <a:xfrm>
            <a:off x="1930351" y="8429625"/>
            <a:ext cx="2844728" cy="164306"/>
          </a:xfrm>
          <a:prstGeom prst="rect">
            <a:avLst/>
          </a:prstGeom>
          <a:noFill/>
        </p:spPr>
        <p:txBody>
          <a:bodyPr wrap="none" anchor="ctr" lIns="73152" rIns="73152" tIns="54864" bIns="54864">
            <a:spAutoFit/>
          </a:bodyPr>
          <a:lstStyle/>
          <a:p>
            <a:pPr algn="l">
              <a:spcBef>
                <a:spcPts val="0"/>
              </a:spcBef>
              <a:spcAft>
                <a:spcPts val="0"/>
              </a:spcAft>
            </a:pPr>
            <a:r>
              <a:rPr sz="1076" b="1">
                <a:solidFill>
                  <a:srgbClr val="2D3748"/>
                </a:solidFill>
              </a:rPr>
              <a:t>Geopolitical Exposure</a:t>
            </a:r>
          </a:p>
        </p:txBody>
      </p:sp>
      <p:sp>
        <p:nvSpPr>
          <p:cNvPr id="44" name="TextBox 43"/>
          <p:cNvSpPr txBox="1"/>
          <p:nvPr/>
        </p:nvSpPr>
        <p:spPr>
          <a:xfrm>
            <a:off x="1354632" y="8701087"/>
            <a:ext cx="4233227" cy="957262"/>
          </a:xfrm>
          <a:prstGeom prst="rect">
            <a:avLst/>
          </a:prstGeom>
          <a:noFill/>
        </p:spPr>
        <p:txBody>
          <a:bodyPr wrap="square" anchor="ctr" lIns="73152" rIns="73152" tIns="54864" bIns="54864">
            <a:spAutoFit/>
          </a:bodyPr>
          <a:lstStyle/>
          <a:p>
            <a:pPr algn="l">
              <a:lnSpc>
                <a:spcPts val="1430"/>
              </a:lnSpc>
              <a:spcBef>
                <a:spcPts val="0"/>
              </a:spcBef>
              <a:spcAft>
                <a:spcPts val="0"/>
              </a:spcAft>
            </a:pPr>
            <a:r>
              <a:rPr sz="956" b="0">
                <a:solidFill>
                  <a:srgbClr val="4A5568"/>
                </a:solidFill>
              </a:rPr>
              <a:t>Operations in geopolitically sensitive regions like Karabakh and the Balkans expose the company to regional tensions and conflicts that could disrupt projects and impact financial stability</a:t>
            </a:r>
          </a:p>
        </p:txBody>
      </p:sp>
      <p:sp>
        <p:nvSpPr>
          <p:cNvPr id="45" name="Rounded Rectangle 44"/>
          <p:cNvSpPr/>
          <p:nvPr/>
        </p:nvSpPr>
        <p:spPr>
          <a:xfrm>
            <a:off x="6265176" y="8279606"/>
            <a:ext cx="4910543" cy="1521618"/>
          </a:xfrm>
          <a:prstGeom prst="roundRect">
            <a:avLst>
              <a:gd name="adj" fmla="val 7511"/>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46" name="Picture 45" descr="image.png"/>
          <p:cNvPicPr>
            <a:picLocks noChangeAspect="1"/>
          </p:cNvPicPr>
          <p:nvPr/>
        </p:nvPicPr>
        <p:blipFill>
          <a:blip r:embed="rId12">
            <a:alphaModFix amt="100000"/>
          </a:blip>
          <a:stretch>
            <a:fillRect/>
          </a:stretch>
        </p:blipFill>
        <p:spPr>
          <a:xfrm>
            <a:off x="6603834" y="8446055"/>
            <a:ext cx="406389" cy="124301"/>
          </a:xfrm>
          <a:prstGeom prst="rect">
            <a:avLst/>
          </a:prstGeom>
        </p:spPr>
      </p:pic>
      <p:sp>
        <p:nvSpPr>
          <p:cNvPr id="47" name="TextBox 46"/>
          <p:cNvSpPr txBox="1"/>
          <p:nvPr/>
        </p:nvSpPr>
        <p:spPr>
          <a:xfrm>
            <a:off x="7179553" y="8429625"/>
            <a:ext cx="2302875" cy="164306"/>
          </a:xfrm>
          <a:prstGeom prst="rect">
            <a:avLst/>
          </a:prstGeom>
          <a:noFill/>
        </p:spPr>
        <p:txBody>
          <a:bodyPr wrap="none" anchor="ctr" lIns="73152" rIns="73152" tIns="54864" bIns="54864">
            <a:spAutoFit/>
          </a:bodyPr>
          <a:lstStyle/>
          <a:p>
            <a:pPr algn="l">
              <a:spcBef>
                <a:spcPts val="0"/>
              </a:spcBef>
              <a:spcAft>
                <a:spcPts val="0"/>
              </a:spcAft>
            </a:pPr>
            <a:r>
              <a:rPr sz="1076" b="1">
                <a:solidFill>
                  <a:srgbClr val="2D3748"/>
                </a:solidFill>
              </a:rPr>
              <a:t>Reputational Risk</a:t>
            </a:r>
          </a:p>
        </p:txBody>
      </p:sp>
      <p:sp>
        <p:nvSpPr>
          <p:cNvPr id="48" name="TextBox 47"/>
          <p:cNvSpPr txBox="1"/>
          <p:nvPr/>
        </p:nvSpPr>
        <p:spPr>
          <a:xfrm>
            <a:off x="6603834" y="8701087"/>
            <a:ext cx="4233227" cy="957262"/>
          </a:xfrm>
          <a:prstGeom prst="rect">
            <a:avLst/>
          </a:prstGeom>
          <a:noFill/>
        </p:spPr>
        <p:txBody>
          <a:bodyPr wrap="square" anchor="ctr" lIns="73152" rIns="73152" tIns="54864" bIns="54864">
            <a:spAutoFit/>
          </a:bodyPr>
          <a:lstStyle/>
          <a:p>
            <a:pPr algn="l">
              <a:lnSpc>
                <a:spcPts val="1430"/>
              </a:lnSpc>
              <a:spcBef>
                <a:spcPts val="0"/>
              </a:spcBef>
              <a:spcAft>
                <a:spcPts val="0"/>
              </a:spcAft>
            </a:pPr>
            <a:r>
              <a:rPr sz="956" b="0">
                <a:solidFill>
                  <a:srgbClr val="4A5568"/>
                </a:solidFill>
              </a:rPr>
              <a:t>Počitelj Bridge scandal poses long-term reputational risk that could harm ability to win future international tenders, especially in European markets with strict compliance requirements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5F7FA"/>
            </a:gs>
          </a:gsLst>
          <a:lin scaled="0" ang="8100000"/>
        </a:gradFill>
        <a:effectLst/>
      </p:bgPr>
    </p:bg>
    <p:spTree>
      <p:nvGrpSpPr>
        <p:cNvPr id="1" name=""/>
        <p:cNvGrpSpPr/>
        <p:nvPr/>
      </p:nvGrpSpPr>
      <p:grpSpPr/>
      <p:sp>
        <p:nvSpPr>
          <p:cNvPr id="2" name="TextBox 1"/>
          <p:cNvSpPr txBox="1"/>
          <p:nvPr/>
        </p:nvSpPr>
        <p:spPr>
          <a:xfrm>
            <a:off x="1015974" y="285750"/>
            <a:ext cx="10159746" cy="742950"/>
          </a:xfrm>
          <a:prstGeom prst="rect">
            <a:avLst/>
          </a:prstGeom>
          <a:noFill/>
        </p:spPr>
        <p:txBody>
          <a:bodyPr wrap="none" anchor="ctr" lIns="73152" rIns="73152" tIns="54864" bIns="54864">
            <a:spAutoFit/>
          </a:bodyPr>
          <a:lstStyle/>
          <a:p>
            <a:pPr algn="l">
              <a:spcBef>
                <a:spcPts val="0"/>
              </a:spcBef>
              <a:spcAft>
                <a:spcPts val="650"/>
              </a:spcAft>
            </a:pPr>
            <a:r>
              <a:rPr sz="2511" b="1">
                <a:solidFill>
                  <a:srgbClr val="1A365D"/>
                </a:solidFill>
              </a:rPr>
              <a:t>Conclusion and Strategic Outlook</a:t>
            </a:r>
          </a:p>
        </p:txBody>
      </p:sp>
      <p:sp>
        <p:nvSpPr>
          <p:cNvPr id="3" name="Rounded Rectangle 2"/>
          <p:cNvSpPr/>
          <p:nvPr/>
        </p:nvSpPr>
        <p:spPr>
          <a:xfrm>
            <a:off x="1015974" y="1243012"/>
            <a:ext cx="10159746" cy="4407693"/>
          </a:xfrm>
          <a:prstGeom prst="roundRect">
            <a:avLst>
              <a:gd name="adj" fmla="val 2666"/>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1439297" y="1421606"/>
            <a:ext cx="9313100" cy="221456"/>
          </a:xfrm>
          <a:prstGeom prst="rect">
            <a:avLst/>
          </a:prstGeom>
          <a:noFill/>
        </p:spPr>
        <p:txBody>
          <a:bodyPr wrap="none" anchor="ctr" lIns="73152" rIns="73152" tIns="54864" bIns="54864">
            <a:spAutoFit/>
          </a:bodyPr>
          <a:lstStyle/>
          <a:p>
            <a:pPr algn="l">
              <a:spcBef>
                <a:spcPts val="0"/>
              </a:spcBef>
              <a:spcAft>
                <a:spcPts val="975"/>
              </a:spcAft>
            </a:pPr>
            <a:r>
              <a:rPr sz="1104"/>
              <a:t>  </a:t>
            </a:r>
            <a:r>
              <a:rPr sz="1435" b="1">
                <a:solidFill>
                  <a:srgbClr val="2D3748"/>
                </a:solidFill>
              </a:rPr>
              <a:t>Key Findings</a:t>
            </a:r>
          </a:p>
        </p:txBody>
      </p:sp>
      <p:pic>
        <p:nvPicPr>
          <p:cNvPr id="5" name="Picture 4" descr="image.png"/>
          <p:cNvPicPr>
            <a:picLocks noChangeAspect="1"/>
          </p:cNvPicPr>
          <p:nvPr/>
        </p:nvPicPr>
        <p:blipFill>
          <a:blip r:embed="rId2">
            <a:alphaModFix amt="100000"/>
          </a:blip>
          <a:stretch>
            <a:fillRect/>
          </a:stretch>
        </p:blipFill>
        <p:spPr>
          <a:xfrm>
            <a:off x="1439297" y="1447230"/>
            <a:ext cx="474121" cy="163063"/>
          </a:xfrm>
          <a:prstGeom prst="rect">
            <a:avLst/>
          </a:prstGeom>
        </p:spPr>
      </p:pic>
      <p:sp>
        <p:nvSpPr>
          <p:cNvPr id="6" name="TextBox 5"/>
          <p:cNvSpPr txBox="1"/>
          <p:nvPr/>
        </p:nvSpPr>
        <p:spPr>
          <a:xfrm>
            <a:off x="1439297" y="1750218"/>
            <a:ext cx="9313100" cy="771525"/>
          </a:xfrm>
          <a:prstGeom prst="rect">
            <a:avLst/>
          </a:prstGeom>
          <a:noFill/>
        </p:spPr>
        <p:txBody>
          <a:bodyPr wrap="square" anchor="ctr" lIns="73152" rIns="73152" tIns="54864" bIns="54864">
            <a:spAutoFit/>
          </a:bodyPr>
          <a:lstStyle/>
          <a:p>
            <a:pPr algn="l">
              <a:lnSpc>
                <a:spcPts val="1755"/>
              </a:lnSpc>
              <a:spcBef>
                <a:spcPts val="0"/>
              </a:spcBef>
              <a:spcAft>
                <a:spcPts val="975"/>
              </a:spcAft>
            </a:pPr>
            <a:r>
              <a:rPr sz="1076" b="0">
                <a:solidFill>
                  <a:srgbClr val="4A5568"/>
                </a:solidFill>
              </a:rPr>
              <a:t>Azvirt is a company defined by contradictions, possessing significant technical expertise and a track record of completing high-profile projects, yet facing serious operational integrity challenges and governance concerns.</a:t>
            </a:r>
          </a:p>
        </p:txBody>
      </p:sp>
      <p:sp>
        <p:nvSpPr>
          <p:cNvPr id="7" name="Rounded Rectangle 6"/>
          <p:cNvSpPr/>
          <p:nvPr/>
        </p:nvSpPr>
        <p:spPr>
          <a:xfrm>
            <a:off x="1439297" y="2700337"/>
            <a:ext cx="4487221" cy="2593181"/>
          </a:xfrm>
          <a:prstGeom prst="roundRect">
            <a:avLst>
              <a:gd name="adj" fmla="val 6037"/>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1777955" y="2843212"/>
            <a:ext cx="3809904" cy="178593"/>
          </a:xfrm>
          <a:prstGeom prst="rect">
            <a:avLst/>
          </a:prstGeom>
          <a:noFill/>
        </p:spPr>
        <p:txBody>
          <a:bodyPr wrap="none" anchor="ctr" lIns="73152" rIns="73152" tIns="54864" bIns="54864">
            <a:spAutoFit/>
          </a:bodyPr>
          <a:lstStyle/>
          <a:p>
            <a:pPr algn="l">
              <a:spcBef>
                <a:spcPts val="0"/>
              </a:spcBef>
              <a:spcAft>
                <a:spcPts val="780"/>
              </a:spcAft>
            </a:pPr>
            <a:r>
              <a:rPr sz="1104"/>
              <a:t>  </a:t>
            </a:r>
            <a:r>
              <a:rPr sz="1196" b="1">
                <a:solidFill>
                  <a:srgbClr val="2D3748"/>
                </a:solidFill>
              </a:rPr>
              <a:t>Strengths</a:t>
            </a:r>
          </a:p>
        </p:txBody>
      </p:sp>
      <p:pic>
        <p:nvPicPr>
          <p:cNvPr id="9" name="Picture 8" descr="image.png"/>
          <p:cNvPicPr>
            <a:picLocks noChangeAspect="1"/>
          </p:cNvPicPr>
          <p:nvPr/>
        </p:nvPicPr>
        <p:blipFill>
          <a:blip r:embed="rId3">
            <a:alphaModFix amt="100000"/>
          </a:blip>
          <a:stretch>
            <a:fillRect/>
          </a:stretch>
        </p:blipFill>
        <p:spPr>
          <a:xfrm>
            <a:off x="1777955" y="2881788"/>
            <a:ext cx="406389" cy="94297"/>
          </a:xfrm>
          <a:prstGeom prst="rect">
            <a:avLst/>
          </a:prstGeom>
        </p:spPr>
      </p:pic>
      <p:sp>
        <p:nvSpPr>
          <p:cNvPr id="10" name="TextBox 9"/>
          <p:cNvSpPr txBox="1"/>
          <p:nvPr/>
        </p:nvSpPr>
        <p:spPr>
          <a:xfrm>
            <a:off x="1862620" y="3107531"/>
            <a:ext cx="3725240" cy="478631"/>
          </a:xfrm>
          <a:prstGeom prst="rect">
            <a:avLst/>
          </a:prstGeom>
          <a:noFill/>
        </p:spPr>
        <p:txBody>
          <a:bodyPr wrap="square" anchor="ctr" lIns="182880" rIns="73152" tIns="54864" bIns="54864">
            <a:spAutoFit/>
          </a:bodyPr>
          <a:lstStyle/>
          <a:p>
            <a:pPr algn="l">
              <a:lnSpc>
                <a:spcPts val="1430"/>
              </a:lnSpc>
              <a:spcBef>
                <a:spcPts val="0"/>
              </a:spcBef>
              <a:spcAft>
                <a:spcPts val="650"/>
              </a:spcAft>
            </a:pPr>
            <a:r>
              <a:rPr sz="956" b="0">
                <a:solidFill>
                  <a:srgbClr val="4A5568"/>
                </a:solidFill>
              </a:rPr>
              <a:t>Technical expertise in polymer and mastic asphalt technology</a:t>
            </a:r>
          </a:p>
        </p:txBody>
      </p:sp>
      <p:sp>
        <p:nvSpPr>
          <p:cNvPr id="11" name="TextBox 10"/>
          <p:cNvSpPr txBox="1"/>
          <p:nvPr/>
        </p:nvSpPr>
        <p:spPr>
          <a:xfrm>
            <a:off x="1862620" y="3657600"/>
            <a:ext cx="3725240" cy="321468"/>
          </a:xfrm>
          <a:prstGeom prst="rect">
            <a:avLst/>
          </a:prstGeom>
          <a:noFill/>
        </p:spPr>
        <p:txBody>
          <a:bodyPr wrap="square" anchor="ctr" lIns="182880" rIns="73152" tIns="54864" bIns="54864">
            <a:spAutoFit/>
          </a:bodyPr>
          <a:lstStyle/>
          <a:p>
            <a:pPr algn="l">
              <a:lnSpc>
                <a:spcPts val="1430"/>
              </a:lnSpc>
              <a:spcBef>
                <a:spcPts val="0"/>
              </a:spcBef>
              <a:spcAft>
                <a:spcPts val="650"/>
              </a:spcAft>
            </a:pPr>
            <a:r>
              <a:rPr sz="956" b="0">
                <a:solidFill>
                  <a:srgbClr val="4A5568"/>
                </a:solidFill>
              </a:rPr>
              <a:t>Proven capacity to execute complex, high-profile projects</a:t>
            </a:r>
          </a:p>
        </p:txBody>
      </p:sp>
      <p:sp>
        <p:nvSpPr>
          <p:cNvPr id="12" name="TextBox 11"/>
          <p:cNvSpPr txBox="1"/>
          <p:nvPr/>
        </p:nvSpPr>
        <p:spPr>
          <a:xfrm>
            <a:off x="1862620" y="4050506"/>
            <a:ext cx="3725240" cy="478631"/>
          </a:xfrm>
          <a:prstGeom prst="rect">
            <a:avLst/>
          </a:prstGeom>
          <a:noFill/>
        </p:spPr>
        <p:txBody>
          <a:bodyPr wrap="square" anchor="ctr" lIns="182880" rIns="73152" tIns="54864" bIns="54864">
            <a:spAutoFit/>
          </a:bodyPr>
          <a:lstStyle/>
          <a:p>
            <a:pPr algn="l">
              <a:lnSpc>
                <a:spcPts val="1430"/>
              </a:lnSpc>
              <a:spcBef>
                <a:spcPts val="0"/>
              </a:spcBef>
              <a:spcAft>
                <a:spcPts val="650"/>
              </a:spcAft>
            </a:pPr>
            <a:r>
              <a:rPr sz="956" b="0">
                <a:solidFill>
                  <a:srgbClr val="4A5568"/>
                </a:solidFill>
              </a:rPr>
              <a:t>Strong relationships with governments in Azerbaijan and Serbia</a:t>
            </a:r>
          </a:p>
        </p:txBody>
      </p:sp>
      <p:sp>
        <p:nvSpPr>
          <p:cNvPr id="13" name="TextBox 12"/>
          <p:cNvSpPr txBox="1"/>
          <p:nvPr/>
        </p:nvSpPr>
        <p:spPr>
          <a:xfrm>
            <a:off x="1862620" y="4600575"/>
            <a:ext cx="3725240" cy="478631"/>
          </a:xfrm>
          <a:prstGeom prst="rect">
            <a:avLst/>
          </a:prstGeom>
          <a:noFill/>
        </p:spPr>
        <p:txBody>
          <a:bodyPr wrap="square" anchor="ctr" lIns="182880" rIns="73152" tIns="54864" bIns="54864">
            <a:spAutoFit/>
          </a:bodyPr>
          <a:lstStyle/>
          <a:p>
            <a:pPr algn="l">
              <a:lnSpc>
                <a:spcPts val="1430"/>
              </a:lnSpc>
              <a:spcBef>
                <a:spcPts val="0"/>
              </a:spcBef>
              <a:spcAft>
                <a:spcPts val="650"/>
              </a:spcAft>
            </a:pPr>
            <a:r>
              <a:rPr sz="956" b="0">
                <a:solidFill>
                  <a:srgbClr val="4A5568"/>
                </a:solidFill>
              </a:rPr>
              <a:t>Financial model based on substantial customer advances</a:t>
            </a:r>
          </a:p>
        </p:txBody>
      </p:sp>
      <p:sp>
        <p:nvSpPr>
          <p:cNvPr id="14" name="Rounded Rectangle 13"/>
          <p:cNvSpPr/>
          <p:nvPr/>
        </p:nvSpPr>
        <p:spPr>
          <a:xfrm>
            <a:off x="6265176" y="2700337"/>
            <a:ext cx="4487221" cy="2593181"/>
          </a:xfrm>
          <a:prstGeom prst="roundRect">
            <a:avLst>
              <a:gd name="adj" fmla="val 6037"/>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TextBox 14"/>
          <p:cNvSpPr txBox="1"/>
          <p:nvPr/>
        </p:nvSpPr>
        <p:spPr>
          <a:xfrm>
            <a:off x="6603834" y="2843212"/>
            <a:ext cx="3809904" cy="178593"/>
          </a:xfrm>
          <a:prstGeom prst="rect">
            <a:avLst/>
          </a:prstGeom>
          <a:noFill/>
        </p:spPr>
        <p:txBody>
          <a:bodyPr wrap="none" anchor="ctr" lIns="73152" rIns="73152" tIns="54864" bIns="54864">
            <a:spAutoFit/>
          </a:bodyPr>
          <a:lstStyle/>
          <a:p>
            <a:pPr algn="l">
              <a:spcBef>
                <a:spcPts val="0"/>
              </a:spcBef>
              <a:spcAft>
                <a:spcPts val="780"/>
              </a:spcAft>
            </a:pPr>
            <a:r>
              <a:rPr sz="1104"/>
              <a:t>  </a:t>
            </a:r>
            <a:r>
              <a:rPr sz="1196" b="1">
                <a:solidFill>
                  <a:srgbClr val="2D3748"/>
                </a:solidFill>
              </a:rPr>
              <a:t>Risks</a:t>
            </a:r>
          </a:p>
        </p:txBody>
      </p:sp>
      <p:pic>
        <p:nvPicPr>
          <p:cNvPr id="16" name="Picture 15" descr="image.png"/>
          <p:cNvPicPr>
            <a:picLocks noChangeAspect="1"/>
          </p:cNvPicPr>
          <p:nvPr/>
        </p:nvPicPr>
        <p:blipFill>
          <a:blip r:embed="rId4">
            <a:alphaModFix amt="100000"/>
          </a:blip>
          <a:stretch>
            <a:fillRect/>
          </a:stretch>
        </p:blipFill>
        <p:spPr>
          <a:xfrm>
            <a:off x="6603834" y="2859285"/>
            <a:ext cx="406389" cy="139303"/>
          </a:xfrm>
          <a:prstGeom prst="rect">
            <a:avLst/>
          </a:prstGeom>
        </p:spPr>
      </p:pic>
      <p:sp>
        <p:nvSpPr>
          <p:cNvPr id="17" name="TextBox 16"/>
          <p:cNvSpPr txBox="1"/>
          <p:nvPr/>
        </p:nvSpPr>
        <p:spPr>
          <a:xfrm>
            <a:off x="6688499" y="3107531"/>
            <a:ext cx="3725240" cy="321468"/>
          </a:xfrm>
          <a:prstGeom prst="rect">
            <a:avLst/>
          </a:prstGeom>
          <a:noFill/>
        </p:spPr>
        <p:txBody>
          <a:bodyPr wrap="square" anchor="ctr" lIns="182880" rIns="73152" tIns="54864" bIns="54864">
            <a:spAutoFit/>
          </a:bodyPr>
          <a:lstStyle/>
          <a:p>
            <a:pPr algn="l">
              <a:lnSpc>
                <a:spcPts val="1430"/>
              </a:lnSpc>
              <a:spcBef>
                <a:spcPts val="0"/>
              </a:spcBef>
              <a:spcAft>
                <a:spcPts val="650"/>
              </a:spcAft>
            </a:pPr>
            <a:r>
              <a:rPr sz="956" b="0">
                <a:solidFill>
                  <a:srgbClr val="4A5568"/>
                </a:solidFill>
              </a:rPr>
              <a:t>Počitelj Bridge controversy and subsequent blacklisting</a:t>
            </a:r>
          </a:p>
        </p:txBody>
      </p:sp>
      <p:sp>
        <p:nvSpPr>
          <p:cNvPr id="18" name="TextBox 17"/>
          <p:cNvSpPr txBox="1"/>
          <p:nvPr/>
        </p:nvSpPr>
        <p:spPr>
          <a:xfrm>
            <a:off x="6688499" y="3500437"/>
            <a:ext cx="3725240" cy="478631"/>
          </a:xfrm>
          <a:prstGeom prst="rect">
            <a:avLst/>
          </a:prstGeom>
          <a:noFill/>
        </p:spPr>
        <p:txBody>
          <a:bodyPr wrap="square" anchor="ctr" lIns="182880" rIns="73152" tIns="54864" bIns="54864">
            <a:spAutoFit/>
          </a:bodyPr>
          <a:lstStyle/>
          <a:p>
            <a:pPr algn="l">
              <a:lnSpc>
                <a:spcPts val="1430"/>
              </a:lnSpc>
              <a:spcBef>
                <a:spcPts val="0"/>
              </a:spcBef>
              <a:spcAft>
                <a:spcPts val="650"/>
              </a:spcAft>
            </a:pPr>
            <a:r>
              <a:rPr sz="956" b="0">
                <a:solidFill>
                  <a:srgbClr val="4A5568"/>
                </a:solidFill>
              </a:rPr>
              <a:t>Lack of transparency in leadership succession since 2016</a:t>
            </a:r>
          </a:p>
        </p:txBody>
      </p:sp>
      <p:sp>
        <p:nvSpPr>
          <p:cNvPr id="19" name="TextBox 18"/>
          <p:cNvSpPr txBox="1"/>
          <p:nvPr/>
        </p:nvSpPr>
        <p:spPr>
          <a:xfrm>
            <a:off x="6688499" y="4050506"/>
            <a:ext cx="3725240" cy="478631"/>
          </a:xfrm>
          <a:prstGeom prst="rect">
            <a:avLst/>
          </a:prstGeom>
          <a:noFill/>
        </p:spPr>
        <p:txBody>
          <a:bodyPr wrap="square" anchor="ctr" lIns="182880" rIns="73152" tIns="54864" bIns="54864">
            <a:spAutoFit/>
          </a:bodyPr>
          <a:lstStyle/>
          <a:p>
            <a:pPr algn="l">
              <a:lnSpc>
                <a:spcPts val="1430"/>
              </a:lnSpc>
              <a:spcBef>
                <a:spcPts val="0"/>
              </a:spcBef>
              <a:spcAft>
                <a:spcPts val="650"/>
              </a:spcAft>
            </a:pPr>
            <a:r>
              <a:rPr sz="956" b="0">
                <a:solidFill>
                  <a:srgbClr val="4A5568"/>
                </a:solidFill>
              </a:rPr>
              <a:t>High concentration of business in Serbian market (74% of advances)</a:t>
            </a:r>
          </a:p>
        </p:txBody>
      </p:sp>
      <p:sp>
        <p:nvSpPr>
          <p:cNvPr id="20" name="TextBox 19"/>
          <p:cNvSpPr txBox="1"/>
          <p:nvPr/>
        </p:nvSpPr>
        <p:spPr>
          <a:xfrm>
            <a:off x="6688499" y="4600575"/>
            <a:ext cx="3725240" cy="321468"/>
          </a:xfrm>
          <a:prstGeom prst="rect">
            <a:avLst/>
          </a:prstGeom>
          <a:noFill/>
        </p:spPr>
        <p:txBody>
          <a:bodyPr wrap="square" anchor="ctr" lIns="182880" rIns="73152" tIns="54864" bIns="54864">
            <a:spAutoFit/>
          </a:bodyPr>
          <a:lstStyle/>
          <a:p>
            <a:pPr algn="l">
              <a:lnSpc>
                <a:spcPts val="1430"/>
              </a:lnSpc>
              <a:spcBef>
                <a:spcPts val="0"/>
              </a:spcBef>
              <a:spcAft>
                <a:spcPts val="650"/>
              </a:spcAft>
            </a:pPr>
            <a:r>
              <a:rPr sz="956" b="0">
                <a:solidFill>
                  <a:srgbClr val="4A5568"/>
                </a:solidFill>
              </a:rPr>
              <a:t>Exposure to macroeconomic and geopolitical instability</a:t>
            </a:r>
          </a:p>
        </p:txBody>
      </p:sp>
      <p:sp>
        <p:nvSpPr>
          <p:cNvPr id="21" name="Rounded Rectangle 20"/>
          <p:cNvSpPr/>
          <p:nvPr/>
        </p:nvSpPr>
        <p:spPr>
          <a:xfrm>
            <a:off x="1015974" y="6043612"/>
            <a:ext cx="10159746" cy="1535906"/>
          </a:xfrm>
          <a:prstGeom prst="roundRect">
            <a:avLst>
              <a:gd name="adj" fmla="val 3720"/>
            </a:avLst>
          </a:prstGeom>
          <a:solidFill>
            <a:srgbClr val="4299E1">
              <a:alpha val="1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 name="Round Same Side Corner Rectangle 21"/>
          <p:cNvSpPr/>
          <p:nvPr/>
        </p:nvSpPr>
        <p:spPr>
          <a:xfrm rot="16200000">
            <a:off x="314061" y="6745525"/>
            <a:ext cx="1535906" cy="132080"/>
          </a:xfrm>
          <a:prstGeom prst="round2SameRect">
            <a:avLst>
              <a:gd name="adj1" fmla="val 50000"/>
              <a:gd name="adj2" fmla="val 0"/>
            </a:avLst>
          </a:prstGeom>
          <a:solidFill>
            <a:srgbClr val="4299E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 name="TextBox 22"/>
          <p:cNvSpPr txBox="1"/>
          <p:nvPr/>
        </p:nvSpPr>
        <p:spPr>
          <a:xfrm>
            <a:off x="1422364" y="6186487"/>
            <a:ext cx="9414697" cy="200025"/>
          </a:xfrm>
          <a:prstGeom prst="rect">
            <a:avLst/>
          </a:prstGeom>
          <a:noFill/>
        </p:spPr>
        <p:txBody>
          <a:bodyPr wrap="none" anchor="ctr" lIns="73152" rIns="73152" tIns="54864" bIns="54864">
            <a:spAutoFit/>
          </a:bodyPr>
          <a:lstStyle/>
          <a:p>
            <a:pPr algn="l">
              <a:spcBef>
                <a:spcPts val="0"/>
              </a:spcBef>
              <a:spcAft>
                <a:spcPts val="780"/>
              </a:spcAft>
            </a:pPr>
            <a:r>
              <a:rPr sz="1315" b="1">
                <a:solidFill>
                  <a:srgbClr val="2D3748"/>
                </a:solidFill>
              </a:rPr>
              <a:t>Strategic Outlook</a:t>
            </a:r>
          </a:p>
        </p:txBody>
      </p:sp>
      <p:sp>
        <p:nvSpPr>
          <p:cNvPr id="24" name="TextBox 23"/>
          <p:cNvSpPr txBox="1"/>
          <p:nvPr/>
        </p:nvSpPr>
        <p:spPr>
          <a:xfrm>
            <a:off x="1422364" y="6472237"/>
            <a:ext cx="9414697" cy="964406"/>
          </a:xfrm>
          <a:prstGeom prst="rect">
            <a:avLst/>
          </a:prstGeom>
          <a:noFill/>
        </p:spPr>
        <p:txBody>
          <a:bodyPr wrap="square" anchor="ctr" lIns="73152" rIns="73152" tIns="54864" bIns="54864">
            <a:spAutoFit/>
          </a:bodyPr>
          <a:lstStyle/>
          <a:p>
            <a:pPr algn="l">
              <a:lnSpc>
                <a:spcPts val="1755"/>
              </a:lnSpc>
              <a:spcBef>
                <a:spcPts val="0"/>
              </a:spcBef>
              <a:spcAft>
                <a:spcPts val="0"/>
              </a:spcAft>
            </a:pPr>
            <a:r>
              <a:rPr sz="1076" b="0">
                <a:solidFill>
                  <a:srgbClr val="4A5568"/>
                </a:solidFill>
              </a:rPr>
              <a:t>The company's future hinges on successful execution of Karabakh reconstruction projects and maintaining its symbiotic relationship with the Serbian government. The Počitelj Bridge scandal poses a long-term reputational risk that could impact future international tender opportunities.</a:t>
            </a:r>
          </a:p>
        </p:txBody>
      </p:sp>
      <p:sp>
        <p:nvSpPr>
          <p:cNvPr id="25" name="Rounded Rectangle 24"/>
          <p:cNvSpPr/>
          <p:nvPr/>
        </p:nvSpPr>
        <p:spPr>
          <a:xfrm>
            <a:off x="1015974" y="7758112"/>
            <a:ext cx="10159746" cy="3757612"/>
          </a:xfrm>
          <a:prstGeom prst="roundRect">
            <a:avLst>
              <a:gd name="adj" fmla="val 3041"/>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 name="TextBox 25"/>
          <p:cNvSpPr txBox="1"/>
          <p:nvPr/>
        </p:nvSpPr>
        <p:spPr>
          <a:xfrm>
            <a:off x="1439297" y="7936706"/>
            <a:ext cx="9313100" cy="221456"/>
          </a:xfrm>
          <a:prstGeom prst="rect">
            <a:avLst/>
          </a:prstGeom>
          <a:noFill/>
        </p:spPr>
        <p:txBody>
          <a:bodyPr wrap="none" anchor="ctr" lIns="73152" rIns="73152" tIns="54864" bIns="54864">
            <a:spAutoFit/>
          </a:bodyPr>
          <a:lstStyle/>
          <a:p>
            <a:pPr algn="l">
              <a:spcBef>
                <a:spcPts val="0"/>
              </a:spcBef>
              <a:spcAft>
                <a:spcPts val="975"/>
              </a:spcAft>
            </a:pPr>
            <a:r>
              <a:rPr sz="1104"/>
              <a:t>  </a:t>
            </a:r>
            <a:r>
              <a:rPr sz="1435" b="1">
                <a:solidFill>
                  <a:srgbClr val="2D3748"/>
                </a:solidFill>
              </a:rPr>
              <a:t>Due Diligence Imperative</a:t>
            </a:r>
          </a:p>
        </p:txBody>
      </p:sp>
      <p:pic>
        <p:nvPicPr>
          <p:cNvPr id="27" name="Picture 26" descr="image.png"/>
          <p:cNvPicPr>
            <a:picLocks noChangeAspect="1"/>
          </p:cNvPicPr>
          <p:nvPr/>
        </p:nvPicPr>
        <p:blipFill>
          <a:blip r:embed="rId5">
            <a:alphaModFix amt="100000"/>
          </a:blip>
          <a:stretch>
            <a:fillRect/>
          </a:stretch>
        </p:blipFill>
        <p:spPr>
          <a:xfrm>
            <a:off x="1439297" y="7972735"/>
            <a:ext cx="474121" cy="156541"/>
          </a:xfrm>
          <a:prstGeom prst="rect">
            <a:avLst/>
          </a:prstGeom>
        </p:spPr>
      </p:pic>
      <p:sp>
        <p:nvSpPr>
          <p:cNvPr id="28" name="TextBox 27"/>
          <p:cNvSpPr txBox="1"/>
          <p:nvPr/>
        </p:nvSpPr>
        <p:spPr>
          <a:xfrm>
            <a:off x="1439297" y="8265318"/>
            <a:ext cx="9313100" cy="771525"/>
          </a:xfrm>
          <a:prstGeom prst="rect">
            <a:avLst/>
          </a:prstGeom>
          <a:noFill/>
        </p:spPr>
        <p:txBody>
          <a:bodyPr wrap="square" anchor="ctr" lIns="73152" rIns="73152" tIns="54864" bIns="54864">
            <a:spAutoFit/>
          </a:bodyPr>
          <a:lstStyle/>
          <a:p>
            <a:pPr algn="l">
              <a:lnSpc>
                <a:spcPts val="1755"/>
              </a:lnSpc>
              <a:spcBef>
                <a:spcPts val="0"/>
              </a:spcBef>
              <a:spcAft>
                <a:spcPts val="975"/>
              </a:spcAft>
            </a:pPr>
            <a:r>
              <a:rPr sz="1076" b="0">
                <a:solidFill>
                  <a:srgbClr val="4A5568"/>
                </a:solidFill>
              </a:rPr>
              <a:t>For any party considering partnership, investment, or contract with Azvirt, thorough due diligence is critical. This assessment must go beyond promotional materials to include detailed review of operational and financial performance on all projects.</a:t>
            </a:r>
          </a:p>
        </p:txBody>
      </p:sp>
      <p:sp>
        <p:nvSpPr>
          <p:cNvPr id="29" name="Rounded Rectangle 28"/>
          <p:cNvSpPr/>
          <p:nvPr/>
        </p:nvSpPr>
        <p:spPr>
          <a:xfrm>
            <a:off x="1439297" y="9179718"/>
            <a:ext cx="4538019" cy="1100137"/>
          </a:xfrm>
          <a:prstGeom prst="roundRect">
            <a:avLst>
              <a:gd name="adj" fmla="val 10389"/>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30" name="Picture 29" descr="image.png"/>
          <p:cNvPicPr>
            <a:picLocks noChangeAspect="1"/>
          </p:cNvPicPr>
          <p:nvPr/>
        </p:nvPicPr>
        <p:blipFill>
          <a:blip r:embed="rId6">
            <a:alphaModFix amt="100000"/>
          </a:blip>
          <a:stretch>
            <a:fillRect/>
          </a:stretch>
        </p:blipFill>
        <p:spPr>
          <a:xfrm>
            <a:off x="1693291" y="9321522"/>
            <a:ext cx="406389" cy="130730"/>
          </a:xfrm>
          <a:prstGeom prst="rect">
            <a:avLst/>
          </a:prstGeom>
        </p:spPr>
      </p:pic>
      <p:sp>
        <p:nvSpPr>
          <p:cNvPr id="31" name="TextBox 30"/>
          <p:cNvSpPr txBox="1"/>
          <p:nvPr/>
        </p:nvSpPr>
        <p:spPr>
          <a:xfrm>
            <a:off x="2302875" y="9286875"/>
            <a:ext cx="3420447" cy="142875"/>
          </a:xfrm>
          <a:prstGeom prst="rect">
            <a:avLst/>
          </a:prstGeom>
          <a:noFill/>
        </p:spPr>
        <p:txBody>
          <a:bodyPr wrap="none" anchor="ctr" lIns="73152" rIns="73152" tIns="54864" bIns="54864">
            <a:spAutoFit/>
          </a:bodyPr>
          <a:lstStyle/>
          <a:p>
            <a:pPr algn="l">
              <a:spcBef>
                <a:spcPts val="0"/>
              </a:spcBef>
              <a:spcAft>
                <a:spcPts val="325"/>
              </a:spcAft>
            </a:pPr>
            <a:r>
              <a:rPr sz="956" b="1">
                <a:solidFill>
                  <a:srgbClr val="2D3748"/>
                </a:solidFill>
              </a:rPr>
              <a:t>Verify Project Performance</a:t>
            </a:r>
          </a:p>
        </p:txBody>
      </p:sp>
      <p:sp>
        <p:nvSpPr>
          <p:cNvPr id="32" name="TextBox 31"/>
          <p:cNvSpPr txBox="1"/>
          <p:nvPr/>
        </p:nvSpPr>
        <p:spPr>
          <a:xfrm>
            <a:off x="2302875" y="9465468"/>
            <a:ext cx="3420447" cy="450056"/>
          </a:xfrm>
          <a:prstGeom prst="rect">
            <a:avLst/>
          </a:prstGeom>
          <a:noFill/>
        </p:spPr>
        <p:txBody>
          <a:bodyPr wrap="square" anchor="ctr" lIns="73152" rIns="73152" tIns="54864" bIns="54864">
            <a:spAutoFit/>
          </a:bodyPr>
          <a:lstStyle/>
          <a:p>
            <a:pPr algn="l">
              <a:lnSpc>
                <a:spcPts val="1365"/>
              </a:lnSpc>
              <a:spcBef>
                <a:spcPts val="0"/>
              </a:spcBef>
              <a:spcAft>
                <a:spcPts val="975"/>
              </a:spcAft>
            </a:pPr>
            <a:r>
              <a:rPr sz="897" b="0">
                <a:solidFill>
                  <a:srgbClr val="4A5568"/>
                </a:solidFill>
              </a:rPr>
              <a:t>Review all projects, particularly those with disputes, technical failures, or contract breaches</a:t>
            </a:r>
          </a:p>
        </p:txBody>
      </p:sp>
      <p:sp>
        <p:nvSpPr>
          <p:cNvPr id="33" name="Rounded Rectangle 32"/>
          <p:cNvSpPr/>
          <p:nvPr/>
        </p:nvSpPr>
        <p:spPr>
          <a:xfrm>
            <a:off x="6231310" y="9179718"/>
            <a:ext cx="4538019" cy="1100137"/>
          </a:xfrm>
          <a:prstGeom prst="roundRect">
            <a:avLst>
              <a:gd name="adj" fmla="val 10389"/>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34" name="Picture 33" descr="image.png"/>
          <p:cNvPicPr>
            <a:picLocks noChangeAspect="1"/>
          </p:cNvPicPr>
          <p:nvPr/>
        </p:nvPicPr>
        <p:blipFill>
          <a:blip r:embed="rId7">
            <a:alphaModFix amt="100000"/>
          </a:blip>
          <a:stretch>
            <a:fillRect/>
          </a:stretch>
        </p:blipFill>
        <p:spPr>
          <a:xfrm>
            <a:off x="6468371" y="9333309"/>
            <a:ext cx="406389" cy="107156"/>
          </a:xfrm>
          <a:prstGeom prst="rect">
            <a:avLst/>
          </a:prstGeom>
        </p:spPr>
      </p:pic>
      <p:sp>
        <p:nvSpPr>
          <p:cNvPr id="35" name="TextBox 34"/>
          <p:cNvSpPr txBox="1"/>
          <p:nvPr/>
        </p:nvSpPr>
        <p:spPr>
          <a:xfrm>
            <a:off x="7077956" y="9286875"/>
            <a:ext cx="3420447" cy="142875"/>
          </a:xfrm>
          <a:prstGeom prst="rect">
            <a:avLst/>
          </a:prstGeom>
          <a:noFill/>
        </p:spPr>
        <p:txBody>
          <a:bodyPr wrap="none" anchor="ctr" lIns="73152" rIns="73152" tIns="54864" bIns="54864">
            <a:spAutoFit/>
          </a:bodyPr>
          <a:lstStyle/>
          <a:p>
            <a:pPr algn="l">
              <a:spcBef>
                <a:spcPts val="0"/>
              </a:spcBef>
              <a:spcAft>
                <a:spcPts val="325"/>
              </a:spcAft>
            </a:pPr>
            <a:r>
              <a:rPr sz="956" b="1">
                <a:solidFill>
                  <a:srgbClr val="2D3748"/>
                </a:solidFill>
              </a:rPr>
              <a:t>Assess Leadership Structure</a:t>
            </a:r>
          </a:p>
        </p:txBody>
      </p:sp>
      <p:sp>
        <p:nvSpPr>
          <p:cNvPr id="36" name="TextBox 35"/>
          <p:cNvSpPr txBox="1"/>
          <p:nvPr/>
        </p:nvSpPr>
        <p:spPr>
          <a:xfrm>
            <a:off x="7077956" y="9465468"/>
            <a:ext cx="3420447" cy="600075"/>
          </a:xfrm>
          <a:prstGeom prst="rect">
            <a:avLst/>
          </a:prstGeom>
          <a:noFill/>
        </p:spPr>
        <p:txBody>
          <a:bodyPr wrap="square" anchor="ctr" lIns="73152" rIns="73152" tIns="54864" bIns="54864">
            <a:spAutoFit/>
          </a:bodyPr>
          <a:lstStyle/>
          <a:p>
            <a:pPr algn="l">
              <a:lnSpc>
                <a:spcPts val="1365"/>
              </a:lnSpc>
              <a:spcBef>
                <a:spcPts val="0"/>
              </a:spcBef>
              <a:spcAft>
                <a:spcPts val="975"/>
              </a:spcAft>
            </a:pPr>
            <a:r>
              <a:rPr sz="897" b="0">
                <a:solidFill>
                  <a:srgbClr val="4A5568"/>
                </a:solidFill>
              </a:rPr>
              <a:t>Investigate current management team and governance framework despite lack of public information</a:t>
            </a:r>
          </a:p>
        </p:txBody>
      </p:sp>
      <p:sp>
        <p:nvSpPr>
          <p:cNvPr id="37" name="Rounded Rectangle 36"/>
          <p:cNvSpPr/>
          <p:nvPr/>
        </p:nvSpPr>
        <p:spPr>
          <a:xfrm>
            <a:off x="1439297" y="10387012"/>
            <a:ext cx="4538019" cy="950118"/>
          </a:xfrm>
          <a:prstGeom prst="roundRect">
            <a:avLst>
              <a:gd name="adj" fmla="val 12030"/>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38" name="Picture 37" descr="image.png"/>
          <p:cNvPicPr>
            <a:picLocks noChangeAspect="1"/>
          </p:cNvPicPr>
          <p:nvPr/>
        </p:nvPicPr>
        <p:blipFill>
          <a:blip r:embed="rId8">
            <a:alphaModFix amt="100000"/>
          </a:blip>
          <a:stretch>
            <a:fillRect/>
          </a:stretch>
        </p:blipFill>
        <p:spPr>
          <a:xfrm>
            <a:off x="1693291" y="10517028"/>
            <a:ext cx="406389" cy="154304"/>
          </a:xfrm>
          <a:prstGeom prst="rect">
            <a:avLst/>
          </a:prstGeom>
        </p:spPr>
      </p:pic>
      <p:sp>
        <p:nvSpPr>
          <p:cNvPr id="39" name="TextBox 38"/>
          <p:cNvSpPr txBox="1"/>
          <p:nvPr/>
        </p:nvSpPr>
        <p:spPr>
          <a:xfrm>
            <a:off x="2302875" y="10494168"/>
            <a:ext cx="3420447" cy="142875"/>
          </a:xfrm>
          <a:prstGeom prst="rect">
            <a:avLst/>
          </a:prstGeom>
          <a:noFill/>
        </p:spPr>
        <p:txBody>
          <a:bodyPr wrap="none" anchor="ctr" lIns="73152" rIns="73152" tIns="54864" bIns="54864">
            <a:spAutoFit/>
          </a:bodyPr>
          <a:lstStyle/>
          <a:p>
            <a:pPr algn="l">
              <a:spcBef>
                <a:spcPts val="0"/>
              </a:spcBef>
              <a:spcAft>
                <a:spcPts val="325"/>
              </a:spcAft>
            </a:pPr>
            <a:r>
              <a:rPr sz="956" b="1">
                <a:solidFill>
                  <a:srgbClr val="2D3748"/>
                </a:solidFill>
              </a:rPr>
              <a:t>Evaluate Financial Health</a:t>
            </a:r>
          </a:p>
        </p:txBody>
      </p:sp>
      <p:sp>
        <p:nvSpPr>
          <p:cNvPr id="40" name="TextBox 39"/>
          <p:cNvSpPr txBox="1"/>
          <p:nvPr/>
        </p:nvSpPr>
        <p:spPr>
          <a:xfrm>
            <a:off x="2302875" y="10672762"/>
            <a:ext cx="3420447" cy="450056"/>
          </a:xfrm>
          <a:prstGeom prst="rect">
            <a:avLst/>
          </a:prstGeom>
          <a:noFill/>
        </p:spPr>
        <p:txBody>
          <a:bodyPr wrap="square" anchor="ctr" lIns="73152" rIns="73152" tIns="54864" bIns="54864">
            <a:spAutoFit/>
          </a:bodyPr>
          <a:lstStyle/>
          <a:p>
            <a:pPr algn="l">
              <a:lnSpc>
                <a:spcPts val="1365"/>
              </a:lnSpc>
              <a:spcBef>
                <a:spcPts val="0"/>
              </a:spcBef>
              <a:spcAft>
                <a:spcPts val="975"/>
              </a:spcAft>
            </a:pPr>
            <a:r>
              <a:rPr sz="897" b="0">
                <a:solidFill>
                  <a:srgbClr val="4A5568"/>
                </a:solidFill>
              </a:rPr>
              <a:t>Analyze reliance on customer advances and exposure to single markets</a:t>
            </a:r>
          </a:p>
        </p:txBody>
      </p:sp>
      <p:sp>
        <p:nvSpPr>
          <p:cNvPr id="41" name="Rounded Rectangle 40"/>
          <p:cNvSpPr/>
          <p:nvPr/>
        </p:nvSpPr>
        <p:spPr>
          <a:xfrm>
            <a:off x="6231310" y="10387012"/>
            <a:ext cx="4538019" cy="950118"/>
          </a:xfrm>
          <a:prstGeom prst="roundRect">
            <a:avLst>
              <a:gd name="adj" fmla="val 12030"/>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42" name="Picture 41" descr="image.png"/>
          <p:cNvPicPr>
            <a:picLocks noChangeAspect="1"/>
          </p:cNvPicPr>
          <p:nvPr/>
        </p:nvPicPr>
        <p:blipFill>
          <a:blip r:embed="rId9">
            <a:alphaModFix amt="100000"/>
          </a:blip>
          <a:stretch>
            <a:fillRect/>
          </a:stretch>
        </p:blipFill>
        <p:spPr>
          <a:xfrm>
            <a:off x="6468371" y="10521315"/>
            <a:ext cx="406389" cy="145732"/>
          </a:xfrm>
          <a:prstGeom prst="rect">
            <a:avLst/>
          </a:prstGeom>
        </p:spPr>
      </p:pic>
      <p:sp>
        <p:nvSpPr>
          <p:cNvPr id="43" name="TextBox 42"/>
          <p:cNvSpPr txBox="1"/>
          <p:nvPr/>
        </p:nvSpPr>
        <p:spPr>
          <a:xfrm>
            <a:off x="7077956" y="10494168"/>
            <a:ext cx="3420447" cy="142875"/>
          </a:xfrm>
          <a:prstGeom prst="rect">
            <a:avLst/>
          </a:prstGeom>
          <a:noFill/>
        </p:spPr>
        <p:txBody>
          <a:bodyPr wrap="none" anchor="ctr" lIns="73152" rIns="73152" tIns="54864" bIns="54864">
            <a:spAutoFit/>
          </a:bodyPr>
          <a:lstStyle/>
          <a:p>
            <a:pPr algn="l">
              <a:spcBef>
                <a:spcPts val="0"/>
              </a:spcBef>
              <a:spcAft>
                <a:spcPts val="325"/>
              </a:spcAft>
            </a:pPr>
            <a:r>
              <a:rPr sz="956" b="1">
                <a:solidFill>
                  <a:srgbClr val="2D3748"/>
                </a:solidFill>
              </a:rPr>
              <a:t>Consider Political Context</a:t>
            </a:r>
          </a:p>
        </p:txBody>
      </p:sp>
      <p:sp>
        <p:nvSpPr>
          <p:cNvPr id="44" name="TextBox 43"/>
          <p:cNvSpPr txBox="1"/>
          <p:nvPr/>
        </p:nvSpPr>
        <p:spPr>
          <a:xfrm>
            <a:off x="7077956" y="10672762"/>
            <a:ext cx="3420447" cy="450056"/>
          </a:xfrm>
          <a:prstGeom prst="rect">
            <a:avLst/>
          </a:prstGeom>
          <a:noFill/>
        </p:spPr>
        <p:txBody>
          <a:bodyPr wrap="square" anchor="ctr" lIns="73152" rIns="73152" tIns="54864" bIns="54864">
            <a:spAutoFit/>
          </a:bodyPr>
          <a:lstStyle/>
          <a:p>
            <a:pPr algn="l">
              <a:lnSpc>
                <a:spcPts val="1365"/>
              </a:lnSpc>
              <a:spcBef>
                <a:spcPts val="0"/>
              </a:spcBef>
              <a:spcAft>
                <a:spcPts val="975"/>
              </a:spcAft>
            </a:pPr>
            <a:r>
              <a:rPr sz="897" b="0">
                <a:solidFill>
                  <a:srgbClr val="4A5568"/>
                </a:solidFill>
              </a:rPr>
              <a:t>Assess geopolitical risks in key operating countries and their potential impact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5F7FA"/>
            </a:gs>
          </a:gsLst>
          <a:lin scaled="0" ang="8100000"/>
        </a:gradFill>
        <a:effectLst/>
      </p:bgPr>
    </p:bg>
    <p:spTree>
      <p:nvGrpSpPr>
        <p:cNvPr id="1" name=""/>
        <p:cNvGrpSpPr/>
        <p:nvPr/>
      </p:nvGrpSpPr>
      <p:grpSpPr/>
      <p:sp>
        <p:nvSpPr>
          <p:cNvPr id="2" name="TextBox 1"/>
          <p:cNvSpPr txBox="1"/>
          <p:nvPr/>
        </p:nvSpPr>
        <p:spPr>
          <a:xfrm>
            <a:off x="1015974" y="285750"/>
            <a:ext cx="10159746" cy="371475"/>
          </a:xfrm>
          <a:prstGeom prst="rect">
            <a:avLst/>
          </a:prstGeom>
          <a:noFill/>
        </p:spPr>
        <p:txBody>
          <a:bodyPr wrap="none" anchor="ctr" lIns="73152" rIns="73152" tIns="54864" bIns="54864">
            <a:spAutoFit/>
          </a:bodyPr>
          <a:lstStyle/>
          <a:p>
            <a:pPr algn="l">
              <a:spcBef>
                <a:spcPts val="0"/>
              </a:spcBef>
              <a:spcAft>
                <a:spcPts val="650"/>
              </a:spcAft>
            </a:pPr>
            <a:r>
              <a:rPr sz="2511" b="1">
                <a:solidFill>
                  <a:srgbClr val="1A365D"/>
                </a:solidFill>
              </a:rPr>
              <a:t>Equipment and Philosophy</a:t>
            </a:r>
          </a:p>
        </p:txBody>
      </p:sp>
      <p:pic>
        <p:nvPicPr>
          <p:cNvPr id="3" name="Picture 2" descr="image.png"/>
          <p:cNvPicPr>
            <a:picLocks noChangeAspect="1"/>
          </p:cNvPicPr>
          <p:nvPr/>
        </p:nvPicPr>
        <p:blipFill>
          <a:blip r:embed="rId2">
            <a:alphaModFix amt="100000"/>
          </a:blip>
          <a:stretch>
            <a:fillRect/>
          </a:stretch>
        </p:blipFill>
        <p:spPr>
          <a:xfrm>
            <a:off x="1015974" y="903409"/>
            <a:ext cx="541853" cy="193430"/>
          </a:xfrm>
          <a:prstGeom prst="rect">
            <a:avLst/>
          </a:prstGeom>
        </p:spPr>
      </p:pic>
      <p:sp>
        <p:nvSpPr>
          <p:cNvPr id="4" name="TextBox 3"/>
          <p:cNvSpPr txBox="1"/>
          <p:nvPr/>
        </p:nvSpPr>
        <p:spPr>
          <a:xfrm>
            <a:off x="1811821" y="871537"/>
            <a:ext cx="4419489" cy="257175"/>
          </a:xfrm>
          <a:prstGeom prst="rect">
            <a:avLst/>
          </a:prstGeom>
          <a:noFill/>
        </p:spPr>
        <p:txBody>
          <a:bodyPr wrap="none" anchor="ctr" lIns="73152" rIns="73152" tIns="54864" bIns="54864">
            <a:spAutoFit/>
          </a:bodyPr>
          <a:lstStyle/>
          <a:p>
            <a:pPr algn="l">
              <a:spcBef>
                <a:spcPts val="0"/>
              </a:spcBef>
              <a:spcAft>
                <a:spcPts val="0"/>
              </a:spcAft>
            </a:pPr>
            <a:r>
              <a:rPr sz="1674" b="1">
                <a:solidFill>
                  <a:srgbClr val="2D3748"/>
                </a:solidFill>
              </a:rPr>
              <a:t>Corporate Philosophy</a:t>
            </a:r>
          </a:p>
        </p:txBody>
      </p:sp>
      <p:sp>
        <p:nvSpPr>
          <p:cNvPr id="5" name="Rounded Rectangle 4"/>
          <p:cNvSpPr/>
          <p:nvPr/>
        </p:nvSpPr>
        <p:spPr>
          <a:xfrm>
            <a:off x="1015974" y="1271587"/>
            <a:ext cx="10159746" cy="1950243"/>
          </a:xfrm>
          <a:prstGeom prst="roundRect">
            <a:avLst>
              <a:gd name="adj" fmla="val 5860"/>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1439297" y="1450181"/>
            <a:ext cx="9313100" cy="200025"/>
          </a:xfrm>
          <a:prstGeom prst="rect">
            <a:avLst/>
          </a:prstGeom>
          <a:noFill/>
        </p:spPr>
        <p:txBody>
          <a:bodyPr wrap="none" anchor="ctr" lIns="73152" rIns="73152" tIns="54864" bIns="54864">
            <a:spAutoFit/>
          </a:bodyPr>
          <a:lstStyle/>
          <a:p>
            <a:pPr algn="l">
              <a:spcBef>
                <a:spcPts val="0"/>
              </a:spcBef>
              <a:spcAft>
                <a:spcPts val="975"/>
              </a:spcAft>
            </a:pPr>
            <a:r>
              <a:rPr sz="1104"/>
              <a:t>  </a:t>
            </a:r>
            <a:r>
              <a:rPr sz="1315" b="1">
                <a:solidFill>
                  <a:srgbClr val="2D3748"/>
                </a:solidFill>
              </a:rPr>
              <a:t>Mission Statement</a:t>
            </a:r>
          </a:p>
        </p:txBody>
      </p:sp>
      <p:pic>
        <p:nvPicPr>
          <p:cNvPr id="7" name="Picture 6" descr="image.png"/>
          <p:cNvPicPr>
            <a:picLocks noChangeAspect="1"/>
          </p:cNvPicPr>
          <p:nvPr/>
        </p:nvPicPr>
        <p:blipFill>
          <a:blip r:embed="rId3">
            <a:alphaModFix amt="100000"/>
          </a:blip>
          <a:stretch>
            <a:fillRect/>
          </a:stretch>
        </p:blipFill>
        <p:spPr>
          <a:xfrm>
            <a:off x="1439297" y="1483756"/>
            <a:ext cx="406389" cy="132873"/>
          </a:xfrm>
          <a:prstGeom prst="rect">
            <a:avLst/>
          </a:prstGeom>
        </p:spPr>
      </p:pic>
      <p:sp>
        <p:nvSpPr>
          <p:cNvPr id="8" name="TextBox 7"/>
          <p:cNvSpPr txBox="1"/>
          <p:nvPr/>
        </p:nvSpPr>
        <p:spPr>
          <a:xfrm>
            <a:off x="1439297" y="1757362"/>
            <a:ext cx="9313100" cy="578643"/>
          </a:xfrm>
          <a:prstGeom prst="rect">
            <a:avLst/>
          </a:prstGeom>
          <a:noFill/>
        </p:spPr>
        <p:txBody>
          <a:bodyPr wrap="square" anchor="ctr" lIns="73152" rIns="73152" tIns="54864" bIns="54864">
            <a:spAutoFit/>
          </a:bodyPr>
          <a:lstStyle/>
          <a:p>
            <a:pPr algn="l">
              <a:lnSpc>
                <a:spcPts val="1755"/>
              </a:lnSpc>
              <a:spcBef>
                <a:spcPts val="0"/>
              </a:spcBef>
              <a:spcAft>
                <a:spcPts val="0"/>
              </a:spcAft>
            </a:pPr>
            <a:r>
              <a:rPr sz="1076" b="0">
                <a:solidFill>
                  <a:srgbClr val="4A5568"/>
                </a:solidFill>
              </a:rPr>
              <a:t>To construct important infrastructure projects such as motorways, airports, and bridges that shall carry the country to the future and serve as permanent monuments.</a:t>
            </a:r>
          </a:p>
        </p:txBody>
      </p:sp>
      <p:sp>
        <p:nvSpPr>
          <p:cNvPr id="9" name="TextBox 8"/>
          <p:cNvSpPr txBox="1"/>
          <p:nvPr/>
        </p:nvSpPr>
        <p:spPr>
          <a:xfrm>
            <a:off x="1439297" y="2443162"/>
            <a:ext cx="9313100" cy="492918"/>
          </a:xfrm>
          <a:prstGeom prst="rect">
            <a:avLst/>
          </a:prstGeom>
          <a:noFill/>
        </p:spPr>
        <p:txBody>
          <a:bodyPr wrap="square" anchor="ctr" lIns="73152" rIns="73152" tIns="54864" bIns="54864">
            <a:spAutoFit/>
          </a:bodyPr>
          <a:lstStyle/>
          <a:p>
            <a:pPr algn="l">
              <a:spcBef>
                <a:spcPts val="975"/>
              </a:spcBef>
              <a:spcAft>
                <a:spcPts val="975"/>
              </a:spcAft>
            </a:pPr>
            <a:r>
              <a:rPr sz="1076" b="0">
                <a:solidFill>
                  <a:srgbClr val="4A5568"/>
                </a:solidFill>
              </a:rPr>
              <a:t>"As 'AZVIRT' our target is to construct important infrastructure Projects such as Motorways, Airports, Bridges which shall carry out the country to the future and be permanent monuments."</a:t>
            </a:r>
          </a:p>
        </p:txBody>
      </p:sp>
      <p:sp>
        <p:nvSpPr>
          <p:cNvPr id="10" name="Rounded Rectangle 9"/>
          <p:cNvSpPr/>
          <p:nvPr/>
        </p:nvSpPr>
        <p:spPr>
          <a:xfrm>
            <a:off x="1015974" y="3793331"/>
            <a:ext cx="10159746" cy="1414462"/>
          </a:xfrm>
          <a:prstGeom prst="roundRect">
            <a:avLst>
              <a:gd name="adj" fmla="val 8080"/>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11" name="Picture 10" descr="image.png"/>
          <p:cNvPicPr>
            <a:picLocks noChangeAspect="1"/>
          </p:cNvPicPr>
          <p:nvPr/>
        </p:nvPicPr>
        <p:blipFill>
          <a:blip r:embed="rId4">
            <a:alphaModFix amt="100000"/>
          </a:blip>
          <a:stretch>
            <a:fillRect/>
          </a:stretch>
        </p:blipFill>
        <p:spPr>
          <a:xfrm>
            <a:off x="1354632" y="4380998"/>
            <a:ext cx="812779" cy="239127"/>
          </a:xfrm>
          <a:prstGeom prst="rect">
            <a:avLst/>
          </a:prstGeom>
        </p:spPr>
      </p:pic>
      <p:sp>
        <p:nvSpPr>
          <p:cNvPr id="12" name="TextBox 11"/>
          <p:cNvSpPr txBox="1"/>
          <p:nvPr/>
        </p:nvSpPr>
        <p:spPr>
          <a:xfrm>
            <a:off x="2506070" y="3936206"/>
            <a:ext cx="8330991" cy="200025"/>
          </a:xfrm>
          <a:prstGeom prst="rect">
            <a:avLst/>
          </a:prstGeom>
          <a:noFill/>
        </p:spPr>
        <p:txBody>
          <a:bodyPr wrap="none" anchor="ctr" lIns="73152" rIns="73152" tIns="54864" bIns="54864">
            <a:spAutoFit/>
          </a:bodyPr>
          <a:lstStyle/>
          <a:p>
            <a:pPr algn="l">
              <a:spcBef>
                <a:spcPts val="0"/>
              </a:spcBef>
              <a:spcAft>
                <a:spcPts val="650"/>
              </a:spcAft>
            </a:pPr>
            <a:r>
              <a:rPr sz="1315" b="1">
                <a:solidFill>
                  <a:srgbClr val="2D3748"/>
                </a:solidFill>
              </a:rPr>
              <a:t>Pioneering Technology</a:t>
            </a:r>
          </a:p>
        </p:txBody>
      </p:sp>
      <p:sp>
        <p:nvSpPr>
          <p:cNvPr id="13" name="TextBox 12"/>
          <p:cNvSpPr txBox="1"/>
          <p:nvPr/>
        </p:nvSpPr>
        <p:spPr>
          <a:xfrm>
            <a:off x="2506070" y="4207668"/>
            <a:ext cx="8330991" cy="857250"/>
          </a:xfrm>
          <a:prstGeom prst="rect">
            <a:avLst/>
          </a:prstGeom>
          <a:noFill/>
        </p:spPr>
        <p:txBody>
          <a:bodyPr wrap="square" anchor="ctr" lIns="73152" rIns="73152" tIns="54864" bIns="54864">
            <a:spAutoFit/>
          </a:bodyPr>
          <a:lstStyle/>
          <a:p>
            <a:pPr algn="l">
              <a:lnSpc>
                <a:spcPts val="1560"/>
              </a:lnSpc>
              <a:spcBef>
                <a:spcPts val="0"/>
              </a:spcBef>
              <a:spcAft>
                <a:spcPts val="0"/>
              </a:spcAft>
            </a:pPr>
            <a:r>
              <a:rPr sz="956" b="0">
                <a:solidFill>
                  <a:srgbClr val="4A5568"/>
                </a:solidFill>
              </a:rPr>
              <a:t>Azvirt was the first company in Azerbaijan to adopt and utilize polymer and mastic asphalt for road pavement, a distinction it maintains as the "first and only company" in the country to do so. The specific activated mineral fillers used in this asphalt concrete were patented by the company's founder, Professor Ali Aliyev.</a:t>
            </a:r>
          </a:p>
        </p:txBody>
      </p:sp>
      <p:pic>
        <p:nvPicPr>
          <p:cNvPr id="14" name="Picture 13" descr="image.png"/>
          <p:cNvPicPr>
            <a:picLocks noChangeAspect="1"/>
          </p:cNvPicPr>
          <p:nvPr/>
        </p:nvPicPr>
        <p:blipFill>
          <a:blip r:embed="rId5">
            <a:alphaModFix amt="100000"/>
          </a:blip>
          <a:stretch>
            <a:fillRect/>
          </a:stretch>
        </p:blipFill>
        <p:spPr>
          <a:xfrm>
            <a:off x="1015974" y="5423754"/>
            <a:ext cx="541853" cy="182440"/>
          </a:xfrm>
          <a:prstGeom prst="rect">
            <a:avLst/>
          </a:prstGeom>
        </p:spPr>
      </p:pic>
      <p:sp>
        <p:nvSpPr>
          <p:cNvPr id="15" name="TextBox 14"/>
          <p:cNvSpPr txBox="1"/>
          <p:nvPr/>
        </p:nvSpPr>
        <p:spPr>
          <a:xfrm>
            <a:off x="1811821" y="5386387"/>
            <a:ext cx="5621726" cy="257175"/>
          </a:xfrm>
          <a:prstGeom prst="rect">
            <a:avLst/>
          </a:prstGeom>
          <a:noFill/>
        </p:spPr>
        <p:txBody>
          <a:bodyPr wrap="none" anchor="ctr" lIns="73152" rIns="73152" tIns="54864" bIns="54864">
            <a:spAutoFit/>
          </a:bodyPr>
          <a:lstStyle/>
          <a:p>
            <a:pPr algn="l">
              <a:spcBef>
                <a:spcPts val="0"/>
              </a:spcBef>
              <a:spcAft>
                <a:spcPts val="0"/>
              </a:spcAft>
            </a:pPr>
            <a:r>
              <a:rPr sz="1674" b="1">
                <a:solidFill>
                  <a:srgbClr val="2D3748"/>
                </a:solidFill>
              </a:rPr>
              <a:t>Equipment and Capabilities</a:t>
            </a:r>
          </a:p>
        </p:txBody>
      </p:sp>
      <p:sp>
        <p:nvSpPr>
          <p:cNvPr id="16" name="Rounded Rectangle 15"/>
          <p:cNvSpPr/>
          <p:nvPr/>
        </p:nvSpPr>
        <p:spPr>
          <a:xfrm>
            <a:off x="1015974" y="5822156"/>
            <a:ext cx="4910543" cy="1221581"/>
          </a:xfrm>
          <a:prstGeom prst="roundRect">
            <a:avLst>
              <a:gd name="adj" fmla="val 9356"/>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17" name="Picture 16" descr="image.png"/>
          <p:cNvPicPr>
            <a:picLocks noChangeAspect="1"/>
          </p:cNvPicPr>
          <p:nvPr/>
        </p:nvPicPr>
        <p:blipFill>
          <a:blip r:embed="rId6">
            <a:alphaModFix amt="100000"/>
          </a:blip>
          <a:stretch>
            <a:fillRect/>
          </a:stretch>
        </p:blipFill>
        <p:spPr>
          <a:xfrm>
            <a:off x="1354632" y="5994538"/>
            <a:ext cx="474121" cy="169586"/>
          </a:xfrm>
          <a:prstGeom prst="rect">
            <a:avLst/>
          </a:prstGeom>
        </p:spPr>
      </p:pic>
      <p:sp>
        <p:nvSpPr>
          <p:cNvPr id="18" name="TextBox 17"/>
          <p:cNvSpPr txBox="1"/>
          <p:nvPr/>
        </p:nvSpPr>
        <p:spPr>
          <a:xfrm>
            <a:off x="2082747" y="5965031"/>
            <a:ext cx="3505112" cy="178593"/>
          </a:xfrm>
          <a:prstGeom prst="rect">
            <a:avLst/>
          </a:prstGeom>
          <a:noFill/>
        </p:spPr>
        <p:txBody>
          <a:bodyPr wrap="none" anchor="ctr" lIns="73152" rIns="73152" tIns="54864" bIns="54864">
            <a:spAutoFit/>
          </a:bodyPr>
          <a:lstStyle/>
          <a:p>
            <a:pPr algn="l">
              <a:spcBef>
                <a:spcPts val="0"/>
              </a:spcBef>
              <a:spcAft>
                <a:spcPts val="650"/>
              </a:spcAft>
            </a:pPr>
            <a:r>
              <a:rPr sz="1196" b="1">
                <a:solidFill>
                  <a:srgbClr val="2D3748"/>
                </a:solidFill>
              </a:rPr>
              <a:t>Material Production</a:t>
            </a:r>
          </a:p>
        </p:txBody>
      </p:sp>
      <p:sp>
        <p:nvSpPr>
          <p:cNvPr id="19" name="TextBox 18"/>
          <p:cNvSpPr txBox="1"/>
          <p:nvPr/>
        </p:nvSpPr>
        <p:spPr>
          <a:xfrm>
            <a:off x="2082747" y="6215062"/>
            <a:ext cx="3505112" cy="685800"/>
          </a:xfrm>
          <a:prstGeom prst="rect">
            <a:avLst/>
          </a:prstGeom>
          <a:noFill/>
        </p:spPr>
        <p:txBody>
          <a:bodyPr wrap="square" anchor="ctr" lIns="73152" rIns="73152" tIns="54864" bIns="54864">
            <a:spAutoFit/>
          </a:bodyPr>
          <a:lstStyle/>
          <a:p>
            <a:pPr algn="l">
              <a:lnSpc>
                <a:spcPts val="1560"/>
              </a:lnSpc>
              <a:spcBef>
                <a:spcPts val="0"/>
              </a:spcBef>
              <a:spcAft>
                <a:spcPts val="0"/>
              </a:spcAft>
            </a:pPr>
            <a:r>
              <a:rPr sz="956" b="0">
                <a:solidFill>
                  <a:srgbClr val="4A5568"/>
                </a:solidFill>
              </a:rPr>
              <a:t>Company produces its own construction materials, ensuring quality control and self-sufficiency in supply chain</a:t>
            </a:r>
          </a:p>
        </p:txBody>
      </p:sp>
      <p:sp>
        <p:nvSpPr>
          <p:cNvPr id="20" name="Rounded Rectangle 19"/>
          <p:cNvSpPr/>
          <p:nvPr/>
        </p:nvSpPr>
        <p:spPr>
          <a:xfrm>
            <a:off x="6265176" y="5822156"/>
            <a:ext cx="4910543" cy="1221581"/>
          </a:xfrm>
          <a:prstGeom prst="roundRect">
            <a:avLst>
              <a:gd name="adj" fmla="val 9356"/>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21" name="Picture 20" descr="image.png"/>
          <p:cNvPicPr>
            <a:picLocks noChangeAspect="1"/>
          </p:cNvPicPr>
          <p:nvPr/>
        </p:nvPicPr>
        <p:blipFill>
          <a:blip r:embed="rId7">
            <a:alphaModFix amt="100000"/>
          </a:blip>
          <a:stretch>
            <a:fillRect/>
          </a:stretch>
        </p:blipFill>
        <p:spPr>
          <a:xfrm>
            <a:off x="6603834" y="5997799"/>
            <a:ext cx="474121" cy="163063"/>
          </a:xfrm>
          <a:prstGeom prst="rect">
            <a:avLst/>
          </a:prstGeom>
        </p:spPr>
      </p:pic>
      <p:sp>
        <p:nvSpPr>
          <p:cNvPr id="22" name="TextBox 21"/>
          <p:cNvSpPr txBox="1"/>
          <p:nvPr/>
        </p:nvSpPr>
        <p:spPr>
          <a:xfrm>
            <a:off x="7331950" y="5965031"/>
            <a:ext cx="3505112" cy="178593"/>
          </a:xfrm>
          <a:prstGeom prst="rect">
            <a:avLst/>
          </a:prstGeom>
          <a:noFill/>
        </p:spPr>
        <p:txBody>
          <a:bodyPr wrap="none" anchor="ctr" lIns="73152" rIns="73152" tIns="54864" bIns="54864">
            <a:spAutoFit/>
          </a:bodyPr>
          <a:lstStyle/>
          <a:p>
            <a:pPr algn="l">
              <a:spcBef>
                <a:spcPts val="0"/>
              </a:spcBef>
              <a:spcAft>
                <a:spcPts val="650"/>
              </a:spcAft>
            </a:pPr>
            <a:r>
              <a:rPr sz="1196" b="1">
                <a:solidFill>
                  <a:srgbClr val="2D3748"/>
                </a:solidFill>
              </a:rPr>
              <a:t>Laboratory Facilities</a:t>
            </a:r>
          </a:p>
        </p:txBody>
      </p:sp>
      <p:sp>
        <p:nvSpPr>
          <p:cNvPr id="23" name="TextBox 22"/>
          <p:cNvSpPr txBox="1"/>
          <p:nvPr/>
        </p:nvSpPr>
        <p:spPr>
          <a:xfrm>
            <a:off x="7331950" y="6215062"/>
            <a:ext cx="3505112" cy="685800"/>
          </a:xfrm>
          <a:prstGeom prst="rect">
            <a:avLst/>
          </a:prstGeom>
          <a:noFill/>
        </p:spPr>
        <p:txBody>
          <a:bodyPr wrap="square" anchor="ctr" lIns="73152" rIns="73152" tIns="54864" bIns="54864">
            <a:spAutoFit/>
          </a:bodyPr>
          <a:lstStyle/>
          <a:p>
            <a:pPr algn="l">
              <a:lnSpc>
                <a:spcPts val="1560"/>
              </a:lnSpc>
              <a:spcBef>
                <a:spcPts val="0"/>
              </a:spcBef>
              <a:spcAft>
                <a:spcPts val="0"/>
              </a:spcAft>
            </a:pPr>
            <a:r>
              <a:rPr sz="956" b="0">
                <a:solidFill>
                  <a:srgbClr val="4A5568"/>
                </a:solidFill>
              </a:rPr>
              <a:t>Specialized laboratory equipment for testing and developing asphalt mixtures with proprietary mineral fillers</a:t>
            </a:r>
          </a:p>
        </p:txBody>
      </p:sp>
      <p:sp>
        <p:nvSpPr>
          <p:cNvPr id="24" name="Rounded Rectangle 23"/>
          <p:cNvSpPr/>
          <p:nvPr/>
        </p:nvSpPr>
        <p:spPr>
          <a:xfrm>
            <a:off x="1015974" y="7186612"/>
            <a:ext cx="4910543" cy="1221581"/>
          </a:xfrm>
          <a:prstGeom prst="roundRect">
            <a:avLst>
              <a:gd name="adj" fmla="val 9356"/>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25" name="Picture 24" descr="image.png"/>
          <p:cNvPicPr>
            <a:picLocks noChangeAspect="1"/>
          </p:cNvPicPr>
          <p:nvPr/>
        </p:nvPicPr>
        <p:blipFill>
          <a:blip r:embed="rId8">
            <a:alphaModFix amt="100000"/>
          </a:blip>
          <a:stretch>
            <a:fillRect/>
          </a:stretch>
        </p:blipFill>
        <p:spPr>
          <a:xfrm>
            <a:off x="1354632" y="7365516"/>
            <a:ext cx="474121" cy="156541"/>
          </a:xfrm>
          <a:prstGeom prst="rect">
            <a:avLst/>
          </a:prstGeom>
        </p:spPr>
      </p:pic>
      <p:sp>
        <p:nvSpPr>
          <p:cNvPr id="26" name="TextBox 25"/>
          <p:cNvSpPr txBox="1"/>
          <p:nvPr/>
        </p:nvSpPr>
        <p:spPr>
          <a:xfrm>
            <a:off x="2082747" y="7329487"/>
            <a:ext cx="3505112" cy="178593"/>
          </a:xfrm>
          <a:prstGeom prst="rect">
            <a:avLst/>
          </a:prstGeom>
          <a:noFill/>
        </p:spPr>
        <p:txBody>
          <a:bodyPr wrap="none" anchor="ctr" lIns="73152" rIns="73152" tIns="54864" bIns="54864">
            <a:spAutoFit/>
          </a:bodyPr>
          <a:lstStyle/>
          <a:p>
            <a:pPr algn="l">
              <a:spcBef>
                <a:spcPts val="0"/>
              </a:spcBef>
              <a:spcAft>
                <a:spcPts val="650"/>
              </a:spcAft>
            </a:pPr>
            <a:r>
              <a:rPr sz="1196" b="1">
                <a:solidFill>
                  <a:srgbClr val="2D3748"/>
                </a:solidFill>
              </a:rPr>
              <a:t>Heavy Machinery</a:t>
            </a:r>
          </a:p>
        </p:txBody>
      </p:sp>
      <p:sp>
        <p:nvSpPr>
          <p:cNvPr id="27" name="TextBox 26"/>
          <p:cNvSpPr txBox="1"/>
          <p:nvPr/>
        </p:nvSpPr>
        <p:spPr>
          <a:xfrm>
            <a:off x="2082747" y="7579518"/>
            <a:ext cx="3505112" cy="685800"/>
          </a:xfrm>
          <a:prstGeom prst="rect">
            <a:avLst/>
          </a:prstGeom>
          <a:noFill/>
        </p:spPr>
        <p:txBody>
          <a:bodyPr wrap="square" anchor="ctr" lIns="73152" rIns="73152" tIns="54864" bIns="54864">
            <a:spAutoFit/>
          </a:bodyPr>
          <a:lstStyle/>
          <a:p>
            <a:pPr algn="l">
              <a:lnSpc>
                <a:spcPts val="1560"/>
              </a:lnSpc>
              <a:spcBef>
                <a:spcPts val="0"/>
              </a:spcBef>
              <a:spcAft>
                <a:spcPts val="0"/>
              </a:spcAft>
            </a:pPr>
            <a:r>
              <a:rPr sz="956" b="0">
                <a:solidFill>
                  <a:srgbClr val="4A5568"/>
                </a:solidFill>
              </a:rPr>
              <a:t>Advanced construction equipment for highways, bridges, tunnels, and airport infrastructure projects</a:t>
            </a:r>
          </a:p>
        </p:txBody>
      </p:sp>
      <p:sp>
        <p:nvSpPr>
          <p:cNvPr id="28" name="Rounded Rectangle 27"/>
          <p:cNvSpPr/>
          <p:nvPr/>
        </p:nvSpPr>
        <p:spPr>
          <a:xfrm>
            <a:off x="6265176" y="7186612"/>
            <a:ext cx="4910543" cy="1221581"/>
          </a:xfrm>
          <a:prstGeom prst="roundRect">
            <a:avLst>
              <a:gd name="adj" fmla="val 9356"/>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29" name="Picture 28" descr="image.png"/>
          <p:cNvPicPr>
            <a:picLocks noChangeAspect="1"/>
          </p:cNvPicPr>
          <p:nvPr/>
        </p:nvPicPr>
        <p:blipFill>
          <a:blip r:embed="rId9">
            <a:alphaModFix amt="100000"/>
          </a:blip>
          <a:stretch>
            <a:fillRect/>
          </a:stretch>
        </p:blipFill>
        <p:spPr>
          <a:xfrm>
            <a:off x="6603834" y="7365516"/>
            <a:ext cx="474121" cy="156541"/>
          </a:xfrm>
          <a:prstGeom prst="rect">
            <a:avLst/>
          </a:prstGeom>
        </p:spPr>
      </p:pic>
      <p:sp>
        <p:nvSpPr>
          <p:cNvPr id="30" name="TextBox 29"/>
          <p:cNvSpPr txBox="1"/>
          <p:nvPr/>
        </p:nvSpPr>
        <p:spPr>
          <a:xfrm>
            <a:off x="7331950" y="7329487"/>
            <a:ext cx="3505112" cy="178593"/>
          </a:xfrm>
          <a:prstGeom prst="rect">
            <a:avLst/>
          </a:prstGeom>
          <a:noFill/>
        </p:spPr>
        <p:txBody>
          <a:bodyPr wrap="none" anchor="ctr" lIns="73152" rIns="73152" tIns="54864" bIns="54864">
            <a:spAutoFit/>
          </a:bodyPr>
          <a:lstStyle/>
          <a:p>
            <a:pPr algn="l">
              <a:spcBef>
                <a:spcPts val="0"/>
              </a:spcBef>
              <a:spcAft>
                <a:spcPts val="650"/>
              </a:spcAft>
            </a:pPr>
            <a:r>
              <a:rPr sz="1196" b="1">
                <a:solidFill>
                  <a:srgbClr val="2D3748"/>
                </a:solidFill>
              </a:rPr>
              <a:t>Design Capabilities</a:t>
            </a:r>
          </a:p>
        </p:txBody>
      </p:sp>
      <p:sp>
        <p:nvSpPr>
          <p:cNvPr id="31" name="TextBox 30"/>
          <p:cNvSpPr txBox="1"/>
          <p:nvPr/>
        </p:nvSpPr>
        <p:spPr>
          <a:xfrm>
            <a:off x="7331950" y="7579518"/>
            <a:ext cx="3505112" cy="514350"/>
          </a:xfrm>
          <a:prstGeom prst="rect">
            <a:avLst/>
          </a:prstGeom>
          <a:noFill/>
        </p:spPr>
        <p:txBody>
          <a:bodyPr wrap="square" anchor="ctr" lIns="73152" rIns="73152" tIns="54864" bIns="54864">
            <a:spAutoFit/>
          </a:bodyPr>
          <a:lstStyle/>
          <a:p>
            <a:pPr algn="l">
              <a:lnSpc>
                <a:spcPts val="1560"/>
              </a:lnSpc>
              <a:spcBef>
                <a:spcPts val="0"/>
              </a:spcBef>
              <a:spcAft>
                <a:spcPts val="0"/>
              </a:spcAft>
            </a:pPr>
            <a:r>
              <a:rPr sz="956" b="0">
                <a:solidFill>
                  <a:srgbClr val="4A5568"/>
                </a:solidFill>
              </a:rPr>
              <a:t>Comprehensive in-house design services from initial concept to final execution</a:t>
            </a:r>
          </a:p>
        </p:txBody>
      </p:sp>
      <p:sp>
        <p:nvSpPr>
          <p:cNvPr id="32" name="Rounded Rectangle 31"/>
          <p:cNvSpPr/>
          <p:nvPr/>
        </p:nvSpPr>
        <p:spPr>
          <a:xfrm>
            <a:off x="1015974" y="8979693"/>
            <a:ext cx="10159746" cy="1343025"/>
          </a:xfrm>
          <a:prstGeom prst="roundRect">
            <a:avLst>
              <a:gd name="adj" fmla="val 4255"/>
            </a:avLst>
          </a:prstGeom>
          <a:solidFill>
            <a:srgbClr val="4299E1">
              <a:alpha val="1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3" name="Round Same Side Corner Rectangle 32"/>
          <p:cNvSpPr/>
          <p:nvPr/>
        </p:nvSpPr>
        <p:spPr>
          <a:xfrm rot="16200000">
            <a:off x="410502" y="9585165"/>
            <a:ext cx="1343025" cy="132080"/>
          </a:xfrm>
          <a:prstGeom prst="round2SameRect">
            <a:avLst>
              <a:gd name="adj1" fmla="val 50000"/>
              <a:gd name="adj2" fmla="val 0"/>
            </a:avLst>
          </a:prstGeom>
          <a:solidFill>
            <a:srgbClr val="4299E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4" name="TextBox 33"/>
          <p:cNvSpPr txBox="1"/>
          <p:nvPr/>
        </p:nvSpPr>
        <p:spPr>
          <a:xfrm>
            <a:off x="1422364" y="9122568"/>
            <a:ext cx="9414697" cy="200025"/>
          </a:xfrm>
          <a:prstGeom prst="rect">
            <a:avLst/>
          </a:prstGeom>
          <a:noFill/>
        </p:spPr>
        <p:txBody>
          <a:bodyPr wrap="none" anchor="ctr" lIns="73152" rIns="73152" tIns="54864" bIns="54864">
            <a:spAutoFit/>
          </a:bodyPr>
          <a:lstStyle/>
          <a:p>
            <a:pPr algn="l">
              <a:spcBef>
                <a:spcPts val="0"/>
              </a:spcBef>
              <a:spcAft>
                <a:spcPts val="780"/>
              </a:spcAft>
            </a:pPr>
            <a:r>
              <a:rPr sz="1315" b="1">
                <a:solidFill>
                  <a:srgbClr val="2D3748"/>
                </a:solidFill>
              </a:rPr>
              <a:t>Competitive Advantage</a:t>
            </a:r>
          </a:p>
        </p:txBody>
      </p:sp>
      <p:sp>
        <p:nvSpPr>
          <p:cNvPr id="35" name="TextBox 34"/>
          <p:cNvSpPr txBox="1"/>
          <p:nvPr/>
        </p:nvSpPr>
        <p:spPr>
          <a:xfrm>
            <a:off x="1422364" y="9408318"/>
            <a:ext cx="9414697" cy="771525"/>
          </a:xfrm>
          <a:prstGeom prst="rect">
            <a:avLst/>
          </a:prstGeom>
          <a:noFill/>
        </p:spPr>
        <p:txBody>
          <a:bodyPr wrap="square" anchor="ctr" lIns="73152" rIns="73152" tIns="54864" bIns="54864">
            <a:spAutoFit/>
          </a:bodyPr>
          <a:lstStyle/>
          <a:p>
            <a:pPr algn="l">
              <a:lnSpc>
                <a:spcPts val="1755"/>
              </a:lnSpc>
              <a:spcBef>
                <a:spcPts val="0"/>
              </a:spcBef>
              <a:spcAft>
                <a:spcPts val="0"/>
              </a:spcAft>
            </a:pPr>
            <a:r>
              <a:rPr sz="1076" b="0">
                <a:solidFill>
                  <a:srgbClr val="4A5568"/>
                </a:solidFill>
              </a:rPr>
              <a:t>The combination of proprietary technology, in-house material production, and comprehensive design-to-execution capabilities creates a unique competitive advantage in the infrastructure construction market, particularly for specialized road and airport projects.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