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816" y="2605807"/>
            <a:ext cx="7772400" cy="1470025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B050"/>
                </a:solidFill>
              </a:rPr>
              <a:t>Heart Attack Treatment </a:t>
            </a:r>
            <a:r>
              <a:rPr sz="4000" b="1" dirty="0" smtClean="0">
                <a:solidFill>
                  <a:srgbClr val="00B050"/>
                </a:solidFill>
              </a:rPr>
              <a:t>Prediction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800" b="1" dirty="0"/>
              <a:t>Using Random Forest classifier</a:t>
            </a:r>
            <a:endParaRPr sz="2800" b="1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E651EED-ADF1-AC21-3A15-9F02A5E2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024" y="70256"/>
            <a:ext cx="1983480" cy="1474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EDEB1-5F5B-8295-94A0-9E028A80EBB8}"/>
              </a:ext>
            </a:extLst>
          </p:cNvPr>
          <p:cNvSpPr txBox="1"/>
          <p:nvPr/>
        </p:nvSpPr>
        <p:spPr>
          <a:xfrm>
            <a:off x="159488" y="428764"/>
            <a:ext cx="782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Exploration and </a:t>
            </a:r>
            <a:r>
              <a:rPr lang="en-US" sz="1400" b="1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Management Using AI/ML(13906) </a:t>
            </a:r>
            <a:r>
              <a:rPr lang="en-US" sz="1400" b="1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400" b="1" dirty="0" err="1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WiSe</a:t>
            </a:r>
            <a:r>
              <a:rPr lang="en-US" sz="1400" b="1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24/25</a:t>
            </a:r>
          </a:p>
          <a:p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Prof. Dr. hab. Jablonski, </a:t>
            </a:r>
            <a:r>
              <a:rPr lang="en-US" sz="1400" b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Ireneusz</a:t>
            </a:r>
            <a:endParaRPr lang="en-US" sz="1400" b="1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360219" y="5483435"/>
            <a:ext cx="4849091" cy="77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Muhammad </a:t>
            </a:r>
            <a:r>
              <a:rPr lang="en-US" b="1" dirty="0" err="1">
                <a:solidFill>
                  <a:schemeClr val="tx1"/>
                </a:solidFill>
              </a:rPr>
              <a:t>Mateen</a:t>
            </a:r>
            <a:r>
              <a:rPr lang="en-US" b="1" dirty="0">
                <a:solidFill>
                  <a:schemeClr val="tx1"/>
                </a:solidFill>
              </a:rPr>
              <a:t> Ali </a:t>
            </a:r>
            <a:r>
              <a:rPr lang="en-US" b="1" dirty="0" smtClean="0">
                <a:solidFill>
                  <a:schemeClr val="tx1"/>
                </a:solidFill>
              </a:rPr>
              <a:t>Hashmi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M.Sc. Artificial Intelligence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901"/>
            <a:ext cx="8229600" cy="5843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Results and Insights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16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Accuracy: 34.37%, ROC-AUC: 0.57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low accuracy and ROC-AUC score </a:t>
            </a:r>
            <a:r>
              <a:rPr lang="en-US" sz="2000" dirty="0" smtClean="0"/>
              <a:t>show that </a:t>
            </a:r>
            <a:r>
              <a:rPr lang="en-US" sz="2000" dirty="0"/>
              <a:t>the Random Forest model is not performing well in predicting treatment types.</a:t>
            </a:r>
          </a:p>
          <a:p>
            <a:r>
              <a:rPr lang="en-US" sz="2000" dirty="0"/>
              <a:t>This could mean that the available features are not strong predictors for </a:t>
            </a:r>
            <a:r>
              <a:rPr lang="en-US" sz="2000" dirty="0" smtClean="0"/>
              <a:t>treatment decisions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57" y="2452256"/>
            <a:ext cx="5550343" cy="42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39"/>
            <a:ext cx="8229600" cy="746124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Confusion Matrix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model correctly </a:t>
            </a:r>
            <a:r>
              <a:rPr lang="en-US" sz="2000" dirty="0" smtClean="0"/>
              <a:t>predicted the </a:t>
            </a:r>
            <a:r>
              <a:rPr lang="en-US" sz="2000" dirty="0"/>
              <a:t>treatment type. 20 true positives for “Angioplasty.” , 21 true </a:t>
            </a:r>
            <a:r>
              <a:rPr lang="en-US" sz="2000" dirty="0" smtClean="0"/>
              <a:t>positives for </a:t>
            </a:r>
            <a:r>
              <a:rPr lang="en-US" sz="2000" dirty="0"/>
              <a:t>“Coronary Artery Bypass Graft (CABG).” , 19 true positives </a:t>
            </a:r>
            <a:r>
              <a:rPr lang="en-US" sz="2000" dirty="0" smtClean="0"/>
              <a:t>for “Lifestyle </a:t>
            </a:r>
            <a:r>
              <a:rPr lang="en-US" sz="2000" dirty="0"/>
              <a:t>Changes.” , 17 true positives for “Medication.”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2258292"/>
            <a:ext cx="6689905" cy="450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39"/>
            <a:ext cx="8229600" cy="746124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Important Features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ym typeface="Wingdings" panose="05000000000000000000" pitchFamily="2" charset="2"/>
              </a:rPr>
              <a:t>(</a:t>
            </a:r>
            <a:r>
              <a:rPr lang="en-US" sz="2000" b="1" dirty="0">
                <a:sym typeface="Wingdings" panose="05000000000000000000" pitchFamily="2" charset="2"/>
              </a:rPr>
              <a:t>C</a:t>
            </a:r>
            <a:r>
              <a:rPr lang="en-US" sz="2000" b="1" dirty="0" smtClean="0">
                <a:sym typeface="Wingdings" panose="05000000000000000000" pitchFamily="2" charset="2"/>
              </a:rPr>
              <a:t>ontribute more for prediction ):</a:t>
            </a:r>
          </a:p>
          <a:p>
            <a:pPr marL="0" indent="0">
              <a:buNone/>
            </a:pPr>
            <a:r>
              <a:rPr lang="en-US" sz="2000" b="1" dirty="0" smtClean="0"/>
              <a:t>	Top </a:t>
            </a:r>
            <a:r>
              <a:rPr lang="en-US" sz="2000" b="1" dirty="0"/>
              <a:t>Features</a:t>
            </a:r>
            <a:r>
              <a:rPr lang="en-US" sz="2000" b="1" dirty="0" smtClean="0"/>
              <a:t>: </a:t>
            </a:r>
            <a:r>
              <a:rPr lang="en-US" sz="2000" dirty="0" smtClean="0"/>
              <a:t>Blood </a:t>
            </a:r>
            <a:r>
              <a:rPr lang="en-US" sz="2000" dirty="0"/>
              <a:t>Pressure (mmHg): 25.03% , Cholesterol </a:t>
            </a:r>
            <a:r>
              <a:rPr lang="en-US" sz="2000" dirty="0" smtClean="0"/>
              <a:t>	(</a:t>
            </a:r>
            <a:r>
              <a:rPr lang="en-US" sz="2000" dirty="0"/>
              <a:t>mg/</a:t>
            </a:r>
            <a:r>
              <a:rPr lang="en-US" sz="2000" dirty="0" err="1"/>
              <a:t>dL</a:t>
            </a:r>
            <a:r>
              <a:rPr lang="en-US" sz="2000" dirty="0" smtClean="0"/>
              <a:t>):24.96</a:t>
            </a:r>
            <a:r>
              <a:rPr lang="en-US" sz="2000" dirty="0"/>
              <a:t>%, Age: 24.80%. These three numerical variables are the </a:t>
            </a:r>
            <a:r>
              <a:rPr lang="en-US" sz="2000" dirty="0" smtClean="0"/>
              <a:t>	most influential, collectively </a:t>
            </a:r>
            <a:r>
              <a:rPr lang="en-US" sz="2000" dirty="0"/>
              <a:t>contributing about 74% to the model’s </a:t>
            </a:r>
            <a:r>
              <a:rPr lang="en-US" sz="2000" dirty="0" smtClean="0"/>
              <a:t>	predictions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73" y="2438400"/>
            <a:ext cx="6540727" cy="42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373"/>
            <a:ext cx="8229600" cy="667471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0545" cy="51331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Random Forest </a:t>
            </a:r>
            <a:r>
              <a:rPr lang="en-US" sz="2000" dirty="0" smtClean="0"/>
              <a:t>model </a:t>
            </a:r>
            <a:r>
              <a:rPr sz="2000" dirty="0" smtClean="0"/>
              <a:t>shows </a:t>
            </a:r>
            <a:r>
              <a:rPr sz="2000" dirty="0"/>
              <a:t>potential for improving treatment decisions.</a:t>
            </a:r>
          </a:p>
          <a:p>
            <a:pPr>
              <a:lnSpc>
                <a:spcPct val="150000"/>
              </a:lnSpc>
            </a:pPr>
            <a:r>
              <a:rPr sz="2000" dirty="0" smtClean="0"/>
              <a:t>Numerical </a:t>
            </a:r>
            <a:r>
              <a:rPr sz="2000" dirty="0"/>
              <a:t>features </a:t>
            </a:r>
            <a:r>
              <a:rPr sz="2000" dirty="0" smtClean="0"/>
              <a:t>like</a:t>
            </a:r>
            <a:r>
              <a:rPr lang="en-US" sz="2000" dirty="0" smtClean="0"/>
              <a:t> age,</a:t>
            </a:r>
            <a:r>
              <a:rPr sz="2000" dirty="0" smtClean="0"/>
              <a:t> </a:t>
            </a:r>
            <a:r>
              <a:rPr sz="2000" dirty="0"/>
              <a:t>blood pressure and cholesterol are key </a:t>
            </a:r>
            <a:r>
              <a:rPr sz="2000" dirty="0" smtClean="0"/>
              <a:t>predictors</a:t>
            </a:r>
            <a:r>
              <a:rPr lang="en-US" sz="2000" dirty="0" smtClean="0"/>
              <a:t> while categorical variables </a:t>
            </a:r>
            <a:r>
              <a:rPr lang="en-US" sz="2000" dirty="0"/>
              <a:t>appear less impactful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00B050"/>
                </a:solidFill>
              </a:rPr>
              <a:t>Next </a:t>
            </a:r>
            <a:r>
              <a:rPr lang="en-US" sz="3600" b="1" dirty="0" smtClean="0">
                <a:solidFill>
                  <a:srgbClr val="00B050"/>
                </a:solidFill>
              </a:rPr>
              <a:t>Steps:</a:t>
            </a:r>
            <a:endParaRPr sz="36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Expand </a:t>
            </a:r>
            <a:r>
              <a:rPr lang="en-US" sz="2000" dirty="0"/>
              <a:t>the Dataset </a:t>
            </a:r>
            <a:r>
              <a:rPr lang="en-US" sz="2000" dirty="0" smtClean="0"/>
              <a:t>(add more features</a:t>
            </a:r>
            <a:r>
              <a:rPr lang="en-US" sz="2000" dirty="0"/>
              <a:t>, </a:t>
            </a:r>
            <a:r>
              <a:rPr lang="en-US" sz="2000" dirty="0" smtClean="0"/>
              <a:t>get more data)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Improve the Model: Try Advanced </a:t>
            </a:r>
            <a:r>
              <a:rPr lang="en-US" sz="2000" dirty="0" smtClean="0"/>
              <a:t>Models (</a:t>
            </a:r>
            <a:r>
              <a:rPr lang="en-US" sz="2000" dirty="0" err="1"/>
              <a:t>XGBoost</a:t>
            </a:r>
            <a:r>
              <a:rPr lang="en-US" sz="2000" dirty="0"/>
              <a:t>, or even 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models) </a:t>
            </a:r>
            <a:r>
              <a:rPr lang="en-US" sz="2000" dirty="0" smtClean="0"/>
              <a:t>and fine-Tune </a:t>
            </a:r>
            <a:r>
              <a:rPr lang="en-US" sz="2000" dirty="0"/>
              <a:t>the Model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 smtClean="0">
                <a:solidFill>
                  <a:srgbClr val="00B050"/>
                </a:solidFill>
              </a:rPr>
              <a:t>Introduction</a:t>
            </a:r>
            <a:r>
              <a:rPr lang="en-US" sz="3600" b="1" dirty="0" smtClean="0">
                <a:solidFill>
                  <a:srgbClr val="00B050"/>
                </a:solidFill>
              </a:rPr>
              <a:t>: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4564"/>
          </a:xfrm>
        </p:spPr>
        <p:txBody>
          <a:bodyPr>
            <a:normAutofit/>
          </a:bodyPr>
          <a:lstStyle/>
          <a:p>
            <a:r>
              <a:rPr lang="en-US" sz="2000" dirty="0"/>
              <a:t>Heart attacks remain a global health crisis, and effective treatment decisions can </a:t>
            </a:r>
            <a:r>
              <a:rPr lang="en-US" sz="2000" dirty="0" smtClean="0"/>
              <a:t>save lives.</a:t>
            </a:r>
          </a:p>
          <a:p>
            <a:pPr marL="0" indent="0">
              <a:buNone/>
            </a:pPr>
            <a:endParaRPr lang="en-US" sz="4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Objective: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Identify </a:t>
            </a:r>
            <a:r>
              <a:rPr lang="en-US" sz="2000" dirty="0"/>
              <a:t>key factors influencing heart attack treatment outcomes.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Utilize </a:t>
            </a:r>
            <a:r>
              <a:rPr lang="en-US" sz="2000" dirty="0"/>
              <a:t>machine learning to enhance predictive accuracy in healthcare.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Provide </a:t>
            </a:r>
            <a:r>
              <a:rPr lang="en-US" sz="2000" dirty="0"/>
              <a:t>actionable insights for clinicians to improve patient care.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656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710"/>
            <a:ext cx="8229600" cy="5146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000" b="1" dirty="0"/>
              <a:t>Dataset: </a:t>
            </a:r>
            <a:r>
              <a:rPr sz="2000" dirty="0"/>
              <a:t>1,037 </a:t>
            </a:r>
            <a:r>
              <a:rPr sz="2000" dirty="0" smtClean="0"/>
              <a:t>patient</a:t>
            </a:r>
            <a:r>
              <a:rPr lang="en-US" sz="2000" dirty="0" smtClean="0"/>
              <a:t>s</a:t>
            </a:r>
            <a:r>
              <a:rPr sz="2000" dirty="0" smtClean="0"/>
              <a:t> </a:t>
            </a:r>
            <a:r>
              <a:rPr lang="en-US" sz="2000" dirty="0" smtClean="0"/>
              <a:t>(who experienced heart attack)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b="1" dirty="0"/>
              <a:t>Features: </a:t>
            </a:r>
            <a:r>
              <a:rPr lang="en-US" sz="2000" b="1" dirty="0" smtClean="0"/>
              <a:t> </a:t>
            </a:r>
            <a:r>
              <a:rPr lang="en-US" sz="2000" dirty="0" smtClean="0"/>
              <a:t>Gender</a:t>
            </a:r>
            <a:r>
              <a:rPr lang="en-US" sz="2000" b="1" dirty="0" smtClean="0"/>
              <a:t>, </a:t>
            </a:r>
            <a:r>
              <a:rPr sz="2000" dirty="0" smtClean="0"/>
              <a:t>Age</a:t>
            </a:r>
            <a:r>
              <a:rPr lang="en-US" sz="2000" b="1" dirty="0"/>
              <a:t>,</a:t>
            </a:r>
            <a:r>
              <a:rPr sz="2000" b="1" dirty="0" smtClean="0"/>
              <a:t> </a:t>
            </a:r>
            <a:r>
              <a:rPr sz="2000" dirty="0"/>
              <a:t>Blood Pressure, </a:t>
            </a:r>
            <a:r>
              <a:rPr sz="2000" dirty="0" smtClean="0"/>
              <a:t>Cholesterol, </a:t>
            </a:r>
            <a:r>
              <a:rPr lang="en-US" sz="2000" dirty="0" smtClean="0"/>
              <a:t>Diabetes, </a:t>
            </a:r>
            <a:r>
              <a:rPr sz="2000" dirty="0" smtClean="0"/>
              <a:t>Smoking Status, </a:t>
            </a:r>
            <a:r>
              <a:rPr sz="2000" dirty="0"/>
              <a:t>Chest Pain Type, and </a:t>
            </a:r>
            <a:r>
              <a:rPr sz="2000" dirty="0" smtClean="0"/>
              <a:t>Treatment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Head of the dataset:</a:t>
            </a:r>
          </a:p>
          <a:p>
            <a:pPr marL="0" indent="0">
              <a:buNone/>
            </a:pPr>
            <a:endParaRPr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888366"/>
            <a:ext cx="8820150" cy="224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 smtClean="0">
                <a:solidFill>
                  <a:srgbClr val="00B050"/>
                </a:solidFill>
              </a:rPr>
              <a:t>Data </a:t>
            </a:r>
            <a:r>
              <a:rPr sz="3600" b="1" dirty="0">
                <a:solidFill>
                  <a:srgbClr val="00B050"/>
                </a:solidFill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Initial </a:t>
            </a:r>
            <a:r>
              <a:rPr lang="en-US" sz="2000" b="1" dirty="0" smtClean="0"/>
              <a:t>Exploration </a:t>
            </a:r>
            <a:r>
              <a:rPr lang="en-US" sz="2000" b="1" dirty="0"/>
              <a:t>and Summary </a:t>
            </a:r>
            <a:r>
              <a:rPr lang="en-US" sz="2000" b="1" dirty="0" smtClean="0"/>
              <a:t>Statistics: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 </a:t>
            </a:r>
            <a:r>
              <a:rPr lang="en-US" sz="2000" dirty="0"/>
              <a:t>understand </a:t>
            </a:r>
            <a:r>
              <a:rPr lang="en-US" sz="2000" dirty="0" smtClean="0"/>
              <a:t>data </a:t>
            </a:r>
            <a:r>
              <a:rPr lang="en-US" sz="2000" dirty="0"/>
              <a:t>structure </a:t>
            </a:r>
            <a:r>
              <a:rPr lang="en-US" sz="2000" dirty="0" smtClean="0"/>
              <a:t>and identify </a:t>
            </a:r>
            <a:r>
              <a:rPr lang="en-US" sz="2000" dirty="0"/>
              <a:t>potential issues such as </a:t>
            </a:r>
            <a:r>
              <a:rPr lang="en-US" sz="2000" dirty="0" smtClean="0"/>
              <a:t>	missing 	and incorrect values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sz="2000" b="1" dirty="0" smtClean="0"/>
              <a:t>Handled missing values: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sz="2000" dirty="0" smtClean="0"/>
              <a:t>Numerical: Filled with mean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2000" dirty="0" smtClean="0"/>
              <a:t>Categorical</a:t>
            </a:r>
            <a:r>
              <a:rPr sz="2000" dirty="0"/>
              <a:t>: Filled with </a:t>
            </a:r>
            <a:r>
              <a:rPr sz="2000" dirty="0" smtClean="0"/>
              <a:t>mode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Removed rows where Treatment </a:t>
            </a:r>
            <a:r>
              <a:rPr lang="en-US" sz="2000" dirty="0"/>
              <a:t>v</a:t>
            </a:r>
            <a:r>
              <a:rPr lang="en-US" sz="2000" dirty="0" smtClean="0"/>
              <a:t>ariable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46145"/>
            <a:ext cx="8229600" cy="722889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Exploratory Data </a:t>
            </a:r>
            <a:r>
              <a:rPr sz="3600" b="1" dirty="0" smtClean="0">
                <a:solidFill>
                  <a:srgbClr val="00B050"/>
                </a:solidFill>
              </a:rPr>
              <a:t>Analysis</a:t>
            </a:r>
            <a:r>
              <a:rPr lang="en-US" sz="3600" b="1" dirty="0" smtClean="0">
                <a:solidFill>
                  <a:srgbClr val="00B050"/>
                </a:solidFill>
              </a:rPr>
              <a:t> (EDA)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826687"/>
            <a:ext cx="8825345" cy="603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Distribution </a:t>
            </a:r>
            <a:r>
              <a:rPr lang="en-US" sz="2000" b="1" dirty="0"/>
              <a:t>of Numerical </a:t>
            </a:r>
            <a:r>
              <a:rPr lang="en-US" sz="2000" b="1" dirty="0" smtClean="0"/>
              <a:t>variables:</a:t>
            </a:r>
          </a:p>
          <a:p>
            <a:pPr marL="0" indent="0">
              <a:buNone/>
            </a:pPr>
            <a:r>
              <a:rPr lang="en-US" sz="2000" b="1" dirty="0" smtClean="0"/>
              <a:t>	Age:  </a:t>
            </a:r>
            <a:r>
              <a:rPr lang="en-US" sz="2000" dirty="0" smtClean="0"/>
              <a:t>Most patients are older, with an average age of around 60</a:t>
            </a:r>
            <a:r>
              <a:rPr lang="en-US" sz="2000" dirty="0"/>
              <a:t>. </a:t>
            </a:r>
            <a:r>
              <a:rPr lang="en-US" sz="2000" dirty="0" smtClean="0"/>
              <a:t>Age </a:t>
            </a:r>
            <a:r>
              <a:rPr lang="en-US" sz="2000" dirty="0"/>
              <a:t>is a major </a:t>
            </a:r>
            <a:r>
              <a:rPr lang="en-US" sz="2000" dirty="0" smtClean="0"/>
              <a:t>	risk </a:t>
            </a:r>
            <a:r>
              <a:rPr lang="en-US" sz="2000" dirty="0"/>
              <a:t>factor for heart disease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	Blood </a:t>
            </a:r>
            <a:r>
              <a:rPr lang="en-US" sz="2000" b="1" dirty="0"/>
              <a:t>Pressure:  </a:t>
            </a:r>
            <a:r>
              <a:rPr lang="en-US" sz="2000" dirty="0" smtClean="0"/>
              <a:t>The </a:t>
            </a:r>
            <a:r>
              <a:rPr lang="en-US" sz="2000" dirty="0"/>
              <a:t>average blood pressure is 145.2 mmHg, which is above </a:t>
            </a:r>
            <a:r>
              <a:rPr lang="en-US" sz="2000" dirty="0" smtClean="0"/>
              <a:t>	the </a:t>
            </a:r>
            <a:r>
              <a:rPr lang="en-US" sz="2000" dirty="0"/>
              <a:t>normal range of 120/80 mmHg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	Cholesterol</a:t>
            </a:r>
            <a:r>
              <a:rPr lang="en-US" sz="2000" b="1" dirty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	Cholesterol </a:t>
            </a:r>
            <a:r>
              <a:rPr lang="en-US" sz="2000" dirty="0"/>
              <a:t>levels are generally high, with an average of about 224 mg/</a:t>
            </a:r>
            <a:r>
              <a:rPr lang="en-US" sz="2000" dirty="0" err="1"/>
              <a:t>dL</a:t>
            </a:r>
            <a:r>
              <a:rPr lang="en-US" sz="2000" dirty="0"/>
              <a:t>, and </a:t>
            </a:r>
            <a:r>
              <a:rPr lang="en-US" sz="2000" dirty="0" smtClean="0"/>
              <a:t>	many </a:t>
            </a:r>
            <a:r>
              <a:rPr lang="en-US" sz="2000" dirty="0"/>
              <a:t>patients have levels over 240 mg/</a:t>
            </a:r>
            <a:r>
              <a:rPr lang="en-US" sz="2000" dirty="0" err="1"/>
              <a:t>dL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3842343"/>
            <a:ext cx="8866909" cy="291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46145"/>
            <a:ext cx="8229600" cy="72288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EDA: </a:t>
            </a:r>
            <a:r>
              <a:rPr lang="en-US" sz="2800" b="1" dirty="0">
                <a:solidFill>
                  <a:srgbClr val="00B050"/>
                </a:solidFill>
              </a:rPr>
              <a:t>Categorical variables Distribution</a:t>
            </a:r>
            <a:endParaRPr sz="28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769034"/>
            <a:ext cx="7481455" cy="59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46145"/>
            <a:ext cx="8229600" cy="722889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Exploratory Data </a:t>
            </a:r>
            <a:r>
              <a:rPr sz="3600" b="1" dirty="0" smtClean="0">
                <a:solidFill>
                  <a:srgbClr val="00B050"/>
                </a:solidFill>
              </a:rPr>
              <a:t>Analysis</a:t>
            </a:r>
            <a:r>
              <a:rPr lang="en-US" sz="3600" b="1" dirty="0" smtClean="0">
                <a:solidFill>
                  <a:srgbClr val="00B050"/>
                </a:solidFill>
              </a:rPr>
              <a:t> (EDA)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826687"/>
            <a:ext cx="8825345" cy="603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Correlation </a:t>
            </a:r>
            <a:r>
              <a:rPr lang="en-US" sz="2000" b="1" dirty="0"/>
              <a:t>Analysis of Numerical </a:t>
            </a:r>
            <a:r>
              <a:rPr lang="en-US" sz="2000" b="1" dirty="0" smtClean="0"/>
              <a:t>Variables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These </a:t>
            </a:r>
            <a:r>
              <a:rPr lang="en-US" sz="2000" dirty="0"/>
              <a:t>weak correlations suggest that age, blood pressure, and cholesterol are </a:t>
            </a:r>
            <a:r>
              <a:rPr lang="en-US" sz="2000" dirty="0" smtClean="0"/>
              <a:t>	mostly </a:t>
            </a:r>
            <a:r>
              <a:rPr lang="en-US" sz="2000" dirty="0"/>
              <a:t>independent of each other in this dataset. </a:t>
            </a:r>
            <a:r>
              <a:rPr lang="en-US" sz="2000" dirty="0" smtClean="0"/>
              <a:t>	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3" y="2132530"/>
            <a:ext cx="5015344" cy="42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46145"/>
            <a:ext cx="8229600" cy="722889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B050"/>
                </a:solidFill>
              </a:rPr>
              <a:t>Exploratory Data </a:t>
            </a:r>
            <a:r>
              <a:rPr sz="3600" b="1" dirty="0" smtClean="0">
                <a:solidFill>
                  <a:srgbClr val="00B050"/>
                </a:solidFill>
              </a:rPr>
              <a:t>Analysis</a:t>
            </a:r>
            <a:r>
              <a:rPr lang="en-US" sz="3600" b="1" dirty="0" smtClean="0">
                <a:solidFill>
                  <a:srgbClr val="00B050"/>
                </a:solidFill>
              </a:rPr>
              <a:t> (EDA)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937523"/>
            <a:ext cx="8825345" cy="603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Chi-Square Test:</a:t>
            </a:r>
          </a:p>
          <a:p>
            <a:r>
              <a:rPr lang="en-US" sz="2000" dirty="0" smtClean="0"/>
              <a:t>To examine </a:t>
            </a:r>
            <a:r>
              <a:rPr lang="en-US" sz="2000" dirty="0"/>
              <a:t>the relationships between categorical variables and treatment </a:t>
            </a:r>
            <a:r>
              <a:rPr lang="en-US" sz="2000" dirty="0" smtClean="0"/>
              <a:t>types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	</a:t>
            </a:r>
            <a:r>
              <a:rPr lang="en-US" sz="2000" dirty="0"/>
              <a:t>As observed, none of the categorical variables (Smoking Status, Diabetes Status, Gender) show a statistically significant link to the treatment type. </a:t>
            </a:r>
            <a:r>
              <a:rPr lang="en-US" sz="2000" dirty="0" smtClean="0"/>
              <a:t>	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3167417"/>
            <a:ext cx="8603673" cy="24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73"/>
            <a:ext cx="8229600" cy="5843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Modelling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36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Feature </a:t>
            </a:r>
            <a:r>
              <a:rPr lang="en-US" sz="2000" dirty="0"/>
              <a:t>Engineering: Feature Encoding and Scaling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Handling </a:t>
            </a:r>
            <a:r>
              <a:rPr lang="en-US" sz="2000" dirty="0"/>
              <a:t>Imbalance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Splitting Data (Training </a:t>
            </a:r>
            <a:r>
              <a:rPr lang="en-US" sz="2000" dirty="0"/>
              <a:t>80%, Testing 20%)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Random </a:t>
            </a:r>
            <a:r>
              <a:rPr lang="en-US" sz="2000" dirty="0" smtClean="0"/>
              <a:t>Forest Model Training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Hyperparameter</a:t>
            </a:r>
            <a:r>
              <a:rPr lang="en-US" sz="2000" dirty="0" smtClean="0"/>
              <a:t> Tuning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 Theme</vt:lpstr>
      <vt:lpstr>Heart Attack Treatment Prediction Using Random Forest classifier</vt:lpstr>
      <vt:lpstr>Introduction:</vt:lpstr>
      <vt:lpstr>Dataset Overview</vt:lpstr>
      <vt:lpstr>Data Preprocessing</vt:lpstr>
      <vt:lpstr>Exploratory Data Analysis (EDA)</vt:lpstr>
      <vt:lpstr>EDA: Categorical variables Distribution</vt:lpstr>
      <vt:lpstr>Exploratory Data Analysis (EDA)</vt:lpstr>
      <vt:lpstr>Exploratory Data Analysis (EDA)</vt:lpstr>
      <vt:lpstr>Modelling</vt:lpstr>
      <vt:lpstr>Results and Insights</vt:lpstr>
      <vt:lpstr>Results and Insights</vt:lpstr>
      <vt:lpstr>Results and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Treatment Prediction Using Random Forest Mo </dc:title>
  <dc:subject/>
  <dc:creator/>
  <cp:keywords/>
  <dc:description>generated using python-pptx</dc:description>
  <cp:lastModifiedBy>5A_Traders</cp:lastModifiedBy>
  <cp:revision>36</cp:revision>
  <dcterms:created xsi:type="dcterms:W3CDTF">2013-01-27T09:14:16Z</dcterms:created>
  <dcterms:modified xsi:type="dcterms:W3CDTF">2025-01-27T20:48:02Z</dcterms:modified>
  <cp:category/>
</cp:coreProperties>
</file>