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y="6858000" cx="9144000"/>
  <p:notesSz cx="6858000" cy="9144000"/>
  <p:embeddedFontLst>
    <p:embeddedFont>
      <p:font typeface="Montserrat"/>
      <p:regular r:id="rId29"/>
      <p:bold r:id="rId30"/>
      <p:italic r:id="rId31"/>
      <p:boldItalic r:id="rId32"/>
    </p:embeddedFont>
    <p:embeddedFont>
      <p:font typeface="Press Start 2P"/>
      <p:regular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7.xml"/><Relationship Id="rId33" Type="http://schemas.openxmlformats.org/officeDocument/2006/relationships/font" Target="fonts/PressStart2P-regular.fntdata"/><Relationship Id="rId10" Type="http://schemas.openxmlformats.org/officeDocument/2006/relationships/slide" Target="slides/slide6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Mateen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Morgan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Shape 14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Shape 14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Morgan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Shape 16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Shape 16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Omar: brief intro don’t reveal everything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Shape 17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Laura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Shape 184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Shape 18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Shape 19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Shape 20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Mateen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Morgan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Shape 24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Morgan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Mateen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Shape 27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Omar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Mateen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Mateen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Laura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Shape 6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Mateen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Shape 7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Mateen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Shape 8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Mateen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Mateen/Laura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Morgan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>
            <p:ph idx="2" type="sldImg"/>
          </p:nvPr>
        </p:nvSpPr>
        <p:spPr>
          <a:xfrm>
            <a:off x="1143225" y="685800"/>
            <a:ext cx="4572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Shape 11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Morgan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Shape 1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Morgan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">
    <p:bg>
      <p:bgPr>
        <a:solidFill>
          <a:srgbClr val="C7F464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/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algn="r">
              <a:spcBef>
                <a:spcPts val="0"/>
              </a:spcBef>
              <a:buSzPct val="100000"/>
              <a:defRPr sz="4800"/>
            </a:lvl1pPr>
            <a:lvl2pPr lvl="1" algn="r">
              <a:spcBef>
                <a:spcPts val="0"/>
              </a:spcBef>
              <a:buSzPct val="100000"/>
              <a:defRPr sz="6000"/>
            </a:lvl2pPr>
            <a:lvl3pPr lvl="2" algn="r">
              <a:spcBef>
                <a:spcPts val="0"/>
              </a:spcBef>
              <a:buSzPct val="100000"/>
              <a:defRPr sz="6000"/>
            </a:lvl3pPr>
            <a:lvl4pPr lvl="3" algn="r">
              <a:spcBef>
                <a:spcPts val="0"/>
              </a:spcBef>
              <a:buSzPct val="100000"/>
              <a:defRPr sz="6000"/>
            </a:lvl4pPr>
            <a:lvl5pPr lvl="4" algn="r">
              <a:spcBef>
                <a:spcPts val="0"/>
              </a:spcBef>
              <a:buSzPct val="100000"/>
              <a:defRPr sz="6000"/>
            </a:lvl5pPr>
            <a:lvl6pPr lvl="5" algn="r">
              <a:spcBef>
                <a:spcPts val="0"/>
              </a:spcBef>
              <a:buSzPct val="100000"/>
              <a:defRPr sz="6000"/>
            </a:lvl6pPr>
            <a:lvl7pPr lvl="6" algn="r">
              <a:spcBef>
                <a:spcPts val="0"/>
              </a:spcBef>
              <a:buSzPct val="100000"/>
              <a:defRPr sz="6000"/>
            </a:lvl7pPr>
            <a:lvl8pPr lvl="7" algn="r">
              <a:spcBef>
                <a:spcPts val="0"/>
              </a:spcBef>
              <a:buSzPct val="100000"/>
              <a:defRPr sz="6000"/>
            </a:lvl8pPr>
            <a:lvl9pPr lvl="8" algn="r">
              <a:spcBef>
                <a:spcPts val="0"/>
              </a:spcBef>
              <a:buSzPct val="100000"/>
              <a:defRPr sz="6000"/>
            </a:lvl9pPr>
          </a:lstStyle>
          <a:p/>
        </p:txBody>
      </p:sp>
      <p:sp>
        <p:nvSpPr>
          <p:cNvPr id="10" name="Shape 10"/>
          <p:cNvSpPr/>
          <p:nvPr/>
        </p:nvSpPr>
        <p:spPr>
          <a:xfrm>
            <a:off x="6208125" y="5619450"/>
            <a:ext cx="22500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Subtitle">
    <p:bg>
      <p:bgPr>
        <a:solidFill>
          <a:srgbClr val="4ECDC4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/>
          <p:nvPr/>
        </p:nvSpPr>
        <p:spPr>
          <a:xfrm>
            <a:off x="5680600" y="0"/>
            <a:ext cx="3463199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" name="Shape 13"/>
          <p:cNvSpPr txBox="1"/>
          <p:nvPr>
            <p:ph type="ctrTitle"/>
          </p:nvPr>
        </p:nvSpPr>
        <p:spPr>
          <a:xfrm>
            <a:off x="685800" y="3863725"/>
            <a:ext cx="4505399" cy="1910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 algn="r">
              <a:spcBef>
                <a:spcPts val="0"/>
              </a:spcBef>
              <a:buClr>
                <a:srgbClr val="FFFFFF"/>
              </a:buClr>
              <a:buSzPct val="100000"/>
              <a:defRPr sz="4000">
                <a:solidFill>
                  <a:srgbClr val="FFFFFF"/>
                </a:solidFill>
              </a:defRPr>
            </a:lvl1pPr>
            <a:lvl2pPr lvl="1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2pPr>
            <a:lvl3pPr lvl="2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3pPr>
            <a:lvl4pPr lvl="3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4pPr>
            <a:lvl5pPr lvl="4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5pPr>
            <a:lvl6pPr lvl="5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6pPr>
            <a:lvl7pPr lvl="6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7pPr>
            <a:lvl8pPr lvl="7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8pPr>
            <a:lvl9pPr lvl="8" rtl="0" algn="ctr">
              <a:spcBef>
                <a:spcPts val="0"/>
              </a:spcBef>
              <a:buClr>
                <a:srgbClr val="FFFFFF"/>
              </a:buClr>
              <a:buSzPct val="100000"/>
              <a:defRPr sz="48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4" name="Shape 14"/>
          <p:cNvSpPr txBox="1"/>
          <p:nvPr>
            <p:ph idx="1" type="subTitle"/>
          </p:nvPr>
        </p:nvSpPr>
        <p:spPr>
          <a:xfrm>
            <a:off x="6101100" y="3817851"/>
            <a:ext cx="2446500" cy="1910399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1pPr>
            <a:lvl2pPr lvl="1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2pPr>
            <a:lvl3pPr lvl="2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3pPr>
            <a:lvl4pPr lvl="3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4pPr>
            <a:lvl5pPr lvl="4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5pPr>
            <a:lvl6pPr lvl="5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6pPr>
            <a:lvl7pPr lvl="6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7pPr>
            <a:lvl8pPr lvl="7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8pPr>
            <a:lvl9pPr lvl="8" rtl="0">
              <a:spcBef>
                <a:spcPts val="0"/>
              </a:spcBef>
              <a:buClr>
                <a:srgbClr val="738498"/>
              </a:buClr>
              <a:buSzPct val="100000"/>
              <a:buNone/>
              <a:defRPr sz="2200">
                <a:solidFill>
                  <a:srgbClr val="73849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Quot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/>
        </p:nvSpPr>
        <p:spPr>
          <a:xfrm>
            <a:off x="0" y="0"/>
            <a:ext cx="27677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7" name="Shape 17"/>
          <p:cNvSpPr txBox="1"/>
          <p:nvPr>
            <p:ph idx="1" type="body"/>
          </p:nvPr>
        </p:nvSpPr>
        <p:spPr>
          <a:xfrm>
            <a:off x="3165233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3000"/>
            </a:lvl1pPr>
            <a:lvl2pPr lvl="1" rtl="0">
              <a:spcBef>
                <a:spcPts val="0"/>
              </a:spcBef>
              <a:buSzPct val="100000"/>
              <a:defRPr sz="3000"/>
            </a:lvl2pPr>
            <a:lvl3pPr lvl="2" rtl="0">
              <a:spcBef>
                <a:spcPts val="0"/>
              </a:spcBef>
              <a:buSzPct val="100000"/>
              <a:defRPr sz="3000"/>
            </a:lvl3pPr>
            <a:lvl4pPr lvl="3" rtl="0">
              <a:spcBef>
                <a:spcPts val="0"/>
              </a:spcBef>
              <a:buSzPct val="100000"/>
              <a:defRPr sz="3000"/>
            </a:lvl4pPr>
            <a:lvl5pPr lvl="4" rtl="0">
              <a:spcBef>
                <a:spcPts val="0"/>
              </a:spcBef>
              <a:buSzPct val="100000"/>
              <a:defRPr sz="3000"/>
            </a:lvl5pPr>
            <a:lvl6pPr lvl="5" rtl="0">
              <a:spcBef>
                <a:spcPts val="0"/>
              </a:spcBef>
              <a:buSzPct val="100000"/>
              <a:defRPr sz="3000"/>
            </a:lvl6pPr>
            <a:lvl7pPr lvl="6" rtl="0">
              <a:spcBef>
                <a:spcPts val="0"/>
              </a:spcBef>
              <a:buSzPct val="100000"/>
              <a:defRPr sz="3000"/>
            </a:lvl7pPr>
            <a:lvl8pPr lvl="7" rtl="0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/>
        </p:txBody>
      </p:sp>
      <p:grpSp>
        <p:nvGrpSpPr>
          <p:cNvPr id="18" name="Shape 18"/>
          <p:cNvGrpSpPr/>
          <p:nvPr/>
        </p:nvGrpSpPr>
        <p:grpSpPr>
          <a:xfrm>
            <a:off x="801025" y="1672320"/>
            <a:ext cx="1957200" cy="947979"/>
            <a:chOff x="801025" y="1367520"/>
            <a:chExt cx="1957200" cy="947979"/>
          </a:xfrm>
        </p:grpSpPr>
        <p:sp>
          <p:nvSpPr>
            <p:cNvPr id="19" name="Shape 19"/>
            <p:cNvSpPr txBox="1"/>
            <p:nvPr/>
          </p:nvSpPr>
          <p:spPr>
            <a:xfrm>
              <a:off x="801025" y="1367520"/>
              <a:ext cx="1957200" cy="871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rIns="91425" tIns="91425">
              <a:noAutofit/>
            </a:bodyPr>
            <a:lstStyle/>
            <a:p>
              <a:pPr lvl="0" rtl="0" algn="ctr">
                <a:spcBef>
                  <a:spcPts val="0"/>
                </a:spcBef>
                <a:buNone/>
              </a:pPr>
              <a:r>
                <a:rPr b="1" lang="en" sz="9400">
                  <a:solidFill>
                    <a:srgbClr val="454F5B"/>
                  </a:solidFill>
                </a:rPr>
                <a:t>‘’</a:t>
              </a:r>
            </a:p>
          </p:txBody>
        </p:sp>
        <p:sp>
          <p:nvSpPr>
            <p:cNvPr id="20" name="Shape 20"/>
            <p:cNvSpPr/>
            <p:nvPr/>
          </p:nvSpPr>
          <p:spPr>
            <a:xfrm>
              <a:off x="1397398" y="1543299"/>
              <a:ext cx="772200" cy="772200"/>
            </a:xfrm>
            <a:prstGeom prst="rect">
              <a:avLst/>
            </a:prstGeom>
            <a:noFill/>
            <a:ln cap="flat" cmpd="sng" w="76200">
              <a:solidFill>
                <a:srgbClr val="454F5B"/>
              </a:solidFill>
              <a:prstDash val="solid"/>
              <a:miter/>
              <a:headEnd len="med" w="med" type="none"/>
              <a:tailEnd len="med" w="med" type="none"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+ 1 column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/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" type="body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4" name="Shape 24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5" name="Shape 25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+ 2 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8" name="Shape 28"/>
          <p:cNvSpPr txBox="1"/>
          <p:nvPr>
            <p:ph idx="1" type="body"/>
          </p:nvPr>
        </p:nvSpPr>
        <p:spPr>
          <a:xfrm>
            <a:off x="6912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29" name="Shape 29"/>
          <p:cNvSpPr txBox="1"/>
          <p:nvPr>
            <p:ph idx="2" type="body"/>
          </p:nvPr>
        </p:nvSpPr>
        <p:spPr>
          <a:xfrm>
            <a:off x="4685500" y="1857900"/>
            <a:ext cx="3767400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30" name="Shape 30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1" name="Shape 3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Title + 3 column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691200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5" name="Shape 35"/>
          <p:cNvSpPr txBox="1"/>
          <p:nvPr>
            <p:ph idx="2" type="body"/>
          </p:nvPr>
        </p:nvSpPr>
        <p:spPr>
          <a:xfrm>
            <a:off x="3321087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6" name="Shape 36"/>
          <p:cNvSpPr txBox="1"/>
          <p:nvPr>
            <p:ph idx="3" type="body"/>
          </p:nvPr>
        </p:nvSpPr>
        <p:spPr>
          <a:xfrm>
            <a:off x="5950975" y="1857900"/>
            <a:ext cx="2501699" cy="47100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 lvl="0" rtl="0">
              <a:spcBef>
                <a:spcPts val="0"/>
              </a:spcBef>
              <a:buSzPct val="100000"/>
              <a:defRPr sz="2000"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buSzPct val="100000"/>
              <a:defRPr sz="2000"/>
            </a:lvl4pPr>
            <a:lvl5pPr lvl="4" rtl="0">
              <a:spcBef>
                <a:spcPts val="0"/>
              </a:spcBef>
              <a:buSzPct val="100000"/>
              <a:defRPr sz="2000"/>
            </a:lvl5pPr>
            <a:lvl6pPr lvl="5" rtl="0">
              <a:spcBef>
                <a:spcPts val="0"/>
              </a:spcBef>
              <a:buSzPct val="100000"/>
              <a:defRPr sz="2000"/>
            </a:lvl6pPr>
            <a:lvl7pPr lvl="6" rtl="0">
              <a:spcBef>
                <a:spcPts val="0"/>
              </a:spcBef>
              <a:buSzPct val="100000"/>
              <a:defRPr sz="2000"/>
            </a:lvl7pPr>
            <a:lvl8pPr lvl="7" rtl="0">
              <a:spcBef>
                <a:spcPts val="0"/>
              </a:spcBef>
              <a:buSzPct val="100000"/>
              <a:defRPr sz="2000"/>
            </a:lvl8pPr>
            <a:lvl9pPr lvl="8" rtl="0">
              <a:spcBef>
                <a:spcPts val="0"/>
              </a:spcBef>
              <a:buSzPct val="100000"/>
              <a:defRPr sz="2000"/>
            </a:lvl9pPr>
          </a:lstStyle>
          <a:p/>
        </p:txBody>
      </p:sp>
      <p:sp>
        <p:nvSpPr>
          <p:cNvPr id="37" name="Shape 37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8" name="Shape 38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/>
        </p:txBody>
      </p:sp>
      <p:sp>
        <p:nvSpPr>
          <p:cNvPr id="41" name="Shape 41"/>
          <p:cNvSpPr/>
          <p:nvPr/>
        </p:nvSpPr>
        <p:spPr>
          <a:xfrm>
            <a:off x="0" y="0"/>
            <a:ext cx="137699" cy="68580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2" name="Shape 42"/>
          <p:cNvSpPr/>
          <p:nvPr/>
        </p:nvSpPr>
        <p:spPr>
          <a:xfrm>
            <a:off x="813272" y="15061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hape 44"/>
          <p:cNvSpPr txBox="1"/>
          <p:nvPr>
            <p:ph idx="1" type="body"/>
          </p:nvPr>
        </p:nvSpPr>
        <p:spPr>
          <a:xfrm>
            <a:off x="457200" y="5780100"/>
            <a:ext cx="8229600" cy="940200"/>
          </a:xfrm>
          <a:prstGeom prst="rect">
            <a:avLst/>
          </a:prstGeom>
        </p:spPr>
        <p:txBody>
          <a:bodyPr anchorCtr="0" anchor="ctr" bIns="91425" lIns="91425" rIns="91425" tIns="91425"/>
          <a:lstStyle>
            <a:lvl1pPr lvl="0" algn="ctr">
              <a:spcBef>
                <a:spcPts val="360"/>
              </a:spcBef>
              <a:buClr>
                <a:srgbClr val="738498"/>
              </a:buClr>
              <a:buSzPct val="100000"/>
              <a:buNone/>
              <a:defRPr sz="1800">
                <a:solidFill>
                  <a:srgbClr val="738498"/>
                </a:solidFill>
              </a:defRPr>
            </a:lvl1pPr>
          </a:lstStyle>
          <a:p/>
        </p:txBody>
      </p:sp>
      <p:sp>
        <p:nvSpPr>
          <p:cNvPr id="45" name="Shape 45"/>
          <p:cNvSpPr/>
          <p:nvPr/>
        </p:nvSpPr>
        <p:spPr>
          <a:xfrm>
            <a:off x="3805198" y="5718588"/>
            <a:ext cx="1533600" cy="137699"/>
          </a:xfrm>
          <a:prstGeom prst="rect">
            <a:avLst/>
          </a:prstGeom>
          <a:solidFill>
            <a:srgbClr val="4ECDC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46" name="Shape 46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rgbClr val="4ECDC4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-3" y="6720300"/>
            <a:ext cx="9144000" cy="137699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 lvl="0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buClr>
                <a:srgbClr val="454F5B"/>
              </a:buClr>
              <a:buSzPct val="100000"/>
              <a:buFont typeface="Montserrat"/>
              <a:buNone/>
              <a:defRPr b="1" sz="3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691200" y="1811604"/>
            <a:ext cx="7761599" cy="441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 lvl="0">
              <a:spcBef>
                <a:spcPts val="600"/>
              </a:spcBef>
              <a:buClr>
                <a:srgbClr val="C7F464"/>
              </a:buClr>
              <a:buSzPct val="100000"/>
              <a:buFont typeface="Montserrat"/>
              <a:buChar char="▣"/>
              <a:defRPr sz="24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buChar char="□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480"/>
              </a:spcBef>
              <a:buClr>
                <a:srgbClr val="C7F464"/>
              </a:buClr>
              <a:buSzPct val="100000"/>
              <a:buFont typeface="Montserrat"/>
              <a:defRPr sz="20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360"/>
              </a:spcBef>
              <a:buClr>
                <a:srgbClr val="C7F464"/>
              </a:buClr>
              <a:buSzPct val="100000"/>
              <a:buFont typeface="Montserrat"/>
              <a:defRPr sz="1800">
                <a:solidFill>
                  <a:srgbClr val="454F5B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 txBox="1"/>
          <p:nvPr>
            <p:ph type="ctrTitle"/>
          </p:nvPr>
        </p:nvSpPr>
        <p:spPr>
          <a:xfrm>
            <a:off x="3012325" y="2960550"/>
            <a:ext cx="5445899" cy="24057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CSCI 205 Final Project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3220987" y="744012"/>
            <a:ext cx="5140315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34" name="Shape 134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Burndown(?) Chart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We utilised Asana’s backlog feature, which generates that backlog chart based on the tasks</a:t>
            </a:r>
          </a:p>
        </p:txBody>
      </p:sp>
      <p:grpSp>
        <p:nvGrpSpPr>
          <p:cNvPr id="135" name="Shape 135"/>
          <p:cNvGrpSpPr/>
          <p:nvPr/>
        </p:nvGrpSpPr>
        <p:grpSpPr>
          <a:xfrm>
            <a:off x="930664" y="4088837"/>
            <a:ext cx="807769" cy="807769"/>
            <a:chOff x="3782700" y="1538287"/>
            <a:chExt cx="1578600" cy="1578600"/>
          </a:xfrm>
        </p:grpSpPr>
        <p:sp>
          <p:nvSpPr>
            <p:cNvPr id="136" name="Shape 13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 rot="5400000">
              <a:off x="37827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0" name="Shape 140"/>
          <p:cNvGrpSpPr/>
          <p:nvPr/>
        </p:nvGrpSpPr>
        <p:grpSpPr>
          <a:xfrm>
            <a:off x="1120655" y="4334466"/>
            <a:ext cx="427781" cy="316488"/>
            <a:chOff x="5255200" y="3006475"/>
            <a:chExt cx="511700" cy="378575"/>
          </a:xfrm>
        </p:grpSpPr>
        <p:sp>
          <p:nvSpPr>
            <p:cNvPr id="141" name="Shape 141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3" name="Shape 1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38224" y="946225"/>
            <a:ext cx="4705850" cy="298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/>
        </p:nvSpPr>
        <p:spPr>
          <a:xfrm>
            <a:off x="4788350" y="7140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49" name="Shape 149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Sprint Backlog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We used Google Spreadsheets to document our sprint backlog</a:t>
            </a:r>
          </a:p>
        </p:txBody>
      </p:sp>
      <p:grpSp>
        <p:nvGrpSpPr>
          <p:cNvPr id="150" name="Shape 150"/>
          <p:cNvGrpSpPr/>
          <p:nvPr/>
        </p:nvGrpSpPr>
        <p:grpSpPr>
          <a:xfrm>
            <a:off x="930664" y="2945837"/>
            <a:ext cx="807769" cy="807769"/>
            <a:chOff x="3782700" y="1538287"/>
            <a:chExt cx="1578600" cy="1578600"/>
          </a:xfrm>
        </p:grpSpPr>
        <p:sp>
          <p:nvSpPr>
            <p:cNvPr id="151" name="Shape 151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 rot="5400000">
              <a:off x="37827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5" name="Shape 155"/>
          <p:cNvGrpSpPr/>
          <p:nvPr/>
        </p:nvGrpSpPr>
        <p:grpSpPr>
          <a:xfrm>
            <a:off x="1120655" y="3191466"/>
            <a:ext cx="427781" cy="316488"/>
            <a:chOff x="5255200" y="3006475"/>
            <a:chExt cx="511700" cy="378575"/>
          </a:xfrm>
        </p:grpSpPr>
        <p:sp>
          <p:nvSpPr>
            <p:cNvPr id="156" name="Shape 15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print_backlog" id="158" name="Shape 158"/>
          <p:cNvPicPr preferRelativeResize="0"/>
          <p:nvPr/>
        </p:nvPicPr>
        <p:blipFill rotWithShape="1">
          <a:blip r:embed="rId3">
            <a:alphaModFix/>
          </a:blip>
          <a:srcRect b="10338" l="0" r="0" t="0"/>
          <a:stretch/>
        </p:blipFill>
        <p:spPr>
          <a:xfrm>
            <a:off x="5064350" y="1217800"/>
            <a:ext cx="3287450" cy="4417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hape 163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Tools We Used</a:t>
            </a:r>
          </a:p>
        </p:txBody>
      </p:sp>
      <p:sp>
        <p:nvSpPr>
          <p:cNvPr id="164" name="Shape 164"/>
          <p:cNvSpPr txBox="1"/>
          <p:nvPr>
            <p:ph idx="1" type="body"/>
          </p:nvPr>
        </p:nvSpPr>
        <p:spPr>
          <a:xfrm>
            <a:off x="691200" y="2971800"/>
            <a:ext cx="2518199" cy="14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Asana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This was our main team management tool. It integrates scrum, allowing us to seamlessly focus on our work, instead of managing it.</a:t>
            </a:r>
          </a:p>
        </p:txBody>
      </p:sp>
      <p:sp>
        <p:nvSpPr>
          <p:cNvPr id="165" name="Shape 165"/>
          <p:cNvSpPr txBox="1"/>
          <p:nvPr>
            <p:ph idx="2" type="body"/>
          </p:nvPr>
        </p:nvSpPr>
        <p:spPr>
          <a:xfrm>
            <a:off x="3338300" y="2971800"/>
            <a:ext cx="2518199" cy="14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Facebook Messenger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This was our main for communication and sending messages that needed a quick response from team members.</a:t>
            </a:r>
          </a:p>
        </p:txBody>
      </p:sp>
      <p:sp>
        <p:nvSpPr>
          <p:cNvPr id="166" name="Shape 166"/>
          <p:cNvSpPr txBox="1"/>
          <p:nvPr>
            <p:ph idx="3" type="body"/>
          </p:nvPr>
        </p:nvSpPr>
        <p:spPr>
          <a:xfrm>
            <a:off x="5985401" y="2971800"/>
            <a:ext cx="2518199" cy="1430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Google Drive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We used google slides, google docs, and google spreadsheets for different parts of our project.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sp>
        <p:nvSpPr>
          <p:cNvPr id="167" name="Shape 167"/>
          <p:cNvSpPr txBox="1"/>
          <p:nvPr>
            <p:ph idx="1" type="body"/>
          </p:nvPr>
        </p:nvSpPr>
        <p:spPr>
          <a:xfrm>
            <a:off x="691200" y="5334000"/>
            <a:ext cx="2518199" cy="13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Adobe Creative Cloud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We used Adobe Photoshop and Illustrator to create the graphics for our game.</a:t>
            </a:r>
          </a:p>
        </p:txBody>
      </p:sp>
      <p:sp>
        <p:nvSpPr>
          <p:cNvPr id="168" name="Shape 168"/>
          <p:cNvSpPr txBox="1"/>
          <p:nvPr>
            <p:ph idx="2" type="body"/>
          </p:nvPr>
        </p:nvSpPr>
        <p:spPr>
          <a:xfrm>
            <a:off x="3338300" y="5334000"/>
            <a:ext cx="2518199" cy="13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JavaFX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This was the software platform that we used to manipulate graphics in our game.</a:t>
            </a:r>
          </a:p>
        </p:txBody>
      </p:sp>
      <p:sp>
        <p:nvSpPr>
          <p:cNvPr id="169" name="Shape 169"/>
          <p:cNvSpPr txBox="1"/>
          <p:nvPr>
            <p:ph idx="3" type="body"/>
          </p:nvPr>
        </p:nvSpPr>
        <p:spPr>
          <a:xfrm>
            <a:off x="5985401" y="5334000"/>
            <a:ext cx="2518199" cy="1308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1200">
                <a:solidFill>
                  <a:srgbClr val="4ECDC4"/>
                </a:solidFill>
              </a:rPr>
              <a:t>Our Brains!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200"/>
              <a:t>These were some necessary elements to the success of our project.</a:t>
            </a:r>
            <a:r>
              <a:rPr lang="en" sz="1200"/>
              <a:t> 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200"/>
          </a:p>
        </p:txBody>
      </p:sp>
      <p:pic>
        <p:nvPicPr>
          <p:cNvPr descr="Logo-Vertical-Color.png" id="170" name="Shape 1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9124" y="2068175"/>
            <a:ext cx="1324815" cy="875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acebook-messenger.png" id="171" name="Shape 1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69901" y="2068174"/>
            <a:ext cx="869777" cy="875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oogle-drive.png" id="172" name="Shape 1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05375" y="2096150"/>
            <a:ext cx="875650" cy="875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reative-cloud-cc.png" id="173" name="Shape 1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9125" y="4412549"/>
            <a:ext cx="1187308" cy="87564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rain.png" id="174" name="Shape 1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105375" y="4412550"/>
            <a:ext cx="921450" cy="92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JavaFX_Logo.png" id="175" name="Shape 17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451274" y="4412549"/>
            <a:ext cx="2208467" cy="92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hape 180"/>
          <p:cNvSpPr txBox="1"/>
          <p:nvPr>
            <p:ph idx="1" type="body"/>
          </p:nvPr>
        </p:nvSpPr>
        <p:spPr>
          <a:xfrm>
            <a:off x="691200" y="1857900"/>
            <a:ext cx="3871500" cy="47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Areas of Strength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Git Gurus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Graphic Designers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en"/>
              <a:t>Wide range of different experience</a:t>
            </a:r>
          </a:p>
        </p:txBody>
      </p:sp>
      <p:sp>
        <p:nvSpPr>
          <p:cNvPr id="181" name="Shape 181"/>
          <p:cNvSpPr txBox="1"/>
          <p:nvPr>
            <p:ph type="title"/>
          </p:nvPr>
        </p:nvSpPr>
        <p:spPr>
          <a:xfrm>
            <a:off x="691200" y="634299"/>
            <a:ext cx="7761599" cy="6579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Team/Project Dynamic</a:t>
            </a:r>
          </a:p>
        </p:txBody>
      </p:sp>
      <p:sp>
        <p:nvSpPr>
          <p:cNvPr id="182" name="Shape 182"/>
          <p:cNvSpPr txBox="1"/>
          <p:nvPr>
            <p:ph idx="2" type="body"/>
          </p:nvPr>
        </p:nvSpPr>
        <p:spPr>
          <a:xfrm>
            <a:off x="4685500" y="1857900"/>
            <a:ext cx="4086000" cy="4710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/>
              <a:t>Areas of Improvement</a:t>
            </a:r>
          </a:p>
          <a:p>
            <a:pPr indent="-228600" lvl="0" marL="457200" rtl="0">
              <a:lnSpc>
                <a:spcPct val="150000"/>
              </a:lnSpc>
              <a:spcBef>
                <a:spcPts val="0"/>
              </a:spcBef>
            </a:pPr>
            <a:r>
              <a:rPr lang="en"/>
              <a:t>Getting started faster</a:t>
            </a:r>
          </a:p>
          <a:p>
            <a:pPr indent="-228600" lvl="0" marL="457200">
              <a:lnSpc>
                <a:spcPct val="115000"/>
              </a:lnSpc>
              <a:spcBef>
                <a:spcPts val="0"/>
              </a:spcBef>
            </a:pPr>
            <a:r>
              <a:rPr lang="en"/>
              <a:t>Use Asana consistently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hape 187"/>
          <p:cNvSpPr txBox="1"/>
          <p:nvPr>
            <p:ph type="ctrTitle"/>
          </p:nvPr>
        </p:nvSpPr>
        <p:spPr>
          <a:xfrm>
            <a:off x="0" y="3863725"/>
            <a:ext cx="5577600" cy="19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C7F464"/>
                </a:solidFill>
              </a:rPr>
              <a:t>Design 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4800">
                <a:solidFill>
                  <a:srgbClr val="C7F464"/>
                </a:solidFill>
              </a:rPr>
              <a:t>and Implementation</a:t>
            </a:r>
          </a:p>
        </p:txBody>
      </p:sp>
      <p:sp>
        <p:nvSpPr>
          <p:cNvPr id="188" name="Shape 188"/>
          <p:cNvSpPr txBox="1"/>
          <p:nvPr>
            <p:ph idx="1" type="subTitle"/>
          </p:nvPr>
        </p:nvSpPr>
        <p:spPr>
          <a:xfrm>
            <a:off x="6101100" y="1918323"/>
            <a:ext cx="2446500" cy="3810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used Google Spreadsheets to design our game elements and then implemented them as classes in JavaFX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Shape 193"/>
          <p:cNvSpPr/>
          <p:nvPr/>
        </p:nvSpPr>
        <p:spPr>
          <a:xfrm>
            <a:off x="4788350" y="7140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94" name="Shape 194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Game Elements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We designed the elements of our game at the beginning and we were hoping to achieve all of that.</a:t>
            </a:r>
          </a:p>
        </p:txBody>
      </p:sp>
      <p:grpSp>
        <p:nvGrpSpPr>
          <p:cNvPr id="195" name="Shape 195"/>
          <p:cNvGrpSpPr/>
          <p:nvPr/>
        </p:nvGrpSpPr>
        <p:grpSpPr>
          <a:xfrm>
            <a:off x="930664" y="2945837"/>
            <a:ext cx="807769" cy="807769"/>
            <a:chOff x="3782700" y="1538287"/>
            <a:chExt cx="1578600" cy="1578600"/>
          </a:xfrm>
        </p:grpSpPr>
        <p:sp>
          <p:nvSpPr>
            <p:cNvPr id="196" name="Shape 196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 rot="5400000">
              <a:off x="37827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0" name="Shape 200"/>
          <p:cNvGrpSpPr/>
          <p:nvPr/>
        </p:nvGrpSpPr>
        <p:grpSpPr>
          <a:xfrm>
            <a:off x="1120655" y="3191466"/>
            <a:ext cx="427781" cy="316488"/>
            <a:chOff x="5255200" y="3006475"/>
            <a:chExt cx="511700" cy="378575"/>
          </a:xfrm>
        </p:grpSpPr>
        <p:sp>
          <p:nvSpPr>
            <p:cNvPr id="201" name="Shape 201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Game Elements.png" id="203" name="Shape 203"/>
          <p:cNvPicPr preferRelativeResize="0"/>
          <p:nvPr/>
        </p:nvPicPr>
        <p:blipFill rotWithShape="1">
          <a:blip r:embed="rId3">
            <a:alphaModFix/>
          </a:blip>
          <a:srcRect b="19146" l="0" r="0" t="0"/>
          <a:stretch/>
        </p:blipFill>
        <p:spPr>
          <a:xfrm>
            <a:off x="5042262" y="1233925"/>
            <a:ext cx="3331625" cy="4390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/>
        </p:nvSpPr>
        <p:spPr>
          <a:xfrm>
            <a:off x="4788350" y="714029"/>
            <a:ext cx="3839439" cy="5429936"/>
          </a:xfrm>
          <a:custGeom>
            <a:pathLst>
              <a:path extrusionOk="0" h="86210" w="60958">
                <a:moveTo>
                  <a:pt x="28985" y="3938"/>
                </a:moveTo>
                <a:lnTo>
                  <a:pt x="29189" y="4006"/>
                </a:lnTo>
                <a:lnTo>
                  <a:pt x="29189" y="4141"/>
                </a:lnTo>
                <a:lnTo>
                  <a:pt x="29189" y="4277"/>
                </a:lnTo>
                <a:lnTo>
                  <a:pt x="28985" y="4345"/>
                </a:lnTo>
                <a:lnTo>
                  <a:pt x="28850" y="4277"/>
                </a:lnTo>
                <a:lnTo>
                  <a:pt x="28782" y="4141"/>
                </a:lnTo>
                <a:lnTo>
                  <a:pt x="28850" y="4006"/>
                </a:lnTo>
                <a:lnTo>
                  <a:pt x="28985" y="3938"/>
                </a:lnTo>
                <a:close/>
                <a:moveTo>
                  <a:pt x="30479" y="3734"/>
                </a:moveTo>
                <a:lnTo>
                  <a:pt x="30615" y="3802"/>
                </a:lnTo>
                <a:lnTo>
                  <a:pt x="30750" y="3870"/>
                </a:lnTo>
                <a:lnTo>
                  <a:pt x="30818" y="4006"/>
                </a:lnTo>
                <a:lnTo>
                  <a:pt x="30818" y="4141"/>
                </a:lnTo>
                <a:lnTo>
                  <a:pt x="30818" y="4277"/>
                </a:lnTo>
                <a:lnTo>
                  <a:pt x="30750" y="4345"/>
                </a:lnTo>
                <a:lnTo>
                  <a:pt x="30615" y="4481"/>
                </a:lnTo>
                <a:lnTo>
                  <a:pt x="30343" y="4481"/>
                </a:lnTo>
                <a:lnTo>
                  <a:pt x="30207" y="4345"/>
                </a:lnTo>
                <a:lnTo>
                  <a:pt x="30139" y="4277"/>
                </a:lnTo>
                <a:lnTo>
                  <a:pt x="30139" y="4141"/>
                </a:lnTo>
                <a:lnTo>
                  <a:pt x="30139" y="4006"/>
                </a:lnTo>
                <a:lnTo>
                  <a:pt x="30207" y="3870"/>
                </a:lnTo>
                <a:lnTo>
                  <a:pt x="30343" y="3802"/>
                </a:lnTo>
                <a:lnTo>
                  <a:pt x="30479" y="3734"/>
                </a:lnTo>
                <a:close/>
                <a:moveTo>
                  <a:pt x="56885" y="7943"/>
                </a:moveTo>
                <a:lnTo>
                  <a:pt x="56885" y="78132"/>
                </a:lnTo>
                <a:lnTo>
                  <a:pt x="56817" y="78200"/>
                </a:lnTo>
                <a:lnTo>
                  <a:pt x="4209" y="78200"/>
                </a:lnTo>
                <a:lnTo>
                  <a:pt x="4141" y="78132"/>
                </a:lnTo>
                <a:lnTo>
                  <a:pt x="4141" y="7943"/>
                </a:lnTo>
                <a:close/>
                <a:moveTo>
                  <a:pt x="30479" y="80440"/>
                </a:moveTo>
                <a:lnTo>
                  <a:pt x="30071" y="80508"/>
                </a:lnTo>
                <a:lnTo>
                  <a:pt x="29732" y="80576"/>
                </a:lnTo>
                <a:lnTo>
                  <a:pt x="29461" y="80779"/>
                </a:lnTo>
                <a:lnTo>
                  <a:pt x="29189" y="80983"/>
                </a:lnTo>
                <a:lnTo>
                  <a:pt x="28917" y="81255"/>
                </a:lnTo>
                <a:lnTo>
                  <a:pt x="28782" y="81594"/>
                </a:lnTo>
                <a:lnTo>
                  <a:pt x="28646" y="81933"/>
                </a:lnTo>
                <a:lnTo>
                  <a:pt x="28646" y="82273"/>
                </a:lnTo>
                <a:lnTo>
                  <a:pt x="28646" y="82341"/>
                </a:lnTo>
                <a:lnTo>
                  <a:pt x="28646" y="82680"/>
                </a:lnTo>
                <a:lnTo>
                  <a:pt x="28782" y="83020"/>
                </a:lnTo>
                <a:lnTo>
                  <a:pt x="28985" y="83291"/>
                </a:lnTo>
                <a:lnTo>
                  <a:pt x="29189" y="83563"/>
                </a:lnTo>
                <a:lnTo>
                  <a:pt x="29461" y="83834"/>
                </a:lnTo>
                <a:lnTo>
                  <a:pt x="29800" y="83970"/>
                </a:lnTo>
                <a:lnTo>
                  <a:pt x="30139" y="84106"/>
                </a:lnTo>
                <a:lnTo>
                  <a:pt x="30818" y="84106"/>
                </a:lnTo>
                <a:lnTo>
                  <a:pt x="31158" y="83970"/>
                </a:lnTo>
                <a:lnTo>
                  <a:pt x="31497" y="83766"/>
                </a:lnTo>
                <a:lnTo>
                  <a:pt x="31768" y="83563"/>
                </a:lnTo>
                <a:lnTo>
                  <a:pt x="31972" y="83291"/>
                </a:lnTo>
                <a:lnTo>
                  <a:pt x="32176" y="83020"/>
                </a:lnTo>
                <a:lnTo>
                  <a:pt x="32244" y="82612"/>
                </a:lnTo>
                <a:lnTo>
                  <a:pt x="32312" y="82273"/>
                </a:lnTo>
                <a:lnTo>
                  <a:pt x="32244" y="81933"/>
                </a:lnTo>
                <a:lnTo>
                  <a:pt x="32176" y="81594"/>
                </a:lnTo>
                <a:lnTo>
                  <a:pt x="31972" y="81255"/>
                </a:lnTo>
                <a:lnTo>
                  <a:pt x="31768" y="80983"/>
                </a:lnTo>
                <a:lnTo>
                  <a:pt x="31497" y="80779"/>
                </a:lnTo>
                <a:lnTo>
                  <a:pt x="31158" y="80576"/>
                </a:lnTo>
                <a:lnTo>
                  <a:pt x="30818" y="80508"/>
                </a:lnTo>
                <a:lnTo>
                  <a:pt x="30479" y="80440"/>
                </a:lnTo>
                <a:close/>
                <a:moveTo>
                  <a:pt x="30886" y="80304"/>
                </a:moveTo>
                <a:lnTo>
                  <a:pt x="31225" y="80440"/>
                </a:lnTo>
                <a:lnTo>
                  <a:pt x="31565" y="80644"/>
                </a:lnTo>
                <a:lnTo>
                  <a:pt x="31904" y="80847"/>
                </a:lnTo>
                <a:lnTo>
                  <a:pt x="32108" y="81187"/>
                </a:lnTo>
                <a:lnTo>
                  <a:pt x="32312" y="81526"/>
                </a:lnTo>
                <a:lnTo>
                  <a:pt x="32447" y="81866"/>
                </a:lnTo>
                <a:lnTo>
                  <a:pt x="32447" y="82273"/>
                </a:lnTo>
                <a:lnTo>
                  <a:pt x="32447" y="82680"/>
                </a:lnTo>
                <a:lnTo>
                  <a:pt x="32312" y="83020"/>
                </a:lnTo>
                <a:lnTo>
                  <a:pt x="32108" y="83359"/>
                </a:lnTo>
                <a:lnTo>
                  <a:pt x="31904" y="83698"/>
                </a:lnTo>
                <a:lnTo>
                  <a:pt x="31565" y="83902"/>
                </a:lnTo>
                <a:lnTo>
                  <a:pt x="31225" y="84106"/>
                </a:lnTo>
                <a:lnTo>
                  <a:pt x="30886" y="84241"/>
                </a:lnTo>
                <a:lnTo>
                  <a:pt x="30479" y="84309"/>
                </a:lnTo>
                <a:lnTo>
                  <a:pt x="30071" y="84241"/>
                </a:lnTo>
                <a:lnTo>
                  <a:pt x="29732" y="84106"/>
                </a:lnTo>
                <a:lnTo>
                  <a:pt x="29393" y="83970"/>
                </a:lnTo>
                <a:lnTo>
                  <a:pt x="29053" y="83698"/>
                </a:lnTo>
                <a:lnTo>
                  <a:pt x="28850" y="83427"/>
                </a:lnTo>
                <a:lnTo>
                  <a:pt x="28646" y="83087"/>
                </a:lnTo>
                <a:lnTo>
                  <a:pt x="28510" y="82748"/>
                </a:lnTo>
                <a:lnTo>
                  <a:pt x="28442" y="82341"/>
                </a:lnTo>
                <a:lnTo>
                  <a:pt x="28442" y="82273"/>
                </a:lnTo>
                <a:lnTo>
                  <a:pt x="28510" y="81866"/>
                </a:lnTo>
                <a:lnTo>
                  <a:pt x="28646" y="81526"/>
                </a:lnTo>
                <a:lnTo>
                  <a:pt x="28782" y="81187"/>
                </a:lnTo>
                <a:lnTo>
                  <a:pt x="29053" y="80847"/>
                </a:lnTo>
                <a:lnTo>
                  <a:pt x="29325" y="80644"/>
                </a:lnTo>
                <a:lnTo>
                  <a:pt x="29664" y="80440"/>
                </a:lnTo>
                <a:lnTo>
                  <a:pt x="30071" y="80304"/>
                </a:lnTo>
                <a:close/>
                <a:moveTo>
                  <a:pt x="3530" y="815"/>
                </a:moveTo>
                <a:lnTo>
                  <a:pt x="2987" y="883"/>
                </a:lnTo>
                <a:lnTo>
                  <a:pt x="2512" y="1019"/>
                </a:lnTo>
                <a:lnTo>
                  <a:pt x="2036" y="1290"/>
                </a:lnTo>
                <a:lnTo>
                  <a:pt x="1629" y="1630"/>
                </a:lnTo>
                <a:lnTo>
                  <a:pt x="1290" y="2037"/>
                </a:lnTo>
                <a:lnTo>
                  <a:pt x="1086" y="2512"/>
                </a:lnTo>
                <a:lnTo>
                  <a:pt x="950" y="2987"/>
                </a:lnTo>
                <a:lnTo>
                  <a:pt x="882" y="3530"/>
                </a:lnTo>
                <a:lnTo>
                  <a:pt x="882" y="82612"/>
                </a:lnTo>
                <a:lnTo>
                  <a:pt x="950" y="83155"/>
                </a:lnTo>
                <a:lnTo>
                  <a:pt x="1086" y="83698"/>
                </a:lnTo>
                <a:lnTo>
                  <a:pt x="1358" y="84174"/>
                </a:lnTo>
                <a:lnTo>
                  <a:pt x="1765" y="84581"/>
                </a:lnTo>
                <a:lnTo>
                  <a:pt x="2172" y="84852"/>
                </a:lnTo>
                <a:lnTo>
                  <a:pt x="2715" y="85124"/>
                </a:lnTo>
                <a:lnTo>
                  <a:pt x="3258" y="85260"/>
                </a:lnTo>
                <a:lnTo>
                  <a:pt x="3869" y="85328"/>
                </a:lnTo>
                <a:lnTo>
                  <a:pt x="57156" y="85328"/>
                </a:lnTo>
                <a:lnTo>
                  <a:pt x="57767" y="85260"/>
                </a:lnTo>
                <a:lnTo>
                  <a:pt x="58310" y="85124"/>
                </a:lnTo>
                <a:lnTo>
                  <a:pt x="58785" y="84852"/>
                </a:lnTo>
                <a:lnTo>
                  <a:pt x="59260" y="84513"/>
                </a:lnTo>
                <a:lnTo>
                  <a:pt x="59600" y="84106"/>
                </a:lnTo>
                <a:lnTo>
                  <a:pt x="59871" y="83631"/>
                </a:lnTo>
                <a:lnTo>
                  <a:pt x="60075" y="83087"/>
                </a:lnTo>
                <a:lnTo>
                  <a:pt x="60143" y="82477"/>
                </a:lnTo>
                <a:lnTo>
                  <a:pt x="60143" y="3530"/>
                </a:lnTo>
                <a:lnTo>
                  <a:pt x="60075" y="2987"/>
                </a:lnTo>
                <a:lnTo>
                  <a:pt x="59939" y="2512"/>
                </a:lnTo>
                <a:lnTo>
                  <a:pt x="59668" y="2037"/>
                </a:lnTo>
                <a:lnTo>
                  <a:pt x="59328" y="1630"/>
                </a:lnTo>
                <a:lnTo>
                  <a:pt x="58921" y="1290"/>
                </a:lnTo>
                <a:lnTo>
                  <a:pt x="58446" y="1019"/>
                </a:lnTo>
                <a:lnTo>
                  <a:pt x="57903" y="883"/>
                </a:lnTo>
                <a:lnTo>
                  <a:pt x="57360" y="815"/>
                </a:lnTo>
                <a:close/>
                <a:moveTo>
                  <a:pt x="57971" y="679"/>
                </a:moveTo>
                <a:lnTo>
                  <a:pt x="58514" y="883"/>
                </a:lnTo>
                <a:lnTo>
                  <a:pt x="58989" y="1155"/>
                </a:lnTo>
                <a:lnTo>
                  <a:pt x="59464" y="1494"/>
                </a:lnTo>
                <a:lnTo>
                  <a:pt x="59804" y="1901"/>
                </a:lnTo>
                <a:lnTo>
                  <a:pt x="60075" y="2444"/>
                </a:lnTo>
                <a:lnTo>
                  <a:pt x="60211" y="2987"/>
                </a:lnTo>
                <a:lnTo>
                  <a:pt x="60279" y="3530"/>
                </a:lnTo>
                <a:lnTo>
                  <a:pt x="60279" y="82477"/>
                </a:lnTo>
                <a:lnTo>
                  <a:pt x="60211" y="83087"/>
                </a:lnTo>
                <a:lnTo>
                  <a:pt x="60075" y="83698"/>
                </a:lnTo>
                <a:lnTo>
                  <a:pt x="59736" y="84174"/>
                </a:lnTo>
                <a:lnTo>
                  <a:pt x="59396" y="84649"/>
                </a:lnTo>
                <a:lnTo>
                  <a:pt x="58921" y="84988"/>
                </a:lnTo>
                <a:lnTo>
                  <a:pt x="58378" y="85260"/>
                </a:lnTo>
                <a:lnTo>
                  <a:pt x="57767" y="85463"/>
                </a:lnTo>
                <a:lnTo>
                  <a:pt x="57156" y="85531"/>
                </a:lnTo>
                <a:lnTo>
                  <a:pt x="3869" y="85531"/>
                </a:lnTo>
                <a:lnTo>
                  <a:pt x="3190" y="85463"/>
                </a:lnTo>
                <a:lnTo>
                  <a:pt x="2647" y="85260"/>
                </a:lnTo>
                <a:lnTo>
                  <a:pt x="2104" y="84988"/>
                </a:lnTo>
                <a:lnTo>
                  <a:pt x="1629" y="84649"/>
                </a:lnTo>
                <a:lnTo>
                  <a:pt x="1222" y="84241"/>
                </a:lnTo>
                <a:lnTo>
                  <a:pt x="950" y="83766"/>
                </a:lnTo>
                <a:lnTo>
                  <a:pt x="747" y="83223"/>
                </a:lnTo>
                <a:lnTo>
                  <a:pt x="679" y="82612"/>
                </a:lnTo>
                <a:lnTo>
                  <a:pt x="679" y="3530"/>
                </a:lnTo>
                <a:lnTo>
                  <a:pt x="747" y="2987"/>
                </a:lnTo>
                <a:lnTo>
                  <a:pt x="950" y="2444"/>
                </a:lnTo>
                <a:lnTo>
                  <a:pt x="1154" y="1901"/>
                </a:lnTo>
                <a:lnTo>
                  <a:pt x="1561" y="1494"/>
                </a:lnTo>
                <a:lnTo>
                  <a:pt x="1969" y="1155"/>
                </a:lnTo>
                <a:lnTo>
                  <a:pt x="2444" y="883"/>
                </a:lnTo>
                <a:lnTo>
                  <a:pt x="2987" y="679"/>
                </a:lnTo>
                <a:close/>
                <a:moveTo>
                  <a:pt x="3530" y="1"/>
                </a:moveTo>
                <a:lnTo>
                  <a:pt x="2851" y="68"/>
                </a:lnTo>
                <a:lnTo>
                  <a:pt x="2172" y="204"/>
                </a:lnTo>
                <a:lnTo>
                  <a:pt x="1561" y="544"/>
                </a:lnTo>
                <a:lnTo>
                  <a:pt x="1018" y="1019"/>
                </a:lnTo>
                <a:lnTo>
                  <a:pt x="611" y="1562"/>
                </a:lnTo>
                <a:lnTo>
                  <a:pt x="272" y="2173"/>
                </a:lnTo>
                <a:lnTo>
                  <a:pt x="68" y="2852"/>
                </a:lnTo>
                <a:lnTo>
                  <a:pt x="0" y="3530"/>
                </a:lnTo>
                <a:lnTo>
                  <a:pt x="0" y="82612"/>
                </a:lnTo>
                <a:lnTo>
                  <a:pt x="68" y="83359"/>
                </a:lnTo>
                <a:lnTo>
                  <a:pt x="339" y="84038"/>
                </a:lnTo>
                <a:lnTo>
                  <a:pt x="679" y="84649"/>
                </a:lnTo>
                <a:lnTo>
                  <a:pt x="1154" y="85124"/>
                </a:lnTo>
                <a:lnTo>
                  <a:pt x="1697" y="85599"/>
                </a:lnTo>
                <a:lnTo>
                  <a:pt x="2376" y="85938"/>
                </a:lnTo>
                <a:lnTo>
                  <a:pt x="3055" y="86142"/>
                </a:lnTo>
                <a:lnTo>
                  <a:pt x="3869" y="86210"/>
                </a:lnTo>
                <a:lnTo>
                  <a:pt x="57156" y="86210"/>
                </a:lnTo>
                <a:lnTo>
                  <a:pt x="57903" y="86142"/>
                </a:lnTo>
                <a:lnTo>
                  <a:pt x="58582" y="85938"/>
                </a:lnTo>
                <a:lnTo>
                  <a:pt x="59260" y="85599"/>
                </a:lnTo>
                <a:lnTo>
                  <a:pt x="59804" y="85124"/>
                </a:lnTo>
                <a:lnTo>
                  <a:pt x="60347" y="84581"/>
                </a:lnTo>
                <a:lnTo>
                  <a:pt x="60686" y="83970"/>
                </a:lnTo>
                <a:lnTo>
                  <a:pt x="60890" y="83223"/>
                </a:lnTo>
                <a:lnTo>
                  <a:pt x="60957" y="82477"/>
                </a:lnTo>
                <a:lnTo>
                  <a:pt x="60957" y="3530"/>
                </a:lnTo>
                <a:lnTo>
                  <a:pt x="60890" y="2852"/>
                </a:lnTo>
                <a:lnTo>
                  <a:pt x="60686" y="2173"/>
                </a:lnTo>
                <a:lnTo>
                  <a:pt x="60347" y="1562"/>
                </a:lnTo>
                <a:lnTo>
                  <a:pt x="59939" y="1019"/>
                </a:lnTo>
                <a:lnTo>
                  <a:pt x="59396" y="544"/>
                </a:lnTo>
                <a:lnTo>
                  <a:pt x="58785" y="204"/>
                </a:lnTo>
                <a:lnTo>
                  <a:pt x="58106" y="68"/>
                </a:lnTo>
                <a:lnTo>
                  <a:pt x="57360" y="1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09" name="Shape 209"/>
          <p:cNvSpPr txBox="1"/>
          <p:nvPr>
            <p:ph idx="4294967295" type="body"/>
          </p:nvPr>
        </p:nvSpPr>
        <p:spPr>
          <a:xfrm>
            <a:off x="828475" y="3774325"/>
            <a:ext cx="40434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UML Class Diagram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Show and explain your web, app or software projects using these gadget templates.</a:t>
            </a:r>
          </a:p>
        </p:txBody>
      </p:sp>
      <p:grpSp>
        <p:nvGrpSpPr>
          <p:cNvPr id="210" name="Shape 210"/>
          <p:cNvGrpSpPr/>
          <p:nvPr/>
        </p:nvGrpSpPr>
        <p:grpSpPr>
          <a:xfrm>
            <a:off x="930664" y="2945837"/>
            <a:ext cx="807769" cy="807769"/>
            <a:chOff x="3782700" y="1538287"/>
            <a:chExt cx="1578600" cy="1578600"/>
          </a:xfrm>
        </p:grpSpPr>
        <p:sp>
          <p:nvSpPr>
            <p:cNvPr id="211" name="Shape 211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 rot="5400000">
              <a:off x="37827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" name="Shape 215"/>
          <p:cNvGrpSpPr/>
          <p:nvPr/>
        </p:nvGrpSpPr>
        <p:grpSpPr>
          <a:xfrm>
            <a:off x="1120655" y="3191466"/>
            <a:ext cx="427781" cy="316488"/>
            <a:chOff x="5255200" y="3006475"/>
            <a:chExt cx="511700" cy="378575"/>
          </a:xfrm>
        </p:grpSpPr>
        <p:sp>
          <p:nvSpPr>
            <p:cNvPr id="216" name="Shape 21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lassDiagram.png" id="218" name="Shape 2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600" y="1191000"/>
            <a:ext cx="3404926" cy="4475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type="ctrTitle"/>
          </p:nvPr>
        </p:nvSpPr>
        <p:spPr>
          <a:xfrm>
            <a:off x="589000" y="3863725"/>
            <a:ext cx="4602300" cy="19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7500">
                <a:solidFill>
                  <a:srgbClr val="C7F464"/>
                </a:solidFill>
              </a:rPr>
              <a:t>User Interface</a:t>
            </a:r>
          </a:p>
        </p:txBody>
      </p:sp>
      <p:sp>
        <p:nvSpPr>
          <p:cNvPr id="224" name="Shape 224"/>
          <p:cNvSpPr txBox="1"/>
          <p:nvPr>
            <p:ph idx="1" type="subTitle"/>
          </p:nvPr>
        </p:nvSpPr>
        <p:spPr>
          <a:xfrm>
            <a:off x="6101100" y="1822197"/>
            <a:ext cx="2446500" cy="390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We utilized some of Adobe’s Creative Cloud softwares to create the start screen, background, and winning and losing screens. 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/>
          <p:nvPr/>
        </p:nvSpPr>
        <p:spPr>
          <a:xfrm>
            <a:off x="3220987" y="744012"/>
            <a:ext cx="5140315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30" name="Shape 230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Start Screen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This is the screen you get when you first open the game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grpSp>
        <p:nvGrpSpPr>
          <p:cNvPr id="231" name="Shape 231"/>
          <p:cNvGrpSpPr/>
          <p:nvPr/>
        </p:nvGrpSpPr>
        <p:grpSpPr>
          <a:xfrm>
            <a:off x="930664" y="4088837"/>
            <a:ext cx="807769" cy="807769"/>
            <a:chOff x="3782700" y="1538287"/>
            <a:chExt cx="1578600" cy="1578600"/>
          </a:xfrm>
        </p:grpSpPr>
        <p:sp>
          <p:nvSpPr>
            <p:cNvPr id="232" name="Shape 232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 rot="5400000">
              <a:off x="37827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6" name="Shape 236"/>
          <p:cNvGrpSpPr/>
          <p:nvPr/>
        </p:nvGrpSpPr>
        <p:grpSpPr>
          <a:xfrm>
            <a:off x="1156900" y="4336511"/>
            <a:ext cx="355300" cy="312413"/>
            <a:chOff x="1928175" y="312600"/>
            <a:chExt cx="425000" cy="373700"/>
          </a:xfrm>
        </p:grpSpPr>
        <p:sp>
          <p:nvSpPr>
            <p:cNvPr id="237" name="Shape 237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start_screen.png" id="239" name="Shape 239"/>
          <p:cNvPicPr preferRelativeResize="0"/>
          <p:nvPr/>
        </p:nvPicPr>
        <p:blipFill rotWithShape="1">
          <a:blip r:embed="rId3">
            <a:alphaModFix/>
          </a:blip>
          <a:srcRect b="0" l="10688" r="10546" t="0"/>
          <a:stretch/>
        </p:blipFill>
        <p:spPr>
          <a:xfrm>
            <a:off x="3462412" y="949600"/>
            <a:ext cx="4657476" cy="30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/>
        </p:nvSpPr>
        <p:spPr>
          <a:xfrm>
            <a:off x="3220987" y="744012"/>
            <a:ext cx="5140315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45" name="Shape 245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Game Screen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This is the screen you see as you are playing the game.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(Oh that’s Bertrand Library btw!)</a:t>
            </a:r>
          </a:p>
        </p:txBody>
      </p:sp>
      <p:grpSp>
        <p:nvGrpSpPr>
          <p:cNvPr id="246" name="Shape 246"/>
          <p:cNvGrpSpPr/>
          <p:nvPr/>
        </p:nvGrpSpPr>
        <p:grpSpPr>
          <a:xfrm>
            <a:off x="930664" y="4088837"/>
            <a:ext cx="807769" cy="807769"/>
            <a:chOff x="3782700" y="1538287"/>
            <a:chExt cx="1578600" cy="1578600"/>
          </a:xfrm>
        </p:grpSpPr>
        <p:sp>
          <p:nvSpPr>
            <p:cNvPr id="247" name="Shape 247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 rot="5400000">
              <a:off x="37827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1" name="Shape 251"/>
          <p:cNvGrpSpPr/>
          <p:nvPr/>
        </p:nvGrpSpPr>
        <p:grpSpPr>
          <a:xfrm>
            <a:off x="1156900" y="4336511"/>
            <a:ext cx="355300" cy="312413"/>
            <a:chOff x="1928175" y="312600"/>
            <a:chExt cx="425000" cy="373700"/>
          </a:xfrm>
        </p:grpSpPr>
        <p:sp>
          <p:nvSpPr>
            <p:cNvPr id="252" name="Shape 25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game_screen" id="254" name="Shape 254"/>
          <p:cNvPicPr preferRelativeResize="0"/>
          <p:nvPr/>
        </p:nvPicPr>
        <p:blipFill rotWithShape="1">
          <a:blip r:embed="rId3">
            <a:alphaModFix/>
          </a:blip>
          <a:srcRect b="0" l="0" r="23041" t="0"/>
          <a:stretch/>
        </p:blipFill>
        <p:spPr>
          <a:xfrm>
            <a:off x="3430475" y="978100"/>
            <a:ext cx="4709373" cy="29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59" name="Shape 59"/>
          <p:cNvSpPr txBox="1"/>
          <p:nvPr>
            <p:ph idx="4294967295" type="ctrTitle"/>
          </p:nvPr>
        </p:nvSpPr>
        <p:spPr>
          <a:xfrm>
            <a:off x="582500" y="1650475"/>
            <a:ext cx="50252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Hello!</a:t>
            </a:r>
          </a:p>
        </p:txBody>
      </p:sp>
      <p:sp>
        <p:nvSpPr>
          <p:cNvPr id="60" name="Shape 60"/>
          <p:cNvSpPr txBox="1"/>
          <p:nvPr>
            <p:ph idx="4294967295" type="subTitle"/>
          </p:nvPr>
        </p:nvSpPr>
        <p:spPr>
          <a:xfrm>
            <a:off x="701975" y="2917875"/>
            <a:ext cx="5709000" cy="1699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b="1" lang="en" sz="4000"/>
              <a:t>We’re The Lean Mean Netbean Machine!</a:t>
            </a:r>
          </a:p>
        </p:txBody>
      </p:sp>
      <p:sp>
        <p:nvSpPr>
          <p:cNvPr id="61" name="Shape 61"/>
          <p:cNvSpPr txBox="1"/>
          <p:nvPr>
            <p:ph idx="4294967295" type="body"/>
          </p:nvPr>
        </p:nvSpPr>
        <p:spPr>
          <a:xfrm>
            <a:off x="701975" y="5422100"/>
            <a:ext cx="3348000" cy="106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Laura Poulton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Mateen Qureshi</a:t>
            </a:r>
          </a:p>
        </p:txBody>
      </p:sp>
      <p:sp>
        <p:nvSpPr>
          <p:cNvPr id="62" name="Shape 62"/>
          <p:cNvSpPr/>
          <p:nvPr/>
        </p:nvSpPr>
        <p:spPr>
          <a:xfrm>
            <a:off x="802572" y="4869413"/>
            <a:ext cx="1533600" cy="137700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  <p:sp>
        <p:nvSpPr>
          <p:cNvPr id="63" name="Shape 63"/>
          <p:cNvSpPr txBox="1"/>
          <p:nvPr>
            <p:ph idx="4294967295" type="body"/>
          </p:nvPr>
        </p:nvSpPr>
        <p:spPr>
          <a:xfrm>
            <a:off x="5607800" y="5422100"/>
            <a:ext cx="2824800" cy="1069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/>
              <a:t>Morgan Muller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Omar El-Etr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/>
          <p:nvPr/>
        </p:nvSpPr>
        <p:spPr>
          <a:xfrm>
            <a:off x="3220987" y="744012"/>
            <a:ext cx="5140315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60" name="Shape 260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Winning Screen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This is the screen you get when you win the game.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grpSp>
        <p:nvGrpSpPr>
          <p:cNvPr id="261" name="Shape 261"/>
          <p:cNvGrpSpPr/>
          <p:nvPr/>
        </p:nvGrpSpPr>
        <p:grpSpPr>
          <a:xfrm>
            <a:off x="930664" y="4088837"/>
            <a:ext cx="807769" cy="807769"/>
            <a:chOff x="3782700" y="1538287"/>
            <a:chExt cx="1578600" cy="1578600"/>
          </a:xfrm>
        </p:grpSpPr>
        <p:sp>
          <p:nvSpPr>
            <p:cNvPr id="262" name="Shape 262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 rot="5400000">
              <a:off x="37827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6" name="Shape 266"/>
          <p:cNvGrpSpPr/>
          <p:nvPr/>
        </p:nvGrpSpPr>
        <p:grpSpPr>
          <a:xfrm>
            <a:off x="1156900" y="4336511"/>
            <a:ext cx="355300" cy="312413"/>
            <a:chOff x="1928175" y="312600"/>
            <a:chExt cx="425000" cy="373700"/>
          </a:xfrm>
        </p:grpSpPr>
        <p:sp>
          <p:nvSpPr>
            <p:cNvPr id="267" name="Shape 267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win_screen.png" id="269" name="Shape 269"/>
          <p:cNvPicPr preferRelativeResize="0"/>
          <p:nvPr/>
        </p:nvPicPr>
        <p:blipFill rotWithShape="1">
          <a:blip r:embed="rId3">
            <a:alphaModFix/>
          </a:blip>
          <a:srcRect b="0" l="11615" r="11615" t="0"/>
          <a:stretch/>
        </p:blipFill>
        <p:spPr>
          <a:xfrm>
            <a:off x="3430475" y="988975"/>
            <a:ext cx="4714171" cy="2947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/>
        </p:nvSpPr>
        <p:spPr>
          <a:xfrm>
            <a:off x="3220987" y="744012"/>
            <a:ext cx="5140315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275" name="Shape 275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Losing Screen</a:t>
            </a:r>
          </a:p>
          <a:p>
            <a:pPr lvl="0">
              <a:spcBef>
                <a:spcPts val="0"/>
              </a:spcBef>
              <a:buNone/>
            </a:pPr>
            <a:r>
              <a:rPr lang="en" sz="2000"/>
              <a:t>This is the screen you get when you lose the game.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000"/>
          </a:p>
        </p:txBody>
      </p:sp>
      <p:grpSp>
        <p:nvGrpSpPr>
          <p:cNvPr id="276" name="Shape 276"/>
          <p:cNvGrpSpPr/>
          <p:nvPr/>
        </p:nvGrpSpPr>
        <p:grpSpPr>
          <a:xfrm>
            <a:off x="930664" y="4088837"/>
            <a:ext cx="807769" cy="807769"/>
            <a:chOff x="3782700" y="1538287"/>
            <a:chExt cx="1578600" cy="1578600"/>
          </a:xfrm>
        </p:grpSpPr>
        <p:sp>
          <p:nvSpPr>
            <p:cNvPr id="277" name="Shape 277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 rot="5400000">
              <a:off x="37827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" name="Shape 281"/>
          <p:cNvGrpSpPr/>
          <p:nvPr/>
        </p:nvGrpSpPr>
        <p:grpSpPr>
          <a:xfrm>
            <a:off x="1156900" y="4336511"/>
            <a:ext cx="355300" cy="312413"/>
            <a:chOff x="1928175" y="312600"/>
            <a:chExt cx="425000" cy="373700"/>
          </a:xfrm>
        </p:grpSpPr>
        <p:sp>
          <p:nvSpPr>
            <p:cNvPr id="282" name="Shape 282"/>
            <p:cNvSpPr/>
            <p:nvPr/>
          </p:nvSpPr>
          <p:spPr>
            <a:xfrm>
              <a:off x="1928175" y="312600"/>
              <a:ext cx="425000" cy="373700"/>
            </a:xfrm>
            <a:custGeom>
              <a:pathLst>
                <a:path extrusionOk="0" h="14948" w="1700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1964825" y="349250"/>
              <a:ext cx="351700" cy="300425"/>
            </a:xfrm>
            <a:custGeom>
              <a:pathLst>
                <a:path extrusionOk="0" h="12017" w="14068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lose_screen.png" id="284" name="Shape 284"/>
          <p:cNvPicPr preferRelativeResize="0"/>
          <p:nvPr/>
        </p:nvPicPr>
        <p:blipFill rotWithShape="1">
          <a:blip r:embed="rId3">
            <a:alphaModFix/>
          </a:blip>
          <a:srcRect b="0" l="11983" r="11976" t="0"/>
          <a:stretch/>
        </p:blipFill>
        <p:spPr>
          <a:xfrm>
            <a:off x="3430474" y="967600"/>
            <a:ext cx="4720101" cy="2979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type="ctrTitle"/>
          </p:nvPr>
        </p:nvSpPr>
        <p:spPr>
          <a:xfrm>
            <a:off x="589000" y="3863725"/>
            <a:ext cx="4602300" cy="19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So,</a:t>
            </a:r>
            <a:r>
              <a:rPr lang="en" sz="9600">
                <a:solidFill>
                  <a:srgbClr val="C7F464"/>
                </a:solidFill>
              </a:rPr>
              <a:t> What’s Next?</a:t>
            </a:r>
          </a:p>
        </p:txBody>
      </p:sp>
      <p:sp>
        <p:nvSpPr>
          <p:cNvPr id="290" name="Shape 290"/>
          <p:cNvSpPr txBox="1"/>
          <p:nvPr>
            <p:ph idx="1" type="subTitle"/>
          </p:nvPr>
        </p:nvSpPr>
        <p:spPr>
          <a:xfrm>
            <a:off x="6101100" y="1822197"/>
            <a:ext cx="2446500" cy="3906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There’s a long way to go until we’re ready with the perfect game we had in mind. Here are some of the improvements we’re considering.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type="title"/>
          </p:nvPr>
        </p:nvSpPr>
        <p:spPr>
          <a:xfrm>
            <a:off x="691200" y="0"/>
            <a:ext cx="7761600" cy="129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Super Omar.io V 2.0</a:t>
            </a:r>
          </a:p>
        </p:txBody>
      </p:sp>
      <p:sp>
        <p:nvSpPr>
          <p:cNvPr id="296" name="Shape 296"/>
          <p:cNvSpPr txBox="1"/>
          <p:nvPr>
            <p:ph idx="1" type="body"/>
          </p:nvPr>
        </p:nvSpPr>
        <p:spPr>
          <a:xfrm>
            <a:off x="691200" y="1811604"/>
            <a:ext cx="7761600" cy="44121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228600" lvl="0" marL="457200" rtl="0">
              <a:spcBef>
                <a:spcPts val="0"/>
              </a:spcBef>
            </a:pPr>
            <a:r>
              <a:rPr lang="en"/>
              <a:t>Introduction of more levels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More character/enemy types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Implementing everything we had in our game elements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Using a game-development framework</a:t>
            </a:r>
          </a:p>
          <a:p>
            <a:pPr indent="-228600" lvl="0" marL="457200" rtl="0">
              <a:spcBef>
                <a:spcPts val="0"/>
              </a:spcBef>
            </a:pPr>
            <a:r>
              <a:rPr lang="en"/>
              <a:t>Professor Dancy as a boss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/>
          <p:nvPr/>
        </p:nvSpPr>
        <p:spPr>
          <a:xfrm>
            <a:off x="0" y="0"/>
            <a:ext cx="9144000" cy="2619900"/>
          </a:xfrm>
          <a:prstGeom prst="rect">
            <a:avLst/>
          </a:prstGeom>
          <a:solidFill>
            <a:srgbClr val="C7F464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302" name="Shape 302"/>
          <p:cNvSpPr txBox="1"/>
          <p:nvPr>
            <p:ph idx="4294967295" type="ctrTitle"/>
          </p:nvPr>
        </p:nvSpPr>
        <p:spPr>
          <a:xfrm>
            <a:off x="582500" y="1650475"/>
            <a:ext cx="6746099" cy="15465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2000">
                <a:solidFill>
                  <a:srgbClr val="4ECDC4"/>
                </a:solidFill>
              </a:rPr>
              <a:t>Thanks!</a:t>
            </a:r>
          </a:p>
        </p:txBody>
      </p:sp>
      <p:sp>
        <p:nvSpPr>
          <p:cNvPr id="303" name="Shape 303"/>
          <p:cNvSpPr txBox="1"/>
          <p:nvPr>
            <p:ph idx="4294967295" type="subTitle"/>
          </p:nvPr>
        </p:nvSpPr>
        <p:spPr>
          <a:xfrm>
            <a:off x="701982" y="2917881"/>
            <a:ext cx="5025299" cy="8352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4000"/>
              <a:t>Any questions?</a:t>
            </a:r>
          </a:p>
        </p:txBody>
      </p:sp>
      <p:sp>
        <p:nvSpPr>
          <p:cNvPr id="304" name="Shape 304"/>
          <p:cNvSpPr/>
          <p:nvPr/>
        </p:nvSpPr>
        <p:spPr>
          <a:xfrm>
            <a:off x="813272" y="4100263"/>
            <a:ext cx="1533600" cy="137699"/>
          </a:xfrm>
          <a:prstGeom prst="rect">
            <a:avLst/>
          </a:prstGeom>
          <a:solidFill>
            <a:srgbClr val="454F5B"/>
          </a:solidFill>
          <a:ln>
            <a:noFill/>
          </a:ln>
        </p:spPr>
        <p:txBody>
          <a:bodyPr anchorCtr="0" anchor="ctr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t/>
            </a:r>
            <a:endParaRPr>
              <a:solidFill>
                <a:srgbClr val="454F5B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 txBox="1"/>
          <p:nvPr>
            <p:ph idx="1" type="body"/>
          </p:nvPr>
        </p:nvSpPr>
        <p:spPr>
          <a:xfrm>
            <a:off x="3165233" y="1528066"/>
            <a:ext cx="4809000" cy="4335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Omar has a struggle to go to his 8 AM class at Breakiron everyday.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 algn="r">
              <a:spcBef>
                <a:spcPts val="0"/>
              </a:spcBef>
              <a:buNone/>
            </a:pPr>
            <a:r>
              <a:rPr lang="en"/>
              <a:t>— Mateen</a:t>
            </a:r>
          </a:p>
          <a:p>
            <a:pPr lvl="0" rtl="0" algn="r">
              <a:spcBef>
                <a:spcPts val="0"/>
              </a:spcBef>
              <a:buClr>
                <a:srgbClr val="000000"/>
              </a:buClr>
              <a:buSzPct val="36666"/>
              <a:buFont typeface="Arial"/>
              <a:buNone/>
            </a:pPr>
            <a:r>
              <a:rPr lang="en"/>
              <a:t>(His roommate)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/>
          <p:nvPr>
            <p:ph idx="4294967295" type="ctrTitle"/>
          </p:nvPr>
        </p:nvSpPr>
        <p:spPr>
          <a:xfrm>
            <a:off x="972900" y="3558925"/>
            <a:ext cx="7198200" cy="2534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t/>
            </a:r>
            <a:endParaRPr sz="7200">
              <a:solidFill>
                <a:srgbClr val="FFFFFF"/>
              </a:solidFill>
            </a:endParaRPr>
          </a:p>
          <a:p>
            <a:pPr lvl="0" rtl="0" algn="ctr">
              <a:spcBef>
                <a:spcPts val="0"/>
              </a:spcBef>
              <a:buNone/>
            </a:pPr>
            <a:r>
              <a:rPr lang="en" sz="7200">
                <a:solidFill>
                  <a:srgbClr val="FFFFFF"/>
                </a:solidFill>
              </a:rPr>
              <a:t>Introducing..</a:t>
            </a:r>
          </a:p>
          <a:p>
            <a:pPr lvl="0" rtl="0" algn="ctr">
              <a:spcBef>
                <a:spcPts val="0"/>
              </a:spcBef>
              <a:buNone/>
            </a:pPr>
            <a:r>
              <a:rPr lang="en" sz="4800">
                <a:solidFill>
                  <a:srgbClr val="FFFFFF"/>
                </a:solidFill>
                <a:latin typeface="Press Start 2P"/>
                <a:ea typeface="Press Start 2P"/>
                <a:cs typeface="Press Start 2P"/>
                <a:sym typeface="Press Start 2P"/>
              </a:rPr>
              <a:t>Super Omar.io</a:t>
            </a:r>
          </a:p>
        </p:txBody>
      </p:sp>
      <p:grpSp>
        <p:nvGrpSpPr>
          <p:cNvPr id="74" name="Shape 74"/>
          <p:cNvGrpSpPr/>
          <p:nvPr/>
        </p:nvGrpSpPr>
        <p:grpSpPr>
          <a:xfrm>
            <a:off x="3568955" y="1104999"/>
            <a:ext cx="2006084" cy="2006084"/>
            <a:chOff x="3782699" y="1538287"/>
            <a:chExt cx="1578600" cy="1578600"/>
          </a:xfrm>
        </p:grpSpPr>
        <p:sp>
          <p:nvSpPr>
            <p:cNvPr id="75" name="Shape 75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6" name="Shape 76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Shape 79"/>
          <p:cNvGrpSpPr/>
          <p:nvPr/>
        </p:nvGrpSpPr>
        <p:grpSpPr>
          <a:xfrm>
            <a:off x="3940625" y="1720278"/>
            <a:ext cx="1263069" cy="775523"/>
            <a:chOff x="4601275" y="1702875"/>
            <a:chExt cx="471400" cy="289450"/>
          </a:xfrm>
        </p:grpSpPr>
        <p:sp>
          <p:nvSpPr>
            <p:cNvPr id="80" name="Shape 80"/>
            <p:cNvSpPr/>
            <p:nvPr/>
          </p:nvSpPr>
          <p:spPr>
            <a:xfrm>
              <a:off x="4816200" y="170287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>
              <a:off x="503112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2" name="Shape 82"/>
            <p:cNvSpPr/>
            <p:nvPr/>
          </p:nvSpPr>
          <p:spPr>
            <a:xfrm>
              <a:off x="4634875" y="1756000"/>
              <a:ext cx="404225" cy="178325"/>
            </a:xfrm>
            <a:custGeom>
              <a:pathLst>
                <a:path extrusionOk="0" h="7133" w="16169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3" name="Shape 83"/>
            <p:cNvSpPr/>
            <p:nvPr/>
          </p:nvSpPr>
          <p:spPr>
            <a:xfrm>
              <a:off x="4601275" y="1757225"/>
              <a:ext cx="41550" cy="41550"/>
            </a:xfrm>
            <a:custGeom>
              <a:pathLst>
                <a:path extrusionOk="0" h="1662" w="1662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84" name="Shape 84"/>
            <p:cNvSpPr/>
            <p:nvPr/>
          </p:nvSpPr>
          <p:spPr>
            <a:xfrm>
              <a:off x="4673325" y="1947725"/>
              <a:ext cx="327300" cy="44600"/>
            </a:xfrm>
            <a:custGeom>
              <a:pathLst>
                <a:path extrusionOk="0" h="1784" w="13092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 txBox="1"/>
          <p:nvPr>
            <p:ph type="ctrTitle"/>
          </p:nvPr>
        </p:nvSpPr>
        <p:spPr>
          <a:xfrm>
            <a:off x="364425" y="4857375"/>
            <a:ext cx="4892700" cy="9930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5500">
                <a:solidFill>
                  <a:srgbClr val="C7F464"/>
                </a:solidFill>
              </a:rPr>
              <a:t>Background</a:t>
            </a:r>
          </a:p>
        </p:txBody>
      </p:sp>
      <p:sp>
        <p:nvSpPr>
          <p:cNvPr id="90" name="Shape 90"/>
          <p:cNvSpPr txBox="1"/>
          <p:nvPr>
            <p:ph idx="1" type="subTitle"/>
          </p:nvPr>
        </p:nvSpPr>
        <p:spPr>
          <a:xfrm>
            <a:off x="6101100" y="1501725"/>
            <a:ext cx="2446500" cy="4226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50000"/>
              <a:buFont typeface="Arial"/>
              <a:buNone/>
            </a:pPr>
            <a:r>
              <a:rPr lang="en"/>
              <a:t>Super Omar.io needs to defeat the blue screens of death stopping him from going to Breakiron. He uses the superpower of Starbucks to fight his way to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/>
        </p:nvSpPr>
        <p:spPr>
          <a:xfrm>
            <a:off x="1475" y="6200"/>
            <a:ext cx="9144000" cy="6858000"/>
          </a:xfrm>
          <a:prstGeom prst="rect">
            <a:avLst/>
          </a:prstGeom>
          <a:solidFill>
            <a:srgbClr val="4ECDC4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6" name="Shape 96"/>
          <p:cNvSpPr txBox="1"/>
          <p:nvPr>
            <p:ph type="title"/>
          </p:nvPr>
        </p:nvSpPr>
        <p:spPr>
          <a:xfrm>
            <a:off x="2671800" y="2123600"/>
            <a:ext cx="3800400" cy="2610899"/>
          </a:xfrm>
          <a:prstGeom prst="rect">
            <a:avLst/>
          </a:prstGeom>
        </p:spPr>
        <p:txBody>
          <a:bodyPr anchorCtr="0" anchor="ctr" bIns="91425" lIns="91425" rIns="91425" tIns="91425">
            <a:noAutofit/>
          </a:bodyPr>
          <a:lstStyle/>
          <a:p>
            <a:pPr lvl="0" rtl="0" algn="ctr">
              <a:spcBef>
                <a:spcPts val="0"/>
              </a:spcBef>
              <a:buNone/>
            </a:pPr>
            <a:r>
              <a:rPr lang="en">
                <a:solidFill>
                  <a:srgbClr val="FFFFFF"/>
                </a:solidFill>
              </a:rPr>
              <a:t>DEMO TIME</a:t>
            </a:r>
          </a:p>
        </p:txBody>
      </p:sp>
      <p:grpSp>
        <p:nvGrpSpPr>
          <p:cNvPr id="97" name="Shape 97"/>
          <p:cNvGrpSpPr/>
          <p:nvPr/>
        </p:nvGrpSpPr>
        <p:grpSpPr>
          <a:xfrm>
            <a:off x="3266418" y="2123497"/>
            <a:ext cx="2611162" cy="2611004"/>
            <a:chOff x="3782699" y="1538287"/>
            <a:chExt cx="1578600" cy="1578600"/>
          </a:xfrm>
        </p:grpSpPr>
        <p:sp>
          <p:nvSpPr>
            <p:cNvPr id="98" name="Shape 98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99" name="Shape 99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0" name="Shape 100"/>
            <p:cNvSpPr/>
            <p:nvPr/>
          </p:nvSpPr>
          <p:spPr>
            <a:xfrm rot="5400000">
              <a:off x="37826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01" name="Shape 101"/>
            <p:cNvSpPr/>
            <p:nvPr/>
          </p:nvSpPr>
          <p:spPr>
            <a:xfrm rot="10800000">
              <a:off x="5001899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ctrTitle"/>
          </p:nvPr>
        </p:nvSpPr>
        <p:spPr>
          <a:xfrm>
            <a:off x="460825" y="3863725"/>
            <a:ext cx="4730400" cy="19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9600">
                <a:solidFill>
                  <a:srgbClr val="C7F464"/>
                </a:solidFill>
              </a:rPr>
              <a:t>Let’s Talk Scrum!</a:t>
            </a:r>
          </a:p>
        </p:txBody>
      </p:sp>
      <p:sp>
        <p:nvSpPr>
          <p:cNvPr id="107" name="Shape 107"/>
          <p:cNvSpPr txBox="1"/>
          <p:nvPr>
            <p:ph idx="1" type="subTitle"/>
          </p:nvPr>
        </p:nvSpPr>
        <p:spPr>
          <a:xfrm>
            <a:off x="6101100" y="3817851"/>
            <a:ext cx="2446500" cy="1910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/>
              <a:t>Scrum was a necessary element for the success of our project and team management. Here’s how we used Scrum to manage our team.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/>
          <p:nvPr>
            <p:ph type="title"/>
          </p:nvPr>
        </p:nvSpPr>
        <p:spPr>
          <a:xfrm>
            <a:off x="691200" y="0"/>
            <a:ext cx="7761599" cy="12921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User Stories</a:t>
            </a:r>
          </a:p>
        </p:txBody>
      </p:sp>
      <p:sp>
        <p:nvSpPr>
          <p:cNvPr id="113" name="Shape 113"/>
          <p:cNvSpPr txBox="1"/>
          <p:nvPr>
            <p:ph idx="1" type="body"/>
          </p:nvPr>
        </p:nvSpPr>
        <p:spPr>
          <a:xfrm>
            <a:off x="691200" y="1811599"/>
            <a:ext cx="7761600" cy="46575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As a user, I want a background with a variety of objects.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As a user, I want to move my character and change something in the environment.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As a user, I want to move my character back and forth across the screen.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As a user, I want my character to run and jump like a real person.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As a user, I want the game to have enemies and obstacles.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As a user, I want to win or lose this game.</a:t>
            </a:r>
          </a:p>
          <a:p>
            <a:pPr indent="-342900" lvl="0" marL="457200" rtl="0">
              <a:lnSpc>
                <a:spcPct val="150000"/>
              </a:lnSpc>
              <a:spcBef>
                <a:spcPts val="0"/>
              </a:spcBef>
              <a:buSzPct val="100000"/>
            </a:pPr>
            <a:r>
              <a:rPr lang="en" sz="1800"/>
              <a:t>As a user, I want to play a well-developed game with a coherent flow.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Shape 118"/>
          <p:cNvSpPr/>
          <p:nvPr/>
        </p:nvSpPr>
        <p:spPr>
          <a:xfrm>
            <a:off x="3220987" y="744012"/>
            <a:ext cx="5140315" cy="4001794"/>
          </a:xfrm>
          <a:custGeom>
            <a:pathLst>
              <a:path extrusionOk="0" h="111665" w="143434">
                <a:moveTo>
                  <a:pt x="71751" y="2308"/>
                </a:moveTo>
                <a:lnTo>
                  <a:pt x="71887" y="2376"/>
                </a:lnTo>
                <a:lnTo>
                  <a:pt x="72091" y="2444"/>
                </a:lnTo>
                <a:lnTo>
                  <a:pt x="72159" y="2647"/>
                </a:lnTo>
                <a:lnTo>
                  <a:pt x="72226" y="2783"/>
                </a:lnTo>
                <a:lnTo>
                  <a:pt x="72159" y="2987"/>
                </a:lnTo>
                <a:lnTo>
                  <a:pt x="72091" y="3190"/>
                </a:lnTo>
                <a:lnTo>
                  <a:pt x="71887" y="3258"/>
                </a:lnTo>
                <a:lnTo>
                  <a:pt x="71751" y="3326"/>
                </a:lnTo>
                <a:lnTo>
                  <a:pt x="71548" y="3258"/>
                </a:lnTo>
                <a:lnTo>
                  <a:pt x="71344" y="3190"/>
                </a:lnTo>
                <a:lnTo>
                  <a:pt x="71276" y="2987"/>
                </a:lnTo>
                <a:lnTo>
                  <a:pt x="71208" y="2783"/>
                </a:lnTo>
                <a:lnTo>
                  <a:pt x="71276" y="2647"/>
                </a:lnTo>
                <a:lnTo>
                  <a:pt x="71344" y="2444"/>
                </a:lnTo>
                <a:lnTo>
                  <a:pt x="71548" y="2376"/>
                </a:lnTo>
                <a:lnTo>
                  <a:pt x="71751" y="2308"/>
                </a:lnTo>
                <a:close/>
                <a:moveTo>
                  <a:pt x="137528" y="5906"/>
                </a:moveTo>
                <a:lnTo>
                  <a:pt x="137596" y="5974"/>
                </a:lnTo>
                <a:lnTo>
                  <a:pt x="137596" y="89604"/>
                </a:lnTo>
                <a:lnTo>
                  <a:pt x="5906" y="89604"/>
                </a:lnTo>
                <a:lnTo>
                  <a:pt x="5906" y="5974"/>
                </a:lnTo>
                <a:lnTo>
                  <a:pt x="5906" y="5906"/>
                </a:lnTo>
                <a:close/>
                <a:moveTo>
                  <a:pt x="3530" y="0"/>
                </a:moveTo>
                <a:lnTo>
                  <a:pt x="3191" y="68"/>
                </a:lnTo>
                <a:lnTo>
                  <a:pt x="2444" y="339"/>
                </a:lnTo>
                <a:lnTo>
                  <a:pt x="1766" y="679"/>
                </a:lnTo>
                <a:lnTo>
                  <a:pt x="1155" y="1154"/>
                </a:lnTo>
                <a:lnTo>
                  <a:pt x="679" y="1765"/>
                </a:lnTo>
                <a:lnTo>
                  <a:pt x="272" y="2444"/>
                </a:lnTo>
                <a:lnTo>
                  <a:pt x="69" y="3190"/>
                </a:lnTo>
                <a:lnTo>
                  <a:pt x="1" y="3598"/>
                </a:lnTo>
                <a:lnTo>
                  <a:pt x="1" y="4005"/>
                </a:lnTo>
                <a:lnTo>
                  <a:pt x="1" y="91572"/>
                </a:lnTo>
                <a:lnTo>
                  <a:pt x="1" y="91979"/>
                </a:lnTo>
                <a:lnTo>
                  <a:pt x="69" y="92319"/>
                </a:lnTo>
                <a:lnTo>
                  <a:pt x="272" y="93065"/>
                </a:lnTo>
                <a:lnTo>
                  <a:pt x="679" y="93744"/>
                </a:lnTo>
                <a:lnTo>
                  <a:pt x="1155" y="94355"/>
                </a:lnTo>
                <a:lnTo>
                  <a:pt x="1766" y="94830"/>
                </a:lnTo>
                <a:lnTo>
                  <a:pt x="2444" y="95238"/>
                </a:lnTo>
                <a:lnTo>
                  <a:pt x="3191" y="95441"/>
                </a:lnTo>
                <a:lnTo>
                  <a:pt x="3530" y="95509"/>
                </a:lnTo>
                <a:lnTo>
                  <a:pt x="139904" y="95509"/>
                </a:lnTo>
                <a:lnTo>
                  <a:pt x="140311" y="95441"/>
                </a:lnTo>
                <a:lnTo>
                  <a:pt x="141058" y="95238"/>
                </a:lnTo>
                <a:lnTo>
                  <a:pt x="141737" y="94830"/>
                </a:lnTo>
                <a:lnTo>
                  <a:pt x="142280" y="94355"/>
                </a:lnTo>
                <a:lnTo>
                  <a:pt x="142755" y="93744"/>
                </a:lnTo>
                <a:lnTo>
                  <a:pt x="143162" y="93065"/>
                </a:lnTo>
                <a:lnTo>
                  <a:pt x="143366" y="92319"/>
                </a:lnTo>
                <a:lnTo>
                  <a:pt x="143434" y="91979"/>
                </a:lnTo>
                <a:lnTo>
                  <a:pt x="143434" y="91572"/>
                </a:lnTo>
                <a:lnTo>
                  <a:pt x="143434" y="4005"/>
                </a:lnTo>
                <a:lnTo>
                  <a:pt x="143434" y="3598"/>
                </a:lnTo>
                <a:lnTo>
                  <a:pt x="143366" y="3190"/>
                </a:lnTo>
                <a:lnTo>
                  <a:pt x="143162" y="2444"/>
                </a:lnTo>
                <a:lnTo>
                  <a:pt x="142755" y="1765"/>
                </a:lnTo>
                <a:lnTo>
                  <a:pt x="142280" y="1154"/>
                </a:lnTo>
                <a:lnTo>
                  <a:pt x="141737" y="679"/>
                </a:lnTo>
                <a:lnTo>
                  <a:pt x="141058" y="339"/>
                </a:lnTo>
                <a:lnTo>
                  <a:pt x="140311" y="68"/>
                </a:lnTo>
                <a:lnTo>
                  <a:pt x="139904" y="0"/>
                </a:lnTo>
                <a:close/>
                <a:moveTo>
                  <a:pt x="55324" y="95713"/>
                </a:moveTo>
                <a:lnTo>
                  <a:pt x="55052" y="98971"/>
                </a:lnTo>
                <a:lnTo>
                  <a:pt x="54713" y="102297"/>
                </a:lnTo>
                <a:lnTo>
                  <a:pt x="54374" y="105284"/>
                </a:lnTo>
                <a:lnTo>
                  <a:pt x="53966" y="107388"/>
                </a:lnTo>
                <a:lnTo>
                  <a:pt x="53763" y="108203"/>
                </a:lnTo>
                <a:lnTo>
                  <a:pt x="53627" y="108746"/>
                </a:lnTo>
                <a:lnTo>
                  <a:pt x="53423" y="109153"/>
                </a:lnTo>
                <a:lnTo>
                  <a:pt x="53220" y="109357"/>
                </a:lnTo>
                <a:lnTo>
                  <a:pt x="52677" y="109493"/>
                </a:lnTo>
                <a:lnTo>
                  <a:pt x="51794" y="109696"/>
                </a:lnTo>
                <a:lnTo>
                  <a:pt x="49690" y="110036"/>
                </a:lnTo>
                <a:lnTo>
                  <a:pt x="48061" y="110307"/>
                </a:lnTo>
                <a:lnTo>
                  <a:pt x="47450" y="110443"/>
                </a:lnTo>
                <a:lnTo>
                  <a:pt x="47110" y="110511"/>
                </a:lnTo>
                <a:lnTo>
                  <a:pt x="47042" y="110579"/>
                </a:lnTo>
                <a:lnTo>
                  <a:pt x="47042" y="110783"/>
                </a:lnTo>
                <a:lnTo>
                  <a:pt x="47110" y="110850"/>
                </a:lnTo>
                <a:lnTo>
                  <a:pt x="47585" y="110918"/>
                </a:lnTo>
                <a:lnTo>
                  <a:pt x="48400" y="110986"/>
                </a:lnTo>
                <a:lnTo>
                  <a:pt x="51387" y="111054"/>
                </a:lnTo>
                <a:lnTo>
                  <a:pt x="56071" y="111122"/>
                </a:lnTo>
                <a:lnTo>
                  <a:pt x="87092" y="111122"/>
                </a:lnTo>
                <a:lnTo>
                  <a:pt x="91708" y="111054"/>
                </a:lnTo>
                <a:lnTo>
                  <a:pt x="94695" y="110986"/>
                </a:lnTo>
                <a:lnTo>
                  <a:pt x="95578" y="110918"/>
                </a:lnTo>
                <a:lnTo>
                  <a:pt x="96053" y="110850"/>
                </a:lnTo>
                <a:lnTo>
                  <a:pt x="96121" y="110783"/>
                </a:lnTo>
                <a:lnTo>
                  <a:pt x="96121" y="110579"/>
                </a:lnTo>
                <a:lnTo>
                  <a:pt x="96053" y="110511"/>
                </a:lnTo>
                <a:lnTo>
                  <a:pt x="95713" y="110443"/>
                </a:lnTo>
                <a:lnTo>
                  <a:pt x="95102" y="110307"/>
                </a:lnTo>
                <a:lnTo>
                  <a:pt x="93473" y="110036"/>
                </a:lnTo>
                <a:lnTo>
                  <a:pt x="91369" y="109696"/>
                </a:lnTo>
                <a:lnTo>
                  <a:pt x="90487" y="109493"/>
                </a:lnTo>
                <a:lnTo>
                  <a:pt x="89943" y="109357"/>
                </a:lnTo>
                <a:lnTo>
                  <a:pt x="89740" y="109153"/>
                </a:lnTo>
                <a:lnTo>
                  <a:pt x="89536" y="108746"/>
                </a:lnTo>
                <a:lnTo>
                  <a:pt x="89333" y="108203"/>
                </a:lnTo>
                <a:lnTo>
                  <a:pt x="89197" y="107388"/>
                </a:lnTo>
                <a:lnTo>
                  <a:pt x="88789" y="105284"/>
                </a:lnTo>
                <a:lnTo>
                  <a:pt x="88382" y="102297"/>
                </a:lnTo>
                <a:lnTo>
                  <a:pt x="88043" y="98971"/>
                </a:lnTo>
                <a:lnTo>
                  <a:pt x="87839" y="95713"/>
                </a:lnTo>
                <a:close/>
                <a:moveTo>
                  <a:pt x="47450" y="111054"/>
                </a:moveTo>
                <a:lnTo>
                  <a:pt x="47450" y="111122"/>
                </a:lnTo>
                <a:lnTo>
                  <a:pt x="47450" y="111393"/>
                </a:lnTo>
                <a:lnTo>
                  <a:pt x="47518" y="111461"/>
                </a:lnTo>
                <a:lnTo>
                  <a:pt x="48807" y="111529"/>
                </a:lnTo>
                <a:lnTo>
                  <a:pt x="52473" y="111597"/>
                </a:lnTo>
                <a:lnTo>
                  <a:pt x="62384" y="111665"/>
                </a:lnTo>
                <a:lnTo>
                  <a:pt x="80779" y="111665"/>
                </a:lnTo>
                <a:lnTo>
                  <a:pt x="90622" y="111597"/>
                </a:lnTo>
                <a:lnTo>
                  <a:pt x="94356" y="111529"/>
                </a:lnTo>
                <a:lnTo>
                  <a:pt x="95646" y="111461"/>
                </a:lnTo>
                <a:lnTo>
                  <a:pt x="95713" y="111393"/>
                </a:lnTo>
                <a:lnTo>
                  <a:pt x="95713" y="111122"/>
                </a:lnTo>
                <a:lnTo>
                  <a:pt x="95646" y="111054"/>
                </a:lnTo>
                <a:lnTo>
                  <a:pt x="94084" y="111122"/>
                </a:lnTo>
                <a:lnTo>
                  <a:pt x="91233" y="111190"/>
                </a:lnTo>
                <a:lnTo>
                  <a:pt x="80847" y="111258"/>
                </a:lnTo>
                <a:lnTo>
                  <a:pt x="62316" y="111258"/>
                </a:lnTo>
                <a:lnTo>
                  <a:pt x="51930" y="111190"/>
                </a:lnTo>
                <a:lnTo>
                  <a:pt x="49079" y="111122"/>
                </a:lnTo>
                <a:lnTo>
                  <a:pt x="47518" y="111054"/>
                </a:lnTo>
                <a:close/>
              </a:path>
            </a:pathLst>
          </a:custGeom>
          <a:solidFill>
            <a:srgbClr val="454F5B"/>
          </a:solidFill>
          <a:ln cap="flat" cmpd="sng" w="28575">
            <a:solidFill>
              <a:srgbClr val="738498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91425" lIns="91425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9" name="Shape 119"/>
          <p:cNvSpPr txBox="1"/>
          <p:nvPr>
            <p:ph idx="4294967295" type="body"/>
          </p:nvPr>
        </p:nvSpPr>
        <p:spPr>
          <a:xfrm>
            <a:off x="828475" y="4307725"/>
            <a:ext cx="7512900" cy="1973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b="1" lang="en" sz="3000"/>
              <a:t>Tasks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000"/>
              <a:t>We utilised Asana’s task manager to assign tasks to different members of the team and track them.</a:t>
            </a:r>
          </a:p>
        </p:txBody>
      </p:sp>
      <p:grpSp>
        <p:nvGrpSpPr>
          <p:cNvPr id="120" name="Shape 120"/>
          <p:cNvGrpSpPr/>
          <p:nvPr/>
        </p:nvGrpSpPr>
        <p:grpSpPr>
          <a:xfrm>
            <a:off x="930664" y="4088837"/>
            <a:ext cx="807769" cy="807769"/>
            <a:chOff x="3782700" y="1538287"/>
            <a:chExt cx="1578600" cy="1578600"/>
          </a:xfrm>
        </p:grpSpPr>
        <p:sp>
          <p:nvSpPr>
            <p:cNvPr id="121" name="Shape 121"/>
            <p:cNvSpPr/>
            <p:nvPr/>
          </p:nvSpPr>
          <p:spPr>
            <a:xfrm>
              <a:off x="37827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 rot="-5400000">
              <a:off x="5001900" y="27574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 rot="5400000">
              <a:off x="37827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 rot="10800000">
              <a:off x="5001900" y="1538287"/>
              <a:ext cx="359400" cy="359400"/>
            </a:xfrm>
            <a:prstGeom prst="corner">
              <a:avLst>
                <a:gd fmla="val 50000" name="adj1"/>
                <a:gd fmla="val 50000" name="adj2"/>
              </a:avLst>
            </a:pr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5" name="Shape 125"/>
          <p:cNvGrpSpPr/>
          <p:nvPr/>
        </p:nvGrpSpPr>
        <p:grpSpPr>
          <a:xfrm>
            <a:off x="1120655" y="4334466"/>
            <a:ext cx="427781" cy="316488"/>
            <a:chOff x="5255200" y="3006475"/>
            <a:chExt cx="511700" cy="378575"/>
          </a:xfrm>
        </p:grpSpPr>
        <p:sp>
          <p:nvSpPr>
            <p:cNvPr id="126" name="Shape 126"/>
            <p:cNvSpPr/>
            <p:nvPr/>
          </p:nvSpPr>
          <p:spPr>
            <a:xfrm>
              <a:off x="5255200" y="3006475"/>
              <a:ext cx="349900" cy="349875"/>
            </a:xfrm>
            <a:custGeom>
              <a:pathLst>
                <a:path extrusionOk="0" h="13995" w="13996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5567825" y="3185975"/>
              <a:ext cx="199075" cy="199075"/>
            </a:xfrm>
            <a:custGeom>
              <a:pathLst>
                <a:path extrusionOk="0" h="7963" w="7963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rgbClr val="C7F464"/>
            </a:solidFill>
            <a:ln>
              <a:noFill/>
            </a:ln>
          </p:spPr>
          <p:txBody>
            <a:bodyPr anchorCtr="0" anchor="ctr" bIns="91425" lIns="91425" rIns="91425" tIns="91425">
              <a:noAutofit/>
            </a:bodyPr>
            <a:lstStyle/>
            <a:p>
              <a:pPr lv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Asana.png" id="128" name="Shape 128"/>
          <p:cNvPicPr preferRelativeResize="0"/>
          <p:nvPr/>
        </p:nvPicPr>
        <p:blipFill rotWithShape="1">
          <a:blip r:embed="rId3">
            <a:alphaModFix/>
          </a:blip>
          <a:srcRect b="25744" l="0" r="0" t="0"/>
          <a:stretch/>
        </p:blipFill>
        <p:spPr>
          <a:xfrm>
            <a:off x="3452525" y="963375"/>
            <a:ext cx="4731550" cy="300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esdemona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