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3766" r:id="rId2"/>
    <p:sldId id="3767" r:id="rId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1EC28A-E7C0-419F-A77D-32F04DFE539D}" type="datetimeFigureOut">
              <a:rPr lang="fr-FR" smtClean="0"/>
              <a:t>14/12/2023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93AB54-78D8-4907-B150-D94D585D2500}" type="slidenum">
              <a:rPr lang="fr-FR" smtClean="0"/>
              <a:t>‹N°›</a:t>
            </a:fld>
            <a:endParaRPr lang="fr-FR"/>
          </a:p>
        </p:txBody>
      </p:sp>
    </p:spTree>
    <p:extLst>
      <p:ext uri="{BB962C8B-B14F-4D97-AF65-F5344CB8AC3E}">
        <p14:creationId xmlns:p14="http://schemas.microsoft.com/office/powerpoint/2010/main" val="3669467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Espace réservé du numéro de diapositive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FB8B81-3C6F-4268-A4D4-8311C3B9CB5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4306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Espace réservé du numéro de diapositive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FB8B81-3C6F-4268-A4D4-8311C3B9CB5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7033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01DF8F-FDD9-00B2-D995-74959D6F297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B59D5B88-D808-E434-01E6-C7016CC3A5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E6133888-435F-63B5-A99B-E0EAD2002D27}"/>
              </a:ext>
            </a:extLst>
          </p:cNvPr>
          <p:cNvSpPr>
            <a:spLocks noGrp="1"/>
          </p:cNvSpPr>
          <p:nvPr>
            <p:ph type="dt" sz="half" idx="10"/>
          </p:nvPr>
        </p:nvSpPr>
        <p:spPr/>
        <p:txBody>
          <a:bodyPr/>
          <a:lstStyle/>
          <a:p>
            <a:fld id="{43276246-24B5-4C25-B5FB-B43030DA8F53}" type="datetimeFigureOut">
              <a:rPr lang="fr-FR" smtClean="0"/>
              <a:t>14/12/2023</a:t>
            </a:fld>
            <a:endParaRPr lang="fr-FR"/>
          </a:p>
        </p:txBody>
      </p:sp>
      <p:sp>
        <p:nvSpPr>
          <p:cNvPr id="5" name="Espace réservé du pied de page 4">
            <a:extLst>
              <a:ext uri="{FF2B5EF4-FFF2-40B4-BE49-F238E27FC236}">
                <a16:creationId xmlns:a16="http://schemas.microsoft.com/office/drawing/2014/main" id="{7FA387D8-9355-5302-0D68-93E1EE16F81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B21C01E-B4DB-96D2-AACC-72B5809C639A}"/>
              </a:ext>
            </a:extLst>
          </p:cNvPr>
          <p:cNvSpPr>
            <a:spLocks noGrp="1"/>
          </p:cNvSpPr>
          <p:nvPr>
            <p:ph type="sldNum" sz="quarter" idx="12"/>
          </p:nvPr>
        </p:nvSpPr>
        <p:spPr/>
        <p:txBody>
          <a:bodyPr/>
          <a:lstStyle/>
          <a:p>
            <a:fld id="{E6AE6736-12E9-4F5C-BEA8-F78AE50839FD}" type="slidenum">
              <a:rPr lang="fr-FR" smtClean="0"/>
              <a:t>‹N°›</a:t>
            </a:fld>
            <a:endParaRPr lang="fr-FR"/>
          </a:p>
        </p:txBody>
      </p:sp>
    </p:spTree>
    <p:extLst>
      <p:ext uri="{BB962C8B-B14F-4D97-AF65-F5344CB8AC3E}">
        <p14:creationId xmlns:p14="http://schemas.microsoft.com/office/powerpoint/2010/main" val="2180473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3485C6-3A47-75C1-AF03-C49BB24B9A9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05BCB02C-06C7-D8FE-6D4B-1BAE0560BA0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E7CA4D2-C2F8-64BE-8945-FD735B86B812}"/>
              </a:ext>
            </a:extLst>
          </p:cNvPr>
          <p:cNvSpPr>
            <a:spLocks noGrp="1"/>
          </p:cNvSpPr>
          <p:nvPr>
            <p:ph type="dt" sz="half" idx="10"/>
          </p:nvPr>
        </p:nvSpPr>
        <p:spPr/>
        <p:txBody>
          <a:bodyPr/>
          <a:lstStyle/>
          <a:p>
            <a:fld id="{43276246-24B5-4C25-B5FB-B43030DA8F53}" type="datetimeFigureOut">
              <a:rPr lang="fr-FR" smtClean="0"/>
              <a:t>14/12/2023</a:t>
            </a:fld>
            <a:endParaRPr lang="fr-FR"/>
          </a:p>
        </p:txBody>
      </p:sp>
      <p:sp>
        <p:nvSpPr>
          <p:cNvPr id="5" name="Espace réservé du pied de page 4">
            <a:extLst>
              <a:ext uri="{FF2B5EF4-FFF2-40B4-BE49-F238E27FC236}">
                <a16:creationId xmlns:a16="http://schemas.microsoft.com/office/drawing/2014/main" id="{2C046782-5EC6-1B62-2594-870E5B96D30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8953A10-3219-9026-CA90-2DEC12B35EEB}"/>
              </a:ext>
            </a:extLst>
          </p:cNvPr>
          <p:cNvSpPr>
            <a:spLocks noGrp="1"/>
          </p:cNvSpPr>
          <p:nvPr>
            <p:ph type="sldNum" sz="quarter" idx="12"/>
          </p:nvPr>
        </p:nvSpPr>
        <p:spPr/>
        <p:txBody>
          <a:bodyPr/>
          <a:lstStyle/>
          <a:p>
            <a:fld id="{E6AE6736-12E9-4F5C-BEA8-F78AE50839FD}" type="slidenum">
              <a:rPr lang="fr-FR" smtClean="0"/>
              <a:t>‹N°›</a:t>
            </a:fld>
            <a:endParaRPr lang="fr-FR"/>
          </a:p>
        </p:txBody>
      </p:sp>
    </p:spTree>
    <p:extLst>
      <p:ext uri="{BB962C8B-B14F-4D97-AF65-F5344CB8AC3E}">
        <p14:creationId xmlns:p14="http://schemas.microsoft.com/office/powerpoint/2010/main" val="2249972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F40B626-99FD-1FAC-8936-3DFB01E8692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6476077E-926C-928B-C5B9-9408774C740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02CD3C2-C48A-AA72-F2FC-F12A56D1C6A5}"/>
              </a:ext>
            </a:extLst>
          </p:cNvPr>
          <p:cNvSpPr>
            <a:spLocks noGrp="1"/>
          </p:cNvSpPr>
          <p:nvPr>
            <p:ph type="dt" sz="half" idx="10"/>
          </p:nvPr>
        </p:nvSpPr>
        <p:spPr/>
        <p:txBody>
          <a:bodyPr/>
          <a:lstStyle/>
          <a:p>
            <a:fld id="{43276246-24B5-4C25-B5FB-B43030DA8F53}" type="datetimeFigureOut">
              <a:rPr lang="fr-FR" smtClean="0"/>
              <a:t>14/12/2023</a:t>
            </a:fld>
            <a:endParaRPr lang="fr-FR"/>
          </a:p>
        </p:txBody>
      </p:sp>
      <p:sp>
        <p:nvSpPr>
          <p:cNvPr id="5" name="Espace réservé du pied de page 4">
            <a:extLst>
              <a:ext uri="{FF2B5EF4-FFF2-40B4-BE49-F238E27FC236}">
                <a16:creationId xmlns:a16="http://schemas.microsoft.com/office/drawing/2014/main" id="{69B827AC-1B27-76D7-4D7D-D9A4C39A661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1F1D740-30FA-9329-A4BE-F5FB7BA5F479}"/>
              </a:ext>
            </a:extLst>
          </p:cNvPr>
          <p:cNvSpPr>
            <a:spLocks noGrp="1"/>
          </p:cNvSpPr>
          <p:nvPr>
            <p:ph type="sldNum" sz="quarter" idx="12"/>
          </p:nvPr>
        </p:nvSpPr>
        <p:spPr/>
        <p:txBody>
          <a:bodyPr/>
          <a:lstStyle/>
          <a:p>
            <a:fld id="{E6AE6736-12E9-4F5C-BEA8-F78AE50839FD}" type="slidenum">
              <a:rPr lang="fr-FR" smtClean="0"/>
              <a:t>‹N°›</a:t>
            </a:fld>
            <a:endParaRPr lang="fr-FR"/>
          </a:p>
        </p:txBody>
      </p:sp>
    </p:spTree>
    <p:extLst>
      <p:ext uri="{BB962C8B-B14F-4D97-AF65-F5344CB8AC3E}">
        <p14:creationId xmlns:p14="http://schemas.microsoft.com/office/powerpoint/2010/main" val="2194679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e 1 colon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96545"/>
            <a:ext cx="10515600" cy="973455"/>
          </a:xfrm>
          <a:prstGeom prst="rect">
            <a:avLst/>
          </a:prstGeom>
        </p:spPr>
        <p:txBody>
          <a:bodyPr/>
          <a:lstStyle>
            <a:lvl1pPr>
              <a:defRPr lang="fr-FR" sz="3600" b="1" baseline="0"/>
            </a:lvl1pPr>
          </a:lstStyle>
          <a:p>
            <a:pPr lvl="0"/>
            <a:r>
              <a:rPr lang="en-US" dirty="0"/>
              <a:t>Cliquer </a:t>
            </a:r>
            <a:r>
              <a:rPr lang="en-US" dirty="0" err="1"/>
              <a:t>ici</a:t>
            </a:r>
            <a:r>
              <a:rPr lang="en-US" dirty="0"/>
              <a:t> pour </a:t>
            </a:r>
            <a:r>
              <a:rPr lang="en-US" dirty="0" err="1"/>
              <a:t>ajouter</a:t>
            </a:r>
            <a:r>
              <a:rPr lang="en-US" dirty="0"/>
              <a:t> un </a:t>
            </a:r>
            <a:r>
              <a:rPr lang="en-US" dirty="0" err="1"/>
              <a:t>titre</a:t>
            </a:r>
            <a:endParaRPr lang="fr-FR" dirty="0"/>
          </a:p>
        </p:txBody>
      </p:sp>
      <p:sp>
        <p:nvSpPr>
          <p:cNvPr id="3" name="Content Placeholder 2"/>
          <p:cNvSpPr>
            <a:spLocks noGrp="1"/>
          </p:cNvSpPr>
          <p:nvPr>
            <p:ph idx="1" hasCustomPrompt="1"/>
          </p:nvPr>
        </p:nvSpPr>
        <p:spPr>
          <a:xfrm>
            <a:off x="838200" y="1270000"/>
            <a:ext cx="10515600" cy="4351338"/>
          </a:xfrm>
          <a:prstGeom prst="rect">
            <a:avLst/>
          </a:prstGeom>
        </p:spPr>
        <p:txBody>
          <a:bodyPr/>
          <a:lstStyle>
            <a:lvl1pPr marL="88900" indent="-88900" algn="just" defTabSz="914400" rtl="0" eaLnBrk="1" latinLnBrk="0" hangingPunct="1">
              <a:lnSpc>
                <a:spcPct val="90000"/>
              </a:lnSpc>
              <a:spcBef>
                <a:spcPts val="2400"/>
              </a:spcBef>
              <a:buClr>
                <a:schemeClr val="bg1"/>
              </a:buClr>
              <a:buFont typeface="Arial" panose="020B0604020202020204" pitchFamily="34" charset="0"/>
              <a:buChar char="•"/>
              <a:defRPr lang="en-US" sz="1400" kern="1200" baseline="0" dirty="0">
                <a:solidFill>
                  <a:schemeClr val="tx2"/>
                </a:solidFill>
                <a:latin typeface="+mn-lt"/>
                <a:ea typeface="+mn-ea"/>
                <a:cs typeface="+mn-cs"/>
              </a:defRPr>
            </a:lvl1pPr>
            <a:lvl2pPr marL="266700" indent="-177800" algn="just">
              <a:spcBef>
                <a:spcPts val="1200"/>
              </a:spcBef>
              <a:defRPr lang="en-US" sz="1400" kern="1200" dirty="0">
                <a:solidFill>
                  <a:schemeClr val="tx1"/>
                </a:solidFill>
                <a:latin typeface="+mn-lt"/>
                <a:ea typeface="+mn-ea"/>
                <a:cs typeface="+mn-cs"/>
              </a:defRPr>
            </a:lvl2pPr>
            <a:lvl3pPr marL="358775" indent="-176213" algn="just" defTabSz="914400" rtl="0" eaLnBrk="1" latinLnBrk="0" hangingPunct="1">
              <a:lnSpc>
                <a:spcPct val="90000"/>
              </a:lnSpc>
              <a:spcBef>
                <a:spcPts val="600"/>
              </a:spcBef>
              <a:buSzPct val="80000"/>
              <a:buFont typeface="Wingdings" panose="05000000000000000000" pitchFamily="2" charset="2"/>
              <a:buChar char="à"/>
              <a:defRPr lang="en-US" sz="1200" kern="1200" baseline="0" dirty="0">
                <a:solidFill>
                  <a:schemeClr val="accent1"/>
                </a:solidFill>
                <a:latin typeface="+mn-lt"/>
                <a:ea typeface="+mn-ea"/>
                <a:cs typeface="+mn-cs"/>
              </a:defRPr>
            </a:lvl3pPr>
          </a:lstStyle>
          <a:p>
            <a:pPr lvl="0"/>
            <a:r>
              <a:rPr lang="en-US" dirty="0"/>
              <a:t>PREMIER NIVEAU EN CAPITAL</a:t>
            </a:r>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dirty="0"/>
              <a:t>Nom de la </a:t>
            </a:r>
            <a:r>
              <a:rPr lang="en-US" dirty="0" err="1"/>
              <a:t>présentation</a:t>
            </a:r>
            <a:endParaRPr lang="fr-FR" dirty="0"/>
          </a:p>
        </p:txBody>
      </p:sp>
      <p:sp>
        <p:nvSpPr>
          <p:cNvPr id="7" name="Slide Number Placeholder 5"/>
          <p:cNvSpPr>
            <a:spLocks noGrp="1"/>
          </p:cNvSpPr>
          <p:nvPr>
            <p:ph type="sldNum" sz="quarter" idx="4"/>
          </p:nvPr>
        </p:nvSpPr>
        <p:spPr>
          <a:xfrm>
            <a:off x="11729502" y="6588805"/>
            <a:ext cx="360000"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dirty="0"/>
          </a:p>
        </p:txBody>
      </p:sp>
    </p:spTree>
    <p:extLst>
      <p:ext uri="{BB962C8B-B14F-4D97-AF65-F5344CB8AC3E}">
        <p14:creationId xmlns:p14="http://schemas.microsoft.com/office/powerpoint/2010/main" val="349526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4F0C2D-6550-39EA-2D5A-14E75A4AECB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55A997E-9FB0-B0F3-9AF6-08FF701F84F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1E6F04F-CEB4-662C-EAC2-0A064B3D7FD1}"/>
              </a:ext>
            </a:extLst>
          </p:cNvPr>
          <p:cNvSpPr>
            <a:spLocks noGrp="1"/>
          </p:cNvSpPr>
          <p:nvPr>
            <p:ph type="dt" sz="half" idx="10"/>
          </p:nvPr>
        </p:nvSpPr>
        <p:spPr/>
        <p:txBody>
          <a:bodyPr/>
          <a:lstStyle/>
          <a:p>
            <a:fld id="{43276246-24B5-4C25-B5FB-B43030DA8F53}" type="datetimeFigureOut">
              <a:rPr lang="fr-FR" smtClean="0"/>
              <a:t>14/12/2023</a:t>
            </a:fld>
            <a:endParaRPr lang="fr-FR"/>
          </a:p>
        </p:txBody>
      </p:sp>
      <p:sp>
        <p:nvSpPr>
          <p:cNvPr id="5" name="Espace réservé du pied de page 4">
            <a:extLst>
              <a:ext uri="{FF2B5EF4-FFF2-40B4-BE49-F238E27FC236}">
                <a16:creationId xmlns:a16="http://schemas.microsoft.com/office/drawing/2014/main" id="{34228176-B399-22A3-B96C-ECEA5357DEB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EA51EB6-50CD-910C-FF53-295578C2CEE5}"/>
              </a:ext>
            </a:extLst>
          </p:cNvPr>
          <p:cNvSpPr>
            <a:spLocks noGrp="1"/>
          </p:cNvSpPr>
          <p:nvPr>
            <p:ph type="sldNum" sz="quarter" idx="12"/>
          </p:nvPr>
        </p:nvSpPr>
        <p:spPr/>
        <p:txBody>
          <a:bodyPr/>
          <a:lstStyle/>
          <a:p>
            <a:fld id="{E6AE6736-12E9-4F5C-BEA8-F78AE50839FD}" type="slidenum">
              <a:rPr lang="fr-FR" smtClean="0"/>
              <a:t>‹N°›</a:t>
            </a:fld>
            <a:endParaRPr lang="fr-FR"/>
          </a:p>
        </p:txBody>
      </p:sp>
    </p:spTree>
    <p:extLst>
      <p:ext uri="{BB962C8B-B14F-4D97-AF65-F5344CB8AC3E}">
        <p14:creationId xmlns:p14="http://schemas.microsoft.com/office/powerpoint/2010/main" val="438054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9D82EB-45EA-EE92-5FF8-BCCF5BC44A5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23A74AAB-293D-6643-5AE0-030B258B84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780C6F5-10CF-8A5B-0A8B-940CC21B4C7C}"/>
              </a:ext>
            </a:extLst>
          </p:cNvPr>
          <p:cNvSpPr>
            <a:spLocks noGrp="1"/>
          </p:cNvSpPr>
          <p:nvPr>
            <p:ph type="dt" sz="half" idx="10"/>
          </p:nvPr>
        </p:nvSpPr>
        <p:spPr/>
        <p:txBody>
          <a:bodyPr/>
          <a:lstStyle/>
          <a:p>
            <a:fld id="{43276246-24B5-4C25-B5FB-B43030DA8F53}" type="datetimeFigureOut">
              <a:rPr lang="fr-FR" smtClean="0"/>
              <a:t>14/12/2023</a:t>
            </a:fld>
            <a:endParaRPr lang="fr-FR"/>
          </a:p>
        </p:txBody>
      </p:sp>
      <p:sp>
        <p:nvSpPr>
          <p:cNvPr id="5" name="Espace réservé du pied de page 4">
            <a:extLst>
              <a:ext uri="{FF2B5EF4-FFF2-40B4-BE49-F238E27FC236}">
                <a16:creationId xmlns:a16="http://schemas.microsoft.com/office/drawing/2014/main" id="{F3B882D1-455E-8023-3977-ED30B757C7E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87149B2-9532-772E-1B1B-089F3B233D2C}"/>
              </a:ext>
            </a:extLst>
          </p:cNvPr>
          <p:cNvSpPr>
            <a:spLocks noGrp="1"/>
          </p:cNvSpPr>
          <p:nvPr>
            <p:ph type="sldNum" sz="quarter" idx="12"/>
          </p:nvPr>
        </p:nvSpPr>
        <p:spPr/>
        <p:txBody>
          <a:bodyPr/>
          <a:lstStyle/>
          <a:p>
            <a:fld id="{E6AE6736-12E9-4F5C-BEA8-F78AE50839FD}" type="slidenum">
              <a:rPr lang="fr-FR" smtClean="0"/>
              <a:t>‹N°›</a:t>
            </a:fld>
            <a:endParaRPr lang="fr-FR"/>
          </a:p>
        </p:txBody>
      </p:sp>
    </p:spTree>
    <p:extLst>
      <p:ext uri="{BB962C8B-B14F-4D97-AF65-F5344CB8AC3E}">
        <p14:creationId xmlns:p14="http://schemas.microsoft.com/office/powerpoint/2010/main" val="3970128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58AD1F-1F2F-2615-E5A5-CFAD5E8CE2E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F83E1CA-E7B8-6B4E-0523-2D59FF85108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0CD4971E-5851-2518-AC0D-62AE6587233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A4DF30FE-45BB-F475-84D7-350BDBEC4236}"/>
              </a:ext>
            </a:extLst>
          </p:cNvPr>
          <p:cNvSpPr>
            <a:spLocks noGrp="1"/>
          </p:cNvSpPr>
          <p:nvPr>
            <p:ph type="dt" sz="half" idx="10"/>
          </p:nvPr>
        </p:nvSpPr>
        <p:spPr/>
        <p:txBody>
          <a:bodyPr/>
          <a:lstStyle/>
          <a:p>
            <a:fld id="{43276246-24B5-4C25-B5FB-B43030DA8F53}" type="datetimeFigureOut">
              <a:rPr lang="fr-FR" smtClean="0"/>
              <a:t>14/12/2023</a:t>
            </a:fld>
            <a:endParaRPr lang="fr-FR"/>
          </a:p>
        </p:txBody>
      </p:sp>
      <p:sp>
        <p:nvSpPr>
          <p:cNvPr id="6" name="Espace réservé du pied de page 5">
            <a:extLst>
              <a:ext uri="{FF2B5EF4-FFF2-40B4-BE49-F238E27FC236}">
                <a16:creationId xmlns:a16="http://schemas.microsoft.com/office/drawing/2014/main" id="{DD9E13AD-3DB6-E4AD-F035-DF588F99757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DE32A3E-F62B-FBBE-A7A6-727993DF9687}"/>
              </a:ext>
            </a:extLst>
          </p:cNvPr>
          <p:cNvSpPr>
            <a:spLocks noGrp="1"/>
          </p:cNvSpPr>
          <p:nvPr>
            <p:ph type="sldNum" sz="quarter" idx="12"/>
          </p:nvPr>
        </p:nvSpPr>
        <p:spPr/>
        <p:txBody>
          <a:bodyPr/>
          <a:lstStyle/>
          <a:p>
            <a:fld id="{E6AE6736-12E9-4F5C-BEA8-F78AE50839FD}" type="slidenum">
              <a:rPr lang="fr-FR" smtClean="0"/>
              <a:t>‹N°›</a:t>
            </a:fld>
            <a:endParaRPr lang="fr-FR"/>
          </a:p>
        </p:txBody>
      </p:sp>
    </p:spTree>
    <p:extLst>
      <p:ext uri="{BB962C8B-B14F-4D97-AF65-F5344CB8AC3E}">
        <p14:creationId xmlns:p14="http://schemas.microsoft.com/office/powerpoint/2010/main" val="2032366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DF1F1D-48C7-B5AC-2F94-800AC579C40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58F7153-E1EB-14A4-114E-DD91CFC90E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2616994-290F-191E-92E8-456BCA587D1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F2A4011-052A-D76C-2875-6CA97E3889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22EDA8F-DEFF-ECBF-ED01-E36D94302AE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6290B36-3BF0-BE16-616B-6496A93C1202}"/>
              </a:ext>
            </a:extLst>
          </p:cNvPr>
          <p:cNvSpPr>
            <a:spLocks noGrp="1"/>
          </p:cNvSpPr>
          <p:nvPr>
            <p:ph type="dt" sz="half" idx="10"/>
          </p:nvPr>
        </p:nvSpPr>
        <p:spPr/>
        <p:txBody>
          <a:bodyPr/>
          <a:lstStyle/>
          <a:p>
            <a:fld id="{43276246-24B5-4C25-B5FB-B43030DA8F53}" type="datetimeFigureOut">
              <a:rPr lang="fr-FR" smtClean="0"/>
              <a:t>14/12/2023</a:t>
            </a:fld>
            <a:endParaRPr lang="fr-FR"/>
          </a:p>
        </p:txBody>
      </p:sp>
      <p:sp>
        <p:nvSpPr>
          <p:cNvPr id="8" name="Espace réservé du pied de page 7">
            <a:extLst>
              <a:ext uri="{FF2B5EF4-FFF2-40B4-BE49-F238E27FC236}">
                <a16:creationId xmlns:a16="http://schemas.microsoft.com/office/drawing/2014/main" id="{93BFE1E2-1D87-E8ED-1531-0D1136F9DE71}"/>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61FEBDA-F0E0-C7ED-38CD-89B35A49C24C}"/>
              </a:ext>
            </a:extLst>
          </p:cNvPr>
          <p:cNvSpPr>
            <a:spLocks noGrp="1"/>
          </p:cNvSpPr>
          <p:nvPr>
            <p:ph type="sldNum" sz="quarter" idx="12"/>
          </p:nvPr>
        </p:nvSpPr>
        <p:spPr/>
        <p:txBody>
          <a:bodyPr/>
          <a:lstStyle/>
          <a:p>
            <a:fld id="{E6AE6736-12E9-4F5C-BEA8-F78AE50839FD}" type="slidenum">
              <a:rPr lang="fr-FR" smtClean="0"/>
              <a:t>‹N°›</a:t>
            </a:fld>
            <a:endParaRPr lang="fr-FR"/>
          </a:p>
        </p:txBody>
      </p:sp>
    </p:spTree>
    <p:extLst>
      <p:ext uri="{BB962C8B-B14F-4D97-AF65-F5344CB8AC3E}">
        <p14:creationId xmlns:p14="http://schemas.microsoft.com/office/powerpoint/2010/main" val="1048988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B2FF1D-4D10-D012-8ADA-82F84E455D3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AAEF48F-8FF7-5964-6986-80C5D17D13A9}"/>
              </a:ext>
            </a:extLst>
          </p:cNvPr>
          <p:cNvSpPr>
            <a:spLocks noGrp="1"/>
          </p:cNvSpPr>
          <p:nvPr>
            <p:ph type="dt" sz="half" idx="10"/>
          </p:nvPr>
        </p:nvSpPr>
        <p:spPr/>
        <p:txBody>
          <a:bodyPr/>
          <a:lstStyle/>
          <a:p>
            <a:fld id="{43276246-24B5-4C25-B5FB-B43030DA8F53}" type="datetimeFigureOut">
              <a:rPr lang="fr-FR" smtClean="0"/>
              <a:t>14/12/2023</a:t>
            </a:fld>
            <a:endParaRPr lang="fr-FR"/>
          </a:p>
        </p:txBody>
      </p:sp>
      <p:sp>
        <p:nvSpPr>
          <p:cNvPr id="4" name="Espace réservé du pied de page 3">
            <a:extLst>
              <a:ext uri="{FF2B5EF4-FFF2-40B4-BE49-F238E27FC236}">
                <a16:creationId xmlns:a16="http://schemas.microsoft.com/office/drawing/2014/main" id="{419B2E52-1FB4-865A-731C-92D48C17E48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44EF775-8792-6819-9CC0-A8473D20E71D}"/>
              </a:ext>
            </a:extLst>
          </p:cNvPr>
          <p:cNvSpPr>
            <a:spLocks noGrp="1"/>
          </p:cNvSpPr>
          <p:nvPr>
            <p:ph type="sldNum" sz="quarter" idx="12"/>
          </p:nvPr>
        </p:nvSpPr>
        <p:spPr/>
        <p:txBody>
          <a:bodyPr/>
          <a:lstStyle/>
          <a:p>
            <a:fld id="{E6AE6736-12E9-4F5C-BEA8-F78AE50839FD}" type="slidenum">
              <a:rPr lang="fr-FR" smtClean="0"/>
              <a:t>‹N°›</a:t>
            </a:fld>
            <a:endParaRPr lang="fr-FR"/>
          </a:p>
        </p:txBody>
      </p:sp>
    </p:spTree>
    <p:extLst>
      <p:ext uri="{BB962C8B-B14F-4D97-AF65-F5344CB8AC3E}">
        <p14:creationId xmlns:p14="http://schemas.microsoft.com/office/powerpoint/2010/main" val="4112364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763E279-DECC-D961-803D-E7308693A04A}"/>
              </a:ext>
            </a:extLst>
          </p:cNvPr>
          <p:cNvSpPr>
            <a:spLocks noGrp="1"/>
          </p:cNvSpPr>
          <p:nvPr>
            <p:ph type="dt" sz="half" idx="10"/>
          </p:nvPr>
        </p:nvSpPr>
        <p:spPr/>
        <p:txBody>
          <a:bodyPr/>
          <a:lstStyle/>
          <a:p>
            <a:fld id="{43276246-24B5-4C25-B5FB-B43030DA8F53}" type="datetimeFigureOut">
              <a:rPr lang="fr-FR" smtClean="0"/>
              <a:t>14/12/2023</a:t>
            </a:fld>
            <a:endParaRPr lang="fr-FR"/>
          </a:p>
        </p:txBody>
      </p:sp>
      <p:sp>
        <p:nvSpPr>
          <p:cNvPr id="3" name="Espace réservé du pied de page 2">
            <a:extLst>
              <a:ext uri="{FF2B5EF4-FFF2-40B4-BE49-F238E27FC236}">
                <a16:creationId xmlns:a16="http://schemas.microsoft.com/office/drawing/2014/main" id="{6CFC127A-F0DD-7211-A6A1-4F3326B6BD74}"/>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D4B89E44-C01F-F0D9-1BBC-E11E99F3B4F7}"/>
              </a:ext>
            </a:extLst>
          </p:cNvPr>
          <p:cNvSpPr>
            <a:spLocks noGrp="1"/>
          </p:cNvSpPr>
          <p:nvPr>
            <p:ph type="sldNum" sz="quarter" idx="12"/>
          </p:nvPr>
        </p:nvSpPr>
        <p:spPr/>
        <p:txBody>
          <a:bodyPr/>
          <a:lstStyle/>
          <a:p>
            <a:fld id="{E6AE6736-12E9-4F5C-BEA8-F78AE50839FD}" type="slidenum">
              <a:rPr lang="fr-FR" smtClean="0"/>
              <a:t>‹N°›</a:t>
            </a:fld>
            <a:endParaRPr lang="fr-FR"/>
          </a:p>
        </p:txBody>
      </p:sp>
    </p:spTree>
    <p:extLst>
      <p:ext uri="{BB962C8B-B14F-4D97-AF65-F5344CB8AC3E}">
        <p14:creationId xmlns:p14="http://schemas.microsoft.com/office/powerpoint/2010/main" val="3134479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90979F-CC28-96A4-2D49-7E800B03900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59D0F1F-64F2-E2A7-915D-BCE141BD82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189094FB-BFA2-A826-77BC-1B59E774E0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9B1F00A-9393-60C1-1503-ABA5FE36BFD7}"/>
              </a:ext>
            </a:extLst>
          </p:cNvPr>
          <p:cNvSpPr>
            <a:spLocks noGrp="1"/>
          </p:cNvSpPr>
          <p:nvPr>
            <p:ph type="dt" sz="half" idx="10"/>
          </p:nvPr>
        </p:nvSpPr>
        <p:spPr/>
        <p:txBody>
          <a:bodyPr/>
          <a:lstStyle/>
          <a:p>
            <a:fld id="{43276246-24B5-4C25-B5FB-B43030DA8F53}" type="datetimeFigureOut">
              <a:rPr lang="fr-FR" smtClean="0"/>
              <a:t>14/12/2023</a:t>
            </a:fld>
            <a:endParaRPr lang="fr-FR"/>
          </a:p>
        </p:txBody>
      </p:sp>
      <p:sp>
        <p:nvSpPr>
          <p:cNvPr id="6" name="Espace réservé du pied de page 5">
            <a:extLst>
              <a:ext uri="{FF2B5EF4-FFF2-40B4-BE49-F238E27FC236}">
                <a16:creationId xmlns:a16="http://schemas.microsoft.com/office/drawing/2014/main" id="{B521161A-BFCD-C489-7E0B-0B68575FCFA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C9B9616-E43B-8B73-958F-999027DEA580}"/>
              </a:ext>
            </a:extLst>
          </p:cNvPr>
          <p:cNvSpPr>
            <a:spLocks noGrp="1"/>
          </p:cNvSpPr>
          <p:nvPr>
            <p:ph type="sldNum" sz="quarter" idx="12"/>
          </p:nvPr>
        </p:nvSpPr>
        <p:spPr/>
        <p:txBody>
          <a:bodyPr/>
          <a:lstStyle/>
          <a:p>
            <a:fld id="{E6AE6736-12E9-4F5C-BEA8-F78AE50839FD}" type="slidenum">
              <a:rPr lang="fr-FR" smtClean="0"/>
              <a:t>‹N°›</a:t>
            </a:fld>
            <a:endParaRPr lang="fr-FR"/>
          </a:p>
        </p:txBody>
      </p:sp>
    </p:spTree>
    <p:extLst>
      <p:ext uri="{BB962C8B-B14F-4D97-AF65-F5344CB8AC3E}">
        <p14:creationId xmlns:p14="http://schemas.microsoft.com/office/powerpoint/2010/main" val="1195940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BA2EA2-6DAC-84BF-A7EA-685DD3CF82E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4CEE7E7-1144-3849-F87C-6D5BCFC0BC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78011DCF-E36F-444F-1D69-0B4901E447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5EB48E2-2854-F91D-0753-B7DE09670182}"/>
              </a:ext>
            </a:extLst>
          </p:cNvPr>
          <p:cNvSpPr>
            <a:spLocks noGrp="1"/>
          </p:cNvSpPr>
          <p:nvPr>
            <p:ph type="dt" sz="half" idx="10"/>
          </p:nvPr>
        </p:nvSpPr>
        <p:spPr/>
        <p:txBody>
          <a:bodyPr/>
          <a:lstStyle/>
          <a:p>
            <a:fld id="{43276246-24B5-4C25-B5FB-B43030DA8F53}" type="datetimeFigureOut">
              <a:rPr lang="fr-FR" smtClean="0"/>
              <a:t>14/12/2023</a:t>
            </a:fld>
            <a:endParaRPr lang="fr-FR"/>
          </a:p>
        </p:txBody>
      </p:sp>
      <p:sp>
        <p:nvSpPr>
          <p:cNvPr id="6" name="Espace réservé du pied de page 5">
            <a:extLst>
              <a:ext uri="{FF2B5EF4-FFF2-40B4-BE49-F238E27FC236}">
                <a16:creationId xmlns:a16="http://schemas.microsoft.com/office/drawing/2014/main" id="{914DA0ED-BB6C-AB43-E8D4-676963F9C17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1C05F66-0E0A-5D8D-5F64-5D56C9999DFA}"/>
              </a:ext>
            </a:extLst>
          </p:cNvPr>
          <p:cNvSpPr>
            <a:spLocks noGrp="1"/>
          </p:cNvSpPr>
          <p:nvPr>
            <p:ph type="sldNum" sz="quarter" idx="12"/>
          </p:nvPr>
        </p:nvSpPr>
        <p:spPr/>
        <p:txBody>
          <a:bodyPr/>
          <a:lstStyle/>
          <a:p>
            <a:fld id="{E6AE6736-12E9-4F5C-BEA8-F78AE50839FD}" type="slidenum">
              <a:rPr lang="fr-FR" smtClean="0"/>
              <a:t>‹N°›</a:t>
            </a:fld>
            <a:endParaRPr lang="fr-FR"/>
          </a:p>
        </p:txBody>
      </p:sp>
    </p:spTree>
    <p:extLst>
      <p:ext uri="{BB962C8B-B14F-4D97-AF65-F5344CB8AC3E}">
        <p14:creationId xmlns:p14="http://schemas.microsoft.com/office/powerpoint/2010/main" val="2353019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BA1FD78-4054-B86D-847D-3C2B9840C3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AF70C1D-DAEE-5777-D437-4FE10171DF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5E07485-B9EF-A81F-794E-080D471710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276246-24B5-4C25-B5FB-B43030DA8F53}" type="datetimeFigureOut">
              <a:rPr lang="fr-FR" smtClean="0"/>
              <a:t>14/12/2023</a:t>
            </a:fld>
            <a:endParaRPr lang="fr-FR"/>
          </a:p>
        </p:txBody>
      </p:sp>
      <p:sp>
        <p:nvSpPr>
          <p:cNvPr id="5" name="Espace réservé du pied de page 4">
            <a:extLst>
              <a:ext uri="{FF2B5EF4-FFF2-40B4-BE49-F238E27FC236}">
                <a16:creationId xmlns:a16="http://schemas.microsoft.com/office/drawing/2014/main" id="{383C0B8B-91B5-4913-EC68-7F946A0155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27B2BF0-C21F-1848-FBEB-3B55F89071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AE6736-12E9-4F5C-BEA8-F78AE50839FD}" type="slidenum">
              <a:rPr lang="fr-FR" smtClean="0"/>
              <a:t>‹N°›</a:t>
            </a:fld>
            <a:endParaRPr lang="fr-FR"/>
          </a:p>
        </p:txBody>
      </p:sp>
    </p:spTree>
    <p:extLst>
      <p:ext uri="{BB962C8B-B14F-4D97-AF65-F5344CB8AC3E}">
        <p14:creationId xmlns:p14="http://schemas.microsoft.com/office/powerpoint/2010/main" val="965073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DCD1EA-8875-19BD-E864-1C516B5369DE}"/>
              </a:ext>
            </a:extLst>
          </p:cNvPr>
          <p:cNvSpPr>
            <a:spLocks noGrp="1"/>
          </p:cNvSpPr>
          <p:nvPr>
            <p:ph type="title"/>
          </p:nvPr>
        </p:nvSpPr>
        <p:spPr>
          <a:xfrm>
            <a:off x="636104" y="134597"/>
            <a:ext cx="10812184" cy="973455"/>
          </a:xfrm>
        </p:spPr>
        <p:txBody>
          <a:bodyPr>
            <a:normAutofit fontScale="90000"/>
          </a:bodyPr>
          <a:lstStyle/>
          <a:p>
            <a:r>
              <a:rPr lang="fr-FR" sz="3600" b="1" dirty="0">
                <a:solidFill>
                  <a:srgbClr val="FF0000"/>
                </a:solidFill>
                <a:latin typeface="+mn-lt"/>
              </a:rPr>
              <a:t>Loi « industrie verte »</a:t>
            </a:r>
            <a:br>
              <a:rPr lang="fr-FR" sz="3600" b="1" dirty="0">
                <a:solidFill>
                  <a:srgbClr val="E41E13"/>
                </a:solidFill>
                <a:latin typeface="+mn-lt"/>
              </a:rPr>
            </a:br>
            <a:r>
              <a:rPr lang="fr-FR" dirty="0">
                <a:solidFill>
                  <a:srgbClr val="FF0000"/>
                </a:solidFill>
                <a:latin typeface="+mn-lt"/>
              </a:rPr>
              <a:t>n</a:t>
            </a:r>
            <a:r>
              <a:rPr lang="fr-FR" sz="3100" dirty="0">
                <a:solidFill>
                  <a:srgbClr val="FF0000"/>
                </a:solidFill>
                <a:latin typeface="+mn-lt"/>
              </a:rPr>
              <a:t>° 2023-973 du 23 octobre 2023</a:t>
            </a:r>
          </a:p>
        </p:txBody>
      </p:sp>
      <p:sp>
        <p:nvSpPr>
          <p:cNvPr id="3" name="Espace réservé du contenu 2">
            <a:extLst>
              <a:ext uri="{FF2B5EF4-FFF2-40B4-BE49-F238E27FC236}">
                <a16:creationId xmlns:a16="http://schemas.microsoft.com/office/drawing/2014/main" id="{FB747E76-2FBA-D8A5-6A62-65F7868B0C65}"/>
              </a:ext>
            </a:extLst>
          </p:cNvPr>
          <p:cNvSpPr>
            <a:spLocks noGrp="1"/>
          </p:cNvSpPr>
          <p:nvPr>
            <p:ph idx="1"/>
          </p:nvPr>
        </p:nvSpPr>
        <p:spPr>
          <a:xfrm>
            <a:off x="467833" y="1108052"/>
            <a:ext cx="11114567" cy="5615351"/>
          </a:xfrm>
        </p:spPr>
        <p:txBody>
          <a:bodyPr>
            <a:normAutofit fontScale="92500" lnSpcReduction="20000"/>
          </a:bodyPr>
          <a:lstStyle/>
          <a:p>
            <a:pPr>
              <a:buClr>
                <a:schemeClr val="tx2"/>
              </a:buClr>
              <a:buFont typeface="Wingdings" panose="05000000000000000000" pitchFamily="2" charset="2"/>
              <a:buChar char="q"/>
            </a:pPr>
            <a:r>
              <a:rPr lang="fr-FR" sz="2300" b="1" dirty="0">
                <a:solidFill>
                  <a:srgbClr val="FF0000"/>
                </a:solidFill>
              </a:rPr>
              <a:t> Abrogation de l’exception permettant l’application de tables différenciées pour les contrats de retraite supplémentaire d’entreprise (art 35, I, 1°)</a:t>
            </a:r>
          </a:p>
          <a:p>
            <a:pPr marL="265113" indent="0">
              <a:buNone/>
            </a:pPr>
            <a:r>
              <a:rPr lang="fr-FR" sz="1700" dirty="0">
                <a:solidFill>
                  <a:schemeClr val="tx1"/>
                </a:solidFill>
              </a:rPr>
              <a:t>Article L. 111-7 code des assurances : interdiction de </a:t>
            </a:r>
            <a:r>
              <a:rPr lang="fr-FR" sz="1700" i="1" dirty="0">
                <a:solidFill>
                  <a:schemeClr val="tx1"/>
                </a:solidFill>
              </a:rPr>
              <a:t>« toute discrimination directe ou indirecte fondée sur la prise en compte du sexe comme facteur dans le calcul des primes et des prestations ayant pour effet des différences en matière de primes et de prestations » </a:t>
            </a:r>
            <a:r>
              <a:rPr lang="fr-FR" sz="1700" dirty="0">
                <a:solidFill>
                  <a:schemeClr val="tx1"/>
                </a:solidFill>
              </a:rPr>
              <a:t>à l’exception des contrats </a:t>
            </a:r>
            <a:r>
              <a:rPr lang="fr-FR" sz="1700" i="1" dirty="0">
                <a:solidFill>
                  <a:schemeClr val="tx1"/>
                </a:solidFill>
              </a:rPr>
              <a:t>« conclus dans les conditions de l’article L. 911-1 du Code de la sécurité sociale ».</a:t>
            </a:r>
          </a:p>
          <a:p>
            <a:pPr marL="265113" indent="0">
              <a:buNone/>
            </a:pPr>
            <a:r>
              <a:rPr lang="fr-FR" sz="1700" dirty="0">
                <a:solidFill>
                  <a:schemeClr val="tx1"/>
                </a:solidFill>
              </a:rPr>
              <a:t>Abrogation de l’exception à compter du 24 octobre 2024 qui concerne : </a:t>
            </a:r>
          </a:p>
          <a:p>
            <a:pPr marL="288000" lvl="0" algn="just">
              <a:lnSpc>
                <a:spcPct val="115000"/>
              </a:lnSpc>
              <a:spcBef>
                <a:spcPts val="600"/>
              </a:spcBef>
              <a:spcAft>
                <a:spcPts val="1000"/>
              </a:spcAft>
              <a:buFont typeface="Wingdings" panose="05000000000000000000" pitchFamily="2" charset="2"/>
              <a:buChar char="§"/>
            </a:pPr>
            <a:r>
              <a:rPr lang="fr-FR" sz="1700" dirty="0">
                <a:solidFill>
                  <a:schemeClr val="tx1"/>
                </a:solidFill>
              </a:rPr>
              <a:t>-  les contrats conclus et les adhésions à des contrats d’assurance de groupe effectuées à compter de cette date ; </a:t>
            </a:r>
          </a:p>
          <a:p>
            <a:pPr marL="288000" lvl="0" algn="just">
              <a:lnSpc>
                <a:spcPct val="115000"/>
              </a:lnSpc>
              <a:spcBef>
                <a:spcPts val="600"/>
              </a:spcBef>
              <a:spcAft>
                <a:spcPts val="1000"/>
              </a:spcAft>
              <a:buFont typeface="Wingdings" panose="05000000000000000000" pitchFamily="2" charset="2"/>
              <a:buChar char="§"/>
            </a:pPr>
            <a:r>
              <a:rPr lang="fr-FR" sz="1700" dirty="0">
                <a:solidFill>
                  <a:schemeClr val="tx1"/>
                </a:solidFill>
              </a:rPr>
              <a:t>-  les contrats et les adhésions reconduits tacitement après cette même date. </a:t>
            </a:r>
          </a:p>
          <a:p>
            <a:pPr marL="288000" lvl="0" algn="just">
              <a:lnSpc>
                <a:spcPct val="115000"/>
              </a:lnSpc>
              <a:spcBef>
                <a:spcPts val="600"/>
              </a:spcBef>
              <a:spcAft>
                <a:spcPts val="1000"/>
              </a:spcAft>
              <a:buFont typeface="Wingdings" panose="05000000000000000000" pitchFamily="2" charset="2"/>
              <a:buChar char="§"/>
            </a:pPr>
            <a:r>
              <a:rPr lang="fr-FR" sz="1700" b="1" dirty="0">
                <a:solidFill>
                  <a:schemeClr val="tx1"/>
                </a:solidFill>
              </a:rPr>
              <a:t>Débat sur application dans le temps de cette mesure </a:t>
            </a:r>
            <a:r>
              <a:rPr lang="fr-FR" sz="1700" dirty="0">
                <a:solidFill>
                  <a:schemeClr val="tx1"/>
                </a:solidFill>
              </a:rPr>
              <a:t>pour contrats antérieurs à cette date avec avoirs non liquidés : </a:t>
            </a:r>
          </a:p>
          <a:p>
            <a:pPr marL="288000">
              <a:lnSpc>
                <a:spcPct val="115000"/>
              </a:lnSpc>
              <a:spcBef>
                <a:spcPts val="600"/>
              </a:spcBef>
              <a:spcAft>
                <a:spcPts val="1000"/>
              </a:spcAft>
              <a:buFont typeface="Wingdings" panose="05000000000000000000" pitchFamily="2" charset="2"/>
              <a:buChar char="§"/>
            </a:pPr>
            <a:r>
              <a:rPr lang="fr-FR" sz="1700" dirty="0">
                <a:solidFill>
                  <a:schemeClr val="tx1"/>
                </a:solidFill>
              </a:rPr>
              <a:t>- Soit on considère (vision juridique) que liquidation n’emporte pas une nouvelle adhésion =&gt; application des tables genrées pour liquidations afférentes à des adhésions antérieures au 24 octobre 2024</a:t>
            </a:r>
          </a:p>
          <a:p>
            <a:pPr marL="288000" lvl="0" algn="just">
              <a:lnSpc>
                <a:spcPct val="115000"/>
              </a:lnSpc>
              <a:spcBef>
                <a:spcPts val="600"/>
              </a:spcBef>
              <a:spcAft>
                <a:spcPts val="1000"/>
              </a:spcAft>
              <a:buFont typeface="Wingdings" panose="05000000000000000000" pitchFamily="2" charset="2"/>
              <a:buChar char="§"/>
            </a:pPr>
            <a:r>
              <a:rPr lang="fr-FR" sz="1700" dirty="0">
                <a:solidFill>
                  <a:schemeClr val="tx1"/>
                </a:solidFill>
              </a:rPr>
              <a:t>- soit on considère (vision technique) que la liquidation des droits vaut adhésion =&gt; application tables genrées écartées dès lors que liquidation post 24 octobre 2024</a:t>
            </a:r>
          </a:p>
          <a:p>
            <a:pPr marL="288000" lvl="0" algn="just">
              <a:lnSpc>
                <a:spcPct val="115000"/>
              </a:lnSpc>
              <a:spcBef>
                <a:spcPts val="600"/>
              </a:spcBef>
              <a:spcAft>
                <a:spcPts val="1000"/>
              </a:spcAft>
              <a:buFont typeface="Wingdings" panose="05000000000000000000" pitchFamily="2" charset="2"/>
              <a:buChar char="§"/>
            </a:pPr>
            <a:r>
              <a:rPr lang="fr-FR" sz="1700" b="1" dirty="0">
                <a:solidFill>
                  <a:schemeClr val="tx1"/>
                </a:solidFill>
              </a:rPr>
              <a:t>=&gt; DGT saisie fin octobre 2023</a:t>
            </a:r>
          </a:p>
          <a:p>
            <a:pPr marL="288000">
              <a:lnSpc>
                <a:spcPct val="115000"/>
              </a:lnSpc>
              <a:spcBef>
                <a:spcPts val="600"/>
              </a:spcBef>
              <a:spcAft>
                <a:spcPts val="1000"/>
              </a:spcAft>
              <a:buFont typeface="Wingdings" panose="05000000000000000000" pitchFamily="2" charset="2"/>
              <a:buChar char="§"/>
            </a:pPr>
            <a:r>
              <a:rPr lang="fr-FR" sz="1700" dirty="0">
                <a:solidFill>
                  <a:schemeClr val="tx1"/>
                </a:solidFill>
              </a:rPr>
              <a:t>=&gt; Quid des nouvelles tables utilisées? (si application tables féminines, baisse des prestations attendues pour les hommes de 12 % environ =&gt; gain technique assureur) </a:t>
            </a:r>
          </a:p>
          <a:p>
            <a:pPr marL="288000" lvl="0" algn="just">
              <a:lnSpc>
                <a:spcPct val="115000"/>
              </a:lnSpc>
              <a:spcBef>
                <a:spcPts val="600"/>
              </a:spcBef>
              <a:spcAft>
                <a:spcPts val="1000"/>
              </a:spcAft>
              <a:buFont typeface="Wingdings" panose="05000000000000000000" pitchFamily="2" charset="2"/>
              <a:buChar char="§"/>
            </a:pPr>
            <a:endParaRPr lang="fr-FR" sz="1700" b="1" dirty="0">
              <a:solidFill>
                <a:schemeClr val="tx1"/>
              </a:solidFill>
            </a:endParaRPr>
          </a:p>
          <a:p>
            <a:pPr marL="265113" indent="0">
              <a:buNone/>
            </a:pPr>
            <a:endParaRPr lang="fr-FR" sz="1700" i="1" dirty="0">
              <a:solidFill>
                <a:schemeClr val="tx1"/>
              </a:solidFill>
            </a:endParaRPr>
          </a:p>
        </p:txBody>
      </p:sp>
      <p:sp>
        <p:nvSpPr>
          <p:cNvPr id="4" name="Espace réservé du numéro de diapositive 3">
            <a:extLst>
              <a:ext uri="{FF2B5EF4-FFF2-40B4-BE49-F238E27FC236}">
                <a16:creationId xmlns:a16="http://schemas.microsoft.com/office/drawing/2014/main" id="{B3B54A88-5C1B-F862-498C-2ACDEE7F49E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105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fr-FR"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042791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DCD1EA-8875-19BD-E864-1C516B5369DE}"/>
              </a:ext>
            </a:extLst>
          </p:cNvPr>
          <p:cNvSpPr>
            <a:spLocks noGrp="1"/>
          </p:cNvSpPr>
          <p:nvPr>
            <p:ph type="title"/>
          </p:nvPr>
        </p:nvSpPr>
        <p:spPr>
          <a:xfrm>
            <a:off x="636104" y="134597"/>
            <a:ext cx="10812184" cy="973455"/>
          </a:xfrm>
        </p:spPr>
        <p:txBody>
          <a:bodyPr>
            <a:normAutofit fontScale="90000"/>
          </a:bodyPr>
          <a:lstStyle/>
          <a:p>
            <a:r>
              <a:rPr lang="fr-FR" sz="3600" b="1" dirty="0">
                <a:solidFill>
                  <a:srgbClr val="FF0000"/>
                </a:solidFill>
                <a:latin typeface="+mn-lt"/>
              </a:rPr>
              <a:t>Loi « industrie verte »</a:t>
            </a:r>
            <a:br>
              <a:rPr lang="fr-FR" sz="3600" b="1" dirty="0">
                <a:solidFill>
                  <a:srgbClr val="E41E13"/>
                </a:solidFill>
                <a:latin typeface="+mn-lt"/>
              </a:rPr>
            </a:br>
            <a:r>
              <a:rPr lang="fr-FR" sz="3100" dirty="0">
                <a:solidFill>
                  <a:srgbClr val="FF0000"/>
                </a:solidFill>
                <a:latin typeface="+mn-lt"/>
              </a:rPr>
              <a:t>n° 2023-973 du 23 octobre 2023</a:t>
            </a:r>
          </a:p>
        </p:txBody>
      </p:sp>
      <p:sp>
        <p:nvSpPr>
          <p:cNvPr id="3" name="Espace réservé du contenu 2">
            <a:extLst>
              <a:ext uri="{FF2B5EF4-FFF2-40B4-BE49-F238E27FC236}">
                <a16:creationId xmlns:a16="http://schemas.microsoft.com/office/drawing/2014/main" id="{FB747E76-2FBA-D8A5-6A62-65F7868B0C65}"/>
              </a:ext>
            </a:extLst>
          </p:cNvPr>
          <p:cNvSpPr>
            <a:spLocks noGrp="1"/>
          </p:cNvSpPr>
          <p:nvPr>
            <p:ph idx="1"/>
          </p:nvPr>
        </p:nvSpPr>
        <p:spPr>
          <a:xfrm>
            <a:off x="467833" y="1108052"/>
            <a:ext cx="11114567" cy="5615351"/>
          </a:xfrm>
        </p:spPr>
        <p:txBody>
          <a:bodyPr>
            <a:normAutofit fontScale="92500"/>
          </a:bodyPr>
          <a:lstStyle/>
          <a:p>
            <a:pPr>
              <a:buClr>
                <a:schemeClr val="tx2"/>
              </a:buClr>
              <a:buFont typeface="Wingdings" panose="05000000000000000000" pitchFamily="2" charset="2"/>
              <a:buChar char="q"/>
            </a:pPr>
            <a:r>
              <a:rPr lang="fr-FR" sz="2300" b="1" dirty="0">
                <a:solidFill>
                  <a:srgbClr val="FF0000"/>
                </a:solidFill>
              </a:rPr>
              <a:t> Transfert collectif des avoirs contrats 83 vers PERO (article 38)</a:t>
            </a:r>
          </a:p>
          <a:p>
            <a:pPr marL="0" indent="0">
              <a:buClr>
                <a:schemeClr val="tx2"/>
              </a:buClr>
              <a:buNone/>
            </a:pPr>
            <a:r>
              <a:rPr lang="fr-FR" sz="2000" dirty="0">
                <a:solidFill>
                  <a:schemeClr val="tx1"/>
                </a:solidFill>
              </a:rPr>
              <a:t>Nouvel alinéa IV </a:t>
            </a:r>
            <a:r>
              <a:rPr lang="fr-FR" sz="2000" i="1" dirty="0">
                <a:solidFill>
                  <a:schemeClr val="tx1"/>
                </a:solidFill>
              </a:rPr>
              <a:t>bis </a:t>
            </a:r>
            <a:r>
              <a:rPr lang="fr-FR" sz="2000" dirty="0">
                <a:solidFill>
                  <a:schemeClr val="tx1"/>
                </a:solidFill>
              </a:rPr>
              <a:t>de l'article L. 224-40 du code monétaire et financier:</a:t>
            </a:r>
          </a:p>
          <a:p>
            <a:pPr marL="180000" indent="0">
              <a:buClr>
                <a:schemeClr val="tx2"/>
              </a:buClr>
              <a:buNone/>
            </a:pPr>
            <a:r>
              <a:rPr lang="fr-FR" sz="2000" i="1" dirty="0">
                <a:solidFill>
                  <a:schemeClr val="tx1"/>
                </a:solidFill>
              </a:rPr>
              <a:t>« Sous réserve de stipulations contractuelles contraires, l'entreprise souscriptrice d'un contrat mentionné au 7° du I </a:t>
            </a:r>
            <a:r>
              <a:rPr lang="fr-FR" sz="2000" b="1" i="1" dirty="0">
                <a:solidFill>
                  <a:schemeClr val="tx1"/>
                </a:solidFill>
              </a:rPr>
              <a:t>peut décider, selon l'une des modalités fixées à l'article L. 911-1 du code de la sécurité sociale, de transférer collectivement les droits en cours d'acquisition dans un plan d'épargne retraite d'entreprise </a:t>
            </a:r>
            <a:r>
              <a:rPr lang="fr-FR" sz="2000" i="1" dirty="0">
                <a:solidFill>
                  <a:schemeClr val="tx1"/>
                </a:solidFill>
              </a:rPr>
              <a:t>obligatoire mentionné à l'article L. 224-23 du présent code. </a:t>
            </a:r>
            <a:r>
              <a:rPr lang="fr-FR" sz="2000" b="1" i="1" dirty="0">
                <a:solidFill>
                  <a:schemeClr val="tx1"/>
                </a:solidFill>
              </a:rPr>
              <a:t>L'entreprise informe les salariés adhérents au contrat des conséquences de ce transfert, des caractéristiques du nouveau plan et des différences entre celui-ci et le plan transféré</a:t>
            </a:r>
            <a:r>
              <a:rPr lang="fr-FR" sz="2000" i="1" dirty="0">
                <a:solidFill>
                  <a:schemeClr val="tx1"/>
                </a:solidFill>
              </a:rPr>
              <a:t>. Le contrat peut prévoir de réduire la valeur de transfert, dans des conditions et des limites fixées par décret, dans le cas où le droit de transfert des provisions mathématiques excède la quote-part de l'actif qui les représente. Ce décret fixe le délai dans lequel doit intervenir ce transfert. »</a:t>
            </a:r>
          </a:p>
          <a:p>
            <a:pPr marL="265113" indent="0">
              <a:buNone/>
            </a:pPr>
            <a:r>
              <a:rPr lang="fr-FR" sz="1700" i="1" dirty="0">
                <a:solidFill>
                  <a:schemeClr val="tx1"/>
                </a:solidFill>
              </a:rPr>
              <a:t>NB: mesure souhaitée en parallèle de ce que la loi PACTE avait prévu pour les transferts PERCO vers PERCOL, Attention toutefois, si les règles applicables à ce transfert prévoient également un choix entre le recours à un accord ou à une décision unilatérale, l’article L. 3334-2 du Code du travail prévoit néanmoins une obligation de négocier en amont pour les entreprises dotées d’un CSE ou d’un délégué syndical, ce qui n’est pas le cas du formalisme L. 911-1 CSS. En conséquence, même si la loi l’autorise, la question de l’opportunité de recourir à la décision unilatérale pour procéder au transfert collectif par se pose.</a:t>
            </a:r>
          </a:p>
          <a:p>
            <a:pPr marL="265113" indent="0">
              <a:buNone/>
            </a:pPr>
            <a:r>
              <a:rPr lang="fr-FR" sz="1700" b="1" dirty="0">
                <a:solidFill>
                  <a:srgbClr val="FF0000"/>
                </a:solidFill>
              </a:rPr>
              <a:t>DUE risquée si transfert concerne les droits de salariés ayant quitté l’entreprise? Quid d’un transfert collectif par DUE avec possibilité pour le salarié de refuser?</a:t>
            </a:r>
          </a:p>
          <a:p>
            <a:pPr marL="265113" indent="0">
              <a:buNone/>
            </a:pPr>
            <a:endParaRPr lang="fr-FR" sz="1700" i="1" dirty="0">
              <a:solidFill>
                <a:schemeClr val="tx1"/>
              </a:solidFill>
            </a:endParaRPr>
          </a:p>
        </p:txBody>
      </p:sp>
      <p:sp>
        <p:nvSpPr>
          <p:cNvPr id="4" name="Espace réservé du numéro de diapositive 3">
            <a:extLst>
              <a:ext uri="{FF2B5EF4-FFF2-40B4-BE49-F238E27FC236}">
                <a16:creationId xmlns:a16="http://schemas.microsoft.com/office/drawing/2014/main" id="{B3B54A88-5C1B-F862-498C-2ACDEE7F49E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105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fr-FR"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238865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596</Words>
  <Application>Microsoft Office PowerPoint</Application>
  <PresentationFormat>Grand écran</PresentationFormat>
  <Paragraphs>21</Paragraphs>
  <Slides>2</Slides>
  <Notes>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vt:i4>
      </vt:variant>
    </vt:vector>
  </HeadingPairs>
  <TitlesOfParts>
    <vt:vector size="7" baseType="lpstr">
      <vt:lpstr>Arial</vt:lpstr>
      <vt:lpstr>Calibri</vt:lpstr>
      <vt:lpstr>Calibri Light</vt:lpstr>
      <vt:lpstr>Wingdings</vt:lpstr>
      <vt:lpstr>Thème Office</vt:lpstr>
      <vt:lpstr>Loi « industrie verte » n° 2023-973 du 23 octobre 2023</vt:lpstr>
      <vt:lpstr>Loi « industrie verte » n° 2023-973 du 23 octobre 2023</vt:lpstr>
    </vt:vector>
  </TitlesOfParts>
  <Company>CAPSTAN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Loi « industrie verte » n° 2023-973 du 23 octobre 2023</dc:title>
  <dc:creator>Julie JACOTOT</dc:creator>
  <cp:lastModifiedBy>Julie JACOTOT</cp:lastModifiedBy>
  <cp:revision>1</cp:revision>
  <dcterms:created xsi:type="dcterms:W3CDTF">2023-12-14T15:02:41Z</dcterms:created>
  <dcterms:modified xsi:type="dcterms:W3CDTF">2023-12-14T15:40:01Z</dcterms:modified>
</cp:coreProperties>
</file>