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7" r:id="rId2"/>
    <p:sldId id="664" r:id="rId3"/>
    <p:sldId id="2746" r:id="rId4"/>
    <p:sldId id="672" r:id="rId5"/>
    <p:sldId id="37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A6831-1E74-BAED-5CB7-8E43DF1C210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4AD86C9-2C5C-5B90-BEF9-9716D8A424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069631C-C369-6F65-79CE-36EF6B8F7A46}"/>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B31D7843-C1B9-AEA6-1372-83D3D39C74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6D881A3-5C81-F48C-1137-2B2300B0C6CA}"/>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36750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CC7A0-D3B8-0A7F-E211-1D3659281EB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80BB8EF-2C57-48C2-393F-98BDBC4E340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847CAF-5B32-CBB9-FDE9-B1F73D454529}"/>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08A6422B-1F5E-AD31-3432-CE476B0257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384E27-8291-9C2C-CAEC-16D7F7E52846}"/>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343750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724EAE-364A-BEAC-2D39-EB98708484E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9434871-29FB-A511-F251-092CA38EAFC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50555C-A871-0FE3-2EEE-C874A9E37CAB}"/>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0CA03942-9311-ABFC-0405-88FA2B12706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CCCC7C9-CFA7-83E2-86FC-75231CDB4517}"/>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925660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e 1 colonn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l" defTabSz="914400" rtl="0" eaLnBrk="1" latinLnBrk="0" hangingPunct="1">
              <a:lnSpc>
                <a:spcPct val="9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Tree>
    <p:extLst>
      <p:ext uri="{BB962C8B-B14F-4D97-AF65-F5344CB8AC3E}">
        <p14:creationId xmlns:p14="http://schemas.microsoft.com/office/powerpoint/2010/main" val="412027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C3350-B706-85D7-1CEE-1F41334623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5CA162-203F-ED0C-1255-11FBC0A1960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49E0C5-C225-CE00-6691-93AF77A513AD}"/>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76DDF3F6-E4E9-AAC0-7140-C5B22C05BF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74D1F4-49DE-0480-BA83-A25DF3A76FEE}"/>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199347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F1EC45-CEA1-1BD1-265F-B3316AC2FC8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75D8759-9599-B376-7405-DD651145C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3859B29-EA3F-101E-32F8-B080C8E1EA54}"/>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04DE8927-1666-A8A1-65F0-5847F07BFA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B16EBB-3EBC-0F4B-6380-D2383ABFC31B}"/>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255425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DC16EE-75C1-1FA4-6A19-FA81E7BDA20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158A133-DE97-1FAC-77FD-26D7EA9A692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C554478-0C0C-02E1-6E81-59523219108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AC6F82B-E382-A607-95A3-50D0A35F50BB}"/>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6" name="Espace réservé du pied de page 5">
            <a:extLst>
              <a:ext uri="{FF2B5EF4-FFF2-40B4-BE49-F238E27FC236}">
                <a16:creationId xmlns:a16="http://schemas.microsoft.com/office/drawing/2014/main" id="{6E9D6C9D-B6AA-E451-1A22-DBF55549B4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5D66C7-8775-40AD-D161-D7B887BD7380}"/>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395039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218DC-0C0E-034A-B2B8-9A5F791EDA4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33A117B-1E7D-44F3-CB0D-3F1A84AA1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A32DCB-8AFD-D7B1-8D7D-45EC4CFB04F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7C112AD-E600-E24B-13E3-2DB807618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CC0C712-1B2A-7AFA-88B6-A7AF895ACDD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13852BF-2A09-AC2F-B4AC-0C055A43B63B}"/>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8" name="Espace réservé du pied de page 7">
            <a:extLst>
              <a:ext uri="{FF2B5EF4-FFF2-40B4-BE49-F238E27FC236}">
                <a16:creationId xmlns:a16="http://schemas.microsoft.com/office/drawing/2014/main" id="{D3A24A5A-4DE6-39FF-D9F3-126ED134646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520C358-21F2-11ED-B31F-C26B268FA856}"/>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319970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C92F4-70C8-7816-82B9-24F62CC5F6B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D360003-026E-8A80-2663-7134553513E4}"/>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4" name="Espace réservé du pied de page 3">
            <a:extLst>
              <a:ext uri="{FF2B5EF4-FFF2-40B4-BE49-F238E27FC236}">
                <a16:creationId xmlns:a16="http://schemas.microsoft.com/office/drawing/2014/main" id="{9D4C6B91-708D-E540-F368-D40E1AD7CAD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B3A7183-2041-44B7-41B1-30EB929880E2}"/>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243698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80C42EE-8929-A50F-A588-BE619D2192CD}"/>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3" name="Espace réservé du pied de page 2">
            <a:extLst>
              <a:ext uri="{FF2B5EF4-FFF2-40B4-BE49-F238E27FC236}">
                <a16:creationId xmlns:a16="http://schemas.microsoft.com/office/drawing/2014/main" id="{F9BF1319-78C0-5F8F-178E-F5860CAEDF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32EF0B2-C5D2-817E-F075-A6E67220E29A}"/>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78725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339E19-7010-1C49-C1D8-A9D2BF3CEAD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A68CD2F-A590-F921-C537-9DF4EF637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97D5DCA-F181-A6AF-DCDA-FC22261EF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9989A78-1BE0-E79F-FF3A-587D9A4C12B9}"/>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6" name="Espace réservé du pied de page 5">
            <a:extLst>
              <a:ext uri="{FF2B5EF4-FFF2-40B4-BE49-F238E27FC236}">
                <a16:creationId xmlns:a16="http://schemas.microsoft.com/office/drawing/2014/main" id="{14B08B17-F3CC-CB50-6A9D-F1567BAF5A2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1D2A674-15E5-D415-9E75-7D5EF967664F}"/>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251396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C5048-255E-3AFC-C03B-CB1D02FF41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795ECD0-FC43-FD00-405B-11FBE75CD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C9CE9AF-41A3-CA78-7F5E-FD97326CA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BE39F0-3E53-3E53-29BB-79450B4AF448}"/>
              </a:ext>
            </a:extLst>
          </p:cNvPr>
          <p:cNvSpPr>
            <a:spLocks noGrp="1"/>
          </p:cNvSpPr>
          <p:nvPr>
            <p:ph type="dt" sz="half" idx="10"/>
          </p:nvPr>
        </p:nvSpPr>
        <p:spPr/>
        <p:txBody>
          <a:bodyPr/>
          <a:lstStyle/>
          <a:p>
            <a:fld id="{5A55F820-BEED-4F58-B9B8-346F80BD2EB1}" type="datetimeFigureOut">
              <a:rPr lang="fr-FR" smtClean="0"/>
              <a:t>14/12/2023</a:t>
            </a:fld>
            <a:endParaRPr lang="fr-FR"/>
          </a:p>
        </p:txBody>
      </p:sp>
      <p:sp>
        <p:nvSpPr>
          <p:cNvPr id="6" name="Espace réservé du pied de page 5">
            <a:extLst>
              <a:ext uri="{FF2B5EF4-FFF2-40B4-BE49-F238E27FC236}">
                <a16:creationId xmlns:a16="http://schemas.microsoft.com/office/drawing/2014/main" id="{30F38E22-571A-D23D-93A7-19AA4AA7D47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E2533BB-8D91-7920-8781-4641CE2A5C90}"/>
              </a:ext>
            </a:extLst>
          </p:cNvPr>
          <p:cNvSpPr>
            <a:spLocks noGrp="1"/>
          </p:cNvSpPr>
          <p:nvPr>
            <p:ph type="sldNum" sz="quarter" idx="12"/>
          </p:nvPr>
        </p:nvSpPr>
        <p:spPr/>
        <p:txBody>
          <a:bodyPr/>
          <a:lstStyle/>
          <a:p>
            <a:fld id="{D8E53E85-0FBC-40FC-97EF-813735E078CF}" type="slidenum">
              <a:rPr lang="fr-FR" smtClean="0"/>
              <a:t>‹N°›</a:t>
            </a:fld>
            <a:endParaRPr lang="fr-FR"/>
          </a:p>
        </p:txBody>
      </p:sp>
    </p:spTree>
    <p:extLst>
      <p:ext uri="{BB962C8B-B14F-4D97-AF65-F5344CB8AC3E}">
        <p14:creationId xmlns:p14="http://schemas.microsoft.com/office/powerpoint/2010/main" val="38650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005A82-15F1-3FE1-CD41-3D95C642F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F3441F4-BEA0-C8E1-7F43-92CE6F51B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6BD97A-7B22-2976-450A-8ED83CD20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5F820-BEED-4F58-B9B8-346F80BD2EB1}" type="datetimeFigureOut">
              <a:rPr lang="fr-FR" smtClean="0"/>
              <a:t>14/12/2023</a:t>
            </a:fld>
            <a:endParaRPr lang="fr-FR"/>
          </a:p>
        </p:txBody>
      </p:sp>
      <p:sp>
        <p:nvSpPr>
          <p:cNvPr id="5" name="Espace réservé du pied de page 4">
            <a:extLst>
              <a:ext uri="{FF2B5EF4-FFF2-40B4-BE49-F238E27FC236}">
                <a16:creationId xmlns:a16="http://schemas.microsoft.com/office/drawing/2014/main" id="{7F8A1A8D-1297-6E74-C2CC-6F9648D8DD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860A2FC-81AB-3294-49A1-C9B32CF6AB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53E85-0FBC-40FC-97EF-813735E078CF}" type="slidenum">
              <a:rPr lang="fr-FR" smtClean="0"/>
              <a:t>‹N°›</a:t>
            </a:fld>
            <a:endParaRPr lang="fr-FR"/>
          </a:p>
        </p:txBody>
      </p:sp>
    </p:spTree>
    <p:extLst>
      <p:ext uri="{BB962C8B-B14F-4D97-AF65-F5344CB8AC3E}">
        <p14:creationId xmlns:p14="http://schemas.microsoft.com/office/powerpoint/2010/main" val="2057831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16065-ED20-5035-8267-6E45703F3356}"/>
              </a:ext>
            </a:extLst>
          </p:cNvPr>
          <p:cNvSpPr>
            <a:spLocks noGrp="1"/>
          </p:cNvSpPr>
          <p:nvPr>
            <p:ph type="title"/>
          </p:nvPr>
        </p:nvSpPr>
        <p:spPr>
          <a:xfrm>
            <a:off x="514350" y="296546"/>
            <a:ext cx="10839450" cy="741680"/>
          </a:xfrm>
        </p:spPr>
        <p:txBody>
          <a:bodyPr>
            <a:normAutofit fontScale="90000"/>
          </a:bodyPr>
          <a:lstStyle/>
          <a:p>
            <a:br>
              <a:rPr kumimoji="0" lang="fr-FR" sz="2100" b="1" i="0" u="none" strike="noStrike" kern="1200" cap="none" spc="0" normalizeH="0" baseline="0" noProof="0" dirty="0">
                <a:ln>
                  <a:noFill/>
                </a:ln>
                <a:solidFill>
                  <a:schemeClr val="accent1"/>
                </a:solidFill>
                <a:effectLst/>
                <a:uLnTx/>
                <a:uFillTx/>
                <a:latin typeface="Corbel"/>
                <a:ea typeface="+mj-ea"/>
                <a:cs typeface="+mj-cs"/>
              </a:rPr>
            </a:br>
            <a:r>
              <a:rPr kumimoji="0" lang="fr-FR" sz="3100" b="1" i="0" u="none" strike="noStrike" kern="1200" cap="none" spc="0" normalizeH="0" baseline="0" noProof="0" dirty="0">
                <a:ln>
                  <a:noFill/>
                </a:ln>
                <a:effectLst/>
                <a:uLnTx/>
                <a:uFillTx/>
                <a:latin typeface="Corbel"/>
                <a:ea typeface="+mj-ea"/>
                <a:cs typeface="+mj-cs"/>
              </a:rPr>
              <a:t>Article 2 de la loi « Evin »: la souscription du contrat</a:t>
            </a:r>
            <a:br>
              <a:rPr kumimoji="0" lang="fr-FR" sz="2100" b="1" i="0" u="none" strike="noStrike" kern="1200" cap="none" spc="0" normalizeH="0" baseline="0" noProof="0" dirty="0">
                <a:ln>
                  <a:noFill/>
                </a:ln>
                <a:solidFill>
                  <a:schemeClr val="accent1"/>
                </a:solidFill>
                <a:effectLst/>
                <a:uLnTx/>
                <a:uFillTx/>
                <a:latin typeface="Corbel"/>
                <a:ea typeface="+mj-ea"/>
                <a:cs typeface="+mj-cs"/>
              </a:rPr>
            </a:br>
            <a:br>
              <a:rPr kumimoji="0" lang="fr-FR" sz="2100" b="1" i="0" u="none" strike="noStrike" kern="1200" cap="none" spc="0" normalizeH="0" baseline="0" noProof="0" dirty="0">
                <a:ln>
                  <a:noFill/>
                </a:ln>
                <a:solidFill>
                  <a:schemeClr val="accent1"/>
                </a:solidFill>
                <a:effectLst/>
                <a:uLnTx/>
                <a:uFillTx/>
                <a:latin typeface="Corbel"/>
                <a:ea typeface="+mj-ea"/>
                <a:cs typeface="+mj-cs"/>
              </a:rPr>
            </a:br>
            <a:br>
              <a:rPr kumimoji="0" lang="fr-FR" sz="2100" b="1" i="0" u="none" strike="noStrike" kern="1200" cap="none" spc="0" normalizeH="0" baseline="0" noProof="0" dirty="0">
                <a:ln>
                  <a:noFill/>
                </a:ln>
                <a:solidFill>
                  <a:schemeClr val="accent1"/>
                </a:solidFill>
                <a:effectLst/>
                <a:uLnTx/>
                <a:uFillTx/>
                <a:latin typeface="Corbel"/>
                <a:ea typeface="+mj-ea"/>
                <a:cs typeface="+mj-cs"/>
              </a:rPr>
            </a:br>
            <a:endParaRPr kumimoji="0" lang="fr-FR" sz="2100" b="1" i="0" u="none" strike="noStrike" kern="1200" cap="none" spc="0" normalizeH="0" baseline="0" noProof="0" dirty="0">
              <a:ln>
                <a:noFill/>
              </a:ln>
              <a:solidFill>
                <a:schemeClr val="bg2">
                  <a:lumMod val="50000"/>
                </a:schemeClr>
              </a:solidFill>
              <a:effectLst/>
              <a:uLnTx/>
              <a:uFillTx/>
              <a:latin typeface="Corbel"/>
              <a:ea typeface="+mj-ea"/>
              <a:cs typeface="+mj-cs"/>
            </a:endParaRPr>
          </a:p>
        </p:txBody>
      </p:sp>
      <p:sp>
        <p:nvSpPr>
          <p:cNvPr id="4" name="Espace réservé du numéro de diapositive 3">
            <a:extLst>
              <a:ext uri="{FF2B5EF4-FFF2-40B4-BE49-F238E27FC236}">
                <a16:creationId xmlns:a16="http://schemas.microsoft.com/office/drawing/2014/main" id="{EF93F37C-6265-E437-F028-5585FCBC7F64}"/>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Corbe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fr-FR" sz="1050" b="0" i="0" u="none" strike="noStrike" kern="1200" cap="none" spc="0" normalizeH="0" baseline="0" noProof="0" dirty="0">
              <a:ln>
                <a:noFill/>
              </a:ln>
              <a:solidFill>
                <a:prstClr val="white"/>
              </a:solidFill>
              <a:effectLst/>
              <a:uLnTx/>
              <a:uFillTx/>
              <a:latin typeface="Corbel"/>
              <a:ea typeface="+mn-ea"/>
              <a:cs typeface="+mn-cs"/>
            </a:endParaRPr>
          </a:p>
        </p:txBody>
      </p:sp>
      <p:sp>
        <p:nvSpPr>
          <p:cNvPr id="3" name="Rectangle 2">
            <a:extLst>
              <a:ext uri="{FF2B5EF4-FFF2-40B4-BE49-F238E27FC236}">
                <a16:creationId xmlns:a16="http://schemas.microsoft.com/office/drawing/2014/main" id="{16AE9F2C-95F1-0340-6557-5383FEBC34A6}"/>
              </a:ext>
            </a:extLst>
          </p:cNvPr>
          <p:cNvSpPr txBox="1">
            <a:spLocks noChangeArrowheads="1"/>
          </p:cNvSpPr>
          <p:nvPr/>
        </p:nvSpPr>
        <p:spPr>
          <a:xfrm>
            <a:off x="752420" y="1387218"/>
            <a:ext cx="10526478" cy="48980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2925" marR="0" lvl="1" indent="-542925" algn="just" defTabSz="914400" rtl="0" eaLnBrk="1" fontAlgn="base" latinLnBrk="0" hangingPunct="1">
              <a:lnSpc>
                <a:spcPct val="130000"/>
              </a:lnSpc>
              <a:spcBef>
                <a:spcPts val="1000"/>
              </a:spcBef>
              <a:spcAft>
                <a:spcPct val="0"/>
              </a:spcAft>
              <a:buClr>
                <a:srgbClr val="E42713"/>
              </a:buClr>
              <a:buSzPct val="125000"/>
              <a:buFont typeface="Wingdings" panose="05000000000000000000" pitchFamily="2" charset="2"/>
              <a:buChar char="q"/>
              <a:tabLst>
                <a:tab pos="539750" algn="l"/>
              </a:tabLst>
              <a:defRPr/>
            </a:pPr>
            <a:r>
              <a:rPr kumimoji="0" lang="fr-FR" altLang="fr-FR" sz="1800" b="1" i="0" u="none" strike="noStrike" kern="1200" cap="none" spc="0" normalizeH="0" baseline="0" noProof="0" dirty="0">
                <a:ln>
                  <a:noFill/>
                </a:ln>
                <a:solidFill>
                  <a:srgbClr val="FF0000"/>
                </a:solidFill>
                <a:effectLst/>
                <a:uLnTx/>
                <a:uFillTx/>
                <a:latin typeface="Corbel"/>
                <a:ea typeface="+mn-ea"/>
                <a:cs typeface="+mn-cs"/>
              </a:rPr>
              <a:t> Article 2 de la loi « Évin » :</a:t>
            </a:r>
          </a:p>
          <a:p>
            <a:pPr marL="714375" marR="0" lvl="1" indent="0" algn="just" defTabSz="914400" rtl="0" eaLnBrk="1" fontAlgn="base" latinLnBrk="0" hangingPunct="1">
              <a:lnSpc>
                <a:spcPct val="90000"/>
              </a:lnSpc>
              <a:spcBef>
                <a:spcPts val="1088"/>
              </a:spcBef>
              <a:spcAft>
                <a:spcPct val="0"/>
              </a:spcAft>
              <a:buClr>
                <a:srgbClr val="53534D"/>
              </a:buClr>
              <a:buSzPct val="125000"/>
              <a:buFont typeface="Arial" panose="020B0604020202020204" pitchFamily="34" charset="0"/>
              <a:buNone/>
              <a:tabLst>
                <a:tab pos="85725" algn="l"/>
              </a:tabLst>
              <a:defRPr/>
            </a:pPr>
            <a:r>
              <a:rPr kumimoji="0" lang="fr-FR" altLang="fr-FR" sz="1600" b="0" i="0" u="none" strike="noStrike" kern="1200" cap="none" spc="0" normalizeH="0" baseline="0" noProof="0" dirty="0">
                <a:ln>
                  <a:noFill/>
                </a:ln>
                <a:solidFill>
                  <a:prstClr val="black"/>
                </a:solidFill>
                <a:effectLst/>
                <a:uLnTx/>
                <a:uFillTx/>
                <a:latin typeface="Corbel"/>
                <a:ea typeface="+mn-ea"/>
                <a:cs typeface="+mn-cs"/>
              </a:rPr>
              <a:t>«</a:t>
            </a:r>
            <a:r>
              <a:rPr kumimoji="0" lang="fr-FR" altLang="fr-FR" sz="1400" b="0" i="0" u="none" strike="noStrike" kern="1200" cap="none" spc="0" normalizeH="0" baseline="0" noProof="0" dirty="0">
                <a:ln>
                  <a:noFill/>
                </a:ln>
                <a:solidFill>
                  <a:prstClr val="black"/>
                </a:solidFill>
                <a:effectLst/>
                <a:uLnTx/>
                <a:uFillTx/>
                <a:latin typeface="Corbel"/>
                <a:ea typeface="+mn-ea"/>
                <a:cs typeface="+mn-cs"/>
              </a:rPr>
              <a:t> </a:t>
            </a:r>
            <a:r>
              <a:rPr kumimoji="0" lang="fr-FR" altLang="fr-FR" sz="1400" b="0" i="1" u="none" strike="noStrike" kern="1200" cap="none" spc="0" normalizeH="0" baseline="0" noProof="0" dirty="0">
                <a:ln>
                  <a:noFill/>
                </a:ln>
                <a:solidFill>
                  <a:prstClr val="black"/>
                </a:solidFill>
                <a:effectLst/>
                <a:uLnTx/>
                <a:uFillTx/>
                <a:latin typeface="Corbel"/>
                <a:ea typeface="+mn-ea"/>
                <a:cs typeface="+mn-cs"/>
              </a:rPr>
              <a:t>Lorsque des </a:t>
            </a:r>
            <a:r>
              <a:rPr kumimoji="0" lang="fr-FR" altLang="fr-FR" sz="1400" b="0" i="1" u="sng" strike="noStrike" kern="1200" cap="none" spc="0" normalizeH="0" baseline="0" noProof="0" dirty="0">
                <a:ln>
                  <a:noFill/>
                </a:ln>
                <a:solidFill>
                  <a:prstClr val="black"/>
                </a:solidFill>
                <a:effectLst/>
                <a:uLnTx/>
                <a:uFillTx/>
                <a:latin typeface="Corbel"/>
                <a:ea typeface="+mn-ea"/>
                <a:cs typeface="+mn-cs"/>
              </a:rPr>
              <a:t>salariés</a:t>
            </a:r>
            <a:r>
              <a:rPr kumimoji="0" lang="fr-FR" altLang="fr-FR" sz="1400" b="0" i="1" u="none" strike="noStrike" kern="1200" cap="none" spc="0" normalizeH="0" baseline="0" noProof="0" dirty="0">
                <a:ln>
                  <a:noFill/>
                </a:ln>
                <a:solidFill>
                  <a:prstClr val="black"/>
                </a:solidFill>
                <a:effectLst/>
                <a:uLnTx/>
                <a:uFillTx/>
                <a:latin typeface="Corbel"/>
                <a:ea typeface="+mn-ea"/>
                <a:cs typeface="+mn-cs"/>
              </a:rPr>
              <a:t> sont garantis collectivement, soit sur la base d'une convention ou d'un accord collectif, soit à la suite de la ratification par la majorité des intéressés d'un projet d'accord proposé par le chef d'entreprise, soit par décision unilatérale de l'employeur, contre le risque décès, les risques portant atteinte à l'intégrité physique de la personne ou liés à la maternité ou les risques d'incapacité de travail ou d'invalidité, </a:t>
            </a:r>
            <a:r>
              <a:rPr kumimoji="0" lang="fr-FR" altLang="fr-FR" sz="1400" b="1" i="1" u="none" strike="noStrike" kern="1200" cap="none" spc="0" normalizeH="0" baseline="0" noProof="0" dirty="0">
                <a:ln>
                  <a:noFill/>
                </a:ln>
                <a:solidFill>
                  <a:prstClr val="black"/>
                </a:solidFill>
                <a:effectLst/>
                <a:uLnTx/>
                <a:uFillTx/>
                <a:latin typeface="Corbel"/>
                <a:ea typeface="+mn-ea"/>
                <a:cs typeface="+mn-cs"/>
              </a:rPr>
              <a:t>l'organisme qui délivre sa garantie prend en charge les suites des états pathologiques survenus antérieurement à la souscription du contrat ou de la convention ou à l'adhésion à ceux-ci, sous réserve des sanctions prévues en cas de fausse déclaration</a:t>
            </a:r>
            <a:r>
              <a:rPr kumimoji="0" lang="fr-FR" altLang="fr-FR" sz="1400" b="0" i="1" u="none" strike="noStrike" kern="1200" cap="none" spc="0" normalizeH="0" baseline="0" noProof="0" dirty="0">
                <a:ln>
                  <a:noFill/>
                </a:ln>
                <a:solidFill>
                  <a:prstClr val="black"/>
                </a:solidFill>
                <a:effectLst/>
                <a:uLnTx/>
                <a:uFillTx/>
                <a:latin typeface="Corbel"/>
                <a:ea typeface="+mn-ea"/>
                <a:cs typeface="+mn-cs"/>
              </a:rPr>
              <a:t>. </a:t>
            </a:r>
          </a:p>
          <a:p>
            <a:pPr marL="714375" marR="0" lvl="1" indent="0" algn="just" defTabSz="914400" rtl="0" eaLnBrk="1" fontAlgn="base" latinLnBrk="0" hangingPunct="1">
              <a:lnSpc>
                <a:spcPct val="90000"/>
              </a:lnSpc>
              <a:spcBef>
                <a:spcPts val="1088"/>
              </a:spcBef>
              <a:spcAft>
                <a:spcPct val="0"/>
              </a:spcAft>
              <a:buClr>
                <a:srgbClr val="53534D"/>
              </a:buClr>
              <a:buSzPct val="125000"/>
              <a:buFont typeface="Arial" panose="020B0604020202020204" pitchFamily="34" charset="0"/>
              <a:buNone/>
              <a:tabLst>
                <a:tab pos="85725" algn="l"/>
              </a:tabLst>
              <a:defRPr/>
            </a:pPr>
            <a:r>
              <a:rPr kumimoji="0" lang="fr-FR" altLang="fr-FR" sz="1400" b="0" i="1" u="none" strike="noStrike" kern="1200" cap="none" spc="0" normalizeH="0" baseline="0" noProof="0" dirty="0">
                <a:ln>
                  <a:noFill/>
                </a:ln>
                <a:solidFill>
                  <a:prstClr val="black"/>
                </a:solidFill>
                <a:effectLst/>
                <a:uLnTx/>
                <a:uFillTx/>
                <a:latin typeface="Corbel"/>
                <a:ea typeface="+mn-ea"/>
                <a:cs typeface="+mn-cs"/>
              </a:rPr>
              <a:t>Aucune pathologie ou affection qui ouvre droit au service des prestations en nature de l'assurance maladie du régime général de sécurité sociale ne peut être exclue du champ d'application des contrats ou conventions visés au premier alinéa dans leurs dispositions relatives au remboursement ou à l'indemnisation des frais occasionnés par une maladie, une maternité ou un accident .</a:t>
            </a:r>
          </a:p>
          <a:p>
            <a:pPr marL="714375" marR="0" lvl="1" indent="0" algn="just" defTabSz="914400" rtl="0" eaLnBrk="1" fontAlgn="base" latinLnBrk="0" hangingPunct="1">
              <a:lnSpc>
                <a:spcPct val="90000"/>
              </a:lnSpc>
              <a:spcBef>
                <a:spcPts val="1088"/>
              </a:spcBef>
              <a:spcAft>
                <a:spcPct val="0"/>
              </a:spcAft>
              <a:buClr>
                <a:srgbClr val="53534D"/>
              </a:buClr>
              <a:buSzPct val="125000"/>
              <a:buFont typeface="Arial" panose="020B0604020202020204" pitchFamily="34" charset="0"/>
              <a:buNone/>
              <a:tabLst>
                <a:tab pos="85725" algn="l"/>
              </a:tabLst>
              <a:defRPr/>
            </a:pPr>
            <a:r>
              <a:rPr kumimoji="0" lang="fr-FR" altLang="fr-FR" sz="1400" b="0" i="1" u="none" strike="noStrike" kern="1200" cap="none" spc="0" normalizeH="0" baseline="0" noProof="0" dirty="0">
                <a:ln>
                  <a:noFill/>
                </a:ln>
                <a:solidFill>
                  <a:prstClr val="black"/>
                </a:solidFill>
                <a:effectLst/>
                <a:uLnTx/>
                <a:uFillTx/>
                <a:latin typeface="Corbel"/>
                <a:ea typeface="+mn-ea"/>
                <a:cs typeface="+mn-cs"/>
              </a:rPr>
              <a:t>Le présent article est également applicable au titre des anciens salariés garantis en application de l‘article L. 911-8 du code de la sécurité sociale. </a:t>
            </a:r>
            <a:r>
              <a:rPr kumimoji="0" lang="fr-FR" altLang="fr-FR" sz="1600" b="0" i="0" u="none" strike="noStrike" kern="1200" cap="none" spc="0" normalizeH="0" baseline="0" noProof="0" dirty="0">
                <a:ln>
                  <a:noFill/>
                </a:ln>
                <a:solidFill>
                  <a:prstClr val="black"/>
                </a:solidFill>
                <a:effectLst/>
                <a:uLnTx/>
                <a:uFillTx/>
                <a:latin typeface="Corbel"/>
                <a:ea typeface="+mn-ea"/>
                <a:cs typeface="+mn-cs"/>
              </a:rPr>
              <a:t>»</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altLang="fr-FR" sz="1632" b="0" i="0" u="none" strike="noStrike" kern="1200" cap="none" spc="0" normalizeH="0" baseline="0" noProof="0" dirty="0">
              <a:ln>
                <a:noFill/>
              </a:ln>
              <a:solidFill>
                <a:prstClr val="black"/>
              </a:solidFill>
              <a:effectLst/>
              <a:uLnTx/>
              <a:uFillTx/>
              <a:latin typeface="Corbel"/>
              <a:ea typeface="+mn-ea"/>
              <a:cs typeface="+mn-cs"/>
            </a:endParaRPr>
          </a:p>
        </p:txBody>
      </p:sp>
    </p:spTree>
    <p:extLst>
      <p:ext uri="{BB962C8B-B14F-4D97-AF65-F5344CB8AC3E}">
        <p14:creationId xmlns:p14="http://schemas.microsoft.com/office/powerpoint/2010/main" val="44267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4294967295"/>
          </p:nvPr>
        </p:nvSpPr>
        <p:spPr>
          <a:xfrm>
            <a:off x="913103" y="1219200"/>
            <a:ext cx="10110941" cy="5278913"/>
          </a:xfrm>
        </p:spPr>
        <p:txBody>
          <a:bodyPr>
            <a:normAutofit fontScale="92500" lnSpcReduction="10000"/>
          </a:bodyPr>
          <a:lstStyle/>
          <a:p>
            <a:pPr marL="542925" lvl="1" indent="-542925" algn="just" fontAlgn="base">
              <a:lnSpc>
                <a:spcPct val="130000"/>
              </a:lnSpc>
              <a:spcBef>
                <a:spcPts val="1000"/>
              </a:spcBef>
              <a:spcAft>
                <a:spcPct val="0"/>
              </a:spcAft>
              <a:buClr>
                <a:srgbClr val="FF0000"/>
              </a:buClr>
              <a:buSzPct val="125000"/>
              <a:buFont typeface="Wingdings" panose="05000000000000000000" pitchFamily="2" charset="2"/>
              <a:buChar char="q"/>
              <a:tabLst>
                <a:tab pos="539750" algn="l"/>
              </a:tabLst>
              <a:defRPr/>
            </a:pPr>
            <a:r>
              <a:rPr lang="fr-FR" altLang="fr-FR" sz="1800" b="1" dirty="0">
                <a:latin typeface="+mj-lt"/>
              </a:rPr>
              <a:t> </a:t>
            </a:r>
            <a:r>
              <a:rPr lang="fr-FR" altLang="fr-FR" b="1" dirty="0">
                <a:latin typeface="+mj-lt"/>
              </a:rPr>
              <a:t>Article 7 de la loi « Évin » :</a:t>
            </a:r>
          </a:p>
          <a:p>
            <a:pPr marL="546100" lvl="1" indent="0" algn="just" fontAlgn="base">
              <a:spcAft>
                <a:spcPct val="0"/>
              </a:spcAft>
              <a:buClr>
                <a:srgbClr val="53534D"/>
              </a:buClr>
              <a:buSzPct val="125000"/>
              <a:buNone/>
              <a:tabLst>
                <a:tab pos="237525" algn="l"/>
              </a:tabLst>
              <a:defRPr/>
            </a:pPr>
            <a:endParaRPr lang="fr-FR" altLang="fr-FR" dirty="0">
              <a:latin typeface="+mj-lt"/>
            </a:endParaRPr>
          </a:p>
          <a:p>
            <a:pPr marL="895350" lvl="1" indent="0" algn="just" fontAlgn="base">
              <a:lnSpc>
                <a:spcPct val="100000"/>
              </a:lnSpc>
              <a:spcAft>
                <a:spcPct val="0"/>
              </a:spcAft>
              <a:buClr>
                <a:srgbClr val="53534D"/>
              </a:buClr>
              <a:buSzPct val="125000"/>
              <a:buNone/>
              <a:tabLst>
                <a:tab pos="237525" algn="l"/>
              </a:tabLst>
              <a:defRPr/>
            </a:pPr>
            <a:r>
              <a:rPr lang="fr-FR" altLang="fr-FR" dirty="0">
                <a:latin typeface="+mj-lt"/>
              </a:rPr>
              <a:t>« </a:t>
            </a:r>
            <a:r>
              <a:rPr lang="fr-FR" altLang="fr-FR" i="1" dirty="0">
                <a:latin typeface="+mj-lt"/>
              </a:rPr>
              <a:t>Lorsque des </a:t>
            </a:r>
            <a:r>
              <a:rPr lang="fr-FR" altLang="fr-FR" i="1" u="sng" dirty="0">
                <a:latin typeface="+mj-lt"/>
              </a:rPr>
              <a:t>assurés ou des adhérents</a:t>
            </a:r>
            <a:r>
              <a:rPr lang="fr-FR" altLang="fr-FR" i="1" dirty="0">
                <a:latin typeface="+mj-lt"/>
              </a:rPr>
              <a:t> sont garantis collectivement contre les risques portant atteinte à l'intégrité physique de la personne ou liés à la maternité, le risque décès ou les risques d'incapacité ou d'invalidité, </a:t>
            </a:r>
            <a:r>
              <a:rPr lang="fr-FR" altLang="fr-FR" b="1" i="1" dirty="0">
                <a:latin typeface="+mj-lt"/>
              </a:rPr>
              <a:t>la résiliation ou le non-renouvellement du contrat ou de la convention est sans effet sur le versement des prestations immédiates ou différées, acquises ou nées durant son exécution</a:t>
            </a:r>
            <a:r>
              <a:rPr lang="fr-FR" altLang="fr-FR" i="1" dirty="0">
                <a:latin typeface="+mj-lt"/>
              </a:rPr>
              <a:t>. Le versement des prestations de toute nature se poursuit à un niveau au moins égal à celui de la dernière prestation due ou payée avant la résiliation ou le non-renouvellement, sans préjudice des révisions prévues dans le contrat ou la convention. De telles révisions ne peuvent être prévues à raison de la seule résiliation ou du seul non-renouvellement. </a:t>
            </a:r>
          </a:p>
          <a:p>
            <a:pPr marL="895350" lvl="1" indent="0" algn="just" fontAlgn="base">
              <a:lnSpc>
                <a:spcPct val="100000"/>
              </a:lnSpc>
              <a:spcAft>
                <a:spcPct val="0"/>
              </a:spcAft>
              <a:buClr>
                <a:srgbClr val="53534D"/>
              </a:buClr>
              <a:buSzPct val="125000"/>
              <a:buNone/>
              <a:tabLst>
                <a:tab pos="237525" algn="l"/>
              </a:tabLst>
              <a:defRPr/>
            </a:pPr>
            <a:r>
              <a:rPr lang="fr-FR" altLang="fr-FR" i="1" dirty="0">
                <a:latin typeface="+mj-lt"/>
              </a:rPr>
              <a:t>L'engagement doit être couvert à tout moment, pour tous les contrats ou conventions souscrits, par des provisions représentées par des actifs équivalents. </a:t>
            </a:r>
            <a:r>
              <a:rPr lang="fr-FR" altLang="fr-FR" dirty="0">
                <a:latin typeface="+mj-lt"/>
              </a:rPr>
              <a:t>»</a:t>
            </a:r>
          </a:p>
          <a:p>
            <a:pPr marL="0" indent="0" algn="just">
              <a:buNone/>
              <a:tabLst>
                <a:tab pos="247602" algn="l"/>
                <a:tab pos="729850" algn="l"/>
                <a:tab pos="1052308" algn="l"/>
              </a:tabLst>
            </a:pPr>
            <a:endParaRPr lang="fr-FR" altLang="fr-FR" sz="1632" dirty="0"/>
          </a:p>
        </p:txBody>
      </p:sp>
      <p:sp>
        <p:nvSpPr>
          <p:cNvPr id="2" name="Espace réservé du numéro de diapositive 1">
            <a:extLst>
              <a:ext uri="{FF2B5EF4-FFF2-40B4-BE49-F238E27FC236}">
                <a16:creationId xmlns:a16="http://schemas.microsoft.com/office/drawing/2014/main" id="{F1D56BA9-F6A4-43AD-8B5F-98735584B532}"/>
              </a:ext>
            </a:extLst>
          </p:cNvPr>
          <p:cNvSpPr>
            <a:spLocks noGrp="1"/>
          </p:cNvSpPr>
          <p:nvPr>
            <p:ph type="sldNum" sz="quarter" idx="12"/>
          </p:nvPr>
        </p:nvSpPr>
        <p:spPr>
          <a:xfrm>
            <a:off x="11024045" y="6302335"/>
            <a:ext cx="903581" cy="456337"/>
          </a:xfrm>
        </p:spPr>
        <p:txBody>
          <a:bodyPr/>
          <a:lstStyle/>
          <a:p>
            <a:fld id="{551FAED3-9D6D-49BD-B499-7AC20F6B4619}" type="slidenum">
              <a:rPr lang="fr-FR" smtClean="0"/>
              <a:pPr/>
              <a:t>2</a:t>
            </a:fld>
            <a:endParaRPr lang="fr-FR" dirty="0"/>
          </a:p>
        </p:txBody>
      </p:sp>
      <p:sp>
        <p:nvSpPr>
          <p:cNvPr id="3" name="Titre 1">
            <a:extLst>
              <a:ext uri="{FF2B5EF4-FFF2-40B4-BE49-F238E27FC236}">
                <a16:creationId xmlns:a16="http://schemas.microsoft.com/office/drawing/2014/main" id="{8FB92C9D-E3DD-47BA-97B2-4AC08327FA97}"/>
              </a:ext>
            </a:extLst>
          </p:cNvPr>
          <p:cNvSpPr txBox="1">
            <a:spLocks/>
          </p:cNvSpPr>
          <p:nvPr/>
        </p:nvSpPr>
        <p:spPr>
          <a:xfrm>
            <a:off x="1562938" y="41969"/>
            <a:ext cx="9715959" cy="13622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a:lstStyle>
          <a:p>
            <a:pPr algn="just">
              <a:lnSpc>
                <a:spcPct val="120000"/>
              </a:lnSpc>
            </a:pPr>
            <a:r>
              <a:rPr lang="fr-FR" sz="2400" dirty="0">
                <a:solidFill>
                  <a:srgbClr val="5F615B"/>
                </a:solidFill>
                <a:latin typeface="Corbel" panose="020B0503020204020204" pitchFamily="34" charset="0"/>
              </a:rPr>
              <a:t>Article 7 de la loi « Evin » : la résiliation d’un contrat d’assurance</a:t>
            </a:r>
          </a:p>
          <a:p>
            <a:pPr algn="just">
              <a:lnSpc>
                <a:spcPct val="120000"/>
              </a:lnSpc>
            </a:pPr>
            <a:endParaRPr lang="fr-FR" sz="1800" i="1" dirty="0">
              <a:solidFill>
                <a:schemeClr val="bg1">
                  <a:lumMod val="65000"/>
                </a:schemeClr>
              </a:solidFill>
            </a:endParaRPr>
          </a:p>
        </p:txBody>
      </p:sp>
    </p:spTree>
    <p:extLst>
      <p:ext uri="{BB962C8B-B14F-4D97-AF65-F5344CB8AC3E}">
        <p14:creationId xmlns:p14="http://schemas.microsoft.com/office/powerpoint/2010/main" val="398844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5D22782C-ACDD-431D-9058-814C5C8D94A8}"/>
              </a:ext>
            </a:extLst>
          </p:cNvPr>
          <p:cNvSpPr>
            <a:spLocks noGrp="1" noChangeArrowheads="1"/>
          </p:cNvSpPr>
          <p:nvPr>
            <p:ph idx="1"/>
          </p:nvPr>
        </p:nvSpPr>
        <p:spPr>
          <a:xfrm>
            <a:off x="251791" y="1128431"/>
            <a:ext cx="11517037" cy="5448890"/>
          </a:xfrm>
        </p:spPr>
        <p:txBody>
          <a:bodyPr>
            <a:noAutofit/>
          </a:bodyPr>
          <a:lstStyle/>
          <a:p>
            <a:pPr marL="0" lvl="1" indent="0" algn="just" fontAlgn="base">
              <a:lnSpc>
                <a:spcPct val="150000"/>
              </a:lnSpc>
              <a:spcBef>
                <a:spcPts val="0"/>
              </a:spcBef>
              <a:spcAft>
                <a:spcPct val="0"/>
              </a:spcAft>
              <a:buClr>
                <a:srgbClr val="C50049"/>
              </a:buClr>
              <a:buSzPct val="125000"/>
              <a:buNone/>
              <a:tabLst>
                <a:tab pos="539750" algn="l"/>
              </a:tabLst>
              <a:defRPr/>
            </a:pPr>
            <a:r>
              <a:rPr lang="fr-FR" altLang="fr-FR" sz="1800" dirty="0">
                <a:latin typeface="+mj-lt"/>
                <a:ea typeface="+mn-ea"/>
                <a:cs typeface="+mn-cs"/>
              </a:rPr>
              <a:t>Cass. Civ. 2</a:t>
            </a:r>
            <a:r>
              <a:rPr lang="fr-FR" altLang="fr-FR" sz="1800" baseline="30000" dirty="0">
                <a:latin typeface="+mj-lt"/>
                <a:ea typeface="+mn-ea"/>
                <a:cs typeface="+mn-cs"/>
              </a:rPr>
              <a:t>ème</a:t>
            </a:r>
            <a:r>
              <a:rPr lang="fr-FR" altLang="fr-FR" sz="1800" dirty="0">
                <a:latin typeface="+mj-lt"/>
                <a:ea typeface="+mn-ea"/>
                <a:cs typeface="+mn-cs"/>
              </a:rPr>
              <a:t> 25 mai 2023, n° 21-22.158</a:t>
            </a:r>
          </a:p>
          <a:p>
            <a:pPr>
              <a:spcBef>
                <a:spcPct val="30000"/>
              </a:spcBef>
              <a:tabLst>
                <a:tab pos="322458" algn="l"/>
              </a:tabLst>
            </a:pPr>
            <a:endParaRPr lang="fr-FR" altLang="fr-FR" sz="1600" dirty="0">
              <a:latin typeface="+mj-lt"/>
              <a:ea typeface="Trebuchet MS" panose="020B0603020202020204" pitchFamily="34" charset="0"/>
              <a:cs typeface="Trebuchet MS" panose="020B0603020202020204" pitchFamily="34" charset="0"/>
            </a:endParaRPr>
          </a:p>
          <a:p>
            <a:pPr>
              <a:spcBef>
                <a:spcPct val="30000"/>
              </a:spcBef>
              <a:buFont typeface="Wingdings" panose="05000000000000000000" pitchFamily="2" charset="2"/>
              <a:buChar char="ü"/>
              <a:tabLst>
                <a:tab pos="322458" algn="l"/>
              </a:tabLst>
            </a:pPr>
            <a:r>
              <a:rPr lang="fr-FR" sz="1600" b="0" i="0" dirty="0">
                <a:solidFill>
                  <a:srgbClr val="000000"/>
                </a:solidFill>
                <a:effectLst/>
                <a:latin typeface="sourcesanspro"/>
              </a:rPr>
              <a:t>Salarié bénéficiaire contrats n° 1, n° 2 et n° 3 (Groupama Gan vie) au titre de 3 emplois  (janvier 1999 à novembre 2002; novembre 2002 à mars 2004; avril 2009 au 31 décembre 2013) et n° 4 auprès de Legal &amp; General (à partir 1</a:t>
            </a:r>
            <a:r>
              <a:rPr lang="fr-FR" sz="1600" b="0" i="0" baseline="30000" dirty="0">
                <a:solidFill>
                  <a:srgbClr val="000000"/>
                </a:solidFill>
                <a:effectLst/>
                <a:latin typeface="sourcesanspro"/>
              </a:rPr>
              <a:t>er</a:t>
            </a:r>
            <a:r>
              <a:rPr lang="fr-FR" sz="1600" b="0" i="0" dirty="0">
                <a:solidFill>
                  <a:srgbClr val="000000"/>
                </a:solidFill>
                <a:effectLst/>
                <a:latin typeface="sourcesanspro"/>
              </a:rPr>
              <a:t> janvier 2014)</a:t>
            </a:r>
          </a:p>
          <a:p>
            <a:pPr>
              <a:spcBef>
                <a:spcPct val="30000"/>
              </a:spcBef>
              <a:buFont typeface="Wingdings" panose="05000000000000000000" pitchFamily="2" charset="2"/>
              <a:buChar char="ü"/>
              <a:tabLst>
                <a:tab pos="322458" algn="l"/>
              </a:tabLst>
            </a:pPr>
            <a:r>
              <a:rPr lang="fr-FR" altLang="fr-FR" sz="1600" dirty="0">
                <a:solidFill>
                  <a:srgbClr val="000000"/>
                </a:solidFill>
                <a:latin typeface="sourcesanspro"/>
                <a:ea typeface="Trebuchet MS" panose="020B0603020202020204" pitchFamily="34" charset="0"/>
                <a:cs typeface="Trebuchet MS" panose="020B0603020202020204" pitchFamily="34" charset="0"/>
              </a:rPr>
              <a:t>En </a:t>
            </a:r>
            <a:r>
              <a:rPr lang="fr-FR" altLang="fr-FR" sz="1600" dirty="0" err="1">
                <a:solidFill>
                  <a:srgbClr val="000000"/>
                </a:solidFill>
                <a:latin typeface="sourcesanspro"/>
                <a:ea typeface="Trebuchet MS" panose="020B0603020202020204" pitchFamily="34" charset="0"/>
                <a:cs typeface="Trebuchet MS" panose="020B0603020202020204" pitchFamily="34" charset="0"/>
              </a:rPr>
              <a:t>inval</a:t>
            </a:r>
            <a:r>
              <a:rPr lang="fr-FR" altLang="fr-FR" sz="1600" dirty="0">
                <a:solidFill>
                  <a:srgbClr val="000000"/>
                </a:solidFill>
                <a:latin typeface="sourcesanspro"/>
                <a:ea typeface="Trebuchet MS" panose="020B0603020202020204" pitchFamily="34" charset="0"/>
                <a:cs typeface="Trebuchet MS" panose="020B0603020202020204" pitchFamily="34" charset="0"/>
              </a:rPr>
              <a:t> 3</a:t>
            </a:r>
            <a:r>
              <a:rPr lang="fr-FR" altLang="fr-FR" sz="1600" baseline="30000" dirty="0">
                <a:solidFill>
                  <a:srgbClr val="000000"/>
                </a:solidFill>
                <a:latin typeface="sourcesanspro"/>
                <a:ea typeface="Trebuchet MS" panose="020B0603020202020204" pitchFamily="34" charset="0"/>
                <a:cs typeface="Trebuchet MS" panose="020B0603020202020204" pitchFamily="34" charset="0"/>
              </a:rPr>
              <a:t>ème</a:t>
            </a:r>
            <a:r>
              <a:rPr lang="fr-FR" altLang="fr-FR" sz="1600" dirty="0">
                <a:solidFill>
                  <a:srgbClr val="000000"/>
                </a:solidFill>
                <a:latin typeface="sourcesanspro"/>
                <a:ea typeface="Trebuchet MS" panose="020B0603020202020204" pitchFamily="34" charset="0"/>
                <a:cs typeface="Trebuchet MS" panose="020B0603020202020204" pitchFamily="34" charset="0"/>
              </a:rPr>
              <a:t> catégorie à compter du 1</a:t>
            </a:r>
            <a:r>
              <a:rPr lang="fr-FR" altLang="fr-FR" sz="1600" baseline="30000" dirty="0">
                <a:solidFill>
                  <a:srgbClr val="000000"/>
                </a:solidFill>
                <a:latin typeface="sourcesanspro"/>
                <a:ea typeface="Trebuchet MS" panose="020B0603020202020204" pitchFamily="34" charset="0"/>
                <a:cs typeface="Trebuchet MS" panose="020B0603020202020204" pitchFamily="34" charset="0"/>
              </a:rPr>
              <a:t>er</a:t>
            </a:r>
            <a:r>
              <a:rPr lang="fr-FR" altLang="fr-FR" sz="1600" dirty="0">
                <a:solidFill>
                  <a:srgbClr val="000000"/>
                </a:solidFill>
                <a:latin typeface="sourcesanspro"/>
                <a:ea typeface="Trebuchet MS" panose="020B0603020202020204" pitchFamily="34" charset="0"/>
                <a:cs typeface="Trebuchet MS" panose="020B0603020202020204" pitchFamily="34" charset="0"/>
              </a:rPr>
              <a:t> octobre 2014 =&gt; salarié demande à être indemnisé au titre de cette </a:t>
            </a:r>
            <a:r>
              <a:rPr lang="fr-FR" altLang="fr-FR" sz="1600" dirty="0" err="1">
                <a:solidFill>
                  <a:srgbClr val="000000"/>
                </a:solidFill>
                <a:latin typeface="sourcesanspro"/>
                <a:ea typeface="Trebuchet MS" panose="020B0603020202020204" pitchFamily="34" charset="0"/>
                <a:cs typeface="Trebuchet MS" panose="020B0603020202020204" pitchFamily="34" charset="0"/>
              </a:rPr>
              <a:t>inval</a:t>
            </a:r>
            <a:r>
              <a:rPr lang="fr-FR" altLang="fr-FR" sz="1600" dirty="0">
                <a:solidFill>
                  <a:srgbClr val="000000"/>
                </a:solidFill>
                <a:latin typeface="sourcesanspro"/>
                <a:ea typeface="Trebuchet MS" panose="020B0603020202020204" pitchFamily="34" charset="0"/>
                <a:cs typeface="Trebuchet MS" panose="020B0603020202020204" pitchFamily="34" charset="0"/>
              </a:rPr>
              <a:t> 3</a:t>
            </a:r>
            <a:r>
              <a:rPr lang="fr-FR" altLang="fr-FR" sz="1600" baseline="30000" dirty="0">
                <a:solidFill>
                  <a:srgbClr val="000000"/>
                </a:solidFill>
                <a:latin typeface="sourcesanspro"/>
                <a:ea typeface="Trebuchet MS" panose="020B0603020202020204" pitchFamily="34" charset="0"/>
                <a:cs typeface="Trebuchet MS" panose="020B0603020202020204" pitchFamily="34" charset="0"/>
              </a:rPr>
              <a:t>ème</a:t>
            </a:r>
            <a:r>
              <a:rPr lang="fr-FR" altLang="fr-FR" sz="1600" dirty="0">
                <a:solidFill>
                  <a:srgbClr val="000000"/>
                </a:solidFill>
                <a:latin typeface="sourcesanspro"/>
                <a:ea typeface="Trebuchet MS" panose="020B0603020202020204" pitchFamily="34" charset="0"/>
                <a:cs typeface="Trebuchet MS" panose="020B0603020202020204" pitchFamily="34" charset="0"/>
              </a:rPr>
              <a:t> catégorie au titre des contrats 3 ou 4</a:t>
            </a:r>
          </a:p>
          <a:p>
            <a:pPr>
              <a:spcBef>
                <a:spcPct val="30000"/>
              </a:spcBef>
              <a:buFont typeface="Wingdings" panose="05000000000000000000" pitchFamily="2" charset="2"/>
              <a:buChar char="ü"/>
              <a:tabLst>
                <a:tab pos="322458" algn="l"/>
              </a:tabLst>
            </a:pPr>
            <a:r>
              <a:rPr lang="fr-FR" altLang="fr-FR" sz="1600" dirty="0">
                <a:solidFill>
                  <a:srgbClr val="000000"/>
                </a:solidFill>
                <a:latin typeface="sourcesanspro"/>
                <a:ea typeface="Trebuchet MS" panose="020B0603020202020204" pitchFamily="34" charset="0"/>
                <a:cs typeface="Trebuchet MS" panose="020B0603020202020204" pitchFamily="34" charset="0"/>
              </a:rPr>
              <a:t>Cour d’appel: considère </a:t>
            </a:r>
            <a:r>
              <a:rPr lang="fr-FR" altLang="fr-FR" sz="1600" dirty="0">
                <a:solidFill>
                  <a:srgbClr val="000000"/>
                </a:solidFill>
                <a:latin typeface="sourcesanspro"/>
              </a:rPr>
              <a:t>que </a:t>
            </a:r>
            <a:r>
              <a:rPr lang="fr-FR" sz="1600" dirty="0">
                <a:solidFill>
                  <a:srgbClr val="000000"/>
                </a:solidFill>
                <a:latin typeface="sourcesanspro"/>
              </a:rPr>
              <a:t> situation d'invalidité consécutive à l'incapacité de travail du 17 novembre 2000 =&gt;  la rente invalidité réclamée constituait une prestation différée relevant du premier contrat de prévoyance</a:t>
            </a:r>
          </a:p>
          <a:p>
            <a:pPr>
              <a:spcBef>
                <a:spcPct val="30000"/>
              </a:spcBef>
              <a:buFont typeface="Wingdings" panose="05000000000000000000" pitchFamily="2" charset="2"/>
              <a:buChar char="ü"/>
              <a:tabLst>
                <a:tab pos="322458" algn="l"/>
              </a:tabLst>
            </a:pPr>
            <a:r>
              <a:rPr lang="fr-FR" altLang="fr-FR" sz="1600" dirty="0">
                <a:solidFill>
                  <a:srgbClr val="000000"/>
                </a:solidFill>
                <a:latin typeface="sourcesanspro"/>
              </a:rPr>
              <a:t>Cour de cassation:</a:t>
            </a:r>
          </a:p>
          <a:p>
            <a:pPr marL="288000" indent="0">
              <a:buNone/>
              <a:tabLst>
                <a:tab pos="322458" algn="l"/>
              </a:tabLst>
            </a:pPr>
            <a:r>
              <a:rPr lang="fr-FR" sz="1600" b="0" i="0" dirty="0">
                <a:solidFill>
                  <a:srgbClr val="000000"/>
                </a:solidFill>
                <a:effectLst/>
                <a:latin typeface="sourcesanspro"/>
              </a:rPr>
              <a:t>«</a:t>
            </a:r>
            <a:r>
              <a:rPr lang="fr-FR" sz="1600" b="0" i="1" dirty="0">
                <a:solidFill>
                  <a:srgbClr val="000000"/>
                </a:solidFill>
                <a:effectLst/>
                <a:latin typeface="sourcesanspro"/>
              </a:rPr>
              <a:t> Si, par application des dispositions d'ordre public du premier des textes précités </a:t>
            </a:r>
            <a:r>
              <a:rPr lang="fr-FR" sz="1600" b="0" dirty="0">
                <a:solidFill>
                  <a:srgbClr val="000000"/>
                </a:solidFill>
                <a:effectLst/>
                <a:latin typeface="sourcesanspro"/>
              </a:rPr>
              <a:t>[ article 2 loi EVIN]</a:t>
            </a:r>
            <a:r>
              <a:rPr lang="fr-FR" sz="1600" b="0" i="1" dirty="0">
                <a:solidFill>
                  <a:srgbClr val="000000"/>
                </a:solidFill>
                <a:effectLst/>
                <a:latin typeface="sourcesanspro"/>
              </a:rPr>
              <a:t>, l'organisme qui délivre sa garantie ne peut opérer une sélection médicale en refusant d'assurer une personne du groupe ou de prendre en charge des risques dont la réalisation trouvait son origine dans l'état de santé antérieur de l'assuré, il résulte de ce qui précède </a:t>
            </a:r>
            <a:r>
              <a:rPr lang="fr-FR" sz="1600" b="0" dirty="0">
                <a:solidFill>
                  <a:srgbClr val="000000"/>
                </a:solidFill>
                <a:effectLst/>
                <a:latin typeface="sourcesanspro"/>
              </a:rPr>
              <a:t>[référence à article 7 loi Evin]</a:t>
            </a:r>
            <a:r>
              <a:rPr lang="fr-FR" sz="1600" b="0" i="1" dirty="0">
                <a:solidFill>
                  <a:srgbClr val="000000"/>
                </a:solidFill>
                <a:effectLst/>
                <a:latin typeface="sourcesanspro"/>
              </a:rPr>
              <a:t>, </a:t>
            </a:r>
            <a:r>
              <a:rPr lang="fr-FR" sz="1600" b="1" i="1" dirty="0">
                <a:solidFill>
                  <a:srgbClr val="000000"/>
                </a:solidFill>
                <a:effectLst/>
                <a:latin typeface="sourcesanspro"/>
              </a:rPr>
              <a:t>qu'en cas de succession de contrats de prévoyance, il appartient à l'organisme, dont le contrat était en cours à la date où s'est produit l'événement ouvrant droit aux prestations, de verser celles-ci, qu'elles soient immédiates ou différées.</a:t>
            </a:r>
            <a:br>
              <a:rPr lang="fr-FR" sz="1600" b="1" i="1" dirty="0"/>
            </a:br>
            <a:br>
              <a:rPr lang="fr-FR" sz="1600" i="1" dirty="0"/>
            </a:br>
            <a:r>
              <a:rPr lang="fr-FR" sz="1600" b="0" i="1" dirty="0">
                <a:solidFill>
                  <a:srgbClr val="000000"/>
                </a:solidFill>
                <a:effectLst/>
                <a:latin typeface="sourcesanspro"/>
              </a:rPr>
              <a:t>Après avoir rappelé qu'il appartient au demandeur d'établir que l'événement à l'origine de l'état d'invalidité invoqué est survenu pendant la période de validité du contrat qui le liait à l'organisme de prévoyance, </a:t>
            </a:r>
            <a:r>
              <a:rPr lang="fr-FR" sz="1600" b="1" i="1" dirty="0">
                <a:solidFill>
                  <a:srgbClr val="000000"/>
                </a:solidFill>
                <a:effectLst/>
                <a:latin typeface="sourcesanspro"/>
              </a:rPr>
              <a:t>la cour d'appel a estimé, </a:t>
            </a:r>
            <a:r>
              <a:rPr lang="fr-FR" sz="1600" b="1" i="1" u="sng" dirty="0">
                <a:solidFill>
                  <a:srgbClr val="000000"/>
                </a:solidFill>
                <a:effectLst/>
                <a:latin typeface="sourcesanspro"/>
              </a:rPr>
              <a:t>dans l'exercice de son pouvoir souverain d'appréciation</a:t>
            </a:r>
            <a:r>
              <a:rPr lang="fr-FR" sz="1600" b="1" i="1" dirty="0">
                <a:solidFill>
                  <a:srgbClr val="000000"/>
                </a:solidFill>
                <a:effectLst/>
                <a:latin typeface="sourcesanspro"/>
              </a:rPr>
              <a:t>,</a:t>
            </a:r>
            <a:r>
              <a:rPr lang="fr-FR" sz="1600" b="0" i="1" dirty="0">
                <a:solidFill>
                  <a:srgbClr val="000000"/>
                </a:solidFill>
                <a:effectLst/>
                <a:latin typeface="sourcesanspro"/>
              </a:rPr>
              <a:t> notamment au regard de l'expertise médicale produite, que la situation d'invalidité de M. [I] était consécutive à l'incapacité de travail du 17 novembre 2000, ce dont elle a exactement déduit que la rente invalidité réclamée constituait une prestation différée relevant du premier contrat de prévoyance. »</a:t>
            </a:r>
            <a:endParaRPr lang="fr-FR" altLang="fr-FR" sz="1600" i="1" dirty="0">
              <a:solidFill>
                <a:srgbClr val="363832"/>
              </a:solidFill>
              <a:latin typeface="+mj-lt"/>
              <a:ea typeface="Trebuchet MS" panose="020B0603020202020204" pitchFamily="34" charset="0"/>
              <a:cs typeface="Trebuchet MS" panose="020B0603020202020204" pitchFamily="34" charset="0"/>
            </a:endParaRPr>
          </a:p>
          <a:p>
            <a:pPr marL="0" indent="0" algn="just">
              <a:buNone/>
              <a:tabLst>
                <a:tab pos="322458" algn="l"/>
              </a:tabLst>
            </a:pPr>
            <a:br>
              <a:rPr lang="fr-FR" altLang="fr-FR" sz="1800" dirty="0">
                <a:solidFill>
                  <a:srgbClr val="363832"/>
                </a:solidFill>
                <a:latin typeface="+mj-lt"/>
                <a:ea typeface="Trebuchet MS" panose="020B0603020202020204" pitchFamily="34" charset="0"/>
                <a:cs typeface="Trebuchet MS" panose="020B0603020202020204" pitchFamily="34" charset="0"/>
              </a:rPr>
            </a:br>
            <a:endParaRPr lang="fr-FR" altLang="fr-FR" sz="1800" dirty="0">
              <a:solidFill>
                <a:srgbClr val="363832"/>
              </a:solidFill>
              <a:latin typeface="+mj-lt"/>
              <a:ea typeface="Trebuchet MS" panose="020B0603020202020204" pitchFamily="34" charset="0"/>
              <a:cs typeface="Trebuchet MS" panose="020B0603020202020204" pitchFamily="34" charset="0"/>
            </a:endParaRPr>
          </a:p>
          <a:p>
            <a:pPr marL="0" indent="0" algn="just">
              <a:buNone/>
              <a:tabLst>
                <a:tab pos="322458" algn="l"/>
              </a:tabLst>
            </a:pPr>
            <a:r>
              <a:rPr lang="fr-FR" altLang="fr-FR" sz="1800" dirty="0">
                <a:solidFill>
                  <a:srgbClr val="363832"/>
                </a:solidFill>
                <a:latin typeface="+mj-lt"/>
                <a:ea typeface="Trebuchet MS" panose="020B0603020202020204" pitchFamily="34" charset="0"/>
                <a:cs typeface="Trebuchet MS" panose="020B0603020202020204" pitchFamily="34" charset="0"/>
              </a:rPr>
              <a:t> </a:t>
            </a:r>
          </a:p>
          <a:p>
            <a:pPr marL="0" lvl="1" indent="0" algn="just" fontAlgn="base">
              <a:spcAft>
                <a:spcPct val="0"/>
              </a:spcAft>
              <a:buClr>
                <a:srgbClr val="53534D"/>
              </a:buClr>
              <a:buSzPct val="125000"/>
              <a:buNone/>
              <a:tabLst>
                <a:tab pos="237525" algn="l"/>
              </a:tabLst>
              <a:defRPr/>
            </a:pPr>
            <a:endParaRPr lang="fr-FR" altLang="fr-FR" sz="1400" b="0" dirty="0">
              <a:solidFill>
                <a:srgbClr val="FF6F61"/>
              </a:solidFill>
              <a:latin typeface="+mj-lt"/>
              <a:ea typeface="+mn-ea"/>
              <a:cs typeface="+mn-cs"/>
            </a:endParaRPr>
          </a:p>
          <a:p>
            <a:pPr marL="0" indent="0" algn="just">
              <a:buNone/>
              <a:tabLst>
                <a:tab pos="322458" algn="l"/>
              </a:tabLst>
            </a:pPr>
            <a:r>
              <a:rPr lang="fr-FR" altLang="fr-FR" sz="1200" dirty="0">
                <a:solidFill>
                  <a:srgbClr val="5F615B"/>
                </a:solidFill>
                <a:latin typeface="+mj-lt"/>
                <a:ea typeface="Trebuchet MS" panose="020B0603020202020204" pitchFamily="34" charset="0"/>
                <a:cs typeface="Trebuchet MS" panose="020B0603020202020204" pitchFamily="34" charset="0"/>
              </a:rPr>
              <a:t> </a:t>
            </a:r>
            <a:endParaRPr lang="fr-FR" altLang="fr-FR" sz="1400" dirty="0">
              <a:solidFill>
                <a:srgbClr val="5F615B"/>
              </a:solidFill>
              <a:latin typeface="+mj-lt"/>
              <a:ea typeface="Trebuchet MS" panose="020B0603020202020204" pitchFamily="34" charset="0"/>
              <a:cs typeface="Trebuchet MS" panose="020B0603020202020204" pitchFamily="34" charset="0"/>
            </a:endParaRPr>
          </a:p>
        </p:txBody>
      </p:sp>
      <p:sp>
        <p:nvSpPr>
          <p:cNvPr id="44035" name="Espace réservé du numéro de diapositive 4">
            <a:extLst>
              <a:ext uri="{FF2B5EF4-FFF2-40B4-BE49-F238E27FC236}">
                <a16:creationId xmlns:a16="http://schemas.microsoft.com/office/drawing/2014/main" id="{F0E4EBC3-06EC-4EC9-9EF0-7EAD2D10825C}"/>
              </a:ext>
            </a:extLst>
          </p:cNvPr>
          <p:cNvSpPr>
            <a:spLocks noGrp="1"/>
          </p:cNvSpPr>
          <p:nvPr>
            <p:ph type="sldNum" sz="quarter" idx="11"/>
          </p:nvPr>
        </p:nvSpPr>
        <p:spPr bwMode="auto">
          <a:xfrm>
            <a:off x="10362750" y="6188809"/>
            <a:ext cx="7921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fr-FR"/>
            </a:defPPr>
            <a:lvl1pPr algn="l" rtl="0" eaLnBrk="0" fontAlgn="base" hangingPunct="0">
              <a:spcBef>
                <a:spcPct val="0"/>
              </a:spcBef>
              <a:spcAft>
                <a:spcPct val="0"/>
              </a:spcAft>
              <a:defRPr sz="1200" b="1" kern="1200" smtClean="0">
                <a:solidFill>
                  <a:srgbClr val="3E3934"/>
                </a:solidFill>
                <a:latin typeface="Trebuchet MS" charset="0"/>
                <a:ea typeface="Trebuchet MS" charset="0"/>
                <a:cs typeface="Trebuchet MS"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a:lstStyle>
          <a:p>
            <a:pPr>
              <a:defRPr/>
            </a:pPr>
            <a:fld id="{084EC84C-1B09-4836-9C2A-844192840E43}" type="slidenum">
              <a:rPr lang="fr-FR" sz="1000" smtClean="0">
                <a:solidFill>
                  <a:srgbClr val="FF6F61"/>
                </a:solidFill>
                <a:latin typeface="+mj-lt"/>
              </a:rPr>
              <a:pPr>
                <a:defRPr/>
              </a:pPr>
              <a:t>3</a:t>
            </a:fld>
            <a:endParaRPr lang="fr-FR" altLang="fr-FR" sz="900" dirty="0">
              <a:solidFill>
                <a:srgbClr val="FF6F61"/>
              </a:solidFill>
              <a:latin typeface="+mj-lt"/>
              <a:ea typeface="Trebuchet MS" panose="020B0603020202020204" pitchFamily="34" charset="0"/>
              <a:cs typeface="Trebuchet MS" panose="020B0603020202020204" pitchFamily="34" charset="0"/>
            </a:endParaRPr>
          </a:p>
        </p:txBody>
      </p:sp>
      <p:pic>
        <p:nvPicPr>
          <p:cNvPr id="18" name="Image 17" descr="Une image contenant dessin&#10;&#10;Description générée automatiquement">
            <a:extLst>
              <a:ext uri="{FF2B5EF4-FFF2-40B4-BE49-F238E27FC236}">
                <a16:creationId xmlns:a16="http://schemas.microsoft.com/office/drawing/2014/main" id="{A7D11542-28E8-4AE3-BC0A-1E06A2CCB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59" y="185302"/>
            <a:ext cx="943128" cy="943128"/>
          </a:xfrm>
          <a:prstGeom prst="rect">
            <a:avLst/>
          </a:prstGeom>
        </p:spPr>
      </p:pic>
      <p:sp>
        <p:nvSpPr>
          <p:cNvPr id="2" name="Titre 1">
            <a:extLst>
              <a:ext uri="{FF2B5EF4-FFF2-40B4-BE49-F238E27FC236}">
                <a16:creationId xmlns:a16="http://schemas.microsoft.com/office/drawing/2014/main" id="{0BEF7535-BA1C-4E4E-947D-5DCD9AAD101E}"/>
              </a:ext>
            </a:extLst>
          </p:cNvPr>
          <p:cNvSpPr txBox="1">
            <a:spLocks/>
          </p:cNvSpPr>
          <p:nvPr/>
        </p:nvSpPr>
        <p:spPr>
          <a:xfrm>
            <a:off x="1438954" y="165953"/>
            <a:ext cx="9914846" cy="13622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a:lstStyle>
          <a:p>
            <a:pPr algn="just">
              <a:lnSpc>
                <a:spcPct val="120000"/>
              </a:lnSpc>
            </a:pPr>
            <a:r>
              <a:rPr lang="fr-FR" sz="2400" dirty="0">
                <a:solidFill>
                  <a:srgbClr val="5F615B"/>
                </a:solidFill>
                <a:latin typeface="Corbel" panose="020B0503020204020204" pitchFamily="34" charset="0"/>
              </a:rPr>
              <a:t>Les articles 7 et 2 : la succession des organismes assureurs</a:t>
            </a:r>
          </a:p>
          <a:p>
            <a:pPr algn="just">
              <a:lnSpc>
                <a:spcPct val="120000"/>
              </a:lnSpc>
            </a:pPr>
            <a:endParaRPr lang="fr-FR" sz="1800" i="1" dirty="0">
              <a:solidFill>
                <a:schemeClr val="bg1">
                  <a:lumMod val="65000"/>
                </a:schemeClr>
              </a:solidFill>
            </a:endParaRPr>
          </a:p>
        </p:txBody>
      </p:sp>
    </p:spTree>
    <p:extLst>
      <p:ext uri="{BB962C8B-B14F-4D97-AF65-F5344CB8AC3E}">
        <p14:creationId xmlns:p14="http://schemas.microsoft.com/office/powerpoint/2010/main" val="52453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txBox="1">
            <a:spLocks noGrp="1"/>
          </p:cNvSpPr>
          <p:nvPr/>
        </p:nvSpPr>
        <p:spPr bwMode="auto">
          <a:xfrm>
            <a:off x="10013726" y="6302335"/>
            <a:ext cx="718334" cy="456337"/>
          </a:xfrm>
          <a:prstGeom prst="rect">
            <a:avLst/>
          </a:prstGeom>
          <a:noFill/>
        </p:spPr>
        <p:txBody>
          <a:bodyPr/>
          <a:lstStyle/>
          <a:p>
            <a:pPr algn="r" eaLnBrk="0" hangingPunct="0">
              <a:defRPr/>
            </a:pPr>
            <a:endParaRPr lang="fr-FR" sz="1632" dirty="0"/>
          </a:p>
        </p:txBody>
      </p:sp>
      <p:sp>
        <p:nvSpPr>
          <p:cNvPr id="82948" name="Rectangle 2"/>
          <p:cNvSpPr>
            <a:spLocks noGrp="1" noChangeArrowheads="1"/>
          </p:cNvSpPr>
          <p:nvPr>
            <p:ph type="body" idx="4294967295"/>
          </p:nvPr>
        </p:nvSpPr>
        <p:spPr>
          <a:xfrm>
            <a:off x="356461" y="1317356"/>
            <a:ext cx="11174278" cy="4897167"/>
          </a:xfrm>
        </p:spPr>
        <p:txBody>
          <a:bodyPr>
            <a:normAutofit lnSpcReduction="10000"/>
          </a:bodyPr>
          <a:lstStyle/>
          <a:p>
            <a:pPr marL="0" lvl="1" indent="0" algn="just" fontAlgn="base">
              <a:lnSpc>
                <a:spcPct val="120000"/>
              </a:lnSpc>
              <a:spcBef>
                <a:spcPts val="0"/>
              </a:spcBef>
              <a:spcAft>
                <a:spcPct val="0"/>
              </a:spcAft>
              <a:buClr>
                <a:srgbClr val="FF0000"/>
              </a:buClr>
              <a:buSzPct val="90000"/>
              <a:buNone/>
              <a:tabLst>
                <a:tab pos="539750" algn="l"/>
              </a:tabLst>
              <a:defRPr/>
            </a:pPr>
            <a:r>
              <a:rPr lang="fr-FR" altLang="fr-FR" sz="1800" b="1" dirty="0">
                <a:solidFill>
                  <a:srgbClr val="FF0000"/>
                </a:solidFill>
                <a:latin typeface="+mj-lt"/>
              </a:rPr>
              <a:t>	Article 7-1 de la loi « Évin »</a:t>
            </a:r>
          </a:p>
          <a:p>
            <a:pPr marL="1076325" lvl="1" indent="0" algn="just" fontAlgn="base">
              <a:spcAft>
                <a:spcPct val="0"/>
              </a:spcAft>
              <a:buClr>
                <a:srgbClr val="53534D"/>
              </a:buClr>
              <a:buSzPct val="125000"/>
              <a:buNone/>
              <a:tabLst>
                <a:tab pos="237525" algn="l"/>
              </a:tabLst>
              <a:defRPr/>
            </a:pPr>
            <a:r>
              <a:rPr lang="fr-FR" altLang="fr-FR" sz="1800" dirty="0">
                <a:latin typeface="+mj-lt"/>
              </a:rPr>
              <a:t>«</a:t>
            </a:r>
            <a:r>
              <a:rPr lang="fr-FR" altLang="fr-FR" sz="1800" i="1" dirty="0">
                <a:latin typeface="+mj-lt"/>
              </a:rPr>
              <a:t> Lorsque des assurés ou des adhérents sont garantis collectivement dans les conditions prévues à l'article 2, dans le cadre d'un ou de plusieurs contrats, conventions ou bulletins d'adhésion à un règlement comportant la couverture des risques décès, incapacité de travail et invalidité, </a:t>
            </a:r>
            <a:r>
              <a:rPr lang="fr-FR" altLang="fr-FR" sz="1800" i="1" u="sng" dirty="0">
                <a:latin typeface="+mj-lt"/>
              </a:rPr>
              <a:t>la couverture du risque décès doit inclure une clause de maintien de la garantie décès en cas d'incapacité de travail ou d'invalidité. La résiliation ou le non-renouvellement du ou des contrats, conventions ou bulletins d'adhésion à un règlement sont sans effet sur les prestations à naître au titre du maintien de garantie en cas de survenance du décès avant le terme de la période d'incapacité de travail ou d'invalidité telle que définie dans le contrat, la convention ou le bulletin d'adhésion couvrant le risque décès</a:t>
            </a:r>
            <a:r>
              <a:rPr lang="fr-FR" altLang="fr-FR" sz="1800" i="1" dirty="0">
                <a:latin typeface="+mj-lt"/>
              </a:rPr>
              <a:t>. </a:t>
            </a:r>
          </a:p>
          <a:p>
            <a:pPr marL="1076325" lvl="1" indent="0" algn="just" fontAlgn="base">
              <a:spcAft>
                <a:spcPct val="0"/>
              </a:spcAft>
              <a:buClr>
                <a:srgbClr val="53534D"/>
              </a:buClr>
              <a:buSzPct val="125000"/>
              <a:buNone/>
              <a:tabLst>
                <a:tab pos="237525" algn="l"/>
              </a:tabLst>
              <a:defRPr/>
            </a:pPr>
            <a:r>
              <a:rPr lang="fr-FR" altLang="fr-FR" sz="1800" i="1" dirty="0">
                <a:latin typeface="+mj-lt"/>
              </a:rPr>
              <a:t>Cet engagement doit être couvert à tout moment par des provisions représentées par des actifs équivalents </a:t>
            </a:r>
            <a:r>
              <a:rPr lang="fr-FR" altLang="fr-FR" sz="1800" dirty="0">
                <a:latin typeface="+mj-lt"/>
              </a:rPr>
              <a:t>». </a:t>
            </a:r>
          </a:p>
          <a:p>
            <a:pPr marL="906462" indent="-285750">
              <a:buFont typeface="Wingdings" panose="05000000000000000000" pitchFamily="2" charset="2"/>
              <a:buChar char="ü"/>
            </a:pPr>
            <a:r>
              <a:rPr lang="fr-FR" altLang="fr-FR" sz="1800" dirty="0">
                <a:solidFill>
                  <a:srgbClr val="FF0000"/>
                </a:solidFill>
                <a:latin typeface="+mj-lt"/>
              </a:rPr>
              <a:t>Champ d’application : </a:t>
            </a:r>
            <a:br>
              <a:rPr lang="fr-FR" altLang="fr-FR" sz="1800" dirty="0">
                <a:solidFill>
                  <a:srgbClr val="CD0042"/>
                </a:solidFill>
                <a:latin typeface="Trebuchet MS" panose="020B0603020202020204" pitchFamily="34" charset="0"/>
              </a:rPr>
            </a:br>
            <a:r>
              <a:rPr lang="fr-FR" altLang="fr-FR" sz="1800" dirty="0">
                <a:latin typeface="+mj-lt"/>
              </a:rPr>
              <a:t>Une couverture des risques « incapacité », « invalidité » </a:t>
            </a:r>
            <a:r>
              <a:rPr lang="fr-FR" altLang="fr-FR" sz="1800" u="sng" dirty="0">
                <a:latin typeface="+mj-lt"/>
              </a:rPr>
              <a:t>ET</a:t>
            </a:r>
            <a:r>
              <a:rPr lang="fr-FR" altLang="fr-FR" sz="1800" dirty="0">
                <a:latin typeface="+mj-lt"/>
              </a:rPr>
              <a:t> « décès » dans le cadre d’un ou plusieurs contrats.</a:t>
            </a:r>
          </a:p>
          <a:p>
            <a:pPr marL="906462" indent="-285750">
              <a:buFont typeface="Wingdings" panose="05000000000000000000" pitchFamily="2" charset="2"/>
              <a:buChar char="ü"/>
            </a:pPr>
            <a:r>
              <a:rPr lang="fr-FR" altLang="fr-FR" sz="1800" dirty="0">
                <a:solidFill>
                  <a:srgbClr val="FF0000"/>
                </a:solidFill>
                <a:latin typeface="+mj-lt"/>
              </a:rPr>
              <a:t>Principe :</a:t>
            </a:r>
            <a:br>
              <a:rPr lang="fr-FR" altLang="fr-FR" sz="1800" u="sng" dirty="0">
                <a:solidFill>
                  <a:srgbClr val="CD0042"/>
                </a:solidFill>
                <a:latin typeface="Trebuchet MS" panose="020B0603020202020204" pitchFamily="34" charset="0"/>
              </a:rPr>
            </a:br>
            <a:r>
              <a:rPr lang="fr-FR" altLang="fr-FR" sz="1800" dirty="0">
                <a:latin typeface="+mj-lt"/>
              </a:rPr>
              <a:t>Maintien de la garantie « décès » en cas d’incapacité ou d’invalidité à la date de résiliation du contrat, </a:t>
            </a:r>
            <a:r>
              <a:rPr lang="fr-FR" altLang="fr-FR" sz="1800" b="1" dirty="0">
                <a:latin typeface="+mj-lt"/>
              </a:rPr>
              <a:t>dès lors que le décès intervient avant le terme de la période d’incapacité ou d’invalidité.</a:t>
            </a:r>
          </a:p>
          <a:p>
            <a:pPr marL="620712" indent="0">
              <a:buNone/>
            </a:pPr>
            <a:r>
              <a:rPr lang="fr-FR" altLang="fr-FR" sz="1800" b="1" dirty="0">
                <a:latin typeface="+mj-lt"/>
              </a:rPr>
              <a:t>=&gt; </a:t>
            </a:r>
            <a:r>
              <a:rPr lang="fr-FR" altLang="fr-FR" sz="1800" b="0" i="1" dirty="0">
                <a:latin typeface="+mj-lt"/>
                <a:ea typeface="+mn-ea"/>
                <a:cs typeface="+mn-cs"/>
              </a:rPr>
              <a:t>l’article 7-1 de la loi n°89-1009 du 31 décembre 1989 n’exige ni que le décès soit consécutif à la maladie ou à l’invalidité dont le salarié était atteint, ni que la maladie ou l’invalidité ait été déclarée au premier assureur  (Cass. </a:t>
            </a:r>
            <a:r>
              <a:rPr lang="fr-FR" altLang="fr-FR" sz="1800" b="0" i="1" dirty="0" err="1">
                <a:latin typeface="+mj-lt"/>
                <a:ea typeface="+mn-ea"/>
                <a:cs typeface="+mn-cs"/>
              </a:rPr>
              <a:t>Civ</a:t>
            </a:r>
            <a:r>
              <a:rPr lang="fr-FR" altLang="fr-FR" sz="1800" b="0" i="1" dirty="0">
                <a:latin typeface="+mj-lt"/>
                <a:ea typeface="+mn-ea"/>
                <a:cs typeface="+mn-cs"/>
              </a:rPr>
              <a:t>. 2</a:t>
            </a:r>
            <a:r>
              <a:rPr lang="fr-FR" altLang="fr-FR" sz="1800" b="0" i="1" baseline="30000" dirty="0">
                <a:latin typeface="+mj-lt"/>
                <a:ea typeface="+mn-ea"/>
                <a:cs typeface="+mn-cs"/>
              </a:rPr>
              <a:t>ème</a:t>
            </a:r>
            <a:r>
              <a:rPr lang="fr-FR" altLang="fr-FR" sz="1800" b="0" i="1" dirty="0">
                <a:latin typeface="+mj-lt"/>
                <a:ea typeface="+mn-ea"/>
                <a:cs typeface="+mn-cs"/>
              </a:rPr>
              <a:t> </a:t>
            </a:r>
            <a:r>
              <a:rPr lang="fr-FR" altLang="fr-FR" sz="1800" i="1" dirty="0">
                <a:latin typeface="+mj-lt"/>
                <a:cs typeface="+mn-cs"/>
              </a:rPr>
              <a:t>11 décembre 2014, n°13-25.777).</a:t>
            </a:r>
          </a:p>
          <a:p>
            <a:pPr marL="620712" indent="0">
              <a:buNone/>
            </a:pPr>
            <a:endParaRPr lang="fr-FR" altLang="fr-FR" sz="1800" dirty="0">
              <a:solidFill>
                <a:srgbClr val="5F615B"/>
              </a:solidFill>
              <a:latin typeface="+mj-lt"/>
            </a:endParaRPr>
          </a:p>
          <a:p>
            <a:pPr>
              <a:buSzPct val="90000"/>
              <a:buFont typeface="Wingdings" pitchFamily="2" charset="2"/>
              <a:buChar char="q"/>
            </a:pPr>
            <a:endParaRPr lang="fr-FR" altLang="fr-FR" sz="1360" dirty="0">
              <a:latin typeface="Trebuchet MS" panose="020B0603020202020204" pitchFamily="34" charset="0"/>
            </a:endParaRPr>
          </a:p>
          <a:p>
            <a:pPr>
              <a:buSzPct val="90000"/>
            </a:pPr>
            <a:endParaRPr lang="fr-FR" altLang="fr-FR" sz="1360" dirty="0">
              <a:latin typeface="Trebuchet MS" panose="020B0603020202020204" pitchFamily="34" charset="0"/>
            </a:endParaRPr>
          </a:p>
          <a:p>
            <a:pPr algn="just"/>
            <a:endParaRPr lang="fr-FR" altLang="fr-FR" sz="1360" dirty="0">
              <a:latin typeface="Trebuchet MS" panose="020B0603020202020204" pitchFamily="34" charset="0"/>
            </a:endParaRPr>
          </a:p>
        </p:txBody>
      </p:sp>
      <p:sp>
        <p:nvSpPr>
          <p:cNvPr id="7" name="Titre 1">
            <a:extLst>
              <a:ext uri="{FF2B5EF4-FFF2-40B4-BE49-F238E27FC236}">
                <a16:creationId xmlns:a16="http://schemas.microsoft.com/office/drawing/2014/main" id="{892697C0-06C7-4DFA-BDBD-1AD8F8361DFB}"/>
              </a:ext>
            </a:extLst>
          </p:cNvPr>
          <p:cNvSpPr txBox="1">
            <a:spLocks/>
          </p:cNvSpPr>
          <p:nvPr/>
        </p:nvSpPr>
        <p:spPr>
          <a:xfrm>
            <a:off x="861392" y="165953"/>
            <a:ext cx="10293522" cy="11514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a:lstStyle>
          <a:p>
            <a:pPr algn="just">
              <a:lnSpc>
                <a:spcPct val="120000"/>
              </a:lnSpc>
            </a:pPr>
            <a:r>
              <a:rPr lang="fr-FR" sz="2400" dirty="0">
                <a:solidFill>
                  <a:schemeClr val="tx1"/>
                </a:solidFill>
                <a:latin typeface="Corbel" panose="020B0503020204020204" pitchFamily="34" charset="0"/>
              </a:rPr>
              <a:t>Article 7-1 de la loi « Evin »: Maintien de la garantie « décès »</a:t>
            </a:r>
          </a:p>
        </p:txBody>
      </p:sp>
      <p:sp>
        <p:nvSpPr>
          <p:cNvPr id="2" name="Espace réservé du numéro de diapositive 1">
            <a:extLst>
              <a:ext uri="{FF2B5EF4-FFF2-40B4-BE49-F238E27FC236}">
                <a16:creationId xmlns:a16="http://schemas.microsoft.com/office/drawing/2014/main" id="{AF2FEC77-6BC6-4170-B241-6EB37C58AD94}"/>
              </a:ext>
            </a:extLst>
          </p:cNvPr>
          <p:cNvSpPr>
            <a:spLocks noGrp="1"/>
          </p:cNvSpPr>
          <p:nvPr>
            <p:ph type="sldNum" sz="quarter" idx="12"/>
          </p:nvPr>
        </p:nvSpPr>
        <p:spPr>
          <a:xfrm>
            <a:off x="11024045" y="6302335"/>
            <a:ext cx="903581" cy="456337"/>
          </a:xfrm>
        </p:spPr>
        <p:txBody>
          <a:bodyPr/>
          <a:lstStyle/>
          <a:p>
            <a:fld id="{551FAED3-9D6D-49BD-B499-7AC20F6B4619}" type="slidenum">
              <a:rPr lang="fr-FR" smtClean="0"/>
              <a:pPr/>
              <a:t>4</a:t>
            </a:fld>
            <a:endParaRPr lang="fr-FR" dirty="0"/>
          </a:p>
        </p:txBody>
      </p:sp>
    </p:spTree>
    <p:extLst>
      <p:ext uri="{BB962C8B-B14F-4D97-AF65-F5344CB8AC3E}">
        <p14:creationId xmlns:p14="http://schemas.microsoft.com/office/powerpoint/2010/main" val="326243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F01574EE-B3B1-434C-A4B6-D18B8C9A2545}"/>
              </a:ext>
            </a:extLst>
          </p:cNvPr>
          <p:cNvSpPr>
            <a:spLocks noGrp="1" noChangeArrowheads="1"/>
          </p:cNvSpPr>
          <p:nvPr>
            <p:ph idx="1"/>
          </p:nvPr>
        </p:nvSpPr>
        <p:spPr>
          <a:xfrm>
            <a:off x="773228" y="1170959"/>
            <a:ext cx="10645541" cy="5342275"/>
          </a:xfrm>
          <a:extLst>
            <a:ext uri="{909E8E84-426E-40DD-AFC4-6F175D3DCCD1}">
              <a14:hiddenFill xmlns:a14="http://schemas.microsoft.com/office/drawing/2010/main">
                <a:solidFill>
                  <a:srgbClr val="E1DDD3"/>
                </a:solidFill>
              </a14:hiddenFill>
            </a:ext>
          </a:extLst>
        </p:spPr>
        <p:txBody>
          <a:bodyPr>
            <a:normAutofit lnSpcReduction="10000"/>
          </a:bodyPr>
          <a:lstStyle/>
          <a:p>
            <a:pPr marL="0" lvl="1" indent="0" algn="just" fontAlgn="base">
              <a:lnSpc>
                <a:spcPct val="120000"/>
              </a:lnSpc>
              <a:spcBef>
                <a:spcPts val="0"/>
              </a:spcBef>
              <a:spcAft>
                <a:spcPct val="0"/>
              </a:spcAft>
              <a:buClr>
                <a:srgbClr val="FF0000"/>
              </a:buClr>
              <a:buSzPct val="90000"/>
              <a:buNone/>
              <a:tabLst>
                <a:tab pos="539750" algn="l"/>
              </a:tabLst>
              <a:defRPr/>
            </a:pPr>
            <a:r>
              <a:rPr lang="fr-FR" altLang="fr-FR" dirty="0">
                <a:solidFill>
                  <a:srgbClr val="0070C0"/>
                </a:solidFill>
                <a:latin typeface="+mn-lt"/>
                <a:ea typeface="+mn-ea"/>
                <a:cs typeface="+mn-cs"/>
              </a:rPr>
              <a:t> </a:t>
            </a:r>
            <a:r>
              <a:rPr lang="fr-FR" altLang="fr-FR" dirty="0">
                <a:latin typeface="+mn-lt"/>
                <a:ea typeface="+mn-ea"/>
                <a:cs typeface="+mn-cs"/>
              </a:rPr>
              <a:t>Cass. Civ. 2</a:t>
            </a:r>
            <a:r>
              <a:rPr lang="fr-FR" altLang="fr-FR" baseline="30000" dirty="0">
                <a:latin typeface="+mn-lt"/>
                <a:ea typeface="+mn-ea"/>
                <a:cs typeface="+mn-cs"/>
              </a:rPr>
              <a:t>ème</a:t>
            </a:r>
            <a:r>
              <a:rPr lang="fr-FR" dirty="0">
                <a:latin typeface="+mn-lt"/>
                <a:ea typeface="+mn-ea"/>
                <a:cs typeface="+mn-cs"/>
              </a:rPr>
              <a:t>, 21 sept. 2023, n° 21-22.197</a:t>
            </a:r>
            <a:endParaRPr lang="fr-FR" altLang="fr-FR" dirty="0">
              <a:latin typeface="+mn-lt"/>
              <a:ea typeface="+mn-ea"/>
              <a:cs typeface="+mn-cs"/>
            </a:endParaRPr>
          </a:p>
          <a:p>
            <a:pPr marL="0" indent="0" algn="just" fontAlgn="base" hangingPunct="0">
              <a:lnSpc>
                <a:spcPct val="120000"/>
              </a:lnSpc>
              <a:spcBef>
                <a:spcPts val="0"/>
              </a:spcBef>
              <a:spcAft>
                <a:spcPct val="0"/>
              </a:spcAft>
              <a:buClr>
                <a:srgbClr val="FF6F61"/>
              </a:buClr>
              <a:buSzPct val="125000"/>
              <a:buNone/>
              <a:tabLst>
                <a:tab pos="247602" algn="l"/>
                <a:tab pos="322458" algn="l"/>
              </a:tabLst>
              <a:defRPr/>
            </a:pPr>
            <a:endParaRPr lang="fr-FR" altLang="fr-FR" sz="1100" dirty="0">
              <a:latin typeface="+mn-lt"/>
              <a:ea typeface="+mn-ea"/>
              <a:cs typeface="+mn-cs"/>
            </a:endParaRPr>
          </a:p>
          <a:p>
            <a:pPr algn="just" fontAlgn="base" hangingPunct="0">
              <a:lnSpc>
                <a:spcPct val="120000"/>
              </a:lnSpc>
              <a:spcBef>
                <a:spcPts val="0"/>
              </a:spcBef>
              <a:spcAft>
                <a:spcPct val="0"/>
              </a:spcAft>
              <a:buClr>
                <a:srgbClr val="FF0000"/>
              </a:buClr>
              <a:buSzPct val="125000"/>
              <a:buFont typeface="Wingdings" panose="05000000000000000000" pitchFamily="2" charset="2"/>
              <a:buChar char="Ø"/>
              <a:tabLst>
                <a:tab pos="247602" algn="l"/>
                <a:tab pos="322458" algn="l"/>
              </a:tabLst>
              <a:defRPr/>
            </a:pPr>
            <a:r>
              <a:rPr lang="fr-FR" altLang="fr-FR" sz="1600" dirty="0">
                <a:latin typeface="+mn-lt"/>
                <a:ea typeface="+mn-ea"/>
                <a:cs typeface="+mn-cs"/>
              </a:rPr>
              <a:t>litige :</a:t>
            </a:r>
          </a:p>
          <a:p>
            <a:pPr marL="388245" lvl="1" indent="-285750" algn="just" fontAlgn="base" hangingPunct="0">
              <a:lnSpc>
                <a:spcPct val="120000"/>
              </a:lnSpc>
              <a:spcBef>
                <a:spcPts val="0"/>
              </a:spcBef>
              <a:spcAft>
                <a:spcPct val="0"/>
              </a:spcAft>
              <a:buClr>
                <a:schemeClr val="bg1"/>
              </a:buClr>
              <a:buSzPct val="125000"/>
              <a:buFont typeface="Wingdings" panose="05000000000000000000" pitchFamily="2" charset="2"/>
              <a:buChar char="§"/>
              <a:tabLst>
                <a:tab pos="247602" algn="l"/>
                <a:tab pos="322458" algn="l"/>
              </a:tabLst>
              <a:defRPr/>
            </a:pPr>
            <a:r>
              <a:rPr lang="fr-FR" sz="1600" b="0" dirty="0">
                <a:latin typeface="+mn-lt"/>
                <a:ea typeface="+mn-ea"/>
                <a:cs typeface="+mn-cs"/>
              </a:rPr>
              <a:t>Dans cette affaire il s’agissait de savoir si le premier assureur, dont le contrat ne couvrait que le décès, pouvait être contraint au maintien de sa garantie lorsque l’employeur avait parallèlement souscrit un autre contrat chez un deuxième assureur couvrant l’incapacité et l’invalidité. Le premier assureur a été condamné à couvrir le risque décès alors que le salarié était indemnisé au titre de l’arrêt de travail par un autre contrat au jour de son décès</a:t>
            </a:r>
            <a:r>
              <a:rPr lang="fr-FR" altLang="fr-FR" sz="1600" b="0" dirty="0">
                <a:latin typeface="+mn-lt"/>
                <a:ea typeface="+mn-ea"/>
                <a:cs typeface="+mn-cs"/>
              </a:rPr>
              <a:t>. </a:t>
            </a:r>
          </a:p>
          <a:p>
            <a:pPr algn="just" fontAlgn="base" hangingPunct="0">
              <a:lnSpc>
                <a:spcPct val="120000"/>
              </a:lnSpc>
              <a:spcBef>
                <a:spcPts val="0"/>
              </a:spcBef>
              <a:spcAft>
                <a:spcPct val="0"/>
              </a:spcAft>
              <a:buClr>
                <a:schemeClr val="bg1"/>
              </a:buClr>
              <a:buSzPct val="125000"/>
              <a:buFont typeface="Wingdings" panose="05000000000000000000" pitchFamily="2" charset="2"/>
              <a:buChar char="§"/>
              <a:tabLst>
                <a:tab pos="247602" algn="l"/>
                <a:tab pos="322458" algn="l"/>
              </a:tabLst>
              <a:defRPr/>
            </a:pPr>
            <a:endParaRPr lang="fr-FR" altLang="fr-FR" sz="1600" dirty="0">
              <a:latin typeface="+mn-lt"/>
              <a:ea typeface="+mn-ea"/>
              <a:cs typeface="+mn-cs"/>
            </a:endParaRPr>
          </a:p>
          <a:p>
            <a:pPr algn="just" fontAlgn="base" hangingPunct="0">
              <a:lnSpc>
                <a:spcPct val="120000"/>
              </a:lnSpc>
              <a:spcBef>
                <a:spcPts val="0"/>
              </a:spcBef>
              <a:spcAft>
                <a:spcPct val="0"/>
              </a:spcAft>
              <a:buClr>
                <a:srgbClr val="FF0000"/>
              </a:buClr>
              <a:buSzPct val="125000"/>
              <a:buFont typeface="Wingdings" panose="05000000000000000000" pitchFamily="2" charset="2"/>
              <a:buChar char="Ø"/>
              <a:tabLst>
                <a:tab pos="247602" algn="l"/>
                <a:tab pos="322458" algn="l"/>
              </a:tabLst>
              <a:defRPr/>
            </a:pPr>
            <a:r>
              <a:rPr lang="fr-FR" altLang="fr-FR" sz="1600" b="1" dirty="0">
                <a:latin typeface="+mn-lt"/>
                <a:ea typeface="+mn-ea"/>
                <a:cs typeface="+mn-cs"/>
              </a:rPr>
              <a:t>Décision</a:t>
            </a:r>
            <a:r>
              <a:rPr lang="fr-FR" altLang="fr-FR" sz="1600" dirty="0">
                <a:latin typeface="+mn-lt"/>
                <a:ea typeface="+mn-ea"/>
                <a:cs typeface="+mn-cs"/>
              </a:rPr>
              <a:t> :</a:t>
            </a:r>
          </a:p>
          <a:p>
            <a:pPr marL="0" indent="0" algn="just" fontAlgn="base" hangingPunct="0">
              <a:lnSpc>
                <a:spcPct val="120000"/>
              </a:lnSpc>
              <a:spcBef>
                <a:spcPts val="0"/>
              </a:spcBef>
              <a:spcAft>
                <a:spcPct val="0"/>
              </a:spcAft>
              <a:buClr>
                <a:srgbClr val="FF0000"/>
              </a:buClr>
              <a:buSzPct val="125000"/>
              <a:buNone/>
              <a:tabLst>
                <a:tab pos="247602" algn="l"/>
                <a:tab pos="322458" algn="l"/>
              </a:tabLst>
              <a:defRPr/>
            </a:pPr>
            <a:endParaRPr lang="fr-FR" altLang="fr-FR" sz="1600" dirty="0">
              <a:latin typeface="+mn-lt"/>
              <a:ea typeface="+mn-ea"/>
              <a:cs typeface="+mn-cs"/>
            </a:endParaRPr>
          </a:p>
          <a:p>
            <a:pPr marL="388245" lvl="1" indent="-285750" algn="just" fontAlgn="base" hangingPunct="0">
              <a:lnSpc>
                <a:spcPct val="120000"/>
              </a:lnSpc>
              <a:spcBef>
                <a:spcPts val="0"/>
              </a:spcBef>
              <a:spcAft>
                <a:spcPct val="0"/>
              </a:spcAft>
              <a:buClr>
                <a:schemeClr val="bg1"/>
              </a:buClr>
              <a:buSzPct val="125000"/>
              <a:buFont typeface="Wingdings" panose="05000000000000000000" pitchFamily="2" charset="2"/>
              <a:buChar char="§"/>
              <a:tabLst>
                <a:tab pos="247602" algn="l"/>
                <a:tab pos="322458" algn="l"/>
              </a:tabLst>
              <a:defRPr/>
            </a:pPr>
            <a:r>
              <a:rPr lang="fr-FR" altLang="fr-FR" sz="1600" b="0" dirty="0">
                <a:latin typeface="+mn-lt"/>
                <a:ea typeface="+mn-ea"/>
                <a:cs typeface="+mn-cs"/>
              </a:rPr>
              <a:t>La Cour de cassation considère </a:t>
            </a:r>
            <a:r>
              <a:rPr lang="fr-FR" altLang="fr-FR" sz="1600" b="0" i="1" dirty="0">
                <a:latin typeface="+mn-lt"/>
                <a:ea typeface="+mn-ea"/>
                <a:cs typeface="+mn-cs"/>
              </a:rPr>
              <a:t>que « le maintien de la garantie décès, qui présente un caractère autonome, s'impose à l'assureur, y compris lorsque les garanties incapacité de travail et invalidité ont été souscrites par l'employeur auprès d'un autre assureur ». </a:t>
            </a:r>
          </a:p>
          <a:p>
            <a:pPr marL="388245" lvl="1" indent="-285750" algn="just" fontAlgn="base" hangingPunct="0">
              <a:lnSpc>
                <a:spcPct val="120000"/>
              </a:lnSpc>
              <a:spcBef>
                <a:spcPts val="0"/>
              </a:spcBef>
              <a:spcAft>
                <a:spcPct val="0"/>
              </a:spcAft>
              <a:buClr>
                <a:schemeClr val="bg1"/>
              </a:buClr>
              <a:buSzPct val="125000"/>
              <a:buFont typeface="Wingdings" panose="05000000000000000000" pitchFamily="2" charset="2"/>
              <a:buChar char="§"/>
              <a:tabLst>
                <a:tab pos="247602" algn="l"/>
                <a:tab pos="322458" algn="l"/>
              </a:tabLst>
              <a:defRPr/>
            </a:pPr>
            <a:endParaRPr lang="fr-FR" altLang="fr-FR" sz="1600" b="0" dirty="0">
              <a:latin typeface="+mn-lt"/>
              <a:ea typeface="+mn-ea"/>
              <a:cs typeface="+mn-cs"/>
            </a:endParaRPr>
          </a:p>
          <a:p>
            <a:pPr algn="just" fontAlgn="base" hangingPunct="0">
              <a:lnSpc>
                <a:spcPct val="120000"/>
              </a:lnSpc>
              <a:spcBef>
                <a:spcPts val="0"/>
              </a:spcBef>
              <a:spcAft>
                <a:spcPct val="0"/>
              </a:spcAft>
              <a:buClr>
                <a:srgbClr val="FF0000"/>
              </a:buClr>
              <a:buSzPct val="125000"/>
              <a:buFont typeface="Wingdings" panose="05000000000000000000" pitchFamily="2" charset="2"/>
              <a:buChar char="Ø"/>
              <a:tabLst>
                <a:tab pos="247602" algn="l"/>
                <a:tab pos="322458" algn="l"/>
              </a:tabLst>
              <a:defRPr/>
            </a:pPr>
            <a:r>
              <a:rPr lang="fr-FR" altLang="fr-FR" sz="1600" b="1" dirty="0">
                <a:latin typeface="+mn-lt"/>
                <a:ea typeface="+mn-ea"/>
                <a:cs typeface="+mn-cs"/>
              </a:rPr>
              <a:t>Analyse</a:t>
            </a:r>
            <a:r>
              <a:rPr lang="fr-FR" altLang="fr-FR" sz="1600" dirty="0">
                <a:latin typeface="+mn-lt"/>
                <a:ea typeface="+mn-ea"/>
                <a:cs typeface="+mn-cs"/>
              </a:rPr>
              <a:t> :</a:t>
            </a:r>
          </a:p>
          <a:p>
            <a:pPr marL="0" indent="0" algn="just" fontAlgn="base" hangingPunct="0">
              <a:lnSpc>
                <a:spcPct val="120000"/>
              </a:lnSpc>
              <a:spcBef>
                <a:spcPts val="0"/>
              </a:spcBef>
              <a:spcAft>
                <a:spcPct val="0"/>
              </a:spcAft>
              <a:buClr>
                <a:srgbClr val="FF0000"/>
              </a:buClr>
              <a:buSzPct val="125000"/>
              <a:buNone/>
              <a:tabLst>
                <a:tab pos="247602" algn="l"/>
                <a:tab pos="322458" algn="l"/>
              </a:tabLst>
              <a:defRPr/>
            </a:pPr>
            <a:endParaRPr lang="fr-FR" altLang="fr-FR" sz="1600" dirty="0">
              <a:latin typeface="+mn-lt"/>
              <a:ea typeface="+mn-ea"/>
              <a:cs typeface="+mn-cs"/>
            </a:endParaRPr>
          </a:p>
          <a:p>
            <a:pPr marL="388245" lvl="1" indent="-285750" algn="just" fontAlgn="base" hangingPunct="0">
              <a:lnSpc>
                <a:spcPct val="120000"/>
              </a:lnSpc>
              <a:spcBef>
                <a:spcPts val="0"/>
              </a:spcBef>
              <a:spcAft>
                <a:spcPct val="0"/>
              </a:spcAft>
              <a:buClr>
                <a:schemeClr val="bg1"/>
              </a:buClr>
              <a:buSzPct val="125000"/>
              <a:buFont typeface="Wingdings" panose="05000000000000000000" pitchFamily="2" charset="2"/>
              <a:buChar char="§"/>
              <a:tabLst>
                <a:tab pos="247602" algn="l"/>
                <a:tab pos="322458" algn="l"/>
              </a:tabLst>
              <a:defRPr/>
            </a:pPr>
            <a:r>
              <a:rPr lang="fr-FR" altLang="fr-FR" sz="1600" b="0" dirty="0">
                <a:latin typeface="+mn-lt"/>
                <a:ea typeface="+mn-ea"/>
                <a:cs typeface="+mn-cs"/>
              </a:rPr>
              <a:t>L’arrêt se prononce indirectement sur l’articulation de l’article 7-1 prime avec l’article 2. En l’espèce, </a:t>
            </a:r>
            <a:r>
              <a:rPr lang="fr-FR" sz="1600" b="0" dirty="0">
                <a:latin typeface="+mn-lt"/>
                <a:ea typeface="+mn-ea"/>
                <a:cs typeface="+mn-cs"/>
              </a:rPr>
              <a:t>au moment de son décès, l’assuré était couvert par un nouveau contrat d’assurance auprès d’un troisième assureur garantissant notamment le décès, ce qui aurait pu plaider pour une application de l’article 2 de la loi Evin.</a:t>
            </a:r>
            <a:endParaRPr lang="fr-FR" altLang="fr-FR" sz="1600" b="0" dirty="0">
              <a:latin typeface="+mn-lt"/>
              <a:ea typeface="+mn-ea"/>
              <a:cs typeface="+mn-cs"/>
            </a:endParaRPr>
          </a:p>
          <a:p>
            <a:pPr marL="541338" lvl="1" indent="-365125" algn="just" fontAlgn="base" hangingPunct="0">
              <a:lnSpc>
                <a:spcPct val="110000"/>
              </a:lnSpc>
              <a:spcBef>
                <a:spcPts val="600"/>
              </a:spcBef>
              <a:spcAft>
                <a:spcPct val="0"/>
              </a:spcAft>
              <a:buClr>
                <a:srgbClr val="FF6F61"/>
              </a:buClr>
              <a:buSzPct val="125000"/>
              <a:buFontTx/>
              <a:buChar char="-"/>
              <a:tabLst>
                <a:tab pos="247602" algn="l"/>
                <a:tab pos="322458" algn="l"/>
              </a:tabLst>
              <a:defRPr/>
            </a:pPr>
            <a:endParaRPr lang="fr-FR" altLang="fr-FR" sz="1600" dirty="0">
              <a:solidFill>
                <a:srgbClr val="0070C0"/>
              </a:solidFill>
              <a:latin typeface="+mn-lt"/>
              <a:ea typeface="+mn-ea"/>
              <a:cs typeface="+mn-cs"/>
            </a:endParaRPr>
          </a:p>
        </p:txBody>
      </p:sp>
      <p:pic>
        <p:nvPicPr>
          <p:cNvPr id="5" name="Image 4" descr="Une image contenant dessin&#10;&#10;Description générée automatiquement">
            <a:extLst>
              <a:ext uri="{FF2B5EF4-FFF2-40B4-BE49-F238E27FC236}">
                <a16:creationId xmlns:a16="http://schemas.microsoft.com/office/drawing/2014/main" id="{AB651D80-E23F-06E5-A639-5EB9AB0E5394}"/>
              </a:ext>
            </a:extLst>
          </p:cNvPr>
          <p:cNvPicPr>
            <a:picLocks noChangeAspect="1"/>
          </p:cNvPicPr>
          <p:nvPr/>
        </p:nvPicPr>
        <p:blipFill rotWithShape="1">
          <a:blip r:embed="rId2">
            <a:extLst>
              <a:ext uri="{28A0092B-C50C-407E-A947-70E740481C1C}">
                <a14:useLocalDpi xmlns:a14="http://schemas.microsoft.com/office/drawing/2010/main" val="0"/>
              </a:ext>
            </a:extLst>
          </a:blip>
          <a:srcRect t="15563"/>
          <a:stretch/>
        </p:blipFill>
        <p:spPr>
          <a:xfrm>
            <a:off x="188823" y="139605"/>
            <a:ext cx="876453" cy="740045"/>
          </a:xfrm>
          <a:prstGeom prst="rect">
            <a:avLst/>
          </a:prstGeom>
        </p:spPr>
      </p:pic>
      <p:sp>
        <p:nvSpPr>
          <p:cNvPr id="7" name="Titre 1">
            <a:extLst>
              <a:ext uri="{FF2B5EF4-FFF2-40B4-BE49-F238E27FC236}">
                <a16:creationId xmlns:a16="http://schemas.microsoft.com/office/drawing/2014/main" id="{3019DB10-8F3A-92D5-47A0-723D445EFFAF}"/>
              </a:ext>
            </a:extLst>
          </p:cNvPr>
          <p:cNvSpPr txBox="1">
            <a:spLocks/>
          </p:cNvSpPr>
          <p:nvPr/>
        </p:nvSpPr>
        <p:spPr>
          <a:xfrm>
            <a:off x="1207062" y="344766"/>
            <a:ext cx="10051488" cy="4756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a:lstStyle>
          <a:p>
            <a:pPr algn="just">
              <a:lnSpc>
                <a:spcPct val="120000"/>
              </a:lnSpc>
            </a:pPr>
            <a:r>
              <a:rPr lang="fr-FR" sz="2400" dirty="0">
                <a:solidFill>
                  <a:schemeClr val="tx1"/>
                </a:solidFill>
                <a:latin typeface="Corbel" panose="020B0503020204020204" pitchFamily="34" charset="0"/>
              </a:rPr>
              <a:t>Article 7-1 de la loi « Evin »: Maintien de la garantie « décès »</a:t>
            </a:r>
          </a:p>
        </p:txBody>
      </p:sp>
    </p:spTree>
    <p:extLst>
      <p:ext uri="{BB962C8B-B14F-4D97-AF65-F5344CB8AC3E}">
        <p14:creationId xmlns:p14="http://schemas.microsoft.com/office/powerpoint/2010/main" val="20329044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1295</Words>
  <Application>Microsoft Office PowerPoint</Application>
  <PresentationFormat>Grand écran</PresentationFormat>
  <Paragraphs>48</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Arial</vt:lpstr>
      <vt:lpstr>Calibri</vt:lpstr>
      <vt:lpstr>Calibri Light</vt:lpstr>
      <vt:lpstr>Corbel</vt:lpstr>
      <vt:lpstr>sourcesanspro</vt:lpstr>
      <vt:lpstr>Trebuchet MS</vt:lpstr>
      <vt:lpstr>Wingdings</vt:lpstr>
      <vt:lpstr>Thème Office</vt:lpstr>
      <vt:lpstr> Article 2 de la loi « Evin »: la souscription du contrat   </vt:lpstr>
      <vt:lpstr>Présentation PowerPoint</vt:lpstr>
      <vt:lpstr>Présentation PowerPoint</vt:lpstr>
      <vt:lpstr>Présentation PowerPoint</vt:lpstr>
      <vt:lpstr>Présentation PowerPoint</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Article 2 de la loi « Evin »: la souscription du contrat   </dc:title>
  <dc:creator>Julie JACOTOT</dc:creator>
  <cp:lastModifiedBy>Julie JACOTOT</cp:lastModifiedBy>
  <cp:revision>1</cp:revision>
  <dcterms:created xsi:type="dcterms:W3CDTF">2023-12-14T15:56:20Z</dcterms:created>
  <dcterms:modified xsi:type="dcterms:W3CDTF">2023-12-14T15:59:31Z</dcterms:modified>
</cp:coreProperties>
</file>