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12"/>
  </p:notesMasterIdLst>
  <p:handoutMasterIdLst>
    <p:handoutMasterId r:id="rId13"/>
  </p:handoutMasterIdLst>
  <p:sldIdLst>
    <p:sldId id="2743" r:id="rId5"/>
    <p:sldId id="3610" r:id="rId6"/>
    <p:sldId id="3616" r:id="rId7"/>
    <p:sldId id="3609" r:id="rId8"/>
    <p:sldId id="3617" r:id="rId9"/>
    <p:sldId id="3618" r:id="rId10"/>
    <p:sldId id="468" r:id="rId11"/>
  </p:sldIdLst>
  <p:sldSz cx="12192000" cy="6858000"/>
  <p:notesSz cx="6858000"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CEC4DA-415C-F0A7-F1FC-8D4B9610C64B}" name="BLANC Tara-STAGIAIRE" initials="TB" userId="S::slssta4@capstan.fr::99fcf953-568f-4e33-b36d-ed1fa2c9b17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9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ouane NOKRI" userId="e2759fd0-5164-4933-8f78-7ab0dab6a1e9" providerId="ADAL" clId="{E98A003D-0803-4134-9DAF-F80D172196C8}"/>
    <pc:docChg chg="delSld">
      <pc:chgData name="Marouane NOKRI" userId="e2759fd0-5164-4933-8f78-7ab0dab6a1e9" providerId="ADAL" clId="{E98A003D-0803-4134-9DAF-F80D172196C8}" dt="2024-02-07T09:14:28.248" v="0" actId="47"/>
      <pc:docMkLst>
        <pc:docMk/>
      </pc:docMkLst>
      <pc:sldChg chg="del">
        <pc:chgData name="Marouane NOKRI" userId="e2759fd0-5164-4933-8f78-7ab0dab6a1e9" providerId="ADAL" clId="{E98A003D-0803-4134-9DAF-F80D172196C8}" dt="2024-02-07T09:14:28.248" v="0" actId="47"/>
        <pc:sldMkLst>
          <pc:docMk/>
          <pc:sldMk cId="417633509" sldId="258"/>
        </pc:sldMkLst>
      </pc:sldChg>
      <pc:sldChg chg="del">
        <pc:chgData name="Marouane NOKRI" userId="e2759fd0-5164-4933-8f78-7ab0dab6a1e9" providerId="ADAL" clId="{E98A003D-0803-4134-9DAF-F80D172196C8}" dt="2024-02-07T09:14:28.248" v="0" actId="47"/>
        <pc:sldMkLst>
          <pc:docMk/>
          <pc:sldMk cId="2192729262" sldId="260"/>
        </pc:sldMkLst>
      </pc:sldChg>
      <pc:sldChg chg="del">
        <pc:chgData name="Marouane NOKRI" userId="e2759fd0-5164-4933-8f78-7ab0dab6a1e9" providerId="ADAL" clId="{E98A003D-0803-4134-9DAF-F80D172196C8}" dt="2024-02-07T09:14:28.248" v="0" actId="47"/>
        <pc:sldMkLst>
          <pc:docMk/>
          <pc:sldMk cId="1302157603" sldId="261"/>
        </pc:sldMkLst>
      </pc:sldChg>
      <pc:sldChg chg="del">
        <pc:chgData name="Marouane NOKRI" userId="e2759fd0-5164-4933-8f78-7ab0dab6a1e9" providerId="ADAL" clId="{E98A003D-0803-4134-9DAF-F80D172196C8}" dt="2024-02-07T09:14:28.248" v="0" actId="47"/>
        <pc:sldMkLst>
          <pc:docMk/>
          <pc:sldMk cId="94033687" sldId="3604"/>
        </pc:sldMkLst>
      </pc:sldChg>
      <pc:sldChg chg="del">
        <pc:chgData name="Marouane NOKRI" userId="e2759fd0-5164-4933-8f78-7ab0dab6a1e9" providerId="ADAL" clId="{E98A003D-0803-4134-9DAF-F80D172196C8}" dt="2024-02-07T09:14:28.248" v="0" actId="47"/>
        <pc:sldMkLst>
          <pc:docMk/>
          <pc:sldMk cId="1647955828" sldId="3613"/>
        </pc:sldMkLst>
      </pc:sldChg>
      <pc:sldChg chg="del">
        <pc:chgData name="Marouane NOKRI" userId="e2759fd0-5164-4933-8f78-7ab0dab6a1e9" providerId="ADAL" clId="{E98A003D-0803-4134-9DAF-F80D172196C8}" dt="2024-02-07T09:14:28.248" v="0" actId="47"/>
        <pc:sldMkLst>
          <pc:docMk/>
          <pc:sldMk cId="3625305844" sldId="3615"/>
        </pc:sldMkLst>
      </pc:sldChg>
      <pc:sldChg chg="del">
        <pc:chgData name="Marouane NOKRI" userId="e2759fd0-5164-4933-8f78-7ab0dab6a1e9" providerId="ADAL" clId="{E98A003D-0803-4134-9DAF-F80D172196C8}" dt="2024-02-07T09:14:28.248" v="0" actId="47"/>
        <pc:sldMkLst>
          <pc:docMk/>
          <pc:sldMk cId="2048999046" sldId="3622"/>
        </pc:sldMkLst>
      </pc:sldChg>
      <pc:sldChg chg="del">
        <pc:chgData name="Marouane NOKRI" userId="e2759fd0-5164-4933-8f78-7ab0dab6a1e9" providerId="ADAL" clId="{E98A003D-0803-4134-9DAF-F80D172196C8}" dt="2024-02-07T09:14:28.248" v="0" actId="47"/>
        <pc:sldMkLst>
          <pc:docMk/>
          <pc:sldMk cId="325299062" sldId="3623"/>
        </pc:sldMkLst>
      </pc:sldChg>
      <pc:sldMasterChg chg="delSldLayout">
        <pc:chgData name="Marouane NOKRI" userId="e2759fd0-5164-4933-8f78-7ab0dab6a1e9" providerId="ADAL" clId="{E98A003D-0803-4134-9DAF-F80D172196C8}" dt="2024-02-07T09:14:28.248" v="0" actId="47"/>
        <pc:sldMasterMkLst>
          <pc:docMk/>
          <pc:sldMasterMk cId="2775982131" sldId="2147483720"/>
        </pc:sldMasterMkLst>
        <pc:sldLayoutChg chg="del">
          <pc:chgData name="Marouane NOKRI" userId="e2759fd0-5164-4933-8f78-7ab0dab6a1e9" providerId="ADAL" clId="{E98A003D-0803-4134-9DAF-F80D172196C8}" dt="2024-02-07T09:14:28.248" v="0" actId="47"/>
          <pc:sldLayoutMkLst>
            <pc:docMk/>
            <pc:sldMasterMk cId="2775982131" sldId="2147483720"/>
            <pc:sldLayoutMk cId="255095" sldId="214748373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A1EE94-1F26-C0A1-634B-9EFD8B5D84B5}"/>
              </a:ext>
            </a:extLst>
          </p:cNvPr>
          <p:cNvSpPr>
            <a:spLocks noGrp="1"/>
          </p:cNvSpPr>
          <p:nvPr>
            <p:ph type="hdr" sz="quarter"/>
          </p:nvPr>
        </p:nvSpPr>
        <p:spPr>
          <a:xfrm>
            <a:off x="1" y="0"/>
            <a:ext cx="2972547" cy="494186"/>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D12F7EF-89B6-A794-CC80-4FDF9CB0B82A}"/>
              </a:ext>
            </a:extLst>
          </p:cNvPr>
          <p:cNvSpPr>
            <a:spLocks noGrp="1"/>
          </p:cNvSpPr>
          <p:nvPr>
            <p:ph type="dt" sz="quarter" idx="1"/>
          </p:nvPr>
        </p:nvSpPr>
        <p:spPr>
          <a:xfrm>
            <a:off x="3883853" y="0"/>
            <a:ext cx="2972547" cy="494186"/>
          </a:xfrm>
          <a:prstGeom prst="rect">
            <a:avLst/>
          </a:prstGeom>
        </p:spPr>
        <p:txBody>
          <a:bodyPr vert="horz" lIns="91440" tIns="45720" rIns="91440" bIns="45720" rtlCol="0"/>
          <a:lstStyle>
            <a:lvl1pPr algn="r">
              <a:defRPr sz="1200"/>
            </a:lvl1pPr>
          </a:lstStyle>
          <a:p>
            <a:endParaRPr lang="fr-FR"/>
          </a:p>
        </p:txBody>
      </p:sp>
      <p:sp>
        <p:nvSpPr>
          <p:cNvPr id="4" name="Espace réservé du pied de page 3">
            <a:extLst>
              <a:ext uri="{FF2B5EF4-FFF2-40B4-BE49-F238E27FC236}">
                <a16:creationId xmlns:a16="http://schemas.microsoft.com/office/drawing/2014/main" id="{A074F1FB-7144-48E8-4109-0FBB9B8E3FF3}"/>
              </a:ext>
            </a:extLst>
          </p:cNvPr>
          <p:cNvSpPr>
            <a:spLocks noGrp="1"/>
          </p:cNvSpPr>
          <p:nvPr>
            <p:ph type="ftr" sz="quarter" idx="2"/>
          </p:nvPr>
        </p:nvSpPr>
        <p:spPr>
          <a:xfrm>
            <a:off x="1" y="9378477"/>
            <a:ext cx="2972547" cy="494186"/>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E964433-F373-76C4-86FB-F62A3E471560}"/>
              </a:ext>
            </a:extLst>
          </p:cNvPr>
          <p:cNvSpPr>
            <a:spLocks noGrp="1"/>
          </p:cNvSpPr>
          <p:nvPr>
            <p:ph type="sldNum" sz="quarter" idx="3"/>
          </p:nvPr>
        </p:nvSpPr>
        <p:spPr>
          <a:xfrm>
            <a:off x="3883853" y="9378477"/>
            <a:ext cx="2972547" cy="494186"/>
          </a:xfrm>
          <a:prstGeom prst="rect">
            <a:avLst/>
          </a:prstGeom>
        </p:spPr>
        <p:txBody>
          <a:bodyPr vert="horz" lIns="91440" tIns="45720" rIns="91440" bIns="45720" rtlCol="0" anchor="b"/>
          <a:lstStyle>
            <a:lvl1pPr algn="r">
              <a:defRPr sz="1200"/>
            </a:lvl1pPr>
          </a:lstStyle>
          <a:p>
            <a:fld id="{883324A1-43B8-4D8E-AF73-AC772103AAD4}" type="slidenum">
              <a:rPr lang="fr-FR" smtClean="0"/>
              <a:t>‹N°›</a:t>
            </a:fld>
            <a:endParaRPr lang="fr-FR"/>
          </a:p>
        </p:txBody>
      </p:sp>
    </p:spTree>
    <p:extLst>
      <p:ext uri="{BB962C8B-B14F-4D97-AF65-F5344CB8AC3E}">
        <p14:creationId xmlns:p14="http://schemas.microsoft.com/office/powerpoint/2010/main" val="15471154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534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5" y="0"/>
            <a:ext cx="2971800" cy="495348"/>
          </a:xfrm>
          <a:prstGeom prst="rect">
            <a:avLst/>
          </a:prstGeom>
        </p:spPr>
        <p:txBody>
          <a:bodyPr vert="horz" lIns="91440" tIns="45720" rIns="91440" bIns="45720" rtlCol="0"/>
          <a:lstStyle>
            <a:lvl1pPr algn="r">
              <a:defRPr sz="1200"/>
            </a:lvl1pPr>
          </a:lstStyle>
          <a:p>
            <a:endParaRPr lang="fr-FR"/>
          </a:p>
        </p:txBody>
      </p:sp>
      <p:sp>
        <p:nvSpPr>
          <p:cNvPr id="4" name="Espace réservé de l'image des diapositives 3"/>
          <p:cNvSpPr>
            <a:spLocks noGrp="1" noRot="1" noChangeAspect="1"/>
          </p:cNvSpPr>
          <p:nvPr>
            <p:ph type="sldImg" idx="2"/>
          </p:nvPr>
        </p:nvSpPr>
        <p:spPr>
          <a:xfrm>
            <a:off x="468313" y="1233488"/>
            <a:ext cx="5921375" cy="33321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1" y="4751220"/>
            <a:ext cx="5486400" cy="388736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7319"/>
            <a:ext cx="2971800" cy="49534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5" y="9377319"/>
            <a:ext cx="2971800" cy="495347"/>
          </a:xfrm>
          <a:prstGeom prst="rect">
            <a:avLst/>
          </a:prstGeom>
        </p:spPr>
        <p:txBody>
          <a:bodyPr vert="horz" lIns="91440" tIns="45720" rIns="91440" bIns="45720" rtlCol="0" anchor="b"/>
          <a:lstStyle>
            <a:lvl1pPr algn="r">
              <a:defRPr sz="1200"/>
            </a:lvl1pPr>
          </a:lstStyle>
          <a:p>
            <a:fld id="{BAFB8B81-3C6F-4268-A4D4-8311C3B9CB5E}" type="slidenum">
              <a:rPr lang="fr-FR" smtClean="0"/>
              <a:t>‹N°›</a:t>
            </a:fld>
            <a:endParaRPr lang="fr-FR"/>
          </a:p>
        </p:txBody>
      </p:sp>
    </p:spTree>
    <p:extLst>
      <p:ext uri="{BB962C8B-B14F-4D97-AF65-F5344CB8AC3E}">
        <p14:creationId xmlns:p14="http://schemas.microsoft.com/office/powerpoint/2010/main" val="18508200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1" y="4751219"/>
            <a:ext cx="5486400" cy="4626098"/>
          </a:xfrm>
        </p:spPr>
        <p:txBody>
          <a:bodyPr/>
          <a:lstStyle/>
          <a:p>
            <a:pPr marL="0" lvl="1" indent="0" algn="l" defTabSz="914400" rtl="0" eaLnBrk="1" latinLnBrk="0" hangingPunct="1">
              <a:lnSpc>
                <a:spcPct val="100000"/>
              </a:lnSpc>
              <a:buFontTx/>
              <a:buNone/>
            </a:pPr>
            <a:r>
              <a:rPr lang="fr-FR" sz="1050">
                <a:latin typeface="Arial" panose="020B0604020202020204" pitchFamily="34" charset="0"/>
                <a:cs typeface="Arial" panose="020B0604020202020204" pitchFamily="34" charset="0"/>
              </a:rPr>
              <a:t>Trimestres réputés cotisés actuellement :</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issus de certains rachats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attribués dans le cadre du C2P</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perception d'une pension d'invalidité (maxi 2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Service national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Chômage indemnisé et AP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maladie, maternité et AT (maxi 4 trimestres)</a:t>
            </a:r>
          </a:p>
          <a:p>
            <a:pPr marL="0" lvl="1" indent="0" algn="l" defTabSz="914400" rtl="0" eaLnBrk="1" latinLnBrk="0" hangingPunct="1">
              <a:lnSpc>
                <a:spcPct val="100000"/>
              </a:lnSpc>
              <a:buFontTx/>
              <a:buNone/>
            </a:pPr>
            <a:endParaRPr lang="fr-FR" sz="1050">
              <a:latin typeface="Arial" panose="020B0604020202020204" pitchFamily="34" charset="0"/>
              <a:cs typeface="Arial" panose="020B0604020202020204" pitchFamily="34" charset="0"/>
            </a:endParaRPr>
          </a:p>
          <a:p>
            <a:pPr marL="0" lvl="1" indent="0" algn="l" defTabSz="914400" rtl="0" eaLnBrk="1" latinLnBrk="0" hangingPunct="1">
              <a:lnSpc>
                <a:spcPct val="100000"/>
              </a:lnSpc>
              <a:buFontTx/>
              <a:buNone/>
            </a:pPr>
            <a:r>
              <a:rPr lang="fr-FR" sz="1800">
                <a:effectLst/>
                <a:latin typeface="Calibri" panose="020F0502020204030204" pitchFamily="34" charset="0"/>
                <a:ea typeface="Times New Roman" panose="02020603050405020304" pitchFamily="18" charset="0"/>
                <a:cs typeface="Times New Roman" panose="02020603050405020304" pitchFamily="18" charset="0"/>
              </a:rPr>
              <a:t>Plancher de 43 annuités : au regard des critères cumulatifs à remplir, il n’est pas totalement exclu que certaines carrières longues doivent cotiser plus de 43 ans. Des décrets doivent intervenir.</a:t>
            </a:r>
            <a:endParaRPr lang="fr-FR" sz="105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2</a:t>
            </a:fld>
            <a:endParaRPr lang="fr-FR"/>
          </a:p>
        </p:txBody>
      </p:sp>
      <p:sp>
        <p:nvSpPr>
          <p:cNvPr id="5" name="Espace réservé de la date 4">
            <a:extLst>
              <a:ext uri="{FF2B5EF4-FFF2-40B4-BE49-F238E27FC236}">
                <a16:creationId xmlns:a16="http://schemas.microsoft.com/office/drawing/2014/main" id="{52A38AA2-EADF-AB09-AC3C-4DCAE87AF950}"/>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02602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1" y="4751219"/>
            <a:ext cx="5486400" cy="4626098"/>
          </a:xfrm>
        </p:spPr>
        <p:txBody>
          <a:bodyPr/>
          <a:lstStyle/>
          <a:p>
            <a:pPr marL="0" lvl="1" indent="0" algn="l" defTabSz="914400" rtl="0" eaLnBrk="1" latinLnBrk="0" hangingPunct="1">
              <a:lnSpc>
                <a:spcPct val="100000"/>
              </a:lnSpc>
              <a:buFontTx/>
              <a:buNone/>
            </a:pPr>
            <a:r>
              <a:rPr lang="fr-FR" sz="1050">
                <a:latin typeface="Arial" panose="020B0604020202020204" pitchFamily="34" charset="0"/>
                <a:cs typeface="Arial" panose="020B0604020202020204" pitchFamily="34" charset="0"/>
              </a:rPr>
              <a:t>Trimestres réputés cotisés actuellement :</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issus de certains rachats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attribués dans le cadre du C2P</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perception d'une pension d'invalidité (maxi 2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Service national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Chômage indemnisé et AP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maladie, maternité et AT (maxi 4 trimestres)</a:t>
            </a:r>
          </a:p>
          <a:p>
            <a:pPr marL="0" lvl="1" indent="0" algn="l" defTabSz="914400" rtl="0" eaLnBrk="1" latinLnBrk="0" hangingPunct="1">
              <a:lnSpc>
                <a:spcPct val="100000"/>
              </a:lnSpc>
              <a:buFontTx/>
              <a:buNone/>
            </a:pPr>
            <a:endParaRPr lang="fr-FR" sz="1050">
              <a:latin typeface="Arial" panose="020B0604020202020204" pitchFamily="34" charset="0"/>
              <a:cs typeface="Arial" panose="020B0604020202020204" pitchFamily="34" charset="0"/>
            </a:endParaRPr>
          </a:p>
          <a:p>
            <a:pPr marL="0" lvl="1" indent="0" algn="l" defTabSz="914400" rtl="0" eaLnBrk="1" latinLnBrk="0" hangingPunct="1">
              <a:lnSpc>
                <a:spcPct val="100000"/>
              </a:lnSpc>
              <a:buFontTx/>
              <a:buNone/>
            </a:pPr>
            <a:r>
              <a:rPr lang="fr-FR" sz="1800">
                <a:effectLst/>
                <a:latin typeface="Calibri" panose="020F0502020204030204" pitchFamily="34" charset="0"/>
                <a:ea typeface="Times New Roman" panose="02020603050405020304" pitchFamily="18" charset="0"/>
                <a:cs typeface="Times New Roman" panose="02020603050405020304" pitchFamily="18" charset="0"/>
              </a:rPr>
              <a:t>Plancher de 43 annuités : au regard des critères cumulatifs à remplir, il n’est pas totalement exclu que certaines carrières longues doivent cotiser plus de 43 ans. Des décrets doivent intervenir.</a:t>
            </a:r>
            <a:endParaRPr lang="fr-FR" sz="105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3</a:t>
            </a:fld>
            <a:endParaRPr lang="fr-FR"/>
          </a:p>
        </p:txBody>
      </p:sp>
      <p:sp>
        <p:nvSpPr>
          <p:cNvPr id="5" name="Espace réservé de la date 4">
            <a:extLst>
              <a:ext uri="{FF2B5EF4-FFF2-40B4-BE49-F238E27FC236}">
                <a16:creationId xmlns:a16="http://schemas.microsoft.com/office/drawing/2014/main" id="{52A38AA2-EADF-AB09-AC3C-4DCAE87AF950}"/>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55048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4</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3343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5</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80737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6</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73267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7</a:t>
            </a:fld>
            <a:endParaRPr lang="fr-FR"/>
          </a:p>
        </p:txBody>
      </p:sp>
      <p:sp>
        <p:nvSpPr>
          <p:cNvPr id="5" name="Espace réservé de la date 4">
            <a:extLst>
              <a:ext uri="{FF2B5EF4-FFF2-40B4-BE49-F238E27FC236}">
                <a16:creationId xmlns:a16="http://schemas.microsoft.com/office/drawing/2014/main" id="{BF7BAD5D-B010-6F7F-C8C3-704835CFF246}"/>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078753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4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928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50450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851013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0711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73702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83104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080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70540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2758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411697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2614393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76684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260826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257968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54625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27009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999737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968099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43028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83066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1450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210358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289548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84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096271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265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431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72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319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1024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7078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108702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5986790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411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err="1"/>
              <a:t>Titre</a:t>
            </a:r>
            <a:r>
              <a:rPr lang="en-US"/>
              <a:t> de la presentation </a:t>
            </a:r>
            <a:br>
              <a:rPr lang="en-US"/>
            </a:br>
            <a:r>
              <a:rPr lang="en-US"/>
              <a:t>sur </a:t>
            </a:r>
            <a:r>
              <a:rPr lang="en-US" err="1"/>
              <a:t>deux</a:t>
            </a:r>
            <a:r>
              <a:rPr lang="en-US"/>
              <a:t> </a:t>
            </a:r>
            <a:r>
              <a:rPr lang="en-US" err="1"/>
              <a:t>lignes</a:t>
            </a:r>
            <a:r>
              <a:rPr lang="en-US"/>
              <a:t> </a:t>
            </a:r>
            <a:br>
              <a:rPr lang="en-US"/>
            </a:br>
            <a:r>
              <a:rPr lang="en-US" err="1"/>
              <a:t>ou</a:t>
            </a:r>
            <a:r>
              <a:rPr lang="en-US"/>
              <a:t> trois </a:t>
            </a:r>
            <a:r>
              <a:rPr lang="en-US" err="1"/>
              <a:t>lignes</a:t>
            </a:r>
            <a:endParaRPr lang="fr-FR"/>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NOM EN MAJUSCULE</a:t>
            </a:r>
            <a:endParaRPr lang="fr-FR"/>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89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a:solidFill>
                  <a:schemeClr val="tx1"/>
                </a:solidFill>
                <a:latin typeface="+mj-lt"/>
                <a:ea typeface="+mj-ea"/>
                <a:cs typeface="+mj-cs"/>
              </a:rPr>
              <a:t>Quiz</a:t>
            </a:r>
            <a:endParaRPr lang="fr-FR" sz="3600" b="0" kern="120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Question</a:t>
            </a:r>
          </a:p>
          <a:p>
            <a:pPr lvl="1"/>
            <a:r>
              <a:rPr lang="en-US" err="1"/>
              <a:t>Réponses</a:t>
            </a:r>
            <a:endParaRPr lang="en-US"/>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328174238"/>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err="1"/>
              <a:t>Titre</a:t>
            </a:r>
            <a:r>
              <a:rPr lang="en-US"/>
              <a:t> </a:t>
            </a:r>
            <a:br>
              <a:rPr lang="en-US"/>
            </a:br>
            <a:r>
              <a:rPr lang="en-US"/>
              <a:t>de la </a:t>
            </a:r>
            <a:r>
              <a:rPr lang="en-US" err="1"/>
              <a:t>partie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463058057"/>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err="1"/>
              <a:t>Titre</a:t>
            </a:r>
            <a:r>
              <a:rPr lang="en-US"/>
              <a:t> de la </a:t>
            </a:r>
            <a:r>
              <a:rPr lang="en-US" err="1"/>
              <a:t>partie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err="1"/>
              <a:t>Texte</a:t>
            </a:r>
            <a:endParaRPr lang="en-US"/>
          </a:p>
          <a:p>
            <a:pPr lvl="0"/>
            <a:endParaRPr lang="en-US"/>
          </a:p>
        </p:txBody>
      </p:sp>
    </p:spTree>
    <p:extLst>
      <p:ext uri="{BB962C8B-B14F-4D97-AF65-F5344CB8AC3E}">
        <p14:creationId xmlns:p14="http://schemas.microsoft.com/office/powerpoint/2010/main" val="3815876805"/>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139747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408193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68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30528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0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563686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42743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r>
              <a:rPr lang="en-US"/>
              <a:t> </a:t>
            </a:r>
            <a:r>
              <a:rPr lang="en-US" err="1"/>
              <a:t>en</a:t>
            </a:r>
            <a:r>
              <a:rPr lang="en-US"/>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err="1"/>
              <a:t>Titre</a:t>
            </a:r>
            <a:r>
              <a:rPr lang="en-US"/>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a:t>Insert </a:t>
            </a:r>
            <a:r>
              <a:rPr lang="en-US" err="1"/>
              <a:t>texte</a:t>
            </a:r>
            <a:r>
              <a:rPr lang="en-US"/>
              <a:t> </a:t>
            </a:r>
            <a:r>
              <a:rPr lang="en-US" err="1"/>
              <a:t>ici</a:t>
            </a:r>
            <a:endParaRPr lang="en-US"/>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err="1"/>
              <a:t>Titre</a:t>
            </a:r>
            <a:r>
              <a:rPr lang="en-US"/>
              <a:t> </a:t>
            </a:r>
            <a:r>
              <a:rPr lang="en-US" err="1"/>
              <a:t>deux</a:t>
            </a:r>
            <a:endParaRPr lang="en-US"/>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a:t>Insert </a:t>
            </a:r>
            <a:r>
              <a:rPr lang="en-US" err="1"/>
              <a:t>texte</a:t>
            </a:r>
            <a:r>
              <a:rPr lang="en-US"/>
              <a:t> </a:t>
            </a:r>
            <a:r>
              <a:rPr lang="en-US" err="1"/>
              <a:t>ici</a:t>
            </a:r>
            <a:endParaRPr lang="en-US"/>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a:t>Cliquer </a:t>
            </a:r>
            <a:r>
              <a:rPr lang="en-US" err="1"/>
              <a:t>ici</a:t>
            </a:r>
            <a:r>
              <a:rPr lang="en-US"/>
              <a:t> pour </a:t>
            </a:r>
            <a:r>
              <a:rPr lang="en-US" err="1"/>
              <a:t>ajouter</a:t>
            </a:r>
            <a:r>
              <a:rPr lang="en-US"/>
              <a:t> un </a:t>
            </a:r>
            <a:r>
              <a:rPr lang="en-US" err="1"/>
              <a:t>titre</a:t>
            </a:r>
            <a:endParaRPr lang="fr-FR"/>
          </a:p>
        </p:txBody>
      </p:sp>
    </p:spTree>
    <p:extLst>
      <p:ext uri="{BB962C8B-B14F-4D97-AF65-F5344CB8AC3E}">
        <p14:creationId xmlns:p14="http://schemas.microsoft.com/office/powerpoint/2010/main" val="311694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PREMIER NIVEAU EN CAPITAL</a:t>
            </a:r>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Tree>
    <p:extLst>
      <p:ext uri="{BB962C8B-B14F-4D97-AF65-F5344CB8AC3E}">
        <p14:creationId xmlns:p14="http://schemas.microsoft.com/office/powerpoint/2010/main" val="27487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249884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99637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386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1273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27292808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775982131"/>
      </p:ext>
    </p:extLst>
  </p:cSld>
  <p:clrMap bg1="lt1" tx1="dk1" bg2="lt2" tx2="dk2" accent1="accent1" accent2="accent2" accent3="accent3" accent4="accent4" accent5="accent5" accent6="accent6" hlink="hlink" folHlink="folHlink"/>
  <p:sldLayoutIdLst>
    <p:sldLayoutId id="2147483721" r:id="rId1"/>
    <p:sldLayoutId id="2147483650" r:id="rId2"/>
    <p:sldLayoutId id="2147483662" r:id="rId3"/>
    <p:sldLayoutId id="2147483651" r:id="rId4"/>
    <p:sldLayoutId id="2147483674" r:id="rId5"/>
    <p:sldLayoutId id="2147483672" r:id="rId6"/>
    <p:sldLayoutId id="2147483671" r:id="rId7"/>
    <p:sldLayoutId id="2147483675" r:id="rId8"/>
    <p:sldLayoutId id="2147483669" r:id="rId9"/>
    <p:sldLayoutId id="2147483676" r:id="rId10"/>
    <p:sldLayoutId id="2147483717" r:id="rId11"/>
    <p:sldLayoutId id="2147483719" r:id="rId12"/>
    <p:sldLayoutId id="2147483718" r:id="rId13"/>
    <p:sldLayoutId id="2147483667" r:id="rId14"/>
    <p:sldLayoutId id="2147483668" r:id="rId15"/>
    <p:sldLayoutId id="2147483697" r:id="rId16"/>
    <p:sldLayoutId id="2147483665" r:id="rId17"/>
    <p:sldLayoutId id="2147483696" r:id="rId18"/>
    <p:sldLayoutId id="2147483695" r:id="rId19"/>
    <p:sldLayoutId id="2147483694" r:id="rId20"/>
    <p:sldLayoutId id="2147483693" r:id="rId21"/>
    <p:sldLayoutId id="2147483692" r:id="rId22"/>
    <p:sldLayoutId id="2147483691" r:id="rId23"/>
    <p:sldLayoutId id="2147483690" r:id="rId24"/>
    <p:sldLayoutId id="2147483688" r:id="rId25"/>
    <p:sldLayoutId id="2147483689" r:id="rId26"/>
    <p:sldLayoutId id="2147483702" r:id="rId27"/>
    <p:sldLayoutId id="2147483687" r:id="rId28"/>
    <p:sldLayoutId id="2147483698" r:id="rId29"/>
    <p:sldLayoutId id="2147483685" r:id="rId30"/>
    <p:sldLayoutId id="2147483686" r:id="rId31"/>
    <p:sldLayoutId id="2147483684" r:id="rId32"/>
    <p:sldLayoutId id="2147483683" r:id="rId33"/>
    <p:sldLayoutId id="2147483682" r:id="rId34"/>
    <p:sldLayoutId id="2147483681" r:id="rId35"/>
    <p:sldLayoutId id="2147483680" r:id="rId36"/>
    <p:sldLayoutId id="2147483679" r:id="rId37"/>
    <p:sldLayoutId id="2147483678" r:id="rId38"/>
    <p:sldLayoutId id="2147483716" r:id="rId39"/>
    <p:sldLayoutId id="2147483715" r:id="rId40"/>
    <p:sldLayoutId id="2147483722" r:id="rId41"/>
    <p:sldLayoutId id="2147483723" r:id="rId42"/>
    <p:sldLayoutId id="2147483724" r:id="rId43"/>
    <p:sldLayoutId id="2147483725" r:id="rId44"/>
    <p:sldLayoutId id="2147483726" r:id="rId45"/>
    <p:sldLayoutId id="2147483727" r:id="rId46"/>
    <p:sldLayoutId id="2147483731" r:id="rId47"/>
    <p:sldLayoutId id="2147483732" r:id="rId48"/>
    <p:sldLayoutId id="2147483733" r:id="rId49"/>
    <p:sldLayoutId id="2147483734" r:id="rId50"/>
    <p:sldLayoutId id="2147483735" r:id="rId51"/>
    <p:sldLayoutId id="2147483738" r:id="rId52"/>
    <p:sldLayoutId id="2147483740" r:id="rId53"/>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Loi partage de la valeur</a:t>
            </a:r>
            <a:br>
              <a:rPr lang="fr-FR" sz="3500" i="0" dirty="0">
                <a:solidFill>
                  <a:srgbClr val="222222"/>
                </a:solidFill>
                <a:latin typeface="Arial" panose="020B0604020202020204" pitchFamily="34" charset="0"/>
                <a:cs typeface="Arial" panose="020B0604020202020204" pitchFamily="34" charset="0"/>
              </a:rPr>
            </a:br>
            <a:r>
              <a:rPr lang="fr-FR" sz="3500" i="0" dirty="0">
                <a:solidFill>
                  <a:srgbClr val="222222"/>
                </a:solidFill>
                <a:latin typeface="Arial" panose="020B0604020202020204" pitchFamily="34" charset="0"/>
                <a:cs typeface="Arial" panose="020B0604020202020204" pitchFamily="34" charset="0"/>
              </a:rPr>
              <a:t>n° 2023-1107 du 29 novembre 2023</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2</a:t>
            </a:fld>
            <a:endParaRPr lang="fr-FR"/>
          </a:p>
        </p:txBody>
      </p:sp>
      <p:sp>
        <p:nvSpPr>
          <p:cNvPr id="19" name="Rectangle : coins arrondis 18">
            <a:extLst>
              <a:ext uri="{FF2B5EF4-FFF2-40B4-BE49-F238E27FC236}">
                <a16:creationId xmlns:a16="http://schemas.microsoft.com/office/drawing/2014/main" id="{9922EB4F-1254-02A6-C9F4-BDFFC9DEE30C}"/>
              </a:ext>
            </a:extLst>
          </p:cNvPr>
          <p:cNvSpPr/>
          <p:nvPr/>
        </p:nvSpPr>
        <p:spPr>
          <a:xfrm>
            <a:off x="482883" y="1296121"/>
            <a:ext cx="5237415" cy="529268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800" b="1" dirty="0">
                <a:cs typeface="Calibri"/>
              </a:rPr>
              <a:t>Partage de la valeur obligatoire dans les petites entreprises ayant réalisé un bénéfice</a:t>
            </a:r>
          </a:p>
          <a:p>
            <a:pPr algn="ctr"/>
            <a:endParaRPr lang="fr-FR" sz="1800" b="1" dirty="0">
              <a:cs typeface="Calibri"/>
            </a:endParaRPr>
          </a:p>
          <a:p>
            <a:pPr marL="36000" lvl="1" indent="-285750">
              <a:buFont typeface="Wingdings" panose="05000000000000000000" pitchFamily="2" charset="2"/>
              <a:buChar char="Ø"/>
            </a:pPr>
            <a:r>
              <a:rPr lang="fr-FR" sz="1600" b="1" dirty="0">
                <a:latin typeface="Arial" panose="020B0604020202020204" pitchFamily="34" charset="0"/>
                <a:cs typeface="Arial" panose="020B0604020202020204" pitchFamily="34" charset="0"/>
              </a:rPr>
              <a:t> </a:t>
            </a:r>
            <a:r>
              <a:rPr lang="fr-FR" sz="1600" dirty="0">
                <a:cs typeface="Calibri"/>
              </a:rPr>
              <a:t>les entreprises employant entre 11 et moins de 50 salariés qui ont réalisé </a:t>
            </a:r>
            <a:r>
              <a:rPr lang="fr-FR" sz="1600" b="1" dirty="0">
                <a:cs typeface="Calibri"/>
              </a:rPr>
              <a:t>pendant trois exercices consécutifs </a:t>
            </a:r>
            <a:r>
              <a:rPr lang="fr-FR" sz="1600" dirty="0">
                <a:cs typeface="Calibri"/>
              </a:rPr>
              <a:t>un </a:t>
            </a:r>
            <a:r>
              <a:rPr lang="fr-FR" sz="1600" b="1" dirty="0">
                <a:cs typeface="Calibri"/>
              </a:rPr>
              <a:t>bénéfice net fiscal au moins égal à 1 % du chiffre d'affaires</a:t>
            </a:r>
            <a:r>
              <a:rPr lang="fr-FR" sz="1600" dirty="0">
                <a:cs typeface="Calibri"/>
              </a:rPr>
              <a:t>, devront </a:t>
            </a:r>
            <a:r>
              <a:rPr lang="fr-FR" sz="1600" b="1" dirty="0">
                <a:cs typeface="Calibri"/>
              </a:rPr>
              <a:t>soit mettre en place un régime de participation ou d’intéressement, soit abonder un plan d’épargne salariale, soit verser une prime de partage de la valeur</a:t>
            </a:r>
            <a:r>
              <a:rPr lang="fr-FR" sz="1600" dirty="0">
                <a:cs typeface="Calibri"/>
              </a:rPr>
              <a:t>. </a:t>
            </a:r>
          </a:p>
          <a:p>
            <a:pPr marL="36000" lvl="1"/>
            <a:endParaRPr lang="fr-FR" sz="1600" dirty="0">
              <a:cs typeface="Calibri"/>
            </a:endParaRPr>
          </a:p>
          <a:p>
            <a:pPr marL="36000" lvl="1" indent="-285750">
              <a:buFont typeface="Wingdings" panose="05000000000000000000" pitchFamily="2" charset="2"/>
              <a:buChar char="Ø"/>
            </a:pPr>
            <a:r>
              <a:rPr lang="fr-FR" sz="1600" dirty="0">
                <a:cs typeface="Calibri"/>
              </a:rPr>
              <a:t>Cette obligation s’appliquera aux exercices ouverts à compter du 1</a:t>
            </a:r>
            <a:r>
              <a:rPr lang="fr-FR" sz="1600" baseline="30000" dirty="0">
                <a:cs typeface="Calibri"/>
              </a:rPr>
              <a:t>er</a:t>
            </a:r>
            <a:r>
              <a:rPr lang="fr-FR" sz="1600" dirty="0">
                <a:cs typeface="Calibri"/>
              </a:rPr>
              <a:t> janvier 2025</a:t>
            </a:r>
          </a:p>
          <a:p>
            <a:pPr marL="0" lvl="1"/>
            <a:endParaRPr lang="fr-FR" sz="1600" dirty="0">
              <a:cs typeface="Calibri"/>
            </a:endParaRPr>
          </a:p>
          <a:p>
            <a:pPr marL="36000" lvl="1" indent="-285750">
              <a:buFont typeface="Wingdings" panose="05000000000000000000" pitchFamily="2" charset="2"/>
              <a:buChar char="Ø"/>
            </a:pPr>
            <a:r>
              <a:rPr lang="fr-FR" sz="1600" dirty="0">
                <a:cs typeface="Calibri"/>
              </a:rPr>
              <a:t>Dispositif </a:t>
            </a:r>
            <a:r>
              <a:rPr lang="fr-FR" sz="1600" b="1" dirty="0">
                <a:cs typeface="Calibri"/>
              </a:rPr>
              <a:t>expérimental </a:t>
            </a:r>
            <a:r>
              <a:rPr lang="fr-FR" sz="1600" dirty="0">
                <a:cs typeface="Calibri"/>
              </a:rPr>
              <a:t>pendant 5 ans à compter du 29 novembre 2023 =&gt; donc en pratique obligation s’applique de 2025 à 2028</a:t>
            </a: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6096000" y="1296120"/>
            <a:ext cx="5740042" cy="5292683"/>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fr-FR" sz="1800" b="1" dirty="0">
                <a:cs typeface="Calibri"/>
              </a:rPr>
              <a:t>Mise en place volontaire d’une participation dérogatoire dans les petites entreprises</a:t>
            </a:r>
          </a:p>
          <a:p>
            <a:pPr algn="just"/>
            <a:endParaRPr lang="fr-FR" b="1" dirty="0">
              <a:cs typeface="Calibri"/>
            </a:endParaRPr>
          </a:p>
          <a:p>
            <a:pPr marL="360000" lvl="1" indent="-285750" algn="just">
              <a:spcBef>
                <a:spcPts val="600"/>
              </a:spcBef>
              <a:buFont typeface="Wingdings" panose="05000000000000000000" pitchFamily="2" charset="2"/>
              <a:buChar char="Ø"/>
            </a:pPr>
            <a:r>
              <a:rPr lang="fr-FR" sz="1600" dirty="0">
                <a:cs typeface="Calibri"/>
              </a:rPr>
              <a:t>Ce régime peut être mis en place par adhésion à un accord de branche agréé ou selon les modalités de droit commun de la mise en place de la participation. Chaque branche professionnelle devra entamer des négociations en ce sens avant le 30 juin 2024. </a:t>
            </a:r>
          </a:p>
          <a:p>
            <a:pPr marL="360000" lvl="1" indent="-285750" algn="just">
              <a:spcBef>
                <a:spcPts val="600"/>
              </a:spcBef>
              <a:buFont typeface="Wingdings" panose="05000000000000000000" pitchFamily="2" charset="2"/>
              <a:buChar char="Ø"/>
            </a:pPr>
            <a:r>
              <a:rPr lang="fr-FR" sz="1600" dirty="0">
                <a:cs typeface="Calibri"/>
              </a:rPr>
              <a:t>possibilité pour les </a:t>
            </a:r>
            <a:r>
              <a:rPr lang="fr-FR" sz="1600" b="1" dirty="0">
                <a:cs typeface="Calibri"/>
              </a:rPr>
              <a:t>entreprises de moins de 50 salariés </a:t>
            </a:r>
            <a:r>
              <a:rPr lang="fr-FR" sz="1600" dirty="0">
                <a:cs typeface="Calibri"/>
              </a:rPr>
              <a:t>d’appliquer, de façon volontaire, </a:t>
            </a:r>
            <a:r>
              <a:rPr lang="fr-FR" sz="1600" b="1" dirty="0">
                <a:cs typeface="Calibri"/>
              </a:rPr>
              <a:t>un régime de participation moins favorable </a:t>
            </a:r>
            <a:r>
              <a:rPr lang="fr-FR" sz="1600" dirty="0">
                <a:cs typeface="Calibri"/>
              </a:rPr>
              <a:t>que ce que prévoit la loi. </a:t>
            </a:r>
          </a:p>
          <a:p>
            <a:pPr marL="360000" lvl="1" indent="-285750" algn="just">
              <a:spcBef>
                <a:spcPts val="600"/>
              </a:spcBef>
              <a:buFont typeface="Wingdings" panose="05000000000000000000" pitchFamily="2" charset="2"/>
              <a:buChar char="Ø"/>
            </a:pPr>
            <a:r>
              <a:rPr lang="fr-FR" sz="1600" dirty="0">
                <a:cs typeface="Calibri"/>
              </a:rPr>
              <a:t>dispositif </a:t>
            </a:r>
            <a:r>
              <a:rPr lang="fr-FR" sz="1600" b="1" dirty="0">
                <a:cs typeface="Calibri"/>
              </a:rPr>
              <a:t>expérimental </a:t>
            </a:r>
            <a:r>
              <a:rPr lang="fr-FR" sz="1600" dirty="0">
                <a:cs typeface="Calibri"/>
              </a:rPr>
              <a:t>pendant 5 ans à partir du 29 novembre 2023. A l’issue de cette période, le Gouvernement remettra au Parlement un rapport, qui proposera notamment des pistes d’évolution envisageables de la formule légale de calcul de la réserve spéciale de participation. </a:t>
            </a:r>
          </a:p>
          <a:p>
            <a:pPr algn="just"/>
            <a:endParaRPr lang="fr-FR" sz="1800" b="1" dirty="0">
              <a:cs typeface="Calibri"/>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482884" y="126618"/>
            <a:ext cx="10870915" cy="1169503"/>
          </a:xfrm>
        </p:spPr>
        <p:txBody>
          <a:bodyPr>
            <a:normAutofit/>
          </a:bodyPr>
          <a:lstStyle/>
          <a:p>
            <a:pPr lvl="4" algn="l">
              <a:spcBef>
                <a:spcPts val="600"/>
              </a:spcBef>
            </a:pPr>
            <a:br>
              <a:rPr lang="fr-FR" sz="2400" b="1" dirty="0">
                <a:solidFill>
                  <a:srgbClr val="E41E13"/>
                </a:solidFill>
                <a:latin typeface="+mj-lt"/>
                <a:cs typeface="Arial" panose="020B0604020202020204" pitchFamily="34" charset="0"/>
              </a:rPr>
            </a:br>
            <a:r>
              <a:rPr lang="fr-FR" sz="2400" b="1" dirty="0">
                <a:solidFill>
                  <a:srgbClr val="E41E13"/>
                </a:solidFill>
                <a:latin typeface="+mj-lt"/>
                <a:cs typeface="Arial" panose="020B0604020202020204" pitchFamily="34" charset="0"/>
              </a:rPr>
              <a:t>Entreprises de moins de 50 salariés</a:t>
            </a:r>
          </a:p>
        </p:txBody>
      </p:sp>
      <p:sp>
        <p:nvSpPr>
          <p:cNvPr id="2" name="Espace réservé du numéro de diapositive 2">
            <a:extLst>
              <a:ext uri="{FF2B5EF4-FFF2-40B4-BE49-F238E27FC236}">
                <a16:creationId xmlns:a16="http://schemas.microsoft.com/office/drawing/2014/main" id="{738DE6AF-264D-FC90-E2B0-E12DD7E5647F}"/>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2</a:t>
            </a:fld>
            <a:endParaRPr lang="fr-FR" sz="800">
              <a:solidFill>
                <a:srgbClr val="FF0000"/>
              </a:solidFill>
            </a:endParaRPr>
          </a:p>
        </p:txBody>
      </p:sp>
    </p:spTree>
    <p:extLst>
      <p:ext uri="{BB962C8B-B14F-4D97-AF65-F5344CB8AC3E}">
        <p14:creationId xmlns:p14="http://schemas.microsoft.com/office/powerpoint/2010/main" val="261114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3</a:t>
            </a:fld>
            <a:endParaRPr lang="fr-FR"/>
          </a:p>
        </p:txBody>
      </p:sp>
      <p:sp>
        <p:nvSpPr>
          <p:cNvPr id="19" name="Rectangle : coins arrondis 18">
            <a:extLst>
              <a:ext uri="{FF2B5EF4-FFF2-40B4-BE49-F238E27FC236}">
                <a16:creationId xmlns:a16="http://schemas.microsoft.com/office/drawing/2014/main" id="{9922EB4F-1254-02A6-C9F4-BDFFC9DEE30C}"/>
              </a:ext>
            </a:extLst>
          </p:cNvPr>
          <p:cNvSpPr/>
          <p:nvPr/>
        </p:nvSpPr>
        <p:spPr>
          <a:xfrm>
            <a:off x="246580" y="1100073"/>
            <a:ext cx="5197936" cy="5370703"/>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52000" indent="-285750">
              <a:buFont typeface="Wingdings" panose="05000000000000000000" pitchFamily="2" charset="2"/>
              <a:buChar char="Ø"/>
            </a:pPr>
            <a:r>
              <a:rPr lang="fr-FR" sz="1600" dirty="0">
                <a:cs typeface="Calibri"/>
              </a:rPr>
              <a:t>La loi impose aux entreprises tenues de mettre en place la participation (entreprises d’au moins 50 salariés) et disposant d’au moins un délégué syndical de </a:t>
            </a:r>
            <a:r>
              <a:rPr lang="fr-FR" sz="1600" b="1" dirty="0">
                <a:cs typeface="Calibri"/>
              </a:rPr>
              <a:t>négocier avant le 30 juin 2024 sur la définition d’une augmentation exceptionnelle de leur bénéfice et sur les modalités de partage de la valeur avec les salariés qui en découlent.</a:t>
            </a:r>
            <a:r>
              <a:rPr lang="fr-FR" sz="1600" dirty="0">
                <a:cs typeface="Calibri"/>
              </a:rPr>
              <a:t> </a:t>
            </a:r>
          </a:p>
          <a:p>
            <a:pPr marL="252000" indent="-285750">
              <a:buFont typeface="Wingdings" panose="05000000000000000000" pitchFamily="2" charset="2"/>
              <a:buChar char="Ø"/>
            </a:pPr>
            <a:endParaRPr lang="fr-FR" sz="1600" dirty="0">
              <a:cs typeface="Calibri"/>
            </a:endParaRPr>
          </a:p>
          <a:p>
            <a:pPr marL="252000" indent="-285750">
              <a:buFont typeface="Wingdings" panose="05000000000000000000" pitchFamily="2" charset="2"/>
              <a:buChar char="Ø"/>
            </a:pPr>
            <a:r>
              <a:rPr lang="fr-FR" sz="1600" dirty="0">
                <a:cs typeface="Calibri"/>
              </a:rPr>
              <a:t>Cette définition doit prendre en compte certains critères tels que la taille de l’entreprise, le secteur d’activité, les bénéfices réalisés lors des années précédentes u les évènements exceptionnels externes à l’entreprise intervenus avant la réalisation du bénéfice(art. L. 3346-1 C. Trav.)</a:t>
            </a:r>
          </a:p>
          <a:p>
            <a:pPr>
              <a:spcBef>
                <a:spcPts val="600"/>
              </a:spcBef>
            </a:pPr>
            <a:r>
              <a:rPr lang="fr-FR" sz="1600" i="1" dirty="0">
                <a:latin typeface="+mj-lt"/>
                <a:cs typeface="Calibri"/>
              </a:rPr>
              <a:t>NB: liste non limitative. Avis du CE du 17 mai 2023 qui avait émis des réserves au regard du fait que le projet de loi ne fixait de critères encadrant la négociation collective pour la définition du bénéfice exceptionnel (l’ANI prévoyait  que l’employeur devait procéder à cette définition de façon unilatérale).</a:t>
            </a:r>
            <a:endParaRPr lang="fr-FR" sz="1600" i="1" dirty="0">
              <a:latin typeface="+mj-lt"/>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5917915" y="1191802"/>
            <a:ext cx="5918127" cy="5278973"/>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432000" lvl="1" indent="-285750" algn="just">
              <a:buFont typeface="Wingdings" panose="05000000000000000000" pitchFamily="2" charset="2"/>
              <a:buChar char="Ø"/>
            </a:pPr>
            <a:r>
              <a:rPr lang="fr-FR" sz="1600" dirty="0">
                <a:cs typeface="Calibri"/>
              </a:rPr>
              <a:t>Le partage de la valeur en cas de résultats exceptionnels peut prendre la forme du </a:t>
            </a:r>
            <a:r>
              <a:rPr lang="fr-FR" sz="1600" b="1" dirty="0">
                <a:cs typeface="Calibri"/>
              </a:rPr>
              <a:t>versement d’un supplément de participation ou d’intéressement</a:t>
            </a:r>
            <a:r>
              <a:rPr lang="fr-FR" sz="1600" dirty="0">
                <a:cs typeface="Calibri"/>
              </a:rPr>
              <a:t>, ou par </a:t>
            </a:r>
            <a:r>
              <a:rPr lang="fr-FR" sz="1600" b="1" dirty="0">
                <a:cs typeface="Calibri"/>
              </a:rPr>
              <a:t>l’ouverture d’une nouvelle négociation</a:t>
            </a:r>
            <a:r>
              <a:rPr lang="fr-FR" sz="1600" dirty="0">
                <a:cs typeface="Calibri"/>
              </a:rPr>
              <a:t> ayant pour objet la mise en place d’un dispositif d’intéressement, un supplément de participation ou d’intéressement, un abondement à un plan d’épargne, ou le versement d’une prime de partage de la valeur. </a:t>
            </a:r>
          </a:p>
          <a:p>
            <a:pPr marL="146250" lvl="1" algn="just"/>
            <a:endParaRPr lang="fr-FR" sz="1600" dirty="0">
              <a:cs typeface="Calibri"/>
            </a:endParaRPr>
          </a:p>
          <a:p>
            <a:pPr marL="432000" lvl="1" indent="-285750" algn="just">
              <a:buFont typeface="Wingdings" panose="05000000000000000000" pitchFamily="2" charset="2"/>
              <a:buChar char="Ø"/>
            </a:pPr>
            <a:r>
              <a:rPr lang="fr-FR" sz="1600" dirty="0">
                <a:cs typeface="Calibri"/>
              </a:rPr>
              <a:t>Ne sont pas concernées, les entreprises dotées d’un accord de participation ou d'intéressement comprenant déjà une clause spécifique prenant en compte les bénéfices exceptionnels </a:t>
            </a:r>
            <a:r>
              <a:rPr lang="fr-FR" sz="1600" b="1" dirty="0">
                <a:cs typeface="Calibri"/>
              </a:rPr>
              <a:t>ou un régime de participation comportant une base de calcul conduisant à un résultat plus favorable que la formule légale</a:t>
            </a:r>
          </a:p>
          <a:p>
            <a:pPr marL="146250" lvl="1" algn="just">
              <a:spcBef>
                <a:spcPts val="600"/>
              </a:spcBef>
            </a:pPr>
            <a:r>
              <a:rPr lang="fr-FR" sz="1600" i="1" dirty="0">
                <a:cs typeface="Calibri"/>
              </a:rPr>
              <a:t>NB: en pratique la formule dérogatoire peut être moins favorable que la formule légale et ne pas se déclencher sur certains exercices</a:t>
            </a:r>
            <a:endParaRPr lang="fr-FR" sz="1600" i="1" dirty="0">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480646" y="126618"/>
            <a:ext cx="10873154" cy="973455"/>
          </a:xfrm>
        </p:spPr>
        <p:txBody>
          <a:bodyPr>
            <a:normAutofit fontScale="90000"/>
          </a:bodyPr>
          <a:lstStyle/>
          <a:p>
            <a:pPr lvl="4" algn="l"/>
            <a:r>
              <a:rPr lang="fr-FR" sz="2400" b="1" dirty="0">
                <a:solidFill>
                  <a:srgbClr val="E41E13"/>
                </a:solidFill>
                <a:latin typeface="+mj-lt"/>
                <a:cs typeface="Arial" panose="020B0604020202020204" pitchFamily="34" charset="0"/>
              </a:rPr>
              <a:t>Entreprises d’au moins 50 salariés</a:t>
            </a:r>
            <a:br>
              <a:rPr lang="fr-FR" sz="2400" b="1" dirty="0">
                <a:solidFill>
                  <a:srgbClr val="E41E13"/>
                </a:solidFill>
                <a:latin typeface="+mj-lt"/>
                <a:cs typeface="Arial" panose="020B0604020202020204" pitchFamily="34" charset="0"/>
              </a:rPr>
            </a:br>
            <a:r>
              <a:rPr lang="fr-FR" sz="2400" b="1" dirty="0">
                <a:solidFill>
                  <a:srgbClr val="E41E13"/>
                </a:solidFill>
                <a:latin typeface="+mj-lt"/>
                <a:cs typeface="Arial" panose="020B0604020202020204" pitchFamily="34" charset="0"/>
              </a:rPr>
              <a:t>Obligation de négocier sur le partage de la valeur en cas de résultats exceptionnels </a:t>
            </a:r>
          </a:p>
        </p:txBody>
      </p:sp>
      <p:sp>
        <p:nvSpPr>
          <p:cNvPr id="2" name="Espace réservé du numéro de diapositive 2">
            <a:extLst>
              <a:ext uri="{FF2B5EF4-FFF2-40B4-BE49-F238E27FC236}">
                <a16:creationId xmlns:a16="http://schemas.microsoft.com/office/drawing/2014/main" id="{738DE6AF-264D-FC90-E2B0-E12DD7E5647F}"/>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3</a:t>
            </a:fld>
            <a:endParaRPr lang="fr-FR" sz="800">
              <a:solidFill>
                <a:srgbClr val="FF0000"/>
              </a:solidFill>
            </a:endParaRPr>
          </a:p>
        </p:txBody>
      </p:sp>
    </p:spTree>
    <p:extLst>
      <p:ext uri="{BB962C8B-B14F-4D97-AF65-F5344CB8AC3E}">
        <p14:creationId xmlns:p14="http://schemas.microsoft.com/office/powerpoint/2010/main" val="41850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4</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11933" y="973453"/>
            <a:ext cx="11617569" cy="5615352"/>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fr-FR" sz="2000" b="1" dirty="0">
                <a:cs typeface="Calibri"/>
              </a:rPr>
              <a:t>Intéressement et participation</a:t>
            </a:r>
          </a:p>
          <a:p>
            <a:pPr marL="800100" lvl="1" indent="-342900" algn="just">
              <a:spcBef>
                <a:spcPts val="600"/>
              </a:spcBef>
              <a:buFont typeface="Wingdings" panose="05000000000000000000" pitchFamily="2" charset="2"/>
              <a:buChar char="ü"/>
            </a:pPr>
            <a:r>
              <a:rPr lang="fr-FR" sz="2000" dirty="0">
                <a:ea typeface="+mn-lt"/>
                <a:cs typeface="+mn-lt"/>
              </a:rPr>
              <a:t>l'accord de participation peut désormais prévoir le versement, en cours d'exercice, </a:t>
            </a:r>
            <a:r>
              <a:rPr lang="fr-FR" sz="2000" b="1" dirty="0">
                <a:ea typeface="+mn-lt"/>
                <a:cs typeface="+mn-lt"/>
              </a:rPr>
              <a:t>d'avances</a:t>
            </a:r>
            <a:r>
              <a:rPr lang="fr-FR" sz="2000" dirty="0">
                <a:ea typeface="+mn-lt"/>
                <a:cs typeface="+mn-lt"/>
              </a:rPr>
              <a:t> sur les sommes dues au titre de l'intéressement ou de la réserve spéciale de participation + formalisation de cette possibilité pour l’intéressement (envisagée dans le guide de l’épargne salariale) (art. L. 3348-1 nouveau C. Trav. =&gt; mise en œuvre subordonnée à un décret). </a:t>
            </a:r>
          </a:p>
          <a:p>
            <a:pPr marL="800100" lvl="1" indent="-342900" algn="just">
              <a:spcBef>
                <a:spcPts val="600"/>
              </a:spcBef>
              <a:buFont typeface="Wingdings" panose="05000000000000000000" pitchFamily="2" charset="2"/>
              <a:buChar char="ü"/>
            </a:pPr>
            <a:r>
              <a:rPr lang="fr-FR" sz="2000" b="1" dirty="0">
                <a:ea typeface="+mn-lt"/>
                <a:cs typeface="+mn-lt"/>
              </a:rPr>
              <a:t>fin à la possibilité de report de l’obligation mise en place de la participation </a:t>
            </a:r>
            <a:r>
              <a:rPr lang="fr-FR" sz="2000" dirty="0">
                <a:ea typeface="+mn-lt"/>
                <a:cs typeface="+mn-lt"/>
              </a:rPr>
              <a:t>dont bénéficiaient les entreprises appliquant un accord d’intéressement (abrogation de l’article L. 3322-3 C. Trav.). </a:t>
            </a:r>
          </a:p>
          <a:p>
            <a:pPr marL="800100" lvl="1" indent="-342900" algn="just">
              <a:spcBef>
                <a:spcPts val="600"/>
              </a:spcBef>
              <a:buFont typeface="Wingdings" panose="05000000000000000000" pitchFamily="2" charset="2"/>
              <a:buChar char="ü"/>
            </a:pPr>
            <a:r>
              <a:rPr lang="fr-FR" sz="2000" dirty="0">
                <a:ea typeface="+mn-lt"/>
                <a:cs typeface="+mn-lt"/>
              </a:rPr>
              <a:t>L'accord d’intéressement peut fixer </a:t>
            </a:r>
            <a:r>
              <a:rPr lang="fr-FR" sz="2000" b="1" dirty="0">
                <a:ea typeface="+mn-lt"/>
                <a:cs typeface="+mn-lt"/>
              </a:rPr>
              <a:t>un salaire plancher, un salaire plafond </a:t>
            </a:r>
            <a:r>
              <a:rPr lang="fr-FR" sz="2000" dirty="0">
                <a:ea typeface="+mn-lt"/>
                <a:cs typeface="+mn-lt"/>
              </a:rPr>
              <a:t>ou les deux, servant de base de calcul de la part individuelle (art. L. 3314-5 nouveau C. Trav.). </a:t>
            </a:r>
          </a:p>
          <a:p>
            <a:pPr marL="800100" lvl="1" indent="-342900" algn="just">
              <a:spcBef>
                <a:spcPts val="600"/>
              </a:spcBef>
              <a:buFont typeface="Wingdings" panose="05000000000000000000" pitchFamily="2" charset="2"/>
              <a:buChar char="ü"/>
            </a:pPr>
            <a:r>
              <a:rPr lang="fr-FR" sz="2000" dirty="0">
                <a:ea typeface="+mn-lt"/>
                <a:cs typeface="+mn-lt"/>
              </a:rPr>
              <a:t>Participation soumise au</a:t>
            </a:r>
            <a:r>
              <a:rPr lang="fr-FR" sz="2000" b="1" dirty="0">
                <a:ea typeface="+mn-lt"/>
                <a:cs typeface="+mn-lt"/>
              </a:rPr>
              <a:t> principe de non-substitution du salaire</a:t>
            </a:r>
            <a:endParaRPr lang="fr-FR" sz="2000" b="1" dirty="0">
              <a:cs typeface="Calibri"/>
            </a:endParaRPr>
          </a:p>
          <a:p>
            <a:pPr algn="just"/>
            <a:endParaRPr lang="fr-FR" sz="2000" b="1" dirty="0">
              <a:cs typeface="Calibri"/>
            </a:endParaRPr>
          </a:p>
          <a:p>
            <a:pPr algn="just"/>
            <a:r>
              <a:rPr lang="fr-FR" sz="2000" b="1" dirty="0">
                <a:cs typeface="Calibri"/>
              </a:rPr>
              <a:t>Actionnariat salarié</a:t>
            </a:r>
          </a:p>
          <a:p>
            <a:pPr marL="800100" lvl="1" indent="-342900" algn="just">
              <a:buFont typeface="Wingdings" panose="05000000000000000000" pitchFamily="2" charset="2"/>
              <a:buChar char="ü"/>
            </a:pPr>
            <a:r>
              <a:rPr lang="fr-FR" sz="2000" b="1" dirty="0">
                <a:cs typeface="Calibri"/>
              </a:rPr>
              <a:t>assouplissement des conditions d'attribution d'actions gratuites au sein des entreprises</a:t>
            </a:r>
            <a:r>
              <a:rPr lang="fr-FR" sz="2000" dirty="0">
                <a:cs typeface="Calibri"/>
              </a:rPr>
              <a:t>, qui passe notamment par l'augmentation du plafond global du nombre d'actions attribuées de 10 % à 15 % du capital social (de 15 % à 20 % pour les petites et moyennes entreprises, et de 30 à 40 % lorsque l’attribution gratuite concerne l’ensemble des salariés). </a:t>
            </a:r>
            <a:r>
              <a:rPr lang="fr-FR" sz="2000" b="1" dirty="0">
                <a:cs typeface="Calibri"/>
              </a:rPr>
              <a:t>Le plafond individuel d’actions gratuites devient rechargeable </a:t>
            </a:r>
            <a:r>
              <a:rPr lang="fr-FR" sz="2000" dirty="0">
                <a:cs typeface="Calibri"/>
              </a:rPr>
              <a:t>: seules sont décomptés, pour son appréciation, les titres détenus depuis moins de sept ans. </a:t>
            </a: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indent="0" algn="l">
              <a:lnSpc>
                <a:spcPct val="150000"/>
              </a:lnSpc>
              <a:buNone/>
            </a:pPr>
            <a:r>
              <a:rPr lang="fr-FR" sz="2400" b="1" dirty="0">
                <a:solidFill>
                  <a:srgbClr val="E41E13"/>
                </a:solidFill>
                <a:latin typeface="+mj-lt"/>
              </a:rPr>
              <a:t>Modification dispositifs existants</a:t>
            </a:r>
            <a:endParaRPr lang="fr-FR" sz="2400" b="1" dirty="0">
              <a:solidFill>
                <a:srgbClr val="E41E13"/>
              </a:solidFill>
            </a:endParaRP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4</a:t>
            </a:fld>
            <a:endParaRPr lang="fr-FR" sz="800">
              <a:solidFill>
                <a:srgbClr val="FF0000"/>
              </a:solidFill>
            </a:endParaRPr>
          </a:p>
        </p:txBody>
      </p:sp>
    </p:spTree>
    <p:extLst>
      <p:ext uri="{BB962C8B-B14F-4D97-AF65-F5344CB8AC3E}">
        <p14:creationId xmlns:p14="http://schemas.microsoft.com/office/powerpoint/2010/main" val="294128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5</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11933" y="973453"/>
            <a:ext cx="11617569" cy="5615352"/>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fr-FR" sz="2000" b="1" dirty="0">
                <a:cs typeface="Calibri"/>
              </a:rPr>
              <a:t>Prime de partage de la valeur</a:t>
            </a:r>
          </a:p>
          <a:p>
            <a:pPr marL="800100" lvl="1" indent="-342900" algn="just">
              <a:spcBef>
                <a:spcPts val="1200"/>
              </a:spcBef>
              <a:buFont typeface="Wingdings" panose="05000000000000000000" pitchFamily="2" charset="2"/>
              <a:buChar char="ü"/>
            </a:pPr>
            <a:r>
              <a:rPr lang="fr-FR" sz="2000" dirty="0">
                <a:cs typeface="Calibri"/>
              </a:rPr>
              <a:t>possibilité d'attribuer </a:t>
            </a:r>
            <a:r>
              <a:rPr lang="fr-FR" sz="2000" b="1" dirty="0">
                <a:cs typeface="Calibri"/>
              </a:rPr>
              <a:t>deux PPV par année civile</a:t>
            </a:r>
            <a:r>
              <a:rPr lang="fr-FR" sz="2000" dirty="0">
                <a:cs typeface="Calibri"/>
              </a:rPr>
              <a:t>. La deuxième PPV bénéficie du même traitement fiscal et social favorable que la première prime versée. Toutefois, les plafonds d'exonération demeurent applicables sans majoration. </a:t>
            </a:r>
          </a:p>
          <a:p>
            <a:pPr marL="800100" lvl="1" indent="-342900" algn="just">
              <a:spcBef>
                <a:spcPts val="1200"/>
              </a:spcBef>
              <a:buFont typeface="Wingdings" panose="05000000000000000000" pitchFamily="2" charset="2"/>
              <a:buChar char="ü"/>
            </a:pPr>
            <a:r>
              <a:rPr lang="fr-FR" sz="2000" dirty="0">
                <a:cs typeface="Calibri"/>
              </a:rPr>
              <a:t>La PPV peut désormais être </a:t>
            </a:r>
            <a:r>
              <a:rPr lang="fr-FR" sz="2000" b="1" dirty="0">
                <a:cs typeface="Calibri"/>
              </a:rPr>
              <a:t>affectée à un plan d'épargne salariale ou d'épargne retraite d'entreprise</a:t>
            </a:r>
            <a:r>
              <a:rPr lang="fr-FR" sz="2000" dirty="0">
                <a:cs typeface="Calibri"/>
              </a:rPr>
              <a:t> dans un délai devant être fixé par décret (mise en œuvre conditionnée à la publication du décret). Elle bénéficie dans ce cas d'une exonération partielle d'impôt sur le revenu et peut donner lieu à un abondement de l'employeur. </a:t>
            </a:r>
          </a:p>
          <a:p>
            <a:pPr marL="800100" lvl="1" indent="-342900" algn="just">
              <a:spcBef>
                <a:spcPts val="1200"/>
              </a:spcBef>
              <a:buFont typeface="Wingdings" panose="05000000000000000000" pitchFamily="2" charset="2"/>
              <a:buChar char="ü"/>
            </a:pPr>
            <a:r>
              <a:rPr lang="fr-FR" sz="2000" b="1" dirty="0">
                <a:cs typeface="Calibri"/>
              </a:rPr>
              <a:t>L'exonération temporaire de CSG-CRDS et d'impôt sur le revenu </a:t>
            </a:r>
            <a:r>
              <a:rPr lang="fr-FR" sz="2000" dirty="0">
                <a:cs typeface="Calibri"/>
              </a:rPr>
              <a:t>est prolongée au bénéfice des primes versées du 1</a:t>
            </a:r>
            <a:r>
              <a:rPr lang="fr-FR" sz="2000" baseline="30000" dirty="0">
                <a:cs typeface="Calibri"/>
              </a:rPr>
              <a:t>er</a:t>
            </a:r>
            <a:r>
              <a:rPr lang="fr-FR" sz="2000" dirty="0">
                <a:cs typeface="Calibri"/>
              </a:rPr>
              <a:t> janvier 2024 jusqu'au 31 décembre 2026 au sein des entreprises de moins de 50 salariés. </a:t>
            </a:r>
          </a:p>
          <a:p>
            <a:pPr lvl="1" algn="just">
              <a:spcBef>
                <a:spcPts val="600"/>
              </a:spcBef>
            </a:pPr>
            <a:r>
              <a:rPr lang="fr-FR" sz="2000" i="1" dirty="0">
                <a:cs typeface="Calibri"/>
              </a:rPr>
              <a:t>NB: exonération IR en cas de placement de la PPV sur un plan d’épargne s’applique à tous les salariés</a:t>
            </a:r>
          </a:p>
          <a:p>
            <a:pPr lvl="1" algn="just">
              <a:spcBef>
                <a:spcPts val="600"/>
              </a:spcBef>
            </a:pPr>
            <a:r>
              <a:rPr lang="fr-FR" sz="2000" i="1" dirty="0">
                <a:cs typeface="Calibri"/>
              </a:rPr>
              <a:t>NB: maintien exonération de cotisations sociales pour les entreprises de plus de 50 salariés</a:t>
            </a:r>
          </a:p>
          <a:p>
            <a:pPr algn="just"/>
            <a:endParaRPr lang="fr-FR" sz="2000" b="1" dirty="0">
              <a:cs typeface="Calibri"/>
            </a:endParaRP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indent="0" algn="l">
              <a:lnSpc>
                <a:spcPct val="150000"/>
              </a:lnSpc>
              <a:buNone/>
            </a:pPr>
            <a:r>
              <a:rPr lang="fr-FR" sz="2400" b="1" dirty="0">
                <a:solidFill>
                  <a:srgbClr val="E41E13"/>
                </a:solidFill>
                <a:latin typeface="+mj-lt"/>
              </a:rPr>
              <a:t>Modification dispositifs existants</a:t>
            </a:r>
            <a:endParaRPr lang="fr-FR" sz="2400" b="1" dirty="0">
              <a:solidFill>
                <a:srgbClr val="E41E13"/>
              </a:solidFill>
            </a:endParaRP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5</a:t>
            </a:fld>
            <a:endParaRPr lang="fr-FR" sz="800">
              <a:solidFill>
                <a:srgbClr val="FF0000"/>
              </a:solidFill>
            </a:endParaRPr>
          </a:p>
        </p:txBody>
      </p:sp>
    </p:spTree>
    <p:extLst>
      <p:ext uri="{BB962C8B-B14F-4D97-AF65-F5344CB8AC3E}">
        <p14:creationId xmlns:p14="http://schemas.microsoft.com/office/powerpoint/2010/main" val="191971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6</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02499" y="934948"/>
            <a:ext cx="11807004" cy="578845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800100" lvl="1" indent="-342900" algn="just">
              <a:spcBef>
                <a:spcPts val="600"/>
              </a:spcBef>
              <a:buFont typeface="Wingdings" panose="05000000000000000000" pitchFamily="2" charset="2"/>
              <a:buChar char="ü"/>
            </a:pPr>
            <a:r>
              <a:rPr lang="fr-FR" dirty="0">
                <a:cs typeface="Calibri"/>
              </a:rPr>
              <a:t>possibilité pour les entreprises de </a:t>
            </a:r>
            <a:r>
              <a:rPr lang="fr-FR" b="1" dirty="0">
                <a:cs typeface="Calibri"/>
              </a:rPr>
              <a:t>mettre en place, par accord, un plan de partage de la valorisation de l’entreprise prévoyant le versement d’une prime pour les salariés lorsque la valeur de l’entreprise a augmenté sur 3 ans</a:t>
            </a:r>
            <a:r>
              <a:rPr lang="fr-FR" dirty="0">
                <a:cs typeface="Calibri"/>
              </a:rPr>
              <a:t>. </a:t>
            </a:r>
          </a:p>
          <a:p>
            <a:pPr marL="800100" lvl="1" indent="-342900" algn="just">
              <a:spcBef>
                <a:spcPts val="600"/>
              </a:spcBef>
              <a:buFont typeface="Wingdings" panose="05000000000000000000" pitchFamily="2" charset="2"/>
              <a:buChar char="ü"/>
            </a:pPr>
            <a:r>
              <a:rPr lang="fr-FR" dirty="0">
                <a:cs typeface="Calibri"/>
              </a:rPr>
              <a:t>Le plan bénéficie à tous les salariés de l’entreprise ayant </a:t>
            </a:r>
            <a:r>
              <a:rPr lang="fr-FR" b="1" dirty="0">
                <a:cs typeface="Calibri"/>
              </a:rPr>
              <a:t>une ancienneté d’au moins un an </a:t>
            </a:r>
            <a:r>
              <a:rPr lang="fr-FR" dirty="0">
                <a:cs typeface="Calibri"/>
              </a:rPr>
              <a:t>(possibilité de prévoir durée inférieure) + </a:t>
            </a:r>
            <a:r>
              <a:rPr lang="fr-FR" b="1" dirty="0">
                <a:cs typeface="Calibri"/>
              </a:rPr>
              <a:t>condition de présence </a:t>
            </a:r>
            <a:r>
              <a:rPr lang="fr-FR" dirty="0">
                <a:cs typeface="Calibri"/>
              </a:rPr>
              <a:t>au terme de la durée de 3 ans. </a:t>
            </a:r>
          </a:p>
          <a:p>
            <a:pPr marL="800100" lvl="1" indent="-342900" algn="just">
              <a:spcBef>
                <a:spcPts val="600"/>
              </a:spcBef>
              <a:buFont typeface="Wingdings" panose="05000000000000000000" pitchFamily="2" charset="2"/>
              <a:buChar char="ü"/>
            </a:pPr>
            <a:r>
              <a:rPr lang="fr-FR" dirty="0">
                <a:cs typeface="Calibri"/>
              </a:rPr>
              <a:t>Il doit notamment fixer le montant de référence auquel sera appliqué le taux de variation de la valeur de l’entreprise, les éventuelles </a:t>
            </a:r>
            <a:r>
              <a:rPr lang="fr-FR" b="1" dirty="0">
                <a:cs typeface="Calibri"/>
              </a:rPr>
              <a:t>conditions de modulation du montant de référence entre les salariés</a:t>
            </a:r>
            <a:r>
              <a:rPr lang="fr-FR" dirty="0">
                <a:cs typeface="Calibri"/>
              </a:rPr>
              <a:t>, ou encore la date d’appréciation de la valeur de l’entreprise et celle du versement de la prime. </a:t>
            </a:r>
          </a:p>
          <a:p>
            <a:pPr marL="800100" lvl="1" indent="-342900" algn="just">
              <a:spcBef>
                <a:spcPts val="600"/>
              </a:spcBef>
              <a:buFont typeface="Wingdings" panose="05000000000000000000" pitchFamily="2" charset="2"/>
              <a:buChar char="ü"/>
            </a:pPr>
            <a:r>
              <a:rPr lang="fr-FR" dirty="0">
                <a:cs typeface="Calibri"/>
              </a:rPr>
              <a:t>Calcul de la variation de la valeur: </a:t>
            </a:r>
          </a:p>
          <a:p>
            <a:pPr marL="1116000" lvl="1" indent="-342900" algn="just">
              <a:spcBef>
                <a:spcPts val="600"/>
              </a:spcBef>
              <a:buFont typeface="Wingdings" panose="05000000000000000000" pitchFamily="2" charset="2"/>
              <a:buChar char="q"/>
            </a:pPr>
            <a:r>
              <a:rPr lang="fr-FR" sz="1600" dirty="0">
                <a:cs typeface="Calibri"/>
              </a:rPr>
              <a:t>sociétés admises sur un marché réglementé: capitalisation boursière moyenne sur les 30 derniers jours de bourse précédant chacune des deux dates de début et de fin de période de 3 ans</a:t>
            </a:r>
          </a:p>
          <a:p>
            <a:pPr marL="1116000" lvl="1" indent="-342900" algn="just">
              <a:spcBef>
                <a:spcPts val="600"/>
              </a:spcBef>
              <a:buFont typeface="Wingdings" panose="05000000000000000000" pitchFamily="2" charset="2"/>
              <a:buChar char="q"/>
            </a:pPr>
            <a:r>
              <a:rPr lang="fr-FR" sz="1600" dirty="0">
                <a:cs typeface="Calibri"/>
              </a:rPr>
              <a:t>Autres sociétés: formule de valorisation à fixer dans l’accord (au regard de la situation nette comptable, de la rentabilité et des perspectives d’activité) ou formule par défaut</a:t>
            </a:r>
          </a:p>
          <a:p>
            <a:pPr marL="800100" lvl="1" indent="-342900" algn="just">
              <a:spcBef>
                <a:spcPts val="600"/>
              </a:spcBef>
              <a:buFont typeface="Wingdings" panose="05000000000000000000" pitchFamily="2" charset="2"/>
              <a:buChar char="ü"/>
            </a:pPr>
            <a:r>
              <a:rPr lang="fr-FR" dirty="0">
                <a:cs typeface="Calibri"/>
              </a:rPr>
              <a:t>Montant de la prime plafonné à 75% du PASS. La prime peut être affectée à un plan d’épargne salariale ou à un plan d’épargne retraite</a:t>
            </a:r>
          </a:p>
          <a:p>
            <a:pPr marL="800100" lvl="1" indent="-342900" algn="just">
              <a:spcBef>
                <a:spcPts val="600"/>
              </a:spcBef>
              <a:buFont typeface="Wingdings" panose="05000000000000000000" pitchFamily="2" charset="2"/>
              <a:buChar char="ü"/>
            </a:pPr>
            <a:r>
              <a:rPr lang="fr-FR" dirty="0">
                <a:cs typeface="Calibri"/>
              </a:rPr>
              <a:t>Traitement fiscal de faveur si affectation sur un plan d’épargne.</a:t>
            </a:r>
          </a:p>
          <a:p>
            <a:pPr marL="800100" lvl="1" indent="-342900" algn="just">
              <a:spcBef>
                <a:spcPts val="600"/>
              </a:spcBef>
              <a:buFont typeface="Wingdings" panose="05000000000000000000" pitchFamily="2" charset="2"/>
              <a:buChar char="ü"/>
            </a:pPr>
            <a:r>
              <a:rPr lang="fr-FR" dirty="0">
                <a:cs typeface="Calibri"/>
              </a:rPr>
              <a:t>Traitement social de faveur (de 2026 à 2028 compte tenu du véhicule législatif): exonération de toute cotisation (débat sur la CSG/CRDS) et contribution patronale de 20 %,</a:t>
            </a:r>
            <a:endParaRPr lang="fr-FR" sz="2000" b="1" dirty="0">
              <a:cs typeface="Calibri"/>
            </a:endParaRP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algn="l">
              <a:lnSpc>
                <a:spcPct val="150000"/>
              </a:lnSpc>
            </a:pPr>
            <a:r>
              <a:rPr lang="fr-FR" sz="2400" b="1" dirty="0">
                <a:solidFill>
                  <a:srgbClr val="E41E13"/>
                </a:solidFill>
                <a:latin typeface="+mj-lt"/>
              </a:rPr>
              <a:t>Nouveau dispositif: plan de partage de la valorisation de l’entreprise (PPVE) </a:t>
            </a: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6</a:t>
            </a:fld>
            <a:endParaRPr lang="fr-FR" sz="800">
              <a:solidFill>
                <a:srgbClr val="FF0000"/>
              </a:solidFill>
            </a:endParaRPr>
          </a:p>
        </p:txBody>
      </p:sp>
    </p:spTree>
    <p:extLst>
      <p:ext uri="{BB962C8B-B14F-4D97-AF65-F5344CB8AC3E}">
        <p14:creationId xmlns:p14="http://schemas.microsoft.com/office/powerpoint/2010/main" val="60680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649118"/>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7fa61ed-4bfb-44d4-b0d7-865203dc721f">
      <UserInfo>
        <DisplayName>Florence RIQUOIR</DisplayName>
        <AccountId>14</AccountId>
        <AccountType/>
      </UserInfo>
      <UserInfo>
        <DisplayName>Rémy FAVRE</DisplayName>
        <AccountId>16</AccountId>
        <AccountType/>
      </UserInfo>
      <UserInfo>
        <DisplayName>Valena TARDY</DisplayName>
        <AccountId>13</AccountId>
        <AccountType/>
      </UserInfo>
    </SharedWithUsers>
    <TaxCatchAll xmlns="b7fa61ed-4bfb-44d4-b0d7-865203dc721f" xsi:nil="true"/>
    <lcf76f155ced4ddcb4097134ff3c332f xmlns="07f6b267-5d3d-4b72-9bf1-567b93ca5b7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6B71516732454B912E38FA22544EFC" ma:contentTypeVersion="16" ma:contentTypeDescription="Create a new document." ma:contentTypeScope="" ma:versionID="58639218f5b65d89169cf017ad5f6035">
  <xsd:schema xmlns:xsd="http://www.w3.org/2001/XMLSchema" xmlns:xs="http://www.w3.org/2001/XMLSchema" xmlns:p="http://schemas.microsoft.com/office/2006/metadata/properties" xmlns:ns2="07f6b267-5d3d-4b72-9bf1-567b93ca5b75" xmlns:ns3="b7fa61ed-4bfb-44d4-b0d7-865203dc721f" targetNamespace="http://schemas.microsoft.com/office/2006/metadata/properties" ma:root="true" ma:fieldsID="8bd4fb2b316f09cde290154bbe82ed92" ns2:_="" ns3:_="">
    <xsd:import namespace="07f6b267-5d3d-4b72-9bf1-567b93ca5b75"/>
    <xsd:import namespace="b7fa61ed-4bfb-44d4-b0d7-865203dc72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f6b267-5d3d-4b72-9bf1-567b93ca5b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ada0e1-0a23-459c-9a9d-3e69e67f94d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fa61ed-4bfb-44d4-b0d7-865203dc721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cad01f4-2318-4ef2-8a4b-1977ec9a7ae6}" ma:internalName="TaxCatchAll" ma:showField="CatchAllData" ma:web="b7fa61ed-4bfb-44d4-b0d7-865203dc72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89BE37-26D9-4192-9062-530A0D2AD3D0}">
  <ds:schemaRefs>
    <ds:schemaRef ds:uri="b7fa61ed-4bfb-44d4-b0d7-865203dc721f"/>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07f6b267-5d3d-4b72-9bf1-567b93ca5b75"/>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D7ACB93-F8A3-4457-8202-A32F2E3C7A6B}">
  <ds:schemaRefs>
    <ds:schemaRef ds:uri="http://schemas.microsoft.com/sharepoint/v3/contenttype/forms"/>
  </ds:schemaRefs>
</ds:datastoreItem>
</file>

<file path=customXml/itemProps3.xml><?xml version="1.0" encoding="utf-8"?>
<ds:datastoreItem xmlns:ds="http://schemas.openxmlformats.org/officeDocument/2006/customXml" ds:itemID="{38EC6EF5-4518-46D2-B552-82587CF23D17}">
  <ds:schemaRefs>
    <ds:schemaRef ds:uri="07f6b267-5d3d-4b72-9bf1-567b93ca5b75"/>
    <ds:schemaRef ds:uri="b7fa61ed-4bfb-44d4-b0d7-865203dc72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2076</TotalTime>
  <Words>1457</Words>
  <Application>Microsoft Office PowerPoint</Application>
  <PresentationFormat>Grand écran</PresentationFormat>
  <Paragraphs>83</Paragraphs>
  <Slides>7</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Corbel</vt:lpstr>
      <vt:lpstr>Wingdings</vt:lpstr>
      <vt:lpstr>Thème Office</vt:lpstr>
      <vt:lpstr>Présentation PowerPoint</vt:lpstr>
      <vt:lpstr> Entreprises de moins de 50 salariés</vt:lpstr>
      <vt:lpstr>Entreprises d’au moins 50 salariés Obligation de négocier sur le partage de la valeur en cas de résultats exceptionnels </vt:lpstr>
      <vt:lpstr>Modification dispositifs existants</vt:lpstr>
      <vt:lpstr>Modification dispositifs existants</vt:lpstr>
      <vt:lpstr>Nouveau dispositif: plan de partage de la valorisation de l’entreprise (PPVE) </vt:lpstr>
      <vt:lpstr>Présentation PowerPoint</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Déterminer et appliquer le droit disciplinaire</dc:title>
  <dc:creator>Florence RIQUOIR</dc:creator>
  <cp:lastModifiedBy>Marouane NOKRI</cp:lastModifiedBy>
  <cp:revision>4</cp:revision>
  <cp:lastPrinted>2023-05-12T12:20:22Z</cp:lastPrinted>
  <dcterms:created xsi:type="dcterms:W3CDTF">2023-02-15T15:12:57Z</dcterms:created>
  <dcterms:modified xsi:type="dcterms:W3CDTF">2024-02-07T09:14:31Z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0x0101006F6B71516732454B912E38FA22544EFC</vt:lpwstr>
  </property>
  <property fmtid="{D5CDD505-2E9C-101B-9397-08002B2CF9AE}" pid="3" name="AuthorIds_UIVersion_13312">
    <vt:lpwstr>14</vt:lpwstr>
  </property>
  <property fmtid="{D5CDD505-2E9C-101B-9397-08002B2CF9AE}" pid="4" name="MediaServiceImageTags">
    <vt:lpwstr/>
  </property>
</Properties>
</file>