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23" r:id="rId2"/>
    <p:sldId id="3604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B629F-0A43-44A0-BCE3-C94DFD25C094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656D3-7F2B-4CA9-9430-B73BBC69EF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64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84E-9ED9-45E0-9004-49DAF405EF43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744EA-F2F9-4CF5-C427-73C2F5518D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66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AEFF4-7A45-0466-90A4-13168F43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5CBADE-11BB-BF12-3944-F1690327C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93800-B36D-9A20-2CA3-1494F16D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C65D4-878E-5A35-1D23-5AD6829D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15887E-E109-5BE5-0DC9-13D70901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4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FC362-C9DB-2406-ACF7-308B54DD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789AE8-69D4-07C8-28C1-938655E33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7DD14-01B6-7E6F-F29A-5F3234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7829D6-E538-82A0-EC2B-8D9FA00F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E3C4EA-8551-3F4B-5C6E-397E2B3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5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BCE032-0C5D-B784-5FC7-3F3CCDA78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E344AF-0CAF-FE8E-D324-8AA9DE610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696153-FC4D-83E3-F1E7-0BFC84AC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EEBD7-678F-D8D4-4734-88EF33CE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33DBAF-8D97-CDE2-3C74-600A1E56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0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30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96545"/>
            <a:ext cx="10515600" cy="973455"/>
          </a:xfrm>
          <a:prstGeom prst="rect">
            <a:avLst/>
          </a:prstGeom>
        </p:spPr>
        <p:txBody>
          <a:bodyPr/>
          <a:lstStyle>
            <a:lvl1pPr>
              <a:defRPr lang="fr-FR" sz="3600" b="1" baseline="0"/>
            </a:lvl1pPr>
          </a:lstStyle>
          <a:p>
            <a:pPr lvl="0"/>
            <a:r>
              <a:rPr lang="en-US"/>
              <a:t>Cliquer </a:t>
            </a:r>
            <a:r>
              <a:rPr lang="en-US" err="1"/>
              <a:t>ici</a:t>
            </a:r>
            <a:r>
              <a:rPr lang="en-US"/>
              <a:t> pour </a:t>
            </a:r>
            <a:r>
              <a:rPr lang="en-US" err="1"/>
              <a:t>ajouter</a:t>
            </a:r>
            <a:r>
              <a:rPr lang="en-US"/>
              <a:t> un </a:t>
            </a:r>
            <a:r>
              <a:rPr lang="en-US" err="1"/>
              <a:t>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70000"/>
            <a:ext cx="10515600" cy="4351338"/>
          </a:xfrm>
          <a:prstGeom prst="rect">
            <a:avLst/>
          </a:prstGeom>
        </p:spPr>
        <p:txBody>
          <a:bodyPr/>
          <a:lstStyle>
            <a:lvl1pPr marL="88900" indent="-88900" algn="just" defTabSz="914400" rtl="0" eaLnBrk="1" latinLnBrk="0" hangingPunct="1">
              <a:lnSpc>
                <a:spcPct val="90000"/>
              </a:lnSpc>
              <a:spcBef>
                <a:spcPts val="2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66700" indent="-177800" algn="just">
              <a:spcBef>
                <a:spcPts val="1200"/>
              </a:spcBef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621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à"/>
              <a:defRPr lang="en-US" sz="12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PREMIER NIVEAU EN CAPITAL</a:t>
            </a:r>
          </a:p>
          <a:p>
            <a:pPr lvl="1"/>
            <a:r>
              <a:rPr lang="en-US"/>
              <a:t>Second </a:t>
            </a:r>
            <a:r>
              <a:rPr lang="en-US" err="1"/>
              <a:t>niveau</a:t>
            </a:r>
            <a:endParaRPr lang="en-US"/>
          </a:p>
          <a:p>
            <a:pPr lvl="2"/>
            <a:r>
              <a:rPr lang="en-US" err="1"/>
              <a:t>Troisième</a:t>
            </a:r>
            <a:r>
              <a:rPr lang="en-US"/>
              <a:t> </a:t>
            </a:r>
            <a:r>
              <a:rPr lang="en-US" err="1"/>
              <a:t>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" y="6458280"/>
            <a:ext cx="4114800" cy="365125"/>
          </a:xfrm>
          <a:prstGeom prst="rect">
            <a:avLst/>
          </a:prstGeom>
        </p:spPr>
        <p:txBody>
          <a:bodyPr anchor="b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Nom de la </a:t>
            </a:r>
            <a:r>
              <a:rPr lang="en-US" err="1"/>
              <a:t>présentation</a:t>
            </a: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29502" y="6588805"/>
            <a:ext cx="360000" cy="269195"/>
          </a:xfrm>
          <a:prstGeom prst="rect">
            <a:avLst/>
          </a:prstGeom>
          <a:noFill/>
          <a:effectLst/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B90E16C9-0A27-4632-BE93-74127F7D6A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E30A8-5177-AB77-78F7-ECD2FCED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1992A-ACA3-E0EF-6AF4-06482FBA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BF449E-46A7-6F68-DCF2-48A1EB18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A8AC0-B97F-EA98-BC24-C3F9FD4D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621D6F-2A42-1581-6CED-F904FF33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0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28188-6831-ADDB-50A8-3D790573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F0B99-7EE5-6123-72C4-AD40DD9D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B346D-F185-EB5C-F59E-E465F827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57A97-FE09-6D24-ED09-20DB6A27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6ADD88-C2AB-8166-668E-77BBCB58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09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0ED0D-1589-B10C-96C6-D6C8F919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D98664-AB62-EE75-E88B-0E8FE87D7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A7F38A-EE94-E27C-AD2B-5034445A0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DEF1B-47B3-589C-D320-B277B21C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97C8BD-2A4B-EDBF-E8FE-08F99A9C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9115D8-B22E-494B-29FA-FFF46F36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64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782A4-F84C-FE95-DC2D-8221FD95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F9EA69-82A3-EB10-1E9E-2D5638E2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E86756-0192-AF10-2093-774E6AEA9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0AB0A0-D745-803F-9B76-8D48EB3E9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4D052E-CB0F-B906-1AD6-873E104FB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E7F287-99E9-0614-E0A7-07144EDA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C66800-A853-8D4B-C803-B59B4A8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AEB0D7-E44D-A246-6E0F-846F9A4C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2F2AF-068E-47B2-70AA-18B3B7A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6FE7BD-E789-06A0-036B-D40D5585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A7171A-B989-36C3-E8C7-2877F7F8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A8D07D-E5CB-FE85-12AF-E6EE7357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4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C21CE9-4AC4-6967-CE97-DD057330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7EDD41-1603-7710-4FF5-5748A0CC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78C4DB-D94A-8694-00B0-11C6B613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7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65DEF-0CC0-7A4B-2393-8276EB8C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D82EA-D98B-A161-E871-D13518DB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A4B1A3-C784-5631-92D3-2A89775E1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A90BF5-9391-039E-3E0D-CA9B2EFC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71903-1DB5-41FE-74CB-E5588B8A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E9D93-8B5C-1E97-E53B-FDBD37A9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0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2A857-DBB1-CA8D-7E7E-5F6C56CB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873D7C-3BD2-4E52-ADB8-3A277D809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992881-231E-D2C6-F53B-CDB1698C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686F9C-D4C2-AA2B-806C-3D645FE9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231EE-6A7A-F382-B456-493C3386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D80960-5F7F-3C7A-7546-68A972B6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39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BF62F8-ED3D-5292-927E-1BD938A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9E989-CB98-599D-7D97-F072251D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F846C8-6FE1-A892-29AB-A74DB0E1D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3EE5B-5A30-49B4-A6C7-0625CA36A3EC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57057-7F46-B40B-EF63-DC9C9AE1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777FB4-C060-4806-1E6D-1EB36B714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019F6-13A9-4C9F-B029-187BFF97E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73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5072-4C52-F787-3D6B-CC83B6E8B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B8E8DC7-F2DF-9891-3EA3-F8CB134764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3288" y="-1"/>
            <a:ext cx="8297125" cy="685800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FBD45FF-4497-3EEA-6E8A-BD5052B7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893"/>
            <a:ext cx="12188825" cy="6856213"/>
          </a:xfrm>
          <a:prstGeom prst="rect">
            <a:avLst/>
          </a:prstGeom>
        </p:spPr>
      </p:pic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CD3A79EC-DB34-DDC1-5BC9-3F946B3AFC22}"/>
              </a:ext>
            </a:extLst>
          </p:cNvPr>
          <p:cNvSpPr txBox="1">
            <a:spLocks/>
          </p:cNvSpPr>
          <p:nvPr/>
        </p:nvSpPr>
        <p:spPr>
          <a:xfrm>
            <a:off x="710558" y="5064725"/>
            <a:ext cx="7510054" cy="1560978"/>
          </a:xfrm>
          <a:prstGeom prst="rect">
            <a:avLst/>
          </a:prstGeom>
        </p:spPr>
        <p:txBody>
          <a:bodyPr anchor="t"/>
          <a:lstStyle>
            <a:lvl1pPr marL="0" indent="0" algn="l" defTabSz="1828434" rtl="0" eaLnBrk="1" latinLnBrk="0" hangingPunct="1">
              <a:lnSpc>
                <a:spcPts val="4500"/>
              </a:lnSpc>
              <a:spcBef>
                <a:spcPts val="2000"/>
              </a:spcBef>
              <a:buFont typeface="Arial" charset="0"/>
              <a:buNone/>
              <a:defRPr lang="en-US" sz="5400" i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defRPr>
            </a:lvl1pPr>
            <a:lvl2pPr marL="457200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lang="en-US" sz="4000" kern="12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2pPr>
            <a:lvl3pPr marL="914400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lang="en-US" sz="3600" kern="12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3pPr>
            <a:lvl4pPr marL="1371600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lang="en-US" sz="3200" kern="12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4pPr>
            <a:lvl5pPr marL="1828800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lang="en-US" sz="3200" kern="1200">
                <a:solidFill>
                  <a:schemeClr val="tx1"/>
                </a:solidFill>
                <a:effectLst/>
                <a:latin typeface="Arial"/>
                <a:ea typeface="Arial"/>
                <a:cs typeface="Arial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fr-FR" sz="3500" i="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Répartition intéressement et participation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E514A73-A00E-5823-9F12-C893EB5337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558" y="634231"/>
            <a:ext cx="2246424" cy="3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0E16C9-0A27-4632-BE93-74127F7D6A94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401B56E-6F23-623D-8EDB-BBFAD07F0663}"/>
              </a:ext>
            </a:extLst>
          </p:cNvPr>
          <p:cNvSpPr/>
          <p:nvPr/>
        </p:nvSpPr>
        <p:spPr>
          <a:xfrm>
            <a:off x="111933" y="973453"/>
            <a:ext cx="11617569" cy="561535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>
              <a:spcAft>
                <a:spcPts val="1200"/>
              </a:spcAft>
            </a:pPr>
            <a:r>
              <a:rPr lang="fr-FR" b="1" dirty="0">
                <a:solidFill>
                  <a:schemeClr val="tx2"/>
                </a:solidFill>
                <a:cs typeface="Arial" panose="020B0604020202020204" pitchFamily="34" charset="0"/>
              </a:rPr>
              <a:t>Prise en compte congé paternité et d’accueil d’un enfant</a:t>
            </a:r>
          </a:p>
          <a:p>
            <a:pPr marL="285750" lvl="1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dirty="0">
                <a:cs typeface="Arial" panose="020B0604020202020204" pitchFamily="34" charset="0"/>
              </a:rPr>
              <a:t>Pour l’intéressement : au regard du temps de présence </a:t>
            </a:r>
            <a:r>
              <a:rPr lang="fr-FR" i="1" dirty="0">
                <a:cs typeface="Arial" panose="020B0604020202020204" pitchFamily="34" charset="0"/>
              </a:rPr>
              <a:t>(art. L. 3314-5 CT modifié par la loi n°2022-1158 du 16 août 2022)</a:t>
            </a:r>
            <a:r>
              <a:rPr lang="fr-FR" dirty="0">
                <a:cs typeface="Arial" panose="020B0604020202020204" pitchFamily="34" charset="0"/>
              </a:rPr>
              <a:t> et du salaire </a:t>
            </a:r>
            <a:r>
              <a:rPr lang="fr-FR" i="1" dirty="0">
                <a:cs typeface="Arial" panose="020B0604020202020204" pitchFamily="34" charset="0"/>
              </a:rPr>
              <a:t>(art. R. 3314-3 CT modifié par décret n°2023-98 du 14 février 2023)</a:t>
            </a:r>
          </a:p>
          <a:p>
            <a:pPr marL="285750" lvl="1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dirty="0">
                <a:cs typeface="Arial" panose="020B0604020202020204" pitchFamily="34" charset="0"/>
              </a:rPr>
              <a:t>Pour la participation : art. L3324-6 du CT modifié par la loi n° 2023-171 du 9 mars 2023</a:t>
            </a:r>
          </a:p>
          <a:p>
            <a:pPr marL="540000" lvl="1">
              <a:spcAft>
                <a:spcPts val="1200"/>
              </a:spcAft>
            </a:pPr>
            <a:r>
              <a:rPr lang="fr-FR" i="1" u="sng" dirty="0">
                <a:cs typeface="Arial" panose="020B0604020202020204" pitchFamily="34" charset="0"/>
              </a:rPr>
              <a:t>NB</a:t>
            </a:r>
            <a:r>
              <a:rPr lang="fr-FR" dirty="0">
                <a:cs typeface="Arial" panose="020B0604020202020204" pitchFamily="34" charset="0"/>
              </a:rPr>
              <a:t> : article D. 3324-11 CT relatif à la répartition de la RSP en fonction du salaire non modifié, mais l’article L. 3324-6 précise que </a:t>
            </a:r>
            <a:r>
              <a:rPr lang="fr-FR" i="1" dirty="0">
                <a:cs typeface="Arial" panose="020B0604020202020204" pitchFamily="34" charset="0"/>
              </a:rPr>
              <a:t>« sont assimilées à des périodes de présence, </a:t>
            </a:r>
            <a:r>
              <a:rPr lang="fr-FR" i="1" u="sng" dirty="0">
                <a:cs typeface="Arial" panose="020B0604020202020204" pitchFamily="34" charset="0"/>
              </a:rPr>
              <a:t>quel que soit le mode de répartition retenu par l'accord</a:t>
            </a:r>
            <a:r>
              <a:rPr lang="fr-FR" i="1" dirty="0">
                <a:cs typeface="Arial" panose="020B0604020202020204" pitchFamily="34" charset="0"/>
              </a:rPr>
              <a:t> »</a:t>
            </a:r>
            <a:r>
              <a:rPr lang="fr-FR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9951D4-D379-135E-87C1-A71B01D026EE}"/>
              </a:ext>
            </a:extLst>
          </p:cNvPr>
          <p:cNvSpPr txBox="1">
            <a:spLocks/>
          </p:cNvSpPr>
          <p:nvPr/>
        </p:nvSpPr>
        <p:spPr>
          <a:xfrm>
            <a:off x="10462437" y="6470776"/>
            <a:ext cx="89136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0E16C9-0A27-4632-BE93-74127F7D6A94}" type="slidenum">
              <a:rPr lang="fr-FR" sz="800" smtClean="0">
                <a:solidFill>
                  <a:srgbClr val="FF0000"/>
                </a:solidFill>
              </a:rPr>
              <a:pPr algn="r"/>
              <a:t>2</a:t>
            </a:fld>
            <a:endParaRPr lang="fr-FR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Grand écran</PresentationFormat>
  <Paragraphs>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Thème Office</vt:lpstr>
      <vt:lpstr>Présentation PowerPoint</vt:lpstr>
      <vt:lpstr>Présentation PowerPoint</vt:lpstr>
    </vt:vector>
  </TitlesOfParts>
  <Company>CAPSTAN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Marouane NOKRI</dc:creator>
  <cp:lastModifiedBy>Marouane NOKRI</cp:lastModifiedBy>
  <cp:revision>1</cp:revision>
  <dcterms:created xsi:type="dcterms:W3CDTF">2024-02-07T09:12:31Z</dcterms:created>
  <dcterms:modified xsi:type="dcterms:W3CDTF">2024-02-07T09:13:20Z</dcterms:modified>
</cp:coreProperties>
</file>