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622" r:id="rId2"/>
    <p:sldId id="260" r:id="rId3"/>
    <p:sldId id="258" r:id="rId4"/>
    <p:sldId id="3613" r:id="rId5"/>
    <p:sldId id="261" r:id="rId6"/>
    <p:sldId id="3615" r:id="rId7"/>
    <p:sldId id="468"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AC26A-C5E7-48E0-A7A7-B41E068401D7}"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193C2-9C8B-4277-8793-68AB918DFD2C}" type="slidenum">
              <a:rPr lang="fr-FR" smtClean="0"/>
              <a:t>‹N°›</a:t>
            </a:fld>
            <a:endParaRPr lang="fr-FR"/>
          </a:p>
        </p:txBody>
      </p:sp>
    </p:spTree>
    <p:extLst>
      <p:ext uri="{BB962C8B-B14F-4D97-AF65-F5344CB8AC3E}">
        <p14:creationId xmlns:p14="http://schemas.microsoft.com/office/powerpoint/2010/main" val="267839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AFB8B81-3C6F-4268-A4D4-8311C3B9CB5E}" type="slidenum">
              <a:rPr lang="fr-FR" smtClean="0"/>
              <a:t>7</a:t>
            </a:fld>
            <a:endParaRPr lang="fr-FR"/>
          </a:p>
        </p:txBody>
      </p:sp>
      <p:sp>
        <p:nvSpPr>
          <p:cNvPr id="5" name="Espace réservé de la date 4">
            <a:extLst>
              <a:ext uri="{FF2B5EF4-FFF2-40B4-BE49-F238E27FC236}">
                <a16:creationId xmlns:a16="http://schemas.microsoft.com/office/drawing/2014/main" id="{BF7BAD5D-B010-6F7F-C8C3-704835CFF246}"/>
              </a:ext>
            </a:extLst>
          </p:cNvPr>
          <p:cNvSpPr>
            <a:spLocks noGrp="1"/>
          </p:cNvSpPr>
          <p:nvPr>
            <p:ph type="dt" idx="1"/>
          </p:nvPr>
        </p:nvSpPr>
        <p:spPr/>
        <p:txBody>
          <a:bodyPr/>
          <a:lstStyle/>
          <a:p>
            <a:endParaRPr lang="fr-FR"/>
          </a:p>
        </p:txBody>
      </p:sp>
    </p:spTree>
    <p:extLst>
      <p:ext uri="{BB962C8B-B14F-4D97-AF65-F5344CB8AC3E}">
        <p14:creationId xmlns:p14="http://schemas.microsoft.com/office/powerpoint/2010/main" val="107875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D3B22-1958-04CE-2E04-1521E81BC39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998F41-321A-FF0E-4E42-324B48D09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DF2A794-E99A-0C67-FE47-AB90779BD7CA}"/>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C8700C0-F5FA-96A8-4355-5309917ADE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71C989-4FB6-D09D-F29A-4694789FEF45}"/>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296213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78D5F-0E6A-3231-FB8C-C603B739AC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54EE68-08DB-195E-F025-836B82139F2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B1E06E-0562-247B-7C62-DEC3C452C13A}"/>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C3AA88DB-5B86-C38D-263C-7B18648D3A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127BC6-AFD1-188A-E4E3-7F182D137E9E}"/>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361435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13EC38D-38CD-5407-E979-3408D81B15C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298CE85-98A1-8363-55E2-811661841A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9ED1C6-9927-46DD-B04B-9B5078CF8DF2}"/>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A36FAEA7-B0EC-FA0F-6CA5-17786D244A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B93E9E-7668-42C5-895F-70CD161579C8}"/>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203460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2915374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04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6C273-2EAF-20A2-076E-6239CA707B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50445B-EC61-E169-062D-18F3390B3A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6D18C8-6A87-A01D-225A-FE620AF0E4DE}"/>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50839B2-1F13-7F06-D73B-E4B90B8A3A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C280D0-66C8-F1D1-A738-F56595D08F9D}"/>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202426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16218-A0C2-388C-4665-6872470F2C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8057384-FF0C-6065-13BA-0BBE1A1C00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79639DB-D069-15D8-7642-1E9D4CD729B3}"/>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B6C2B25A-4014-8A25-6A80-1DB6B4CEA9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1CB4EC-9839-C85E-8072-B0AB7B15B10A}"/>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217955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316CA-ACBC-5B6B-5B8E-26FC755615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7237F4-66FC-E8C1-E43B-D0B983C86E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6E97999-3313-92AD-89DB-2DF0786234C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BF9EE74-0D3B-A274-1E5E-C9B3327923F1}"/>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0C86282A-8628-3B58-A725-BD4C696016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E7386BF-E541-463C-622E-19074E80B746}"/>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158206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F2A4AE-2ED9-30F9-9461-482BB8A4A6F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78DA1B3-C341-344C-F6D9-2ABB54CBA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3D243D3-C12E-E071-34F0-8636E7011E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8CD7A13-D388-2DF9-5752-0A9CDBDA1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2CAEE87-FAEE-121D-5504-8CFA969D964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32473D7-D97F-A6F7-A54F-E84D5F940E2B}"/>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A1CF44C6-39EA-4FEA-899D-847F449F51E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4648EA5-F124-0BBE-AF31-0DA28FCBEE5A}"/>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189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16EEA0-0E8F-6248-048F-DBE0B625570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BC67B49-05E1-BD4D-3D18-266266457959}"/>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9AD93520-BEC6-814A-ED29-F56CE6B18E0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7463AEF-6644-6D43-263C-A95F82D6D4C1}"/>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343182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E5B1A0-B468-9B29-B717-419531D252A4}"/>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AB759E56-57C4-05F9-2EFA-D9B881BF1EB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7F031C-1713-99D3-0D77-2E6FCB73A944}"/>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78827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943F9-6BD1-9CE1-AA0C-D0715B9EB6B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F61E68-BC99-23B0-3DC0-7F3C4EFFF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489E6F-DA79-0A09-5B22-987CD61BD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3D5A5F6-C240-9CBC-9C50-7DD8494C9392}"/>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1B991E4C-F14F-F2C3-A3E6-4DBD9CF922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25E686-ABC5-1DCD-80BA-D92C544FCA09}"/>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288123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566AF-79FE-A7AC-5186-0368C0D7D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69841A-F89B-E420-0609-4A7378E86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DF7858D-EA3E-4EB2-DE7F-1123D6BC0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3BEDC27-0D91-E02C-6028-2C8B2EC6D872}"/>
              </a:ext>
            </a:extLst>
          </p:cNvPr>
          <p:cNvSpPr>
            <a:spLocks noGrp="1"/>
          </p:cNvSpPr>
          <p:nvPr>
            <p:ph type="dt" sz="half" idx="10"/>
          </p:nvPr>
        </p:nvSpPr>
        <p:spPr/>
        <p:txBody>
          <a:bodyPr/>
          <a:lstStyle/>
          <a:p>
            <a:fld id="{DC695215-E8A5-4887-ABCE-00ED389F5522}"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4F6006D0-3D07-F4E4-C151-5798F55F88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A9F1E8-2871-EAC9-8C83-06AA87807E98}"/>
              </a:ext>
            </a:extLst>
          </p:cNvPr>
          <p:cNvSpPr>
            <a:spLocks noGrp="1"/>
          </p:cNvSpPr>
          <p:nvPr>
            <p:ph type="sldNum" sz="quarter" idx="12"/>
          </p:nvPr>
        </p:nvSpPr>
        <p:spPr/>
        <p:txBody>
          <a:bodyPr/>
          <a:lstStyle/>
          <a:p>
            <a:fld id="{72409AA3-ECAE-42B3-9D1E-4596BA359628}" type="slidenum">
              <a:rPr lang="fr-FR" smtClean="0"/>
              <a:t>‹N°›</a:t>
            </a:fld>
            <a:endParaRPr lang="fr-FR"/>
          </a:p>
        </p:txBody>
      </p:sp>
    </p:spTree>
    <p:extLst>
      <p:ext uri="{BB962C8B-B14F-4D97-AF65-F5344CB8AC3E}">
        <p14:creationId xmlns:p14="http://schemas.microsoft.com/office/powerpoint/2010/main" val="358200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A77038-42DC-4F7E-12BF-525EE966C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27A1E7B-C98C-9CAE-C92C-D3E34B40E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51900B-E9F8-8FE9-2A76-E3302C21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695215-E8A5-4887-ABCE-00ED389F5522}"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BA7AD26-EFBF-1CAB-848B-B714A2E7B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38ED04-2547-6BD8-67F6-EE271D88D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409AA3-ECAE-42B3-9D1E-4596BA359628}" type="slidenum">
              <a:rPr lang="fr-FR" smtClean="0"/>
              <a:t>‹N°›</a:t>
            </a:fld>
            <a:endParaRPr lang="fr-FR"/>
          </a:p>
        </p:txBody>
      </p:sp>
    </p:spTree>
    <p:extLst>
      <p:ext uri="{BB962C8B-B14F-4D97-AF65-F5344CB8AC3E}">
        <p14:creationId xmlns:p14="http://schemas.microsoft.com/office/powerpoint/2010/main" val="174840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DDDF0-7D04-1292-291A-33122CAE41DF}"/>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605D9DC7-D7D7-DD6A-6F91-A700003EDD9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41A78972-05DD-A39B-C65D-71CFD7C5143B}"/>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E75F81A1-2DB6-C1E3-BF7A-7E7D4747F27A}"/>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Jurisprudence</a:t>
            </a:r>
          </a:p>
        </p:txBody>
      </p:sp>
      <p:pic>
        <p:nvPicPr>
          <p:cNvPr id="14" name="Image 13">
            <a:extLst>
              <a:ext uri="{FF2B5EF4-FFF2-40B4-BE49-F238E27FC236}">
                <a16:creationId xmlns:a16="http://schemas.microsoft.com/office/drawing/2014/main" id="{AA856AE6-E33B-88CA-5207-4250013A4C7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204899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CAFD-3F6D-A4F3-EABB-9C20649E7F07}"/>
              </a:ext>
            </a:extLst>
          </p:cNvPr>
          <p:cNvSpPr>
            <a:spLocks noGrp="1"/>
          </p:cNvSpPr>
          <p:nvPr>
            <p:ph type="title"/>
          </p:nvPr>
        </p:nvSpPr>
        <p:spPr>
          <a:xfrm>
            <a:off x="838200" y="365125"/>
            <a:ext cx="10515600" cy="717055"/>
          </a:xfrm>
        </p:spPr>
        <p:txBody>
          <a:bodyPr>
            <a:normAutofit fontScale="90000"/>
          </a:bodyPr>
          <a:lstStyle/>
          <a:p>
            <a:r>
              <a:rPr lang="fr-FR" sz="3200" b="1">
                <a:latin typeface="+mn-lt"/>
              </a:rPr>
              <a:t>Dépôt de l’accord de participation et exonération </a:t>
            </a:r>
            <a:br>
              <a:rPr lang="fr-FR" sz="3200">
                <a:latin typeface="+mn-lt"/>
              </a:rPr>
            </a:br>
            <a:r>
              <a:rPr lang="fr-FR" sz="3200">
                <a:latin typeface="+mn-lt"/>
              </a:rPr>
              <a:t>Cass. 2e civ., 22 juin 2023, n° 21-18.363</a:t>
            </a:r>
          </a:p>
        </p:txBody>
      </p:sp>
      <p:sp>
        <p:nvSpPr>
          <p:cNvPr id="3" name="Espace réservé du contenu 2">
            <a:extLst>
              <a:ext uri="{FF2B5EF4-FFF2-40B4-BE49-F238E27FC236}">
                <a16:creationId xmlns:a16="http://schemas.microsoft.com/office/drawing/2014/main" id="{2ACB8222-C14E-7C41-B48F-716403029565}"/>
              </a:ext>
            </a:extLst>
          </p:cNvPr>
          <p:cNvSpPr>
            <a:spLocks noGrp="1"/>
          </p:cNvSpPr>
          <p:nvPr>
            <p:ph idx="1"/>
          </p:nvPr>
        </p:nvSpPr>
        <p:spPr>
          <a:xfrm>
            <a:off x="616449" y="1520575"/>
            <a:ext cx="10737351" cy="4765444"/>
          </a:xfrm>
        </p:spPr>
        <p:txBody>
          <a:bodyPr vert="horz" lIns="91440" tIns="45720" rIns="91440" bIns="45720" rtlCol="0" anchor="t">
            <a:normAutofit/>
          </a:bodyPr>
          <a:lstStyle/>
          <a:p>
            <a:pPr algn="just"/>
            <a:r>
              <a:rPr lang="fr-FR" sz="1800" dirty="0"/>
              <a:t>Une société ayant franchi le seuil de 50 salariés en 2013 a conclu un accord de participation ratifié par référendum en octobre 2014, avec effet rétroactif au 1</a:t>
            </a:r>
            <a:r>
              <a:rPr lang="fr-FR" sz="1800" baseline="30000" dirty="0"/>
              <a:t>er</a:t>
            </a:r>
            <a:r>
              <a:rPr lang="fr-FR" sz="1800" dirty="0"/>
              <a:t> août 2013. Suite à un contrôle, l’URSSAF a réintégré dans l'assiette des cotisations les sommes versées aux salariés en vertu de l'accord de participation au titre des deux exercices consécutifs du 1er août 2013 au 31 juillet 2014 et du 1er août 2014 au 31 juillet 2015 au motif que la société n'était pas en mesure de prouver le dépôt de cet accord avant le 27 juillet 2016.</a:t>
            </a:r>
          </a:p>
          <a:p>
            <a:pPr algn="just"/>
            <a:r>
              <a:rPr lang="fr-FR" sz="1800" dirty="0"/>
              <a:t>La Cour d’appel a validé le redressement.</a:t>
            </a:r>
            <a:endParaRPr lang="fr-FR" dirty="0"/>
          </a:p>
          <a:p>
            <a:pPr algn="just"/>
            <a:r>
              <a:rPr lang="fr-FR" sz="1800" dirty="0"/>
              <a:t>Après avoir rappelé l’obligation de dépôt des accords de participation issue de l’article L. 3323-4 du code du travail la Cour de cassation considère qu’ « </a:t>
            </a:r>
            <a:r>
              <a:rPr lang="fr-FR" sz="1800" i="1" dirty="0"/>
              <a:t>il en résulte que l’exonération ne s’applique </a:t>
            </a:r>
            <a:r>
              <a:rPr lang="fr-FR" sz="1800" b="1" i="1" dirty="0"/>
              <a:t>qu’à compter de la date du dépôt de l’accord de participation </a:t>
            </a:r>
            <a:r>
              <a:rPr lang="fr-FR" sz="1800" i="1" dirty="0"/>
              <a:t>et que sont </a:t>
            </a:r>
            <a:r>
              <a:rPr lang="fr-FR" sz="1800" b="1" i="1" dirty="0"/>
              <a:t>soumises à cotisations les sommes attribuées aux salariés, en exécution de cet accord, antérieurement à son dépôt </a:t>
            </a:r>
            <a:r>
              <a:rPr lang="fr-FR" sz="1800" dirty="0"/>
              <a:t>». </a:t>
            </a:r>
          </a:p>
          <a:p>
            <a:pPr algn="just"/>
            <a:r>
              <a:rPr lang="fr-FR" sz="1800" dirty="0"/>
              <a:t>Ainsi, l'exonération de cotisations sociales </a:t>
            </a:r>
            <a:r>
              <a:rPr lang="fr-FR" sz="1800" b="1" dirty="0"/>
              <a:t>ne s'applique qu'aux sommes versées à compter du dépôt de l'accord de participation</a:t>
            </a:r>
            <a:r>
              <a:rPr lang="fr-FR" sz="1800" dirty="0"/>
              <a:t>. Cet arrêt s'inscrit dans la continuité de la jurisprudence rendue par la Cour de cassation à propos des </a:t>
            </a:r>
            <a:r>
              <a:rPr lang="fr-FR" sz="1800" b="1" dirty="0"/>
              <a:t>accords d’intéressement </a:t>
            </a:r>
            <a:r>
              <a:rPr lang="fr-FR" sz="1800" dirty="0"/>
              <a:t>(Cass. 2e civ., 12 mai 2022, n° 20-22.367). Par ailleurs, la solution devrait être identique pour </a:t>
            </a:r>
            <a:r>
              <a:rPr lang="fr-FR" sz="1800" b="1" dirty="0"/>
              <a:t>les plans d’épargne salariale, </a:t>
            </a:r>
            <a:r>
              <a:rPr lang="fr-FR" sz="1800" dirty="0"/>
              <a:t>au regard de la rédaction de l’article L. 3332-6-1 du code du travail.</a:t>
            </a:r>
            <a:endParaRPr lang="fr-FR" sz="1800" dirty="0">
              <a:cs typeface="Calibri"/>
            </a:endParaRPr>
          </a:p>
        </p:txBody>
      </p:sp>
    </p:spTree>
    <p:extLst>
      <p:ext uri="{BB962C8B-B14F-4D97-AF65-F5344CB8AC3E}">
        <p14:creationId xmlns:p14="http://schemas.microsoft.com/office/powerpoint/2010/main" val="219272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92B20-299C-32C7-120C-D7A07C2D785B}"/>
              </a:ext>
            </a:extLst>
          </p:cNvPr>
          <p:cNvSpPr>
            <a:spLocks noGrp="1"/>
          </p:cNvSpPr>
          <p:nvPr>
            <p:ph type="title"/>
          </p:nvPr>
        </p:nvSpPr>
        <p:spPr>
          <a:xfrm>
            <a:off x="838200" y="372844"/>
            <a:ext cx="10515600" cy="582830"/>
          </a:xfrm>
        </p:spPr>
        <p:txBody>
          <a:bodyPr>
            <a:normAutofit fontScale="90000"/>
          </a:bodyPr>
          <a:lstStyle/>
          <a:p>
            <a:r>
              <a:rPr lang="fr-FR" sz="3200" b="1" dirty="0">
                <a:latin typeface="+mn-lt"/>
              </a:rPr>
              <a:t>Participation et temps partiel thérapeutique </a:t>
            </a:r>
            <a:br>
              <a:rPr lang="fr-FR" sz="3200" dirty="0">
                <a:latin typeface="+mn-lt"/>
              </a:rPr>
            </a:br>
            <a:r>
              <a:rPr lang="fr-FR" sz="3200" dirty="0">
                <a:latin typeface="+mn-lt"/>
              </a:rPr>
              <a:t>Cass. Soc., 20 sept. 2023, n° 22-12.293</a:t>
            </a:r>
          </a:p>
        </p:txBody>
      </p:sp>
      <p:sp>
        <p:nvSpPr>
          <p:cNvPr id="3" name="Espace réservé du contenu 2">
            <a:extLst>
              <a:ext uri="{FF2B5EF4-FFF2-40B4-BE49-F238E27FC236}">
                <a16:creationId xmlns:a16="http://schemas.microsoft.com/office/drawing/2014/main" id="{FCAF6059-0C01-F4F2-E0FF-FADD53CF698C}"/>
              </a:ext>
            </a:extLst>
          </p:cNvPr>
          <p:cNvSpPr>
            <a:spLocks noGrp="1"/>
          </p:cNvSpPr>
          <p:nvPr>
            <p:ph idx="1"/>
          </p:nvPr>
        </p:nvSpPr>
        <p:spPr>
          <a:xfrm>
            <a:off x="667820" y="1258349"/>
            <a:ext cx="10841875" cy="5226807"/>
          </a:xfrm>
        </p:spPr>
        <p:txBody>
          <a:bodyPr>
            <a:normAutofit/>
          </a:bodyPr>
          <a:lstStyle/>
          <a:p>
            <a:pPr marL="0" indent="0" algn="just">
              <a:buNone/>
            </a:pPr>
            <a:r>
              <a:rPr lang="fr-FR" sz="1900" b="1" u="sng" dirty="0">
                <a:solidFill>
                  <a:srgbClr val="FF0000"/>
                </a:solidFill>
              </a:rPr>
              <a:t>Faits</a:t>
            </a:r>
          </a:p>
          <a:p>
            <a:pPr marL="0" indent="0" algn="just">
              <a:buNone/>
            </a:pPr>
            <a:r>
              <a:rPr lang="fr-FR" sz="1900" dirty="0"/>
              <a:t>Une salariée victime d'un accident du travail a repris son poste dans le cadre d'un mi-temps thérapeutique. Elle a saisi la juridiction prud'homale d'une demande tendant à l'obtention d'un rappel de prime de participation au titre de sa période de travail en mi-temps thérapeutique. </a:t>
            </a:r>
          </a:p>
          <a:p>
            <a:pPr marL="0" indent="0" algn="just">
              <a:buNone/>
            </a:pPr>
            <a:endParaRPr lang="fr-FR" sz="1900" dirty="0"/>
          </a:p>
          <a:p>
            <a:pPr marL="0" indent="0" algn="just">
              <a:buNone/>
            </a:pPr>
            <a:r>
              <a:rPr lang="fr-FR" sz="1900" b="1" u="sng" dirty="0">
                <a:solidFill>
                  <a:srgbClr val="FF0000"/>
                </a:solidFill>
              </a:rPr>
              <a:t>Décision</a:t>
            </a:r>
          </a:p>
          <a:p>
            <a:pPr marL="0" indent="0" algn="just">
              <a:buNone/>
            </a:pPr>
            <a:r>
              <a:rPr lang="fr-FR" sz="1900" dirty="0"/>
              <a:t>Invoquant </a:t>
            </a:r>
            <a:r>
              <a:rPr lang="fr-FR" sz="1900" b="1" dirty="0"/>
              <a:t>le principe de non-discrimination en raison de l’état de santé</a:t>
            </a:r>
            <a:r>
              <a:rPr lang="fr-FR" sz="1900" dirty="0"/>
              <a:t>, la Cour de cassation juge que:</a:t>
            </a:r>
          </a:p>
          <a:p>
            <a:pPr marL="360000" indent="0" algn="just">
              <a:buNone/>
            </a:pPr>
            <a:r>
              <a:rPr lang="fr-FR" sz="1900" dirty="0"/>
              <a:t>« </a:t>
            </a:r>
            <a:r>
              <a:rPr lang="fr-FR" sz="1900" i="1" dirty="0"/>
              <a:t>la période pendant laquelle un salarié, en raison de son état de santé, travaille selon un </a:t>
            </a:r>
            <a:r>
              <a:rPr lang="fr-FR" sz="1900" b="1" i="1" dirty="0"/>
              <a:t>mi-temps thérapeutique doit être assimilée à une période de présence dans l'entreprise</a:t>
            </a:r>
            <a:r>
              <a:rPr lang="fr-FR" sz="1900" i="1" dirty="0"/>
              <a:t>, de sorte que </a:t>
            </a:r>
            <a:r>
              <a:rPr lang="fr-FR" sz="1900" b="1" i="1" dirty="0"/>
              <a:t>le salaire à prendre en compte pour le calcul de l'assiette de la participation</a:t>
            </a:r>
            <a:r>
              <a:rPr lang="fr-FR" sz="1900" i="1" dirty="0"/>
              <a:t> due à ce salarié est </a:t>
            </a:r>
            <a:r>
              <a:rPr lang="fr-FR" sz="1900" b="1" i="1" dirty="0"/>
              <a:t>le salaire perçu avant le mi-temps thérapeutique </a:t>
            </a:r>
            <a:r>
              <a:rPr lang="fr-FR" sz="1900" i="1" dirty="0"/>
              <a:t>et l'arrêt de travail pour maladie l'ayant, le cas échéant, précédé. </a:t>
            </a:r>
            <a:r>
              <a:rPr lang="fr-FR" sz="1900" dirty="0"/>
              <a:t>»</a:t>
            </a:r>
          </a:p>
          <a:p>
            <a:pPr marL="0" indent="0" algn="just">
              <a:buNone/>
            </a:pPr>
            <a:endParaRPr lang="fr-FR" sz="600" dirty="0"/>
          </a:p>
        </p:txBody>
      </p:sp>
    </p:spTree>
    <p:extLst>
      <p:ext uri="{BB962C8B-B14F-4D97-AF65-F5344CB8AC3E}">
        <p14:creationId xmlns:p14="http://schemas.microsoft.com/office/powerpoint/2010/main" val="41763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92B20-299C-32C7-120C-D7A07C2D785B}"/>
              </a:ext>
            </a:extLst>
          </p:cNvPr>
          <p:cNvSpPr>
            <a:spLocks noGrp="1"/>
          </p:cNvSpPr>
          <p:nvPr>
            <p:ph type="title"/>
          </p:nvPr>
        </p:nvSpPr>
        <p:spPr>
          <a:xfrm>
            <a:off x="838200" y="372844"/>
            <a:ext cx="10515600" cy="582830"/>
          </a:xfrm>
        </p:spPr>
        <p:txBody>
          <a:bodyPr>
            <a:normAutofit fontScale="90000"/>
          </a:bodyPr>
          <a:lstStyle/>
          <a:p>
            <a:r>
              <a:rPr lang="fr-FR" sz="3200" b="1" dirty="0">
                <a:latin typeface="+mn-lt"/>
              </a:rPr>
              <a:t>Participation et temps partiel thérapeutique </a:t>
            </a:r>
            <a:br>
              <a:rPr lang="fr-FR" sz="3200" dirty="0">
                <a:latin typeface="+mn-lt"/>
              </a:rPr>
            </a:br>
            <a:r>
              <a:rPr lang="fr-FR" sz="3200" dirty="0">
                <a:latin typeface="+mn-lt"/>
              </a:rPr>
              <a:t>Cass. Soc., 20 sept. 2023, n° 22-12.293</a:t>
            </a:r>
          </a:p>
        </p:txBody>
      </p:sp>
      <p:sp>
        <p:nvSpPr>
          <p:cNvPr id="3" name="Espace réservé du contenu 2">
            <a:extLst>
              <a:ext uri="{FF2B5EF4-FFF2-40B4-BE49-F238E27FC236}">
                <a16:creationId xmlns:a16="http://schemas.microsoft.com/office/drawing/2014/main" id="{FCAF6059-0C01-F4F2-E0FF-FADD53CF698C}"/>
              </a:ext>
            </a:extLst>
          </p:cNvPr>
          <p:cNvSpPr>
            <a:spLocks noGrp="1"/>
          </p:cNvSpPr>
          <p:nvPr>
            <p:ph idx="1"/>
          </p:nvPr>
        </p:nvSpPr>
        <p:spPr>
          <a:xfrm>
            <a:off x="667820" y="1258349"/>
            <a:ext cx="10841875" cy="5226807"/>
          </a:xfrm>
        </p:spPr>
        <p:txBody>
          <a:bodyPr>
            <a:normAutofit/>
          </a:bodyPr>
          <a:lstStyle/>
          <a:p>
            <a:pPr marL="0" indent="0" algn="just">
              <a:buNone/>
            </a:pPr>
            <a:r>
              <a:rPr lang="fr-FR" sz="1900" b="1" u="sng" dirty="0">
                <a:solidFill>
                  <a:srgbClr val="FF0000"/>
                </a:solidFill>
              </a:rPr>
              <a:t>Analyse</a:t>
            </a:r>
          </a:p>
          <a:p>
            <a:pPr algn="just"/>
            <a:r>
              <a:rPr lang="fr-FR" sz="1900" dirty="0"/>
              <a:t>Pour rappel, le code du travail </a:t>
            </a:r>
            <a:r>
              <a:rPr lang="fr-FR" sz="1900" b="1" dirty="0"/>
              <a:t>assimile certaines absences à du temps de présence effective</a:t>
            </a:r>
            <a:r>
              <a:rPr lang="fr-FR" sz="1900" dirty="0"/>
              <a:t>, notamment les suspensions du contrat de travail consécutives à un accident du travail ou à une maladie professionnelle (art. L. 3324-6 C. Trav.).</a:t>
            </a:r>
          </a:p>
          <a:p>
            <a:pPr algn="just"/>
            <a:r>
              <a:rPr lang="fr-FR" sz="1900" dirty="0"/>
              <a:t>La Cour avait déjà jugé que </a:t>
            </a:r>
            <a:r>
              <a:rPr lang="fr-FR" sz="1900" b="1" dirty="0"/>
              <a:t>les périodes non travaillées dans le cadre d'un travail à temps partiel thérapeutique consécutif à un accident du travail doivent également être assimilées à des périodes de présence pour le calcul de l’intéressement </a:t>
            </a:r>
            <a:r>
              <a:rPr lang="fr-FR" sz="1900" dirty="0"/>
              <a:t>(Cass. Soc., 16 juin 2011, 08-44.616).</a:t>
            </a:r>
          </a:p>
          <a:p>
            <a:pPr algn="just"/>
            <a:r>
              <a:rPr lang="fr-FR" sz="1900" dirty="0"/>
              <a:t>L’arrêt du 23 septembre 2023 semble retenir </a:t>
            </a:r>
            <a:r>
              <a:rPr lang="fr-FR" sz="1900" b="1" dirty="0"/>
              <a:t>une formulation générale visant les temps partiels thérapeutiques</a:t>
            </a:r>
            <a:r>
              <a:rPr lang="fr-FR" sz="1900" dirty="0"/>
              <a:t>, </a:t>
            </a:r>
            <a:r>
              <a:rPr lang="fr-FR" sz="1900" b="1" dirty="0"/>
              <a:t>peu important leur origine professionnelle ou non</a:t>
            </a:r>
            <a:r>
              <a:rPr lang="fr-FR" sz="1900" dirty="0"/>
              <a:t>. Il faut toutefois à notre avis limiter la portée de l’arrêt aux situations de </a:t>
            </a:r>
            <a:r>
              <a:rPr lang="fr-FR" sz="1900" b="1" dirty="0"/>
              <a:t>mi-temps thérapeutique ayant pour origine un accident du travail </a:t>
            </a:r>
            <a:r>
              <a:rPr lang="fr-FR" sz="1900" dirty="0"/>
              <a:t>:</a:t>
            </a:r>
          </a:p>
          <a:p>
            <a:pPr marL="504000" algn="just">
              <a:buFont typeface="Wingdings" panose="05000000000000000000" pitchFamily="2" charset="2"/>
              <a:buChar char="Ø"/>
            </a:pPr>
            <a:r>
              <a:rPr lang="fr-FR" sz="1900" dirty="0"/>
              <a:t>c’était la situation en l’espèce</a:t>
            </a:r>
          </a:p>
          <a:p>
            <a:pPr marL="504000" algn="just">
              <a:buFont typeface="Wingdings" panose="05000000000000000000" pitchFamily="2" charset="2"/>
              <a:buChar char="Ø"/>
            </a:pPr>
            <a:r>
              <a:rPr lang="fr-FR" sz="1900" dirty="0"/>
              <a:t>on peut considérer qu’il existe une discrimination au sein de la catégorie des salariés ayant subi un accident du travail, puisqu’en cas de suspension totale du contrat de travail le salarié perçoit la prime de participation en totalité, alors que celui « faisant l’effort » de reprendre partiellement son activité en temps partiel thérapeutique après un arrêt pour accident du travail voit sa prime réduite.</a:t>
            </a:r>
          </a:p>
          <a:p>
            <a:pPr marL="0" indent="0" algn="just">
              <a:buNone/>
            </a:pPr>
            <a:endParaRPr lang="fr-FR" sz="600" dirty="0"/>
          </a:p>
        </p:txBody>
      </p:sp>
    </p:spTree>
    <p:extLst>
      <p:ext uri="{BB962C8B-B14F-4D97-AF65-F5344CB8AC3E}">
        <p14:creationId xmlns:p14="http://schemas.microsoft.com/office/powerpoint/2010/main" val="164795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AED3D-5962-FAE2-EED3-87780C2A6F31}"/>
              </a:ext>
            </a:extLst>
          </p:cNvPr>
          <p:cNvSpPr>
            <a:spLocks noGrp="1"/>
          </p:cNvSpPr>
          <p:nvPr>
            <p:ph type="title"/>
          </p:nvPr>
        </p:nvSpPr>
        <p:spPr>
          <a:xfrm>
            <a:off x="838200" y="365125"/>
            <a:ext cx="10515600" cy="700277"/>
          </a:xfrm>
        </p:spPr>
        <p:txBody>
          <a:bodyPr>
            <a:normAutofit fontScale="90000"/>
          </a:bodyPr>
          <a:lstStyle/>
          <a:p>
            <a:r>
              <a:rPr lang="fr-FR" sz="3200" b="1" dirty="0">
                <a:latin typeface="+mn-lt"/>
              </a:rPr>
              <a:t>Suppléments de participation et d’intéressement  </a:t>
            </a:r>
            <a:br>
              <a:rPr lang="fr-FR" sz="3200" dirty="0">
                <a:latin typeface="+mn-lt"/>
              </a:rPr>
            </a:br>
            <a:r>
              <a:rPr lang="pt-BR" sz="3200" dirty="0">
                <a:latin typeface="+mn-lt"/>
              </a:rPr>
              <a:t>Cass. Civ., 2e, 19 octobre 2023, n°21-10.221</a:t>
            </a:r>
            <a:endParaRPr lang="fr-FR" sz="3200" dirty="0">
              <a:latin typeface="+mn-lt"/>
            </a:endParaRPr>
          </a:p>
        </p:txBody>
      </p:sp>
      <p:sp>
        <p:nvSpPr>
          <p:cNvPr id="3" name="Espace réservé du contenu 2">
            <a:extLst>
              <a:ext uri="{FF2B5EF4-FFF2-40B4-BE49-F238E27FC236}">
                <a16:creationId xmlns:a16="http://schemas.microsoft.com/office/drawing/2014/main" id="{062F34C0-8328-4B65-65F6-A687CC964EEA}"/>
              </a:ext>
            </a:extLst>
          </p:cNvPr>
          <p:cNvSpPr>
            <a:spLocks noGrp="1"/>
          </p:cNvSpPr>
          <p:nvPr>
            <p:ph idx="1"/>
          </p:nvPr>
        </p:nvSpPr>
        <p:spPr>
          <a:xfrm>
            <a:off x="838200" y="1301885"/>
            <a:ext cx="10515600" cy="5556115"/>
          </a:xfrm>
        </p:spPr>
        <p:txBody>
          <a:bodyPr>
            <a:normAutofit/>
          </a:bodyPr>
          <a:lstStyle/>
          <a:p>
            <a:pPr marL="0" indent="0" algn="just">
              <a:buNone/>
            </a:pPr>
            <a:r>
              <a:rPr lang="fr-FR" sz="1800" b="1" u="sng" dirty="0">
                <a:solidFill>
                  <a:srgbClr val="FF0000"/>
                </a:solidFill>
              </a:rPr>
              <a:t>Faits</a:t>
            </a:r>
          </a:p>
          <a:p>
            <a:pPr marL="0" indent="0" algn="just">
              <a:buNone/>
            </a:pPr>
            <a:r>
              <a:rPr lang="fr-FR" sz="1800" dirty="0"/>
              <a:t>Une société a versé des suppléments de participation et d’intéressement négociés dans le cadre des NAO. Suite à un contrôle, l'URSSAF a réintégré ces sommes dans l'assiette des cotisations au motif que les suppléments n’avaient pas fait l’objet d’accords spécifiques régulièrement déposés. </a:t>
            </a:r>
          </a:p>
          <a:p>
            <a:pPr marL="0" indent="0" algn="just">
              <a:buNone/>
            </a:pPr>
            <a:endParaRPr lang="fr-FR" sz="1800" dirty="0"/>
          </a:p>
          <a:p>
            <a:pPr marL="0" indent="0" algn="just">
              <a:buNone/>
            </a:pPr>
            <a:r>
              <a:rPr lang="fr-FR" sz="1800" b="1" u="sng" dirty="0">
                <a:solidFill>
                  <a:srgbClr val="FF0000"/>
                </a:solidFill>
              </a:rPr>
              <a:t>Décision</a:t>
            </a:r>
          </a:p>
          <a:p>
            <a:pPr marL="0" indent="0" algn="just">
              <a:buNone/>
            </a:pPr>
            <a:r>
              <a:rPr lang="fr-FR" sz="1800" dirty="0"/>
              <a:t>Selon la Cour de cassation, il résulte des articles L. 3324-9 et L. 3314-10 du Code du travail que :</a:t>
            </a:r>
          </a:p>
          <a:p>
            <a:pPr marL="288000" indent="0" algn="just">
              <a:buNone/>
            </a:pPr>
            <a:r>
              <a:rPr lang="fr-FR" sz="1800" dirty="0"/>
              <a:t> « </a:t>
            </a:r>
            <a:r>
              <a:rPr lang="fr-FR" sz="1800" i="1" dirty="0"/>
              <a:t>lorsque </a:t>
            </a:r>
            <a:r>
              <a:rPr lang="fr-FR" sz="1800" b="1" i="1" dirty="0"/>
              <a:t>l'augmentation de la réserve spéciale de participation </a:t>
            </a:r>
            <a:r>
              <a:rPr lang="fr-FR" sz="1800" i="1" dirty="0"/>
              <a:t>est négociée par la voie </a:t>
            </a:r>
            <a:r>
              <a:rPr lang="fr-FR" sz="1800" b="1" i="1" dirty="0"/>
              <a:t>collective</a:t>
            </a:r>
            <a:r>
              <a:rPr lang="fr-FR" sz="1800" i="1" dirty="0"/>
              <a:t>, le </a:t>
            </a:r>
            <a:r>
              <a:rPr lang="fr-FR" sz="1800" b="1" i="1" dirty="0"/>
              <a:t>supplément de participation </a:t>
            </a:r>
            <a:r>
              <a:rPr lang="fr-FR" sz="1800" i="1" dirty="0"/>
              <a:t>doit faire l'objet d'un </a:t>
            </a:r>
            <a:r>
              <a:rPr lang="fr-FR" sz="1800" b="1" i="1" dirty="0"/>
              <a:t>accord spécifique</a:t>
            </a:r>
            <a:r>
              <a:rPr lang="fr-FR" sz="1800" i="1" dirty="0"/>
              <a:t> prévoyant les </a:t>
            </a:r>
            <a:r>
              <a:rPr lang="fr-FR" sz="1800" b="1" i="1" dirty="0"/>
              <a:t>modalités de répartition entre les salariés </a:t>
            </a:r>
            <a:r>
              <a:rPr lang="fr-FR" sz="1800" dirty="0"/>
              <a:t>».</a:t>
            </a:r>
          </a:p>
          <a:p>
            <a:pPr marL="288000" indent="0" algn="just">
              <a:buNone/>
            </a:pPr>
            <a:r>
              <a:rPr lang="fr-FR" sz="1800" dirty="0"/>
              <a:t>« </a:t>
            </a:r>
            <a:r>
              <a:rPr lang="fr-FR" sz="1800" i="1" dirty="0"/>
              <a:t>lorsqu'un </a:t>
            </a:r>
            <a:r>
              <a:rPr lang="fr-FR" sz="1800" b="1" i="1" dirty="0"/>
              <a:t>accord d'intéressement</a:t>
            </a:r>
            <a:r>
              <a:rPr lang="fr-FR" sz="1800" i="1" dirty="0"/>
              <a:t> a été négocié dans </a:t>
            </a:r>
            <a:r>
              <a:rPr lang="fr-FR" sz="1800" b="1" i="1" dirty="0"/>
              <a:t>l'entreprise</a:t>
            </a:r>
            <a:r>
              <a:rPr lang="fr-FR" sz="1800" i="1" dirty="0"/>
              <a:t>, l'employeur ne peut mettre en œuvre </a:t>
            </a:r>
            <a:r>
              <a:rPr lang="fr-FR" sz="1800" b="1" i="1" dirty="0"/>
              <a:t>un supplément d'intéressement </a:t>
            </a:r>
            <a:r>
              <a:rPr lang="fr-FR" sz="1800" i="1" dirty="0"/>
              <a:t>qu'en application d'un </a:t>
            </a:r>
            <a:r>
              <a:rPr lang="fr-FR" sz="1800" b="1" i="1" dirty="0"/>
              <a:t>accord spécifique </a:t>
            </a:r>
            <a:r>
              <a:rPr lang="fr-FR" sz="1800" i="1" dirty="0"/>
              <a:t>dont l'objet est de prévoir </a:t>
            </a:r>
            <a:r>
              <a:rPr lang="fr-FR" sz="1800" b="1" i="1" dirty="0"/>
              <a:t>les modalités de répartition </a:t>
            </a:r>
            <a:r>
              <a:rPr lang="fr-FR" sz="1800" i="1" dirty="0"/>
              <a:t>du supplément d'intéressement </a:t>
            </a:r>
            <a:r>
              <a:rPr lang="fr-FR" sz="1800" dirty="0"/>
              <a:t>». </a:t>
            </a:r>
          </a:p>
        </p:txBody>
      </p:sp>
    </p:spTree>
    <p:extLst>
      <p:ext uri="{BB962C8B-B14F-4D97-AF65-F5344CB8AC3E}">
        <p14:creationId xmlns:p14="http://schemas.microsoft.com/office/powerpoint/2010/main" val="130215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AED3D-5962-FAE2-EED3-87780C2A6F31}"/>
              </a:ext>
            </a:extLst>
          </p:cNvPr>
          <p:cNvSpPr>
            <a:spLocks noGrp="1"/>
          </p:cNvSpPr>
          <p:nvPr>
            <p:ph type="title"/>
          </p:nvPr>
        </p:nvSpPr>
        <p:spPr>
          <a:xfrm>
            <a:off x="838200" y="365125"/>
            <a:ext cx="10515600" cy="700277"/>
          </a:xfrm>
        </p:spPr>
        <p:txBody>
          <a:bodyPr>
            <a:normAutofit fontScale="90000"/>
          </a:bodyPr>
          <a:lstStyle/>
          <a:p>
            <a:r>
              <a:rPr lang="fr-FR" sz="3200" b="1" dirty="0">
                <a:latin typeface="+mn-lt"/>
              </a:rPr>
              <a:t>Suppléments de participation et d’intéressement  </a:t>
            </a:r>
            <a:br>
              <a:rPr lang="fr-FR" sz="3200" dirty="0">
                <a:latin typeface="+mn-lt"/>
              </a:rPr>
            </a:br>
            <a:r>
              <a:rPr lang="pt-BR" sz="3200" dirty="0">
                <a:latin typeface="+mn-lt"/>
              </a:rPr>
              <a:t>Cass. Civ., 2e, 19 octobre 2023, n°21-10.221</a:t>
            </a:r>
            <a:endParaRPr lang="fr-FR" sz="3200" dirty="0">
              <a:latin typeface="+mn-lt"/>
            </a:endParaRPr>
          </a:p>
        </p:txBody>
      </p:sp>
      <p:sp>
        <p:nvSpPr>
          <p:cNvPr id="3" name="Espace réservé du contenu 2">
            <a:extLst>
              <a:ext uri="{FF2B5EF4-FFF2-40B4-BE49-F238E27FC236}">
                <a16:creationId xmlns:a16="http://schemas.microsoft.com/office/drawing/2014/main" id="{062F34C0-8328-4B65-65F6-A687CC964EEA}"/>
              </a:ext>
            </a:extLst>
          </p:cNvPr>
          <p:cNvSpPr>
            <a:spLocks noGrp="1"/>
          </p:cNvSpPr>
          <p:nvPr>
            <p:ph idx="1"/>
          </p:nvPr>
        </p:nvSpPr>
        <p:spPr>
          <a:xfrm>
            <a:off x="838200" y="1301885"/>
            <a:ext cx="10515600" cy="5556115"/>
          </a:xfrm>
        </p:spPr>
        <p:txBody>
          <a:bodyPr>
            <a:normAutofit lnSpcReduction="10000"/>
          </a:bodyPr>
          <a:lstStyle/>
          <a:p>
            <a:pPr marL="0" indent="0" algn="just">
              <a:buNone/>
            </a:pPr>
            <a:r>
              <a:rPr lang="fr-FR" sz="1800" b="1" u="sng" dirty="0">
                <a:solidFill>
                  <a:srgbClr val="FF0000"/>
                </a:solidFill>
              </a:rPr>
              <a:t>Analyse</a:t>
            </a:r>
          </a:p>
          <a:p>
            <a:pPr algn="just">
              <a:spcBef>
                <a:spcPts val="1200"/>
              </a:spcBef>
            </a:pPr>
            <a:r>
              <a:rPr lang="fr-FR" sz="1800" dirty="0"/>
              <a:t>Le code du travail prévoit que le conseil d’administration, le directoire (ou à défaut, l’employeur) peut décider de verser un supplément d’intéressement ou de participation </a:t>
            </a:r>
            <a:r>
              <a:rPr lang="fr-FR" sz="1800" i="1" dirty="0"/>
              <a:t>« selon des modalités de répartition fixées par l’accord [</a:t>
            </a:r>
            <a:r>
              <a:rPr lang="fr-FR" sz="1800" dirty="0"/>
              <a:t>de participation ou d’intéressement] </a:t>
            </a:r>
            <a:r>
              <a:rPr lang="fr-FR" sz="1800" b="1" i="1" dirty="0"/>
              <a:t>ou par un accord spécifique </a:t>
            </a:r>
            <a:r>
              <a:rPr lang="fr-FR" sz="1800" i="1" dirty="0"/>
              <a:t>» </a:t>
            </a:r>
            <a:r>
              <a:rPr lang="fr-FR" sz="1800" dirty="0"/>
              <a:t>devant être déposé auprès de l’administration pour ouvrir droit aux exonérations (art. L. 3324-9 et L. 3314-10 C. Trav.)</a:t>
            </a:r>
          </a:p>
          <a:p>
            <a:pPr marL="504000" indent="0" algn="just">
              <a:spcBef>
                <a:spcPts val="1200"/>
              </a:spcBef>
              <a:buNone/>
            </a:pPr>
            <a:r>
              <a:rPr lang="fr-FR" sz="1800" dirty="0"/>
              <a:t>=&gt; interprétation de ce texte retenue jusqu’à présent : il est nécessaire de conclure un accord spécifique </a:t>
            </a:r>
            <a:r>
              <a:rPr lang="fr-FR" sz="1800" u="sng" dirty="0"/>
              <a:t>uniquement si le supplément est réparti selon des modalités distinctes de celles prévues par l’accord de base</a:t>
            </a:r>
          </a:p>
          <a:p>
            <a:pPr algn="just">
              <a:spcBef>
                <a:spcPts val="1200"/>
              </a:spcBef>
            </a:pPr>
            <a:r>
              <a:rPr lang="fr-FR" sz="1800" dirty="0"/>
              <a:t>Selon cette décision, </a:t>
            </a:r>
            <a:r>
              <a:rPr lang="fr-FR" sz="1800" b="1" dirty="0"/>
              <a:t>lorsque le versement d’un supplément est décidé par la voie collective</a:t>
            </a:r>
            <a:r>
              <a:rPr lang="fr-FR" sz="1800" dirty="0"/>
              <a:t>, </a:t>
            </a:r>
            <a:r>
              <a:rPr lang="fr-FR" sz="1800" b="1" dirty="0"/>
              <a:t>un accord spécifique serait en tout état de cause nécessaire pour en fixer les modalités de répartition, que celles-ci soient identiques ou non à celles prévues par l’accord de base</a:t>
            </a:r>
            <a:r>
              <a:rPr lang="fr-FR" sz="1800" dirty="0"/>
              <a:t>. </a:t>
            </a:r>
          </a:p>
          <a:p>
            <a:pPr marL="504000" indent="0" algn="just">
              <a:lnSpc>
                <a:spcPct val="100000"/>
              </a:lnSpc>
              <a:spcBef>
                <a:spcPts val="1200"/>
              </a:spcBef>
              <a:buNone/>
            </a:pPr>
            <a:r>
              <a:rPr lang="fr-FR" sz="1800" b="1" dirty="0">
                <a:solidFill>
                  <a:srgbClr val="FF0000"/>
                </a:solidFill>
              </a:rPr>
              <a:t>=&gt; interprétation confirmée par le ministère du Travail: l’accord NAO ne peut remplacer l’accord spécifique. En revanche cette décision ne remet pas en cause la possibilité de verser le supplément par voie de la décision unilatérale </a:t>
            </a:r>
            <a:r>
              <a:rPr lang="fr-FR" sz="1800" dirty="0">
                <a:solidFill>
                  <a:srgbClr val="FF0000"/>
                </a:solidFill>
              </a:rPr>
              <a:t>(la rédaction de l’attendu sur l’intéressement pouvait prêter à discussion)</a:t>
            </a:r>
          </a:p>
          <a:p>
            <a:pPr algn="just">
              <a:spcBef>
                <a:spcPts val="1200"/>
              </a:spcBef>
            </a:pPr>
            <a:r>
              <a:rPr lang="fr-FR" sz="1800" dirty="0"/>
              <a:t>Au-delà du sujet des suppléments, la question s’est souvent posée de savoir si des accords d’épargne salariale peuvent être modifiés par voie d’accord NAO =&gt; c’était déconseillé en pratique (ne serait-ce qu’au regard des spécificités attachées au dépôt des accords d’épargne salariale au regard du contrôle a priori de l’Urssaf)</a:t>
            </a:r>
            <a:r>
              <a:rPr lang="fr-FR" sz="1800" b="1" dirty="0"/>
              <a:t> =&gt; la jurisprudence du 19 octobre 2023 confirme cette analyse.</a:t>
            </a:r>
          </a:p>
        </p:txBody>
      </p:sp>
    </p:spTree>
    <p:extLst>
      <p:ext uri="{BB962C8B-B14F-4D97-AF65-F5344CB8AC3E}">
        <p14:creationId xmlns:p14="http://schemas.microsoft.com/office/powerpoint/2010/main" val="362530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6491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Grand écran</PresentationFormat>
  <Paragraphs>36</Paragraphs>
  <Slides>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Aptos</vt:lpstr>
      <vt:lpstr>Aptos Display</vt:lpstr>
      <vt:lpstr>Arial</vt:lpstr>
      <vt:lpstr>Calibri</vt:lpstr>
      <vt:lpstr>Wingdings</vt:lpstr>
      <vt:lpstr>Thème Office</vt:lpstr>
      <vt:lpstr>Présentation PowerPoint</vt:lpstr>
      <vt:lpstr>Dépôt de l’accord de participation et exonération  Cass. 2e civ., 22 juin 2023, n° 21-18.363</vt:lpstr>
      <vt:lpstr>Participation et temps partiel thérapeutique  Cass. Soc., 20 sept. 2023, n° 22-12.293</vt:lpstr>
      <vt:lpstr>Participation et temps partiel thérapeutique  Cass. Soc., 20 sept. 2023, n° 22-12.293</vt:lpstr>
      <vt:lpstr>Suppléments de participation et d’intéressement   Cass. Civ., 2e, 19 octobre 2023, n°21-10.221</vt:lpstr>
      <vt:lpstr>Suppléments de participation et d’intéressement   Cass. Civ., 2e, 19 octobre 2023, n°21-10.221</vt:lpstr>
      <vt:lpstr>Présentation PowerPoint</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Marouane NOKRI</dc:creator>
  <cp:lastModifiedBy>Marouane NOKRI</cp:lastModifiedBy>
  <cp:revision>1</cp:revision>
  <dcterms:created xsi:type="dcterms:W3CDTF">2024-02-07T09:13:25Z</dcterms:created>
  <dcterms:modified xsi:type="dcterms:W3CDTF">2024-02-07T09:14:17Z</dcterms:modified>
</cp:coreProperties>
</file>