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43" r:id="rId2"/>
    <p:sldId id="10028" r:id="rId3"/>
    <p:sldId id="2701" r:id="rId4"/>
    <p:sldId id="3618" r:id="rId5"/>
    <p:sldId id="10029" r:id="rId6"/>
    <p:sldId id="10024" r:id="rId7"/>
    <p:sldId id="10026" r:id="rId8"/>
    <p:sldId id="10027"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4A7BB-7D84-4129-8FCE-FFFC25B05654}" type="datetimeFigureOut">
              <a:rPr lang="fr-FR" smtClean="0"/>
              <a:t>07/02/2024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ED366-F656-4822-883B-B3B706DE4397}" type="slidenum">
              <a:rPr lang="fr-FR" smtClean="0"/>
              <a:t>‹N°›</a:t>
            </a:fld>
            <a:endParaRPr lang="fr-FR"/>
          </a:p>
        </p:txBody>
      </p:sp>
    </p:spTree>
    <p:extLst>
      <p:ext uri="{BB962C8B-B14F-4D97-AF65-F5344CB8AC3E}">
        <p14:creationId xmlns:p14="http://schemas.microsoft.com/office/powerpoint/2010/main" val="16842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CDF59-1BFA-5A09-EF90-C8AE683B519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B74CC98-B5F3-C8BB-E121-0B61B871D0D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226583A-ACFA-3658-D381-2B447040C9FB}"/>
              </a:ext>
            </a:extLst>
          </p:cNvPr>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dirty="0"/>
          </a:p>
        </p:txBody>
      </p:sp>
      <p:sp>
        <p:nvSpPr>
          <p:cNvPr id="4" name="Espace réservé du numéro de diapositive 3">
            <a:extLst>
              <a:ext uri="{FF2B5EF4-FFF2-40B4-BE49-F238E27FC236}">
                <a16:creationId xmlns:a16="http://schemas.microsoft.com/office/drawing/2014/main" id="{21A0D64C-0CBA-3304-305A-C595B33649A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FBD84E-9ED9-45E0-9004-49DAF405EF4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39437DDE-7D8D-CF26-FFD9-8C6FB5A50863}"/>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3155695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FBD84E-9ED9-45E0-9004-49DAF405EF4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DA18B64D-16A1-57A3-5A36-3E838CA6ADF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954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FBD84E-9ED9-45E0-9004-49DAF405EF4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DA18B64D-16A1-57A3-5A36-3E838CA6ADF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3210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FBD84E-9ED9-45E0-9004-49DAF405EF4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DA18B64D-16A1-57A3-5A36-3E838CA6ADF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503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FBD84E-9ED9-45E0-9004-49DAF405EF4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DA18B64D-16A1-57A3-5A36-3E838CA6ADF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1913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FBD84E-9ED9-45E0-9004-49DAF405EF4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DA18B64D-16A1-57A3-5A36-3E838CA6ADF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00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D8B21E-BDB1-9701-557E-885E6DCE6FF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B1F6D7E-394B-6AB4-2307-9D2D51358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A67B63E-FBDE-2AF2-F3A9-3BA0DE72BE17}"/>
              </a:ext>
            </a:extLst>
          </p:cNvPr>
          <p:cNvSpPr>
            <a:spLocks noGrp="1"/>
          </p:cNvSpPr>
          <p:nvPr>
            <p:ph type="dt" sz="half" idx="10"/>
          </p:nvPr>
        </p:nvSpPr>
        <p:spPr/>
        <p:txBody>
          <a:bodyPr/>
          <a:lstStyle/>
          <a:p>
            <a:fld id="{F15F6BFB-277D-4457-BF96-598AC9703241}"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F2B8822B-7AD0-B378-7411-722A9A7223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EDDAB4E-7C27-A4CD-6463-EBF81515A338}"/>
              </a:ext>
            </a:extLst>
          </p:cNvPr>
          <p:cNvSpPr>
            <a:spLocks noGrp="1"/>
          </p:cNvSpPr>
          <p:nvPr>
            <p:ph type="sldNum" sz="quarter" idx="12"/>
          </p:nvPr>
        </p:nvSpPr>
        <p:spPr/>
        <p:txBody>
          <a:bodyPr/>
          <a:lstStyle/>
          <a:p>
            <a:fld id="{7E3FD5B6-C114-4231-B510-594918F8AFCC}" type="slidenum">
              <a:rPr lang="fr-FR" smtClean="0"/>
              <a:t>‹N°›</a:t>
            </a:fld>
            <a:endParaRPr lang="fr-FR"/>
          </a:p>
        </p:txBody>
      </p:sp>
    </p:spTree>
    <p:extLst>
      <p:ext uri="{BB962C8B-B14F-4D97-AF65-F5344CB8AC3E}">
        <p14:creationId xmlns:p14="http://schemas.microsoft.com/office/powerpoint/2010/main" val="173179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D2DFD9-39C0-F682-168E-1667D6F48A3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0D9C006-BFC6-8331-3A12-29AE576BF82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13CE204-5E0A-839B-2E4F-7DEB692AD0B1}"/>
              </a:ext>
            </a:extLst>
          </p:cNvPr>
          <p:cNvSpPr>
            <a:spLocks noGrp="1"/>
          </p:cNvSpPr>
          <p:nvPr>
            <p:ph type="dt" sz="half" idx="10"/>
          </p:nvPr>
        </p:nvSpPr>
        <p:spPr/>
        <p:txBody>
          <a:bodyPr/>
          <a:lstStyle/>
          <a:p>
            <a:fld id="{F15F6BFB-277D-4457-BF96-598AC9703241}"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A6F2E5A3-CB2D-1C7A-68C1-DCFE21FBE0B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16BDA7F-7662-CFF2-29A2-9525BF88CB7A}"/>
              </a:ext>
            </a:extLst>
          </p:cNvPr>
          <p:cNvSpPr>
            <a:spLocks noGrp="1"/>
          </p:cNvSpPr>
          <p:nvPr>
            <p:ph type="sldNum" sz="quarter" idx="12"/>
          </p:nvPr>
        </p:nvSpPr>
        <p:spPr/>
        <p:txBody>
          <a:bodyPr/>
          <a:lstStyle/>
          <a:p>
            <a:fld id="{7E3FD5B6-C114-4231-B510-594918F8AFCC}" type="slidenum">
              <a:rPr lang="fr-FR" smtClean="0"/>
              <a:t>‹N°›</a:t>
            </a:fld>
            <a:endParaRPr lang="fr-FR"/>
          </a:p>
        </p:txBody>
      </p:sp>
    </p:spTree>
    <p:extLst>
      <p:ext uri="{BB962C8B-B14F-4D97-AF65-F5344CB8AC3E}">
        <p14:creationId xmlns:p14="http://schemas.microsoft.com/office/powerpoint/2010/main" val="2868675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942BFE2-A318-7DAB-83B3-E89094193F6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482C473-4E35-9ACB-53DC-C4003397DA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3E6FAF-DC3F-8C01-8FCB-E3108DA4735D}"/>
              </a:ext>
            </a:extLst>
          </p:cNvPr>
          <p:cNvSpPr>
            <a:spLocks noGrp="1"/>
          </p:cNvSpPr>
          <p:nvPr>
            <p:ph type="dt" sz="half" idx="10"/>
          </p:nvPr>
        </p:nvSpPr>
        <p:spPr/>
        <p:txBody>
          <a:bodyPr/>
          <a:lstStyle/>
          <a:p>
            <a:fld id="{F15F6BFB-277D-4457-BF96-598AC9703241}"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77727660-CFE8-7BCC-EA89-25B3E7EBFD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8B87A1-010C-C73D-0382-EA928537EF93}"/>
              </a:ext>
            </a:extLst>
          </p:cNvPr>
          <p:cNvSpPr>
            <a:spLocks noGrp="1"/>
          </p:cNvSpPr>
          <p:nvPr>
            <p:ph type="sldNum" sz="quarter" idx="12"/>
          </p:nvPr>
        </p:nvSpPr>
        <p:spPr/>
        <p:txBody>
          <a:bodyPr/>
          <a:lstStyle/>
          <a:p>
            <a:fld id="{7E3FD5B6-C114-4231-B510-594918F8AFCC}" type="slidenum">
              <a:rPr lang="fr-FR" smtClean="0"/>
              <a:t>‹N°›</a:t>
            </a:fld>
            <a:endParaRPr lang="fr-FR"/>
          </a:p>
        </p:txBody>
      </p:sp>
    </p:spTree>
    <p:extLst>
      <p:ext uri="{BB962C8B-B14F-4D97-AF65-F5344CB8AC3E}">
        <p14:creationId xmlns:p14="http://schemas.microsoft.com/office/powerpoint/2010/main" val="1142133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e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270000"/>
            <a:ext cx="10515600" cy="4351338"/>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kern="1200" baseline="0" dirty="0">
                <a:solidFill>
                  <a:schemeClr val="tx2"/>
                </a:solidFill>
                <a:latin typeface="+mn-lt"/>
                <a:ea typeface="+mn-ea"/>
                <a:cs typeface="+mn-cs"/>
              </a:defRPr>
            </a:lvl1pPr>
            <a:lvl2pPr marL="266700" indent="-177800" algn="just">
              <a:spcBef>
                <a:spcPts val="1200"/>
              </a:spcBef>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a:t>PREMIER NIVEAU EN CAPITAL</a:t>
            </a:r>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Tree>
    <p:extLst>
      <p:ext uri="{BB962C8B-B14F-4D97-AF65-F5344CB8AC3E}">
        <p14:creationId xmlns:p14="http://schemas.microsoft.com/office/powerpoint/2010/main" val="104623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dirty="0"/>
          </a:p>
        </p:txBody>
      </p:sp>
    </p:spTree>
    <p:extLst>
      <p:ext uri="{BB962C8B-B14F-4D97-AF65-F5344CB8AC3E}">
        <p14:creationId xmlns:p14="http://schemas.microsoft.com/office/powerpoint/2010/main" val="53811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70973C-82F9-273B-1DEF-12F5698DEF1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47C24E-ECB1-F3D5-3319-E7FBDA30DE6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6267D28-2229-4B2B-8BCF-BD97A05C3874}"/>
              </a:ext>
            </a:extLst>
          </p:cNvPr>
          <p:cNvSpPr>
            <a:spLocks noGrp="1"/>
          </p:cNvSpPr>
          <p:nvPr>
            <p:ph type="dt" sz="half" idx="10"/>
          </p:nvPr>
        </p:nvSpPr>
        <p:spPr/>
        <p:txBody>
          <a:bodyPr/>
          <a:lstStyle/>
          <a:p>
            <a:fld id="{F15F6BFB-277D-4457-BF96-598AC9703241}"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F8855EE3-9E4E-808B-A632-71E18C771D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8E4C24-6608-AB44-1CFC-147F5D2D9164}"/>
              </a:ext>
            </a:extLst>
          </p:cNvPr>
          <p:cNvSpPr>
            <a:spLocks noGrp="1"/>
          </p:cNvSpPr>
          <p:nvPr>
            <p:ph type="sldNum" sz="quarter" idx="12"/>
          </p:nvPr>
        </p:nvSpPr>
        <p:spPr/>
        <p:txBody>
          <a:bodyPr/>
          <a:lstStyle/>
          <a:p>
            <a:fld id="{7E3FD5B6-C114-4231-B510-594918F8AFCC}" type="slidenum">
              <a:rPr lang="fr-FR" smtClean="0"/>
              <a:t>‹N°›</a:t>
            </a:fld>
            <a:endParaRPr lang="fr-FR"/>
          </a:p>
        </p:txBody>
      </p:sp>
    </p:spTree>
    <p:extLst>
      <p:ext uri="{BB962C8B-B14F-4D97-AF65-F5344CB8AC3E}">
        <p14:creationId xmlns:p14="http://schemas.microsoft.com/office/powerpoint/2010/main" val="29491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BD24A8-0979-6B8D-9365-DF7FCE70ADE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529A319-1C7D-5860-5627-EB726D7463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9EF389E-8539-4D5D-0794-3A1B1947BCC9}"/>
              </a:ext>
            </a:extLst>
          </p:cNvPr>
          <p:cNvSpPr>
            <a:spLocks noGrp="1"/>
          </p:cNvSpPr>
          <p:nvPr>
            <p:ph type="dt" sz="half" idx="10"/>
          </p:nvPr>
        </p:nvSpPr>
        <p:spPr/>
        <p:txBody>
          <a:bodyPr/>
          <a:lstStyle/>
          <a:p>
            <a:fld id="{F15F6BFB-277D-4457-BF96-598AC9703241}"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D23B6F8B-502A-2978-DAFF-657FDDACFD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1DDD2A-F2A0-E794-C544-420A6FAAB1E1}"/>
              </a:ext>
            </a:extLst>
          </p:cNvPr>
          <p:cNvSpPr>
            <a:spLocks noGrp="1"/>
          </p:cNvSpPr>
          <p:nvPr>
            <p:ph type="sldNum" sz="quarter" idx="12"/>
          </p:nvPr>
        </p:nvSpPr>
        <p:spPr/>
        <p:txBody>
          <a:bodyPr/>
          <a:lstStyle/>
          <a:p>
            <a:fld id="{7E3FD5B6-C114-4231-B510-594918F8AFCC}" type="slidenum">
              <a:rPr lang="fr-FR" smtClean="0"/>
              <a:t>‹N°›</a:t>
            </a:fld>
            <a:endParaRPr lang="fr-FR"/>
          </a:p>
        </p:txBody>
      </p:sp>
    </p:spTree>
    <p:extLst>
      <p:ext uri="{BB962C8B-B14F-4D97-AF65-F5344CB8AC3E}">
        <p14:creationId xmlns:p14="http://schemas.microsoft.com/office/powerpoint/2010/main" val="257719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8899A3-E1A4-883D-C23A-7A7F76A38C7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0EB9619-EE78-F3DC-2BB8-BED0AD88F80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D1FF53C-A5EB-FAAC-2B38-EB5482BE5ED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E815575-B1CB-6D1A-CC8B-02A81F5798E2}"/>
              </a:ext>
            </a:extLst>
          </p:cNvPr>
          <p:cNvSpPr>
            <a:spLocks noGrp="1"/>
          </p:cNvSpPr>
          <p:nvPr>
            <p:ph type="dt" sz="half" idx="10"/>
          </p:nvPr>
        </p:nvSpPr>
        <p:spPr/>
        <p:txBody>
          <a:bodyPr/>
          <a:lstStyle/>
          <a:p>
            <a:fld id="{F15F6BFB-277D-4457-BF96-598AC9703241}"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7BADF570-E8A9-3E02-23EA-B8E167C9B9F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5F3615-556E-8466-5C25-A43187607FAB}"/>
              </a:ext>
            </a:extLst>
          </p:cNvPr>
          <p:cNvSpPr>
            <a:spLocks noGrp="1"/>
          </p:cNvSpPr>
          <p:nvPr>
            <p:ph type="sldNum" sz="quarter" idx="12"/>
          </p:nvPr>
        </p:nvSpPr>
        <p:spPr/>
        <p:txBody>
          <a:bodyPr/>
          <a:lstStyle/>
          <a:p>
            <a:fld id="{7E3FD5B6-C114-4231-B510-594918F8AFCC}" type="slidenum">
              <a:rPr lang="fr-FR" smtClean="0"/>
              <a:t>‹N°›</a:t>
            </a:fld>
            <a:endParaRPr lang="fr-FR"/>
          </a:p>
        </p:txBody>
      </p:sp>
    </p:spTree>
    <p:extLst>
      <p:ext uri="{BB962C8B-B14F-4D97-AF65-F5344CB8AC3E}">
        <p14:creationId xmlns:p14="http://schemas.microsoft.com/office/powerpoint/2010/main" val="277269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033F3D-DC73-C84B-CD2B-A83D7C1D31C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DD4FD7F-589F-DBA0-DC99-33D382DBF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071A339-2A31-0DB8-E913-7158BE2708F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66C5FAD-EE33-6EDC-0865-C4D414346D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801017E-A451-7AEF-010B-C3E19B7322E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F79D2E6-966D-F581-3D35-07C50BA1E412}"/>
              </a:ext>
            </a:extLst>
          </p:cNvPr>
          <p:cNvSpPr>
            <a:spLocks noGrp="1"/>
          </p:cNvSpPr>
          <p:nvPr>
            <p:ph type="dt" sz="half" idx="10"/>
          </p:nvPr>
        </p:nvSpPr>
        <p:spPr/>
        <p:txBody>
          <a:bodyPr/>
          <a:lstStyle/>
          <a:p>
            <a:fld id="{F15F6BFB-277D-4457-BF96-598AC9703241}" type="datetimeFigureOut">
              <a:rPr lang="fr-FR" smtClean="0"/>
              <a:t>07/02/2024</a:t>
            </a:fld>
            <a:endParaRPr lang="fr-FR"/>
          </a:p>
        </p:txBody>
      </p:sp>
      <p:sp>
        <p:nvSpPr>
          <p:cNvPr id="8" name="Espace réservé du pied de page 7">
            <a:extLst>
              <a:ext uri="{FF2B5EF4-FFF2-40B4-BE49-F238E27FC236}">
                <a16:creationId xmlns:a16="http://schemas.microsoft.com/office/drawing/2014/main" id="{01E70195-225B-F57D-1F45-623AF4C16DB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BF40EA3-5E8A-6790-4855-532A142A41CC}"/>
              </a:ext>
            </a:extLst>
          </p:cNvPr>
          <p:cNvSpPr>
            <a:spLocks noGrp="1"/>
          </p:cNvSpPr>
          <p:nvPr>
            <p:ph type="sldNum" sz="quarter" idx="12"/>
          </p:nvPr>
        </p:nvSpPr>
        <p:spPr/>
        <p:txBody>
          <a:bodyPr/>
          <a:lstStyle/>
          <a:p>
            <a:fld id="{7E3FD5B6-C114-4231-B510-594918F8AFCC}" type="slidenum">
              <a:rPr lang="fr-FR" smtClean="0"/>
              <a:t>‹N°›</a:t>
            </a:fld>
            <a:endParaRPr lang="fr-FR"/>
          </a:p>
        </p:txBody>
      </p:sp>
    </p:spTree>
    <p:extLst>
      <p:ext uri="{BB962C8B-B14F-4D97-AF65-F5344CB8AC3E}">
        <p14:creationId xmlns:p14="http://schemas.microsoft.com/office/powerpoint/2010/main" val="173126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83F89-16FA-C961-B6D8-6C3E1FC6D06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8D2D1E3-14E3-243F-37AC-CEF44574C312}"/>
              </a:ext>
            </a:extLst>
          </p:cNvPr>
          <p:cNvSpPr>
            <a:spLocks noGrp="1"/>
          </p:cNvSpPr>
          <p:nvPr>
            <p:ph type="dt" sz="half" idx="10"/>
          </p:nvPr>
        </p:nvSpPr>
        <p:spPr/>
        <p:txBody>
          <a:bodyPr/>
          <a:lstStyle/>
          <a:p>
            <a:fld id="{F15F6BFB-277D-4457-BF96-598AC9703241}" type="datetimeFigureOut">
              <a:rPr lang="fr-FR" smtClean="0"/>
              <a:t>07/02/2024</a:t>
            </a:fld>
            <a:endParaRPr lang="fr-FR"/>
          </a:p>
        </p:txBody>
      </p:sp>
      <p:sp>
        <p:nvSpPr>
          <p:cNvPr id="4" name="Espace réservé du pied de page 3">
            <a:extLst>
              <a:ext uri="{FF2B5EF4-FFF2-40B4-BE49-F238E27FC236}">
                <a16:creationId xmlns:a16="http://schemas.microsoft.com/office/drawing/2014/main" id="{658658BA-A313-EE3E-08A1-599E7328953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136E848-72AA-6DA3-C9E3-FCA93EFD9524}"/>
              </a:ext>
            </a:extLst>
          </p:cNvPr>
          <p:cNvSpPr>
            <a:spLocks noGrp="1"/>
          </p:cNvSpPr>
          <p:nvPr>
            <p:ph type="sldNum" sz="quarter" idx="12"/>
          </p:nvPr>
        </p:nvSpPr>
        <p:spPr/>
        <p:txBody>
          <a:bodyPr/>
          <a:lstStyle/>
          <a:p>
            <a:fld id="{7E3FD5B6-C114-4231-B510-594918F8AFCC}" type="slidenum">
              <a:rPr lang="fr-FR" smtClean="0"/>
              <a:t>‹N°›</a:t>
            </a:fld>
            <a:endParaRPr lang="fr-FR"/>
          </a:p>
        </p:txBody>
      </p:sp>
    </p:spTree>
    <p:extLst>
      <p:ext uri="{BB962C8B-B14F-4D97-AF65-F5344CB8AC3E}">
        <p14:creationId xmlns:p14="http://schemas.microsoft.com/office/powerpoint/2010/main" val="101488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9785B57-2F88-937D-A18C-E93090948714}"/>
              </a:ext>
            </a:extLst>
          </p:cNvPr>
          <p:cNvSpPr>
            <a:spLocks noGrp="1"/>
          </p:cNvSpPr>
          <p:nvPr>
            <p:ph type="dt" sz="half" idx="10"/>
          </p:nvPr>
        </p:nvSpPr>
        <p:spPr/>
        <p:txBody>
          <a:bodyPr/>
          <a:lstStyle/>
          <a:p>
            <a:fld id="{F15F6BFB-277D-4457-BF96-598AC9703241}" type="datetimeFigureOut">
              <a:rPr lang="fr-FR" smtClean="0"/>
              <a:t>07/02/2024</a:t>
            </a:fld>
            <a:endParaRPr lang="fr-FR"/>
          </a:p>
        </p:txBody>
      </p:sp>
      <p:sp>
        <p:nvSpPr>
          <p:cNvPr id="3" name="Espace réservé du pied de page 2">
            <a:extLst>
              <a:ext uri="{FF2B5EF4-FFF2-40B4-BE49-F238E27FC236}">
                <a16:creationId xmlns:a16="http://schemas.microsoft.com/office/drawing/2014/main" id="{0EC1EC10-B02A-DAB3-478A-357F023ED2E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0D8EF43-CD66-BF6F-2369-5A5BE164A5C6}"/>
              </a:ext>
            </a:extLst>
          </p:cNvPr>
          <p:cNvSpPr>
            <a:spLocks noGrp="1"/>
          </p:cNvSpPr>
          <p:nvPr>
            <p:ph type="sldNum" sz="quarter" idx="12"/>
          </p:nvPr>
        </p:nvSpPr>
        <p:spPr/>
        <p:txBody>
          <a:bodyPr/>
          <a:lstStyle/>
          <a:p>
            <a:fld id="{7E3FD5B6-C114-4231-B510-594918F8AFCC}" type="slidenum">
              <a:rPr lang="fr-FR" smtClean="0"/>
              <a:t>‹N°›</a:t>
            </a:fld>
            <a:endParaRPr lang="fr-FR"/>
          </a:p>
        </p:txBody>
      </p:sp>
    </p:spTree>
    <p:extLst>
      <p:ext uri="{BB962C8B-B14F-4D97-AF65-F5344CB8AC3E}">
        <p14:creationId xmlns:p14="http://schemas.microsoft.com/office/powerpoint/2010/main" val="176109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26D25B-633A-421C-37B4-05849079F2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F0B7333-433D-B6C8-6FE9-C3A6E0EBC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2B8E23E-2C25-8B6A-8260-4EF6B0821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E8D4468-7A59-4ABD-FB73-47EA223DE152}"/>
              </a:ext>
            </a:extLst>
          </p:cNvPr>
          <p:cNvSpPr>
            <a:spLocks noGrp="1"/>
          </p:cNvSpPr>
          <p:nvPr>
            <p:ph type="dt" sz="half" idx="10"/>
          </p:nvPr>
        </p:nvSpPr>
        <p:spPr/>
        <p:txBody>
          <a:bodyPr/>
          <a:lstStyle/>
          <a:p>
            <a:fld id="{F15F6BFB-277D-4457-BF96-598AC9703241}"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5DC8D396-7569-0206-18DF-C307787C87A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5E1EE9C-8447-173A-E36A-932E8615C297}"/>
              </a:ext>
            </a:extLst>
          </p:cNvPr>
          <p:cNvSpPr>
            <a:spLocks noGrp="1"/>
          </p:cNvSpPr>
          <p:nvPr>
            <p:ph type="sldNum" sz="quarter" idx="12"/>
          </p:nvPr>
        </p:nvSpPr>
        <p:spPr/>
        <p:txBody>
          <a:bodyPr/>
          <a:lstStyle/>
          <a:p>
            <a:fld id="{7E3FD5B6-C114-4231-B510-594918F8AFCC}" type="slidenum">
              <a:rPr lang="fr-FR" smtClean="0"/>
              <a:t>‹N°›</a:t>
            </a:fld>
            <a:endParaRPr lang="fr-FR"/>
          </a:p>
        </p:txBody>
      </p:sp>
    </p:spTree>
    <p:extLst>
      <p:ext uri="{BB962C8B-B14F-4D97-AF65-F5344CB8AC3E}">
        <p14:creationId xmlns:p14="http://schemas.microsoft.com/office/powerpoint/2010/main" val="13133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A63B4-631A-2BDE-5C32-0851B62B78D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ABCCC1D-AB9C-2176-A57F-EC20263651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7DAB416-7DF3-96F3-96FA-BB3760EBB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052B22-AFE1-79A8-8FFA-B957F0A95B20}"/>
              </a:ext>
            </a:extLst>
          </p:cNvPr>
          <p:cNvSpPr>
            <a:spLocks noGrp="1"/>
          </p:cNvSpPr>
          <p:nvPr>
            <p:ph type="dt" sz="half" idx="10"/>
          </p:nvPr>
        </p:nvSpPr>
        <p:spPr/>
        <p:txBody>
          <a:bodyPr/>
          <a:lstStyle/>
          <a:p>
            <a:fld id="{F15F6BFB-277D-4457-BF96-598AC9703241}"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F8ACB580-BED3-4133-6A88-E01A8E21D0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AFFA45C-A50A-11FC-209A-E501564EC32F}"/>
              </a:ext>
            </a:extLst>
          </p:cNvPr>
          <p:cNvSpPr>
            <a:spLocks noGrp="1"/>
          </p:cNvSpPr>
          <p:nvPr>
            <p:ph type="sldNum" sz="quarter" idx="12"/>
          </p:nvPr>
        </p:nvSpPr>
        <p:spPr/>
        <p:txBody>
          <a:bodyPr/>
          <a:lstStyle/>
          <a:p>
            <a:fld id="{7E3FD5B6-C114-4231-B510-594918F8AFCC}" type="slidenum">
              <a:rPr lang="fr-FR" smtClean="0"/>
              <a:t>‹N°›</a:t>
            </a:fld>
            <a:endParaRPr lang="fr-FR"/>
          </a:p>
        </p:txBody>
      </p:sp>
    </p:spTree>
    <p:extLst>
      <p:ext uri="{BB962C8B-B14F-4D97-AF65-F5344CB8AC3E}">
        <p14:creationId xmlns:p14="http://schemas.microsoft.com/office/powerpoint/2010/main" val="289570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55F5207-75F3-9351-F1DD-0A0A6A94A1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A271117-CA8B-39AF-4AEA-88729588E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19056E-8D69-5861-8D01-9D8D94248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F6BFB-277D-4457-BF96-598AC9703241}"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C760CCE1-DCAD-C5D0-D4BC-C5FE0E58E2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2C8BB77-DF0A-7767-AC3E-6C9237735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FD5B6-C114-4231-B510-594918F8AFCC}" type="slidenum">
              <a:rPr lang="fr-FR" smtClean="0"/>
              <a:t>‹N°›</a:t>
            </a:fld>
            <a:endParaRPr lang="fr-FR"/>
          </a:p>
        </p:txBody>
      </p:sp>
    </p:spTree>
    <p:extLst>
      <p:ext uri="{BB962C8B-B14F-4D97-AF65-F5344CB8AC3E}">
        <p14:creationId xmlns:p14="http://schemas.microsoft.com/office/powerpoint/2010/main" val="398729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F4423AF-FEF0-705F-99C0-3106F910C1A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93288" y="-1"/>
            <a:ext cx="8297125" cy="6858001"/>
          </a:xfrm>
          <a:prstGeom prst="rect">
            <a:avLst/>
          </a:prstGeom>
        </p:spPr>
      </p:pic>
      <p:pic>
        <p:nvPicPr>
          <p:cNvPr id="16" name="Image 15">
            <a:extLst>
              <a:ext uri="{FF2B5EF4-FFF2-40B4-BE49-F238E27FC236}">
                <a16:creationId xmlns:a16="http://schemas.microsoft.com/office/drawing/2014/main" id="{B712EFED-EDD2-752F-3EE9-275E79C5F1FD}"/>
              </a:ext>
            </a:extLst>
          </p:cNvPr>
          <p:cNvPicPr>
            <a:picLocks noChangeAspect="1"/>
          </p:cNvPicPr>
          <p:nvPr/>
        </p:nvPicPr>
        <p:blipFill>
          <a:blip r:embed="rId3"/>
          <a:stretch>
            <a:fillRect/>
          </a:stretch>
        </p:blipFill>
        <p:spPr>
          <a:xfrm>
            <a:off x="1588" y="893"/>
            <a:ext cx="12188825" cy="6856213"/>
          </a:xfrm>
          <a:prstGeom prst="rect">
            <a:avLst/>
          </a:prstGeom>
        </p:spPr>
      </p:pic>
      <p:sp>
        <p:nvSpPr>
          <p:cNvPr id="11" name="Espace réservé du texte 11">
            <a:extLst>
              <a:ext uri="{FF2B5EF4-FFF2-40B4-BE49-F238E27FC236}">
                <a16:creationId xmlns:a16="http://schemas.microsoft.com/office/drawing/2014/main" id="{937DFC5A-DEAE-4122-71C5-7620298A8EA5}"/>
              </a:ext>
            </a:extLst>
          </p:cNvPr>
          <p:cNvSpPr txBox="1">
            <a:spLocks/>
          </p:cNvSpPr>
          <p:nvPr/>
        </p:nvSpPr>
        <p:spPr>
          <a:xfrm>
            <a:off x="243406" y="3760440"/>
            <a:ext cx="5779889" cy="1560978"/>
          </a:xfrm>
          <a:prstGeom prst="rect">
            <a:avLst/>
          </a:prstGeom>
        </p:spPr>
        <p:txBody>
          <a:bodyPr anchor="t"/>
          <a:lstStyle>
            <a:lvl1pPr marL="0" indent="0" algn="l" defTabSz="1828434" rtl="0" eaLnBrk="1" latinLnBrk="0" hangingPunct="1">
              <a:lnSpc>
                <a:spcPts val="4500"/>
              </a:lnSpc>
              <a:spcBef>
                <a:spcPts val="2000"/>
              </a:spcBef>
              <a:buFont typeface="Arial" charset="0"/>
              <a:buNone/>
              <a:defRPr lang="en-US" sz="5400" i="1" kern="1200">
                <a:solidFill>
                  <a:schemeClr val="tx1"/>
                </a:solidFill>
                <a:effectLst/>
                <a:latin typeface="Times New Roman" panose="02020603050405020304" pitchFamily="18" charset="0"/>
                <a:ea typeface="Arial"/>
                <a:cs typeface="Times New Roman" panose="02020603050405020304" pitchFamily="18" charset="0"/>
              </a:defRPr>
            </a:lvl1pPr>
            <a:lvl2pPr marL="457200" indent="0" algn="l" defTabSz="1828434" rtl="0" eaLnBrk="1" latinLnBrk="0" hangingPunct="1">
              <a:lnSpc>
                <a:spcPct val="90000"/>
              </a:lnSpc>
              <a:spcBef>
                <a:spcPts val="1000"/>
              </a:spcBef>
              <a:buFont typeface="Arial" charset="0"/>
              <a:buNone/>
              <a:defRPr lang="en-US" sz="4000" kern="1200">
                <a:solidFill>
                  <a:schemeClr val="tx1"/>
                </a:solidFill>
                <a:effectLst/>
                <a:latin typeface="Arial"/>
                <a:ea typeface="Arial"/>
                <a:cs typeface="Arial"/>
              </a:defRPr>
            </a:lvl2pPr>
            <a:lvl3pPr marL="914400" indent="0" algn="l" defTabSz="1828434" rtl="0" eaLnBrk="1" latinLnBrk="0" hangingPunct="1">
              <a:lnSpc>
                <a:spcPct val="90000"/>
              </a:lnSpc>
              <a:spcBef>
                <a:spcPts val="1000"/>
              </a:spcBef>
              <a:buFont typeface="Arial" charset="0"/>
              <a:buNone/>
              <a:defRPr lang="en-US" sz="3600" kern="1200">
                <a:solidFill>
                  <a:schemeClr val="tx1"/>
                </a:solidFill>
                <a:effectLst/>
                <a:latin typeface="Arial"/>
                <a:ea typeface="Arial"/>
                <a:cs typeface="Arial"/>
              </a:defRPr>
            </a:lvl3pPr>
            <a:lvl4pPr marL="13716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4pPr>
            <a:lvl5pPr marL="18288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5000"/>
              </a:lnSpc>
            </a:pPr>
            <a:r>
              <a:rPr lang="fr-FR" sz="4000" i="0" dirty="0">
                <a:latin typeface="Arial" panose="020B0604020202020204" pitchFamily="34" charset="0"/>
                <a:cs typeface="Arial" panose="020B0604020202020204" pitchFamily="34" charset="0"/>
              </a:rPr>
              <a:t>Quelle incidence sur le régime de retraite AGIRC/ARRCO?</a:t>
            </a:r>
            <a:endParaRPr lang="fr-FR" sz="4000" i="0" dirty="0">
              <a:solidFill>
                <a:srgbClr val="222222"/>
              </a:solidFill>
              <a:latin typeface="Arial" panose="020B0604020202020204" pitchFamily="34" charset="0"/>
              <a:cs typeface="Arial" panose="020B0604020202020204" pitchFamily="34" charset="0"/>
            </a:endParaRPr>
          </a:p>
        </p:txBody>
      </p:sp>
      <p:pic>
        <p:nvPicPr>
          <p:cNvPr id="14" name="Image 13">
            <a:extLst>
              <a:ext uri="{FF2B5EF4-FFF2-40B4-BE49-F238E27FC236}">
                <a16:creationId xmlns:a16="http://schemas.microsoft.com/office/drawing/2014/main" id="{5369D54A-2273-20C2-1CE1-1CC6219A6A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558" y="634231"/>
            <a:ext cx="2246424" cy="351887"/>
          </a:xfrm>
          <a:prstGeom prst="rect">
            <a:avLst/>
          </a:prstGeom>
        </p:spPr>
      </p:pic>
    </p:spTree>
    <p:extLst>
      <p:ext uri="{BB962C8B-B14F-4D97-AF65-F5344CB8AC3E}">
        <p14:creationId xmlns:p14="http://schemas.microsoft.com/office/powerpoint/2010/main" val="325223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294AF-BCD2-AF1B-D505-0F25C2C3C52B}"/>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D1427991-83BD-66C5-530D-A618E6942CF7}"/>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Rectangle : coins arrondis 19">
            <a:extLst>
              <a:ext uri="{FF2B5EF4-FFF2-40B4-BE49-F238E27FC236}">
                <a16:creationId xmlns:a16="http://schemas.microsoft.com/office/drawing/2014/main" id="{3B833C7A-8D45-E1E8-9AF4-064581D47073}"/>
              </a:ext>
            </a:extLst>
          </p:cNvPr>
          <p:cNvSpPr/>
          <p:nvPr/>
        </p:nvSpPr>
        <p:spPr>
          <a:xfrm>
            <a:off x="707136" y="841248"/>
            <a:ext cx="10646664" cy="5742675"/>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lgn="just">
              <a:spcBef>
                <a:spcPct val="0"/>
              </a:spcBef>
              <a:spcAft>
                <a:spcPts val="1200"/>
              </a:spcAft>
              <a:buClr>
                <a:schemeClr val="tx2"/>
              </a:buClr>
              <a:buFont typeface="Wingdings" panose="05000000000000000000" pitchFamily="2" charset="2"/>
              <a:buChar char="q"/>
            </a:pPr>
            <a:r>
              <a:rPr lang="fr-FR" altLang="fr-FR" sz="1600" b="1" u="sng" dirty="0">
                <a:solidFill>
                  <a:schemeClr val="tx2"/>
                </a:solidFill>
              </a:rPr>
              <a:t>Règles applicables antérieurement à l’entrée en vigueur de l’ANI du 5 octobre 2023</a:t>
            </a:r>
            <a:r>
              <a:rPr lang="fr-FR" altLang="fr-FR" sz="1600" b="1" dirty="0">
                <a:solidFill>
                  <a:schemeClr val="tx2"/>
                </a:solidFill>
              </a:rPr>
              <a:t> :</a:t>
            </a:r>
          </a:p>
          <a:p>
            <a:pPr algn="just">
              <a:spcBef>
                <a:spcPct val="0"/>
              </a:spcBef>
              <a:spcAft>
                <a:spcPts val="1200"/>
              </a:spcAft>
            </a:pPr>
            <a:r>
              <a:rPr lang="fr-FR" altLang="fr-FR" sz="1600" dirty="0">
                <a:solidFill>
                  <a:schemeClr val="tx1"/>
                </a:solidFill>
              </a:rPr>
              <a:t>L’AGIRC-ARRCO a mis en place :</a:t>
            </a:r>
          </a:p>
          <a:p>
            <a:pPr marL="342900" indent="-342900" algn="just">
              <a:spcBef>
                <a:spcPct val="0"/>
              </a:spcBef>
              <a:spcAft>
                <a:spcPts val="1200"/>
              </a:spcAft>
              <a:buFont typeface="Wingdings" panose="05000000000000000000" pitchFamily="2" charset="2"/>
              <a:buChar char="ü"/>
            </a:pPr>
            <a:r>
              <a:rPr lang="fr-FR" altLang="fr-FR" sz="1600" b="1" dirty="0">
                <a:solidFill>
                  <a:schemeClr val="tx1"/>
                </a:solidFill>
              </a:rPr>
              <a:t>un coefficient de solidarité (« malus ») </a:t>
            </a:r>
            <a:r>
              <a:rPr lang="fr-FR" altLang="fr-FR" sz="1600" dirty="0">
                <a:solidFill>
                  <a:schemeClr val="tx1"/>
                </a:solidFill>
              </a:rPr>
              <a:t>pour les salariés qui liquident leur retraite à taux plein. Ce coefficient annuel et temporaire : </a:t>
            </a:r>
          </a:p>
          <a:p>
            <a:pPr marL="800100" lvl="1" indent="-342900" algn="just">
              <a:spcBef>
                <a:spcPct val="0"/>
              </a:spcBef>
              <a:spcAft>
                <a:spcPts val="1200"/>
              </a:spcAft>
              <a:buFont typeface="Courier New" panose="02070309020205020404" pitchFamily="49" charset="0"/>
              <a:buChar char="o"/>
            </a:pPr>
            <a:r>
              <a:rPr lang="fr-FR" altLang="fr-FR" sz="1600" dirty="0">
                <a:solidFill>
                  <a:schemeClr val="tx1"/>
                </a:solidFill>
              </a:rPr>
              <a:t>est de 0,90 par an (autrement dit, une </a:t>
            </a:r>
            <a:r>
              <a:rPr lang="fr-FR" altLang="fr-FR" sz="1600" b="1" dirty="0">
                <a:solidFill>
                  <a:schemeClr val="tx1"/>
                </a:solidFill>
              </a:rPr>
              <a:t>décote de 10 % </a:t>
            </a:r>
            <a:r>
              <a:rPr lang="fr-FR" altLang="fr-FR" sz="1600" dirty="0">
                <a:solidFill>
                  <a:schemeClr val="tx1"/>
                </a:solidFill>
              </a:rPr>
              <a:t>qui s’applique sur le montant de la retraite complémentaire) ;</a:t>
            </a:r>
          </a:p>
          <a:p>
            <a:pPr marL="800100" lvl="1" indent="-342900" algn="just">
              <a:spcBef>
                <a:spcPct val="0"/>
              </a:spcBef>
              <a:spcAft>
                <a:spcPts val="1200"/>
              </a:spcAft>
              <a:buFont typeface="Courier New" panose="02070309020205020404" pitchFamily="49" charset="0"/>
              <a:buChar char="o"/>
            </a:pPr>
            <a:r>
              <a:rPr lang="fr-FR" altLang="fr-FR" sz="1600" dirty="0">
                <a:solidFill>
                  <a:schemeClr val="tx1"/>
                </a:solidFill>
              </a:rPr>
              <a:t>s’applique pendant 3 ans maximum, et cesse lorsque le participant atteint 67 ans ; </a:t>
            </a:r>
          </a:p>
          <a:p>
            <a:pPr marL="800100" lvl="1" indent="-342900" algn="just">
              <a:spcBef>
                <a:spcPct val="0"/>
              </a:spcBef>
              <a:spcAft>
                <a:spcPts val="1200"/>
              </a:spcAft>
              <a:buFont typeface="Courier New" panose="02070309020205020404" pitchFamily="49" charset="0"/>
              <a:buChar char="o"/>
            </a:pPr>
            <a:r>
              <a:rPr lang="fr-FR" altLang="fr-FR" sz="1600" dirty="0">
                <a:solidFill>
                  <a:schemeClr val="tx1"/>
                </a:solidFill>
              </a:rPr>
              <a:t>est </a:t>
            </a:r>
            <a:r>
              <a:rPr lang="fr-FR" altLang="fr-FR" sz="1600" b="1" dirty="0">
                <a:solidFill>
                  <a:schemeClr val="tx1"/>
                </a:solidFill>
              </a:rPr>
              <a:t>non applicable </a:t>
            </a:r>
            <a:r>
              <a:rPr lang="fr-FR" altLang="fr-FR" sz="1600" dirty="0">
                <a:solidFill>
                  <a:schemeClr val="tx1"/>
                </a:solidFill>
              </a:rPr>
              <a:t>si le participant liquide sa pension de retraite complémentaire </a:t>
            </a:r>
            <a:r>
              <a:rPr lang="fr-FR" altLang="fr-FR" sz="1600" b="1" dirty="0">
                <a:solidFill>
                  <a:schemeClr val="tx1"/>
                </a:solidFill>
              </a:rPr>
              <a:t>quatre trimestres calendaires </a:t>
            </a:r>
            <a:r>
              <a:rPr lang="fr-FR" altLang="fr-FR" sz="1600" dirty="0">
                <a:solidFill>
                  <a:schemeClr val="tx1"/>
                </a:solidFill>
              </a:rPr>
              <a:t>après la date à laquelle il remplit les conditions pour bénéficier d’une retraite à taux plein du régime général (art. 98, ANI du 17 </a:t>
            </a:r>
            <a:r>
              <a:rPr lang="fr-FR" altLang="fr-FR" sz="1600" dirty="0" err="1">
                <a:solidFill>
                  <a:schemeClr val="tx1"/>
                </a:solidFill>
              </a:rPr>
              <a:t>nov</a:t>
            </a:r>
            <a:r>
              <a:rPr lang="fr-FR" altLang="fr-FR" sz="1600" dirty="0">
                <a:solidFill>
                  <a:schemeClr val="tx1"/>
                </a:solidFill>
              </a:rPr>
              <a:t>, 2017).</a:t>
            </a:r>
          </a:p>
          <a:p>
            <a:pPr lvl="1" algn="just">
              <a:spcBef>
                <a:spcPct val="0"/>
              </a:spcBef>
              <a:spcAft>
                <a:spcPts val="1200"/>
              </a:spcAft>
            </a:pPr>
            <a:r>
              <a:rPr lang="fr-FR" altLang="fr-FR" sz="1600" dirty="0">
                <a:solidFill>
                  <a:schemeClr val="tx1"/>
                </a:solidFill>
              </a:rPr>
              <a:t>Par exception, le coefficient de solidarité est  : </a:t>
            </a:r>
          </a:p>
          <a:p>
            <a:pPr marL="800100" lvl="1" indent="-342900" algn="just">
              <a:spcBef>
                <a:spcPct val="0"/>
              </a:spcBef>
              <a:spcAft>
                <a:spcPts val="1200"/>
              </a:spcAft>
              <a:buFont typeface="Courier New" panose="02070309020205020404" pitchFamily="49" charset="0"/>
              <a:buChar char="o"/>
            </a:pPr>
            <a:r>
              <a:rPr lang="fr-FR" altLang="fr-FR" sz="1600" dirty="0">
                <a:solidFill>
                  <a:schemeClr val="tx1"/>
                </a:solidFill>
              </a:rPr>
              <a:t>réduit de 0,95 % (décote de 5 %) pour les participants qui sont assujettis au taux réduit de CSG (en raison d’un revenu fiscal de référence inférieur à un certain seuil) ; </a:t>
            </a:r>
          </a:p>
          <a:p>
            <a:pPr marL="800100" lvl="1" indent="-342900" algn="just">
              <a:spcBef>
                <a:spcPct val="0"/>
              </a:spcBef>
              <a:spcAft>
                <a:spcPts val="1200"/>
              </a:spcAft>
              <a:buFont typeface="Courier New" panose="02070309020205020404" pitchFamily="49" charset="0"/>
              <a:buChar char="o"/>
            </a:pPr>
            <a:r>
              <a:rPr lang="fr-FR" altLang="fr-FR" sz="1600" dirty="0">
                <a:solidFill>
                  <a:schemeClr val="tx1"/>
                </a:solidFill>
              </a:rPr>
              <a:t>supprimé dans les cas expressément visés par l’article 98 de l’ANI du 17 novembre 2017 (notamment pour les participants exonérés de CSG, aux travailleurs handicapés bénéficiant d’une retraite anticipée , aux mères de famille ouvrière ayant élevé au moins trois enfants)</a:t>
            </a:r>
          </a:p>
        </p:txBody>
      </p:sp>
      <p:sp>
        <p:nvSpPr>
          <p:cNvPr id="6" name="Titre 1">
            <a:extLst>
              <a:ext uri="{FF2B5EF4-FFF2-40B4-BE49-F238E27FC236}">
                <a16:creationId xmlns:a16="http://schemas.microsoft.com/office/drawing/2014/main" id="{384B9571-7C3D-4EE4-26FB-8A5B65C2E8D8}"/>
              </a:ext>
            </a:extLst>
          </p:cNvPr>
          <p:cNvSpPr>
            <a:spLocks noGrp="1"/>
          </p:cNvSpPr>
          <p:nvPr>
            <p:ph type="title"/>
          </p:nvPr>
        </p:nvSpPr>
        <p:spPr>
          <a:xfrm>
            <a:off x="838200" y="0"/>
            <a:ext cx="10515600" cy="973455"/>
          </a:xfrm>
        </p:spPr>
        <p:txBody>
          <a:bodyPr>
            <a:normAutofit/>
          </a:bodyPr>
          <a:lstStyle/>
          <a:p>
            <a:pPr lvl="4"/>
            <a:r>
              <a:rPr lang="fr-FR" altLang="fr-FR" sz="3600" b="1" dirty="0">
                <a:solidFill>
                  <a:srgbClr val="E41E13"/>
                </a:solidFill>
                <a:latin typeface="+mj-lt"/>
              </a:rPr>
              <a:t>Régime AGIRC/ARRCO : Bonus/malus </a:t>
            </a:r>
            <a:endParaRPr lang="fr-FR" sz="3600" b="1" dirty="0">
              <a:solidFill>
                <a:srgbClr val="E41E13"/>
              </a:solidFill>
              <a:latin typeface="+mj-lt"/>
            </a:endParaRPr>
          </a:p>
        </p:txBody>
      </p:sp>
      <p:sp>
        <p:nvSpPr>
          <p:cNvPr id="3" name="Espace réservé du numéro de diapositive 2">
            <a:extLst>
              <a:ext uri="{FF2B5EF4-FFF2-40B4-BE49-F238E27FC236}">
                <a16:creationId xmlns:a16="http://schemas.microsoft.com/office/drawing/2014/main" id="{5DEC4A6E-5682-227E-AF4C-0ECD4EDDE4D6}"/>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0E16C9-0A27-4632-BE93-74127F7D6A94}" type="slidenum">
              <a:rPr lang="fr-FR" sz="800" smtClean="0">
                <a:solidFill>
                  <a:srgbClr val="FF0000"/>
                </a:solidFill>
              </a:rPr>
              <a:pPr algn="r"/>
              <a:t>2</a:t>
            </a:fld>
            <a:endParaRPr lang="fr-FR" sz="800" dirty="0">
              <a:solidFill>
                <a:srgbClr val="FF0000"/>
              </a:solidFill>
            </a:endParaRPr>
          </a:p>
        </p:txBody>
      </p:sp>
    </p:spTree>
    <p:extLst>
      <p:ext uri="{BB962C8B-B14F-4D97-AF65-F5344CB8AC3E}">
        <p14:creationId xmlns:p14="http://schemas.microsoft.com/office/powerpoint/2010/main" val="350624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543208" y="832919"/>
            <a:ext cx="11280618" cy="5884752"/>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just" defTabSz="914400" rtl="0" eaLnBrk="1" fontAlgn="auto" latinLnBrk="0" hangingPunct="1">
              <a:lnSpc>
                <a:spcPct val="100000"/>
              </a:lnSpc>
              <a:spcBef>
                <a:spcPct val="0"/>
              </a:spcBef>
              <a:spcAft>
                <a:spcPts val="1200"/>
              </a:spcAft>
              <a:buClrTx/>
              <a:buSzTx/>
              <a:buFontTx/>
              <a:buNone/>
              <a:tabLst/>
              <a:defRPr/>
            </a:pPr>
            <a:r>
              <a:rPr kumimoji="0" lang="fr-FR" altLang="fr-FR" sz="1600" b="0" i="0" u="none" strike="noStrike" kern="1200" cap="none" spc="0" normalizeH="0" baseline="0" noProof="0" dirty="0">
                <a:ln>
                  <a:noFill/>
                </a:ln>
                <a:solidFill>
                  <a:prstClr val="black"/>
                </a:solidFill>
                <a:effectLst/>
                <a:uLnTx/>
                <a:uFillTx/>
                <a:latin typeface="Corbel" panose="020B0503020204020204"/>
                <a:ea typeface="+mn-ea"/>
                <a:cs typeface="+mn-cs"/>
              </a:rPr>
              <a:t>L’AGIRC-ARRCO a mis en place :</a:t>
            </a:r>
          </a:p>
          <a:p>
            <a:pPr marL="342900" marR="0" lvl="0" indent="-342900" algn="just" defTabSz="914400" rtl="0" eaLnBrk="1" fontAlgn="auto" latinLnBrk="0" hangingPunct="1">
              <a:lnSpc>
                <a:spcPct val="100000"/>
              </a:lnSpc>
              <a:spcBef>
                <a:spcPct val="0"/>
              </a:spcBef>
              <a:spcAft>
                <a:spcPts val="1200"/>
              </a:spcAft>
              <a:buClrTx/>
              <a:buSzTx/>
              <a:buFont typeface="Wingdings" panose="05000000000000000000" pitchFamily="2" charset="2"/>
              <a:buChar char="ü"/>
              <a:tabLst/>
              <a:defRPr/>
            </a:pPr>
            <a:r>
              <a:rPr kumimoji="0" lang="fr-FR" altLang="fr-FR" sz="1600" b="1" i="0" u="none" strike="noStrike" kern="1200" cap="none" spc="0" normalizeH="0" baseline="0" noProof="0" dirty="0">
                <a:ln>
                  <a:noFill/>
                </a:ln>
                <a:solidFill>
                  <a:prstClr val="black"/>
                </a:solidFill>
                <a:effectLst/>
                <a:uLnTx/>
                <a:uFillTx/>
                <a:latin typeface="Corbel" panose="020B0503020204020204"/>
                <a:ea typeface="+mn-ea"/>
                <a:cs typeface="+mn-cs"/>
              </a:rPr>
              <a:t>un coefficient majorant (« bonus »)</a:t>
            </a:r>
            <a:r>
              <a:rPr kumimoji="0" lang="fr-FR" altLang="fr-FR" sz="1600" b="0" i="0" u="none" strike="noStrike" kern="1200" cap="none" spc="0" normalizeH="0" baseline="0" noProof="0" dirty="0">
                <a:ln>
                  <a:noFill/>
                </a:ln>
                <a:solidFill>
                  <a:prstClr val="black"/>
                </a:solidFill>
                <a:effectLst/>
                <a:uLnTx/>
                <a:uFillTx/>
                <a:latin typeface="Corbel" panose="020B0503020204020204"/>
                <a:ea typeface="+mn-ea"/>
                <a:cs typeface="+mn-cs"/>
              </a:rPr>
              <a:t> fixé à : </a:t>
            </a:r>
          </a:p>
          <a:p>
            <a:pPr marL="622300" marR="0" lvl="0" indent="-268288" algn="just" defTabSz="914400" rtl="0" eaLnBrk="1" fontAlgn="auto" latinLnBrk="0" hangingPunct="1">
              <a:lnSpc>
                <a:spcPct val="100000"/>
              </a:lnSpc>
              <a:spcBef>
                <a:spcPct val="0"/>
              </a:spcBef>
              <a:spcAft>
                <a:spcPts val="1200"/>
              </a:spcAft>
              <a:buClrTx/>
              <a:buSzTx/>
              <a:buFont typeface="Courier New" panose="02070309020205020404" pitchFamily="49" charset="0"/>
              <a:buChar char="o"/>
              <a:tabLst/>
              <a:defRPr/>
            </a:pPr>
            <a:r>
              <a:rPr kumimoji="0" lang="fr-FR" altLang="fr-FR" sz="1600" b="0" i="0" u="none" strike="noStrike" kern="1200" cap="none" spc="0" normalizeH="0" baseline="0" noProof="0" dirty="0">
                <a:ln>
                  <a:noFill/>
                </a:ln>
                <a:solidFill>
                  <a:prstClr val="black"/>
                </a:solidFill>
                <a:effectLst/>
                <a:uLnTx/>
                <a:uFillTx/>
                <a:latin typeface="Corbel" panose="020B0503020204020204"/>
                <a:ea typeface="+mn-ea"/>
                <a:cs typeface="+mn-cs"/>
              </a:rPr>
              <a:t>10 %  pour les salariés ayant décalé la liquidation de leur pension de deux ans (8 trimestres) après l’obtention du taux plein ; </a:t>
            </a:r>
          </a:p>
          <a:p>
            <a:pPr marL="622300" indent="-268288" algn="just">
              <a:spcBef>
                <a:spcPct val="0"/>
              </a:spcBef>
              <a:spcAft>
                <a:spcPts val="1200"/>
              </a:spcAft>
              <a:buFont typeface="Courier New" panose="02070309020205020404" pitchFamily="49" charset="0"/>
              <a:buChar char="o"/>
            </a:pPr>
            <a:r>
              <a:rPr lang="fr-FR" altLang="fr-FR" sz="1600" dirty="0">
                <a:solidFill>
                  <a:prstClr val="black"/>
                </a:solidFill>
                <a:latin typeface="Corbel" panose="020B0503020204020204"/>
              </a:rPr>
              <a:t>20</a:t>
            </a:r>
            <a:r>
              <a:rPr kumimoji="0" lang="fr-FR" altLang="fr-FR" sz="1600" b="0" i="0" u="none" strike="noStrike" kern="1200" cap="none" spc="0" normalizeH="0" baseline="0" noProof="0" dirty="0">
                <a:ln>
                  <a:noFill/>
                </a:ln>
                <a:solidFill>
                  <a:prstClr val="black"/>
                </a:solidFill>
                <a:effectLst/>
                <a:uLnTx/>
                <a:uFillTx/>
                <a:latin typeface="Corbel" panose="020B0503020204020204"/>
                <a:ea typeface="+mn-ea"/>
                <a:cs typeface="+mn-cs"/>
              </a:rPr>
              <a:t> %  pour les salariés ayant décalé la liquidation de leur pension de trois ans (12 trimestres) après l’obtention du taux plein ; </a:t>
            </a:r>
          </a:p>
          <a:p>
            <a:pPr marL="622300" indent="-268288" algn="just">
              <a:spcBef>
                <a:spcPct val="0"/>
              </a:spcBef>
              <a:spcAft>
                <a:spcPts val="1200"/>
              </a:spcAft>
              <a:buFont typeface="Courier New" panose="02070309020205020404" pitchFamily="49" charset="0"/>
              <a:buChar char="o"/>
            </a:pPr>
            <a:r>
              <a:rPr lang="fr-FR" altLang="fr-FR" sz="1600" dirty="0">
                <a:solidFill>
                  <a:prstClr val="black"/>
                </a:solidFill>
                <a:latin typeface="Corbel" panose="020B0503020204020204"/>
              </a:rPr>
              <a:t>30</a:t>
            </a:r>
            <a:r>
              <a:rPr kumimoji="0" lang="fr-FR" altLang="fr-FR" sz="1600" b="0" i="0" u="none" strike="noStrike" kern="1200" cap="none" spc="0" normalizeH="0" baseline="0" noProof="0" dirty="0">
                <a:ln>
                  <a:noFill/>
                </a:ln>
                <a:solidFill>
                  <a:prstClr val="black"/>
                </a:solidFill>
                <a:effectLst/>
                <a:uLnTx/>
                <a:uFillTx/>
                <a:latin typeface="Corbel" panose="020B0503020204020204"/>
                <a:ea typeface="+mn-ea"/>
                <a:cs typeface="+mn-cs"/>
              </a:rPr>
              <a:t> %  pour les salariés ayant décalé la liquidation de leur pension de quatre ans (16 trimestres) après l’obtention du taux plein (art. 99 de l’ANI du 17 novembre 2017).</a:t>
            </a:r>
          </a:p>
          <a:p>
            <a:pPr marL="342900" indent="-342900" algn="just">
              <a:spcBef>
                <a:spcPct val="0"/>
              </a:spcBef>
              <a:spcAft>
                <a:spcPts val="1200"/>
              </a:spcAft>
              <a:buClr>
                <a:schemeClr val="tx2"/>
              </a:buClr>
              <a:buFont typeface="Wingdings" panose="05000000000000000000" pitchFamily="2" charset="2"/>
              <a:buChar char="q"/>
            </a:pPr>
            <a:r>
              <a:rPr lang="fr-FR" altLang="fr-FR" sz="1600" b="1" u="sng" dirty="0">
                <a:solidFill>
                  <a:schemeClr val="tx2"/>
                </a:solidFill>
                <a:latin typeface="Corbel" panose="020B0503020204020204"/>
              </a:rPr>
              <a:t>ANI du 5 octobre 2023</a:t>
            </a:r>
            <a:r>
              <a:rPr lang="fr-FR" altLang="fr-FR" sz="1600" b="1" dirty="0">
                <a:solidFill>
                  <a:schemeClr val="tx2"/>
                </a:solidFill>
                <a:latin typeface="Corbel" panose="020B0503020204020204"/>
              </a:rPr>
              <a:t> </a:t>
            </a:r>
            <a:r>
              <a:rPr lang="fr-FR" altLang="fr-FR" sz="1600" dirty="0">
                <a:solidFill>
                  <a:schemeClr val="tx2"/>
                </a:solidFill>
                <a:latin typeface="Corbel" panose="020B0503020204020204"/>
              </a:rPr>
              <a:t>: </a:t>
            </a:r>
          </a:p>
          <a:p>
            <a:pPr algn="just">
              <a:spcBef>
                <a:spcPct val="0"/>
              </a:spcBef>
              <a:spcAft>
                <a:spcPts val="1200"/>
              </a:spcAft>
              <a:buClr>
                <a:schemeClr val="tx2"/>
              </a:buClr>
            </a:pPr>
            <a:r>
              <a:rPr lang="fr-FR" altLang="fr-FR" sz="1600" dirty="0">
                <a:solidFill>
                  <a:schemeClr val="tx1"/>
                </a:solidFill>
                <a:latin typeface="Corbel" panose="020B0503020204020204"/>
              </a:rPr>
              <a:t>Les partenaires sociaux ont décidé que le système de malus (coefficient de solidarité) sur les allocations de retraite complémentaire ne s’appliquera plus (art.2) :</a:t>
            </a:r>
          </a:p>
          <a:p>
            <a:pPr marL="285750" indent="-285750" algn="just">
              <a:spcBef>
                <a:spcPct val="0"/>
              </a:spcBef>
              <a:spcAft>
                <a:spcPts val="1200"/>
              </a:spcAft>
              <a:buClr>
                <a:schemeClr val="tx2"/>
              </a:buClr>
              <a:buFont typeface="Wingdings" panose="05000000000000000000" pitchFamily="2" charset="2"/>
              <a:buChar char="ü"/>
            </a:pPr>
            <a:r>
              <a:rPr lang="fr-FR" altLang="fr-FR" sz="1600" dirty="0">
                <a:solidFill>
                  <a:schemeClr val="tx1"/>
                </a:solidFill>
                <a:latin typeface="Corbel" panose="020B0503020204020204"/>
              </a:rPr>
              <a:t>aux liquidations de retraite complémentaire prenant effet au 1</a:t>
            </a:r>
            <a:r>
              <a:rPr lang="fr-FR" altLang="fr-FR" sz="1600" baseline="30000" dirty="0">
                <a:solidFill>
                  <a:schemeClr val="tx1"/>
                </a:solidFill>
                <a:latin typeface="Corbel" panose="020B0503020204020204"/>
              </a:rPr>
              <a:t>er</a:t>
            </a:r>
            <a:r>
              <a:rPr lang="fr-FR" altLang="fr-FR" sz="1600" dirty="0">
                <a:solidFill>
                  <a:schemeClr val="tx1"/>
                </a:solidFill>
                <a:latin typeface="Corbel" panose="020B0503020204020204"/>
              </a:rPr>
              <a:t> décembre 2023 ;</a:t>
            </a:r>
          </a:p>
          <a:p>
            <a:pPr marL="285750" indent="-285750" algn="just">
              <a:spcBef>
                <a:spcPct val="0"/>
              </a:spcBef>
              <a:spcAft>
                <a:spcPts val="1200"/>
              </a:spcAft>
              <a:buClr>
                <a:schemeClr val="tx2"/>
              </a:buClr>
              <a:buFont typeface="Wingdings" panose="05000000000000000000" pitchFamily="2" charset="2"/>
              <a:buChar char="ü"/>
            </a:pPr>
            <a:r>
              <a:rPr lang="fr-FR" altLang="fr-FR" sz="1600" dirty="0">
                <a:solidFill>
                  <a:schemeClr val="tx1"/>
                </a:solidFill>
                <a:latin typeface="Corbel" panose="020B0503020204020204"/>
              </a:rPr>
              <a:t>aux arrérages à servir à compter du 1</a:t>
            </a:r>
            <a:r>
              <a:rPr lang="fr-FR" altLang="fr-FR" sz="1600" baseline="30000" dirty="0">
                <a:solidFill>
                  <a:schemeClr val="tx1"/>
                </a:solidFill>
                <a:latin typeface="Corbel" panose="020B0503020204020204"/>
              </a:rPr>
              <a:t>er</a:t>
            </a:r>
            <a:r>
              <a:rPr lang="fr-FR" altLang="fr-FR" sz="1600" dirty="0">
                <a:solidFill>
                  <a:schemeClr val="tx1"/>
                </a:solidFill>
                <a:latin typeface="Corbel" panose="020B0503020204020204"/>
              </a:rPr>
              <a:t> avril 2024 des pensions liquidées avant le 1</a:t>
            </a:r>
            <a:r>
              <a:rPr lang="fr-FR" altLang="fr-FR" sz="1600" baseline="30000" dirty="0">
                <a:solidFill>
                  <a:schemeClr val="tx1"/>
                </a:solidFill>
                <a:latin typeface="Corbel" panose="020B0503020204020204"/>
              </a:rPr>
              <a:t>er</a:t>
            </a:r>
            <a:r>
              <a:rPr lang="fr-FR" altLang="fr-FR" sz="1600" dirty="0">
                <a:solidFill>
                  <a:schemeClr val="tx1"/>
                </a:solidFill>
                <a:latin typeface="Corbel" panose="020B0503020204020204"/>
              </a:rPr>
              <a:t> décembre 2023</a:t>
            </a:r>
          </a:p>
          <a:p>
            <a:pPr algn="just">
              <a:spcBef>
                <a:spcPct val="0"/>
              </a:spcBef>
              <a:spcAft>
                <a:spcPts val="1200"/>
              </a:spcAft>
              <a:buClr>
                <a:schemeClr val="tx2"/>
              </a:buClr>
            </a:pPr>
            <a:r>
              <a:rPr lang="fr-FR" altLang="fr-FR" sz="1600" dirty="0">
                <a:solidFill>
                  <a:schemeClr val="tx1"/>
                </a:solidFill>
                <a:latin typeface="Corbel" panose="020B0503020204020204"/>
              </a:rPr>
              <a:t>En parallèle, le mécanisme du « bonus » (coefficient de majoration) ne s’appliquera pas aux personnes nées à compter du 1</a:t>
            </a:r>
            <a:r>
              <a:rPr lang="fr-FR" altLang="fr-FR" sz="1600" baseline="30000" dirty="0">
                <a:solidFill>
                  <a:schemeClr val="tx1"/>
                </a:solidFill>
                <a:latin typeface="Corbel" panose="020B0503020204020204"/>
              </a:rPr>
              <a:t>er</a:t>
            </a:r>
            <a:r>
              <a:rPr lang="fr-FR" altLang="fr-FR" sz="1600" dirty="0">
                <a:solidFill>
                  <a:schemeClr val="tx1"/>
                </a:solidFill>
                <a:latin typeface="Corbel" panose="020B0503020204020204"/>
              </a:rPr>
              <a:t> septembre 1961 dont la pension de retraite du régime de base prend effet à compter du 1</a:t>
            </a:r>
            <a:r>
              <a:rPr lang="fr-FR" altLang="fr-FR" sz="1600" baseline="30000" dirty="0">
                <a:solidFill>
                  <a:schemeClr val="tx1"/>
                </a:solidFill>
                <a:latin typeface="Corbel" panose="020B0503020204020204"/>
              </a:rPr>
              <a:t>er</a:t>
            </a:r>
            <a:r>
              <a:rPr lang="fr-FR" altLang="fr-FR" sz="1600" dirty="0">
                <a:solidFill>
                  <a:schemeClr val="tx1"/>
                </a:solidFill>
                <a:latin typeface="Corbel" panose="020B0503020204020204"/>
              </a:rPr>
              <a:t> décembre 2023 (art.2). Autrement dit, les dernières générations bénéficiaires du bonus sont donc celles qui réunissent les conditions de son obtention avant le 1</a:t>
            </a:r>
            <a:r>
              <a:rPr lang="fr-FR" altLang="fr-FR" sz="1600" baseline="30000" dirty="0">
                <a:solidFill>
                  <a:schemeClr val="tx1"/>
                </a:solidFill>
                <a:latin typeface="Corbel" panose="020B0503020204020204"/>
              </a:rPr>
              <a:t>er</a:t>
            </a:r>
            <a:r>
              <a:rPr lang="fr-FR" altLang="fr-FR" sz="1600" dirty="0">
                <a:solidFill>
                  <a:schemeClr val="tx1"/>
                </a:solidFill>
                <a:latin typeface="Corbel" panose="020B0503020204020204"/>
              </a:rPr>
              <a:t> décembre 2023.</a:t>
            </a:r>
          </a:p>
        </p:txBody>
      </p:sp>
      <p:sp>
        <p:nvSpPr>
          <p:cNvPr id="6" name="Titre 1">
            <a:extLst>
              <a:ext uri="{FF2B5EF4-FFF2-40B4-BE49-F238E27FC236}">
                <a16:creationId xmlns:a16="http://schemas.microsoft.com/office/drawing/2014/main" id="{E44B7AA5-8389-7615-F872-45ADFDD11447}"/>
              </a:ext>
            </a:extLst>
          </p:cNvPr>
          <p:cNvSpPr>
            <a:spLocks noGrp="1"/>
          </p:cNvSpPr>
          <p:nvPr>
            <p:ph type="title"/>
          </p:nvPr>
        </p:nvSpPr>
        <p:spPr>
          <a:xfrm>
            <a:off x="838200" y="49587"/>
            <a:ext cx="10515600" cy="973455"/>
          </a:xfrm>
        </p:spPr>
        <p:txBody>
          <a:bodyPr>
            <a:normAutofit/>
          </a:bodyPr>
          <a:lstStyle/>
          <a:p>
            <a:pPr lvl="4"/>
            <a:r>
              <a:rPr lang="fr-FR" altLang="fr-FR" sz="3600" b="1" dirty="0">
                <a:solidFill>
                  <a:srgbClr val="E41E13"/>
                </a:solidFill>
                <a:latin typeface="+mj-lt"/>
              </a:rPr>
              <a:t>Régime AGIRC/ARRCO : Bonus/malus</a:t>
            </a:r>
            <a:endParaRPr lang="fr-FR" sz="3600" b="1" dirty="0">
              <a:solidFill>
                <a:srgbClr val="E41E13"/>
              </a:solidFill>
              <a:latin typeface="+mj-lt"/>
            </a:endParaRPr>
          </a:p>
        </p:txBody>
      </p:sp>
      <p:sp>
        <p:nvSpPr>
          <p:cNvPr id="3" name="Espace réservé du numéro de diapositive 2">
            <a:extLst>
              <a:ext uri="{FF2B5EF4-FFF2-40B4-BE49-F238E27FC236}">
                <a16:creationId xmlns:a16="http://schemas.microsoft.com/office/drawing/2014/main" id="{51A2D3EB-295F-37E9-3B7A-493D06BDA440}"/>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FF0000"/>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79395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838200" y="1095469"/>
            <a:ext cx="10515600" cy="5375307"/>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1" indent="0" algn="just" defTabSz="914400" rtl="0" eaLnBrk="1" fontAlgn="auto" latinLnBrk="0" hangingPunct="1">
              <a:lnSpc>
                <a:spcPct val="100000"/>
              </a:lnSpc>
              <a:spcBef>
                <a:spcPts val="0"/>
              </a:spcBef>
              <a:spcAft>
                <a:spcPts val="1200"/>
              </a:spcAft>
              <a:buClrTx/>
              <a:buSzTx/>
              <a:buFontTx/>
              <a:buNone/>
              <a:tabLst/>
              <a:defRPr/>
            </a:pPr>
            <a:r>
              <a:rPr kumimoji="0" lang="fr-FR" sz="1600" b="1" i="0" u="none" strike="noStrike" kern="1200" cap="none" spc="0" normalizeH="0" baseline="0" noProof="0" dirty="0">
                <a:ln>
                  <a:noFill/>
                </a:ln>
                <a:solidFill>
                  <a:prstClr val="black"/>
                </a:solidFill>
                <a:effectLst/>
                <a:uLnTx/>
                <a:uFillTx/>
                <a:latin typeface="+mj-lt"/>
                <a:cs typeface="Arial" panose="020B0604020202020204" pitchFamily="34" charset="0"/>
              </a:rPr>
              <a:t>Réforme de la retraite de base</a:t>
            </a:r>
            <a:r>
              <a:rPr kumimoji="0" lang="fr-FR" sz="1600" b="0" i="0" u="none" strike="noStrike" kern="1200" cap="none" spc="0" normalizeH="0" baseline="0" noProof="0" dirty="0">
                <a:ln>
                  <a:noFill/>
                </a:ln>
                <a:solidFill>
                  <a:prstClr val="black"/>
                </a:solidFill>
                <a:effectLst/>
                <a:uLnTx/>
                <a:uFillTx/>
                <a:latin typeface="+mj-lt"/>
                <a:cs typeface="Arial" panose="020B0604020202020204" pitchFamily="34" charset="0"/>
              </a:rPr>
              <a:t> : possibilité de créer de </a:t>
            </a:r>
            <a:r>
              <a:rPr kumimoji="0" lang="fr-FR" sz="1600" b="1" i="0" u="none" strike="noStrike" kern="1200" cap="none" spc="0" normalizeH="0" baseline="0" noProof="0" dirty="0">
                <a:ln>
                  <a:noFill/>
                </a:ln>
                <a:solidFill>
                  <a:prstClr val="black"/>
                </a:solidFill>
                <a:effectLst/>
                <a:uLnTx/>
                <a:uFillTx/>
                <a:latin typeface="+mj-lt"/>
                <a:cs typeface="Arial" panose="020B0604020202020204" pitchFamily="34" charset="0"/>
              </a:rPr>
              <a:t>nouveaux droits à la retraite </a:t>
            </a:r>
            <a:r>
              <a:rPr kumimoji="0" lang="fr-FR" sz="1600" b="0" i="0" u="none" strike="noStrike" kern="1200" cap="none" spc="0" normalizeH="0" baseline="0" noProof="0" dirty="0">
                <a:ln>
                  <a:noFill/>
                </a:ln>
                <a:solidFill>
                  <a:prstClr val="black"/>
                </a:solidFill>
                <a:effectLst/>
                <a:uLnTx/>
                <a:uFillTx/>
                <a:latin typeface="+mj-lt"/>
                <a:cs typeface="Arial" panose="020B0604020202020204" pitchFamily="34" charset="0"/>
              </a:rPr>
              <a:t>sous réserve de respecter un délai </a:t>
            </a:r>
            <a:r>
              <a:rPr kumimoji="0" lang="fr-FR" sz="1600" b="1" i="0" u="none" strike="noStrike" kern="1200" cap="none" spc="0" normalizeH="0" baseline="0" noProof="0" dirty="0">
                <a:ln>
                  <a:noFill/>
                </a:ln>
                <a:solidFill>
                  <a:prstClr val="black"/>
                </a:solidFill>
                <a:effectLst/>
                <a:uLnTx/>
                <a:uFillTx/>
                <a:latin typeface="+mj-lt"/>
                <a:cs typeface="Arial" panose="020B0604020202020204" pitchFamily="34" charset="0"/>
              </a:rPr>
              <a:t>d’attente de 6 mois </a:t>
            </a:r>
            <a:r>
              <a:rPr kumimoji="0" lang="fr-FR" sz="1600" b="0" i="0" u="none" strike="noStrike" kern="1200" cap="none" spc="0" normalizeH="0" baseline="0" noProof="0" dirty="0">
                <a:ln>
                  <a:noFill/>
                </a:ln>
                <a:solidFill>
                  <a:prstClr val="black"/>
                </a:solidFill>
                <a:effectLst/>
                <a:uLnTx/>
                <a:uFillTx/>
                <a:latin typeface="+mj-lt"/>
                <a:cs typeface="Arial" panose="020B0604020202020204" pitchFamily="34" charset="0"/>
              </a:rPr>
              <a:t>après la liquidation de la pension en cas de reprise d’activité chez l’ancien employeur.</a:t>
            </a:r>
          </a:p>
          <a:p>
            <a:pPr marL="0" marR="0" lvl="1" indent="0" algn="just" defTabSz="914400" rtl="0" eaLnBrk="1" fontAlgn="auto" latinLnBrk="0" hangingPunct="1">
              <a:lnSpc>
                <a:spcPct val="100000"/>
              </a:lnSpc>
              <a:spcBef>
                <a:spcPts val="0"/>
              </a:spcBef>
              <a:spcAft>
                <a:spcPts val="1200"/>
              </a:spcAft>
              <a:buClrTx/>
              <a:buSzTx/>
              <a:buFontTx/>
              <a:buNone/>
              <a:tabLst/>
              <a:defRPr/>
            </a:pPr>
            <a:r>
              <a:rPr kumimoji="0" lang="fr-FR" sz="1600" b="1" i="0" u="none" strike="noStrike" kern="1200" cap="none" spc="0" normalizeH="0" baseline="0" noProof="0" dirty="0">
                <a:ln>
                  <a:noFill/>
                </a:ln>
                <a:solidFill>
                  <a:prstClr val="black"/>
                </a:solidFill>
                <a:effectLst/>
                <a:uLnTx/>
                <a:uFillTx/>
                <a:latin typeface="+mj-lt"/>
                <a:cs typeface="Arial" panose="020B0604020202020204" pitchFamily="34" charset="0"/>
              </a:rPr>
              <a:t>Nouveaux droits </a:t>
            </a:r>
            <a:r>
              <a:rPr kumimoji="0" lang="fr-FR" sz="1600" b="0" i="0" u="none" strike="noStrike" kern="1200" cap="none" spc="0" normalizeH="0" baseline="0" noProof="0" dirty="0">
                <a:ln>
                  <a:noFill/>
                </a:ln>
                <a:solidFill>
                  <a:prstClr val="black"/>
                </a:solidFill>
                <a:effectLst/>
                <a:uLnTx/>
                <a:uFillTx/>
                <a:latin typeface="+mj-lt"/>
                <a:cs typeface="Arial" panose="020B0604020202020204" pitchFamily="34" charset="0"/>
              </a:rPr>
              <a:t>=&gt; seconde pension de retraite d’un montant plafonné qui bénéficierait du taux plein sans décote ni surcote. </a:t>
            </a:r>
          </a:p>
          <a:p>
            <a:pPr marL="0" marR="0" lvl="1" indent="0" algn="just" defTabSz="914400" rtl="0" eaLnBrk="1" fontAlgn="auto" latinLnBrk="0" hangingPunct="1">
              <a:lnSpc>
                <a:spcPct val="100000"/>
              </a:lnSpc>
              <a:spcBef>
                <a:spcPts val="0"/>
              </a:spcBef>
              <a:spcAft>
                <a:spcPts val="1200"/>
              </a:spcAft>
              <a:buClrTx/>
              <a:buSzTx/>
              <a:buFontTx/>
              <a:buNone/>
              <a:tabLst/>
              <a:defRPr/>
            </a:pPr>
            <a:r>
              <a:rPr lang="fr-FR" sz="1600" b="1" dirty="0">
                <a:solidFill>
                  <a:prstClr val="black"/>
                </a:solidFill>
                <a:latin typeface="+mj-lt"/>
                <a:cs typeface="Arial" panose="020B0604020202020204" pitchFamily="34" charset="0"/>
              </a:rPr>
              <a:t>Mesure inefficace sans modification des règles AGIRC-ARRCO =&gt; </a:t>
            </a:r>
            <a:r>
              <a:rPr lang="fr-FR" sz="1600" dirty="0">
                <a:solidFill>
                  <a:prstClr val="black"/>
                </a:solidFill>
                <a:latin typeface="+mj-lt"/>
                <a:cs typeface="Arial" panose="020B0604020202020204" pitchFamily="34" charset="0"/>
              </a:rPr>
              <a:t>Les partenaires sociaux ont aussi décidé, dans le cadre de l’ANI du 5 octobre 2023, qu’en cas de reprise d’une activité professionnelle, les cotisations patronales et salariales dues à compter du 1</a:t>
            </a:r>
            <a:r>
              <a:rPr lang="fr-FR" sz="1600" baseline="30000" dirty="0">
                <a:solidFill>
                  <a:prstClr val="black"/>
                </a:solidFill>
                <a:latin typeface="+mj-lt"/>
                <a:cs typeface="Arial" panose="020B0604020202020204" pitchFamily="34" charset="0"/>
              </a:rPr>
              <a:t>er</a:t>
            </a:r>
            <a:r>
              <a:rPr lang="fr-FR" sz="1600" dirty="0">
                <a:solidFill>
                  <a:prstClr val="black"/>
                </a:solidFill>
                <a:latin typeface="+mj-lt"/>
                <a:cs typeface="Arial" panose="020B0604020202020204" pitchFamily="34" charset="0"/>
              </a:rPr>
              <a:t> janvier 2023 </a:t>
            </a:r>
            <a:r>
              <a:rPr lang="fr-FR" sz="1600" b="1" dirty="0">
                <a:solidFill>
                  <a:prstClr val="black"/>
                </a:solidFill>
                <a:latin typeface="+mj-lt"/>
                <a:cs typeface="Arial" panose="020B0604020202020204" pitchFamily="34" charset="0"/>
              </a:rPr>
              <a:t>sur les rémunérations en tranche 1 </a:t>
            </a:r>
            <a:r>
              <a:rPr lang="fr-FR" sz="1600" dirty="0">
                <a:solidFill>
                  <a:prstClr val="black"/>
                </a:solidFill>
                <a:latin typeface="+mj-lt"/>
                <a:cs typeface="Arial" panose="020B0604020202020204" pitchFamily="34" charset="0"/>
              </a:rPr>
              <a:t>permettront d’acquérir des points retraite AGIRC-ARRCO, pour les assurés bénéficiaires du cumul emploi-retraite sans conditions de ressources (art.3).</a:t>
            </a:r>
          </a:p>
          <a:p>
            <a:pPr marL="0" marR="0" lvl="1" indent="0" algn="just" defTabSz="914400" rtl="0" eaLnBrk="1" fontAlgn="auto" latinLnBrk="0" hangingPunct="1">
              <a:lnSpc>
                <a:spcPct val="100000"/>
              </a:lnSpc>
              <a:spcBef>
                <a:spcPts val="0"/>
              </a:spcBef>
              <a:spcAft>
                <a:spcPts val="1200"/>
              </a:spcAft>
              <a:buClrTx/>
              <a:buSzTx/>
              <a:buFontTx/>
              <a:buNone/>
              <a:tabLst/>
              <a:defRPr/>
            </a:pPr>
            <a:r>
              <a:rPr lang="fr-FR" sz="1600" dirty="0">
                <a:solidFill>
                  <a:prstClr val="black"/>
                </a:solidFill>
                <a:latin typeface="+mj-lt"/>
                <a:cs typeface="Arial" panose="020B0604020202020204" pitchFamily="34" charset="0"/>
              </a:rPr>
              <a:t>En revanche, les cotisations dues en tranche 2 ne permettront pas d’acquérir de droits à retraite complémentaire.</a:t>
            </a:r>
          </a:p>
          <a:p>
            <a:pPr marL="0" marR="0" lvl="1" indent="0" algn="just" defTabSz="914400" rtl="0" eaLnBrk="1" fontAlgn="auto" latinLnBrk="0" hangingPunct="1">
              <a:lnSpc>
                <a:spcPct val="100000"/>
              </a:lnSpc>
              <a:spcBef>
                <a:spcPts val="0"/>
              </a:spcBef>
              <a:spcAft>
                <a:spcPts val="1200"/>
              </a:spcAft>
              <a:buClrTx/>
              <a:buSzTx/>
              <a:buFontTx/>
              <a:buNone/>
              <a:tabLst/>
              <a:defRPr/>
            </a:pPr>
            <a:r>
              <a:rPr lang="fr-FR" sz="1600" dirty="0">
                <a:solidFill>
                  <a:prstClr val="black"/>
                </a:solidFill>
                <a:latin typeface="+mj-lt"/>
                <a:cs typeface="Arial" panose="020B0604020202020204" pitchFamily="34" charset="0"/>
              </a:rPr>
              <a:t>Les points de retraite complémentaire acquis depuis le 1</a:t>
            </a:r>
            <a:r>
              <a:rPr lang="fr-FR" sz="1600" baseline="30000" dirty="0">
                <a:solidFill>
                  <a:prstClr val="black"/>
                </a:solidFill>
                <a:latin typeface="+mj-lt"/>
                <a:cs typeface="Arial" panose="020B0604020202020204" pitchFamily="34" charset="0"/>
              </a:rPr>
              <a:t>er</a:t>
            </a:r>
            <a:r>
              <a:rPr lang="fr-FR" sz="1600" dirty="0">
                <a:solidFill>
                  <a:prstClr val="black"/>
                </a:solidFill>
                <a:latin typeface="+mj-lt"/>
                <a:cs typeface="Arial" panose="020B0604020202020204" pitchFamily="34" charset="0"/>
              </a:rPr>
              <a:t> janvier 2023 sur la tranche 1 pourront être liquidés à compter du 1</a:t>
            </a:r>
            <a:r>
              <a:rPr lang="fr-FR" sz="1600" baseline="30000" dirty="0">
                <a:solidFill>
                  <a:prstClr val="black"/>
                </a:solidFill>
                <a:latin typeface="+mj-lt"/>
                <a:cs typeface="Arial" panose="020B0604020202020204" pitchFamily="34" charset="0"/>
              </a:rPr>
              <a:t>er</a:t>
            </a:r>
            <a:r>
              <a:rPr lang="fr-FR" sz="1600" dirty="0">
                <a:solidFill>
                  <a:prstClr val="black"/>
                </a:solidFill>
                <a:latin typeface="+mj-lt"/>
                <a:cs typeface="Arial" panose="020B0604020202020204" pitchFamily="34" charset="0"/>
              </a:rPr>
              <a:t> janvier 2024, dans la limite d’une allocation au titre du cumul emploi-retraite par allocataire.</a:t>
            </a:r>
            <a:endParaRPr kumimoji="0" lang="fr-FR" sz="1600" i="0" u="none" strike="noStrike" kern="1200" cap="none" spc="0" normalizeH="0" baseline="0" noProof="0" dirty="0">
              <a:ln>
                <a:noFill/>
              </a:ln>
              <a:solidFill>
                <a:prstClr val="black"/>
              </a:solidFill>
              <a:effectLst/>
              <a:uLnTx/>
              <a:uFillTx/>
              <a:latin typeface="+mj-lt"/>
              <a:cs typeface="Arial" panose="020B0604020202020204" pitchFamily="34" charset="0"/>
            </a:endParaRPr>
          </a:p>
        </p:txBody>
      </p:sp>
      <p:sp>
        <p:nvSpPr>
          <p:cNvPr id="6" name="Titre 1">
            <a:extLst>
              <a:ext uri="{FF2B5EF4-FFF2-40B4-BE49-F238E27FC236}">
                <a16:creationId xmlns:a16="http://schemas.microsoft.com/office/drawing/2014/main" id="{E44B7AA5-8389-7615-F872-45ADFDD11447}"/>
              </a:ext>
            </a:extLst>
          </p:cNvPr>
          <p:cNvSpPr>
            <a:spLocks noGrp="1"/>
          </p:cNvSpPr>
          <p:nvPr>
            <p:ph type="title"/>
          </p:nvPr>
        </p:nvSpPr>
        <p:spPr>
          <a:xfrm>
            <a:off x="838200" y="274076"/>
            <a:ext cx="10515600" cy="973455"/>
          </a:xfrm>
        </p:spPr>
        <p:txBody>
          <a:bodyPr>
            <a:normAutofit/>
          </a:bodyPr>
          <a:lstStyle/>
          <a:p>
            <a:pPr lvl="4"/>
            <a:r>
              <a:rPr lang="fr-FR" altLang="fr-FR" sz="3600" b="1" dirty="0">
                <a:solidFill>
                  <a:srgbClr val="E41E13"/>
                </a:solidFill>
                <a:latin typeface="+mj-lt"/>
              </a:rPr>
              <a:t>Régime AGIRC/ARRCO : cumul emploi-retraite</a:t>
            </a:r>
            <a:endParaRPr lang="fr-FR" sz="3600" b="1" dirty="0">
              <a:solidFill>
                <a:srgbClr val="E41E13"/>
              </a:solidFill>
              <a:latin typeface="+mj-lt"/>
            </a:endParaRPr>
          </a:p>
        </p:txBody>
      </p:sp>
      <p:sp>
        <p:nvSpPr>
          <p:cNvPr id="3" name="Espace réservé du numéro de diapositive 2">
            <a:extLst>
              <a:ext uri="{FF2B5EF4-FFF2-40B4-BE49-F238E27FC236}">
                <a16:creationId xmlns:a16="http://schemas.microsoft.com/office/drawing/2014/main" id="{51A2D3EB-295F-37E9-3B7A-493D06BDA440}"/>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FF0000"/>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9984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7CC1C-40CE-BEF0-53F1-3B3DBD581FFD}"/>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AF740B67-09AA-BA8A-AF77-7AFE791C7BE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93288" y="-1"/>
            <a:ext cx="8297125" cy="6858001"/>
          </a:xfrm>
          <a:prstGeom prst="rect">
            <a:avLst/>
          </a:prstGeom>
        </p:spPr>
      </p:pic>
      <p:pic>
        <p:nvPicPr>
          <p:cNvPr id="16" name="Image 15">
            <a:extLst>
              <a:ext uri="{FF2B5EF4-FFF2-40B4-BE49-F238E27FC236}">
                <a16:creationId xmlns:a16="http://schemas.microsoft.com/office/drawing/2014/main" id="{207F1B44-1773-611A-AE45-41E640415542}"/>
              </a:ext>
            </a:extLst>
          </p:cNvPr>
          <p:cNvPicPr>
            <a:picLocks noChangeAspect="1"/>
          </p:cNvPicPr>
          <p:nvPr/>
        </p:nvPicPr>
        <p:blipFill>
          <a:blip r:embed="rId3"/>
          <a:stretch>
            <a:fillRect/>
          </a:stretch>
        </p:blipFill>
        <p:spPr>
          <a:xfrm>
            <a:off x="1588" y="893"/>
            <a:ext cx="12188825" cy="6856213"/>
          </a:xfrm>
          <a:prstGeom prst="rect">
            <a:avLst/>
          </a:prstGeom>
        </p:spPr>
      </p:pic>
      <p:sp>
        <p:nvSpPr>
          <p:cNvPr id="11" name="Espace réservé du texte 11">
            <a:extLst>
              <a:ext uri="{FF2B5EF4-FFF2-40B4-BE49-F238E27FC236}">
                <a16:creationId xmlns:a16="http://schemas.microsoft.com/office/drawing/2014/main" id="{4E4A4A57-0750-6A24-1A89-9577888B2FDE}"/>
              </a:ext>
            </a:extLst>
          </p:cNvPr>
          <p:cNvSpPr txBox="1">
            <a:spLocks/>
          </p:cNvSpPr>
          <p:nvPr/>
        </p:nvSpPr>
        <p:spPr>
          <a:xfrm>
            <a:off x="243406" y="3760440"/>
            <a:ext cx="5779889" cy="1560978"/>
          </a:xfrm>
          <a:prstGeom prst="rect">
            <a:avLst/>
          </a:prstGeom>
        </p:spPr>
        <p:txBody>
          <a:bodyPr anchor="t"/>
          <a:lstStyle>
            <a:lvl1pPr marL="0" indent="0" algn="l" defTabSz="1828434" rtl="0" eaLnBrk="1" latinLnBrk="0" hangingPunct="1">
              <a:lnSpc>
                <a:spcPts val="4500"/>
              </a:lnSpc>
              <a:spcBef>
                <a:spcPts val="2000"/>
              </a:spcBef>
              <a:buFont typeface="Arial" charset="0"/>
              <a:buNone/>
              <a:defRPr lang="en-US" sz="5400" i="1" kern="1200">
                <a:solidFill>
                  <a:schemeClr val="tx1"/>
                </a:solidFill>
                <a:effectLst/>
                <a:latin typeface="Times New Roman" panose="02020603050405020304" pitchFamily="18" charset="0"/>
                <a:ea typeface="Arial"/>
                <a:cs typeface="Times New Roman" panose="02020603050405020304" pitchFamily="18" charset="0"/>
              </a:defRPr>
            </a:lvl1pPr>
            <a:lvl2pPr marL="457200" indent="0" algn="l" defTabSz="1828434" rtl="0" eaLnBrk="1" latinLnBrk="0" hangingPunct="1">
              <a:lnSpc>
                <a:spcPct val="90000"/>
              </a:lnSpc>
              <a:spcBef>
                <a:spcPts val="1000"/>
              </a:spcBef>
              <a:buFont typeface="Arial" charset="0"/>
              <a:buNone/>
              <a:defRPr lang="en-US" sz="4000" kern="1200">
                <a:solidFill>
                  <a:schemeClr val="tx1"/>
                </a:solidFill>
                <a:effectLst/>
                <a:latin typeface="Arial"/>
                <a:ea typeface="Arial"/>
                <a:cs typeface="Arial"/>
              </a:defRPr>
            </a:lvl2pPr>
            <a:lvl3pPr marL="914400" indent="0" algn="l" defTabSz="1828434" rtl="0" eaLnBrk="1" latinLnBrk="0" hangingPunct="1">
              <a:lnSpc>
                <a:spcPct val="90000"/>
              </a:lnSpc>
              <a:spcBef>
                <a:spcPts val="1000"/>
              </a:spcBef>
              <a:buFont typeface="Arial" charset="0"/>
              <a:buNone/>
              <a:defRPr lang="en-US" sz="3600" kern="1200">
                <a:solidFill>
                  <a:schemeClr val="tx1"/>
                </a:solidFill>
                <a:effectLst/>
                <a:latin typeface="Arial"/>
                <a:ea typeface="Arial"/>
                <a:cs typeface="Arial"/>
              </a:defRPr>
            </a:lvl3pPr>
            <a:lvl4pPr marL="13716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4pPr>
            <a:lvl5pPr marL="18288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5000"/>
              </a:lnSpc>
            </a:pPr>
            <a:r>
              <a:rPr lang="fr-FR" sz="4000" i="0" dirty="0">
                <a:latin typeface="Arial" panose="020B0604020202020204" pitchFamily="34" charset="0"/>
                <a:cs typeface="Arial" panose="020B0604020202020204" pitchFamily="34" charset="0"/>
              </a:rPr>
              <a:t>Quelle incidence sur l’assurance chômage ?</a:t>
            </a:r>
            <a:endParaRPr lang="fr-FR" sz="4000" i="0" dirty="0">
              <a:solidFill>
                <a:srgbClr val="222222"/>
              </a:solidFill>
              <a:latin typeface="Arial" panose="020B0604020202020204" pitchFamily="34" charset="0"/>
              <a:cs typeface="Arial" panose="020B0604020202020204" pitchFamily="34" charset="0"/>
            </a:endParaRPr>
          </a:p>
        </p:txBody>
      </p:sp>
      <p:pic>
        <p:nvPicPr>
          <p:cNvPr id="14" name="Image 13">
            <a:extLst>
              <a:ext uri="{FF2B5EF4-FFF2-40B4-BE49-F238E27FC236}">
                <a16:creationId xmlns:a16="http://schemas.microsoft.com/office/drawing/2014/main" id="{3D0613B1-A106-3212-828E-B65A412C667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558" y="634231"/>
            <a:ext cx="2246424" cy="351887"/>
          </a:xfrm>
          <a:prstGeom prst="rect">
            <a:avLst/>
          </a:prstGeom>
        </p:spPr>
      </p:pic>
    </p:spTree>
    <p:extLst>
      <p:ext uri="{BB962C8B-B14F-4D97-AF65-F5344CB8AC3E}">
        <p14:creationId xmlns:p14="http://schemas.microsoft.com/office/powerpoint/2010/main" val="206664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342501" y="977774"/>
            <a:ext cx="11506998" cy="5493002"/>
          </a:xfrm>
          <a:prstGeom prst="roundRect">
            <a:avLst>
              <a:gd name="adj" fmla="val 14869"/>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285750" marR="0" lvl="0" indent="-285750" algn="just" defTabSz="914400" rtl="0" eaLnBrk="1" fontAlgn="auto" latinLnBrk="0" hangingPunct="1">
              <a:lnSpc>
                <a:spcPct val="100000"/>
              </a:lnSpc>
              <a:spcBef>
                <a:spcPct val="0"/>
              </a:spcBef>
              <a:spcAft>
                <a:spcPts val="1200"/>
              </a:spcAft>
              <a:buClrTx/>
              <a:buSzTx/>
              <a:buFont typeface="Wingdings" panose="05000000000000000000" pitchFamily="2" charset="2"/>
              <a:buChar char="q"/>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1200"/>
              </a:spcAft>
              <a:buClrTx/>
              <a:buSzTx/>
              <a:buFont typeface="Wingdings" panose="05000000000000000000" pitchFamily="2" charset="2"/>
              <a:buChar char="q"/>
              <a:tabLst/>
              <a:defRPr/>
            </a:pPr>
            <a:endParaRPr lang="fr-FR" sz="1500" dirty="0">
              <a:solidFill>
                <a:prstClr val="black"/>
              </a:solidFill>
              <a:latin typeface="Corbel" panose="020B0503020204020204"/>
              <a:cs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1200"/>
              </a:spcAft>
              <a:buClrTx/>
              <a:buSzTx/>
              <a:buFont typeface="Wingdings" panose="05000000000000000000" pitchFamily="2" charset="2"/>
              <a:buChar char="q"/>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1200"/>
              </a:spcAft>
              <a:buClrTx/>
              <a:buSzTx/>
              <a:buFont typeface="Wingdings" panose="05000000000000000000" pitchFamily="2" charset="2"/>
              <a:buChar char="q"/>
              <a:tabLst/>
              <a:defRPr/>
            </a:pPr>
            <a:endParaRPr lang="fr-FR" sz="1500" dirty="0">
              <a:solidFill>
                <a:prstClr val="black"/>
              </a:solidFill>
              <a:latin typeface="Corbel" panose="020B0503020204020204"/>
              <a:cs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1200"/>
              </a:spcAft>
              <a:buClrTx/>
              <a:buSzTx/>
              <a:buFont typeface="Wingdings" panose="05000000000000000000" pitchFamily="2" charset="2"/>
              <a:buChar char="q"/>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R="0" lvl="0" algn="just" defTabSz="914400" rtl="0" eaLnBrk="1" fontAlgn="auto" latinLnBrk="0" hangingPunct="1">
              <a:lnSpc>
                <a:spcPct val="100000"/>
              </a:lnSpc>
              <a:spcBef>
                <a:spcPct val="0"/>
              </a:spcBef>
              <a:spcAft>
                <a:spcPts val="1200"/>
              </a:spcAft>
              <a:buClrTx/>
              <a:buSzTx/>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R="0" lvl="0" algn="just" defTabSz="914400" rtl="0" eaLnBrk="1" fontAlgn="auto" latinLnBrk="0" hangingPunct="1">
              <a:lnSpc>
                <a:spcPct val="100000"/>
              </a:lnSpc>
              <a:spcBef>
                <a:spcPct val="0"/>
              </a:spcBef>
              <a:spcAft>
                <a:spcPts val="1200"/>
              </a:spcAft>
              <a:buClrTx/>
              <a:buSzTx/>
              <a:tabLst/>
              <a:defRPr/>
            </a:pPr>
            <a:endParaRPr lang="fr-FR" sz="1500" dirty="0">
              <a:solidFill>
                <a:prstClr val="black"/>
              </a:solidFill>
              <a:latin typeface="Corbel" panose="020B0503020204020204"/>
              <a:cs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1200"/>
              </a:spcAft>
              <a:buClrTx/>
              <a:buSzTx/>
              <a:buFont typeface="Wingdings" panose="05000000000000000000" pitchFamily="2" charset="2"/>
              <a:buChar char="Ø"/>
              <a:tabLst/>
              <a:defRPr/>
            </a:pPr>
            <a:r>
              <a:rPr kumimoji="0" lang="fr-FR" sz="1500" b="1" i="0" u="sng" strike="noStrike" kern="1200" cap="none" spc="0" normalizeH="0" baseline="0" noProof="0" dirty="0">
                <a:ln>
                  <a:noFill/>
                </a:ln>
                <a:solidFill>
                  <a:schemeClr val="tx2"/>
                </a:solidFill>
                <a:effectLst/>
                <a:uLnTx/>
                <a:uFillTx/>
                <a:latin typeface="Corbel" panose="020B0503020204020204"/>
                <a:ea typeface="+mn-ea"/>
                <a:cs typeface="Arial" panose="020B0604020202020204" pitchFamily="34" charset="0"/>
              </a:rPr>
              <a:t>Rappel des durées d’indemnisation à l’allocation d’aide au retour à l’emploi</a:t>
            </a:r>
            <a:r>
              <a:rPr kumimoji="0" lang="fr-FR" sz="1500" b="1" i="0" strike="noStrike" kern="1200" cap="none" spc="0" normalizeH="0" baseline="0" noProof="0" dirty="0">
                <a:ln>
                  <a:noFill/>
                </a:ln>
                <a:solidFill>
                  <a:schemeClr val="tx2"/>
                </a:solidFill>
                <a:effectLst/>
                <a:uLnTx/>
                <a:uFillTx/>
                <a:latin typeface="Corbel" panose="020B0503020204020204"/>
                <a:ea typeface="+mn-ea"/>
                <a:cs typeface="Arial" panose="020B0604020202020204" pitchFamily="34" charset="0"/>
              </a:rPr>
              <a:t> : </a:t>
            </a:r>
          </a:p>
          <a:p>
            <a:pPr marR="0" lvl="0" algn="just" defTabSz="914400" rtl="0" eaLnBrk="1" fontAlgn="auto" latinLnBrk="0" hangingPunct="1">
              <a:lnSpc>
                <a:spcPct val="100000"/>
              </a:lnSpc>
              <a:spcBef>
                <a:spcPct val="0"/>
              </a:spcBef>
              <a:spcAft>
                <a:spcPts val="1200"/>
              </a:spcAft>
              <a:buClrTx/>
              <a:buSzTx/>
              <a:tabLst/>
              <a:defRPr/>
            </a:pPr>
            <a:r>
              <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Pour mémoire, depuis le 1</a:t>
            </a:r>
            <a:r>
              <a:rPr kumimoji="0" lang="fr-FR" sz="1500" b="0" i="0" u="none" strike="noStrike" kern="1200" cap="none" spc="0" normalizeH="0" baseline="30000" noProof="0" dirty="0">
                <a:ln>
                  <a:noFill/>
                </a:ln>
                <a:solidFill>
                  <a:prstClr val="black"/>
                </a:solidFill>
                <a:effectLst/>
                <a:uLnTx/>
                <a:uFillTx/>
                <a:latin typeface="Corbel" panose="020B0503020204020204"/>
                <a:ea typeface="+mn-ea"/>
                <a:cs typeface="Arial" panose="020B0604020202020204" pitchFamily="34" charset="0"/>
              </a:rPr>
              <a:t>er</a:t>
            </a:r>
            <a:r>
              <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 février 2023, </a:t>
            </a:r>
            <a:r>
              <a:rPr kumimoji="0" lang="fr-FR" sz="1500" b="1"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la durée d’indemnisation à l’allocation d’aide au retour à l’emploi </a:t>
            </a:r>
            <a:r>
              <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(ARE) est différente selon la situation du marché du travail : </a:t>
            </a:r>
          </a:p>
          <a:p>
            <a:pPr marL="361950" marR="0" lvl="0" indent="-180975" algn="just" defTabSz="914400" rtl="0" eaLnBrk="1" fontAlgn="auto" latinLnBrk="0" hangingPunct="1">
              <a:lnSpc>
                <a:spcPct val="100000"/>
              </a:lnSpc>
              <a:spcBef>
                <a:spcPct val="0"/>
              </a:spcBef>
              <a:spcAft>
                <a:spcPts val="1200"/>
              </a:spcAft>
              <a:buClrTx/>
              <a:buSzTx/>
              <a:buFont typeface="Wingdings" panose="05000000000000000000" pitchFamily="2" charset="2"/>
              <a:buChar char="ü"/>
              <a:tabLst/>
              <a:defRPr/>
            </a:pPr>
            <a:r>
              <a:rPr lang="fr-FR" sz="1500" b="1" dirty="0">
                <a:solidFill>
                  <a:prstClr val="black"/>
                </a:solidFill>
                <a:latin typeface="Corbel" panose="020B0503020204020204"/>
                <a:cs typeface="Arial" panose="020B0604020202020204" pitchFamily="34" charset="0"/>
              </a:rPr>
              <a:t>si la situation est favorable</a:t>
            </a:r>
            <a:r>
              <a:rPr lang="fr-FR" sz="1500" dirty="0">
                <a:solidFill>
                  <a:prstClr val="black"/>
                </a:solidFill>
                <a:latin typeface="Corbel" panose="020B0503020204020204"/>
                <a:cs typeface="Arial" panose="020B0604020202020204" pitchFamily="34" charset="0"/>
              </a:rPr>
              <a:t>, la durée maximum d’indemnisation est de :</a:t>
            </a:r>
          </a:p>
          <a:p>
            <a:pPr marL="533400" marR="0" lvl="0" indent="-171450" algn="just" defTabSz="914400" rtl="0" eaLnBrk="1" fontAlgn="auto" latinLnBrk="0" hangingPunct="1">
              <a:lnSpc>
                <a:spcPct val="100000"/>
              </a:lnSpc>
              <a:spcBef>
                <a:spcPct val="0"/>
              </a:spcBef>
              <a:spcAft>
                <a:spcPts val="1200"/>
              </a:spcAft>
              <a:buClrTx/>
              <a:buSzTx/>
              <a:buFont typeface="Courier New" panose="02070309020205020404" pitchFamily="49" charset="0"/>
              <a:buChar char="o"/>
              <a:tabLst/>
              <a:defRPr/>
            </a:pPr>
            <a:r>
              <a:rPr lang="fr-FR" sz="1500" dirty="0">
                <a:solidFill>
                  <a:prstClr val="black"/>
                </a:solidFill>
                <a:latin typeface="Corbel" panose="020B0503020204020204"/>
                <a:cs typeface="Arial" panose="020B0604020202020204" pitchFamily="34" charset="0"/>
              </a:rPr>
              <a:t>pour les demandeurs d’emploi jusqu’à 53 ans : 548 jours calendaires, soit 18 mois ; </a:t>
            </a:r>
          </a:p>
          <a:p>
            <a:pPr marL="533400" marR="0" lvl="0" indent="-171450" algn="just" defTabSz="914400" rtl="0" eaLnBrk="1" fontAlgn="auto" latinLnBrk="0" hangingPunct="1">
              <a:lnSpc>
                <a:spcPct val="100000"/>
              </a:lnSpc>
              <a:spcBef>
                <a:spcPct val="0"/>
              </a:spcBef>
              <a:spcAft>
                <a:spcPts val="1200"/>
              </a:spcAft>
              <a:buClrTx/>
              <a:buSzTx/>
              <a:buFont typeface="Courier New" panose="02070309020205020404" pitchFamily="49" charset="0"/>
              <a:buChar char="o"/>
              <a:tabLst/>
              <a:defRPr/>
            </a:pPr>
            <a:r>
              <a:rPr lang="fr-FR" sz="1500" dirty="0">
                <a:solidFill>
                  <a:prstClr val="black"/>
                </a:solidFill>
                <a:latin typeface="Corbel" panose="020B0503020204020204"/>
                <a:cs typeface="Arial" panose="020B0604020202020204" pitchFamily="34" charset="0"/>
              </a:rPr>
              <a:t>pour les demandeurs d’emploi d’au moins 53 ans à moins de 55 ans : 685 jours calendaires, soit 22,5 mois ;</a:t>
            </a:r>
          </a:p>
          <a:p>
            <a:pPr marL="533400" marR="0" lvl="0" indent="-171450" algn="just" defTabSz="914400" rtl="0" eaLnBrk="1" fontAlgn="auto" latinLnBrk="0" hangingPunct="1">
              <a:lnSpc>
                <a:spcPct val="100000"/>
              </a:lnSpc>
              <a:spcBef>
                <a:spcPct val="0"/>
              </a:spcBef>
              <a:spcAft>
                <a:spcPts val="1200"/>
              </a:spcAft>
              <a:buClrTx/>
              <a:buSzTx/>
              <a:buFont typeface="Courier New" panose="02070309020205020404" pitchFamily="49" charset="0"/>
              <a:buChar char="o"/>
              <a:tabLst/>
              <a:defRPr/>
            </a:pPr>
            <a:r>
              <a:rPr lang="fr-FR" sz="1500" dirty="0">
                <a:solidFill>
                  <a:prstClr val="black"/>
                </a:solidFill>
                <a:latin typeface="Corbel" panose="020B0503020204020204"/>
                <a:cs typeface="Arial" panose="020B0604020202020204" pitchFamily="34" charset="0"/>
              </a:rPr>
              <a:t>pour les demandeurs d’emploi de 55 ans et plus : 822 jours calendaires, soit 27 mois ; </a:t>
            </a:r>
          </a:p>
          <a:p>
            <a:pPr marL="361950" indent="-180975" algn="just">
              <a:spcBef>
                <a:spcPct val="0"/>
              </a:spcBef>
              <a:spcAft>
                <a:spcPts val="1200"/>
              </a:spcAft>
              <a:buFont typeface="Wingdings" panose="05000000000000000000" pitchFamily="2" charset="2"/>
              <a:buChar char="ü"/>
              <a:defRPr/>
            </a:pPr>
            <a:r>
              <a:rPr lang="fr-FR" sz="1500" b="1" dirty="0">
                <a:solidFill>
                  <a:prstClr val="black"/>
                </a:solidFill>
                <a:latin typeface="Corbel" panose="020B0503020204020204"/>
                <a:cs typeface="Arial" panose="020B0604020202020204" pitchFamily="34" charset="0"/>
              </a:rPr>
              <a:t>si la situation est défavorable</a:t>
            </a:r>
            <a:r>
              <a:rPr lang="fr-FR" sz="1500" dirty="0">
                <a:solidFill>
                  <a:prstClr val="black"/>
                </a:solidFill>
                <a:latin typeface="Corbel" panose="020B0503020204020204"/>
                <a:cs typeface="Arial" panose="020B0604020202020204" pitchFamily="34" charset="0"/>
              </a:rPr>
              <a:t>, la durée maximum d’indemnisation est de : </a:t>
            </a:r>
          </a:p>
          <a:p>
            <a:pPr marL="533400" marR="0" lvl="0" indent="-171450" algn="just" defTabSz="914400" rtl="0" eaLnBrk="1" fontAlgn="auto" latinLnBrk="0" hangingPunct="1">
              <a:lnSpc>
                <a:spcPct val="100000"/>
              </a:lnSpc>
              <a:spcBef>
                <a:spcPct val="0"/>
              </a:spcBef>
              <a:spcAft>
                <a:spcPts val="1200"/>
              </a:spcAft>
              <a:buClrTx/>
              <a:buSzTx/>
              <a:buFont typeface="Courier New" panose="02070309020205020404" pitchFamily="49" charset="0"/>
              <a:buChar char="o"/>
              <a:tabLst/>
              <a:defRPr/>
            </a:pPr>
            <a:r>
              <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pour les demandeurs d’emploi jusqu’à 53 ans : 730 jours calendaires, soit 24 mois ; </a:t>
            </a:r>
          </a:p>
          <a:p>
            <a:pPr marL="533400" marR="0" lvl="0" indent="-171450" algn="just" defTabSz="914400" rtl="0" eaLnBrk="1" fontAlgn="auto" latinLnBrk="0" hangingPunct="1">
              <a:lnSpc>
                <a:spcPct val="100000"/>
              </a:lnSpc>
              <a:spcBef>
                <a:spcPct val="0"/>
              </a:spcBef>
              <a:spcAft>
                <a:spcPts val="1200"/>
              </a:spcAft>
              <a:buClrTx/>
              <a:buSzTx/>
              <a:buFont typeface="Courier New" panose="02070309020205020404" pitchFamily="49" charset="0"/>
              <a:buChar char="o"/>
              <a:tabLst/>
              <a:defRPr/>
            </a:pPr>
            <a:r>
              <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pour les demandeurs d’emploi d’au moins 53 ans à moins de 55 ans : 913 jours calendaires, soit 30 mois ;</a:t>
            </a:r>
          </a:p>
          <a:p>
            <a:pPr marL="533400" marR="0" lvl="0" indent="-171450" algn="just" defTabSz="914400" rtl="0" eaLnBrk="1" fontAlgn="auto" latinLnBrk="0" hangingPunct="1">
              <a:lnSpc>
                <a:spcPct val="100000"/>
              </a:lnSpc>
              <a:spcBef>
                <a:spcPct val="0"/>
              </a:spcBef>
              <a:spcAft>
                <a:spcPts val="1200"/>
              </a:spcAft>
              <a:buClrTx/>
              <a:buSzTx/>
              <a:buFont typeface="Courier New" panose="02070309020205020404" pitchFamily="49" charset="0"/>
              <a:buChar char="o"/>
              <a:tabLst/>
              <a:defRPr/>
            </a:pPr>
            <a:r>
              <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pour les demandeurs d’emploi de 55 ans et plus : 1.095 jours calendaires, soit 36 mois (</a:t>
            </a:r>
            <a:r>
              <a:rPr kumimoji="0" lang="fr-FR" sz="1500" b="0" i="1"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art. 9, § 4 du règlement d’assurance chômage tel que modifié par le décret n° 2023-33 du 26 janvier 2023 relatif au régime d’assurance chômage</a:t>
            </a:r>
            <a:r>
              <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a:t>
            </a:r>
          </a:p>
          <a:p>
            <a:pPr marL="361950" marR="0" lvl="0" algn="just" defTabSz="914400" rtl="0" eaLnBrk="1" fontAlgn="auto" latinLnBrk="0" hangingPunct="1">
              <a:lnSpc>
                <a:spcPct val="100000"/>
              </a:lnSpc>
              <a:spcBef>
                <a:spcPct val="0"/>
              </a:spcBef>
              <a:spcAft>
                <a:spcPts val="1200"/>
              </a:spcAft>
              <a:buClrTx/>
              <a:buSzTx/>
              <a:tabLst/>
              <a:defRPr/>
            </a:pPr>
            <a:r>
              <a:rPr lang="fr-FR" sz="1500" dirty="0">
                <a:solidFill>
                  <a:prstClr val="black"/>
                </a:solidFill>
                <a:latin typeface="Corbel" panose="020B0503020204020204"/>
                <a:cs typeface="Arial" panose="020B0604020202020204" pitchFamily="34" charset="0"/>
              </a:rPr>
              <a:t>La situation d’emploi est considérée comme favorable, si le taux de chômage global est inférieur à 9 % ou qu’il n’a pas progressé de plus de 0,8 point sur un trimestre. </a:t>
            </a: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361950" marR="0" lvl="0" algn="just" defTabSz="914400" rtl="0" eaLnBrk="1" fontAlgn="auto" latinLnBrk="0" hangingPunct="1">
              <a:lnSpc>
                <a:spcPct val="100000"/>
              </a:lnSpc>
              <a:spcBef>
                <a:spcPct val="0"/>
              </a:spcBef>
              <a:spcAft>
                <a:spcPts val="1200"/>
              </a:spcAft>
              <a:buClrTx/>
              <a:buSzTx/>
              <a:tabLst/>
              <a:defRPr/>
            </a:pPr>
            <a:endParaRPr lang="fr-FR" sz="1500" dirty="0">
              <a:solidFill>
                <a:prstClr val="black"/>
              </a:solidFill>
              <a:latin typeface="Corbel" panose="020B0503020204020204"/>
              <a:cs typeface="Arial" panose="020B0604020202020204" pitchFamily="34" charset="0"/>
            </a:endParaRPr>
          </a:p>
          <a:p>
            <a:pPr marL="533400" marR="0" lvl="0" indent="-171450" algn="just" defTabSz="914400" rtl="0" eaLnBrk="1" fontAlgn="auto" latinLnBrk="0" hangingPunct="1">
              <a:lnSpc>
                <a:spcPct val="100000"/>
              </a:lnSpc>
              <a:spcBef>
                <a:spcPct val="0"/>
              </a:spcBef>
              <a:spcAft>
                <a:spcPts val="1200"/>
              </a:spcAft>
              <a:buClrTx/>
              <a:buSzTx/>
              <a:buFont typeface="Courier New" panose="02070309020205020404" pitchFamily="49" charset="0"/>
              <a:buChar char="o"/>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533400" marR="0" lvl="0" indent="-171450" algn="just" defTabSz="914400" rtl="0" eaLnBrk="1" fontAlgn="auto" latinLnBrk="0" hangingPunct="1">
              <a:lnSpc>
                <a:spcPct val="100000"/>
              </a:lnSpc>
              <a:spcBef>
                <a:spcPct val="0"/>
              </a:spcBef>
              <a:spcAft>
                <a:spcPts val="1200"/>
              </a:spcAft>
              <a:buClrTx/>
              <a:buSzTx/>
              <a:buFont typeface="Courier New" panose="02070309020205020404" pitchFamily="49" charset="0"/>
              <a:buChar char="o"/>
              <a:tabLst/>
              <a:defRPr/>
            </a:pPr>
            <a:endParaRPr lang="fr-FR" sz="1500" dirty="0">
              <a:solidFill>
                <a:prstClr val="black"/>
              </a:solidFill>
              <a:latin typeface="Corbel" panose="020B0503020204020204"/>
              <a:cs typeface="Arial" panose="020B0604020202020204" pitchFamily="34" charset="0"/>
            </a:endParaRPr>
          </a:p>
          <a:p>
            <a:pPr marL="533400" marR="0" lvl="0" indent="-171450" algn="just" defTabSz="914400" rtl="0" eaLnBrk="1" fontAlgn="auto" latinLnBrk="0" hangingPunct="1">
              <a:lnSpc>
                <a:spcPct val="100000"/>
              </a:lnSpc>
              <a:spcBef>
                <a:spcPct val="0"/>
              </a:spcBef>
              <a:spcAft>
                <a:spcPts val="1200"/>
              </a:spcAft>
              <a:buClrTx/>
              <a:buSzTx/>
              <a:buFont typeface="Courier New" panose="02070309020205020404" pitchFamily="49" charset="0"/>
              <a:buChar char="o"/>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361950" indent="-180975" algn="just">
              <a:spcBef>
                <a:spcPct val="0"/>
              </a:spcBef>
              <a:spcAft>
                <a:spcPts val="1200"/>
              </a:spcAft>
              <a:buFont typeface="Wingdings" panose="05000000000000000000" pitchFamily="2" charset="2"/>
              <a:buChar char="ü"/>
              <a:defRPr/>
            </a:pPr>
            <a:endParaRPr lang="fr-FR" sz="1500" dirty="0">
              <a:solidFill>
                <a:prstClr val="black"/>
              </a:solidFill>
              <a:latin typeface="Corbel" panose="020B0503020204020204"/>
              <a:cs typeface="Arial" panose="020B0604020202020204" pitchFamily="34" charset="0"/>
            </a:endParaRPr>
          </a:p>
          <a:p>
            <a:pPr marL="342900" marR="0" lvl="0" indent="-342900" algn="just" defTabSz="914400" rtl="0" eaLnBrk="1" fontAlgn="auto" latinLnBrk="0" hangingPunct="1">
              <a:lnSpc>
                <a:spcPct val="100000"/>
              </a:lnSpc>
              <a:spcBef>
                <a:spcPct val="0"/>
              </a:spcBef>
              <a:spcAft>
                <a:spcPts val="1200"/>
              </a:spcAft>
              <a:buClrTx/>
              <a:buSzTx/>
              <a:buFont typeface="Wingdings" panose="05000000000000000000" pitchFamily="2" charset="2"/>
              <a:buChar char="q"/>
              <a:tabLst/>
              <a:defRPr/>
            </a:pPr>
            <a:endParaRPr lang="fr-FR" sz="1500" dirty="0">
              <a:solidFill>
                <a:prstClr val="black"/>
              </a:solidFill>
              <a:latin typeface="Corbel" panose="020B0503020204020204"/>
              <a:cs typeface="Arial" panose="020B0604020202020204" pitchFamily="34" charset="0"/>
            </a:endParaRPr>
          </a:p>
          <a:p>
            <a:pPr marL="800100" marR="0" lvl="1" indent="-342900" algn="just" defTabSz="914400" rtl="0" eaLnBrk="1" fontAlgn="auto" latinLnBrk="0" hangingPunct="1">
              <a:lnSpc>
                <a:spcPct val="100000"/>
              </a:lnSpc>
              <a:spcBef>
                <a:spcPct val="0"/>
              </a:spcBef>
              <a:spcAft>
                <a:spcPts val="1200"/>
              </a:spcAft>
              <a:buClrTx/>
              <a:buSzTx/>
              <a:buFont typeface="Wingdings" panose="05000000000000000000" pitchFamily="2" charset="2"/>
              <a:buChar char="§"/>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p:txBody>
      </p:sp>
      <p:sp>
        <p:nvSpPr>
          <p:cNvPr id="6" name="Titre 1">
            <a:extLst>
              <a:ext uri="{FF2B5EF4-FFF2-40B4-BE49-F238E27FC236}">
                <a16:creationId xmlns:a16="http://schemas.microsoft.com/office/drawing/2014/main" id="{E44B7AA5-8389-7615-F872-45ADFDD11447}"/>
              </a:ext>
            </a:extLst>
          </p:cNvPr>
          <p:cNvSpPr>
            <a:spLocks noGrp="1"/>
          </p:cNvSpPr>
          <p:nvPr>
            <p:ph type="title"/>
          </p:nvPr>
        </p:nvSpPr>
        <p:spPr>
          <a:xfrm>
            <a:off x="838200" y="87080"/>
            <a:ext cx="10515600" cy="973455"/>
          </a:xfrm>
        </p:spPr>
        <p:txBody>
          <a:bodyPr>
            <a:normAutofit/>
          </a:bodyPr>
          <a:lstStyle/>
          <a:p>
            <a:pPr lvl="4"/>
            <a:r>
              <a:rPr lang="fr-FR" altLang="fr-FR" sz="3600" b="1" dirty="0">
                <a:solidFill>
                  <a:srgbClr val="E41E13"/>
                </a:solidFill>
                <a:latin typeface="+mj-lt"/>
              </a:rPr>
              <a:t>Quelle incidence sur l’assurance chômage ? </a:t>
            </a:r>
            <a:endParaRPr lang="fr-FR" sz="3600" b="1" dirty="0">
              <a:solidFill>
                <a:srgbClr val="E41E13"/>
              </a:solidFill>
              <a:latin typeface="+mj-lt"/>
            </a:endParaRPr>
          </a:p>
        </p:txBody>
      </p:sp>
      <p:sp>
        <p:nvSpPr>
          <p:cNvPr id="3" name="Espace réservé du numéro de diapositive 2">
            <a:extLst>
              <a:ext uri="{FF2B5EF4-FFF2-40B4-BE49-F238E27FC236}">
                <a16:creationId xmlns:a16="http://schemas.microsoft.com/office/drawing/2014/main" id="{51A2D3EB-295F-37E9-3B7A-493D06BDA440}"/>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FF0000"/>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44819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342501" y="977774"/>
            <a:ext cx="11506998" cy="5493002"/>
          </a:xfrm>
          <a:prstGeom prst="roundRect">
            <a:avLst>
              <a:gd name="adj" fmla="val 14869"/>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285750" marR="0" lvl="0" indent="-285750" algn="just" defTabSz="914400" rtl="0" eaLnBrk="1" fontAlgn="auto" latinLnBrk="0" hangingPunct="1">
              <a:lnSpc>
                <a:spcPct val="100000"/>
              </a:lnSpc>
              <a:spcBef>
                <a:spcPct val="0"/>
              </a:spcBef>
              <a:spcAft>
                <a:spcPts val="1200"/>
              </a:spcAft>
              <a:buClrTx/>
              <a:buSzTx/>
              <a:buFont typeface="Wingdings" panose="05000000000000000000" pitchFamily="2" charset="2"/>
              <a:buChar char="q"/>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1200"/>
              </a:spcAft>
              <a:buClrTx/>
              <a:buSzTx/>
              <a:buFont typeface="Wingdings" panose="05000000000000000000" pitchFamily="2" charset="2"/>
              <a:buChar char="q"/>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1200"/>
              </a:spcAft>
              <a:buClrTx/>
              <a:buSzTx/>
              <a:buFont typeface="Wingdings" panose="05000000000000000000" pitchFamily="2" charset="2"/>
              <a:buChar char="q"/>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1200"/>
              </a:spcAft>
              <a:buClrTx/>
              <a:buSzTx/>
              <a:buFont typeface="Wingdings" panose="05000000000000000000" pitchFamily="2" charset="2"/>
              <a:buChar char="q"/>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1200"/>
              </a:spcAft>
              <a:buClrTx/>
              <a:buSzTx/>
              <a:buFont typeface="Wingdings" panose="05000000000000000000" pitchFamily="2" charset="2"/>
              <a:buChar char="q"/>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0" marR="0" lvl="0" indent="0" algn="just" defTabSz="914400" rtl="0" eaLnBrk="1" fontAlgn="auto" latinLnBrk="0" hangingPunct="1">
              <a:lnSpc>
                <a:spcPct val="100000"/>
              </a:lnSpc>
              <a:spcBef>
                <a:spcPct val="0"/>
              </a:spcBef>
              <a:spcAft>
                <a:spcPts val="1200"/>
              </a:spcAft>
              <a:buClrTx/>
              <a:buSzTx/>
              <a:buFontTx/>
              <a:buNone/>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0" marR="0" lvl="0" indent="0" algn="just" defTabSz="914400" rtl="0" eaLnBrk="1" fontAlgn="auto" latinLnBrk="0" hangingPunct="1">
              <a:lnSpc>
                <a:spcPct val="100000"/>
              </a:lnSpc>
              <a:spcBef>
                <a:spcPct val="0"/>
              </a:spcBef>
              <a:spcAft>
                <a:spcPts val="1200"/>
              </a:spcAft>
              <a:buClrTx/>
              <a:buSzTx/>
              <a:buFontTx/>
              <a:buNone/>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1200"/>
              </a:spcAft>
              <a:buClrTx/>
              <a:buSzTx/>
              <a:buFont typeface="Wingdings" panose="05000000000000000000" pitchFamily="2" charset="2"/>
              <a:buChar char="Ø"/>
              <a:tabLst/>
              <a:defRPr/>
            </a:pPr>
            <a:r>
              <a:rPr kumimoji="0" lang="fr-FR" sz="1500" b="1" i="0" u="sng" strike="noStrike" kern="1200" cap="none" spc="0" normalizeH="0" baseline="0" noProof="0" dirty="0">
                <a:ln>
                  <a:noFill/>
                </a:ln>
                <a:solidFill>
                  <a:srgbClr val="E42710"/>
                </a:solidFill>
                <a:effectLst/>
                <a:uLnTx/>
                <a:uFillTx/>
                <a:latin typeface="Corbel" panose="020B0503020204020204"/>
                <a:ea typeface="+mn-ea"/>
                <a:cs typeface="Arial" panose="020B0604020202020204" pitchFamily="34" charset="0"/>
              </a:rPr>
              <a:t>Rappel du dispositif de maintien des droits jusqu’à l’âge de la retraite à taux plein</a:t>
            </a:r>
            <a:r>
              <a:rPr kumimoji="0" lang="fr-FR" sz="1500" b="1" i="0" strike="noStrike" kern="1200" cap="none" spc="0" normalizeH="0" baseline="0" noProof="0" dirty="0">
                <a:ln>
                  <a:noFill/>
                </a:ln>
                <a:solidFill>
                  <a:srgbClr val="E42710"/>
                </a:solidFill>
                <a:effectLst/>
                <a:uLnTx/>
                <a:uFillTx/>
                <a:latin typeface="Corbel" panose="020B0503020204020204"/>
                <a:ea typeface="+mn-ea"/>
                <a:cs typeface="Arial" panose="020B0604020202020204" pitchFamily="34" charset="0"/>
              </a:rPr>
              <a:t> </a:t>
            </a:r>
            <a:r>
              <a:rPr kumimoji="0" lang="fr-FR" sz="1500" b="1" i="0" u="none" strike="noStrike" kern="1200" cap="none" spc="0" normalizeH="0" baseline="0" noProof="0" dirty="0">
                <a:ln>
                  <a:noFill/>
                </a:ln>
                <a:solidFill>
                  <a:srgbClr val="E42710"/>
                </a:solidFill>
                <a:effectLst/>
                <a:uLnTx/>
                <a:uFillTx/>
                <a:latin typeface="Corbel" panose="020B0503020204020204"/>
                <a:ea typeface="+mn-ea"/>
                <a:cs typeface="Arial" panose="020B0604020202020204" pitchFamily="34" charset="0"/>
              </a:rPr>
              <a:t>: </a:t>
            </a:r>
          </a:p>
          <a:p>
            <a:pPr marL="0" marR="0" lvl="0" indent="0" algn="just" defTabSz="914400" rtl="0" eaLnBrk="1" fontAlgn="auto" latinLnBrk="0" hangingPunct="1">
              <a:lnSpc>
                <a:spcPct val="100000"/>
              </a:lnSpc>
              <a:spcBef>
                <a:spcPct val="0"/>
              </a:spcBef>
              <a:spcAft>
                <a:spcPts val="1200"/>
              </a:spcAft>
              <a:buClrTx/>
              <a:buSzTx/>
              <a:buFontTx/>
              <a:buNone/>
              <a:tabLst/>
              <a:defRPr/>
            </a:pPr>
            <a:r>
              <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Par exception aux durées maximales d’indemnisation, à l’heure actuelle, les chômeurs qui atteignent l’âge de 62 ans sans pouvoir bénéficier d’une pension de vieillesse à taux plein peuvent, sous conditions, voir leur indemnisation maintenue jusqu’à l’âge auquel ils pourront obtenir une retraite à taux plein, et au plus tard jusqu’à l’âge d’obtention automatique du taux plein, soit 67 ans. En effet, l’article 9 § 6 du règlement d’assurance chômage tel que modifié par le décret n° 2023-33 du 26 janvier 2023 relatif au régime d’assurance chômage prévoit que : </a:t>
            </a:r>
          </a:p>
          <a:p>
            <a:pPr marL="533400" marR="0" lvl="0" algn="just" defTabSz="914400" rtl="0" eaLnBrk="1" fontAlgn="auto" latinLnBrk="0" hangingPunct="1">
              <a:lnSpc>
                <a:spcPct val="100000"/>
              </a:lnSpc>
              <a:spcBef>
                <a:spcPct val="0"/>
              </a:spcBef>
              <a:spcAft>
                <a:spcPts val="1200"/>
              </a:spcAft>
              <a:buClrTx/>
              <a:buSzTx/>
              <a:buFontTx/>
              <a:buNone/>
              <a:tabLst/>
              <a:defRPr/>
            </a:pPr>
            <a:r>
              <a:rPr lang="fr-FR" sz="1500" dirty="0">
                <a:solidFill>
                  <a:prstClr val="black"/>
                </a:solidFill>
                <a:latin typeface="Corbel" panose="020B0503020204020204"/>
                <a:cs typeface="Arial" panose="020B0604020202020204" pitchFamily="34" charset="0"/>
              </a:rPr>
              <a:t>« </a:t>
            </a:r>
            <a:r>
              <a:rPr lang="fr-FR" sz="1500" i="1" dirty="0">
                <a:solidFill>
                  <a:prstClr val="black"/>
                </a:solidFill>
                <a:latin typeface="Corbel" panose="020B0503020204020204"/>
                <a:cs typeface="Arial" panose="020B0604020202020204" pitchFamily="34" charset="0"/>
              </a:rPr>
              <a:t>Par dérogation au § 1</a:t>
            </a:r>
            <a:r>
              <a:rPr lang="fr-FR" sz="1500" i="1" baseline="30000" dirty="0">
                <a:solidFill>
                  <a:prstClr val="black"/>
                </a:solidFill>
                <a:latin typeface="Corbel" panose="020B0503020204020204"/>
                <a:cs typeface="Arial" panose="020B0604020202020204" pitchFamily="34" charset="0"/>
              </a:rPr>
              <a:t>er</a:t>
            </a:r>
            <a:r>
              <a:rPr lang="fr-FR" sz="1500" i="1" dirty="0">
                <a:solidFill>
                  <a:prstClr val="black"/>
                </a:solidFill>
                <a:latin typeface="Corbel" panose="020B0503020204020204"/>
                <a:cs typeface="Arial" panose="020B0604020202020204" pitchFamily="34" charset="0"/>
              </a:rPr>
              <a:t> et aux durées maximales d'indemnisation inscrites au § 4 ci-dessus, </a:t>
            </a:r>
            <a:r>
              <a:rPr lang="fr-FR" sz="1500" b="1" i="1" dirty="0">
                <a:solidFill>
                  <a:prstClr val="black"/>
                </a:solidFill>
                <a:latin typeface="Corbel" panose="020B0503020204020204"/>
                <a:cs typeface="Arial" panose="020B0604020202020204" pitchFamily="34" charset="0"/>
              </a:rPr>
              <a:t>les allocataires âgés de 62 ans </a:t>
            </a:r>
            <a:r>
              <a:rPr lang="fr-FR" sz="1500" i="1" dirty="0">
                <a:solidFill>
                  <a:prstClr val="black"/>
                </a:solidFill>
                <a:latin typeface="Corbel" panose="020B0503020204020204"/>
                <a:cs typeface="Arial" panose="020B0604020202020204" pitchFamily="34" charset="0"/>
              </a:rPr>
              <a:t>continuent d'être indemnisés jusqu'aux limites d'âge prévues au c de l'article 4 </a:t>
            </a:r>
            <a:r>
              <a:rPr lang="fr-FR" sz="1500" dirty="0">
                <a:solidFill>
                  <a:prstClr val="black"/>
                </a:solidFill>
                <a:latin typeface="Corbel" panose="020B0503020204020204"/>
                <a:cs typeface="Arial" panose="020B0604020202020204" pitchFamily="34" charset="0"/>
              </a:rPr>
              <a:t>[soit l’acquisition de la retraite à taux plein] </a:t>
            </a:r>
            <a:r>
              <a:rPr lang="fr-FR" sz="1500" i="1" dirty="0">
                <a:solidFill>
                  <a:prstClr val="black"/>
                </a:solidFill>
                <a:latin typeface="Corbel" panose="020B0503020204020204"/>
                <a:cs typeface="Arial" panose="020B0604020202020204" pitchFamily="34" charset="0"/>
              </a:rPr>
              <a:t>s'ils remplissent les conditions ci-après :</a:t>
            </a:r>
          </a:p>
          <a:p>
            <a:pPr marL="533400" marR="0" lvl="0" algn="just" defTabSz="914400" rtl="0" eaLnBrk="1" fontAlgn="auto" latinLnBrk="0" hangingPunct="1">
              <a:lnSpc>
                <a:spcPct val="100000"/>
              </a:lnSpc>
              <a:spcBef>
                <a:spcPct val="0"/>
              </a:spcBef>
              <a:spcAft>
                <a:spcPts val="1200"/>
              </a:spcAft>
              <a:buClrTx/>
              <a:buSzTx/>
              <a:buFontTx/>
              <a:buNone/>
              <a:tabLst/>
              <a:defRPr/>
            </a:pPr>
            <a:r>
              <a:rPr lang="fr-FR" sz="1500" i="1" dirty="0">
                <a:solidFill>
                  <a:prstClr val="black"/>
                </a:solidFill>
                <a:latin typeface="Corbel" panose="020B0503020204020204"/>
                <a:cs typeface="Arial" panose="020B0604020202020204" pitchFamily="34" charset="0"/>
              </a:rPr>
              <a:t>-</a:t>
            </a:r>
            <a:r>
              <a:rPr lang="fr-FR" sz="1500" b="1" i="1" dirty="0">
                <a:solidFill>
                  <a:prstClr val="black"/>
                </a:solidFill>
                <a:latin typeface="Corbel" panose="020B0503020204020204"/>
                <a:cs typeface="Arial" panose="020B0604020202020204" pitchFamily="34" charset="0"/>
              </a:rPr>
              <a:t>être en cours d'indemnisation depuis un an au moins </a:t>
            </a:r>
            <a:r>
              <a:rPr lang="fr-FR" sz="1500" i="1" dirty="0">
                <a:solidFill>
                  <a:prstClr val="black"/>
                </a:solidFill>
                <a:latin typeface="Corbel" panose="020B0503020204020204"/>
                <a:cs typeface="Arial" panose="020B0604020202020204" pitchFamily="34" charset="0"/>
              </a:rPr>
              <a:t>;</a:t>
            </a:r>
          </a:p>
          <a:p>
            <a:pPr marL="533400" marR="0" lvl="0" algn="just" defTabSz="914400" rtl="0" eaLnBrk="1" fontAlgn="auto" latinLnBrk="0" hangingPunct="1">
              <a:lnSpc>
                <a:spcPct val="100000"/>
              </a:lnSpc>
              <a:spcBef>
                <a:spcPct val="0"/>
              </a:spcBef>
              <a:spcAft>
                <a:spcPts val="1200"/>
              </a:spcAft>
              <a:buClrTx/>
              <a:buSzTx/>
              <a:buFontTx/>
              <a:buNone/>
              <a:tabLst/>
              <a:defRPr/>
            </a:pPr>
            <a:r>
              <a:rPr lang="fr-FR" sz="1500" i="1" dirty="0">
                <a:solidFill>
                  <a:prstClr val="black"/>
                </a:solidFill>
                <a:latin typeface="Corbel" panose="020B0503020204020204"/>
                <a:cs typeface="Arial" panose="020B0604020202020204" pitchFamily="34" charset="0"/>
              </a:rPr>
              <a:t>-justifier de périodes d'emploi totalisant au moins douze années d'appartenance au régime d'assurance chômage ou de périodes assimilées ;</a:t>
            </a:r>
          </a:p>
          <a:p>
            <a:pPr marL="533400" marR="0" lvl="0" algn="just" defTabSz="914400" rtl="0" eaLnBrk="1" fontAlgn="auto" latinLnBrk="0" hangingPunct="1">
              <a:lnSpc>
                <a:spcPct val="100000"/>
              </a:lnSpc>
              <a:spcBef>
                <a:spcPct val="0"/>
              </a:spcBef>
              <a:spcAft>
                <a:spcPts val="1200"/>
              </a:spcAft>
              <a:buClrTx/>
              <a:buSzTx/>
              <a:buFontTx/>
              <a:buNone/>
              <a:tabLst/>
              <a:defRPr/>
            </a:pPr>
            <a:r>
              <a:rPr lang="fr-FR" sz="1500" i="1" dirty="0">
                <a:solidFill>
                  <a:prstClr val="black"/>
                </a:solidFill>
                <a:latin typeface="Corbel" panose="020B0503020204020204"/>
                <a:cs typeface="Arial" panose="020B0604020202020204" pitchFamily="34" charset="0"/>
              </a:rPr>
              <a:t>-justifier de 100 trimestres validés par l'assurance vieillesse au titre des articles L. 351-1 à L. 351-6-1 du code de la sécurité sociale ;</a:t>
            </a:r>
          </a:p>
          <a:p>
            <a:pPr marL="533400" marR="0" lvl="0" algn="just" defTabSz="914400" rtl="0" eaLnBrk="1" fontAlgn="auto" latinLnBrk="0" hangingPunct="1">
              <a:lnSpc>
                <a:spcPct val="100000"/>
              </a:lnSpc>
              <a:spcBef>
                <a:spcPct val="0"/>
              </a:spcBef>
              <a:spcAft>
                <a:spcPts val="1200"/>
              </a:spcAft>
              <a:buClrTx/>
              <a:buSzTx/>
              <a:buFontTx/>
              <a:buNone/>
              <a:tabLst/>
              <a:defRPr/>
            </a:pPr>
            <a:r>
              <a:rPr lang="fr-FR" sz="1500" i="1" dirty="0">
                <a:solidFill>
                  <a:prstClr val="black"/>
                </a:solidFill>
                <a:latin typeface="Corbel" panose="020B0503020204020204"/>
                <a:cs typeface="Arial" panose="020B0604020202020204" pitchFamily="34" charset="0"/>
              </a:rPr>
              <a:t>-justifier, soit d'une période d'emploi d'une année continue, soit de plusieurs périodes d'emploi discontinues totalisant au moins deux années d'affiliation dans une ou plusieurs entreprises au cours des cinq années précédant la fin du contrat de travail</a:t>
            </a:r>
            <a:r>
              <a:rPr lang="fr-FR" sz="1500" dirty="0">
                <a:solidFill>
                  <a:prstClr val="black"/>
                </a:solidFill>
                <a:latin typeface="Corbel" panose="020B0503020204020204"/>
                <a:cs typeface="Arial" panose="020B0604020202020204" pitchFamily="34" charset="0"/>
              </a:rPr>
              <a:t>. (…) ».</a:t>
            </a: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0" marR="0" lvl="0" indent="0" algn="just" defTabSz="914400" rtl="0" eaLnBrk="1" fontAlgn="auto" latinLnBrk="0" hangingPunct="1">
              <a:lnSpc>
                <a:spcPct val="100000"/>
              </a:lnSpc>
              <a:spcBef>
                <a:spcPct val="0"/>
              </a:spcBef>
              <a:spcAft>
                <a:spcPts val="1200"/>
              </a:spcAft>
              <a:buClrTx/>
              <a:buSzTx/>
              <a:buFontTx/>
              <a:buNone/>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533400" marR="0" lvl="0" indent="-171450" algn="just" defTabSz="914400" rtl="0" eaLnBrk="1" fontAlgn="auto" latinLnBrk="0" hangingPunct="1">
              <a:lnSpc>
                <a:spcPct val="100000"/>
              </a:lnSpc>
              <a:spcBef>
                <a:spcPct val="0"/>
              </a:spcBef>
              <a:spcAft>
                <a:spcPts val="1200"/>
              </a:spcAft>
              <a:buClrTx/>
              <a:buSzTx/>
              <a:buFont typeface="Courier New" panose="02070309020205020404" pitchFamily="49" charset="0"/>
              <a:buChar char="o"/>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533400" marR="0" lvl="0" indent="-171450" algn="just" defTabSz="914400" rtl="0" eaLnBrk="1" fontAlgn="auto" latinLnBrk="0" hangingPunct="1">
              <a:lnSpc>
                <a:spcPct val="100000"/>
              </a:lnSpc>
              <a:spcBef>
                <a:spcPct val="0"/>
              </a:spcBef>
              <a:spcAft>
                <a:spcPts val="1200"/>
              </a:spcAft>
              <a:buClrTx/>
              <a:buSzTx/>
              <a:buFont typeface="Courier New" panose="02070309020205020404" pitchFamily="49" charset="0"/>
              <a:buChar char="o"/>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533400" marR="0" lvl="0" indent="-171450" algn="just" defTabSz="914400" rtl="0" eaLnBrk="1" fontAlgn="auto" latinLnBrk="0" hangingPunct="1">
              <a:lnSpc>
                <a:spcPct val="100000"/>
              </a:lnSpc>
              <a:spcBef>
                <a:spcPct val="0"/>
              </a:spcBef>
              <a:spcAft>
                <a:spcPts val="1200"/>
              </a:spcAft>
              <a:buClrTx/>
              <a:buSzTx/>
              <a:buFont typeface="Courier New" panose="02070309020205020404" pitchFamily="49" charset="0"/>
              <a:buChar char="o"/>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361950" marR="0" lvl="0" indent="-180975" algn="just" defTabSz="914400" rtl="0" eaLnBrk="1" fontAlgn="auto" latinLnBrk="0" hangingPunct="1">
              <a:lnSpc>
                <a:spcPct val="100000"/>
              </a:lnSpc>
              <a:spcBef>
                <a:spcPct val="0"/>
              </a:spcBef>
              <a:spcAft>
                <a:spcPts val="1200"/>
              </a:spcAft>
              <a:buClrTx/>
              <a:buSzTx/>
              <a:buFont typeface="Wingdings" panose="05000000000000000000" pitchFamily="2" charset="2"/>
              <a:buChar char="ü"/>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342900" marR="0" lvl="0" indent="-342900" algn="just" defTabSz="914400" rtl="0" eaLnBrk="1" fontAlgn="auto" latinLnBrk="0" hangingPunct="1">
              <a:lnSpc>
                <a:spcPct val="100000"/>
              </a:lnSpc>
              <a:spcBef>
                <a:spcPct val="0"/>
              </a:spcBef>
              <a:spcAft>
                <a:spcPts val="1200"/>
              </a:spcAft>
              <a:buClrTx/>
              <a:buSzTx/>
              <a:buFont typeface="Wingdings" panose="05000000000000000000" pitchFamily="2" charset="2"/>
              <a:buChar char="q"/>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800100" marR="0" lvl="1" indent="-342900" algn="just" defTabSz="914400" rtl="0" eaLnBrk="1" fontAlgn="auto" latinLnBrk="0" hangingPunct="1">
              <a:lnSpc>
                <a:spcPct val="100000"/>
              </a:lnSpc>
              <a:spcBef>
                <a:spcPct val="0"/>
              </a:spcBef>
              <a:spcAft>
                <a:spcPts val="1200"/>
              </a:spcAft>
              <a:buClrTx/>
              <a:buSzTx/>
              <a:buFont typeface="Wingdings" panose="05000000000000000000" pitchFamily="2" charset="2"/>
              <a:buChar char="§"/>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p:txBody>
      </p:sp>
      <p:sp>
        <p:nvSpPr>
          <p:cNvPr id="6" name="Titre 1">
            <a:extLst>
              <a:ext uri="{FF2B5EF4-FFF2-40B4-BE49-F238E27FC236}">
                <a16:creationId xmlns:a16="http://schemas.microsoft.com/office/drawing/2014/main" id="{E44B7AA5-8389-7615-F872-45ADFDD11447}"/>
              </a:ext>
            </a:extLst>
          </p:cNvPr>
          <p:cNvSpPr>
            <a:spLocks noGrp="1"/>
          </p:cNvSpPr>
          <p:nvPr>
            <p:ph type="title"/>
          </p:nvPr>
        </p:nvSpPr>
        <p:spPr>
          <a:xfrm>
            <a:off x="838200" y="87080"/>
            <a:ext cx="10515600" cy="973455"/>
          </a:xfrm>
        </p:spPr>
        <p:txBody>
          <a:bodyPr>
            <a:normAutofit/>
          </a:bodyPr>
          <a:lstStyle/>
          <a:p>
            <a:pPr lvl="4"/>
            <a:r>
              <a:rPr lang="fr-FR" altLang="fr-FR" sz="3600" b="1" dirty="0">
                <a:solidFill>
                  <a:srgbClr val="E41E13"/>
                </a:solidFill>
                <a:latin typeface="+mj-lt"/>
              </a:rPr>
              <a:t>Quelle incidence sur l’assurance chômage ? </a:t>
            </a:r>
            <a:endParaRPr lang="fr-FR" sz="3600" b="1" dirty="0">
              <a:solidFill>
                <a:srgbClr val="E41E13"/>
              </a:solidFill>
              <a:latin typeface="+mj-lt"/>
            </a:endParaRPr>
          </a:p>
        </p:txBody>
      </p:sp>
      <p:sp>
        <p:nvSpPr>
          <p:cNvPr id="3" name="Espace réservé du numéro de diapositive 2">
            <a:extLst>
              <a:ext uri="{FF2B5EF4-FFF2-40B4-BE49-F238E27FC236}">
                <a16:creationId xmlns:a16="http://schemas.microsoft.com/office/drawing/2014/main" id="{51A2D3EB-295F-37E9-3B7A-493D06BDA440}"/>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FF0000"/>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76854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342501" y="977776"/>
            <a:ext cx="11506998" cy="5793144"/>
          </a:xfrm>
          <a:prstGeom prst="roundRect">
            <a:avLst>
              <a:gd name="adj" fmla="val 14869"/>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R="0" lvl="0" algn="just" defTabSz="914400" rtl="0" eaLnBrk="1" fontAlgn="auto" latinLnBrk="0" hangingPunct="1">
              <a:lnSpc>
                <a:spcPct val="100000"/>
              </a:lnSpc>
              <a:spcBef>
                <a:spcPct val="0"/>
              </a:spcBef>
              <a:spcAft>
                <a:spcPts val="1200"/>
              </a:spcAft>
              <a:buClrTx/>
              <a:buSzTx/>
              <a:tabLst/>
              <a:defRPr/>
            </a:pPr>
            <a:endParaRPr lang="fr-FR" sz="1500" dirty="0">
              <a:solidFill>
                <a:prstClr val="black"/>
              </a:solidFill>
              <a:latin typeface="Corbel" panose="020B0503020204020204"/>
              <a:cs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1200"/>
              </a:spcAft>
              <a:buClr>
                <a:schemeClr val="tx2"/>
              </a:buClr>
              <a:buSzTx/>
              <a:buFont typeface="Wingdings" panose="05000000000000000000" pitchFamily="2" charset="2"/>
              <a:buChar char="q"/>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1200"/>
              </a:spcAft>
              <a:buClr>
                <a:schemeClr val="tx2"/>
              </a:buClr>
              <a:buSzTx/>
              <a:buFont typeface="Wingdings" panose="05000000000000000000" pitchFamily="2" charset="2"/>
              <a:buChar char="q"/>
              <a:tabLst/>
              <a:defRPr/>
            </a:pPr>
            <a:r>
              <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10 novembre 2023: protocole d’accord sur les nouvelles règles d’assurance chômage pour la période 2024-2027,</a:t>
            </a:r>
          </a:p>
          <a:p>
            <a:pPr lvl="0" algn="just">
              <a:spcBef>
                <a:spcPct val="0"/>
              </a:spcBef>
              <a:spcAft>
                <a:spcPts val="1200"/>
              </a:spcAft>
              <a:buClr>
                <a:schemeClr val="tx2"/>
              </a:buClr>
              <a:defRPr/>
            </a:pPr>
            <a:r>
              <a:rPr lang="fr-FR" sz="1500" dirty="0">
                <a:solidFill>
                  <a:prstClr val="black"/>
                </a:solidFill>
                <a:latin typeface="Corbel" panose="020B0503020204020204"/>
                <a:cs typeface="Arial" panose="020B0604020202020204" pitchFamily="34" charset="0"/>
              </a:rPr>
              <a:t>=&gt; pas de modification des</a:t>
            </a:r>
            <a:r>
              <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 durées maximales d’indemnisation</a:t>
            </a:r>
            <a:r>
              <a:rPr lang="fr-FR" sz="1500" dirty="0">
                <a:solidFill>
                  <a:prstClr val="black"/>
                </a:solidFill>
                <a:latin typeface="Corbel" panose="020B0503020204020204"/>
                <a:cs typeface="Arial" panose="020B0604020202020204" pitchFamily="34" charset="0"/>
              </a:rPr>
              <a:t> </a:t>
            </a:r>
            <a:r>
              <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ni du dispositif précité de maintien des droits jusqu’à l’âge de la retraite à taux plein. </a:t>
            </a:r>
            <a:r>
              <a:rPr lang="fr-FR" sz="1500" dirty="0">
                <a:solidFill>
                  <a:prstClr val="black"/>
                </a:solidFill>
                <a:latin typeface="Corbel" panose="020B0503020204020204"/>
                <a:cs typeface="Arial" panose="020B0604020202020204" pitchFamily="34" charset="0"/>
              </a:rPr>
              <a:t>En l’état, le dispositif de maintien des droits jusqu’à l’âge de la retraite à taux plein n’est pas impacté par la réforme des retraites, dans la mesure où il ne fait pas référence à l’âge légal de la retraite mais à l’âge de 62 ans</a:t>
            </a: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285750" indent="-285750" algn="just">
              <a:spcBef>
                <a:spcPct val="0"/>
              </a:spcBef>
              <a:spcAft>
                <a:spcPts val="1200"/>
              </a:spcAft>
              <a:buClr>
                <a:schemeClr val="tx2"/>
              </a:buClr>
              <a:buFont typeface="Wingdings" panose="05000000000000000000" pitchFamily="2" charset="2"/>
              <a:buChar char="q"/>
              <a:defRPr/>
            </a:pPr>
            <a:r>
              <a:rPr lang="fr-FR" sz="1500" dirty="0">
                <a:solidFill>
                  <a:prstClr val="black"/>
                </a:solidFill>
                <a:latin typeface="Corbel" panose="020B0503020204020204"/>
                <a:cs typeface="Arial" panose="020B0604020202020204" pitchFamily="34" charset="0"/>
              </a:rPr>
              <a:t>27 novembre 2023: le gouvernement a annoncé le qu’il n’agréerait pas en l’état la nouvelle convention d’assurance chômage issue de ce protocole d’accord en l’absence de mesures tirant les conséquences de la réforme des retraites, notamment </a:t>
            </a:r>
            <a:r>
              <a:rPr lang="fr-FR" sz="1500" b="1" i="1" dirty="0">
                <a:solidFill>
                  <a:prstClr val="black"/>
                </a:solidFill>
                <a:latin typeface="Corbel" panose="020B0503020204020204"/>
                <a:cs typeface="Arial" panose="020B0604020202020204" pitchFamily="34" charset="0"/>
              </a:rPr>
              <a:t>via</a:t>
            </a:r>
            <a:r>
              <a:rPr lang="fr-FR" sz="1500" dirty="0">
                <a:solidFill>
                  <a:prstClr val="black"/>
                </a:solidFill>
                <a:latin typeface="Corbel" panose="020B0503020204020204"/>
                <a:cs typeface="Arial" panose="020B0604020202020204" pitchFamily="34" charset="0"/>
              </a:rPr>
              <a:t> </a:t>
            </a:r>
            <a:r>
              <a:rPr lang="fr-FR" sz="1500" b="1" dirty="0">
                <a:solidFill>
                  <a:prstClr val="black"/>
                </a:solidFill>
                <a:latin typeface="Corbel" panose="020B0503020204020204"/>
                <a:cs typeface="Arial" panose="020B0604020202020204" pitchFamily="34" charset="0"/>
              </a:rPr>
              <a:t>un recul de deux ans des bornes d’âge ouvrant droit à une indemnisation plus longue pour les séniors</a:t>
            </a:r>
            <a:r>
              <a:rPr lang="fr-FR" sz="1500" dirty="0">
                <a:solidFill>
                  <a:prstClr val="black"/>
                </a:solidFill>
                <a:latin typeface="Corbel" panose="020B0503020204020204"/>
                <a:cs typeface="Arial" panose="020B0604020202020204" pitchFamily="34" charset="0"/>
              </a:rPr>
              <a:t>. </a:t>
            </a:r>
          </a:p>
          <a:p>
            <a:pPr marL="271463" marR="0" lvl="0" algn="just" defTabSz="914400" rtl="0" eaLnBrk="1" fontAlgn="auto" latinLnBrk="0" hangingPunct="1">
              <a:lnSpc>
                <a:spcPct val="100000"/>
              </a:lnSpc>
              <a:spcBef>
                <a:spcPct val="0"/>
              </a:spcBef>
              <a:spcAft>
                <a:spcPts val="1200"/>
              </a:spcAft>
              <a:buClrTx/>
              <a:buSzTx/>
              <a:tabLst/>
              <a:defRPr/>
            </a:pPr>
            <a:r>
              <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Les partenaires sociaux doivent compléter l’accord par avenant en vue de l’agréer au premier semestre 2024 et au plus tard le 30 juin 2024</a:t>
            </a:r>
            <a:r>
              <a:rPr kumimoji="0" lang="fr-FR" sz="1500" b="0" i="0" u="none" strike="noStrike" kern="1200" cap="none" spc="0" normalizeH="0" baseline="0" noProof="0">
                <a:ln>
                  <a:noFill/>
                </a:ln>
                <a:solidFill>
                  <a:prstClr val="black"/>
                </a:solidFill>
                <a:effectLst/>
                <a:uLnTx/>
                <a:uFillTx/>
                <a:latin typeface="Corbel" panose="020B0503020204020204"/>
                <a:ea typeface="+mn-ea"/>
                <a:cs typeface="Arial" panose="020B0604020202020204" pitchFamily="34" charset="0"/>
              </a:rPr>
              <a:t>. </a:t>
            </a:r>
          </a:p>
          <a:p>
            <a:pPr marL="271463" marR="0" lvl="0" algn="just" defTabSz="914400" rtl="0" eaLnBrk="1" fontAlgn="auto" latinLnBrk="0" hangingPunct="1">
              <a:lnSpc>
                <a:spcPct val="100000"/>
              </a:lnSpc>
              <a:spcBef>
                <a:spcPct val="0"/>
              </a:spcBef>
              <a:spcAft>
                <a:spcPts val="1200"/>
              </a:spcAft>
              <a:buClrTx/>
              <a:buSzTx/>
              <a:tabLst/>
              <a:defRPr/>
            </a:pPr>
            <a:r>
              <a:rPr kumimoji="0" lang="fr-FR" sz="1500" b="0" i="0" u="none" strike="noStrike" kern="1200" cap="none" spc="0" normalizeH="0" baseline="0" noProof="0">
                <a:ln>
                  <a:noFill/>
                </a:ln>
                <a:solidFill>
                  <a:prstClr val="black"/>
                </a:solidFill>
                <a:effectLst/>
                <a:uLnTx/>
                <a:uFillTx/>
                <a:latin typeface="Corbel" panose="020B0503020204020204"/>
                <a:ea typeface="+mn-ea"/>
                <a:cs typeface="Arial" panose="020B0604020202020204" pitchFamily="34" charset="0"/>
              </a:rPr>
              <a:t>Entre </a:t>
            </a:r>
            <a:r>
              <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rPr>
              <a:t>temps, l’exécutif pendra d’ici la fin de l’année un décret de jointure qui prolongera l’ensemble des règles d’indemnisation en vigueur, lesquelles arrivent à échéance au 31 décembre 2023. </a:t>
            </a:r>
          </a:p>
          <a:p>
            <a:pPr marL="271463" marR="0" lvl="0" algn="just" defTabSz="914400" rtl="0" eaLnBrk="1" fontAlgn="auto" latinLnBrk="0" hangingPunct="1">
              <a:lnSpc>
                <a:spcPct val="100000"/>
              </a:lnSpc>
              <a:spcBef>
                <a:spcPct val="0"/>
              </a:spcBef>
              <a:spcAft>
                <a:spcPts val="1200"/>
              </a:spcAft>
              <a:buClrTx/>
              <a:buSzTx/>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a:p>
            <a:pPr marL="800100" marR="0" lvl="1" indent="-342900" algn="just" defTabSz="914400" rtl="0" eaLnBrk="1" fontAlgn="auto" latinLnBrk="0" hangingPunct="1">
              <a:lnSpc>
                <a:spcPct val="100000"/>
              </a:lnSpc>
              <a:spcBef>
                <a:spcPct val="0"/>
              </a:spcBef>
              <a:spcAft>
                <a:spcPts val="1200"/>
              </a:spcAft>
              <a:buClrTx/>
              <a:buSzTx/>
              <a:buFont typeface="Wingdings" panose="05000000000000000000" pitchFamily="2" charset="2"/>
              <a:buChar char="§"/>
              <a:tabLst/>
              <a:defRPr/>
            </a:pPr>
            <a:endParaRPr kumimoji="0" lang="fr-FR" sz="1500" b="0" i="0" u="none" strike="noStrike" kern="1200" cap="none" spc="0" normalizeH="0" baseline="0" noProof="0" dirty="0">
              <a:ln>
                <a:noFill/>
              </a:ln>
              <a:solidFill>
                <a:prstClr val="black"/>
              </a:solidFill>
              <a:effectLst/>
              <a:uLnTx/>
              <a:uFillTx/>
              <a:latin typeface="Corbel" panose="020B0503020204020204"/>
              <a:ea typeface="+mn-ea"/>
              <a:cs typeface="Arial" panose="020B0604020202020204" pitchFamily="34" charset="0"/>
            </a:endParaRPr>
          </a:p>
        </p:txBody>
      </p:sp>
      <p:sp>
        <p:nvSpPr>
          <p:cNvPr id="6" name="Titre 1">
            <a:extLst>
              <a:ext uri="{FF2B5EF4-FFF2-40B4-BE49-F238E27FC236}">
                <a16:creationId xmlns:a16="http://schemas.microsoft.com/office/drawing/2014/main" id="{E44B7AA5-8389-7615-F872-45ADFDD11447}"/>
              </a:ext>
            </a:extLst>
          </p:cNvPr>
          <p:cNvSpPr>
            <a:spLocks noGrp="1"/>
          </p:cNvSpPr>
          <p:nvPr>
            <p:ph type="title"/>
          </p:nvPr>
        </p:nvSpPr>
        <p:spPr>
          <a:xfrm>
            <a:off x="838200" y="87080"/>
            <a:ext cx="10515600" cy="973455"/>
          </a:xfrm>
        </p:spPr>
        <p:txBody>
          <a:bodyPr>
            <a:normAutofit/>
          </a:bodyPr>
          <a:lstStyle/>
          <a:p>
            <a:pPr lvl="4"/>
            <a:r>
              <a:rPr lang="fr-FR" altLang="fr-FR" sz="3600" b="1" dirty="0">
                <a:solidFill>
                  <a:srgbClr val="E41E13"/>
                </a:solidFill>
                <a:latin typeface="+mj-lt"/>
              </a:rPr>
              <a:t>Quelle incidence sur l’assurance chômage ? </a:t>
            </a:r>
            <a:endParaRPr lang="fr-FR" sz="3600" b="1" dirty="0">
              <a:solidFill>
                <a:srgbClr val="E41E13"/>
              </a:solidFill>
              <a:latin typeface="+mj-lt"/>
            </a:endParaRPr>
          </a:p>
        </p:txBody>
      </p:sp>
      <p:sp>
        <p:nvSpPr>
          <p:cNvPr id="3" name="Espace réservé du numéro de diapositive 2">
            <a:extLst>
              <a:ext uri="{FF2B5EF4-FFF2-40B4-BE49-F238E27FC236}">
                <a16:creationId xmlns:a16="http://schemas.microsoft.com/office/drawing/2014/main" id="{51A2D3EB-295F-37E9-3B7A-493D06BDA440}"/>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FF0000"/>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89024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1439</Words>
  <Application>Microsoft Office PowerPoint</Application>
  <PresentationFormat>Grand écran</PresentationFormat>
  <Paragraphs>99</Paragraphs>
  <Slides>8</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Calibri Light</vt:lpstr>
      <vt:lpstr>Corbel</vt:lpstr>
      <vt:lpstr>Courier New</vt:lpstr>
      <vt:lpstr>Wingdings</vt:lpstr>
      <vt:lpstr>Thème Office</vt:lpstr>
      <vt:lpstr>Présentation PowerPoint</vt:lpstr>
      <vt:lpstr>Régime AGIRC/ARRCO : Bonus/malus </vt:lpstr>
      <vt:lpstr>Régime AGIRC/ARRCO : Bonus/malus</vt:lpstr>
      <vt:lpstr>Régime AGIRC/ARRCO : cumul emploi-retraite</vt:lpstr>
      <vt:lpstr>Présentation PowerPoint</vt:lpstr>
      <vt:lpstr>Quelle incidence sur l’assurance chômage ? </vt:lpstr>
      <vt:lpstr>Quelle incidence sur l’assurance chômage ? </vt:lpstr>
      <vt:lpstr>Quelle incidence sur l’assurance chômage ? </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Quelle incidence sur le régime de retraite AGIRC/ARRCO?</dc:title>
  <dc:creator>Julie JACOTOT</dc:creator>
  <cp:lastModifiedBy>Marouane NOKRI</cp:lastModifiedBy>
  <cp:revision>2</cp:revision>
  <dcterms:created xsi:type="dcterms:W3CDTF">2023-12-14T14:10:29Z</dcterms:created>
  <dcterms:modified xsi:type="dcterms:W3CDTF">2024-02-07T08:42:21Z</dcterms:modified>
</cp:coreProperties>
</file>